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4" r:id="rId3"/>
    <p:sldMasterId id="2147483712" r:id="rId4"/>
    <p:sldMasterId id="2147483725" r:id="rId5"/>
    <p:sldMasterId id="2147483738" r:id="rId6"/>
    <p:sldMasterId id="2147483755" r:id="rId7"/>
  </p:sldMasterIdLst>
  <p:notesMasterIdLst>
    <p:notesMasterId r:id="rId53"/>
  </p:notes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ableStyles" Target="tableStyle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CB41178-062A-41C9-BE58-B19AB6A1EBFE}" type="datetimeFigureOut">
              <a:rPr lang="fa-IR" smtClean="0"/>
              <a:t>06/04/1439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E110700-7CA4-4008-BD50-9115FC0CD1F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56886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D373D1-5AA2-48C6-90CC-A05CB9B56B6A}" type="slidenum">
              <a:rPr kumimoji="0" lang="en-US" alt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fa-I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83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CE88DC-539F-47EC-8526-E6ECBC3B495C}" type="slidenum">
              <a:rPr kumimoji="0" lang="en-US" alt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fa-I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251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5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2147483646 h 166"/>
              <a:gd name="T8" fmla="*/ 2147483646 w 372"/>
              <a:gd name="T9" fmla="*/ 2147483646 h 166"/>
              <a:gd name="T10" fmla="*/ 2147483646 w 372"/>
              <a:gd name="T11" fmla="*/ 2147483646 h 166"/>
              <a:gd name="T12" fmla="*/ 2147483646 w 372"/>
              <a:gd name="T13" fmla="*/ 214748364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FDA098-E7F8-4841-BCFD-41E12DA8B724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60F536-87F9-4A98-9BC4-B5F611745708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60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D66F6E-104A-4430-9F09-3674B3F2CD1C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EDB66B-9E2D-4721-88DA-845C4DBBA3A8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8625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4160BE-A2D4-4CDB-B4C5-E15EDC434D0B}" type="datetime1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7E45FB-29C6-4C8C-B8BB-1F54F1B8F74C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8021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6250" y="93345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83913" y="27019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07DA4A-76A9-42E0-AB00-5EE4B669D3E0}" type="datetime1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69C5C1-D419-4A9E-9935-7C637581949E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554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E4CEDC-B7C5-445A-8BC3-64B4FBF4E4A9}" type="datetime1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A4A816-6F61-430D-8BE2-A4668401C7EC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93195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A4BB6D-A42C-4CB0-8D76-9A85803D8C14}" type="datetime1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063BC-DAE2-467F-9A81-F2AB703A153F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8017"/>
      </p:ext>
    </p:extLst>
  </p:cSld>
  <p:clrMapOvr>
    <a:masterClrMapping/>
  </p:clrMapOvr>
  <p:hf hd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6FFE0B-98FA-429D-A7D0-110683DFCA43}" type="datetime1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5C97D3-8EE3-4E34-AA5A-0EB7D35378DF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026463"/>
      </p:ext>
    </p:extLst>
  </p:cSld>
  <p:clrMapOvr>
    <a:masterClrMapping/>
  </p:clrMapOvr>
  <p:hf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995338-C196-4BBC-8BD1-4AA9A2768FC8}" type="datetime1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7C22BE-2306-4BA6-BF3B-9D54805B3125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393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5F2997-3E51-4B2C-8FB7-F7FACBB37A2A}" type="datetime1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34CCD2-6A69-4826-B9EB-740B66843ACC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87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a-IR" sz="8000" b="0" i="0" u="none" strike="noStrike" kern="1200" cap="none" spc="0" normalizeH="0" baseline="0" noProof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a-IR" sz="8000" b="0" i="0" u="none" strike="noStrike" kern="1200" cap="none" spc="0" normalizeH="0" baseline="0" noProof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AEE541-4541-4585-AD98-962D0F1A9970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2A4E84-C9B6-4FE6-B08E-12773483E976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049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4368F4-0D9D-4C5A-AE5A-95C2D3B347A7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35C5EF-9979-42B7-99B2-3C373C5BB9AC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320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a-IR" sz="8000" b="0" i="0" u="none" strike="noStrike" kern="1200" cap="none" spc="0" normalizeH="0" baseline="0" noProof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a-IR" sz="8000" b="0" i="0" u="none" strike="noStrike" kern="1200" cap="none" spc="0" normalizeH="0" baseline="0" noProof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46B57B-C839-46F9-954C-EE5C9E7F3EDE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8ECCBB-4409-4279-B6E8-CB7E50EB5FF5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19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BDEF91-A6BF-4A6C-9DF9-F1AA15832D8A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958B24-ABC3-4186-8B48-FA651F2F8FF5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373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A3A180-8AB2-4221-8B8A-2D5D95CB19C8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AF38A6-34DA-46BF-92A4-3D1EA6619A4C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212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554C14-84FB-4140-8ED7-B6600FB3CEFF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C7C3C1-3E9B-4522-BC7A-8E213A680E07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480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4"/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5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9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08585-FB65-4478-A883-759A7F5D8207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040FA-4705-44AA-846E-263EFD2D45FC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4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7ECA4-DD22-45C6-AD9E-DEB196610C8E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90636-2BB5-4A92-A99A-AF4D4CE9D8F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552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1702CC-1870-4D7F-973E-8A2A6D3251C8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6E43B-79E2-4B9E-892A-6F8AC2421ED5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43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A2666D-B691-49D5-A86C-E25CE7657A81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4DDDE-94E4-47DD-8E0F-E0043F0F768E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042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03910-2E92-46AA-ABF9-97DE6EA0F782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26911-B4A8-4BA2-99CF-B9F4E219BFA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870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98B5E-3916-4E91-9643-FD6DEFB483D7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72A14-93D7-4DE9-B125-6F6F6E891D89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583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B38218-BA17-4ACF-8113-10D8AF28E2A4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11BCC-93E6-44D4-8475-F839741EA53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389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5E720-43AC-4356-AC4E-E04819B923FB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D60E69-F1E3-4E8C-B30C-4913BEB6B4FF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314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20C2E-B3DC-4264-917A-B3F1AD7B2361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5FF7D-BB1B-47E1-AC2F-C6C5C4DDF0D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590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B7211-CA42-44BA-95BD-A72E5F844CE1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580C1-8C1C-4A3F-AF96-AFB07297DF70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343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824B0-0946-483E-95C5-B8B1ED005B50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FB3F89-C444-4F4A-987A-60562E4AE3CF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9031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a-IR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a-IR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04D9E-685A-47FA-B3FA-7BB1119FBD9B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A220F-3951-464A-B9F6-C63A6CC9F2DD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386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1D3703-6551-4ED0-A0A9-744D0922E1FE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AC25BA-C2EF-407B-8F10-7B28669141C1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1676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a-IR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a-IR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0AF2C-1050-4E63-88AF-26B2BC1CBD80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8B3EC6-89F9-41CD-8CB9-B8D7E8701F52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0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5962BA-F9CE-4213-B158-8CFE2B635F05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5104E2-4FE5-474B-9C18-0490D438C0A0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523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DAB03-B43D-47B3-B2DE-375CF3920FEE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B9EBE8-6723-4E80-938C-AE6241523607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580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EA648-E83E-4C29-9A30-7067B2EBB6CF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A7AF3-E044-4D61-A69A-F4B254686322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3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F3824E-DEE9-48D5-9CC6-13A28DBEED3D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B5C3AD-D626-40C2-8FB1-05CDF838881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624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Freeform 21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413" y="1792288"/>
            <a:ext cx="990600" cy="304800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849155-79A7-4A10-B9AF-89EA4CB1390A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2706" y="3228182"/>
            <a:ext cx="3859213" cy="30480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0DF85-753C-4A76-A9A8-28B7B936C8EB}" type="slidenum"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967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021688-4830-4653-9AE3-3DDE4E910EBD}" type="datetime1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938799-50A8-4DD9-9C39-D942F98FE54D}" type="slidenum"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758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7289800" y="401638"/>
              <a:ext cx="44783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400000">
              <a:off x="3787244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6 h 8000"/>
                <a:gd name="T4" fmla="*/ 2147483646 w 10000"/>
                <a:gd name="T5" fmla="*/ 2147483646 h 8000"/>
                <a:gd name="T6" fmla="*/ 2147483646 w 10000"/>
                <a:gd name="T7" fmla="*/ 2147483646 h 8000"/>
                <a:gd name="T8" fmla="*/ 2147483646 w 10000"/>
                <a:gd name="T9" fmla="*/ 2147483646 h 8000"/>
                <a:gd name="T10" fmla="*/ 2147483646 w 10000"/>
                <a:gd name="T11" fmla="*/ 2147483646 h 8000"/>
                <a:gd name="T12" fmla="*/ 2147483646 w 10000"/>
                <a:gd name="T13" fmla="*/ 2147483646 h 8000"/>
                <a:gd name="T14" fmla="*/ 2147483646 w 10000"/>
                <a:gd name="T15" fmla="*/ 2147483646 h 8000"/>
                <a:gd name="T16" fmla="*/ 2147483646 w 10000"/>
                <a:gd name="T17" fmla="*/ 2147483646 h 8000"/>
                <a:gd name="T18" fmla="*/ 2147483646 w 10000"/>
                <a:gd name="T19" fmla="*/ 2147483646 h 8000"/>
                <a:gd name="T20" fmla="*/ 2147483646 w 10000"/>
                <a:gd name="T21" fmla="*/ 2147483646 h 8000"/>
                <a:gd name="T22" fmla="*/ 2147483646 w 10000"/>
                <a:gd name="T23" fmla="*/ 2147483646 h 8000"/>
                <a:gd name="T24" fmla="*/ 2147483646 w 10000"/>
                <a:gd name="T25" fmla="*/ 2147483646 h 8000"/>
                <a:gd name="T26" fmla="*/ 2147483646 w 10000"/>
                <a:gd name="T27" fmla="*/ 2147483646 h 8000"/>
                <a:gd name="T28" fmla="*/ 2147483646 w 10000"/>
                <a:gd name="T29" fmla="*/ 2147483646 h 8000"/>
                <a:gd name="T30" fmla="*/ 2147483646 w 10000"/>
                <a:gd name="T31" fmla="*/ 2147483646 h 8000"/>
                <a:gd name="T32" fmla="*/ 2147483646 w 10000"/>
                <a:gd name="T33" fmla="*/ 2147483646 h 8000"/>
                <a:gd name="T34" fmla="*/ 2147483646 w 10000"/>
                <a:gd name="T35" fmla="*/ 2147483646 h 8000"/>
                <a:gd name="T36" fmla="*/ 2147483646 w 10000"/>
                <a:gd name="T37" fmla="*/ 2147483646 h 8000"/>
                <a:gd name="T38" fmla="*/ 2147483646 w 10000"/>
                <a:gd name="T39" fmla="*/ 2147483646 h 8000"/>
                <a:gd name="T40" fmla="*/ 2147483646 w 10000"/>
                <a:gd name="T41" fmla="*/ 2147483646 h 8000"/>
                <a:gd name="T42" fmla="*/ 2147483646 w 10000"/>
                <a:gd name="T43" fmla="*/ 2147483646 h 8000"/>
                <a:gd name="T44" fmla="*/ 2147483646 w 10000"/>
                <a:gd name="T45" fmla="*/ 2147483646 h 8000"/>
                <a:gd name="T46" fmla="*/ 2147483646 w 10000"/>
                <a:gd name="T47" fmla="*/ 2147483646 h 8000"/>
                <a:gd name="T48" fmla="*/ 2147483646 w 10000"/>
                <a:gd name="T49" fmla="*/ 2147483646 h 8000"/>
                <a:gd name="T50" fmla="*/ 2147483646 w 10000"/>
                <a:gd name="T51" fmla="*/ 2147483646 h 8000"/>
                <a:gd name="T52" fmla="*/ 2147483646 w 10000"/>
                <a:gd name="T53" fmla="*/ 2147483646 h 8000"/>
                <a:gd name="T54" fmla="*/ 2147483646 w 10000"/>
                <a:gd name="T55" fmla="*/ 2147483646 h 8000"/>
                <a:gd name="T56" fmla="*/ 2147483646 w 10000"/>
                <a:gd name="T57" fmla="*/ 2147483646 h 8000"/>
                <a:gd name="T58" fmla="*/ 2147483646 w 10000"/>
                <a:gd name="T59" fmla="*/ 2147483646 h 8000"/>
                <a:gd name="T60" fmla="*/ 2147483646 w 10000"/>
                <a:gd name="T61" fmla="*/ 2147483646 h 8000"/>
                <a:gd name="T62" fmla="*/ 2147483646 w 10000"/>
                <a:gd name="T63" fmla="*/ 2147483646 h 8000"/>
                <a:gd name="T64" fmla="*/ 2147483646 w 10000"/>
                <a:gd name="T65" fmla="*/ 2147483646 h 8000"/>
                <a:gd name="T66" fmla="*/ 2147483646 w 10000"/>
                <a:gd name="T67" fmla="*/ 2147483646 h 8000"/>
                <a:gd name="T68" fmla="*/ 2147483646 w 10000"/>
                <a:gd name="T69" fmla="*/ 2147483646 h 8000"/>
                <a:gd name="T70" fmla="*/ 2147483646 w 10000"/>
                <a:gd name="T71" fmla="*/ 2147483646 h 8000"/>
                <a:gd name="T72" fmla="*/ 2147483646 w 10000"/>
                <a:gd name="T73" fmla="*/ 2147483646 h 8000"/>
                <a:gd name="T74" fmla="*/ 2147483646 w 10000"/>
                <a:gd name="T75" fmla="*/ 2147483646 h 8000"/>
                <a:gd name="T76" fmla="*/ 2147483646 w 10000"/>
                <a:gd name="T77" fmla="*/ 2147483646 h 8000"/>
                <a:gd name="T78" fmla="*/ 2147483646 w 10000"/>
                <a:gd name="T79" fmla="*/ 2147483646 h 8000"/>
                <a:gd name="T80" fmla="*/ 2147483646 w 10000"/>
                <a:gd name="T81" fmla="*/ 2147483646 h 8000"/>
                <a:gd name="T82" fmla="*/ 2147483646 w 10000"/>
                <a:gd name="T83" fmla="*/ 2147483646 h 8000"/>
                <a:gd name="T84" fmla="*/ 2147483646 w 10000"/>
                <a:gd name="T85" fmla="*/ 2147483646 h 8000"/>
                <a:gd name="T86" fmla="*/ 2147483646 w 10000"/>
                <a:gd name="T87" fmla="*/ 2147483646 h 8000"/>
                <a:gd name="T88" fmla="*/ 2147483646 w 10000"/>
                <a:gd name="T89" fmla="*/ 2147483646 h 8000"/>
                <a:gd name="T90" fmla="*/ 2147483646 w 10000"/>
                <a:gd name="T91" fmla="*/ 2147483646 h 8000"/>
                <a:gd name="T92" fmla="*/ 2147483646 w 10000"/>
                <a:gd name="T93" fmla="*/ 2147483646 h 8000"/>
                <a:gd name="T94" fmla="*/ 2147483646 w 10000"/>
                <a:gd name="T95" fmla="*/ 2147483646 h 8000"/>
                <a:gd name="T96" fmla="*/ 2147483646 w 10000"/>
                <a:gd name="T97" fmla="*/ 2147483646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698352" y="1826078"/>
              <a:ext cx="3299407" cy="440924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435C02-72BA-41CB-8F17-473ECA4E1712}" type="datetime1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513CEC-75CC-40A3-8E41-3DA591D1B57B}" type="slidenum"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67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44CAB7-9092-4501-81C5-58A6EC34E765}" type="datetime1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0779B1-331A-4E8D-82DE-8BE3C130DF52}" type="slidenum"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982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C7E45D-5CC2-4948-AD79-1976488960F9}" type="datetime1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06B688-3FD1-412F-978B-A86E1E71B843}" type="slidenum"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0256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7CFA53-E3C0-4D3A-ACC3-0412E21A4E9F}" type="datetime1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3F60B6-B330-49E0-9B3C-EF27A55A229A}" type="slidenum"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0514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CA2EA1-B57F-4E0D-A6D4-FD679F17E7E3}" type="datetime1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D33773-2178-4274-91B5-70DB4480513E}" type="slidenum"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44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D0FF9D-F7BA-4A27-BEB6-26D20984D091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065F54-DFEF-4377-8941-FD2BCE95A03C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9506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 bwMode="gray">
            <a:xfrm>
              <a:off x="5713413" y="401638"/>
              <a:ext cx="60547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3140485" y="1826078"/>
              <a:ext cx="3299407" cy="440924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2229377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6 h 8000"/>
                <a:gd name="T4" fmla="*/ 2147483646 w 10000"/>
                <a:gd name="T5" fmla="*/ 2147483646 h 8000"/>
                <a:gd name="T6" fmla="*/ 2147483646 w 10000"/>
                <a:gd name="T7" fmla="*/ 2147483646 h 8000"/>
                <a:gd name="T8" fmla="*/ 2147483646 w 10000"/>
                <a:gd name="T9" fmla="*/ 2147483646 h 8000"/>
                <a:gd name="T10" fmla="*/ 2147483646 w 10000"/>
                <a:gd name="T11" fmla="*/ 2147483646 h 8000"/>
                <a:gd name="T12" fmla="*/ 2147483646 w 10000"/>
                <a:gd name="T13" fmla="*/ 2147483646 h 8000"/>
                <a:gd name="T14" fmla="*/ 2147483646 w 10000"/>
                <a:gd name="T15" fmla="*/ 2147483646 h 8000"/>
                <a:gd name="T16" fmla="*/ 2147483646 w 10000"/>
                <a:gd name="T17" fmla="*/ 2147483646 h 8000"/>
                <a:gd name="T18" fmla="*/ 2147483646 w 10000"/>
                <a:gd name="T19" fmla="*/ 2147483646 h 8000"/>
                <a:gd name="T20" fmla="*/ 2147483646 w 10000"/>
                <a:gd name="T21" fmla="*/ 2147483646 h 8000"/>
                <a:gd name="T22" fmla="*/ 2147483646 w 10000"/>
                <a:gd name="T23" fmla="*/ 2147483646 h 8000"/>
                <a:gd name="T24" fmla="*/ 2147483646 w 10000"/>
                <a:gd name="T25" fmla="*/ 2147483646 h 8000"/>
                <a:gd name="T26" fmla="*/ 2147483646 w 10000"/>
                <a:gd name="T27" fmla="*/ 2147483646 h 8000"/>
                <a:gd name="T28" fmla="*/ 2147483646 w 10000"/>
                <a:gd name="T29" fmla="*/ 2147483646 h 8000"/>
                <a:gd name="T30" fmla="*/ 2147483646 w 10000"/>
                <a:gd name="T31" fmla="*/ 2147483646 h 8000"/>
                <a:gd name="T32" fmla="*/ 2147483646 w 10000"/>
                <a:gd name="T33" fmla="*/ 2147483646 h 8000"/>
                <a:gd name="T34" fmla="*/ 2147483646 w 10000"/>
                <a:gd name="T35" fmla="*/ 2147483646 h 8000"/>
                <a:gd name="T36" fmla="*/ 2147483646 w 10000"/>
                <a:gd name="T37" fmla="*/ 2147483646 h 8000"/>
                <a:gd name="T38" fmla="*/ 2147483646 w 10000"/>
                <a:gd name="T39" fmla="*/ 2147483646 h 8000"/>
                <a:gd name="T40" fmla="*/ 2147483646 w 10000"/>
                <a:gd name="T41" fmla="*/ 2147483646 h 8000"/>
                <a:gd name="T42" fmla="*/ 2147483646 w 10000"/>
                <a:gd name="T43" fmla="*/ 2147483646 h 8000"/>
                <a:gd name="T44" fmla="*/ 2147483646 w 10000"/>
                <a:gd name="T45" fmla="*/ 2147483646 h 8000"/>
                <a:gd name="T46" fmla="*/ 2147483646 w 10000"/>
                <a:gd name="T47" fmla="*/ 2147483646 h 8000"/>
                <a:gd name="T48" fmla="*/ 2147483646 w 10000"/>
                <a:gd name="T49" fmla="*/ 2147483646 h 8000"/>
                <a:gd name="T50" fmla="*/ 2147483646 w 10000"/>
                <a:gd name="T51" fmla="*/ 2147483646 h 8000"/>
                <a:gd name="T52" fmla="*/ 2147483646 w 10000"/>
                <a:gd name="T53" fmla="*/ 2147483646 h 8000"/>
                <a:gd name="T54" fmla="*/ 2147483646 w 10000"/>
                <a:gd name="T55" fmla="*/ 2147483646 h 8000"/>
                <a:gd name="T56" fmla="*/ 2147483646 w 10000"/>
                <a:gd name="T57" fmla="*/ 2147483646 h 8000"/>
                <a:gd name="T58" fmla="*/ 2147483646 w 10000"/>
                <a:gd name="T59" fmla="*/ 2147483646 h 8000"/>
                <a:gd name="T60" fmla="*/ 2147483646 w 10000"/>
                <a:gd name="T61" fmla="*/ 2147483646 h 8000"/>
                <a:gd name="T62" fmla="*/ 2147483646 w 10000"/>
                <a:gd name="T63" fmla="*/ 2147483646 h 8000"/>
                <a:gd name="T64" fmla="*/ 2147483646 w 10000"/>
                <a:gd name="T65" fmla="*/ 2147483646 h 8000"/>
                <a:gd name="T66" fmla="*/ 2147483646 w 10000"/>
                <a:gd name="T67" fmla="*/ 2147483646 h 8000"/>
                <a:gd name="T68" fmla="*/ 2147483646 w 10000"/>
                <a:gd name="T69" fmla="*/ 2147483646 h 8000"/>
                <a:gd name="T70" fmla="*/ 2147483646 w 10000"/>
                <a:gd name="T71" fmla="*/ 2147483646 h 8000"/>
                <a:gd name="T72" fmla="*/ 2147483646 w 10000"/>
                <a:gd name="T73" fmla="*/ 2147483646 h 8000"/>
                <a:gd name="T74" fmla="*/ 2147483646 w 10000"/>
                <a:gd name="T75" fmla="*/ 2147483646 h 8000"/>
                <a:gd name="T76" fmla="*/ 2147483646 w 10000"/>
                <a:gd name="T77" fmla="*/ 2147483646 h 8000"/>
                <a:gd name="T78" fmla="*/ 2147483646 w 10000"/>
                <a:gd name="T79" fmla="*/ 2147483646 h 8000"/>
                <a:gd name="T80" fmla="*/ 2147483646 w 10000"/>
                <a:gd name="T81" fmla="*/ 2147483646 h 8000"/>
                <a:gd name="T82" fmla="*/ 2147483646 w 10000"/>
                <a:gd name="T83" fmla="*/ 2147483646 h 8000"/>
                <a:gd name="T84" fmla="*/ 2147483646 w 10000"/>
                <a:gd name="T85" fmla="*/ 2147483646 h 8000"/>
                <a:gd name="T86" fmla="*/ 2147483646 w 10000"/>
                <a:gd name="T87" fmla="*/ 2147483646 h 8000"/>
                <a:gd name="T88" fmla="*/ 2147483646 w 10000"/>
                <a:gd name="T89" fmla="*/ 2147483646 h 8000"/>
                <a:gd name="T90" fmla="*/ 2147483646 w 10000"/>
                <a:gd name="T91" fmla="*/ 2147483646 h 8000"/>
                <a:gd name="T92" fmla="*/ 2147483646 w 10000"/>
                <a:gd name="T93" fmla="*/ 2147483646 h 8000"/>
                <a:gd name="T94" fmla="*/ 2147483646 w 10000"/>
                <a:gd name="T95" fmla="*/ 2147483646 h 8000"/>
                <a:gd name="T96" fmla="*/ 2147483646 w 10000"/>
                <a:gd name="T97" fmla="*/ 2147483646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1AA1F2-AF2E-4272-A83E-AA592FDC4A83}" type="datetime1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4C443-592F-423D-86E2-BC58354ED507}" type="slidenum"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8671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 bwMode="gray">
            <a:xfrm>
              <a:off x="6172200" y="401638"/>
              <a:ext cx="55959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203594" y="1826078"/>
              <a:ext cx="3299407" cy="440924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32954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6 h 8000"/>
                <a:gd name="T4" fmla="*/ 2147483646 w 10000"/>
                <a:gd name="T5" fmla="*/ 2147483646 h 8000"/>
                <a:gd name="T6" fmla="*/ 2147483646 w 10000"/>
                <a:gd name="T7" fmla="*/ 2147483646 h 8000"/>
                <a:gd name="T8" fmla="*/ 2147483646 w 10000"/>
                <a:gd name="T9" fmla="*/ 2147483646 h 8000"/>
                <a:gd name="T10" fmla="*/ 2147483646 w 10000"/>
                <a:gd name="T11" fmla="*/ 2147483646 h 8000"/>
                <a:gd name="T12" fmla="*/ 2147483646 w 10000"/>
                <a:gd name="T13" fmla="*/ 2147483646 h 8000"/>
                <a:gd name="T14" fmla="*/ 2147483646 w 10000"/>
                <a:gd name="T15" fmla="*/ 2147483646 h 8000"/>
                <a:gd name="T16" fmla="*/ 2147483646 w 10000"/>
                <a:gd name="T17" fmla="*/ 2147483646 h 8000"/>
                <a:gd name="T18" fmla="*/ 2147483646 w 10000"/>
                <a:gd name="T19" fmla="*/ 2147483646 h 8000"/>
                <a:gd name="T20" fmla="*/ 2147483646 w 10000"/>
                <a:gd name="T21" fmla="*/ 2147483646 h 8000"/>
                <a:gd name="T22" fmla="*/ 2147483646 w 10000"/>
                <a:gd name="T23" fmla="*/ 2147483646 h 8000"/>
                <a:gd name="T24" fmla="*/ 2147483646 w 10000"/>
                <a:gd name="T25" fmla="*/ 2147483646 h 8000"/>
                <a:gd name="T26" fmla="*/ 2147483646 w 10000"/>
                <a:gd name="T27" fmla="*/ 2147483646 h 8000"/>
                <a:gd name="T28" fmla="*/ 2147483646 w 10000"/>
                <a:gd name="T29" fmla="*/ 2147483646 h 8000"/>
                <a:gd name="T30" fmla="*/ 2147483646 w 10000"/>
                <a:gd name="T31" fmla="*/ 2147483646 h 8000"/>
                <a:gd name="T32" fmla="*/ 2147483646 w 10000"/>
                <a:gd name="T33" fmla="*/ 2147483646 h 8000"/>
                <a:gd name="T34" fmla="*/ 2147483646 w 10000"/>
                <a:gd name="T35" fmla="*/ 2147483646 h 8000"/>
                <a:gd name="T36" fmla="*/ 2147483646 w 10000"/>
                <a:gd name="T37" fmla="*/ 2147483646 h 8000"/>
                <a:gd name="T38" fmla="*/ 2147483646 w 10000"/>
                <a:gd name="T39" fmla="*/ 2147483646 h 8000"/>
                <a:gd name="T40" fmla="*/ 2147483646 w 10000"/>
                <a:gd name="T41" fmla="*/ 2147483646 h 8000"/>
                <a:gd name="T42" fmla="*/ 2147483646 w 10000"/>
                <a:gd name="T43" fmla="*/ 2147483646 h 8000"/>
                <a:gd name="T44" fmla="*/ 2147483646 w 10000"/>
                <a:gd name="T45" fmla="*/ 2147483646 h 8000"/>
                <a:gd name="T46" fmla="*/ 2147483646 w 10000"/>
                <a:gd name="T47" fmla="*/ 2147483646 h 8000"/>
                <a:gd name="T48" fmla="*/ 2147483646 w 10000"/>
                <a:gd name="T49" fmla="*/ 2147483646 h 8000"/>
                <a:gd name="T50" fmla="*/ 2147483646 w 10000"/>
                <a:gd name="T51" fmla="*/ 2147483646 h 8000"/>
                <a:gd name="T52" fmla="*/ 2147483646 w 10000"/>
                <a:gd name="T53" fmla="*/ 2147483646 h 8000"/>
                <a:gd name="T54" fmla="*/ 2147483646 w 10000"/>
                <a:gd name="T55" fmla="*/ 2147483646 h 8000"/>
                <a:gd name="T56" fmla="*/ 2147483646 w 10000"/>
                <a:gd name="T57" fmla="*/ 2147483646 h 8000"/>
                <a:gd name="T58" fmla="*/ 2147483646 w 10000"/>
                <a:gd name="T59" fmla="*/ 2147483646 h 8000"/>
                <a:gd name="T60" fmla="*/ 2147483646 w 10000"/>
                <a:gd name="T61" fmla="*/ 2147483646 h 8000"/>
                <a:gd name="T62" fmla="*/ 2147483646 w 10000"/>
                <a:gd name="T63" fmla="*/ 2147483646 h 8000"/>
                <a:gd name="T64" fmla="*/ 2147483646 w 10000"/>
                <a:gd name="T65" fmla="*/ 2147483646 h 8000"/>
                <a:gd name="T66" fmla="*/ 2147483646 w 10000"/>
                <a:gd name="T67" fmla="*/ 2147483646 h 8000"/>
                <a:gd name="T68" fmla="*/ 2147483646 w 10000"/>
                <a:gd name="T69" fmla="*/ 2147483646 h 8000"/>
                <a:gd name="T70" fmla="*/ 2147483646 w 10000"/>
                <a:gd name="T71" fmla="*/ 2147483646 h 8000"/>
                <a:gd name="T72" fmla="*/ 2147483646 w 10000"/>
                <a:gd name="T73" fmla="*/ 2147483646 h 8000"/>
                <a:gd name="T74" fmla="*/ 2147483646 w 10000"/>
                <a:gd name="T75" fmla="*/ 2147483646 h 8000"/>
                <a:gd name="T76" fmla="*/ 2147483646 w 10000"/>
                <a:gd name="T77" fmla="*/ 2147483646 h 8000"/>
                <a:gd name="T78" fmla="*/ 2147483646 w 10000"/>
                <a:gd name="T79" fmla="*/ 2147483646 h 8000"/>
                <a:gd name="T80" fmla="*/ 2147483646 w 10000"/>
                <a:gd name="T81" fmla="*/ 2147483646 h 8000"/>
                <a:gd name="T82" fmla="*/ 2147483646 w 10000"/>
                <a:gd name="T83" fmla="*/ 2147483646 h 8000"/>
                <a:gd name="T84" fmla="*/ 2147483646 w 10000"/>
                <a:gd name="T85" fmla="*/ 2147483646 h 8000"/>
                <a:gd name="T86" fmla="*/ 2147483646 w 10000"/>
                <a:gd name="T87" fmla="*/ 2147483646 h 8000"/>
                <a:gd name="T88" fmla="*/ 2147483646 w 10000"/>
                <a:gd name="T89" fmla="*/ 2147483646 h 8000"/>
                <a:gd name="T90" fmla="*/ 2147483646 w 10000"/>
                <a:gd name="T91" fmla="*/ 2147483646 h 8000"/>
                <a:gd name="T92" fmla="*/ 2147483646 w 10000"/>
                <a:gd name="T93" fmla="*/ 2147483646 h 8000"/>
                <a:gd name="T94" fmla="*/ 2147483646 w 10000"/>
                <a:gd name="T95" fmla="*/ 2147483646 h 8000"/>
                <a:gd name="T96" fmla="*/ 2147483646 w 10000"/>
                <a:gd name="T97" fmla="*/ 2147483646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A3EF8D-C89C-40D4-BB17-86567F1C51B7}" type="datetime1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415B7-F619-428E-BA0A-DB66CC44E11B}" type="slidenum"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400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147483646 h 2856"/>
                <a:gd name="T4" fmla="*/ 2147483646 w 7104"/>
                <a:gd name="T5" fmla="*/ 2147483646 h 2856"/>
                <a:gd name="T6" fmla="*/ 2147483646 w 7104"/>
                <a:gd name="T7" fmla="*/ 2147483646 h 2856"/>
                <a:gd name="T8" fmla="*/ 2147483646 w 7104"/>
                <a:gd name="T9" fmla="*/ 2147483646 h 2856"/>
                <a:gd name="T10" fmla="*/ 2147483646 w 7104"/>
                <a:gd name="T11" fmla="*/ 2147483646 h 2856"/>
                <a:gd name="T12" fmla="*/ 2147483646 w 7104"/>
                <a:gd name="T13" fmla="*/ 2147483646 h 2856"/>
                <a:gd name="T14" fmla="*/ 2147483646 w 7104"/>
                <a:gd name="T15" fmla="*/ 2147483646 h 2856"/>
                <a:gd name="T16" fmla="*/ 2147483646 w 7104"/>
                <a:gd name="T17" fmla="*/ 2147483646 h 2856"/>
                <a:gd name="T18" fmla="*/ 2147483646 w 7104"/>
                <a:gd name="T19" fmla="*/ 2147483646 h 2856"/>
                <a:gd name="T20" fmla="*/ 2147483646 w 7104"/>
                <a:gd name="T21" fmla="*/ 2147483646 h 2856"/>
                <a:gd name="T22" fmla="*/ 2147483646 w 7104"/>
                <a:gd name="T23" fmla="*/ 2147483646 h 2856"/>
                <a:gd name="T24" fmla="*/ 2147483646 w 7104"/>
                <a:gd name="T25" fmla="*/ 2147483646 h 2856"/>
                <a:gd name="T26" fmla="*/ 2147483646 w 7104"/>
                <a:gd name="T27" fmla="*/ 2147483646 h 2856"/>
                <a:gd name="T28" fmla="*/ 2147483646 w 7104"/>
                <a:gd name="T29" fmla="*/ 2147483646 h 2856"/>
                <a:gd name="T30" fmla="*/ 2147483646 w 7104"/>
                <a:gd name="T31" fmla="*/ 2147483646 h 2856"/>
                <a:gd name="T32" fmla="*/ 2147483646 w 7104"/>
                <a:gd name="T33" fmla="*/ 2147483646 h 2856"/>
                <a:gd name="T34" fmla="*/ 2147483646 w 7104"/>
                <a:gd name="T35" fmla="*/ 2147483646 h 2856"/>
                <a:gd name="T36" fmla="*/ 2147483646 w 7104"/>
                <a:gd name="T37" fmla="*/ 2147483646 h 2856"/>
                <a:gd name="T38" fmla="*/ 2147483646 w 7104"/>
                <a:gd name="T39" fmla="*/ 2147483646 h 2856"/>
                <a:gd name="T40" fmla="*/ 2147483646 w 7104"/>
                <a:gd name="T41" fmla="*/ 2147483646 h 2856"/>
                <a:gd name="T42" fmla="*/ 2147483646 w 7104"/>
                <a:gd name="T43" fmla="*/ 2147483646 h 2856"/>
                <a:gd name="T44" fmla="*/ 2147483646 w 7104"/>
                <a:gd name="T45" fmla="*/ 2147483646 h 2856"/>
                <a:gd name="T46" fmla="*/ 2147483646 w 7104"/>
                <a:gd name="T47" fmla="*/ 2147483646 h 2856"/>
                <a:gd name="T48" fmla="*/ 2147483646 w 7104"/>
                <a:gd name="T49" fmla="*/ 2147483646 h 2856"/>
                <a:gd name="T50" fmla="*/ 2147483646 w 7104"/>
                <a:gd name="T51" fmla="*/ 2147483646 h 2856"/>
                <a:gd name="T52" fmla="*/ 2147483646 w 7104"/>
                <a:gd name="T53" fmla="*/ 2147483646 h 2856"/>
                <a:gd name="T54" fmla="*/ 2147483646 w 7104"/>
                <a:gd name="T55" fmla="*/ 2147483646 h 2856"/>
                <a:gd name="T56" fmla="*/ 2147483646 w 7104"/>
                <a:gd name="T57" fmla="*/ 2147483646 h 2856"/>
                <a:gd name="T58" fmla="*/ 2147483646 w 7104"/>
                <a:gd name="T59" fmla="*/ 2147483646 h 2856"/>
                <a:gd name="T60" fmla="*/ 2147483646 w 7104"/>
                <a:gd name="T61" fmla="*/ 2147483646 h 2856"/>
                <a:gd name="T62" fmla="*/ 2147483646 w 7104"/>
                <a:gd name="T63" fmla="*/ 2147483646 h 2856"/>
                <a:gd name="T64" fmla="*/ 2147483646 w 7104"/>
                <a:gd name="T65" fmla="*/ 2147483646 h 2856"/>
                <a:gd name="T66" fmla="*/ 2147483646 w 7104"/>
                <a:gd name="T67" fmla="*/ 2147483646 h 2856"/>
                <a:gd name="T68" fmla="*/ 2147483646 w 7104"/>
                <a:gd name="T69" fmla="*/ 2147483646 h 2856"/>
                <a:gd name="T70" fmla="*/ 2147483646 w 7104"/>
                <a:gd name="T71" fmla="*/ 2147483646 h 2856"/>
                <a:gd name="T72" fmla="*/ 2147483646 w 7104"/>
                <a:gd name="T73" fmla="*/ 2147483646 h 2856"/>
                <a:gd name="T74" fmla="*/ 2147483646 w 7104"/>
                <a:gd name="T75" fmla="*/ 2147483646 h 2856"/>
                <a:gd name="T76" fmla="*/ 2147483646 w 7104"/>
                <a:gd name="T77" fmla="*/ 2147483646 h 2856"/>
                <a:gd name="T78" fmla="*/ 2147483646 w 7104"/>
                <a:gd name="T79" fmla="*/ 2147483646 h 2856"/>
                <a:gd name="T80" fmla="*/ 2147483646 w 7104"/>
                <a:gd name="T81" fmla="*/ 2147483646 h 2856"/>
                <a:gd name="T82" fmla="*/ 2147483646 w 7104"/>
                <a:gd name="T83" fmla="*/ 2147483646 h 2856"/>
                <a:gd name="T84" fmla="*/ 2147483646 w 7104"/>
                <a:gd name="T85" fmla="*/ 2147483646 h 2856"/>
                <a:gd name="T86" fmla="*/ 2147483646 w 7104"/>
                <a:gd name="T87" fmla="*/ 2147483646 h 2856"/>
                <a:gd name="T88" fmla="*/ 2147483646 w 7104"/>
                <a:gd name="T89" fmla="*/ 2147483646 h 2856"/>
                <a:gd name="T90" fmla="*/ 2147483646 w 7104"/>
                <a:gd name="T91" fmla="*/ 2147483646 h 2856"/>
                <a:gd name="T92" fmla="*/ 2147483646 w 7104"/>
                <a:gd name="T93" fmla="*/ 2147483646 h 2856"/>
                <a:gd name="T94" fmla="*/ 2147483646 w 7104"/>
                <a:gd name="T95" fmla="*/ 2147483646 h 2856"/>
                <a:gd name="T96" fmla="*/ 2147483646 w 7104"/>
                <a:gd name="T97" fmla="*/ 2147483646 h 2856"/>
                <a:gd name="T98" fmla="*/ 0 w 7104"/>
                <a:gd name="T99" fmla="*/ 0 h 2856"/>
                <a:gd name="T100" fmla="*/ 0 w 7104"/>
                <a:gd name="T101" fmla="*/ 0 h 28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7AB374-FB7C-422C-BE2D-E1E8B09F7C70}" type="datetime1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8106FB-6713-481D-B6CF-402A78B4C6EE}" type="slidenum"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123808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8490951" y="2714874"/>
              <a:ext cx="3299407" cy="440924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>
                <a:gd name="T0" fmla="*/ 0 w 10000"/>
                <a:gd name="T1" fmla="*/ 0 h 7946"/>
                <a:gd name="T2" fmla="*/ 0 w 10000"/>
                <a:gd name="T3" fmla="*/ 2147483646 h 7946"/>
                <a:gd name="T4" fmla="*/ 2147483646 w 10000"/>
                <a:gd name="T5" fmla="*/ 2147483646 h 7946"/>
                <a:gd name="T6" fmla="*/ 2147483646 w 10000"/>
                <a:gd name="T7" fmla="*/ 2147483646 h 7946"/>
                <a:gd name="T8" fmla="*/ 2147483646 w 10000"/>
                <a:gd name="T9" fmla="*/ 2147483646 h 7946"/>
                <a:gd name="T10" fmla="*/ 2147483646 w 10000"/>
                <a:gd name="T11" fmla="*/ 2147483646 h 7946"/>
                <a:gd name="T12" fmla="*/ 2147483646 w 10000"/>
                <a:gd name="T13" fmla="*/ 2147483646 h 7946"/>
                <a:gd name="T14" fmla="*/ 2147483646 w 10000"/>
                <a:gd name="T15" fmla="*/ 2147483646 h 7946"/>
                <a:gd name="T16" fmla="*/ 2147483646 w 10000"/>
                <a:gd name="T17" fmla="*/ 2147483646 h 7946"/>
                <a:gd name="T18" fmla="*/ 2147483646 w 10000"/>
                <a:gd name="T19" fmla="*/ 2147483646 h 7946"/>
                <a:gd name="T20" fmla="*/ 2147483646 w 10000"/>
                <a:gd name="T21" fmla="*/ 2147483646 h 7946"/>
                <a:gd name="T22" fmla="*/ 2147483646 w 10000"/>
                <a:gd name="T23" fmla="*/ 2147483646 h 7946"/>
                <a:gd name="T24" fmla="*/ 2147483646 w 10000"/>
                <a:gd name="T25" fmla="*/ 2147483646 h 7946"/>
                <a:gd name="T26" fmla="*/ 2147483646 w 10000"/>
                <a:gd name="T27" fmla="*/ 2147483646 h 7946"/>
                <a:gd name="T28" fmla="*/ 2147483646 w 10000"/>
                <a:gd name="T29" fmla="*/ 2147483646 h 7946"/>
                <a:gd name="T30" fmla="*/ 2147483646 w 10000"/>
                <a:gd name="T31" fmla="*/ 2147483646 h 7946"/>
                <a:gd name="T32" fmla="*/ 2147483646 w 10000"/>
                <a:gd name="T33" fmla="*/ 2147483646 h 7946"/>
                <a:gd name="T34" fmla="*/ 2147483646 w 10000"/>
                <a:gd name="T35" fmla="*/ 2147483646 h 7946"/>
                <a:gd name="T36" fmla="*/ 2147483646 w 10000"/>
                <a:gd name="T37" fmla="*/ 2147483646 h 7946"/>
                <a:gd name="T38" fmla="*/ 2147483646 w 10000"/>
                <a:gd name="T39" fmla="*/ 2147483646 h 7946"/>
                <a:gd name="T40" fmla="*/ 2147483646 w 10000"/>
                <a:gd name="T41" fmla="*/ 2147483646 h 7946"/>
                <a:gd name="T42" fmla="*/ 2147483646 w 10000"/>
                <a:gd name="T43" fmla="*/ 2147483646 h 7946"/>
                <a:gd name="T44" fmla="*/ 2147483646 w 10000"/>
                <a:gd name="T45" fmla="*/ 2147483646 h 7946"/>
                <a:gd name="T46" fmla="*/ 2147483646 w 10000"/>
                <a:gd name="T47" fmla="*/ 2147483646 h 7946"/>
                <a:gd name="T48" fmla="*/ 2147483646 w 10000"/>
                <a:gd name="T49" fmla="*/ 2147483646 h 7946"/>
                <a:gd name="T50" fmla="*/ 2147483646 w 10000"/>
                <a:gd name="T51" fmla="*/ 2147483646 h 7946"/>
                <a:gd name="T52" fmla="*/ 2147483646 w 10000"/>
                <a:gd name="T53" fmla="*/ 2147483646 h 7946"/>
                <a:gd name="T54" fmla="*/ 2147483646 w 10000"/>
                <a:gd name="T55" fmla="*/ 2147483646 h 7946"/>
                <a:gd name="T56" fmla="*/ 2147483646 w 10000"/>
                <a:gd name="T57" fmla="*/ 2147483646 h 7946"/>
                <a:gd name="T58" fmla="*/ 2147483646 w 10000"/>
                <a:gd name="T59" fmla="*/ 2147483646 h 7946"/>
                <a:gd name="T60" fmla="*/ 2147483646 w 10000"/>
                <a:gd name="T61" fmla="*/ 2147483646 h 7946"/>
                <a:gd name="T62" fmla="*/ 2147483646 w 10000"/>
                <a:gd name="T63" fmla="*/ 2147483646 h 7946"/>
                <a:gd name="T64" fmla="*/ 2147483646 w 10000"/>
                <a:gd name="T65" fmla="*/ 2147483646 h 7946"/>
                <a:gd name="T66" fmla="*/ 2147483646 w 10000"/>
                <a:gd name="T67" fmla="*/ 2147483646 h 7946"/>
                <a:gd name="T68" fmla="*/ 2147483646 w 10000"/>
                <a:gd name="T69" fmla="*/ 2147483646 h 7946"/>
                <a:gd name="T70" fmla="*/ 2147483646 w 10000"/>
                <a:gd name="T71" fmla="*/ 2147483646 h 7946"/>
                <a:gd name="T72" fmla="*/ 2147483646 w 10000"/>
                <a:gd name="T73" fmla="*/ 2147483646 h 7946"/>
                <a:gd name="T74" fmla="*/ 2147483646 w 10000"/>
                <a:gd name="T75" fmla="*/ 2147483646 h 7946"/>
                <a:gd name="T76" fmla="*/ 2147483646 w 10000"/>
                <a:gd name="T77" fmla="*/ 2147483646 h 7946"/>
                <a:gd name="T78" fmla="*/ 2147483646 w 10000"/>
                <a:gd name="T79" fmla="*/ 2147483646 h 7946"/>
                <a:gd name="T80" fmla="*/ 2147483646 w 10000"/>
                <a:gd name="T81" fmla="*/ 2147483646 h 7946"/>
                <a:gd name="T82" fmla="*/ 2147483646 w 10000"/>
                <a:gd name="T83" fmla="*/ 2147483646 h 7946"/>
                <a:gd name="T84" fmla="*/ 2147483646 w 10000"/>
                <a:gd name="T85" fmla="*/ 2147483646 h 7946"/>
                <a:gd name="T86" fmla="*/ 2147483646 w 10000"/>
                <a:gd name="T87" fmla="*/ 2147483646 h 7946"/>
                <a:gd name="T88" fmla="*/ 2147483646 w 10000"/>
                <a:gd name="T89" fmla="*/ 2147483646 h 7946"/>
                <a:gd name="T90" fmla="*/ 2147483646 w 10000"/>
                <a:gd name="T91" fmla="*/ 2147483646 h 7946"/>
                <a:gd name="T92" fmla="*/ 2147483646 w 10000"/>
                <a:gd name="T93" fmla="*/ 2147483646 h 7946"/>
                <a:gd name="T94" fmla="*/ 2147483646 w 10000"/>
                <a:gd name="T95" fmla="*/ 2147483646 h 7946"/>
                <a:gd name="T96" fmla="*/ 2147483646 w 10000"/>
                <a:gd name="T97" fmla="*/ 2147483646 h 7946"/>
                <a:gd name="T98" fmla="*/ 0 w 10000"/>
                <a:gd name="T99" fmla="*/ 0 h 7946"/>
                <a:gd name="T100" fmla="*/ 0 w 10000"/>
                <a:gd name="T101" fmla="*/ 0 h 79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82EA51-1AC4-463D-9206-F17F3C3FECFE}" type="datetime1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60590E-3CC6-4847-9792-40B2D1B7019A}" type="slidenum"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8011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89932">
              <a:off x="8490951" y="4185117"/>
              <a:ext cx="3299407" cy="440924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6 h 8000"/>
                <a:gd name="T4" fmla="*/ 2147483646 w 10000"/>
                <a:gd name="T5" fmla="*/ 2147483646 h 8000"/>
                <a:gd name="T6" fmla="*/ 2147483646 w 10000"/>
                <a:gd name="T7" fmla="*/ 2147483646 h 8000"/>
                <a:gd name="T8" fmla="*/ 2147483646 w 10000"/>
                <a:gd name="T9" fmla="*/ 2147483646 h 8000"/>
                <a:gd name="T10" fmla="*/ 2147483646 w 10000"/>
                <a:gd name="T11" fmla="*/ 2147483646 h 8000"/>
                <a:gd name="T12" fmla="*/ 2147483646 w 10000"/>
                <a:gd name="T13" fmla="*/ 2147483646 h 8000"/>
                <a:gd name="T14" fmla="*/ 2147483646 w 10000"/>
                <a:gd name="T15" fmla="*/ 2147483646 h 8000"/>
                <a:gd name="T16" fmla="*/ 2147483646 w 10000"/>
                <a:gd name="T17" fmla="*/ 2147483646 h 8000"/>
                <a:gd name="T18" fmla="*/ 2147483646 w 10000"/>
                <a:gd name="T19" fmla="*/ 2147483646 h 8000"/>
                <a:gd name="T20" fmla="*/ 2147483646 w 10000"/>
                <a:gd name="T21" fmla="*/ 2147483646 h 8000"/>
                <a:gd name="T22" fmla="*/ 2147483646 w 10000"/>
                <a:gd name="T23" fmla="*/ 2147483646 h 8000"/>
                <a:gd name="T24" fmla="*/ 2147483646 w 10000"/>
                <a:gd name="T25" fmla="*/ 2147483646 h 8000"/>
                <a:gd name="T26" fmla="*/ 2147483646 w 10000"/>
                <a:gd name="T27" fmla="*/ 2147483646 h 8000"/>
                <a:gd name="T28" fmla="*/ 2147483646 w 10000"/>
                <a:gd name="T29" fmla="*/ 2147483646 h 8000"/>
                <a:gd name="T30" fmla="*/ 2147483646 w 10000"/>
                <a:gd name="T31" fmla="*/ 2147483646 h 8000"/>
                <a:gd name="T32" fmla="*/ 2147483646 w 10000"/>
                <a:gd name="T33" fmla="*/ 2147483646 h 8000"/>
                <a:gd name="T34" fmla="*/ 2147483646 w 10000"/>
                <a:gd name="T35" fmla="*/ 2147483646 h 8000"/>
                <a:gd name="T36" fmla="*/ 2147483646 w 10000"/>
                <a:gd name="T37" fmla="*/ 2147483646 h 8000"/>
                <a:gd name="T38" fmla="*/ 2147483646 w 10000"/>
                <a:gd name="T39" fmla="*/ 2147483646 h 8000"/>
                <a:gd name="T40" fmla="*/ 2147483646 w 10000"/>
                <a:gd name="T41" fmla="*/ 2147483646 h 8000"/>
                <a:gd name="T42" fmla="*/ 2147483646 w 10000"/>
                <a:gd name="T43" fmla="*/ 2147483646 h 8000"/>
                <a:gd name="T44" fmla="*/ 2147483646 w 10000"/>
                <a:gd name="T45" fmla="*/ 2147483646 h 8000"/>
                <a:gd name="T46" fmla="*/ 2147483646 w 10000"/>
                <a:gd name="T47" fmla="*/ 2147483646 h 8000"/>
                <a:gd name="T48" fmla="*/ 2147483646 w 10000"/>
                <a:gd name="T49" fmla="*/ 2147483646 h 8000"/>
                <a:gd name="T50" fmla="*/ 2147483646 w 10000"/>
                <a:gd name="T51" fmla="*/ 2147483646 h 8000"/>
                <a:gd name="T52" fmla="*/ 2147483646 w 10000"/>
                <a:gd name="T53" fmla="*/ 2147483646 h 8000"/>
                <a:gd name="T54" fmla="*/ 2147483646 w 10000"/>
                <a:gd name="T55" fmla="*/ 2147483646 h 8000"/>
                <a:gd name="T56" fmla="*/ 2147483646 w 10000"/>
                <a:gd name="T57" fmla="*/ 2147483646 h 8000"/>
                <a:gd name="T58" fmla="*/ 2147483646 w 10000"/>
                <a:gd name="T59" fmla="*/ 2147483646 h 8000"/>
                <a:gd name="T60" fmla="*/ 2147483646 w 10000"/>
                <a:gd name="T61" fmla="*/ 2147483646 h 8000"/>
                <a:gd name="T62" fmla="*/ 2147483646 w 10000"/>
                <a:gd name="T63" fmla="*/ 2147483646 h 8000"/>
                <a:gd name="T64" fmla="*/ 2147483646 w 10000"/>
                <a:gd name="T65" fmla="*/ 2147483646 h 8000"/>
                <a:gd name="T66" fmla="*/ 2147483646 w 10000"/>
                <a:gd name="T67" fmla="*/ 2147483646 h 8000"/>
                <a:gd name="T68" fmla="*/ 2147483646 w 10000"/>
                <a:gd name="T69" fmla="*/ 2147483646 h 8000"/>
                <a:gd name="T70" fmla="*/ 2147483646 w 10000"/>
                <a:gd name="T71" fmla="*/ 2147483646 h 8000"/>
                <a:gd name="T72" fmla="*/ 2147483646 w 10000"/>
                <a:gd name="T73" fmla="*/ 2147483646 h 8000"/>
                <a:gd name="T74" fmla="*/ 2147483646 w 10000"/>
                <a:gd name="T75" fmla="*/ 2147483646 h 8000"/>
                <a:gd name="T76" fmla="*/ 2147483646 w 10000"/>
                <a:gd name="T77" fmla="*/ 2147483646 h 8000"/>
                <a:gd name="T78" fmla="*/ 2147483646 w 10000"/>
                <a:gd name="T79" fmla="*/ 2147483646 h 8000"/>
                <a:gd name="T80" fmla="*/ 2147483646 w 10000"/>
                <a:gd name="T81" fmla="*/ 2147483646 h 8000"/>
                <a:gd name="T82" fmla="*/ 2147483646 w 10000"/>
                <a:gd name="T83" fmla="*/ 2147483646 h 8000"/>
                <a:gd name="T84" fmla="*/ 2147483646 w 10000"/>
                <a:gd name="T85" fmla="*/ 2147483646 h 8000"/>
                <a:gd name="T86" fmla="*/ 2147483646 w 10000"/>
                <a:gd name="T87" fmla="*/ 2147483646 h 8000"/>
                <a:gd name="T88" fmla="*/ 2147483646 w 10000"/>
                <a:gd name="T89" fmla="*/ 2147483646 h 8000"/>
                <a:gd name="T90" fmla="*/ 2147483646 w 10000"/>
                <a:gd name="T91" fmla="*/ 2147483646 h 8000"/>
                <a:gd name="T92" fmla="*/ 2147483646 w 10000"/>
                <a:gd name="T93" fmla="*/ 2147483646 h 8000"/>
                <a:gd name="T94" fmla="*/ 2147483646 w 10000"/>
                <a:gd name="T95" fmla="*/ 2147483646 h 8000"/>
                <a:gd name="T96" fmla="*/ 2147483646 w 10000"/>
                <a:gd name="T97" fmla="*/ 2147483646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31"/>
          <p:cNvSpPr txBox="1">
            <a:spLocks noChangeArrowheads="1"/>
          </p:cNvSpPr>
          <p:nvPr/>
        </p:nvSpPr>
        <p:spPr bwMode="gray">
          <a:xfrm>
            <a:off x="881063" y="608013"/>
            <a:ext cx="8016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a-IR" sz="9600" b="0" i="0" u="none" strike="noStrike" kern="1200" cap="none" spc="0" normalizeH="0" baseline="0" noProof="0" smtClean="0">
                <a:ln>
                  <a:noFill/>
                </a:ln>
                <a:solidFill>
                  <a:srgbClr val="EF5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8" name="TextBox 32"/>
          <p:cNvSpPr txBox="1">
            <a:spLocks noChangeArrowheads="1"/>
          </p:cNvSpPr>
          <p:nvPr/>
        </p:nvSpPr>
        <p:spPr bwMode="gray">
          <a:xfrm>
            <a:off x="9883775" y="2613025"/>
            <a:ext cx="6540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a-IR" sz="9600" b="0" i="0" u="none" strike="noStrike" kern="1200" cap="none" spc="0" normalizeH="0" baseline="0" noProof="0" smtClean="0">
                <a:ln>
                  <a:noFill/>
                </a:ln>
                <a:solidFill>
                  <a:srgbClr val="EF5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F630F0-DC60-4728-904A-ECFC769670F9}" type="datetime1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2DBF1C-6ADE-48D8-9797-69818F3A41D3}" type="slidenum"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932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8490951" y="4193583"/>
              <a:ext cx="3299407" cy="440924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6 h 8000"/>
                <a:gd name="T4" fmla="*/ 2147483646 w 10000"/>
                <a:gd name="T5" fmla="*/ 2147483646 h 8000"/>
                <a:gd name="T6" fmla="*/ 2147483646 w 10000"/>
                <a:gd name="T7" fmla="*/ 2147483646 h 8000"/>
                <a:gd name="T8" fmla="*/ 2147483646 w 10000"/>
                <a:gd name="T9" fmla="*/ 2147483646 h 8000"/>
                <a:gd name="T10" fmla="*/ 2147483646 w 10000"/>
                <a:gd name="T11" fmla="*/ 2147483646 h 8000"/>
                <a:gd name="T12" fmla="*/ 2147483646 w 10000"/>
                <a:gd name="T13" fmla="*/ 2147483646 h 8000"/>
                <a:gd name="T14" fmla="*/ 2147483646 w 10000"/>
                <a:gd name="T15" fmla="*/ 2147483646 h 8000"/>
                <a:gd name="T16" fmla="*/ 2147483646 w 10000"/>
                <a:gd name="T17" fmla="*/ 2147483646 h 8000"/>
                <a:gd name="T18" fmla="*/ 2147483646 w 10000"/>
                <a:gd name="T19" fmla="*/ 2147483646 h 8000"/>
                <a:gd name="T20" fmla="*/ 2147483646 w 10000"/>
                <a:gd name="T21" fmla="*/ 2147483646 h 8000"/>
                <a:gd name="T22" fmla="*/ 2147483646 w 10000"/>
                <a:gd name="T23" fmla="*/ 2147483646 h 8000"/>
                <a:gd name="T24" fmla="*/ 2147483646 w 10000"/>
                <a:gd name="T25" fmla="*/ 2147483646 h 8000"/>
                <a:gd name="T26" fmla="*/ 2147483646 w 10000"/>
                <a:gd name="T27" fmla="*/ 2147483646 h 8000"/>
                <a:gd name="T28" fmla="*/ 2147483646 w 10000"/>
                <a:gd name="T29" fmla="*/ 2147483646 h 8000"/>
                <a:gd name="T30" fmla="*/ 2147483646 w 10000"/>
                <a:gd name="T31" fmla="*/ 2147483646 h 8000"/>
                <a:gd name="T32" fmla="*/ 2147483646 w 10000"/>
                <a:gd name="T33" fmla="*/ 2147483646 h 8000"/>
                <a:gd name="T34" fmla="*/ 2147483646 w 10000"/>
                <a:gd name="T35" fmla="*/ 2147483646 h 8000"/>
                <a:gd name="T36" fmla="*/ 2147483646 w 10000"/>
                <a:gd name="T37" fmla="*/ 2147483646 h 8000"/>
                <a:gd name="T38" fmla="*/ 2147483646 w 10000"/>
                <a:gd name="T39" fmla="*/ 2147483646 h 8000"/>
                <a:gd name="T40" fmla="*/ 2147483646 w 10000"/>
                <a:gd name="T41" fmla="*/ 2147483646 h 8000"/>
                <a:gd name="T42" fmla="*/ 2147483646 w 10000"/>
                <a:gd name="T43" fmla="*/ 2147483646 h 8000"/>
                <a:gd name="T44" fmla="*/ 2147483646 w 10000"/>
                <a:gd name="T45" fmla="*/ 2147483646 h 8000"/>
                <a:gd name="T46" fmla="*/ 2147483646 w 10000"/>
                <a:gd name="T47" fmla="*/ 2147483646 h 8000"/>
                <a:gd name="T48" fmla="*/ 2147483646 w 10000"/>
                <a:gd name="T49" fmla="*/ 2147483646 h 8000"/>
                <a:gd name="T50" fmla="*/ 2147483646 w 10000"/>
                <a:gd name="T51" fmla="*/ 2147483646 h 8000"/>
                <a:gd name="T52" fmla="*/ 2147483646 w 10000"/>
                <a:gd name="T53" fmla="*/ 2147483646 h 8000"/>
                <a:gd name="T54" fmla="*/ 2147483646 w 10000"/>
                <a:gd name="T55" fmla="*/ 2147483646 h 8000"/>
                <a:gd name="T56" fmla="*/ 2147483646 w 10000"/>
                <a:gd name="T57" fmla="*/ 2147483646 h 8000"/>
                <a:gd name="T58" fmla="*/ 2147483646 w 10000"/>
                <a:gd name="T59" fmla="*/ 2147483646 h 8000"/>
                <a:gd name="T60" fmla="*/ 2147483646 w 10000"/>
                <a:gd name="T61" fmla="*/ 2147483646 h 8000"/>
                <a:gd name="T62" fmla="*/ 2147483646 w 10000"/>
                <a:gd name="T63" fmla="*/ 2147483646 h 8000"/>
                <a:gd name="T64" fmla="*/ 2147483646 w 10000"/>
                <a:gd name="T65" fmla="*/ 2147483646 h 8000"/>
                <a:gd name="T66" fmla="*/ 2147483646 w 10000"/>
                <a:gd name="T67" fmla="*/ 2147483646 h 8000"/>
                <a:gd name="T68" fmla="*/ 2147483646 w 10000"/>
                <a:gd name="T69" fmla="*/ 2147483646 h 8000"/>
                <a:gd name="T70" fmla="*/ 2147483646 w 10000"/>
                <a:gd name="T71" fmla="*/ 2147483646 h 8000"/>
                <a:gd name="T72" fmla="*/ 2147483646 w 10000"/>
                <a:gd name="T73" fmla="*/ 2147483646 h 8000"/>
                <a:gd name="T74" fmla="*/ 2147483646 w 10000"/>
                <a:gd name="T75" fmla="*/ 2147483646 h 8000"/>
                <a:gd name="T76" fmla="*/ 2147483646 w 10000"/>
                <a:gd name="T77" fmla="*/ 2147483646 h 8000"/>
                <a:gd name="T78" fmla="*/ 2147483646 w 10000"/>
                <a:gd name="T79" fmla="*/ 2147483646 h 8000"/>
                <a:gd name="T80" fmla="*/ 2147483646 w 10000"/>
                <a:gd name="T81" fmla="*/ 2147483646 h 8000"/>
                <a:gd name="T82" fmla="*/ 2147483646 w 10000"/>
                <a:gd name="T83" fmla="*/ 2147483646 h 8000"/>
                <a:gd name="T84" fmla="*/ 2147483646 w 10000"/>
                <a:gd name="T85" fmla="*/ 2147483646 h 8000"/>
                <a:gd name="T86" fmla="*/ 2147483646 w 10000"/>
                <a:gd name="T87" fmla="*/ 2147483646 h 8000"/>
                <a:gd name="T88" fmla="*/ 2147483646 w 10000"/>
                <a:gd name="T89" fmla="*/ 2147483646 h 8000"/>
                <a:gd name="T90" fmla="*/ 2147483646 w 10000"/>
                <a:gd name="T91" fmla="*/ 2147483646 h 8000"/>
                <a:gd name="T92" fmla="*/ 2147483646 w 10000"/>
                <a:gd name="T93" fmla="*/ 2147483646 h 8000"/>
                <a:gd name="T94" fmla="*/ 2147483646 w 10000"/>
                <a:gd name="T95" fmla="*/ 2147483646 h 8000"/>
                <a:gd name="T96" fmla="*/ 2147483646 w 10000"/>
                <a:gd name="T97" fmla="*/ 2147483646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B2F52-B900-48AF-9460-E2F0B329FEFB}" type="datetime1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54883B-069A-4396-AE50-94B36D0D0A37}" type="slidenum"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6758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403725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573082-5A14-4C8C-8870-B70BEFF3F944}" type="datetime1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830288-930B-494C-B0A3-2A60AD68CBEB}" type="slidenum"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696629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4405313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978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A851B-1747-49EA-AFD7-A34289D42BD4}" type="datetime1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>
          <a:xfrm>
            <a:off x="560388" y="6391275"/>
            <a:ext cx="3644900" cy="3048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3AA157-5C04-4F1C-80C0-F4C84E9814A5}" type="slidenum"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893384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4988" y="6391275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196072-C7CD-4EB5-A520-B55D84C0D707}" type="datetime1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74F19C-5D4B-4049-B638-98D3F9860BAA}" type="slidenum"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3370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414338" y="401638"/>
              <a:ext cx="65119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6 h 8000"/>
                <a:gd name="T4" fmla="*/ 2147483646 w 10000"/>
                <a:gd name="T5" fmla="*/ 2147483646 h 8000"/>
                <a:gd name="T6" fmla="*/ 2147483646 w 10000"/>
                <a:gd name="T7" fmla="*/ 2147483646 h 8000"/>
                <a:gd name="T8" fmla="*/ 2147483646 w 10000"/>
                <a:gd name="T9" fmla="*/ 2147483646 h 8000"/>
                <a:gd name="T10" fmla="*/ 2147483646 w 10000"/>
                <a:gd name="T11" fmla="*/ 2147483646 h 8000"/>
                <a:gd name="T12" fmla="*/ 2147483646 w 10000"/>
                <a:gd name="T13" fmla="*/ 2147483646 h 8000"/>
                <a:gd name="T14" fmla="*/ 2147483646 w 10000"/>
                <a:gd name="T15" fmla="*/ 2147483646 h 8000"/>
                <a:gd name="T16" fmla="*/ 2147483646 w 10000"/>
                <a:gd name="T17" fmla="*/ 2147483646 h 8000"/>
                <a:gd name="T18" fmla="*/ 2147483646 w 10000"/>
                <a:gd name="T19" fmla="*/ 2147483646 h 8000"/>
                <a:gd name="T20" fmla="*/ 2147483646 w 10000"/>
                <a:gd name="T21" fmla="*/ 2147483646 h 8000"/>
                <a:gd name="T22" fmla="*/ 2147483646 w 10000"/>
                <a:gd name="T23" fmla="*/ 2147483646 h 8000"/>
                <a:gd name="T24" fmla="*/ 2147483646 w 10000"/>
                <a:gd name="T25" fmla="*/ 2147483646 h 8000"/>
                <a:gd name="T26" fmla="*/ 2147483646 w 10000"/>
                <a:gd name="T27" fmla="*/ 2147483646 h 8000"/>
                <a:gd name="T28" fmla="*/ 2147483646 w 10000"/>
                <a:gd name="T29" fmla="*/ 2147483646 h 8000"/>
                <a:gd name="T30" fmla="*/ 2147483646 w 10000"/>
                <a:gd name="T31" fmla="*/ 2147483646 h 8000"/>
                <a:gd name="T32" fmla="*/ 2147483646 w 10000"/>
                <a:gd name="T33" fmla="*/ 2147483646 h 8000"/>
                <a:gd name="T34" fmla="*/ 2147483646 w 10000"/>
                <a:gd name="T35" fmla="*/ 2147483646 h 8000"/>
                <a:gd name="T36" fmla="*/ 2147483646 w 10000"/>
                <a:gd name="T37" fmla="*/ 2147483646 h 8000"/>
                <a:gd name="T38" fmla="*/ 2147483646 w 10000"/>
                <a:gd name="T39" fmla="*/ 2147483646 h 8000"/>
                <a:gd name="T40" fmla="*/ 2147483646 w 10000"/>
                <a:gd name="T41" fmla="*/ 2147483646 h 8000"/>
                <a:gd name="T42" fmla="*/ 2147483646 w 10000"/>
                <a:gd name="T43" fmla="*/ 2147483646 h 8000"/>
                <a:gd name="T44" fmla="*/ 2147483646 w 10000"/>
                <a:gd name="T45" fmla="*/ 2147483646 h 8000"/>
                <a:gd name="T46" fmla="*/ 2147483646 w 10000"/>
                <a:gd name="T47" fmla="*/ 2147483646 h 8000"/>
                <a:gd name="T48" fmla="*/ 2147483646 w 10000"/>
                <a:gd name="T49" fmla="*/ 2147483646 h 8000"/>
                <a:gd name="T50" fmla="*/ 2147483646 w 10000"/>
                <a:gd name="T51" fmla="*/ 2147483646 h 8000"/>
                <a:gd name="T52" fmla="*/ 2147483646 w 10000"/>
                <a:gd name="T53" fmla="*/ 2147483646 h 8000"/>
                <a:gd name="T54" fmla="*/ 2147483646 w 10000"/>
                <a:gd name="T55" fmla="*/ 2147483646 h 8000"/>
                <a:gd name="T56" fmla="*/ 2147483646 w 10000"/>
                <a:gd name="T57" fmla="*/ 2147483646 h 8000"/>
                <a:gd name="T58" fmla="*/ 2147483646 w 10000"/>
                <a:gd name="T59" fmla="*/ 2147483646 h 8000"/>
                <a:gd name="T60" fmla="*/ 2147483646 w 10000"/>
                <a:gd name="T61" fmla="*/ 2147483646 h 8000"/>
                <a:gd name="T62" fmla="*/ 2147483646 w 10000"/>
                <a:gd name="T63" fmla="*/ 2147483646 h 8000"/>
                <a:gd name="T64" fmla="*/ 2147483646 w 10000"/>
                <a:gd name="T65" fmla="*/ 2147483646 h 8000"/>
                <a:gd name="T66" fmla="*/ 2147483646 w 10000"/>
                <a:gd name="T67" fmla="*/ 2147483646 h 8000"/>
                <a:gd name="T68" fmla="*/ 2147483646 w 10000"/>
                <a:gd name="T69" fmla="*/ 2147483646 h 8000"/>
                <a:gd name="T70" fmla="*/ 2147483646 w 10000"/>
                <a:gd name="T71" fmla="*/ 2147483646 h 8000"/>
                <a:gd name="T72" fmla="*/ 2147483646 w 10000"/>
                <a:gd name="T73" fmla="*/ 2147483646 h 8000"/>
                <a:gd name="T74" fmla="*/ 2147483646 w 10000"/>
                <a:gd name="T75" fmla="*/ 2147483646 h 8000"/>
                <a:gd name="T76" fmla="*/ 2147483646 w 10000"/>
                <a:gd name="T77" fmla="*/ 2147483646 h 8000"/>
                <a:gd name="T78" fmla="*/ 2147483646 w 10000"/>
                <a:gd name="T79" fmla="*/ 2147483646 h 8000"/>
                <a:gd name="T80" fmla="*/ 2147483646 w 10000"/>
                <a:gd name="T81" fmla="*/ 2147483646 h 8000"/>
                <a:gd name="T82" fmla="*/ 2147483646 w 10000"/>
                <a:gd name="T83" fmla="*/ 2147483646 h 8000"/>
                <a:gd name="T84" fmla="*/ 2147483646 w 10000"/>
                <a:gd name="T85" fmla="*/ 2147483646 h 8000"/>
                <a:gd name="T86" fmla="*/ 2147483646 w 10000"/>
                <a:gd name="T87" fmla="*/ 2147483646 h 8000"/>
                <a:gd name="T88" fmla="*/ 2147483646 w 10000"/>
                <a:gd name="T89" fmla="*/ 2147483646 h 8000"/>
                <a:gd name="T90" fmla="*/ 2147483646 w 10000"/>
                <a:gd name="T91" fmla="*/ 2147483646 h 8000"/>
                <a:gd name="T92" fmla="*/ 2147483646 w 10000"/>
                <a:gd name="T93" fmla="*/ 2147483646 h 8000"/>
                <a:gd name="T94" fmla="*/ 2147483646 w 10000"/>
                <a:gd name="T95" fmla="*/ 2147483646 h 8000"/>
                <a:gd name="T96" fmla="*/ 2147483646 w 10000"/>
                <a:gd name="T97" fmla="*/ 2147483646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713" y="6391275"/>
            <a:ext cx="992187" cy="3048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8182F8-88B4-4C29-A477-BB202ABC8C6F}" type="datetime1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D3540E-10B2-4B16-8E3C-CD4FB0D9A42B}" type="slidenum"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85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5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556F4E-9180-4B11-BC53-F3ECA6E0CA16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28D739-CB3B-4D7F-B77E-51252BD94B22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7612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>
                <a:gd name="T0" fmla="*/ 2147483646 w 3840"/>
                <a:gd name="T1" fmla="*/ 2147483646 h 2160"/>
                <a:gd name="T2" fmla="*/ 2147483646 w 3840"/>
                <a:gd name="T3" fmla="*/ 2147483646 h 2160"/>
                <a:gd name="T4" fmla="*/ 2147483646 w 3840"/>
                <a:gd name="T5" fmla="*/ 2147483646 h 2160"/>
                <a:gd name="T6" fmla="*/ 2147483646 w 3840"/>
                <a:gd name="T7" fmla="*/ 2147483646 h 2160"/>
                <a:gd name="T8" fmla="*/ 2147483646 w 3840"/>
                <a:gd name="T9" fmla="*/ 2147483646 h 2160"/>
                <a:gd name="T10" fmla="*/ 2147483646 w 3840"/>
                <a:gd name="T11" fmla="*/ 2147483646 h 2160"/>
                <a:gd name="T12" fmla="*/ 2147483646 w 3840"/>
                <a:gd name="T13" fmla="*/ 2147483646 h 2160"/>
                <a:gd name="T14" fmla="*/ 2147483646 w 3840"/>
                <a:gd name="T15" fmla="*/ 2147483646 h 2160"/>
                <a:gd name="T16" fmla="*/ 2147483646 w 3840"/>
                <a:gd name="T17" fmla="*/ 2147483646 h 2160"/>
                <a:gd name="T18" fmla="*/ 2147483646 w 3840"/>
                <a:gd name="T19" fmla="*/ 2147483646 h 2160"/>
                <a:gd name="T20" fmla="*/ 2147483646 w 3840"/>
                <a:gd name="T21" fmla="*/ 2147483646 h 2160"/>
                <a:gd name="T22" fmla="*/ 2147483646 w 3840"/>
                <a:gd name="T23" fmla="*/ 2147483646 h 2160"/>
                <a:gd name="T24" fmla="*/ 2147483646 w 3840"/>
                <a:gd name="T25" fmla="*/ 2147483646 h 2160"/>
                <a:gd name="T26" fmla="*/ 2147483646 w 3840"/>
                <a:gd name="T27" fmla="*/ 2147483646 h 2160"/>
                <a:gd name="T28" fmla="*/ 2147483646 w 3840"/>
                <a:gd name="T29" fmla="*/ 2147483646 h 2160"/>
                <a:gd name="T30" fmla="*/ 2147483646 w 3840"/>
                <a:gd name="T31" fmla="*/ 2147483646 h 2160"/>
                <a:gd name="T32" fmla="*/ 2147483646 w 3840"/>
                <a:gd name="T33" fmla="*/ 2147483646 h 2160"/>
                <a:gd name="T34" fmla="*/ 2147483646 w 3840"/>
                <a:gd name="T35" fmla="*/ 2147483646 h 2160"/>
                <a:gd name="T36" fmla="*/ 2147483646 w 3840"/>
                <a:gd name="T37" fmla="*/ 2147483646 h 2160"/>
                <a:gd name="T38" fmla="*/ 2147483646 w 3840"/>
                <a:gd name="T39" fmla="*/ 2147483646 h 2160"/>
                <a:gd name="T40" fmla="*/ 2147483646 w 3840"/>
                <a:gd name="T41" fmla="*/ 2147483646 h 2160"/>
                <a:gd name="T42" fmla="*/ 2147483646 w 3840"/>
                <a:gd name="T43" fmla="*/ 2147483646 h 2160"/>
                <a:gd name="T44" fmla="*/ 2147483646 w 3840"/>
                <a:gd name="T45" fmla="*/ 2147483646 h 2160"/>
                <a:gd name="T46" fmla="*/ 2147483646 w 3840"/>
                <a:gd name="T47" fmla="*/ 2147483646 h 2160"/>
                <a:gd name="T48" fmla="*/ 2147483646 w 3840"/>
                <a:gd name="T49" fmla="*/ 2147483646 h 2160"/>
                <a:gd name="T50" fmla="*/ 2147483646 w 3840"/>
                <a:gd name="T51" fmla="*/ 2147483646 h 2160"/>
                <a:gd name="T52" fmla="*/ 2147483646 w 3840"/>
                <a:gd name="T53" fmla="*/ 2147483646 h 2160"/>
                <a:gd name="T54" fmla="*/ 2147483646 w 3840"/>
                <a:gd name="T55" fmla="*/ 2147483646 h 2160"/>
                <a:gd name="T56" fmla="*/ 2147483646 w 3840"/>
                <a:gd name="T57" fmla="*/ 2147483646 h 2160"/>
                <a:gd name="T58" fmla="*/ 2147483646 w 3840"/>
                <a:gd name="T59" fmla="*/ 2147483646 h 2160"/>
                <a:gd name="T60" fmla="*/ 2147483646 w 3840"/>
                <a:gd name="T61" fmla="*/ 2147483646 h 2160"/>
                <a:gd name="T62" fmla="*/ 2147483646 w 3840"/>
                <a:gd name="T63" fmla="*/ 2147483646 h 2160"/>
                <a:gd name="T64" fmla="*/ 2147483646 w 3840"/>
                <a:gd name="T65" fmla="*/ 2147483646 h 2160"/>
                <a:gd name="T66" fmla="*/ 2147483646 w 3840"/>
                <a:gd name="T67" fmla="*/ 2147483646 h 2160"/>
                <a:gd name="T68" fmla="*/ 2147483646 w 3840"/>
                <a:gd name="T69" fmla="*/ 2147483646 h 2160"/>
                <a:gd name="T70" fmla="*/ 2147483646 w 3840"/>
                <a:gd name="T71" fmla="*/ 2147483646 h 2160"/>
                <a:gd name="T72" fmla="*/ 2147483646 w 3840"/>
                <a:gd name="T73" fmla="*/ 2147483646 h 2160"/>
                <a:gd name="T74" fmla="*/ 2147483646 w 3840"/>
                <a:gd name="T75" fmla="*/ 2147483646 h 2160"/>
                <a:gd name="T76" fmla="*/ 2147483646 w 3840"/>
                <a:gd name="T77" fmla="*/ 2147483646 h 2160"/>
                <a:gd name="T78" fmla="*/ 2147483646 w 3840"/>
                <a:gd name="T79" fmla="*/ 2147483646 h 2160"/>
                <a:gd name="T80" fmla="*/ 2147483646 w 3840"/>
                <a:gd name="T81" fmla="*/ 2147483646 h 2160"/>
                <a:gd name="T82" fmla="*/ 2147483646 w 3840"/>
                <a:gd name="T83" fmla="*/ 2147483646 h 2160"/>
                <a:gd name="T84" fmla="*/ 2147483646 w 3840"/>
                <a:gd name="T85" fmla="*/ 2147483646 h 2160"/>
                <a:gd name="T86" fmla="*/ 2147483646 w 3840"/>
                <a:gd name="T87" fmla="*/ 2147483646 h 2160"/>
                <a:gd name="T88" fmla="*/ 2147483646 w 3840"/>
                <a:gd name="T89" fmla="*/ 2147483646 h 2160"/>
                <a:gd name="T90" fmla="*/ 2147483646 w 3840"/>
                <a:gd name="T91" fmla="*/ 2147483646 h 2160"/>
                <a:gd name="T92" fmla="*/ 2147483646 w 3840"/>
                <a:gd name="T93" fmla="*/ 2147483646 h 2160"/>
                <a:gd name="T94" fmla="*/ 2147483646 w 3840"/>
                <a:gd name="T95" fmla="*/ 2147483646 h 2160"/>
                <a:gd name="T96" fmla="*/ 2147483646 w 3840"/>
                <a:gd name="T97" fmla="*/ 2147483646 h 2160"/>
                <a:gd name="T98" fmla="*/ 2147483646 w 3840"/>
                <a:gd name="T99" fmla="*/ 2147483646 h 2160"/>
                <a:gd name="T100" fmla="*/ 2147483646 w 3840"/>
                <a:gd name="T101" fmla="*/ 2147483646 h 2160"/>
                <a:gd name="T102" fmla="*/ 2147483646 w 3840"/>
                <a:gd name="T103" fmla="*/ 2147483646 h 2160"/>
                <a:gd name="T104" fmla="*/ 2147483646 w 3840"/>
                <a:gd name="T105" fmla="*/ 2147483646 h 2160"/>
                <a:gd name="T106" fmla="*/ 2147483646 w 3840"/>
                <a:gd name="T107" fmla="*/ 2147483646 h 2160"/>
                <a:gd name="T108" fmla="*/ 2147483646 w 3840"/>
                <a:gd name="T109" fmla="*/ 0 h 2160"/>
                <a:gd name="T110" fmla="*/ 2147483646 w 3840"/>
                <a:gd name="T111" fmla="*/ 2147483646 h 2160"/>
                <a:gd name="T112" fmla="*/ 2147483646 w 3840"/>
                <a:gd name="T113" fmla="*/ 2147483646 h 2160"/>
                <a:gd name="T114" fmla="*/ 2147483646 w 3840"/>
                <a:gd name="T115" fmla="*/ 2147483646 h 2160"/>
                <a:gd name="T116" fmla="*/ 2147483646 w 3840"/>
                <a:gd name="T117" fmla="*/ 2147483646 h 2160"/>
                <a:gd name="T118" fmla="*/ 2147483646 w 3840"/>
                <a:gd name="T119" fmla="*/ 2147483646 h 2160"/>
                <a:gd name="T120" fmla="*/ 2147483646 w 3840"/>
                <a:gd name="T121" fmla="*/ 2147483646 h 2160"/>
                <a:gd name="T122" fmla="*/ 2147483646 w 3840"/>
                <a:gd name="T123" fmla="*/ 2147483646 h 21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lnTo>
                    <a:pt x="920" y="10"/>
                  </a:ln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lnTo>
                    <a:pt x="979" y="13"/>
                  </a:ln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lnTo>
                    <a:pt x="709" y="12"/>
                  </a:ln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lnTo>
                    <a:pt x="781" y="5"/>
                  </a:ln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lnTo>
                    <a:pt x="385" y="151"/>
                  </a:ln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lnTo>
                    <a:pt x="1352" y="2127"/>
                  </a:ln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lnTo>
                    <a:pt x="1579" y="1510"/>
                  </a:ln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lnTo>
                    <a:pt x="1503" y="1667"/>
                  </a:ln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lnTo>
                    <a:pt x="3827" y="1689"/>
                  </a:ln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lnTo>
                    <a:pt x="3027" y="1036"/>
                  </a:ln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lnTo>
                    <a:pt x="3133" y="1125"/>
                  </a:ln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lnTo>
                    <a:pt x="3300" y="1035"/>
                  </a:ln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lnTo>
                    <a:pt x="3500" y="1553"/>
                  </a:ln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lnTo>
                    <a:pt x="740" y="250"/>
                  </a:ln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lnTo>
                    <a:pt x="989" y="371"/>
                  </a:ln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lnTo>
                    <a:pt x="887" y="319"/>
                  </a:ln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lnTo>
                    <a:pt x="417" y="167"/>
                  </a:ln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lnTo>
                    <a:pt x="527" y="235"/>
                  </a:ln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lnTo>
                    <a:pt x="1152" y="2099"/>
                  </a:ln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lnTo>
                    <a:pt x="1282" y="2121"/>
                  </a:ln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lnTo>
                    <a:pt x="1252" y="2121"/>
                  </a:ln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lnTo>
                    <a:pt x="1095" y="2090"/>
                  </a:ln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>
                <a:gd name="T0" fmla="*/ 2147483646 w 3840"/>
                <a:gd name="T1" fmla="*/ 2147483646 h 2163"/>
                <a:gd name="T2" fmla="*/ 2147483646 w 3840"/>
                <a:gd name="T3" fmla="*/ 2147483646 h 2163"/>
                <a:gd name="T4" fmla="*/ 2147483646 w 3840"/>
                <a:gd name="T5" fmla="*/ 2147483646 h 2163"/>
                <a:gd name="T6" fmla="*/ 2147483646 w 3840"/>
                <a:gd name="T7" fmla="*/ 2147483646 h 2163"/>
                <a:gd name="T8" fmla="*/ 2147483646 w 3840"/>
                <a:gd name="T9" fmla="*/ 2147483646 h 2163"/>
                <a:gd name="T10" fmla="*/ 2147483646 w 3840"/>
                <a:gd name="T11" fmla="*/ 2147483646 h 2163"/>
                <a:gd name="T12" fmla="*/ 2147483646 w 3840"/>
                <a:gd name="T13" fmla="*/ 2147483646 h 2163"/>
                <a:gd name="T14" fmla="*/ 2147483646 w 3840"/>
                <a:gd name="T15" fmla="*/ 2147483646 h 2163"/>
                <a:gd name="T16" fmla="*/ 2147483646 w 3840"/>
                <a:gd name="T17" fmla="*/ 2147483646 h 2163"/>
                <a:gd name="T18" fmla="*/ 2147483646 w 3840"/>
                <a:gd name="T19" fmla="*/ 2147483646 h 2163"/>
                <a:gd name="T20" fmla="*/ 2147483646 w 3840"/>
                <a:gd name="T21" fmla="*/ 2147483646 h 2163"/>
                <a:gd name="T22" fmla="*/ 2147483646 w 3840"/>
                <a:gd name="T23" fmla="*/ 2147483646 h 2163"/>
                <a:gd name="T24" fmla="*/ 2147483646 w 3840"/>
                <a:gd name="T25" fmla="*/ 2147483646 h 2163"/>
                <a:gd name="T26" fmla="*/ 2147483646 w 3840"/>
                <a:gd name="T27" fmla="*/ 2147483646 h 2163"/>
                <a:gd name="T28" fmla="*/ 2147483646 w 3840"/>
                <a:gd name="T29" fmla="*/ 2147483646 h 2163"/>
                <a:gd name="T30" fmla="*/ 2147483646 w 3840"/>
                <a:gd name="T31" fmla="*/ 2147483646 h 2163"/>
                <a:gd name="T32" fmla="*/ 2147483646 w 3840"/>
                <a:gd name="T33" fmla="*/ 2147483646 h 2163"/>
                <a:gd name="T34" fmla="*/ 2147483646 w 3840"/>
                <a:gd name="T35" fmla="*/ 2147483646 h 2163"/>
                <a:gd name="T36" fmla="*/ 2147483646 w 3840"/>
                <a:gd name="T37" fmla="*/ 2147483646 h 2163"/>
                <a:gd name="T38" fmla="*/ 2147483646 w 3840"/>
                <a:gd name="T39" fmla="*/ 2147483646 h 2163"/>
                <a:gd name="T40" fmla="*/ 2147483646 w 3840"/>
                <a:gd name="T41" fmla="*/ 2147483646 h 2163"/>
                <a:gd name="T42" fmla="*/ 2147483646 w 3840"/>
                <a:gd name="T43" fmla="*/ 2147483646 h 2163"/>
                <a:gd name="T44" fmla="*/ 2147483646 w 3840"/>
                <a:gd name="T45" fmla="*/ 2147483646 h 2163"/>
                <a:gd name="T46" fmla="*/ 2147483646 w 3840"/>
                <a:gd name="T47" fmla="*/ 2147483646 h 2163"/>
                <a:gd name="T48" fmla="*/ 2147483646 w 3840"/>
                <a:gd name="T49" fmla="*/ 2147483646 h 2163"/>
                <a:gd name="T50" fmla="*/ 2147483646 w 3840"/>
                <a:gd name="T51" fmla="*/ 2147483646 h 2163"/>
                <a:gd name="T52" fmla="*/ 2147483646 w 3840"/>
                <a:gd name="T53" fmla="*/ 2147483646 h 2163"/>
                <a:gd name="T54" fmla="*/ 2147483646 w 3840"/>
                <a:gd name="T55" fmla="*/ 2147483646 h 2163"/>
                <a:gd name="T56" fmla="*/ 2147483646 w 3840"/>
                <a:gd name="T57" fmla="*/ 2147483646 h 2163"/>
                <a:gd name="T58" fmla="*/ 2147483646 w 3840"/>
                <a:gd name="T59" fmla="*/ 2147483646 h 2163"/>
                <a:gd name="T60" fmla="*/ 2147483646 w 3840"/>
                <a:gd name="T61" fmla="*/ 2147483646 h 2163"/>
                <a:gd name="T62" fmla="*/ 2147483646 w 3840"/>
                <a:gd name="T63" fmla="*/ 2147483646 h 2163"/>
                <a:gd name="T64" fmla="*/ 2147483646 w 3840"/>
                <a:gd name="T65" fmla="*/ 2147483646 h 2163"/>
                <a:gd name="T66" fmla="*/ 2147483646 w 3840"/>
                <a:gd name="T67" fmla="*/ 2147483646 h 2163"/>
                <a:gd name="T68" fmla="*/ 2147483646 w 3840"/>
                <a:gd name="T69" fmla="*/ 2147483646 h 2163"/>
                <a:gd name="T70" fmla="*/ 2147483646 w 3840"/>
                <a:gd name="T71" fmla="*/ 2147483646 h 2163"/>
                <a:gd name="T72" fmla="*/ 2147483646 w 3840"/>
                <a:gd name="T73" fmla="*/ 2147483646 h 2163"/>
                <a:gd name="T74" fmla="*/ 2147483646 w 3840"/>
                <a:gd name="T75" fmla="*/ 2147483646 h 2163"/>
                <a:gd name="T76" fmla="*/ 2147483646 w 3840"/>
                <a:gd name="T77" fmla="*/ 2147483646 h 2163"/>
                <a:gd name="T78" fmla="*/ 2147483646 w 3840"/>
                <a:gd name="T79" fmla="*/ 2147483646 h 2163"/>
                <a:gd name="T80" fmla="*/ 2147483646 w 3840"/>
                <a:gd name="T81" fmla="*/ 2147483646 h 2163"/>
                <a:gd name="T82" fmla="*/ 2147483646 w 3840"/>
                <a:gd name="T83" fmla="*/ 2147483646 h 2163"/>
                <a:gd name="T84" fmla="*/ 2147483646 w 3840"/>
                <a:gd name="T85" fmla="*/ 2147483646 h 2163"/>
                <a:gd name="T86" fmla="*/ 2147483646 w 3840"/>
                <a:gd name="T87" fmla="*/ 2147483646 h 2163"/>
                <a:gd name="T88" fmla="*/ 2147483646 w 3840"/>
                <a:gd name="T89" fmla="*/ 2147483646 h 2163"/>
                <a:gd name="T90" fmla="*/ 2147483646 w 3840"/>
                <a:gd name="T91" fmla="*/ 2147483646 h 2163"/>
                <a:gd name="T92" fmla="*/ 2147483646 w 3840"/>
                <a:gd name="T93" fmla="*/ 2147483646 h 2163"/>
                <a:gd name="T94" fmla="*/ 2147483646 w 3840"/>
                <a:gd name="T95" fmla="*/ 2147483646 h 2163"/>
                <a:gd name="T96" fmla="*/ 2147483646 w 3840"/>
                <a:gd name="T97" fmla="*/ 2147483646 h 2163"/>
                <a:gd name="T98" fmla="*/ 2147483646 w 3840"/>
                <a:gd name="T99" fmla="*/ 2147483646 h 2163"/>
                <a:gd name="T100" fmla="*/ 2147483646 w 3840"/>
                <a:gd name="T101" fmla="*/ 2147483646 h 2163"/>
                <a:gd name="T102" fmla="*/ 2147483646 w 3840"/>
                <a:gd name="T103" fmla="*/ 2147483646 h 2163"/>
                <a:gd name="T104" fmla="*/ 2147483646 w 3840"/>
                <a:gd name="T105" fmla="*/ 2147483646 h 2163"/>
                <a:gd name="T106" fmla="*/ 2147483646 w 3840"/>
                <a:gd name="T107" fmla="*/ 2147483646 h 2163"/>
                <a:gd name="T108" fmla="*/ 2147483646 w 3840"/>
                <a:gd name="T109" fmla="*/ 2147483646 h 2163"/>
                <a:gd name="T110" fmla="*/ 2147483646 w 3840"/>
                <a:gd name="T111" fmla="*/ 2147483646 h 2163"/>
                <a:gd name="T112" fmla="*/ 2147483646 w 3840"/>
                <a:gd name="T113" fmla="*/ 2147483646 h 2163"/>
                <a:gd name="T114" fmla="*/ 2147483646 w 3840"/>
                <a:gd name="T115" fmla="*/ 2147483646 h 2163"/>
                <a:gd name="T116" fmla="*/ 2147483646 w 3840"/>
                <a:gd name="T117" fmla="*/ 2147483646 h 2163"/>
                <a:gd name="T118" fmla="*/ 2147483646 w 3840"/>
                <a:gd name="T119" fmla="*/ 2147483646 h 2163"/>
                <a:gd name="T120" fmla="*/ 2147483646 w 3840"/>
                <a:gd name="T121" fmla="*/ 2147483646 h 2163"/>
                <a:gd name="T122" fmla="*/ 2147483646 w 3840"/>
                <a:gd name="T123" fmla="*/ 2147483646 h 216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lnTo>
                    <a:pt x="2266" y="551"/>
                  </a:ln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lnTo>
                    <a:pt x="2342" y="394"/>
                  </a:ln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lnTo>
                    <a:pt x="2551" y="26"/>
                  </a:ln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lnTo>
                    <a:pt x="1591" y="997"/>
                  </a:ln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lnTo>
                    <a:pt x="1567" y="324"/>
                  </a:ln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lnTo>
                    <a:pt x="1923" y="528"/>
                  </a:ln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lnTo>
                    <a:pt x="1824" y="596"/>
                  </a:ln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lnTo>
                    <a:pt x="2606" y="35"/>
                  </a:ln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lnTo>
                    <a:pt x="2684" y="26"/>
                  </a:ln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lnTo>
                    <a:pt x="2508" y="35"/>
                  </a:ln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lnTo>
                    <a:pt x="2693" y="2110"/>
                  </a:ln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lnTo>
                    <a:pt x="2591" y="2098"/>
                  </a:ln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lnTo>
                    <a:pt x="2359" y="2098"/>
                  </a:ln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lnTo>
                    <a:pt x="729" y="2129"/>
                  </a:ln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lnTo>
                    <a:pt x="632" y="2085"/>
                  </a:ln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lnTo>
                    <a:pt x="527" y="2119"/>
                  </a:ln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" name="Freeform 57"/>
          <p:cNvSpPr>
            <a:spLocks/>
          </p:cNvSpPr>
          <p:nvPr/>
        </p:nvSpPr>
        <p:spPr bwMode="auto">
          <a:xfrm>
            <a:off x="4456113" y="31750"/>
            <a:ext cx="0" cy="1588"/>
          </a:xfrm>
          <a:custGeom>
            <a:avLst/>
            <a:gdLst>
              <a:gd name="T0" fmla="*/ 0 w 2"/>
              <a:gd name="T1" fmla="*/ 0 h 2"/>
              <a:gd name="T2" fmla="*/ 1 w 2"/>
              <a:gd name="T3" fmla="*/ 0 h 2"/>
              <a:gd name="T4" fmla="*/ 0 w 2"/>
              <a:gd name="T5" fmla="*/ 2147483646 h 2"/>
              <a:gd name="T6" fmla="*/ 0 w 2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7319963" y="468313"/>
            <a:ext cx="4875212" cy="5922962"/>
            <a:chOff x="7320300" y="467784"/>
            <a:chExt cx="4875213" cy="5922963"/>
          </a:xfrm>
        </p:grpSpPr>
        <p:sp>
          <p:nvSpPr>
            <p:cNvPr id="10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211"/>
            <p:cNvSpPr>
              <a:spLocks/>
            </p:cNvSpPr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>
                <a:gd name="T0" fmla="*/ 2147483646 w 2952"/>
                <a:gd name="T1" fmla="*/ 0 h 3492"/>
                <a:gd name="T2" fmla="*/ 2147483646 w 2952"/>
                <a:gd name="T3" fmla="*/ 0 h 3492"/>
                <a:gd name="T4" fmla="*/ 2147483646 w 2952"/>
                <a:gd name="T5" fmla="*/ 2147483646 h 3492"/>
                <a:gd name="T6" fmla="*/ 2147483646 w 2952"/>
                <a:gd name="T7" fmla="*/ 2147483646 h 3492"/>
                <a:gd name="T8" fmla="*/ 2147483646 w 2952"/>
                <a:gd name="T9" fmla="*/ 2147483646 h 3492"/>
                <a:gd name="T10" fmla="*/ 2147483646 w 2952"/>
                <a:gd name="T11" fmla="*/ 2147483646 h 3492"/>
                <a:gd name="T12" fmla="*/ 2147483646 w 2952"/>
                <a:gd name="T13" fmla="*/ 2147483646 h 3492"/>
                <a:gd name="T14" fmla="*/ 2147483646 w 2952"/>
                <a:gd name="T15" fmla="*/ 2147483646 h 3492"/>
                <a:gd name="T16" fmla="*/ 2147483646 w 2952"/>
                <a:gd name="T17" fmla="*/ 2147483646 h 3492"/>
                <a:gd name="T18" fmla="*/ 2147483646 w 2952"/>
                <a:gd name="T19" fmla="*/ 2147483646 h 3492"/>
                <a:gd name="T20" fmla="*/ 2147483646 w 2952"/>
                <a:gd name="T21" fmla="*/ 2147483646 h 3492"/>
                <a:gd name="T22" fmla="*/ 2147483646 w 2952"/>
                <a:gd name="T23" fmla="*/ 2147483646 h 3492"/>
                <a:gd name="T24" fmla="*/ 2147483646 w 2952"/>
                <a:gd name="T25" fmla="*/ 2147483646 h 3492"/>
                <a:gd name="T26" fmla="*/ 2147483646 w 2952"/>
                <a:gd name="T27" fmla="*/ 2147483646 h 3492"/>
                <a:gd name="T28" fmla="*/ 2147483646 w 2952"/>
                <a:gd name="T29" fmla="*/ 2147483646 h 3492"/>
                <a:gd name="T30" fmla="*/ 2147483646 w 2952"/>
                <a:gd name="T31" fmla="*/ 2147483646 h 3492"/>
                <a:gd name="T32" fmla="*/ 2147483646 w 2952"/>
                <a:gd name="T33" fmla="*/ 2147483646 h 3492"/>
                <a:gd name="T34" fmla="*/ 2147483646 w 2952"/>
                <a:gd name="T35" fmla="*/ 2147483646 h 3492"/>
                <a:gd name="T36" fmla="*/ 2147483646 w 2952"/>
                <a:gd name="T37" fmla="*/ 2147483646 h 3492"/>
                <a:gd name="T38" fmla="*/ 2147483646 w 2952"/>
                <a:gd name="T39" fmla="*/ 2147483646 h 3492"/>
                <a:gd name="T40" fmla="*/ 2147483646 w 2952"/>
                <a:gd name="T41" fmla="*/ 2147483646 h 3492"/>
                <a:gd name="T42" fmla="*/ 2147483646 w 2952"/>
                <a:gd name="T43" fmla="*/ 2147483646 h 3492"/>
                <a:gd name="T44" fmla="*/ 2147483646 w 2952"/>
                <a:gd name="T45" fmla="*/ 2147483646 h 3492"/>
                <a:gd name="T46" fmla="*/ 0 w 2952"/>
                <a:gd name="T47" fmla="*/ 2147483646 h 3492"/>
                <a:gd name="T48" fmla="*/ 0 w 2952"/>
                <a:gd name="T49" fmla="*/ 2147483646 h 3492"/>
                <a:gd name="T50" fmla="*/ 2147483646 w 2952"/>
                <a:gd name="T51" fmla="*/ 2147483646 h 3492"/>
                <a:gd name="T52" fmla="*/ 2147483646 w 2952"/>
                <a:gd name="T53" fmla="*/ 2147483646 h 3492"/>
                <a:gd name="T54" fmla="*/ 2147483646 w 2952"/>
                <a:gd name="T55" fmla="*/ 2147483646 h 3492"/>
                <a:gd name="T56" fmla="*/ 2147483646 w 2952"/>
                <a:gd name="T57" fmla="*/ 2147483646 h 3492"/>
                <a:gd name="T58" fmla="*/ 2147483646 w 2952"/>
                <a:gd name="T59" fmla="*/ 2147483646 h 3492"/>
                <a:gd name="T60" fmla="*/ 2147483646 w 2952"/>
                <a:gd name="T61" fmla="*/ 0 h 349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8014037" y="4628622"/>
              <a:ext cx="69373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972550" y="64420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860519-9227-45DE-8810-9FD20C7898D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50" y="6442075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725" y="6442075"/>
            <a:ext cx="2754313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8F7963-BFB7-46CC-AE96-88B68AF9A2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0867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805D5C-C3D3-40B5-8238-429D53236E3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3A512E-4B97-4C58-B5A0-717AAE4629ED}" type="slidenum"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8976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 title="Feather Background"/>
          <p:cNvSpPr>
            <a:spLocks noEditPoints="1"/>
          </p:cNvSpPr>
          <p:nvPr/>
        </p:nvSpPr>
        <p:spPr bwMode="auto">
          <a:xfrm>
            <a:off x="0" y="-4763"/>
            <a:ext cx="12199938" cy="6862763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6" name="Freeform 159"/>
            <p:cNvSpPr>
              <a:spLocks/>
            </p:cNvSpPr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>
                <a:gd name="T0" fmla="*/ 2147483646 w 4590"/>
                <a:gd name="T1" fmla="*/ 0 h 2730"/>
                <a:gd name="T2" fmla="*/ 2147483646 w 4590"/>
                <a:gd name="T3" fmla="*/ 0 h 2730"/>
                <a:gd name="T4" fmla="*/ 2147483646 w 4590"/>
                <a:gd name="T5" fmla="*/ 2147483646 h 2730"/>
                <a:gd name="T6" fmla="*/ 2147483646 w 4590"/>
                <a:gd name="T7" fmla="*/ 2147483646 h 2730"/>
                <a:gd name="T8" fmla="*/ 2147483646 w 4590"/>
                <a:gd name="T9" fmla="*/ 2147483646 h 2730"/>
                <a:gd name="T10" fmla="*/ 2147483646 w 4590"/>
                <a:gd name="T11" fmla="*/ 2147483646 h 2730"/>
                <a:gd name="T12" fmla="*/ 2147483646 w 4590"/>
                <a:gd name="T13" fmla="*/ 2147483646 h 2730"/>
                <a:gd name="T14" fmla="*/ 2147483646 w 4590"/>
                <a:gd name="T15" fmla="*/ 2147483646 h 2730"/>
                <a:gd name="T16" fmla="*/ 2147483646 w 4590"/>
                <a:gd name="T17" fmla="*/ 2147483646 h 2730"/>
                <a:gd name="T18" fmla="*/ 2147483646 w 4590"/>
                <a:gd name="T19" fmla="*/ 2147483646 h 2730"/>
                <a:gd name="T20" fmla="*/ 2147483646 w 4590"/>
                <a:gd name="T21" fmla="*/ 2147483646 h 2730"/>
                <a:gd name="T22" fmla="*/ 2147483646 w 4590"/>
                <a:gd name="T23" fmla="*/ 2147483646 h 2730"/>
                <a:gd name="T24" fmla="*/ 2147483646 w 4590"/>
                <a:gd name="T25" fmla="*/ 2147483646 h 2730"/>
                <a:gd name="T26" fmla="*/ 2147483646 w 4590"/>
                <a:gd name="T27" fmla="*/ 2147483646 h 2730"/>
                <a:gd name="T28" fmla="*/ 2147483646 w 4590"/>
                <a:gd name="T29" fmla="*/ 2147483646 h 2730"/>
                <a:gd name="T30" fmla="*/ 2147483646 w 4590"/>
                <a:gd name="T31" fmla="*/ 2147483646 h 2730"/>
                <a:gd name="T32" fmla="*/ 2147483646 w 4590"/>
                <a:gd name="T33" fmla="*/ 2147483646 h 2730"/>
                <a:gd name="T34" fmla="*/ 2147483646 w 4590"/>
                <a:gd name="T35" fmla="*/ 2147483646 h 2730"/>
                <a:gd name="T36" fmla="*/ 2147483646 w 4590"/>
                <a:gd name="T37" fmla="*/ 2147483646 h 2730"/>
                <a:gd name="T38" fmla="*/ 2147483646 w 4590"/>
                <a:gd name="T39" fmla="*/ 2147483646 h 2730"/>
                <a:gd name="T40" fmla="*/ 2147483646 w 4590"/>
                <a:gd name="T41" fmla="*/ 2147483646 h 2730"/>
                <a:gd name="T42" fmla="*/ 2147483646 w 4590"/>
                <a:gd name="T43" fmla="*/ 2147483646 h 2730"/>
                <a:gd name="T44" fmla="*/ 2147483646 w 4590"/>
                <a:gd name="T45" fmla="*/ 2147483646 h 2730"/>
                <a:gd name="T46" fmla="*/ 2147483646 w 4590"/>
                <a:gd name="T47" fmla="*/ 2147483646 h 2730"/>
                <a:gd name="T48" fmla="*/ 2147483646 w 4590"/>
                <a:gd name="T49" fmla="*/ 2147483646 h 2730"/>
                <a:gd name="T50" fmla="*/ 2147483646 w 4590"/>
                <a:gd name="T51" fmla="*/ 2147483646 h 2730"/>
                <a:gd name="T52" fmla="*/ 2147483646 w 4590"/>
                <a:gd name="T53" fmla="*/ 2147483646 h 2730"/>
                <a:gd name="T54" fmla="*/ 0 w 4590"/>
                <a:gd name="T55" fmla="*/ 2147483646 h 2730"/>
                <a:gd name="T56" fmla="*/ 0 w 4590"/>
                <a:gd name="T57" fmla="*/ 2147483646 h 2730"/>
                <a:gd name="T58" fmla="*/ 2147483646 w 4590"/>
                <a:gd name="T59" fmla="*/ 2147483646 h 2730"/>
                <a:gd name="T60" fmla="*/ 2147483646 w 4590"/>
                <a:gd name="T61" fmla="*/ 2147483646 h 2730"/>
                <a:gd name="T62" fmla="*/ 2147483646 w 4590"/>
                <a:gd name="T63" fmla="*/ 2147483646 h 2730"/>
                <a:gd name="T64" fmla="*/ 2147483646 w 4590"/>
                <a:gd name="T65" fmla="*/ 2147483646 h 2730"/>
                <a:gd name="T66" fmla="*/ 2147483646 w 4590"/>
                <a:gd name="T67" fmla="*/ 2147483646 h 2730"/>
                <a:gd name="T68" fmla="*/ 2147483646 w 4590"/>
                <a:gd name="T69" fmla="*/ 2147483646 h 2730"/>
                <a:gd name="T70" fmla="*/ 2147483646 w 4590"/>
                <a:gd name="T71" fmla="*/ 2147483646 h 2730"/>
                <a:gd name="T72" fmla="*/ 2147483646 w 4590"/>
                <a:gd name="T73" fmla="*/ 0 h 27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>
                <a:gd name="T0" fmla="*/ 2147483646 w 4350"/>
                <a:gd name="T1" fmla="*/ 2147483646 h 2490"/>
                <a:gd name="T2" fmla="*/ 2147483646 w 4350"/>
                <a:gd name="T3" fmla="*/ 2147483646 h 2490"/>
                <a:gd name="T4" fmla="*/ 2147483646 w 4350"/>
                <a:gd name="T5" fmla="*/ 2147483646 h 2490"/>
                <a:gd name="T6" fmla="*/ 2147483646 w 4350"/>
                <a:gd name="T7" fmla="*/ 2147483646 h 2490"/>
                <a:gd name="T8" fmla="*/ 2147483646 w 4350"/>
                <a:gd name="T9" fmla="*/ 2147483646 h 2490"/>
                <a:gd name="T10" fmla="*/ 2147483646 w 4350"/>
                <a:gd name="T11" fmla="*/ 2147483646 h 2490"/>
                <a:gd name="T12" fmla="*/ 2147483646 w 4350"/>
                <a:gd name="T13" fmla="*/ 2147483646 h 2490"/>
                <a:gd name="T14" fmla="*/ 2147483646 w 4350"/>
                <a:gd name="T15" fmla="*/ 2147483646 h 2490"/>
                <a:gd name="T16" fmla="*/ 2147483646 w 4350"/>
                <a:gd name="T17" fmla="*/ 2147483646 h 2490"/>
                <a:gd name="T18" fmla="*/ 2147483646 w 4350"/>
                <a:gd name="T19" fmla="*/ 2147483646 h 2490"/>
                <a:gd name="T20" fmla="*/ 2147483646 w 4350"/>
                <a:gd name="T21" fmla="*/ 2147483646 h 2490"/>
                <a:gd name="T22" fmla="*/ 2147483646 w 4350"/>
                <a:gd name="T23" fmla="*/ 2147483646 h 2490"/>
                <a:gd name="T24" fmla="*/ 2147483646 w 4350"/>
                <a:gd name="T25" fmla="*/ 2147483646 h 2490"/>
                <a:gd name="T26" fmla="*/ 2147483646 w 4350"/>
                <a:gd name="T27" fmla="*/ 2147483646 h 2490"/>
                <a:gd name="T28" fmla="*/ 2147483646 w 4350"/>
                <a:gd name="T29" fmla="*/ 2147483646 h 2490"/>
                <a:gd name="T30" fmla="*/ 2147483646 w 4350"/>
                <a:gd name="T31" fmla="*/ 2147483646 h 2490"/>
                <a:gd name="T32" fmla="*/ 2147483646 w 4350"/>
                <a:gd name="T33" fmla="*/ 2147483646 h 2490"/>
                <a:gd name="T34" fmla="*/ 2147483646 w 4350"/>
                <a:gd name="T35" fmla="*/ 2147483646 h 2490"/>
                <a:gd name="T36" fmla="*/ 2147483646 w 4350"/>
                <a:gd name="T37" fmla="*/ 2147483646 h 2490"/>
                <a:gd name="T38" fmla="*/ 2147483646 w 4350"/>
                <a:gd name="T39" fmla="*/ 2147483646 h 2490"/>
                <a:gd name="T40" fmla="*/ 2147483646 w 4350"/>
                <a:gd name="T41" fmla="*/ 2147483646 h 2490"/>
                <a:gd name="T42" fmla="*/ 2147483646 w 4350"/>
                <a:gd name="T43" fmla="*/ 2147483646 h 2490"/>
                <a:gd name="T44" fmla="*/ 2147483646 w 4350"/>
                <a:gd name="T45" fmla="*/ 2147483646 h 2490"/>
                <a:gd name="T46" fmla="*/ 2147483646 w 4350"/>
                <a:gd name="T47" fmla="*/ 2147483646 h 2490"/>
                <a:gd name="T48" fmla="*/ 2147483646 w 4350"/>
                <a:gd name="T49" fmla="*/ 2147483646 h 2490"/>
                <a:gd name="T50" fmla="*/ 2147483646 w 4350"/>
                <a:gd name="T51" fmla="*/ 0 h 2490"/>
                <a:gd name="T52" fmla="*/ 2147483646 w 4350"/>
                <a:gd name="T53" fmla="*/ 0 h 2490"/>
                <a:gd name="T54" fmla="*/ 2147483646 w 4350"/>
                <a:gd name="T55" fmla="*/ 2147483646 h 2490"/>
                <a:gd name="T56" fmla="*/ 2147483646 w 4350"/>
                <a:gd name="T57" fmla="*/ 2147483646 h 2490"/>
                <a:gd name="T58" fmla="*/ 2147483646 w 4350"/>
                <a:gd name="T59" fmla="*/ 2147483646 h 2490"/>
                <a:gd name="T60" fmla="*/ 2147483646 w 4350"/>
                <a:gd name="T61" fmla="*/ 2147483646 h 2490"/>
                <a:gd name="T62" fmla="*/ 2147483646 w 4350"/>
                <a:gd name="T63" fmla="*/ 2147483646 h 2490"/>
                <a:gd name="T64" fmla="*/ 2147483646 w 4350"/>
                <a:gd name="T65" fmla="*/ 2147483646 h 2490"/>
                <a:gd name="T66" fmla="*/ 2147483646 w 4350"/>
                <a:gd name="T67" fmla="*/ 2147483646 h 2490"/>
                <a:gd name="T68" fmla="*/ 2147483646 w 4350"/>
                <a:gd name="T69" fmla="*/ 2147483646 h 2490"/>
                <a:gd name="T70" fmla="*/ 2147483646 w 4350"/>
                <a:gd name="T71" fmla="*/ 2147483646 h 2490"/>
                <a:gd name="T72" fmla="*/ 2147483646 w 4350"/>
                <a:gd name="T73" fmla="*/ 2147483646 h 2490"/>
                <a:gd name="T74" fmla="*/ 2147483646 w 4350"/>
                <a:gd name="T75" fmla="*/ 2147483646 h 2490"/>
                <a:gd name="T76" fmla="*/ 2147483646 w 4350"/>
                <a:gd name="T77" fmla="*/ 2147483646 h 2490"/>
                <a:gd name="T78" fmla="*/ 2147483646 w 4350"/>
                <a:gd name="T79" fmla="*/ 2147483646 h 2490"/>
                <a:gd name="T80" fmla="*/ 2147483646 w 4350"/>
                <a:gd name="T81" fmla="*/ 2147483646 h 2490"/>
                <a:gd name="T82" fmla="*/ 2147483646 w 4350"/>
                <a:gd name="T83" fmla="*/ 2147483646 h 2490"/>
                <a:gd name="T84" fmla="*/ 2147483646 w 4350"/>
                <a:gd name="T85" fmla="*/ 2147483646 h 2490"/>
                <a:gd name="T86" fmla="*/ 0 w 4350"/>
                <a:gd name="T87" fmla="*/ 2147483646 h 2490"/>
                <a:gd name="T88" fmla="*/ 0 w 4350"/>
                <a:gd name="T89" fmla="*/ 2147483646 h 2490"/>
                <a:gd name="T90" fmla="*/ 2147483646 w 4350"/>
                <a:gd name="T91" fmla="*/ 2147483646 h 2490"/>
                <a:gd name="T92" fmla="*/ 2147483646 w 4350"/>
                <a:gd name="T93" fmla="*/ 2147483646 h 2490"/>
                <a:gd name="T94" fmla="*/ 2147483646 w 4350"/>
                <a:gd name="T95" fmla="*/ 2147483646 h 2490"/>
                <a:gd name="T96" fmla="*/ 2147483646 w 4350"/>
                <a:gd name="T97" fmla="*/ 2147483646 h 2490"/>
                <a:gd name="T98" fmla="*/ 2147483646 w 4350"/>
                <a:gd name="T99" fmla="*/ 0 h 249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410200" y="3862388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985250" y="6296025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BF2D24-9471-4751-A04C-676F9024772A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EFCF7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CF7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188" y="6296025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EFCF7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3550" y="6296025"/>
            <a:ext cx="2781300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2319DF-717E-49F8-BD3C-37935AAED5E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EFCF7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CF7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5939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5AFAA5-B390-4665-A789-070A47534437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BF5340-6A00-4A62-B73C-05E5662FD3AE}" type="slidenum"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9585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01EE18-DC25-4220-A737-D7AC66786844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3CA9DD-E437-4B70-ABA2-4779A44F7C08}" type="slidenum"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3390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0BB440-9702-483A-AC15-E0AA8F52C0EC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468B6E-F097-48A1-A451-8AB0FAF43E3C}" type="slidenum"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1102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00050" y="361950"/>
            <a:ext cx="3497263" cy="6205538"/>
            <a:chOff x="400714" y="362425"/>
            <a:chExt cx="3495979" cy="6204388"/>
          </a:xfrm>
        </p:grpSpPr>
        <p:sp>
          <p:nvSpPr>
            <p:cNvPr id="3" name="Freeform 2"/>
            <p:cNvSpPr>
              <a:spLocks noEditPoints="1"/>
            </p:cNvSpPr>
            <p:nvPr/>
          </p:nvSpPr>
          <p:spPr bwMode="auto">
            <a:xfrm>
              <a:off x="400714" y="362425"/>
              <a:ext cx="2218510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1133870" y="1809957"/>
              <a:ext cx="2762823" cy="4747333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3D62F0-DE15-4A4E-91CE-FF04789F349C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757FBD-8056-4FE8-9C25-65DAC1494765}" type="slidenum"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9370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" title="Feather"/>
          <p:cNvSpPr>
            <a:spLocks noEditPoints="1"/>
          </p:cNvSpPr>
          <p:nvPr/>
        </p:nvSpPr>
        <p:spPr bwMode="auto">
          <a:xfrm rot="2047334" flipH="1">
            <a:off x="8572500" y="454025"/>
            <a:ext cx="3409950" cy="5856288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8477250" y="6286500"/>
            <a:ext cx="3227388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60E5F2-0C75-44C9-A4F7-DBB0733D2736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363" y="6286500"/>
            <a:ext cx="7597775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250" y="373063"/>
            <a:ext cx="3227388" cy="817562"/>
          </a:xfrm>
        </p:spPr>
        <p:txBody>
          <a:bodyPr anchor="t"/>
          <a:lstStyle>
            <a:lvl1pPr algn="l">
              <a:defRPr sz="4400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23DC2D-B8DC-4249-981B-6CCBC48FD462}" type="slidenum"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4458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" title="Feather"/>
          <p:cNvSpPr>
            <a:spLocks noEditPoints="1"/>
          </p:cNvSpPr>
          <p:nvPr/>
        </p:nvSpPr>
        <p:spPr bwMode="auto">
          <a:xfrm rot="2047334" flipH="1">
            <a:off x="8572500" y="454025"/>
            <a:ext cx="3409950" cy="5856288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8477250" y="6291263"/>
            <a:ext cx="3227388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E3EC03-C460-461F-BBD4-863DB190BB53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363" y="6291263"/>
            <a:ext cx="7599362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250" y="373063"/>
            <a:ext cx="3227388" cy="817562"/>
          </a:xfrm>
        </p:spPr>
        <p:txBody>
          <a:bodyPr anchor="t"/>
          <a:lstStyle>
            <a:lvl1pPr algn="l">
              <a:defRPr sz="4400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F069B3-66F6-4748-8390-9BFE6E87C8D2}" type="slidenum"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7265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1C5853-388C-495E-A368-EA72ABEDF4C4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3F6EB4-47A2-49FE-98C6-906F20AF4941}" type="slidenum"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42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5ECDC5-E074-4AF2-804A-E09908DF7EA0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37D252-F908-47D9-98B0-6F04B9D22521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3591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00050" y="361950"/>
            <a:ext cx="3497263" cy="6205538"/>
            <a:chOff x="400714" y="362425"/>
            <a:chExt cx="3495979" cy="62043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510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6" name="Freeform 15"/>
            <p:cNvSpPr>
              <a:spLocks noEditPoints="1"/>
            </p:cNvSpPr>
            <p:nvPr/>
          </p:nvSpPr>
          <p:spPr bwMode="auto">
            <a:xfrm>
              <a:off x="1133870" y="1809957"/>
              <a:ext cx="2762823" cy="4747333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cxnSp>
        <p:nvCxnSpPr>
          <p:cNvPr id="7" name="Straight Connector 6" title="Rule Line"/>
          <p:cNvCxnSpPr/>
          <p:nvPr/>
        </p:nvCxnSpPr>
        <p:spPr>
          <a:xfrm>
            <a:off x="9112250" y="571500"/>
            <a:ext cx="0" cy="527526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350" y="6296025"/>
            <a:ext cx="2506663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E832E9-E098-468A-A9F7-B71FFF809340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700" y="6296025"/>
            <a:ext cx="5959475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425" y="2852738"/>
            <a:ext cx="5383213" cy="604837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5A163E-BB62-4CEE-89BD-726A1258351D}" type="slidenum"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187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9EC84C-26B2-4732-8A0B-CF4628740A14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BDE421-4BCF-477E-A483-64A755CE7CEF}" type="slidenum"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580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title="scalloped circle"/>
          <p:cNvSpPr/>
          <p:nvPr/>
        </p:nvSpPr>
        <p:spPr bwMode="auto">
          <a:xfrm>
            <a:off x="3557588" y="630238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" name="Rectangle 4" title="left edge border"/>
          <p:cNvSpPr/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077913" y="6375400"/>
            <a:ext cx="2330450" cy="349250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C6B920-3CB8-44F5-AF6A-5080E5609301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8B323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8B323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9888" y="6375400"/>
            <a:ext cx="4114800" cy="346075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8B323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800" y="6375400"/>
            <a:ext cx="2328863" cy="346075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FF1C62-05B0-42F0-8A58-4BED17FA65F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8B323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8B323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9859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3A7E11-077D-4AA7-9A53-8A246FF8215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F3A3E6-EE5A-409A-BC74-E993B690C52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829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5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6" name="Freeform 11" title="left scallop inline"/>
            <p:cNvSpPr/>
            <p:nvPr/>
          </p:nvSpPr>
          <p:spPr bwMode="auto">
            <a:xfrm>
              <a:off x="874713" y="0"/>
              <a:ext cx="1646237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/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913" y="6375400"/>
            <a:ext cx="1493837" cy="34925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6E6772-65FA-4CD3-B3FF-DD8FDAF813F2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3F3F2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3F3F2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8438" y="6375400"/>
            <a:ext cx="4114800" cy="3460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3F3F2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513" y="6375400"/>
            <a:ext cx="1487487" cy="3460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2BD071-97B8-4E0F-A39D-E0ED51066B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3F3F2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3F3F2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444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1A7C80-19E7-4AF5-B8D7-999A6F5588C2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D36FE6-10CC-436C-956C-7783399930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5529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9B78F4-28EC-49B3-9817-CC267DFD6A52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F5FA75-42FE-4508-9122-BD490AEC5A1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3042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5C1655-DF2F-48AA-ACF7-F30BE00FD8F3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20431E-CED7-42AF-9BDC-46E4ED79C3C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5528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1591A3-FED6-4FAE-8C58-14E955409A9C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D7C6B2-C5E9-4914-BCBB-E0CFAA8690A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3198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 title="right scallop background shape"/>
          <p:cNvSpPr/>
          <p:nvPr/>
        </p:nvSpPr>
        <p:spPr bwMode="auto">
          <a:xfrm>
            <a:off x="7389813" y="0"/>
            <a:ext cx="4802187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Rectangle 5" title="left edge border"/>
          <p:cNvSpPr/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/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65175" y="6375400"/>
            <a:ext cx="1233488" cy="349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911246-248D-4E05-92CD-935D150F83EC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438" y="6375400"/>
            <a:ext cx="3482975" cy="34607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188" y="6375400"/>
            <a:ext cx="1231900" cy="34607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2143C7-E0DF-4E14-84B6-8F69BBD51B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73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6362DD-D0FC-4DA8-8FB3-CC21CC692ABE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7DA8CF-EEC8-45BD-900A-125266F30089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3248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 title="right scallop background shape"/>
          <p:cNvSpPr/>
          <p:nvPr/>
        </p:nvSpPr>
        <p:spPr bwMode="auto">
          <a:xfrm>
            <a:off x="7389813" y="0"/>
            <a:ext cx="4802187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Rectangle 5" title="left edge border"/>
          <p:cNvSpPr/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/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65175" y="6375400"/>
            <a:ext cx="1233488" cy="349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C68559-125E-4A00-BD7E-AFDE65DC6FCD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438" y="6375400"/>
            <a:ext cx="3482975" cy="34607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8013" y="6375400"/>
            <a:ext cx="1233487" cy="34607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4CC650-BDD8-4938-8CF8-5369FB3563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2539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1D1B2-85A1-43F0-8456-B483255D06F3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C124D8-B7F1-43FB-B718-C736D5CFA19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6867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436F8F-87B7-42EE-BB56-258B06D6A494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B155F7-33D9-4290-8221-57C49202A0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3032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/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8AE25B-33C4-4756-9C03-C20D57EBF489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BC092A-8FD5-49AA-8BD8-A923DF30B03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9316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9B539-C876-452A-B497-5F63BE11A441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DB27A2-D08E-43E0-B131-7214A839B36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496CB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1582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B1E23-23CC-4594-BDC0-FCC5BE406412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A2EFB6-946B-44A2-82DB-2E1DD8E0B8D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496CB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3917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D1428D-FA5F-4B89-91EC-A907A52EA32C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876D75-788E-4417-B106-BB49A7B4CC8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496CB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2803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108DB1-1B1C-4689-A330-F364CB9BBCE5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9CA01E-278B-4C04-868E-ABE865E55FE8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496CB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0817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2DB15A-1569-4160-81ED-18FD6DEB1B9D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D42C27-C8A2-43A5-A7E6-8376C3CA8FB9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496CB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4811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889A68-812D-43EC-B029-8D085B8AED8C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DEE391-9E90-4743-8739-10F6C429B500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496CB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35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30B2E-BB09-4AFE-8926-3C3E56ADF20F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CE276C-918E-4C11-9BFC-EA72F424BEE9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89702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B8C89F-38B6-4B6F-A758-2445B58BD121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5AFC3-B930-4743-BC1E-40FE46D3F0A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496CB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9254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B737AD-DB64-493B-9A76-8D07D30E2FA1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B1011D-86C2-47BF-96A2-C3F828059241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496CB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600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9C8215-2369-4C59-9C28-8542B70201B5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264AAE-BBB6-419C-AC97-42BCF0E48802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496CB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5859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8576F0-14C0-4325-A3F9-EE4E77E12CDC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FB5BCF-BFE3-4C9B-BB85-266DFB4DBD3A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496CB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4018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a-IR" sz="8000" b="0" i="0" u="none" strike="noStrike" kern="1200" cap="none" spc="0" normalizeH="0" baseline="0" noProof="0" smtClean="0">
                <a:ln>
                  <a:noFill/>
                </a:ln>
                <a:solidFill>
                  <a:srgbClr val="F496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“</a:t>
            </a:r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a-IR" sz="8000" b="0" i="0" u="none" strike="noStrike" kern="1200" cap="none" spc="0" normalizeH="0" baseline="0" noProof="0" smtClean="0">
                <a:ln>
                  <a:noFill/>
                </a:ln>
                <a:solidFill>
                  <a:srgbClr val="F496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628194-855E-4D3E-8DD3-1182828DD330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9F57BE-CADC-46AD-A9F3-104E5434A157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496CB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2624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B8E666-08CA-48F9-B61D-17626BC9DA06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EA7A4-963D-4B2F-A8AF-144E43AD452F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496CB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2143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a-IR" sz="8000" b="0" i="0" u="none" strike="noStrike" kern="1200" cap="none" spc="0" normalizeH="0" baseline="0" noProof="0" smtClean="0">
                <a:ln>
                  <a:noFill/>
                </a:ln>
                <a:solidFill>
                  <a:srgbClr val="F496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“</a:t>
            </a:r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a-IR" sz="8000" b="0" i="0" u="none" strike="noStrike" kern="1200" cap="none" spc="0" normalizeH="0" baseline="0" noProof="0" smtClean="0">
                <a:ln>
                  <a:noFill/>
                </a:ln>
                <a:solidFill>
                  <a:srgbClr val="F496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48D2F5-A745-43FE-A539-6314268B64A5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ED1520-317C-490A-B765-A5641BCDD45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496CB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5437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EC27B5-804E-434C-8370-FCB53B56A4B2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78D8E-9319-4E11-8392-6E39D61E9588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496CB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5682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ACE4A1-69F6-4A02-8EEF-345B0A017D5C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0BD6CD-2A6D-4A26-8017-459DBD38DB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496CB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9942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8D4EA9-62A5-42BC-B97F-6DCE03412445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A56AA5-84A5-470E-9203-053C94548BCC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496CB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74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FB1BA4-15D2-49CD-8B78-495A254B7DD5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1B6E43-C827-40CA-8935-0751DD9FF2EB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5611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908925" y="4314825"/>
            <a:ext cx="2911475" cy="3746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CC64C0-610B-4368-A1B0-31D84BF5AFF0}" type="datetime1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4350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3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315984-A696-4479-B073-58FD4602C302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6653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37C7D1-FF1E-4694-A97F-15537B437B01}" type="datetime1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51EB09-0A97-4944-98C2-5BEE8B374566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5512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6CDAFF-EA0B-464A-A52D-19E9920015B9}" type="datetime1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3538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052C8F-F05A-4651-81E4-381913AC3C06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1365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651E31-D6FF-4F4E-943C-F1FCA632A1F1}" type="datetime1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3523C6-3FEE-4670-B395-2470781F487D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3096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7EAAEA-B9B2-4AFD-B2B4-D28F8BFE9DF6}" type="datetime1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A8AA2E-94CF-40AC-8412-521CDB0B0FBD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9118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744607-7B8F-457D-B33C-EC91A994F0DB}" type="datetime1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0758D3-510F-4F67-B81C-479A1CD29C8D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7402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23FA8E-D083-45C4-8508-E92CEA84BEBC}" type="datetime1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8B82ED-438B-46F6-B4F3-F16AB68AE41F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9149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7BB488-C67A-4F9A-AFE3-7BB06AC519ED}" type="datetime1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48060B-3ABB-4FD8-88C4-F6FD515D62D0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2794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F924E7-20AD-452C-8164-5E848000494D}" type="datetime1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56D65A-10F8-4433-9385-02BE746836A6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0836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FF7624-C69E-43FF-BCC0-FC46C30F10E5}" type="datetime1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D2777E-E79F-42D3-9DF0-6BABEB6EC20C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24059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2070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071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072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073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074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075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076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077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078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079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080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081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endParaRPr>
            </a:p>
          </p:txBody>
        </p:sp>
      </p:grpSp>
      <p:grpSp>
        <p:nvGrpSpPr>
          <p:cNvPr id="2051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2058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059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060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061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062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063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064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065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066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067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068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069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9F7A10-F331-4FAC-ADDC-BE34DC81F9EB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EB64D1-96B8-4998-8C40-710F9A521709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02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defTabSz="457200" rtl="1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9BF83-5D71-4E1C-BEA1-3116549C58CA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E0E66-67A0-4287-BBF0-7F2D00ECF6CD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32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23" name="Freeform 5"/>
            <p:cNvSpPr>
              <a:spLocks/>
            </p:cNvSpPr>
            <p:nvPr/>
          </p:nvSpPr>
          <p:spPr bwMode="gray">
            <a:xfrm rot="-589932">
              <a:off x="8490951" y="1797517"/>
              <a:ext cx="3299407" cy="440924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24" name="Freeform 5"/>
            <p:cNvSpPr>
              <a:spLocks/>
            </p:cNvSpPr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147483646 h 2856"/>
                <a:gd name="T4" fmla="*/ 2147483646 w 7104"/>
                <a:gd name="T5" fmla="*/ 2147483646 h 2856"/>
                <a:gd name="T6" fmla="*/ 2147483646 w 7104"/>
                <a:gd name="T7" fmla="*/ 2147483646 h 2856"/>
                <a:gd name="T8" fmla="*/ 2147483646 w 7104"/>
                <a:gd name="T9" fmla="*/ 2147483646 h 2856"/>
                <a:gd name="T10" fmla="*/ 2147483646 w 7104"/>
                <a:gd name="T11" fmla="*/ 2147483646 h 2856"/>
                <a:gd name="T12" fmla="*/ 2147483646 w 7104"/>
                <a:gd name="T13" fmla="*/ 2147483646 h 2856"/>
                <a:gd name="T14" fmla="*/ 2147483646 w 7104"/>
                <a:gd name="T15" fmla="*/ 2147483646 h 2856"/>
                <a:gd name="T16" fmla="*/ 2147483646 w 7104"/>
                <a:gd name="T17" fmla="*/ 2147483646 h 2856"/>
                <a:gd name="T18" fmla="*/ 2147483646 w 7104"/>
                <a:gd name="T19" fmla="*/ 2147483646 h 2856"/>
                <a:gd name="T20" fmla="*/ 2147483646 w 7104"/>
                <a:gd name="T21" fmla="*/ 2147483646 h 2856"/>
                <a:gd name="T22" fmla="*/ 2147483646 w 7104"/>
                <a:gd name="T23" fmla="*/ 2147483646 h 2856"/>
                <a:gd name="T24" fmla="*/ 2147483646 w 7104"/>
                <a:gd name="T25" fmla="*/ 2147483646 h 2856"/>
                <a:gd name="T26" fmla="*/ 2147483646 w 7104"/>
                <a:gd name="T27" fmla="*/ 2147483646 h 2856"/>
                <a:gd name="T28" fmla="*/ 2147483646 w 7104"/>
                <a:gd name="T29" fmla="*/ 2147483646 h 2856"/>
                <a:gd name="T30" fmla="*/ 2147483646 w 7104"/>
                <a:gd name="T31" fmla="*/ 2147483646 h 2856"/>
                <a:gd name="T32" fmla="*/ 2147483646 w 7104"/>
                <a:gd name="T33" fmla="*/ 2147483646 h 2856"/>
                <a:gd name="T34" fmla="*/ 2147483646 w 7104"/>
                <a:gd name="T35" fmla="*/ 2147483646 h 2856"/>
                <a:gd name="T36" fmla="*/ 2147483646 w 7104"/>
                <a:gd name="T37" fmla="*/ 2147483646 h 2856"/>
                <a:gd name="T38" fmla="*/ 2147483646 w 7104"/>
                <a:gd name="T39" fmla="*/ 2147483646 h 2856"/>
                <a:gd name="T40" fmla="*/ 2147483646 w 7104"/>
                <a:gd name="T41" fmla="*/ 2147483646 h 2856"/>
                <a:gd name="T42" fmla="*/ 2147483646 w 7104"/>
                <a:gd name="T43" fmla="*/ 2147483646 h 2856"/>
                <a:gd name="T44" fmla="*/ 2147483646 w 7104"/>
                <a:gd name="T45" fmla="*/ 2147483646 h 2856"/>
                <a:gd name="T46" fmla="*/ 2147483646 w 7104"/>
                <a:gd name="T47" fmla="*/ 2147483646 h 2856"/>
                <a:gd name="T48" fmla="*/ 2147483646 w 7104"/>
                <a:gd name="T49" fmla="*/ 2147483646 h 2856"/>
                <a:gd name="T50" fmla="*/ 2147483646 w 7104"/>
                <a:gd name="T51" fmla="*/ 2147483646 h 2856"/>
                <a:gd name="T52" fmla="*/ 2147483646 w 7104"/>
                <a:gd name="T53" fmla="*/ 2147483646 h 2856"/>
                <a:gd name="T54" fmla="*/ 2147483646 w 7104"/>
                <a:gd name="T55" fmla="*/ 2147483646 h 2856"/>
                <a:gd name="T56" fmla="*/ 2147483646 w 7104"/>
                <a:gd name="T57" fmla="*/ 2147483646 h 2856"/>
                <a:gd name="T58" fmla="*/ 2147483646 w 7104"/>
                <a:gd name="T59" fmla="*/ 2147483646 h 2856"/>
                <a:gd name="T60" fmla="*/ 2147483646 w 7104"/>
                <a:gd name="T61" fmla="*/ 2147483646 h 2856"/>
                <a:gd name="T62" fmla="*/ 2147483646 w 7104"/>
                <a:gd name="T63" fmla="*/ 2147483646 h 2856"/>
                <a:gd name="T64" fmla="*/ 2147483646 w 7104"/>
                <a:gd name="T65" fmla="*/ 2147483646 h 2856"/>
                <a:gd name="T66" fmla="*/ 2147483646 w 7104"/>
                <a:gd name="T67" fmla="*/ 2147483646 h 2856"/>
                <a:gd name="T68" fmla="*/ 2147483646 w 7104"/>
                <a:gd name="T69" fmla="*/ 2147483646 h 2856"/>
                <a:gd name="T70" fmla="*/ 2147483646 w 7104"/>
                <a:gd name="T71" fmla="*/ 2147483646 h 2856"/>
                <a:gd name="T72" fmla="*/ 2147483646 w 7104"/>
                <a:gd name="T73" fmla="*/ 2147483646 h 2856"/>
                <a:gd name="T74" fmla="*/ 2147483646 w 7104"/>
                <a:gd name="T75" fmla="*/ 2147483646 h 2856"/>
                <a:gd name="T76" fmla="*/ 2147483646 w 7104"/>
                <a:gd name="T77" fmla="*/ 2147483646 h 2856"/>
                <a:gd name="T78" fmla="*/ 2147483646 w 7104"/>
                <a:gd name="T79" fmla="*/ 2147483646 h 2856"/>
                <a:gd name="T80" fmla="*/ 2147483646 w 7104"/>
                <a:gd name="T81" fmla="*/ 2147483646 h 2856"/>
                <a:gd name="T82" fmla="*/ 2147483646 w 7104"/>
                <a:gd name="T83" fmla="*/ 2147483646 h 2856"/>
                <a:gd name="T84" fmla="*/ 2147483646 w 7104"/>
                <a:gd name="T85" fmla="*/ 2147483646 h 2856"/>
                <a:gd name="T86" fmla="*/ 2147483646 w 7104"/>
                <a:gd name="T87" fmla="*/ 2147483646 h 2856"/>
                <a:gd name="T88" fmla="*/ 2147483646 w 7104"/>
                <a:gd name="T89" fmla="*/ 2147483646 h 2856"/>
                <a:gd name="T90" fmla="*/ 2147483646 w 7104"/>
                <a:gd name="T91" fmla="*/ 2147483646 h 2856"/>
                <a:gd name="T92" fmla="*/ 2147483646 w 7104"/>
                <a:gd name="T93" fmla="*/ 2147483646 h 2856"/>
                <a:gd name="T94" fmla="*/ 2147483646 w 7104"/>
                <a:gd name="T95" fmla="*/ 2147483646 h 2856"/>
                <a:gd name="T96" fmla="*/ 2147483646 w 7104"/>
                <a:gd name="T97" fmla="*/ 2147483646 h 2856"/>
                <a:gd name="T98" fmla="*/ 0 w 7104"/>
                <a:gd name="T99" fmla="*/ 0 h 2856"/>
                <a:gd name="T100" fmla="*/ 0 w 7104"/>
                <a:gd name="T101" fmla="*/ 0 h 28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2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gray">
          <a:xfrm>
            <a:off x="1155700" y="973138"/>
            <a:ext cx="8761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5700" y="2603500"/>
            <a:ext cx="87614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713" y="6391275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9E1306-FCA3-4BEE-87AB-C22FC25FA215}" type="datetime1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388" y="6391275"/>
            <a:ext cx="3860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287CA8-8F4C-4A72-BCE9-84EDC0AA4E1F}" type="slidenum"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70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hf hdr="0" dt="0"/>
  <p:txStyles>
    <p:titleStyle>
      <a:lvl1pPr algn="l" defTabSz="457200" rtl="1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2pPr>
      <a:lvl3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3pPr>
      <a:lvl4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4pPr>
      <a:lvl5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6"/>
          <p:cNvGrpSpPr>
            <a:grpSpLocks/>
          </p:cNvGrpSpPr>
          <p:nvPr/>
        </p:nvGrpSpPr>
        <p:grpSpPr bwMode="auto">
          <a:xfrm>
            <a:off x="400050" y="361950"/>
            <a:ext cx="3497263" cy="620553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510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870" y="1809957"/>
              <a:ext cx="2762823" cy="4747333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2933700" y="568325"/>
            <a:ext cx="8770938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933700" y="2438400"/>
            <a:ext cx="8770938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438" y="62960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5025DA-ABFB-4F06-B8AB-BB5B83B8DD8A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700" y="629602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763" y="723900"/>
            <a:ext cx="1884362" cy="60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962562-4A15-4882-8C5C-12ADD00DC36D}" type="slidenum"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463"/>
            <a:ext cx="877093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28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dt="0"/>
  <p:txStyles>
    <p:titleStyle>
      <a:lvl1pPr algn="l" rtl="1" eaLnBrk="0" fontAlgn="base" hangingPunct="0">
        <a:lnSpc>
          <a:spcPct val="99000"/>
        </a:lnSpc>
        <a:spcBef>
          <a:spcPct val="0"/>
        </a:spcBef>
        <a:spcAft>
          <a:spcPct val="0"/>
        </a:spcAft>
        <a:defRPr sz="4400" kern="1200">
          <a:solidFill>
            <a:srgbClr val="474B57"/>
          </a:solidFill>
          <a:latin typeface="+mj-lt"/>
          <a:ea typeface="+mj-ea"/>
          <a:cs typeface="+mj-cs"/>
        </a:defRPr>
      </a:lvl1pPr>
      <a:lvl2pPr algn="l" rtl="1" eaLnBrk="0" fontAlgn="base" hangingPunct="0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474B57"/>
          </a:solidFill>
          <a:latin typeface="Century Schoolbook" panose="02040604050505020304" pitchFamily="18" charset="0"/>
        </a:defRPr>
      </a:lvl2pPr>
      <a:lvl3pPr algn="l" rtl="1" eaLnBrk="0" fontAlgn="base" hangingPunct="0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474B57"/>
          </a:solidFill>
          <a:latin typeface="Century Schoolbook" panose="02040604050505020304" pitchFamily="18" charset="0"/>
        </a:defRPr>
      </a:lvl3pPr>
      <a:lvl4pPr algn="l" rtl="1" eaLnBrk="0" fontAlgn="base" hangingPunct="0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474B57"/>
          </a:solidFill>
          <a:latin typeface="Century Schoolbook" panose="02040604050505020304" pitchFamily="18" charset="0"/>
        </a:defRPr>
      </a:lvl4pPr>
      <a:lvl5pPr algn="l" rtl="1" eaLnBrk="0" fontAlgn="base" hangingPunct="0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474B57"/>
          </a:solidFill>
          <a:latin typeface="Century Schoolbook" panose="02040604050505020304" pitchFamily="18" charset="0"/>
        </a:defRPr>
      </a:lvl5pPr>
      <a:lvl6pPr marL="457200" algn="l" rtl="1" fontAlgn="base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474B57"/>
          </a:solidFill>
          <a:latin typeface="Century Schoolbook" panose="02040604050505020304" pitchFamily="18" charset="0"/>
        </a:defRPr>
      </a:lvl6pPr>
      <a:lvl7pPr marL="914400" algn="l" rtl="1" fontAlgn="base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474B57"/>
          </a:solidFill>
          <a:latin typeface="Century Schoolbook" panose="02040604050505020304" pitchFamily="18" charset="0"/>
        </a:defRPr>
      </a:lvl7pPr>
      <a:lvl8pPr marL="1371600" algn="l" rtl="1" fontAlgn="base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474B57"/>
          </a:solidFill>
          <a:latin typeface="Century Schoolbook" panose="02040604050505020304" pitchFamily="18" charset="0"/>
        </a:defRPr>
      </a:lvl8pPr>
      <a:lvl9pPr marL="1828800" algn="l" rtl="1" fontAlgn="base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474B57"/>
          </a:solidFill>
          <a:latin typeface="Century Schoolbook" panose="02040604050505020304" pitchFamily="18" charset="0"/>
        </a:defRPr>
      </a:lvl9pPr>
    </p:titleStyle>
    <p:bodyStyle>
      <a:lvl1pPr marL="319088" indent="-319088" algn="r" rtl="1" eaLnBrk="0" fontAlgn="base" hangingPunct="0">
        <a:lnSpc>
          <a:spcPct val="111000"/>
        </a:lnSpc>
        <a:spcBef>
          <a:spcPts val="925"/>
        </a:spcBef>
        <a:spcAft>
          <a:spcPct val="0"/>
        </a:spcAft>
        <a:buFont typeface="Corbel" panose="020B0503020204020204" pitchFamily="34" charset="0"/>
        <a:buChar char="–"/>
        <a:defRPr sz="2000" kern="1200">
          <a:solidFill>
            <a:srgbClr val="474B57"/>
          </a:solidFill>
          <a:latin typeface="+mn-lt"/>
          <a:ea typeface="+mn-ea"/>
          <a:cs typeface="+mn-cs"/>
        </a:defRPr>
      </a:lvl1pPr>
      <a:lvl2pPr marL="639763" indent="-319088" algn="r" rtl="1" eaLnBrk="0" fontAlgn="base" hangingPunct="0">
        <a:lnSpc>
          <a:spcPct val="111000"/>
        </a:lnSpc>
        <a:spcBef>
          <a:spcPts val="925"/>
        </a:spcBef>
        <a:spcAft>
          <a:spcPct val="0"/>
        </a:spcAft>
        <a:buFont typeface="Corbel" panose="020B0503020204020204" pitchFamily="34" charset="0"/>
        <a:buChar char="–"/>
        <a:defRPr kern="1200">
          <a:solidFill>
            <a:srgbClr val="474B57"/>
          </a:solidFill>
          <a:latin typeface="+mn-lt"/>
          <a:ea typeface="+mn-ea"/>
          <a:cs typeface="+mn-cs"/>
        </a:defRPr>
      </a:lvl2pPr>
      <a:lvl3pPr marL="958850" indent="-319088" algn="r" rtl="1" eaLnBrk="0" fontAlgn="base" hangingPunct="0">
        <a:lnSpc>
          <a:spcPct val="111000"/>
        </a:lnSpc>
        <a:spcBef>
          <a:spcPts val="925"/>
        </a:spcBef>
        <a:spcAft>
          <a:spcPct val="0"/>
        </a:spcAft>
        <a:buFont typeface="Corbel" panose="020B0503020204020204" pitchFamily="34" charset="0"/>
        <a:buChar char="–"/>
        <a:defRPr sz="1600" i="1" kern="1200">
          <a:solidFill>
            <a:srgbClr val="474B57"/>
          </a:solidFill>
          <a:latin typeface="+mn-lt"/>
          <a:ea typeface="+mn-ea"/>
          <a:cs typeface="+mn-cs"/>
        </a:defRPr>
      </a:lvl3pPr>
      <a:lvl4pPr marL="1279525" indent="-319088" algn="r" rtl="1" eaLnBrk="0" fontAlgn="base" hangingPunct="0">
        <a:lnSpc>
          <a:spcPct val="111000"/>
        </a:lnSpc>
        <a:spcBef>
          <a:spcPts val="925"/>
        </a:spcBef>
        <a:spcAft>
          <a:spcPct val="0"/>
        </a:spcAft>
        <a:buFont typeface="Corbel" panose="020B0503020204020204" pitchFamily="34" charset="0"/>
        <a:buChar char="–"/>
        <a:defRPr sz="1400" kern="1200">
          <a:solidFill>
            <a:srgbClr val="474B57"/>
          </a:solidFill>
          <a:latin typeface="+mn-lt"/>
          <a:ea typeface="+mn-ea"/>
          <a:cs typeface="+mn-cs"/>
        </a:defRPr>
      </a:lvl4pPr>
      <a:lvl5pPr marL="1600200" indent="-319088" algn="r" rtl="1" eaLnBrk="0" fontAlgn="base" hangingPunct="0">
        <a:lnSpc>
          <a:spcPct val="111000"/>
        </a:lnSpc>
        <a:spcBef>
          <a:spcPts val="925"/>
        </a:spcBef>
        <a:spcAft>
          <a:spcPct val="0"/>
        </a:spcAft>
        <a:buFont typeface="Corbel" panose="020B0503020204020204" pitchFamily="34" charset="0"/>
        <a:buChar char="–"/>
        <a:defRPr sz="1400" i="1" kern="1200">
          <a:solidFill>
            <a:srgbClr val="474B57"/>
          </a:solidFill>
          <a:latin typeface="+mn-lt"/>
          <a:ea typeface="+mn-ea"/>
          <a:cs typeface="+mn-cs"/>
        </a:defRPr>
      </a:lvl5pPr>
      <a:lvl6pPr marL="192024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0950" y="382588"/>
            <a:ext cx="10179050" cy="1492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50950" y="2286000"/>
            <a:ext cx="1017905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0950" y="6375400"/>
            <a:ext cx="233045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64F64E-FF5E-4964-AC5A-A40C64657257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400"/>
            <a:ext cx="411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75400"/>
            <a:ext cx="28194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F4378A-CED1-46E9-81EA-08423046CF7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7838" y="0"/>
            <a:ext cx="284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397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dt="0"/>
  <p:txStyles>
    <p:titleStyle>
      <a:lvl1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 kern="1200" cap="all" spc="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2pPr>
      <a:lvl3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3pPr>
      <a:lvl4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4pPr>
      <a:lvl5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5pPr>
      <a:lvl6pPr marL="457200" algn="l" rtl="1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6pPr>
      <a:lvl7pPr marL="914400" algn="l" rtl="1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7pPr>
      <a:lvl8pPr marL="1371600" algn="l" rtl="1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8pPr>
      <a:lvl9pPr marL="1828800" algn="l" rtl="1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9pPr>
    </p:titleStyle>
    <p:bodyStyle>
      <a:lvl1pPr marL="228600" indent="-228600" algn="r" rtl="1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r" rtl="1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Gill Sans MT" panose="020B0502020104020203" pitchFamily="34" charset="0"/>
        <a:buChar char="–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8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247C0D-5E05-406A-B6C4-E7990DFC570E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F9F25A-6320-4014-96ED-494687AFB651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496CB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90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hf hdr="0" dt="0"/>
  <p:txStyles>
    <p:titleStyle>
      <a:lvl1pPr algn="l" defTabSz="457200" rtl="1" eaLnBrk="0" fontAlgn="base" hangingPunct="0">
        <a:spcBef>
          <a:spcPct val="0"/>
        </a:spcBef>
        <a:spcAft>
          <a:spcPct val="0"/>
        </a:spcAft>
        <a:defRPr sz="3600" kern="1200">
          <a:solidFill>
            <a:srgbClr val="EB3D9F"/>
          </a:solidFill>
          <a:latin typeface="+mj-lt"/>
          <a:ea typeface="+mj-ea"/>
          <a:cs typeface="+mj-cs"/>
        </a:defRPr>
      </a:lvl1pPr>
      <a:lvl2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anose="020B0603020202020204" pitchFamily="34" charset="0"/>
        </a:defRPr>
      </a:lvl2pPr>
      <a:lvl3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anose="020B0603020202020204" pitchFamily="34" charset="0"/>
        </a:defRPr>
      </a:lvl3pPr>
      <a:lvl4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anose="020B0603020202020204" pitchFamily="34" charset="0"/>
        </a:defRPr>
      </a:lvl4pPr>
      <a:lvl5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anose="020B0603020202020204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r" defTabSz="457200" rtl="1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r" defTabSz="457200" rtl="1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r" defTabSz="457200" rtl="1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r" defTabSz="457200" rtl="1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6C9D49-B2D6-472F-9572-CADAD25998D1}" type="datetime1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Hossein Amin Pour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277CEA-D22A-4153-BE2B-6E8D408979A3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696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hf hdr="0" dt="0"/>
  <p:txStyles>
    <p:titleStyle>
      <a:lvl1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2pPr>
      <a:lvl3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3pPr>
      <a:lvl4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4pPr>
      <a:lvl5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5pPr>
      <a:lvl6pPr marL="457200" algn="r" rtl="1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6pPr>
      <a:lvl7pPr marL="914400" algn="r" rtl="1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7pPr>
      <a:lvl8pPr marL="1371600" algn="r" rtl="1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8pPr>
      <a:lvl9pPr marL="1828800" algn="r" rtl="1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r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source=images&amp;cd=&amp;cad=rja&amp;uact=8&amp;ved=0ahUKEwjs89eWjM7PAhXD0hoKHdFNBf8QjRwIBw&amp;url=http://slideplayer.com/slide/5352557/&amp;bvm=bv.135258522,d.d2s&amp;psig=AFQjCNHIcWlQSJkaKe8wGE6w1T4CZbBBcw&amp;ust=1476115297937646" TargetMode="Externa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/imgres?imgurl=https://thumb7.shutterstock.com/display_pic_with_logo/739834/195035411/stock-vector-industrial-revolution-195035411.jpg&amp;imgrefurl=http://www.shutterstock.com/search/industrial+revolution&amp;docid=sG4hbsP5Wk8JtM&amp;tbnid=mk8Qk_o1n9zuNM:&amp;w=343&amp;h=470&amp;bih=673&amp;biw=1024&amp;ved=0ahUKEwj7n_6RkeDPAhUDVywKHY4kDy4QMwhVKBswGw&amp;iact=mrc&amp;uact=8" TargetMode="Externa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yperlink/Kontinantal.docx" TargetMode="External"/><Relationship Id="rId2" Type="http://schemas.openxmlformats.org/officeDocument/2006/relationships/hyperlink" Target="Hyperlink/73.docx" TargetMode="External"/><Relationship Id="rId1" Type="http://schemas.openxmlformats.org/officeDocument/2006/relationships/slideLayout" Target="../slideLayouts/slideLayout28.xml"/><Relationship Id="rId6" Type="http://schemas.openxmlformats.org/officeDocument/2006/relationships/hyperlink" Target="Hyperlink/73%20(3).docx" TargetMode="External"/><Relationship Id="rId5" Type="http://schemas.openxmlformats.org/officeDocument/2006/relationships/hyperlink" Target="Hyperlink/South%20American.docx" TargetMode="External"/><Relationship Id="rId4" Type="http://schemas.openxmlformats.org/officeDocument/2006/relationships/hyperlink" Target="Hyperlink/73%20(2).docx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source=images&amp;cd=&amp;cad=rja&amp;uact=8&amp;ved=0ahUKEwiiueD1o-rPAhUGVhoKHe-eCz4QjRwIBw&amp;url=http://fsirafparsbua.saharstore.ir/&amp;psig=AFQjCNHVNufLN1bncWN4RNGg7lLoD44fiQ&amp;ust=1477083612972661" TargetMode="Externa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yperlink/&#1604;&#1608;&#1705;&#1575;&#1662;&#1575;&#1670;&#1740;&#1608;&#1604;&#1740;.docx" TargetMode="External"/><Relationship Id="rId1" Type="http://schemas.openxmlformats.org/officeDocument/2006/relationships/slideLayout" Target="../slideLayouts/slideLayout29.xml"/><Relationship Id="rId4" Type="http://schemas.openxmlformats.org/officeDocument/2006/relationships/hyperlink" Target="Hyperlink/pachioli.docx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finds.ir/iran-news/Entertainment-places-world/The-Best-place-of-Europe-for-travel-and-tour/7328" TargetMode="Externa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m/url?sa=i&amp;rct=j&amp;q=&amp;esrc=s&amp;source=images&amp;cd=&amp;cad=rja&amp;uact=8&amp;ved=0ahUKEwi1p-6Q39TPAhUJ5xoKHRVxCOYQjRwIBw&amp;url=http://pooripictures.ir/cat/41/cities.html&amp;bvm=bv.135475266,d.d2s&amp;psig=AFQjCNE76bHJV7G67ANya4hMQPxUK39HpA&amp;ust=147634350096165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yperlink/&#1588;&#1607;&#1585;%20&#1585;&#1608;&#1740;%20&#1570;&#1576;.docx" TargetMode="External"/><Relationship Id="rId1" Type="http://schemas.openxmlformats.org/officeDocument/2006/relationships/slideLayout" Target="../slideLayouts/slideLayout23.xml"/><Relationship Id="rId4" Type="http://schemas.openxmlformats.org/officeDocument/2006/relationships/hyperlink" Target="Hyperlink/Venice.docx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609" y="1126537"/>
            <a:ext cx="10214292" cy="1646302"/>
          </a:xfrm>
          <a:extLst/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B Jadid" panose="00000700000000000000" pitchFamily="2" charset="-78"/>
              </a:rPr>
              <a:t>تاریخچه و سیر تحول حسابداری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cs typeface="B Jadid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4475" y="3751263"/>
            <a:ext cx="7767638" cy="7270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fa-IR" altLang="fa-I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ccusExpanded" pitchFamily="34" charset="0"/>
                <a:cs typeface="B Titr" panose="00000700000000000000" pitchFamily="2" charset="-78"/>
              </a:rPr>
              <a:t>ارائه دهنده :  یـادگار مـروتـی </a:t>
            </a:r>
            <a:r>
              <a:rPr lang="fa-IR" altLang="fa-IR" sz="2400" dirty="0" smtClean="0">
                <a:solidFill>
                  <a:schemeClr val="tx1"/>
                </a:solidFill>
                <a:latin typeface="BaccusExpanded" pitchFamily="34" charset="0"/>
                <a:cs typeface="B Titr" panose="00000700000000000000" pitchFamily="2" charset="-78"/>
              </a:rPr>
              <a:t>- آذر 1396</a:t>
            </a:r>
            <a:endParaRPr lang="en-US" altLang="fa-IR" sz="2400" dirty="0" smtClean="0">
              <a:solidFill>
                <a:schemeClr val="tx1"/>
              </a:solidFill>
              <a:latin typeface="BaccusExpanded" pitchFamily="34" charset="0"/>
              <a:cs typeface="B Titr" panose="00000700000000000000" pitchFamily="2" charset="-78"/>
            </a:endParaRPr>
          </a:p>
        </p:txBody>
      </p:sp>
      <p:sp>
        <p:nvSpPr>
          <p:cNvPr id="61444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444500" y="5782615"/>
            <a:ext cx="6297613" cy="4673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algn="r" defTabSz="457200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algn="r" defTabSz="457200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algn="r" defTabSz="457200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algn="r" defTabSz="457200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a-IR" sz="2000" dirty="0" smtClean="0">
                <a:solidFill>
                  <a:prstClr val="black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Mj_Saeed" panose="00000700000000000000" pitchFamily="2" charset="-78"/>
              </a:rPr>
              <a:t>www.irhesabdaran.ir</a:t>
            </a:r>
            <a:endParaRPr kumimoji="0" lang="en-US" altLang="fa-IR" sz="2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othic Std B" panose="020B0800000000000000" pitchFamily="34" charset="-128"/>
              <a:ea typeface="Adobe Gothic Std B" panose="020B0800000000000000" pitchFamily="34" charset="-128"/>
              <a:cs typeface="Mj_Saeed" panose="00000700000000000000" pitchFamily="2" charset="-78"/>
            </a:endParaRPr>
          </a:p>
        </p:txBody>
      </p:sp>
      <p:sp>
        <p:nvSpPr>
          <p:cNvPr id="61445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9879013" y="6249988"/>
            <a:ext cx="7794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algn="r" defTabSz="457200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algn="r" defTabSz="457200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algn="r" defTabSz="457200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algn="r" defTabSz="457200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FBEAE9-F744-4B71-82C3-2889039B796E}" type="slidenum">
              <a:rPr kumimoji="0" lang="en-US" altLang="fa-IR" sz="2000" b="1" i="0" u="none" strike="noStrike" kern="1200" cap="none" spc="0" normalizeH="0" baseline="0" noProof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fa-IR" sz="2000" b="1" i="0" u="none" strike="noStrike" kern="1200" cap="none" spc="0" normalizeH="0" baseline="0" noProof="0" smtClean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668463" y="387350"/>
            <a:ext cx="7767637" cy="858838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algn="r" defTabSz="457200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algn="r" defTabSz="457200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algn="r" defTabSz="457200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algn="r" defTabSz="457200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fa-IR" altLang="fa-IR" sz="5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ccusExpanded" pitchFamily="34" charset="0"/>
                <a:ea typeface="+mn-ea"/>
                <a:cs typeface="B Davat" panose="00000400000000000000" pitchFamily="2" charset="-78"/>
              </a:rPr>
              <a:t>بسم الله الرحمن الرحیم</a:t>
            </a:r>
            <a:endParaRPr kumimoji="0" lang="en-US" altLang="fa-IR" sz="54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ccusExpanded" pitchFamily="34" charset="0"/>
              <a:ea typeface="+mn-ea"/>
              <a:cs typeface="B Davat" panose="00000400000000000000" pitchFamily="2" charset="-78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516063" y="4995863"/>
            <a:ext cx="77660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algn="r" defTabSz="457200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algn="r" defTabSz="457200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algn="r" defTabSz="457200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algn="r" defTabSz="457200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fa-IR" altLang="fa-IR" sz="36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ccusExpanded" pitchFamily="34" charset="0"/>
                <a:ea typeface="+mn-ea"/>
                <a:cs typeface="B Titr" panose="00000700000000000000" pitchFamily="2" charset="-78"/>
              </a:rPr>
              <a:t>هفته پژوهش گرامی باد</a:t>
            </a:r>
            <a:endParaRPr kumimoji="0" lang="en-US" altLang="fa-IR" sz="3600" b="0" i="0" u="none" strike="noStrike" kern="120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accusExpanded" pitchFamily="34" charset="0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0970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50" y="334963"/>
            <a:ext cx="6067425" cy="857250"/>
          </a:xfrm>
        </p:spPr>
        <p:txBody>
          <a:bodyPr/>
          <a:lstStyle/>
          <a:p>
            <a:pPr algn="ctr" rtl="1" eaLnBrk="1" hangingPunct="1"/>
            <a:r>
              <a:rPr lang="fa-IR" altLang="fa-IR" smtClean="0">
                <a:solidFill>
                  <a:srgbClr val="0000FF"/>
                </a:solidFill>
                <a:cs typeface="B Jadid" panose="00000700000000000000" pitchFamily="2" charset="-78"/>
              </a:rPr>
              <a:t>دفتر باطله (</a:t>
            </a:r>
            <a:r>
              <a:rPr lang="en-US" altLang="fa-IR" smtClean="0">
                <a:solidFill>
                  <a:srgbClr val="0000FF"/>
                </a:solidFill>
                <a:latin typeface="Tahoma" panose="020B0604030504040204" pitchFamily="34" charset="0"/>
              </a:rPr>
              <a:t>Waste Book</a:t>
            </a:r>
            <a:r>
              <a:rPr lang="fa-IR" altLang="fa-IR" smtClean="0">
                <a:solidFill>
                  <a:srgbClr val="0000FF"/>
                </a:solidFill>
                <a:cs typeface="B Jadid" panose="00000700000000000000" pitchFamily="2" charset="-78"/>
              </a:rPr>
              <a:t>)</a:t>
            </a:r>
            <a:endParaRPr lang="en-US" altLang="fa-IR" smtClean="0">
              <a:solidFill>
                <a:srgbClr val="0000FF"/>
              </a:solidFill>
              <a:cs typeface="B Jadid" panose="000007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4738" y="1320800"/>
            <a:ext cx="7032625" cy="573088"/>
          </a:xfrm>
        </p:spPr>
        <p:txBody>
          <a:bodyPr/>
          <a:lstStyle/>
          <a:p>
            <a:pPr algn="r" eaLnBrk="1" hangingPunct="1"/>
            <a:r>
              <a:rPr lang="fa-IR" altLang="fa-IR" sz="2400" smtClean="0">
                <a:solidFill>
                  <a:schemeClr val="tx1"/>
                </a:solidFill>
                <a:cs typeface="B Titr" panose="00000700000000000000" pitchFamily="2" charset="-78"/>
              </a:rPr>
              <a:t>خلاصه معاملات تاجر به ترتیب تاریخ وقوع در آن ثبت می شد.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103563" y="2470150"/>
            <a:ext cx="6067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ctr" defTabSz="4572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4400" b="0" i="0" u="none" strike="noStrike" kern="1200" cap="none" spc="0" normalizeH="0" baseline="0" noProof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Jadid" panose="00000700000000000000" pitchFamily="2" charset="-78"/>
              </a:rPr>
              <a:t>دفتر روزنامه(</a:t>
            </a:r>
            <a:r>
              <a:rPr kumimoji="0" lang="en-US" altLang="fa-IR" sz="4400" b="0" i="0" u="none" strike="noStrike" kern="1200" cap="none" spc="0" normalizeH="0" baseline="0" noProof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Journal</a:t>
            </a:r>
            <a:r>
              <a:rPr kumimoji="0" lang="fa-IR" altLang="fa-IR" sz="4400" b="0" i="0" u="none" strike="noStrike" kern="1200" cap="none" spc="0" normalizeH="0" baseline="0" noProof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Jadid" panose="00000700000000000000" pitchFamily="2" charset="-78"/>
              </a:rPr>
              <a:t>)</a:t>
            </a:r>
            <a:endParaRPr kumimoji="0" lang="en-US" altLang="fa-IR" sz="4400" b="0" i="0" u="none" strike="noStrike" kern="1200" cap="none" spc="0" normalizeH="0" baseline="0" noProof="0" smtClean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Jadid" panose="00000700000000000000" pitchFamily="2" charset="-7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2241550" y="3455988"/>
            <a:ext cx="703262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fa-IR" altLang="fa-IR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در آن مطالب دفتر باطله تلخیص و بر حسب بدهکار و بستانکار ثبت می گردید.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103563" y="4730750"/>
            <a:ext cx="60674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ctr" defTabSz="4572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4400" b="0" i="0" u="none" strike="noStrike" kern="120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Jadid" panose="00000700000000000000" pitchFamily="2" charset="-78"/>
              </a:rPr>
              <a:t>دفتر کل(</a:t>
            </a:r>
            <a:r>
              <a:rPr kumimoji="0" lang="en-US" altLang="fa-IR" sz="4400" b="0" i="0" u="none" strike="noStrike" kern="120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Ledger</a:t>
            </a:r>
            <a:r>
              <a:rPr kumimoji="0" lang="fa-IR" altLang="fa-IR" sz="4400" b="0" i="0" u="none" strike="noStrike" kern="120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Jadid" panose="00000700000000000000" pitchFamily="2" charset="-78"/>
              </a:rPr>
              <a:t>)</a:t>
            </a:r>
            <a:endParaRPr kumimoji="0" lang="en-US" altLang="fa-IR" sz="4400" b="0" i="0" u="none" strike="noStrike" kern="1200" cap="none" spc="0" normalizeH="0" baseline="0" noProof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Jadid" panose="00000700000000000000" pitchFamily="2" charset="-78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2241550" y="5715000"/>
            <a:ext cx="703262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fa-IR" altLang="fa-IR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حاوی حسابهای واقعی که ثبتهای دفتر روزنامه به آن نقل می گردید.</a:t>
            </a:r>
          </a:p>
        </p:txBody>
      </p:sp>
      <p:sp>
        <p:nvSpPr>
          <p:cNvPr id="70665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72E5DC-237C-485E-B5A6-AAFD827639DF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228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876300"/>
            <a:ext cx="8596312" cy="855663"/>
          </a:xfrm>
        </p:spPr>
        <p:txBody>
          <a:bodyPr/>
          <a:lstStyle/>
          <a:p>
            <a:pPr algn="ctr" rtl="1" eaLnBrk="1" hangingPunct="1"/>
            <a:r>
              <a:rPr lang="fa-IR" altLang="fa-IR" sz="4800" smtClean="0">
                <a:solidFill>
                  <a:srgbClr val="0000FF"/>
                </a:solidFill>
                <a:cs typeface="B Jadid" panose="00000700000000000000" pitchFamily="2" charset="-78"/>
              </a:rPr>
              <a:t>توصیه پاچیولی به حسابداران</a:t>
            </a:r>
            <a:endParaRPr lang="en-US" altLang="fa-IR" sz="4800" smtClean="0">
              <a:solidFill>
                <a:srgbClr val="0000FF"/>
              </a:solidFill>
              <a:cs typeface="B Jadid" panose="000007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863" y="2293938"/>
            <a:ext cx="8596312" cy="3186112"/>
          </a:xfrm>
        </p:spPr>
        <p:txBody>
          <a:bodyPr>
            <a:noAutofit/>
          </a:bodyPr>
          <a:lstStyle/>
          <a:p>
            <a:pPr algn="r" rtl="1" eaLnBrk="1" hangingPunct="1">
              <a:defRPr/>
            </a:pPr>
            <a:r>
              <a:rPr lang="fa-IR" alt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1- پیش از برابر شدن ستون بدهکار و بستانکار شب به خواب نروند. </a:t>
            </a:r>
          </a:p>
          <a:p>
            <a:pPr algn="r" rtl="1" eaLnBrk="1" hangingPunct="1">
              <a:defRPr/>
            </a:pPr>
            <a:endParaRPr lang="fa-IR" altLang="fa-IR" sz="2400" dirty="0" smtClean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r" rtl="1" eaLnBrk="1" hangingPunct="1">
              <a:defRPr/>
            </a:pPr>
            <a:r>
              <a:rPr lang="fa-IR" alt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2- برای درستی دفاتر حسابداری در پایان سال مالی تراز آزمایشی تهیه شود.</a:t>
            </a:r>
          </a:p>
          <a:p>
            <a:pPr algn="r" rtl="1" eaLnBrk="1" hangingPunct="1">
              <a:defRPr/>
            </a:pPr>
            <a:endParaRPr lang="fa-IR" altLang="fa-IR" sz="1600" dirty="0" smtClean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r" rtl="1" eaLnBrk="1" hangingPunct="1">
              <a:defRPr/>
            </a:pPr>
            <a:endParaRPr lang="fa-IR" altLang="fa-IR" sz="1050" dirty="0" smtClean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r" rtl="1" eaLnBrk="1" hangingPunct="1">
              <a:defRPr/>
            </a:pPr>
            <a:r>
              <a:rPr lang="fa-IR" alt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3- پاچیولی در کتاب‌اش بستن حسابها در پایان سال مالی را تشریح می‌کند.</a:t>
            </a:r>
            <a:endParaRPr lang="en-US" altLang="fa-IR" sz="2400" dirty="0" smtClean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7168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2D4224-15F1-4345-B23E-627A293043B9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661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07" y="487835"/>
            <a:ext cx="8596668" cy="856969"/>
          </a:xfrm>
          <a:extLst/>
        </p:spPr>
        <p:txBody>
          <a:bodyPr rtlCol="0"/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fa-IR" sz="4800" dirty="0" smtClean="0">
                <a:solidFill>
                  <a:srgbClr val="FF33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Jadid" panose="00000700000000000000" pitchFamily="2" charset="-78"/>
              </a:rPr>
              <a:t>اصول کتاب پاچیولی</a:t>
            </a:r>
            <a:endParaRPr lang="en-US" sz="4800" dirty="0">
              <a:solidFill>
                <a:srgbClr val="FF339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cs typeface="B Jadid" panose="000007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863" y="1731963"/>
            <a:ext cx="8596312" cy="3924300"/>
          </a:xfrm>
        </p:spPr>
        <p:txBody>
          <a:bodyPr/>
          <a:lstStyle/>
          <a:p>
            <a:pPr algn="r" rtl="1" eaLnBrk="1" hangingPunct="1"/>
            <a:r>
              <a:rPr lang="fa-IR" altLang="fa-IR" sz="2400" smtClean="0">
                <a:solidFill>
                  <a:srgbClr val="002060"/>
                </a:solidFill>
                <a:cs typeface="B Titr" panose="00000700000000000000" pitchFamily="2" charset="-78"/>
              </a:rPr>
              <a:t>1- استفاده از پول بعنوان مقیاس مشترک.</a:t>
            </a:r>
          </a:p>
          <a:p>
            <a:pPr algn="r" rtl="1" eaLnBrk="1" hangingPunct="1"/>
            <a:endParaRPr lang="fa-IR" altLang="fa-IR" sz="160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rtl="1" eaLnBrk="1" hangingPunct="1"/>
            <a:r>
              <a:rPr lang="fa-IR" altLang="fa-IR" sz="2400" smtClean="0">
                <a:solidFill>
                  <a:srgbClr val="002060"/>
                </a:solidFill>
                <a:cs typeface="B Titr" panose="00000700000000000000" pitchFamily="2" charset="-78"/>
              </a:rPr>
              <a:t>2- لزوم تاریخ گذاری معاملات.</a:t>
            </a:r>
          </a:p>
          <a:p>
            <a:pPr algn="r" rtl="1" eaLnBrk="1" hangingPunct="1"/>
            <a:endParaRPr lang="fa-IR" altLang="fa-IR" sz="140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rtl="1" eaLnBrk="1" hangingPunct="1"/>
            <a:r>
              <a:rPr lang="fa-IR" altLang="fa-IR" sz="2400" smtClean="0">
                <a:solidFill>
                  <a:srgbClr val="002060"/>
                </a:solidFill>
                <a:cs typeface="B Titr" panose="00000700000000000000" pitchFamily="2" charset="-78"/>
              </a:rPr>
              <a:t>3- عطف متقابل دفاتر به یکدیگر.</a:t>
            </a:r>
          </a:p>
          <a:p>
            <a:pPr algn="r" rtl="1" eaLnBrk="1" hangingPunct="1"/>
            <a:endParaRPr lang="fa-IR" altLang="fa-IR" sz="160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rtl="1" eaLnBrk="1" hangingPunct="1"/>
            <a:r>
              <a:rPr lang="fa-IR" altLang="fa-IR" sz="2400" smtClean="0">
                <a:solidFill>
                  <a:srgbClr val="002060"/>
                </a:solidFill>
                <a:cs typeface="B Titr" panose="00000700000000000000" pitchFamily="2" charset="-78"/>
              </a:rPr>
              <a:t>4- لزوم موازنه کردن حسابها.</a:t>
            </a:r>
          </a:p>
          <a:p>
            <a:pPr algn="r" rtl="1" eaLnBrk="1" hangingPunct="1"/>
            <a:endParaRPr lang="fa-IR" altLang="fa-IR" sz="120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rtl="1" eaLnBrk="1" hangingPunct="1"/>
            <a:r>
              <a:rPr lang="fa-IR" altLang="fa-IR" sz="2400" smtClean="0">
                <a:solidFill>
                  <a:srgbClr val="002060"/>
                </a:solidFill>
                <a:cs typeface="B Titr" panose="00000700000000000000" pitchFamily="2" charset="-78"/>
              </a:rPr>
              <a:t>5- طرز بستن حسابها .</a:t>
            </a:r>
            <a:endParaRPr lang="en-US" altLang="fa-IR" sz="2400" smtClean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727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695E5D-C284-4C50-B628-F8D9784CEE20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95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875762"/>
            <a:ext cx="8596668" cy="856969"/>
          </a:xfrm>
          <a:extLst/>
        </p:spPr>
        <p:txBody>
          <a:bodyPr rtlCol="0">
            <a:normAutofit fontScale="90000"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fa-IR" sz="4800" dirty="0" smtClean="0"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Jadid" panose="00000700000000000000" pitchFamily="2" charset="-78"/>
              </a:rPr>
              <a:t>مواردی که در کتاب پاچیولی بحث نشده</a:t>
            </a:r>
            <a:endParaRPr lang="en-US" sz="4800" dirty="0">
              <a:solidFill>
                <a:srgbClr val="00B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cs typeface="B Jadid" panose="000007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863" y="2492375"/>
            <a:ext cx="8596312" cy="3549650"/>
          </a:xfrm>
        </p:spPr>
        <p:txBody>
          <a:bodyPr>
            <a:noAutofit/>
          </a:bodyPr>
          <a:lstStyle/>
          <a:p>
            <a:pPr algn="r" rtl="1" eaLnBrk="1" hangingPunct="1">
              <a:defRPr/>
            </a:pPr>
            <a:r>
              <a:rPr lang="fa-IR" altLang="fa-IR" sz="2800" dirty="0" smtClean="0">
                <a:solidFill>
                  <a:srgbClr val="C00000"/>
                </a:solidFill>
                <a:cs typeface="B Titr" panose="00000700000000000000" pitchFamily="2" charset="-78"/>
              </a:rPr>
              <a:t>1- </a:t>
            </a:r>
            <a:r>
              <a:rPr lang="ar-SA" altLang="fa-IR" sz="2800" dirty="0" smtClean="0">
                <a:solidFill>
                  <a:srgbClr val="C00000"/>
                </a:solidFill>
                <a:cs typeface="B Titr" panose="00000700000000000000" pitchFamily="2" charset="-78"/>
              </a:rPr>
              <a:t>دوره مالی، تهیه تراز آزمایشی، تهیه صورت سود و زیان، بستن حساب سود و زیان به حساب سرمایه و تهیه ترازنامه </a:t>
            </a:r>
            <a:r>
              <a:rPr lang="fa-IR" altLang="fa-IR" sz="2800" dirty="0" smtClean="0">
                <a:solidFill>
                  <a:srgbClr val="C00000"/>
                </a:solidFill>
                <a:cs typeface="B Titr" panose="00000700000000000000" pitchFamily="2" charset="-78"/>
              </a:rPr>
              <a:t>.</a:t>
            </a:r>
          </a:p>
          <a:p>
            <a:pPr algn="r" rtl="1" eaLnBrk="1" hangingPunct="1">
              <a:defRPr/>
            </a:pPr>
            <a:endParaRPr lang="fa-IR" altLang="fa-IR" sz="1050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r" rtl="1" eaLnBrk="1" hangingPunct="1">
              <a:defRPr/>
            </a:pPr>
            <a:r>
              <a:rPr lang="fa-IR" altLang="fa-IR" sz="2800" dirty="0" smtClean="0">
                <a:solidFill>
                  <a:srgbClr val="C00000"/>
                </a:solidFill>
                <a:cs typeface="B Titr" panose="00000700000000000000" pitchFamily="2" charset="-78"/>
              </a:rPr>
              <a:t>2- </a:t>
            </a:r>
            <a:r>
              <a:rPr lang="ar-SA" altLang="fa-IR" sz="2800" dirty="0" smtClean="0">
                <a:solidFill>
                  <a:srgbClr val="C00000"/>
                </a:solidFill>
                <a:cs typeface="B Titr" panose="00000700000000000000" pitchFamily="2" charset="-78"/>
              </a:rPr>
              <a:t>بین اموال شخصی تاجر و اموال تجارتخانه تمایزی نگذاشته </a:t>
            </a:r>
            <a:r>
              <a:rPr lang="fa-IR" altLang="fa-IR" sz="2800" dirty="0" smtClean="0">
                <a:solidFill>
                  <a:srgbClr val="C00000"/>
                </a:solidFill>
                <a:cs typeface="B Titr" panose="00000700000000000000" pitchFamily="2" charset="-78"/>
              </a:rPr>
              <a:t>.</a:t>
            </a:r>
          </a:p>
          <a:p>
            <a:pPr algn="r" rtl="1" eaLnBrk="1" hangingPunct="1">
              <a:defRPr/>
            </a:pPr>
            <a:endParaRPr lang="fa-IR" altLang="fa-IR" sz="900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r" rtl="1" eaLnBrk="1" hangingPunct="1">
              <a:defRPr/>
            </a:pPr>
            <a:r>
              <a:rPr lang="fa-IR" altLang="fa-IR" sz="2800" dirty="0" smtClean="0">
                <a:solidFill>
                  <a:srgbClr val="C00000"/>
                </a:solidFill>
                <a:cs typeface="B Titr" panose="00000700000000000000" pitchFamily="2" charset="-78"/>
              </a:rPr>
              <a:t>3- </a:t>
            </a:r>
            <a:r>
              <a:rPr lang="ar-SA" altLang="fa-IR" sz="2800" dirty="0" smtClean="0">
                <a:solidFill>
                  <a:srgbClr val="C00000"/>
                </a:solidFill>
                <a:cs typeface="B Titr" panose="00000700000000000000" pitchFamily="2" charset="-78"/>
              </a:rPr>
              <a:t>نگهداری حساب داراییهای ثابت </a:t>
            </a:r>
            <a:r>
              <a:rPr lang="fa-IR" altLang="fa-IR" sz="2800" dirty="0" smtClean="0">
                <a:solidFill>
                  <a:srgbClr val="C00000"/>
                </a:solidFill>
                <a:cs typeface="B Titr" panose="00000700000000000000" pitchFamily="2" charset="-78"/>
              </a:rPr>
              <a:t>.</a:t>
            </a:r>
          </a:p>
          <a:p>
            <a:pPr algn="r" rtl="1" eaLnBrk="1" hangingPunct="1">
              <a:defRPr/>
            </a:pPr>
            <a:endParaRPr lang="fa-IR" altLang="fa-IR" sz="1100" dirty="0" smtClean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7373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5E3DD-8A42-450B-BAEF-AF9FA223A0E8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8365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luca pacioli father of account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708025"/>
            <a:ext cx="8732837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FC539F-0C22-4DA2-B819-DD91AC496AAE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832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35150" y="425450"/>
            <a:ext cx="5203825" cy="720725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Jadid" panose="00000700000000000000" pitchFamily="2" charset="-78"/>
              </a:rPr>
              <a:t>تجزیه و تحلیل آثار مالی معاملات امروزه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B Jadid" panose="000007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98725" y="1712913"/>
            <a:ext cx="4300538" cy="720725"/>
          </a:xfrm>
          <a:prstGeom prst="roundRect">
            <a:avLst/>
          </a:prstGeom>
          <a:solidFill>
            <a:srgbClr val="00CC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بررسی اثر یک معامله بر روی اجزای اصلی معادله حسابداری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75163" y="1249363"/>
            <a:ext cx="347662" cy="347662"/>
          </a:xfrm>
          <a:prstGeom prst="down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29300" y="3684588"/>
            <a:ext cx="979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t>دارایی</a:t>
            </a:r>
            <a:endParaRPr kumimoji="0" lang="en-US" altLang="fa-IR" sz="18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52950" y="3684588"/>
            <a:ext cx="947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t>بدهی</a:t>
            </a:r>
            <a:endParaRPr kumimoji="0" lang="en-US" altLang="fa-IR" sz="1800" b="0" i="0" u="none" strike="noStrike" kern="1200" cap="none" spc="0" normalizeH="0" baseline="0" noProof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63875" y="3652838"/>
            <a:ext cx="1177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t>سرمایه</a:t>
            </a:r>
            <a:endParaRPr kumimoji="0" lang="en-US" altLang="fa-IR" sz="2000" b="0" i="0" u="none" strike="noStrike" kern="120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24338" y="3714750"/>
            <a:ext cx="425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t>+</a:t>
            </a:r>
            <a:endParaRPr kumimoji="0" lang="en-US" altLang="fa-I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00688" y="3714750"/>
            <a:ext cx="425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t>=</a:t>
            </a:r>
            <a:endParaRPr kumimoji="0" lang="en-US" altLang="fa-I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2" name="Striped Right Arrow 11"/>
          <p:cNvSpPr/>
          <p:nvPr/>
        </p:nvSpPr>
        <p:spPr>
          <a:xfrm rot="5400000">
            <a:off x="4499769" y="2931319"/>
            <a:ext cx="685800" cy="579438"/>
          </a:xfrm>
          <a:prstGeom prst="striped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96013" y="4330700"/>
            <a:ext cx="400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t>+</a:t>
            </a:r>
            <a:endParaRPr kumimoji="0" lang="en-US" altLang="fa-I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237038" y="4281488"/>
            <a:ext cx="400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t>+</a:t>
            </a:r>
            <a:endParaRPr kumimoji="0" lang="en-US" altLang="fa-I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61100" y="4883150"/>
            <a:ext cx="398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t>-</a:t>
            </a:r>
            <a:endParaRPr kumimoji="0" lang="en-US" altLang="fa-I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237038" y="4899025"/>
            <a:ext cx="400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t>-</a:t>
            </a:r>
            <a:endParaRPr kumimoji="0" lang="en-US" altLang="fa-I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269038" y="5426075"/>
            <a:ext cx="3984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t>0</a:t>
            </a:r>
            <a:endParaRPr kumimoji="0" lang="en-US" altLang="fa-I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211638" y="5414963"/>
            <a:ext cx="398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t>0</a:t>
            </a:r>
            <a:endParaRPr kumimoji="0" lang="en-US" altLang="fa-I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9" name="Left Brace 18"/>
          <p:cNvSpPr/>
          <p:nvPr/>
        </p:nvSpPr>
        <p:spPr>
          <a:xfrm rot="16200000">
            <a:off x="4288632" y="3312318"/>
            <a:ext cx="234950" cy="180181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7250113" y="4330700"/>
            <a:ext cx="490537" cy="461963"/>
          </a:xfrm>
          <a:prstGeom prst="flowChartConnector">
            <a:avLst/>
          </a:prstGeom>
          <a:solidFill>
            <a:srgbClr val="0066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7250113" y="4883150"/>
            <a:ext cx="490537" cy="461963"/>
          </a:xfrm>
          <a:prstGeom prst="flowChartConnector">
            <a:avLst/>
          </a:prstGeom>
          <a:solidFill>
            <a:srgbClr val="00CC9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7250113" y="5434013"/>
            <a:ext cx="490537" cy="46196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493838" y="4281488"/>
            <a:ext cx="15700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919288" y="3776663"/>
            <a:ext cx="136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مثال</a:t>
            </a:r>
            <a:endParaRPr kumimoji="0" lang="en-US" altLang="fa-I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220788" y="4310063"/>
            <a:ext cx="2192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Koodak" panose="00000700000000000000" pitchFamily="2" charset="-78"/>
              </a:rPr>
              <a:t>خرید ساختمان بطور نسیه</a:t>
            </a:r>
            <a:endParaRPr kumimoji="0" lang="en-US" altLang="fa-IR" sz="1800" b="0" i="0" u="none" strike="noStrike" kern="1200" cap="none" spc="0" normalizeH="0" baseline="0" noProof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Koodak" panose="00000700000000000000" pitchFamily="2" charset="-78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403350" y="4911725"/>
            <a:ext cx="2190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Koodak" panose="00000700000000000000" pitchFamily="2" charset="-78"/>
              </a:rPr>
              <a:t>پرداخت یک بدهی</a:t>
            </a:r>
            <a:endParaRPr kumimoji="0" lang="en-US" altLang="fa-IR" sz="1800" b="0" i="0" u="none" strike="noStrike" kern="1200" cap="none" spc="0" normalizeH="0" baseline="0" noProof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Koodak" panose="00000700000000000000" pitchFamily="2" charset="-78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493838" y="5391150"/>
            <a:ext cx="2190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Koodak" panose="00000700000000000000" pitchFamily="2" charset="-78"/>
              </a:rPr>
              <a:t>خرید زمین بطور نقد</a:t>
            </a:r>
            <a:endParaRPr kumimoji="0" lang="en-US" altLang="fa-IR" sz="1800" b="0" i="0" u="none" strike="noStrike" kern="1200" cap="none" spc="0" normalizeH="0" baseline="0" noProof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Koodak" panose="000007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By </a:t>
            </a:r>
            <a:r>
              <a:rPr kumimoji="0" lang="en-US" altLang="fa-IR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Yadgar</a:t>
            </a:r>
            <a:r>
              <a:rPr kumimoji="0" lang="en-US" altLang="fa-I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altLang="fa-IR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morvati</a:t>
            </a:r>
            <a:endParaRPr kumimoji="0" lang="en-US" altLang="fa-IR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5803" name="Slide Number Placeholder 2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7A2B7F-5CF8-4398-A29C-1FF6E1BA963B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13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1136650"/>
            <a:ext cx="8797925" cy="1470025"/>
          </a:xfrm>
        </p:spPr>
        <p:txBody>
          <a:bodyPr rtlCol="0">
            <a:noAutofit/>
          </a:bodyPr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sz="2400" dirty="0" smtClean="0">
                <a:solidFill>
                  <a:schemeClr val="tx1"/>
                </a:solidFill>
                <a:latin typeface="+mn-lt"/>
                <a:ea typeface="+mn-ea"/>
                <a:cs typeface="B Titr" panose="00000700000000000000" pitchFamily="2" charset="-78"/>
              </a:rPr>
              <a:t>چراعناصر </a:t>
            </a:r>
            <a:r>
              <a:rPr lang="fa-IR" sz="2400" dirty="0">
                <a:solidFill>
                  <a:schemeClr val="tx1"/>
                </a:solidFill>
                <a:latin typeface="+mn-lt"/>
                <a:ea typeface="+mn-ea"/>
                <a:cs typeface="B Titr" panose="00000700000000000000" pitchFamily="2" charset="-78"/>
              </a:rPr>
              <a:t>اصلی سیستم دفترداری دوطرفه همچنان بدون تغییر باقی مانده </a:t>
            </a:r>
            <a:r>
              <a:rPr lang="fa-IR" sz="2400" dirty="0" smtClean="0">
                <a:solidFill>
                  <a:schemeClr val="tx1"/>
                </a:solidFill>
                <a:latin typeface="+mn-lt"/>
                <a:ea typeface="+mn-ea"/>
                <a:cs typeface="B Titr" panose="00000700000000000000" pitchFamily="2" charset="-78"/>
              </a:rPr>
              <a:t>است؟</a:t>
            </a:r>
            <a:r>
              <a:rPr lang="fa-IR" sz="2400" dirty="0">
                <a:solidFill>
                  <a:schemeClr val="tx1"/>
                </a:solidFill>
                <a:latin typeface="+mn-lt"/>
                <a:ea typeface="+mn-ea"/>
                <a:cs typeface="B Titr" panose="00000700000000000000" pitchFamily="2" charset="-78"/>
              </a:rPr>
              <a:t/>
            </a:r>
            <a:br>
              <a:rPr lang="fa-IR" sz="2400" dirty="0">
                <a:solidFill>
                  <a:schemeClr val="tx1"/>
                </a:solidFill>
                <a:latin typeface="+mn-lt"/>
                <a:ea typeface="+mn-ea"/>
                <a:cs typeface="B Titr" panose="00000700000000000000" pitchFamily="2" charset="-78"/>
              </a:rPr>
            </a:br>
            <a:endParaRPr lang="en-US" sz="2400" dirty="0">
              <a:solidFill>
                <a:schemeClr val="tx1"/>
              </a:solidFill>
              <a:latin typeface="+mn-lt"/>
              <a:ea typeface="+mn-ea"/>
              <a:cs typeface="B Titr" panose="000007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425825"/>
            <a:ext cx="8999538" cy="1514475"/>
          </a:xfrm>
        </p:spPr>
        <p:txBody>
          <a:bodyPr/>
          <a:lstStyle/>
          <a:p>
            <a:pPr algn="r" rtl="1" eaLnBrk="1" hangingPunct="1"/>
            <a:r>
              <a:rPr lang="fa-IR" altLang="fa-IR" sz="2400" smtClean="0">
                <a:solidFill>
                  <a:srgbClr val="C00000"/>
                </a:solidFill>
                <a:cs typeface="B Titr" panose="00000700000000000000" pitchFamily="2" charset="-78"/>
              </a:rPr>
              <a:t>1- سادگی اصول</a:t>
            </a:r>
            <a:endParaRPr lang="fa-IR" altLang="fa-IR" sz="80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r" rtl="1" eaLnBrk="1" hangingPunct="1"/>
            <a:r>
              <a:rPr lang="fa-IR" altLang="fa-IR" sz="2400" smtClean="0">
                <a:solidFill>
                  <a:srgbClr val="C00000"/>
                </a:solidFill>
                <a:cs typeface="B Titr" panose="00000700000000000000" pitchFamily="2" charset="-78"/>
              </a:rPr>
              <a:t>2- انعطاف پذیری و قابلیت آنن در ثبت</a:t>
            </a:r>
          </a:p>
          <a:p>
            <a:pPr algn="r" rtl="1" eaLnBrk="1" hangingPunct="1"/>
            <a:r>
              <a:rPr lang="fa-IR" altLang="fa-IR" sz="2400" smtClean="0">
                <a:solidFill>
                  <a:srgbClr val="C00000"/>
                </a:solidFill>
                <a:cs typeface="B Titr" panose="00000700000000000000" pitchFamily="2" charset="-78"/>
              </a:rPr>
              <a:t>3- انتقال و گزارش اطلاعات بسیار متنوع، در قالب صورتهای مالی قابل رسیدگی</a:t>
            </a:r>
            <a:endParaRPr lang="en-US" altLang="fa-IR" sz="2400" smtClean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768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1A9EDC-1571-46CB-8CA1-45ECE7DBBAF4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2213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605" y="538028"/>
            <a:ext cx="11348401" cy="55245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1500" b="1" i="0" u="sng" strike="noStrike" kern="1200" cap="none" spc="0" normalizeH="0" baseline="0" noProof="0" dirty="0">
                <a:ln w="12700">
                  <a:solidFill>
                    <a:srgbClr val="E45F3C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rgbClr val="E45F3C">
                      <a:lumMod val="50000"/>
                    </a:srgbClr>
                  </a:innerShdw>
                </a:effectLst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قرن 19</a:t>
            </a: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4000" b="1" i="0" u="none" strike="noStrike" kern="1200" cap="none" spc="0" normalizeH="0" baseline="0" noProof="0" dirty="0">
              <a:ln w="12700">
                <a:solidFill>
                  <a:srgbClr val="E45F3C">
                    <a:lumMod val="50000"/>
                  </a:srgbClr>
                </a:solidFill>
                <a:prstDash val="solid"/>
              </a:ln>
              <a:pattFill prst="narHorz">
                <a:fgClr>
                  <a:srgbClr val="E45F3C"/>
                </a:fgClr>
                <a:bgClr>
                  <a:srgbClr val="E45F3C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E45F3C">
                    <a:lumMod val="50000"/>
                  </a:srgbClr>
                </a:innerShdw>
              </a:effectLst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600" b="1" i="0" u="none" strike="noStrike" kern="1200" cap="none" spc="0" normalizeH="0" baseline="0" noProof="0" dirty="0">
                <a:ln w="12700">
                  <a:solidFill>
                    <a:srgbClr val="E45F3C">
                      <a:lumMod val="50000"/>
                    </a:srgbClr>
                  </a:solidFill>
                  <a:prstDash val="solid"/>
                </a:ln>
                <a:solidFill>
                  <a:srgbClr val="0066FF"/>
                </a:solidFill>
                <a:effectLst>
                  <a:innerShdw blurRad="177800">
                    <a:srgbClr val="E45F3C">
                      <a:lumMod val="50000"/>
                    </a:srgbClr>
                  </a:innerShdw>
                </a:effectLst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شروع انقلاب صنعتی</a:t>
            </a: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1" i="0" u="none" strike="noStrike" kern="1200" cap="none" spc="0" normalizeH="0" baseline="0" noProof="0" dirty="0">
              <a:ln w="12700">
                <a:solidFill>
                  <a:srgbClr val="E45F3C">
                    <a:lumMod val="50000"/>
                  </a:srgbClr>
                </a:solidFill>
                <a:prstDash val="solid"/>
              </a:ln>
              <a:solidFill>
                <a:srgbClr val="0066FF"/>
              </a:solidFill>
              <a:effectLst>
                <a:innerShdw blurRad="177800">
                  <a:srgbClr val="E45F3C">
                    <a:lumMod val="50000"/>
                  </a:srgbClr>
                </a:innerShdw>
              </a:effectLst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>
                <a:ln w="12700">
                  <a:solidFill>
                    <a:srgbClr val="E45F3C">
                      <a:lumMod val="50000"/>
                    </a:srgbClr>
                  </a:solidFill>
                  <a:prstDash val="solid"/>
                </a:ln>
                <a:solidFill>
                  <a:srgbClr val="0066FF"/>
                </a:solidFill>
                <a:effectLst>
                  <a:innerShdw blurRad="177800">
                    <a:srgbClr val="E45F3C">
                      <a:lumMod val="50000"/>
                    </a:srgbClr>
                  </a:innerShdw>
                </a:effectLst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دومین نقطه عطف در حیات حسابداری جرقه ای برای شکل گیری حسابداری نوین</a:t>
            </a:r>
            <a:endParaRPr kumimoji="0" lang="en-US" sz="6000" b="1" i="0" u="none" strike="noStrike" kern="1200" cap="none" spc="0" normalizeH="0" baseline="0" noProof="0" dirty="0">
              <a:ln w="12700">
                <a:solidFill>
                  <a:srgbClr val="E45F3C">
                    <a:lumMod val="50000"/>
                  </a:srgbClr>
                </a:solidFill>
                <a:prstDash val="solid"/>
              </a:ln>
              <a:solidFill>
                <a:srgbClr val="0066FF"/>
              </a:solidFill>
              <a:effectLst>
                <a:innerShdw blurRad="177800">
                  <a:srgbClr val="E45F3C">
                    <a:lumMod val="50000"/>
                  </a:srgbClr>
                </a:innerShdw>
              </a:effectLst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3" name="Picture 2" descr="Image result for industrial revolu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19075"/>
            <a:ext cx="2808287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algn="r" defTabSz="457200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algn="r" defTabSz="457200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algn="r" defTabSz="457200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algn="r" defTabSz="457200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746D0D-3583-4D52-A2D5-FA601D9FE0C2}" type="slidenum">
              <a:rPr kumimoji="0" lang="en-US" altLang="fa-IR" sz="2800" b="0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fa-IR" sz="2800" b="0" i="0" u="none" strike="noStrike" kern="1200" cap="none" spc="0" normalizeH="0" baseline="0" noProof="0" smtClean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5520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925" y="1014307"/>
            <a:ext cx="8596668" cy="856969"/>
          </a:xfrm>
          <a:extLst/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4000" dirty="0" smtClean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Jadid" panose="00000700000000000000" pitchFamily="2" charset="-78"/>
              </a:rPr>
              <a:t>چرا انقلاب صنعتی در انگلستان روی داد ؟</a:t>
            </a:r>
            <a:endParaRPr lang="en-US" sz="4000" dirty="0"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cs typeface="B Jadid" panose="000007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2438" y="2246313"/>
            <a:ext cx="8750300" cy="4535487"/>
          </a:xfrm>
        </p:spPr>
        <p:txBody>
          <a:bodyPr rtlCol="0">
            <a:noAutofit/>
          </a:bodyPr>
          <a:lstStyle/>
          <a:p>
            <a:pPr algn="r" eaLnBrk="1" fontAlgn="auto" hangingPunct="1">
              <a:spcBef>
                <a:spcPts val="93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fa-IR" sz="2400" dirty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1- </a:t>
            </a:r>
            <a:r>
              <a:rPr lang="ar-SA" sz="2400" dirty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اختراعات جدید</a:t>
            </a:r>
            <a:endParaRPr lang="fa-IR" sz="2400" dirty="0">
              <a:solidFill>
                <a:schemeClr val="accent3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algn="r" eaLnBrk="1" fontAlgn="auto" hangingPunct="1">
              <a:spcBef>
                <a:spcPts val="930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fa-IR" sz="400" dirty="0">
              <a:solidFill>
                <a:schemeClr val="accent3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algn="r" eaLnBrk="1" fontAlgn="auto" hangingPunct="1">
              <a:spcBef>
                <a:spcPts val="93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fa-IR" sz="2400" dirty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2-</a:t>
            </a:r>
            <a:r>
              <a:rPr lang="ar-SA" sz="2400" dirty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زغال </a:t>
            </a:r>
            <a:r>
              <a:rPr lang="ar-SA" sz="2400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سنگ</a:t>
            </a:r>
            <a:endParaRPr lang="fa-IR" sz="2400" dirty="0" smtClean="0">
              <a:solidFill>
                <a:schemeClr val="accent3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algn="r" eaLnBrk="1" fontAlgn="auto" hangingPunct="1">
              <a:spcBef>
                <a:spcPts val="930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fa-IR" sz="100" dirty="0">
              <a:solidFill>
                <a:schemeClr val="accent3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algn="r" eaLnBrk="1" fontAlgn="auto" hangingPunct="1">
              <a:spcBef>
                <a:spcPts val="93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fa-IR" sz="2400" dirty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3- </a:t>
            </a:r>
            <a:r>
              <a:rPr lang="ar-SA" sz="2400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آبراه</a:t>
            </a:r>
            <a:endParaRPr lang="fa-IR" sz="2400" dirty="0" smtClean="0">
              <a:solidFill>
                <a:schemeClr val="accent3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algn="r" eaLnBrk="1" fontAlgn="auto" hangingPunct="1">
              <a:spcBef>
                <a:spcPts val="930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fa-IR" sz="100" dirty="0" smtClean="0">
              <a:solidFill>
                <a:schemeClr val="accent3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algn="r" eaLnBrk="1" fontAlgn="auto" hangingPunct="1">
              <a:spcBef>
                <a:spcPts val="93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fa-IR" sz="2400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4- </a:t>
            </a:r>
            <a:r>
              <a:rPr lang="ar-SA" sz="2400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پول</a:t>
            </a:r>
            <a:endParaRPr lang="fa-IR" sz="2400" dirty="0" smtClean="0">
              <a:solidFill>
                <a:schemeClr val="accent3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algn="r" eaLnBrk="1" fontAlgn="auto" hangingPunct="1">
              <a:spcBef>
                <a:spcPts val="930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fa-IR" sz="100" dirty="0" smtClean="0">
              <a:solidFill>
                <a:schemeClr val="accent3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algn="r" eaLnBrk="1" fontAlgn="auto" hangingPunct="1">
              <a:spcBef>
                <a:spcPts val="93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fa-IR" sz="2400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5- </a:t>
            </a:r>
            <a:r>
              <a:rPr lang="ar-SA" sz="2400" dirty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بازار مناسب </a:t>
            </a:r>
            <a:endParaRPr lang="fa-IR" sz="2400" dirty="0" smtClean="0">
              <a:solidFill>
                <a:schemeClr val="accent3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algn="r" eaLnBrk="1" fontAlgn="auto" hangingPunct="1">
              <a:spcBef>
                <a:spcPts val="930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fa-IR" sz="100" dirty="0" smtClean="0">
              <a:solidFill>
                <a:schemeClr val="accent3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algn="r" eaLnBrk="1" fontAlgn="auto" hangingPunct="1">
              <a:spcBef>
                <a:spcPts val="93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fa-IR" sz="2400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6- </a:t>
            </a:r>
            <a:r>
              <a:rPr lang="ar-SA" sz="2400" dirty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کشاورزی پیشرفته </a:t>
            </a:r>
            <a:endParaRPr lang="fa-IR" sz="2400" dirty="0">
              <a:solidFill>
                <a:schemeClr val="accent3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a-IR" sz="1600" dirty="0">
                <a:solidFill>
                  <a:prstClr val="black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Mj_Saeed" panose="00000700000000000000" pitchFamily="2" charset="-78"/>
              </a:rPr>
              <a:t>www.irhesabdaran.ir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</a:endParaRPr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9799638" y="6176963"/>
            <a:ext cx="1884362" cy="604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56FE16-DD14-4D1F-A3CA-BC3585E5E218}" type="slidenum">
              <a:rPr kumimoji="0" lang="en-US" altLang="fa-IR" sz="2400" b="0" i="0" u="none" strike="noStrike" kern="1200" cap="none" spc="0" normalizeH="0" baseline="0" noProof="0" smtClean="0">
                <a:ln>
                  <a:noFill/>
                </a:ln>
                <a:solidFill>
                  <a:srgbClr val="606372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fa-IR" sz="4400" b="0" i="0" u="none" strike="noStrike" kern="1200" cap="none" spc="0" normalizeH="0" baseline="0" noProof="0" smtClean="0">
              <a:ln>
                <a:noFill/>
              </a:ln>
              <a:solidFill>
                <a:srgbClr val="606372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3484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35" y="778780"/>
            <a:ext cx="8596668" cy="856969"/>
          </a:xfrm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4800" dirty="0" smtClean="0">
                <a:solidFill>
                  <a:srgbClr val="0066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Jadid" panose="00000700000000000000" pitchFamily="2" charset="-78"/>
              </a:rPr>
              <a:t>آثار انقلاب صنعتی بر حسابداری</a:t>
            </a:r>
            <a:endParaRPr lang="en-US" sz="4800" dirty="0">
              <a:solidFill>
                <a:srgbClr val="0066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cs typeface="B Jadid" panose="000007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2588" y="1870075"/>
            <a:ext cx="8886825" cy="4678363"/>
          </a:xfrm>
        </p:spPr>
        <p:txBody>
          <a:bodyPr/>
          <a:lstStyle/>
          <a:p>
            <a:pPr algn="r" eaLnBrk="1" hangingPunct="1"/>
            <a:r>
              <a:rPr lang="fa-IR" altLang="fa-IR" sz="2000" smtClean="0">
                <a:solidFill>
                  <a:srgbClr val="002060"/>
                </a:solidFill>
                <a:cs typeface="B Titr" panose="00000700000000000000" pitchFamily="2" charset="-78"/>
              </a:rPr>
              <a:t>1- ایجاد شرکتهای سهامی بزرگ و کوچک و </a:t>
            </a:r>
            <a:r>
              <a:rPr lang="ar-SA" altLang="fa-IR" sz="2000" smtClean="0">
                <a:solidFill>
                  <a:srgbClr val="002060"/>
                </a:solidFill>
                <a:cs typeface="B Titr" panose="00000700000000000000" pitchFamily="2" charset="-78"/>
              </a:rPr>
              <a:t>زوال صنایع دستی, روستایی و خانگی</a:t>
            </a:r>
            <a:endParaRPr lang="fa-IR" altLang="fa-IR" sz="200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eaLnBrk="1" hangingPunct="1"/>
            <a:endParaRPr lang="fa-IR" altLang="fa-IR" sz="110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eaLnBrk="1" hangingPunct="1"/>
            <a:r>
              <a:rPr lang="fa-IR" altLang="fa-IR" sz="2000" smtClean="0">
                <a:solidFill>
                  <a:srgbClr val="002060"/>
                </a:solidFill>
                <a:cs typeface="B Titr" panose="00000700000000000000" pitchFamily="2" charset="-78"/>
              </a:rPr>
              <a:t>2- تفکیک مالکیت از مدیریت شرکت</a:t>
            </a:r>
          </a:p>
          <a:p>
            <a:pPr algn="r" eaLnBrk="1" hangingPunct="1"/>
            <a:endParaRPr lang="fa-IR" altLang="fa-IR" sz="140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eaLnBrk="1" hangingPunct="1"/>
            <a:r>
              <a:rPr lang="fa-IR" altLang="fa-IR" sz="2000" smtClean="0">
                <a:solidFill>
                  <a:srgbClr val="002060"/>
                </a:solidFill>
                <a:cs typeface="B Titr" panose="00000700000000000000" pitchFamily="2" charset="-78"/>
              </a:rPr>
              <a:t>3- ایجاد رقابت میان شرکتها برای فروش محصولات.</a:t>
            </a:r>
          </a:p>
          <a:p>
            <a:pPr algn="r" eaLnBrk="1" hangingPunct="1"/>
            <a:endParaRPr lang="fa-IR" altLang="fa-IR" sz="120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eaLnBrk="1" hangingPunct="1"/>
            <a:r>
              <a:rPr lang="fa-IR" altLang="fa-IR" sz="2000" smtClean="0">
                <a:solidFill>
                  <a:srgbClr val="002060"/>
                </a:solidFill>
                <a:cs typeface="B Titr" panose="00000700000000000000" pitchFamily="2" charset="-78"/>
              </a:rPr>
              <a:t>4- بوجود آمدن حسابداری صنعتی.</a:t>
            </a:r>
          </a:p>
          <a:p>
            <a:pPr algn="r" eaLnBrk="1" hangingPunct="1"/>
            <a:endParaRPr lang="fa-IR" altLang="fa-IR" sz="140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eaLnBrk="1" hangingPunct="1"/>
            <a:r>
              <a:rPr lang="fa-IR" altLang="fa-IR" sz="2000" smtClean="0">
                <a:solidFill>
                  <a:srgbClr val="002060"/>
                </a:solidFill>
                <a:cs typeface="B Titr" panose="00000700000000000000" pitchFamily="2" charset="-78"/>
              </a:rPr>
              <a:t>5- ایجاد بازارهای سرمایه (بورس اوراق بهادار)</a:t>
            </a:r>
          </a:p>
          <a:p>
            <a:pPr algn="r" eaLnBrk="1" hangingPunct="1"/>
            <a:endParaRPr lang="fa-IR" altLang="fa-IR" sz="110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eaLnBrk="1" hangingPunct="1"/>
            <a:r>
              <a:rPr lang="fa-IR" altLang="fa-IR" sz="2000" smtClean="0">
                <a:solidFill>
                  <a:srgbClr val="002060"/>
                </a:solidFill>
                <a:cs typeface="B Titr" panose="00000700000000000000" pitchFamily="2" charset="-78"/>
              </a:rPr>
              <a:t>6- بوجود آمدن حرفه حسابرسی</a:t>
            </a:r>
          </a:p>
          <a:p>
            <a:pPr algn="r" eaLnBrk="1" hangingPunct="1"/>
            <a:endParaRPr lang="fa-IR" altLang="fa-IR" sz="1400" smtClean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</a:t>
            </a:r>
            <a:r>
              <a:rPr kumimoji="0" lang="en-US" altLang="fa-I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</a:rPr>
              <a:t>Yadgar</a:t>
            </a:r>
            <a:r>
              <a:rPr kumimoji="0" lang="en-US" alt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</a:rPr>
              <a:t> </a:t>
            </a:r>
            <a:r>
              <a:rPr kumimoji="0" lang="en-US" altLang="fa-I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</a:rPr>
              <a:t>morvati</a:t>
            </a:r>
            <a:endParaRPr kumimoji="0" lang="en-US" altLang="fa-IR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98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 algn="r" rtl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 algn="r" rtl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 algn="r" rtl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 algn="r" rtl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algn="r" defTabSz="457200" rtl="1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algn="r" defTabSz="457200" rtl="1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algn="r" defTabSz="457200" rtl="1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algn="r" defTabSz="457200" rtl="1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BD8B50-8ABB-4A19-8811-AB92C6B421EE}" type="slidenum">
              <a:rPr kumimoji="0" lang="en-US" altLang="fa-IR" sz="1200" b="0" i="0" u="none" strike="noStrike" kern="1200" cap="none" spc="0" normalizeH="0" baseline="0" noProof="0" smtClean="0">
                <a:ln>
                  <a:noFill/>
                </a:ln>
                <a:solidFill>
                  <a:srgbClr val="F8B323"/>
                </a:solidFill>
                <a:effectLst/>
                <a:uLnTx/>
                <a:uFillTx/>
                <a:latin typeface="Trebuchet MS" panose="020B0603020202020204" pitchFamily="34" charset="0"/>
                <a:ea typeface="Majalla UI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fa-IR" sz="1200" b="0" i="0" u="none" strike="noStrike" kern="1200" cap="none" spc="0" normalizeH="0" baseline="0" noProof="0" smtClean="0">
              <a:ln>
                <a:noFill/>
              </a:ln>
              <a:solidFill>
                <a:srgbClr val="F8B323"/>
              </a:solidFill>
              <a:effectLst/>
              <a:uLnTx/>
              <a:uFillTx/>
              <a:latin typeface="Trebuchet MS" panose="020B0603020202020204" pitchFamily="34" charset="0"/>
              <a:ea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30890057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79775" y="541338"/>
            <a:ext cx="3824288" cy="863600"/>
          </a:xfrm>
          <a:prstGeom prst="round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مراحل تکامل حسابداری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84488" y="2808288"/>
            <a:ext cx="4614862" cy="7334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Jadid" panose="00000700000000000000" pitchFamily="2" charset="-78"/>
              </a:rPr>
              <a:t>قرن 14-دفترداری دو طرفه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Jadid" panose="000007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84488" y="3956050"/>
            <a:ext cx="4614862" cy="752475"/>
          </a:xfrm>
          <a:prstGeom prst="roundRect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Jadid" panose="00000700000000000000" pitchFamily="2" charset="-78"/>
              </a:rPr>
              <a:t>قرن 19- انقلاب صنعتی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Jadid" panose="00000700000000000000" pitchFamily="2" charset="-78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989513" y="1824038"/>
            <a:ext cx="406400" cy="373062"/>
          </a:xfrm>
          <a:prstGeom prst="down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7662863" y="2808288"/>
            <a:ext cx="733425" cy="720725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7662863" y="3863975"/>
            <a:ext cx="733425" cy="720725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7662863" y="5035550"/>
            <a:ext cx="733425" cy="720725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84488" y="5124450"/>
            <a:ext cx="4614862" cy="752475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Jadid" panose="00000700000000000000" pitchFamily="2" charset="-78"/>
              </a:rPr>
              <a:t>قرن 20- اوج پیشرفت حسابداری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Jadid" panose="00000700000000000000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a-IR" sz="1600" dirty="0">
                <a:solidFill>
                  <a:prstClr val="black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Mj_Saeed" panose="00000700000000000000" pitchFamily="2" charset="-78"/>
              </a:rPr>
              <a:t>www.irhesabdaran.ir</a:t>
            </a:r>
          </a:p>
        </p:txBody>
      </p:sp>
      <p:sp>
        <p:nvSpPr>
          <p:cNvPr id="6247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BC8667-7A34-49B0-8BCA-C0D28B0D49E6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062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 animBg="1"/>
      <p:bldP spid="13" grpId="0" animBg="1"/>
      <p:bldP spid="14" grpId="0" animBg="1"/>
      <p:bldP spid="10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0433" y="0"/>
            <a:ext cx="10612192" cy="59246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1500" b="1" i="0" u="sng" strike="noStrike" kern="1200" cap="none" spc="0" normalizeH="0" baseline="0" noProof="0" dirty="0">
                <a:ln w="12700">
                  <a:solidFill>
                    <a:srgbClr val="42D0A2">
                      <a:lumMod val="50000"/>
                    </a:srgb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rgbClr val="42D0A2">
                      <a:lumMod val="50000"/>
                    </a:srgbClr>
                  </a:innerShdw>
                </a:effectLst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قرن 20</a:t>
            </a: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4000" b="1" i="0" u="none" strike="noStrike" kern="1200" cap="none" spc="0" normalizeH="0" baseline="0" noProof="0" dirty="0">
              <a:ln w="12700">
                <a:solidFill>
                  <a:srgbClr val="42D0A2">
                    <a:lumMod val="50000"/>
                  </a:srgbClr>
                </a:solidFill>
                <a:prstDash val="solid"/>
              </a:ln>
              <a:pattFill prst="narHorz">
                <a:fgClr>
                  <a:srgbClr val="42D0A2"/>
                </a:fgClr>
                <a:bgClr>
                  <a:srgbClr val="42D0A2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42D0A2">
                    <a:lumMod val="50000"/>
                  </a:srgbClr>
                </a:innerShdw>
              </a:effectLst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600" b="1" i="0" u="sng" strike="noStrike" kern="1200" cap="none" spc="0" normalizeH="0" baseline="0" noProof="0" dirty="0">
                <a:ln w="12700">
                  <a:solidFill>
                    <a:srgbClr val="42D0A2">
                      <a:lumMod val="50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77800">
                    <a:srgbClr val="42D0A2">
                      <a:lumMod val="50000"/>
                    </a:srgbClr>
                  </a:innerShdw>
                </a:effectLst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تشکیل انجمن های حرفه ای حسابداری و تدوین استاندارد</a:t>
            </a: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800" b="1" i="0" u="sng" strike="noStrike" kern="1200" cap="none" spc="0" normalizeH="0" baseline="0" noProof="0" dirty="0">
              <a:ln w="12700">
                <a:solidFill>
                  <a:srgbClr val="42D0A2">
                    <a:lumMod val="50000"/>
                  </a:srgbClr>
                </a:solidFill>
                <a:prstDash val="solid"/>
              </a:ln>
              <a:solidFill>
                <a:srgbClr val="00FF00"/>
              </a:solidFill>
              <a:effectLst>
                <a:innerShdw blurRad="177800">
                  <a:srgbClr val="42D0A2">
                    <a:lumMod val="50000"/>
                  </a:srgbClr>
                </a:innerShdw>
              </a:effectLst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>
                <a:ln w="12700">
                  <a:solidFill>
                    <a:srgbClr val="42D0A2">
                      <a:lumMod val="50000"/>
                    </a:srgbClr>
                  </a:solidFill>
                  <a:prstDash val="solid"/>
                </a:ln>
                <a:solidFill>
                  <a:srgbClr val="0066FF"/>
                </a:solidFill>
                <a:effectLst>
                  <a:innerShdw blurRad="177800">
                    <a:srgbClr val="42D0A2">
                      <a:lumMod val="50000"/>
                    </a:srgbClr>
                  </a:innerShdw>
                </a:effectLst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ظهور آمریکا درعرصه حسابداری</a:t>
            </a:r>
            <a:endParaRPr kumimoji="0" lang="en-US" sz="6000" b="1" i="0" u="none" strike="noStrike" kern="1200" cap="none" spc="0" normalizeH="0" baseline="0" noProof="0" dirty="0">
              <a:ln w="12700">
                <a:solidFill>
                  <a:srgbClr val="42D0A2">
                    <a:lumMod val="50000"/>
                  </a:srgbClr>
                </a:solidFill>
                <a:prstDash val="solid"/>
              </a:ln>
              <a:solidFill>
                <a:srgbClr val="0066FF"/>
              </a:solidFill>
              <a:effectLst>
                <a:innerShdw blurRad="177800">
                  <a:srgbClr val="42D0A2">
                    <a:lumMod val="50000"/>
                  </a:srgbClr>
                </a:innerShdw>
              </a:effectLst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5C371B-EB50-4678-9B62-84F6063F7D3C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2479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95" y="944053"/>
            <a:ext cx="8854023" cy="856969"/>
          </a:xfrm>
          <a:extLst/>
        </p:spPr>
        <p:txBody>
          <a:bodyPr rtlCol="0">
            <a:noAutofit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fa-IR" sz="4000" dirty="0" smtClean="0">
                <a:solidFill>
                  <a:srgbClr val="FF33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Jadid" panose="00000700000000000000" pitchFamily="2" charset="-78"/>
              </a:rPr>
              <a:t>سیر تکاملی چارچوب نظری و سیاستگذاری حسابداری در آمریکا</a:t>
            </a:r>
            <a:endParaRPr lang="en-US" sz="4000" dirty="0">
              <a:solidFill>
                <a:srgbClr val="FF339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cs typeface="B Jadid" panose="000007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7950" y="2457450"/>
            <a:ext cx="7672388" cy="3805238"/>
          </a:xfrm>
        </p:spPr>
        <p:txBody>
          <a:bodyPr/>
          <a:lstStyle/>
          <a:p>
            <a:pPr algn="r" rtl="1" eaLnBrk="1" hangingPunct="1"/>
            <a:r>
              <a:rPr lang="fa-IR" altLang="fa-IR" sz="2400" smtClean="0">
                <a:solidFill>
                  <a:srgbClr val="0070C0"/>
                </a:solidFill>
                <a:cs typeface="B Titr" panose="00000700000000000000" pitchFamily="2" charset="-78"/>
              </a:rPr>
              <a:t>شامل 4 دوره به شرح زیر می باشد :</a:t>
            </a:r>
            <a:endParaRPr lang="fa-IR" altLang="fa-IR" sz="2400" smtClean="0">
              <a:solidFill>
                <a:srgbClr val="0070C0"/>
              </a:solidFill>
            </a:endParaRPr>
          </a:p>
          <a:p>
            <a:pPr algn="r" rtl="1" eaLnBrk="1" hangingPunct="1"/>
            <a:endParaRPr lang="fa-IR" altLang="fa-IR" sz="1100" smtClean="0">
              <a:solidFill>
                <a:srgbClr val="0070C0"/>
              </a:solidFill>
            </a:endParaRPr>
          </a:p>
          <a:p>
            <a:pPr algn="r" rtl="1" eaLnBrk="1" hangingPunct="1"/>
            <a:r>
              <a:rPr lang="fa-IR" altLang="fa-IR" sz="2400" smtClean="0">
                <a:solidFill>
                  <a:srgbClr val="0070C0"/>
                </a:solidFill>
                <a:cs typeface="B Titr" panose="00000700000000000000" pitchFamily="2" charset="-78"/>
              </a:rPr>
              <a:t>1- دوره بازار آزاد</a:t>
            </a:r>
          </a:p>
          <a:p>
            <a:pPr algn="r" rtl="1" eaLnBrk="1" hangingPunct="1"/>
            <a:endParaRPr lang="fa-IR" altLang="fa-IR" sz="700" smtClean="0">
              <a:solidFill>
                <a:srgbClr val="0070C0"/>
              </a:solidFill>
            </a:endParaRPr>
          </a:p>
          <a:p>
            <a:pPr algn="r" rtl="1" eaLnBrk="1" hangingPunct="1"/>
            <a:r>
              <a:rPr lang="fa-IR" altLang="fa-IR" sz="2400" smtClean="0">
                <a:solidFill>
                  <a:srgbClr val="0070C0"/>
                </a:solidFill>
                <a:cs typeface="B Titr" panose="00000700000000000000" pitchFamily="2" charset="-78"/>
              </a:rPr>
              <a:t>2- دوره شکل گیری</a:t>
            </a:r>
          </a:p>
          <a:p>
            <a:pPr algn="r" rtl="1" eaLnBrk="1" hangingPunct="1"/>
            <a:endParaRPr lang="fa-IR" altLang="fa-IR" sz="140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r" rtl="1" eaLnBrk="1" hangingPunct="1"/>
            <a:r>
              <a:rPr lang="fa-IR" altLang="fa-IR" sz="2400" smtClean="0">
                <a:solidFill>
                  <a:srgbClr val="0070C0"/>
                </a:solidFill>
                <a:cs typeface="B Titr" panose="00000700000000000000" pitchFamily="2" charset="-78"/>
              </a:rPr>
              <a:t>3- دوره پس از جنگ جهانی دوم</a:t>
            </a:r>
          </a:p>
          <a:p>
            <a:pPr algn="r" rtl="1" eaLnBrk="1" hangingPunct="1"/>
            <a:endParaRPr lang="fa-IR" altLang="fa-IR" sz="110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r" rtl="1" eaLnBrk="1" hangingPunct="1"/>
            <a:r>
              <a:rPr lang="fa-IR" altLang="fa-IR" sz="2400" smtClean="0">
                <a:solidFill>
                  <a:srgbClr val="0070C0"/>
                </a:solidFill>
                <a:cs typeface="B Titr" panose="00000700000000000000" pitchFamily="2" charset="-78"/>
              </a:rPr>
              <a:t>4- دوره مدرن</a:t>
            </a:r>
          </a:p>
          <a:p>
            <a:pPr algn="r" rtl="1" eaLnBrk="1" hangingPunct="1"/>
            <a:endParaRPr lang="en-US" altLang="fa-IR" sz="240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rtl="1" eaLnBrk="1" hangingPunct="1"/>
            <a:endParaRPr lang="en-US" altLang="fa-IR" sz="2400" smtClean="0">
              <a:solidFill>
                <a:srgbClr val="404040"/>
              </a:solidFill>
            </a:endParaRPr>
          </a:p>
          <a:p>
            <a:pPr algn="r" rtl="1" eaLnBrk="1" hangingPunct="1"/>
            <a:endParaRPr lang="fa-IR" altLang="fa-IR" sz="1100" smtClean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214938" y="3535363"/>
            <a:ext cx="145891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Left Brace 5"/>
          <p:cNvSpPr/>
          <p:nvPr/>
        </p:nvSpPr>
        <p:spPr>
          <a:xfrm>
            <a:off x="4527550" y="3971925"/>
            <a:ext cx="436563" cy="2112963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73163" y="3017838"/>
            <a:ext cx="33289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ctr" defTabSz="4572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2800" b="0" i="0" u="none" strike="noStrike" kern="120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Koodak" panose="00000700000000000000" pitchFamily="2" charset="-78"/>
              </a:rPr>
              <a:t>دوره قبل از تدوین استاندارد های حسابداری</a:t>
            </a:r>
            <a:endParaRPr kumimoji="0" lang="en-US" altLang="fa-IR" sz="2800" b="0" i="0" u="none" strike="noStrike" kern="1200" cap="none" spc="0" normalizeH="0" baseline="0" noProof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Koodak" panose="00000700000000000000" pitchFamily="2" charset="-78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87463" y="4627563"/>
            <a:ext cx="33305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ctr" defTabSz="4572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Koodak" panose="00000700000000000000" pitchFamily="2" charset="-78"/>
              </a:rPr>
              <a:t>دوره بعداز تدوین استاندارد های حسابداری</a:t>
            </a:r>
            <a:endParaRPr kumimoji="0" lang="en-US" altLang="fa-IR" sz="28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Koodak" panose="00000700000000000000" pitchFamily="2" charset="-78"/>
            </a:endParaRPr>
          </a:p>
        </p:txBody>
      </p:sp>
      <p:sp>
        <p:nvSpPr>
          <p:cNvPr id="81929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15E3BA-EC26-4A8B-A011-0F0660F22452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310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001" y="170071"/>
            <a:ext cx="8596668" cy="856969"/>
          </a:xfrm>
          <a:extLst/>
        </p:spPr>
        <p:txBody>
          <a:bodyPr rtlCol="0"/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fa-IR" sz="4800" dirty="0" smtClean="0">
                <a:ln>
                  <a:solidFill>
                    <a:srgbClr val="0066FF"/>
                  </a:solidFill>
                </a:ln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B Jadid" panose="00000700000000000000" pitchFamily="2" charset="-78"/>
              </a:rPr>
              <a:t>دوره بازار آزاد</a:t>
            </a:r>
            <a:endParaRPr lang="en-US" sz="4800" dirty="0">
              <a:ln>
                <a:solidFill>
                  <a:srgbClr val="0066FF"/>
                </a:solidFill>
              </a:ln>
              <a:solidFill>
                <a:srgbClr val="7030A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cs typeface="B Jadid" panose="000007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763" y="1258888"/>
            <a:ext cx="9091612" cy="4783137"/>
          </a:xfrm>
        </p:spPr>
        <p:txBody>
          <a:bodyPr/>
          <a:lstStyle/>
          <a:p>
            <a:pPr algn="r" rtl="1" eaLnBrk="1" hangingPunct="1"/>
            <a:r>
              <a:rPr lang="fa-IR" altLang="fa-IR" sz="2000" smtClean="0">
                <a:solidFill>
                  <a:srgbClr val="002060"/>
                </a:solidFill>
                <a:cs typeface="B Titr" panose="00000700000000000000" pitchFamily="2" charset="-78"/>
              </a:rPr>
              <a:t>این دوره تا قبل از سال 1930 را در بر می گیرد و دارای ویژگی های زیر بود :</a:t>
            </a:r>
            <a:endParaRPr lang="fa-IR" altLang="fa-IR" sz="2000" smtClean="0">
              <a:solidFill>
                <a:srgbClr val="002060"/>
              </a:solidFill>
            </a:endParaRPr>
          </a:p>
          <a:p>
            <a:pPr algn="r" rtl="1" eaLnBrk="1" hangingPunct="1"/>
            <a:endParaRPr lang="fa-IR" altLang="fa-IR" sz="1400" smtClean="0">
              <a:solidFill>
                <a:srgbClr val="002060"/>
              </a:solidFill>
            </a:endParaRPr>
          </a:p>
          <a:p>
            <a:pPr algn="r" rtl="1" eaLnBrk="1" hangingPunct="1"/>
            <a:r>
              <a:rPr lang="fa-IR" altLang="fa-IR" sz="2000" smtClean="0">
                <a:solidFill>
                  <a:srgbClr val="002060"/>
                </a:solidFill>
                <a:cs typeface="B Titr" panose="00000700000000000000" pitchFamily="2" charset="-78"/>
              </a:rPr>
              <a:t>1- استاندارد حسابداری وجود نداشت</a:t>
            </a:r>
          </a:p>
          <a:p>
            <a:pPr algn="r" rtl="1" eaLnBrk="1" hangingPunct="1"/>
            <a:endParaRPr lang="fa-IR" altLang="fa-IR" sz="1200" smtClean="0">
              <a:solidFill>
                <a:srgbClr val="002060"/>
              </a:solidFill>
            </a:endParaRPr>
          </a:p>
          <a:p>
            <a:pPr algn="r" rtl="1" eaLnBrk="1" hangingPunct="1"/>
            <a:r>
              <a:rPr lang="fa-IR" altLang="fa-IR" sz="2000" smtClean="0">
                <a:solidFill>
                  <a:srgbClr val="002060"/>
                </a:solidFill>
                <a:cs typeface="B Titr" panose="00000700000000000000" pitchFamily="2" charset="-78"/>
              </a:rPr>
              <a:t>2- شرکتها اطلاعات را افشا نمی کردند و اگر هم افشا می کردند با رویه حسابداری بود که خودشان انتخاب می کردند .</a:t>
            </a:r>
          </a:p>
          <a:p>
            <a:pPr algn="r" rtl="1" eaLnBrk="1" hangingPunct="1"/>
            <a:endParaRPr lang="fa-IR" altLang="fa-IR" sz="140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rtl="1" eaLnBrk="1" hangingPunct="1"/>
            <a:r>
              <a:rPr lang="fa-IR" altLang="fa-IR" sz="2000" smtClean="0">
                <a:solidFill>
                  <a:srgbClr val="002060"/>
                </a:solidFill>
                <a:cs typeface="B Titr" panose="00000700000000000000" pitchFamily="2" charset="-78"/>
              </a:rPr>
              <a:t>3- رویه های حسابداری مورد استفاده شرکتها عمدتاً محرمانه بود .</a:t>
            </a:r>
          </a:p>
          <a:p>
            <a:pPr algn="r" rtl="1" eaLnBrk="1" hangingPunct="1"/>
            <a:endParaRPr lang="fa-IR" altLang="fa-IR" sz="120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rtl="1" eaLnBrk="1" hangingPunct="1"/>
            <a:r>
              <a:rPr lang="fa-IR" altLang="fa-IR" sz="2000" smtClean="0">
                <a:solidFill>
                  <a:srgbClr val="002060"/>
                </a:solidFill>
                <a:cs typeface="B Titr" panose="00000700000000000000" pitchFamily="2" charset="-78"/>
              </a:rPr>
              <a:t>4- قابلیت مقایسه کمی بین رویه های حسابداری مورد استفاده شرکتها وجود داشت</a:t>
            </a:r>
          </a:p>
          <a:p>
            <a:pPr algn="r" rtl="1" eaLnBrk="1" hangingPunct="1"/>
            <a:endParaRPr lang="fa-IR" altLang="fa-IR" sz="120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rtl="1" eaLnBrk="1" hangingPunct="1"/>
            <a:r>
              <a:rPr lang="fa-IR" altLang="fa-IR" sz="2000" smtClean="0">
                <a:solidFill>
                  <a:srgbClr val="002060"/>
                </a:solidFill>
                <a:cs typeface="B Titr" panose="00000700000000000000" pitchFamily="2" charset="-78"/>
              </a:rPr>
              <a:t>5- بیشتر استفاده کنندگان از اطلاعات حسابداری بانکداران و اعتباردهنگان بودند .</a:t>
            </a:r>
          </a:p>
          <a:p>
            <a:pPr algn="r" rtl="1" eaLnBrk="1" hangingPunct="1"/>
            <a:endParaRPr lang="fa-IR" altLang="fa-IR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rtl="1" eaLnBrk="1" hangingPunct="1"/>
            <a:endParaRPr lang="en-US" altLang="fa-IR" sz="200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rtl="1" eaLnBrk="1" hangingPunct="1"/>
            <a:endParaRPr lang="en-US" altLang="fa-IR" sz="2000" smtClean="0">
              <a:solidFill>
                <a:srgbClr val="404040"/>
              </a:solidFill>
            </a:endParaRPr>
          </a:p>
          <a:p>
            <a:pPr algn="r" rtl="1" eaLnBrk="1" hangingPunct="1"/>
            <a:endParaRPr lang="fa-IR" altLang="fa-IR" sz="1400" smtClean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By </a:t>
            </a:r>
            <a:r>
              <a:rPr kumimoji="0" lang="en-US" altLang="fa-IR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Yadgar</a:t>
            </a:r>
            <a:r>
              <a:rPr kumimoji="0" lang="en-US" altLang="fa-I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altLang="fa-IR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morvati</a:t>
            </a:r>
            <a:endParaRPr kumimoji="0" lang="en-US" altLang="fa-IR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29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4ADB41-1D81-4628-8759-1434E94CD697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156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001" y="170071"/>
            <a:ext cx="8596668" cy="856969"/>
          </a:xfrm>
          <a:extLst/>
        </p:spPr>
        <p:txBody>
          <a:bodyPr rtlCol="0"/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fa-IR" sz="4800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Jadid" panose="00000700000000000000" pitchFamily="2" charset="-78"/>
              </a:rPr>
              <a:t>دوره شکل گیری</a:t>
            </a:r>
            <a:endParaRPr lang="en-US" sz="4800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cs typeface="B Jadid" panose="000007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525" y="1217613"/>
            <a:ext cx="9210675" cy="4600575"/>
          </a:xfrm>
        </p:spPr>
        <p:txBody>
          <a:bodyPr>
            <a:normAutofit fontScale="92500" lnSpcReduction="10000"/>
          </a:bodyPr>
          <a:lstStyle/>
          <a:p>
            <a:pPr algn="r" rtl="1" eaLnBrk="1" hangingPunct="1">
              <a:defRPr/>
            </a:pPr>
            <a:r>
              <a:rPr lang="fa-IR" altLang="fa-IR" sz="2400" dirty="0" smtClean="0">
                <a:solidFill>
                  <a:srgbClr val="0066FF"/>
                </a:solidFill>
                <a:cs typeface="B Titr" panose="00000700000000000000" pitchFamily="2" charset="-78"/>
              </a:rPr>
              <a:t>این دوره تا قبل از سال 1930  تا سال 1946 را در بر می گیرد ، مهمترین رخدادهای این دوران  عبارت بود از :</a:t>
            </a:r>
            <a:endParaRPr lang="fa-IR" altLang="fa-IR" sz="2400" dirty="0" smtClean="0">
              <a:solidFill>
                <a:srgbClr val="0066FF"/>
              </a:solidFill>
            </a:endParaRPr>
          </a:p>
          <a:p>
            <a:pPr algn="r" rtl="1" eaLnBrk="1" hangingPunct="1">
              <a:defRPr/>
            </a:pPr>
            <a:endParaRPr lang="fa-IR" altLang="fa-IR" sz="1100" dirty="0" smtClean="0">
              <a:solidFill>
                <a:srgbClr val="0066FF"/>
              </a:solidFill>
            </a:endParaRPr>
          </a:p>
          <a:p>
            <a:pPr algn="r" rtl="1" eaLnBrk="1" hangingPunct="1">
              <a:defRPr/>
            </a:pPr>
            <a:r>
              <a:rPr lang="fa-IR" altLang="fa-IR" sz="2000" dirty="0" smtClean="0">
                <a:solidFill>
                  <a:srgbClr val="E6AF00"/>
                </a:solidFill>
                <a:cs typeface="B Titr" panose="00000700000000000000" pitchFamily="2" charset="-78"/>
              </a:rPr>
              <a:t>1- سال 1930</a:t>
            </a:r>
          </a:p>
          <a:p>
            <a:pPr algn="r" rtl="1" eaLnBrk="1" hangingPunct="1">
              <a:defRPr/>
            </a:pPr>
            <a:r>
              <a:rPr lang="fa-IR" altLang="fa-IR" sz="2000" dirty="0" smtClean="0">
                <a:solidFill>
                  <a:srgbClr val="C00000"/>
                </a:solidFill>
                <a:cs typeface="B Titr" panose="00000700000000000000" pitchFamily="2" charset="-78"/>
              </a:rPr>
              <a:t>انجمن حسابداری رسمی آمریکا (</a:t>
            </a:r>
            <a:r>
              <a:rPr lang="en-US" altLang="fa-IR" sz="2000" dirty="0" smtClean="0">
                <a:solidFill>
                  <a:srgbClr val="C00000"/>
                </a:solidFill>
                <a:cs typeface="B Titr" panose="00000700000000000000" pitchFamily="2" charset="-78"/>
              </a:rPr>
              <a:t>AICPA</a:t>
            </a:r>
            <a:r>
              <a:rPr lang="fa-IR" altLang="fa-IR" sz="2000" dirty="0" smtClean="0">
                <a:solidFill>
                  <a:srgbClr val="C00000"/>
                </a:solidFill>
                <a:cs typeface="B Titr" panose="00000700000000000000" pitchFamily="2" charset="-78"/>
              </a:rPr>
              <a:t>) تلاش مشترکی را با بورس نیویورک آغاز کرد که منجر به تدوین 5 اصل فراگیر شد .</a:t>
            </a:r>
          </a:p>
          <a:p>
            <a:pPr algn="r" rtl="1" eaLnBrk="1" hangingPunct="1">
              <a:defRPr/>
            </a:pPr>
            <a:endParaRPr lang="fa-IR" altLang="fa-IR" sz="200" dirty="0" smtClean="0">
              <a:solidFill>
                <a:srgbClr val="0066FF"/>
              </a:solidFill>
            </a:endParaRPr>
          </a:p>
          <a:p>
            <a:pPr algn="r" rtl="1" eaLnBrk="1" hangingPunct="1">
              <a:defRPr/>
            </a:pPr>
            <a:r>
              <a:rPr lang="fa-IR" altLang="fa-IR" sz="2000" dirty="0" smtClean="0">
                <a:solidFill>
                  <a:srgbClr val="E6AF00"/>
                </a:solidFill>
                <a:cs typeface="B Titr" panose="00000700000000000000" pitchFamily="2" charset="-78"/>
              </a:rPr>
              <a:t>2-سال 1934</a:t>
            </a:r>
          </a:p>
          <a:p>
            <a:pPr algn="r" rtl="1" eaLnBrk="1" hangingPunct="1">
              <a:defRPr/>
            </a:pPr>
            <a:r>
              <a:rPr lang="fa-IR" altLang="fa-IR" sz="2000" dirty="0" smtClean="0">
                <a:solidFill>
                  <a:srgbClr val="C00000"/>
                </a:solidFill>
                <a:cs typeface="B Titr" panose="00000700000000000000" pitchFamily="2" charset="-78"/>
              </a:rPr>
              <a:t>کنکره آمریکا کمیسیون بورس و اوراق بهادار (</a:t>
            </a:r>
            <a:r>
              <a:rPr lang="en-US" altLang="fa-IR" sz="2000" dirty="0" smtClean="0">
                <a:solidFill>
                  <a:srgbClr val="C00000"/>
                </a:solidFill>
                <a:cs typeface="B Titr" panose="00000700000000000000" pitchFamily="2" charset="-78"/>
              </a:rPr>
              <a:t>SEC</a:t>
            </a:r>
            <a:r>
              <a:rPr lang="fa-IR" altLang="fa-IR" sz="2000" dirty="0" smtClean="0">
                <a:solidFill>
                  <a:srgbClr val="C00000"/>
                </a:solidFill>
                <a:cs typeface="B Titr" panose="00000700000000000000" pitchFamily="2" charset="-78"/>
              </a:rPr>
              <a:t>) را تشکیل داد ، این کمیسیون ابتدا وظیفه تدوین استاندارد را به حرفه حسابداری واگذار کرد و خود نقش نظارتی و هماهنگ کننده داشت .</a:t>
            </a:r>
          </a:p>
          <a:p>
            <a:pPr algn="r" rtl="1" eaLnBrk="1" hangingPunct="1">
              <a:defRPr/>
            </a:pPr>
            <a:endParaRPr lang="fa-IR" altLang="fa-IR" sz="1000" dirty="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rtl="1" eaLnBrk="1" hangingPunct="1">
              <a:defRPr/>
            </a:pPr>
            <a:r>
              <a:rPr lang="fa-IR" altLang="fa-IR" sz="2000" dirty="0" smtClean="0">
                <a:solidFill>
                  <a:srgbClr val="E6AF00"/>
                </a:solidFill>
                <a:cs typeface="B Titr" panose="00000700000000000000" pitchFamily="2" charset="-78"/>
              </a:rPr>
              <a:t>3- سال 1936</a:t>
            </a:r>
          </a:p>
          <a:p>
            <a:pPr algn="r" rtl="1" eaLnBrk="1" hangingPunct="1">
              <a:defRPr/>
            </a:pPr>
            <a:r>
              <a:rPr lang="fa-IR" altLang="fa-IR" sz="2000" dirty="0" smtClean="0">
                <a:solidFill>
                  <a:srgbClr val="C00000"/>
                </a:solidFill>
                <a:cs typeface="B Titr" panose="00000700000000000000" pitchFamily="2" charset="-78"/>
              </a:rPr>
              <a:t>انجمن حسابدارا رسمی آمریکا ، کمیته رویه های حسابداری (</a:t>
            </a:r>
            <a:r>
              <a:rPr lang="en-US" altLang="fa-IR" sz="2000" dirty="0" smtClean="0">
                <a:solidFill>
                  <a:srgbClr val="C00000"/>
                </a:solidFill>
                <a:cs typeface="B Titr" panose="00000700000000000000" pitchFamily="2" charset="-78"/>
              </a:rPr>
              <a:t>CAP</a:t>
            </a:r>
            <a:r>
              <a:rPr lang="fa-IR" altLang="fa-IR" sz="2000" dirty="0" smtClean="0">
                <a:solidFill>
                  <a:srgbClr val="C00000"/>
                </a:solidFill>
                <a:cs typeface="B Titr" panose="00000700000000000000" pitchFamily="2" charset="-78"/>
              </a:rPr>
              <a:t>) را به منظور تدوین استانداردهای حسابداری ایجاد کرد که اولین نهاد تدوین کننده استانداردهای حسابداری درآمریکا به شمار می رود .</a:t>
            </a:r>
          </a:p>
          <a:p>
            <a:pPr algn="r" rtl="1" eaLnBrk="1" hangingPunct="1">
              <a:defRPr/>
            </a:pPr>
            <a:endParaRPr lang="en-US" altLang="fa-IR" sz="2400" dirty="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rtl="1" eaLnBrk="1" hangingPunct="1">
              <a:defRPr/>
            </a:pPr>
            <a:endParaRPr lang="en-US" altLang="fa-IR" sz="2400" dirty="0" smtClean="0">
              <a:solidFill>
                <a:srgbClr val="404040"/>
              </a:solidFill>
            </a:endParaRPr>
          </a:p>
          <a:p>
            <a:pPr algn="r" rtl="1" eaLnBrk="1" hangingPunct="1">
              <a:defRPr/>
            </a:pPr>
            <a:endParaRPr lang="fa-IR" altLang="fa-IR" sz="1100" dirty="0" smtClean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839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D05F48-1A1A-4124-A83C-23457D7B5AE8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6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001" y="170071"/>
            <a:ext cx="8596668" cy="856969"/>
          </a:xfrm>
          <a:extLst/>
        </p:spPr>
        <p:txBody>
          <a:bodyPr rtlCol="0"/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fa-IR" sz="4800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Jadid" panose="00000700000000000000" pitchFamily="2" charset="-78"/>
              </a:rPr>
              <a:t>دوره مدرن</a:t>
            </a:r>
            <a:endParaRPr lang="en-US" sz="4800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cs typeface="B Jadid" panose="000007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650" y="1258888"/>
            <a:ext cx="9197975" cy="4406900"/>
          </a:xfrm>
        </p:spPr>
        <p:txBody>
          <a:bodyPr>
            <a:normAutofit fontScale="92500" lnSpcReduction="20000"/>
          </a:bodyPr>
          <a:lstStyle/>
          <a:p>
            <a:pPr algn="r" rtl="1" eaLnBrk="1" hangingPunct="1">
              <a:defRPr/>
            </a:pPr>
            <a:r>
              <a:rPr lang="fa-IR" altLang="fa-IR" sz="2400" dirty="0" smtClean="0">
                <a:solidFill>
                  <a:srgbClr val="0066FF"/>
                </a:solidFill>
                <a:cs typeface="B Titr" panose="00000700000000000000" pitchFamily="2" charset="-78"/>
              </a:rPr>
              <a:t>1- این دوره از سال 1959 تا الان را در بر می گیرد .</a:t>
            </a:r>
            <a:endParaRPr lang="fa-IR" altLang="fa-IR" sz="2400" dirty="0" smtClean="0">
              <a:solidFill>
                <a:srgbClr val="0066FF"/>
              </a:solidFill>
            </a:endParaRPr>
          </a:p>
          <a:p>
            <a:pPr algn="r" rtl="1" eaLnBrk="1" hangingPunct="1">
              <a:defRPr/>
            </a:pPr>
            <a:endParaRPr lang="fa-IR" altLang="fa-IR" sz="1100" dirty="0" smtClean="0">
              <a:solidFill>
                <a:srgbClr val="0066FF"/>
              </a:solidFill>
            </a:endParaRPr>
          </a:p>
          <a:p>
            <a:pPr algn="r" rtl="1" eaLnBrk="1" hangingPunct="1">
              <a:defRPr/>
            </a:pPr>
            <a:r>
              <a:rPr lang="fa-IR" altLang="fa-IR" sz="2400" dirty="0" smtClean="0">
                <a:solidFill>
                  <a:srgbClr val="0066FF"/>
                </a:solidFill>
                <a:cs typeface="B Titr" panose="00000700000000000000" pitchFamily="2" charset="-78"/>
              </a:rPr>
              <a:t>2- از میان این چهار دوره ، دوره مدرن از همه مهمتر می باشد .</a:t>
            </a:r>
          </a:p>
          <a:p>
            <a:pPr algn="r" rtl="1" eaLnBrk="1" hangingPunct="1">
              <a:defRPr/>
            </a:pPr>
            <a:endParaRPr lang="fa-IR" altLang="fa-IR" sz="700" dirty="0" smtClean="0">
              <a:solidFill>
                <a:srgbClr val="0066FF"/>
              </a:solidFill>
            </a:endParaRPr>
          </a:p>
          <a:p>
            <a:pPr algn="r" rtl="1" eaLnBrk="1" hangingPunct="1">
              <a:defRPr/>
            </a:pPr>
            <a:r>
              <a:rPr lang="fa-IR" altLang="fa-IR" sz="2400" dirty="0" smtClean="0">
                <a:solidFill>
                  <a:srgbClr val="0066FF"/>
                </a:solidFill>
                <a:cs typeface="B Titr" panose="00000700000000000000" pitchFamily="2" charset="-78"/>
              </a:rPr>
              <a:t>2- در این دوره مطالعات ، تحقیقات و تلاش زیادی انجام گرفت .</a:t>
            </a:r>
          </a:p>
          <a:p>
            <a:pPr algn="r" rtl="1" eaLnBrk="1" hangingPunct="1">
              <a:defRPr/>
            </a:pPr>
            <a:endParaRPr lang="fa-IR" altLang="fa-IR" sz="1000" dirty="0" smtClean="0">
              <a:solidFill>
                <a:srgbClr val="0066FF"/>
              </a:solidFill>
              <a:cs typeface="B Titr" panose="00000700000000000000" pitchFamily="2" charset="-78"/>
            </a:endParaRPr>
          </a:p>
          <a:p>
            <a:pPr algn="r" rtl="1" eaLnBrk="1" hangingPunct="1">
              <a:defRPr/>
            </a:pPr>
            <a:r>
              <a:rPr lang="fa-IR" altLang="fa-IR" sz="2400" dirty="0" smtClean="0">
                <a:solidFill>
                  <a:srgbClr val="0066FF"/>
                </a:solidFill>
                <a:cs typeface="B Titr" panose="00000700000000000000" pitchFamily="2" charset="-78"/>
              </a:rPr>
              <a:t>3- در سال 1959 با شروع این دوران </a:t>
            </a:r>
            <a:r>
              <a:rPr lang="en-US" altLang="fa-IR" sz="2400" dirty="0" smtClean="0">
                <a:solidFill>
                  <a:srgbClr val="0066FF"/>
                </a:solidFill>
                <a:cs typeface="B Titr" panose="00000700000000000000" pitchFamily="2" charset="-78"/>
              </a:rPr>
              <a:t>APB</a:t>
            </a:r>
            <a:r>
              <a:rPr lang="fa-IR" altLang="fa-IR" sz="2400" dirty="0" smtClean="0">
                <a:solidFill>
                  <a:srgbClr val="0066FF"/>
                </a:solidFill>
                <a:cs typeface="B Titr" panose="00000700000000000000" pitchFamily="2" charset="-78"/>
              </a:rPr>
              <a:t> کار خود را آغاز کرد .</a:t>
            </a:r>
          </a:p>
          <a:p>
            <a:pPr algn="r" rtl="1" eaLnBrk="1" hangingPunct="1">
              <a:defRPr/>
            </a:pPr>
            <a:endParaRPr lang="fa-IR" altLang="fa-IR" sz="800" dirty="0" smtClean="0">
              <a:solidFill>
                <a:srgbClr val="0066FF"/>
              </a:solidFill>
              <a:cs typeface="B Titr" panose="00000700000000000000" pitchFamily="2" charset="-78"/>
            </a:endParaRPr>
          </a:p>
          <a:p>
            <a:pPr algn="r" rtl="1" eaLnBrk="1" hangingPunct="1">
              <a:defRPr/>
            </a:pPr>
            <a:r>
              <a:rPr lang="fa-IR" altLang="fa-IR" sz="2400" dirty="0" smtClean="0">
                <a:solidFill>
                  <a:srgbClr val="0066FF"/>
                </a:solidFill>
                <a:cs typeface="B Titr" panose="00000700000000000000" pitchFamily="2" charset="-78"/>
              </a:rPr>
              <a:t>4- در این دوران </a:t>
            </a:r>
            <a:r>
              <a:rPr lang="en-US" altLang="fa-IR" sz="2400" dirty="0" smtClean="0">
                <a:solidFill>
                  <a:srgbClr val="0066FF"/>
                </a:solidFill>
                <a:cs typeface="B Titr" panose="00000700000000000000" pitchFamily="2" charset="-78"/>
              </a:rPr>
              <a:t>APB</a:t>
            </a:r>
            <a:r>
              <a:rPr lang="fa-IR" altLang="fa-IR" sz="2400" dirty="0" smtClean="0">
                <a:solidFill>
                  <a:srgbClr val="0066FF"/>
                </a:solidFill>
                <a:cs typeface="B Titr" panose="00000700000000000000" pitchFamily="2" charset="-78"/>
              </a:rPr>
              <a:t> ، مطالعات تحقیت حسابداری (</a:t>
            </a:r>
            <a:r>
              <a:rPr lang="en-US" altLang="fa-IR" sz="2400" dirty="0" smtClean="0">
                <a:solidFill>
                  <a:srgbClr val="0066FF"/>
                </a:solidFill>
                <a:cs typeface="B Titr" panose="00000700000000000000" pitchFamily="2" charset="-78"/>
              </a:rPr>
              <a:t>ARS</a:t>
            </a:r>
            <a:r>
              <a:rPr lang="fa-IR" altLang="fa-IR" sz="2400" dirty="0" smtClean="0">
                <a:solidFill>
                  <a:srgbClr val="0066FF"/>
                </a:solidFill>
                <a:cs typeface="B Titr" panose="00000700000000000000" pitchFamily="2" charset="-78"/>
              </a:rPr>
              <a:t>ها) و بیانیه شماره 4 (</a:t>
            </a:r>
            <a:r>
              <a:rPr lang="en-US" altLang="fa-IR" sz="2400" dirty="0" smtClean="0">
                <a:solidFill>
                  <a:srgbClr val="0066FF"/>
                </a:solidFill>
                <a:cs typeface="B Titr" panose="00000700000000000000" pitchFamily="2" charset="-78"/>
              </a:rPr>
              <a:t>(APB4</a:t>
            </a:r>
          </a:p>
          <a:p>
            <a:pPr algn="r" rtl="1" eaLnBrk="1" hangingPunct="1">
              <a:defRPr/>
            </a:pPr>
            <a:r>
              <a:rPr lang="fa-IR" altLang="fa-IR" sz="2400" dirty="0" smtClean="0">
                <a:solidFill>
                  <a:srgbClr val="0066FF"/>
                </a:solidFill>
                <a:cs typeface="B Titr" panose="00000700000000000000" pitchFamily="2" charset="-78"/>
              </a:rPr>
              <a:t>را منتشر کرد .</a:t>
            </a:r>
          </a:p>
          <a:p>
            <a:pPr algn="r" rtl="1" eaLnBrk="1" hangingPunct="1">
              <a:defRPr/>
            </a:pPr>
            <a:endParaRPr lang="fa-IR" altLang="fa-IR" sz="800" dirty="0" smtClean="0">
              <a:solidFill>
                <a:srgbClr val="0066FF"/>
              </a:solidFill>
              <a:cs typeface="B Titr" panose="00000700000000000000" pitchFamily="2" charset="-78"/>
            </a:endParaRPr>
          </a:p>
          <a:p>
            <a:pPr algn="r" rtl="1" eaLnBrk="1" hangingPunct="1">
              <a:defRPr/>
            </a:pPr>
            <a:r>
              <a:rPr lang="fa-IR" altLang="fa-IR" sz="2400" dirty="0" smtClean="0">
                <a:solidFill>
                  <a:srgbClr val="0066FF"/>
                </a:solidFill>
                <a:cs typeface="B Titr" panose="00000700000000000000" pitchFamily="2" charset="-78"/>
              </a:rPr>
              <a:t>5- در سال 1973 </a:t>
            </a:r>
            <a:r>
              <a:rPr lang="en-US" altLang="fa-IR" sz="2400" dirty="0" smtClean="0">
                <a:solidFill>
                  <a:srgbClr val="0066FF"/>
                </a:solidFill>
                <a:cs typeface="B Titr" panose="00000700000000000000" pitchFamily="2" charset="-78"/>
              </a:rPr>
              <a:t>AICPA</a:t>
            </a:r>
            <a:r>
              <a:rPr lang="fa-IR" altLang="fa-IR" sz="2400" dirty="0" smtClean="0">
                <a:solidFill>
                  <a:srgbClr val="0066FF"/>
                </a:solidFill>
                <a:cs typeface="B Titr" panose="00000700000000000000" pitchFamily="2" charset="-78"/>
              </a:rPr>
              <a:t> دو گروه تحقیقاتی به نامهای کمیته ویت و کمیته تروبلاد را تشکیل داد </a:t>
            </a:r>
            <a:r>
              <a:rPr lang="fa-IR" altLang="fa-IR" sz="2000" dirty="0" smtClean="0">
                <a:solidFill>
                  <a:srgbClr val="0066FF"/>
                </a:solidFill>
                <a:cs typeface="B Titr" panose="00000700000000000000" pitchFamily="2" charset="-78"/>
              </a:rPr>
              <a:t>.</a:t>
            </a:r>
          </a:p>
          <a:p>
            <a:pPr algn="r" rtl="1" eaLnBrk="1" hangingPunct="1">
              <a:defRPr/>
            </a:pPr>
            <a:endParaRPr lang="fa-IR" altLang="fa-IR" sz="2000" dirty="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rtl="1" eaLnBrk="1" hangingPunct="1">
              <a:defRPr/>
            </a:pPr>
            <a:endParaRPr lang="en-US" altLang="fa-IR" sz="2400" dirty="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rtl="1" eaLnBrk="1" hangingPunct="1">
              <a:defRPr/>
            </a:pPr>
            <a:endParaRPr lang="en-US" altLang="fa-IR" sz="2400" dirty="0" smtClean="0">
              <a:solidFill>
                <a:srgbClr val="404040"/>
              </a:solidFill>
            </a:endParaRPr>
          </a:p>
          <a:p>
            <a:pPr algn="r" rtl="1" eaLnBrk="1" hangingPunct="1">
              <a:defRPr/>
            </a:pPr>
            <a:endParaRPr lang="fa-IR" altLang="fa-IR" sz="1100" dirty="0" smtClean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8499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C74A5C-ADAD-4D2D-B851-8BF365CA14A9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734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170" y="857246"/>
            <a:ext cx="8596668" cy="856969"/>
          </a:xfrm>
          <a:extLst/>
        </p:spPr>
        <p:txBody>
          <a:bodyPr rtlCol="0">
            <a:normAutofit fontScale="90000"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fa-IR" sz="4800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Jadid" panose="00000700000000000000" pitchFamily="2" charset="-78"/>
              </a:rPr>
              <a:t>نهادهای تدوین کننده استانداردهای </a:t>
            </a:r>
            <a:r>
              <a:rPr lang="en-US" sz="4800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Jadid" panose="00000700000000000000" pitchFamily="2" charset="-78"/>
              </a:rPr>
              <a:t/>
            </a:r>
            <a:br>
              <a:rPr lang="en-US" sz="4800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Jadid" panose="00000700000000000000" pitchFamily="2" charset="-78"/>
              </a:rPr>
            </a:br>
            <a:r>
              <a:rPr lang="fa-IR" sz="4800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Jadid" panose="00000700000000000000" pitchFamily="2" charset="-78"/>
              </a:rPr>
              <a:t>حسابداری در آمریکا</a:t>
            </a:r>
            <a:endParaRPr lang="en-US" sz="4800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cs typeface="B Jadid" panose="000007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4238" y="2620963"/>
            <a:ext cx="2020887" cy="722312"/>
          </a:xfrm>
        </p:spPr>
        <p:txBody>
          <a:bodyPr/>
          <a:lstStyle/>
          <a:p>
            <a:pPr algn="r" rtl="1" eaLnBrk="1" hangingPunct="1"/>
            <a:r>
              <a:rPr lang="fa-IR" altLang="fa-IR" sz="2800" smtClean="0">
                <a:solidFill>
                  <a:srgbClr val="0066FF"/>
                </a:solidFill>
                <a:cs typeface="B Titr" panose="00000700000000000000" pitchFamily="2" charset="-78"/>
              </a:rPr>
              <a:t>1- اولین نهاد</a:t>
            </a:r>
            <a:endParaRPr lang="fa-IR" altLang="fa-IR" sz="1200" smtClean="0">
              <a:solidFill>
                <a:srgbClr val="0066FF"/>
              </a:solidFill>
            </a:endParaRPr>
          </a:p>
          <a:p>
            <a:pPr algn="r" rtl="1" eaLnBrk="1" hangingPunct="1"/>
            <a:endParaRPr lang="fa-IR" altLang="fa-IR" sz="900" smtClean="0">
              <a:solidFill>
                <a:srgbClr val="0066FF"/>
              </a:solidFill>
              <a:cs typeface="B Titr" panose="00000700000000000000" pitchFamily="2" charset="-78"/>
            </a:endParaRPr>
          </a:p>
          <a:p>
            <a:pPr algn="r" rtl="1" eaLnBrk="1" hangingPunct="1"/>
            <a:endParaRPr lang="fa-IR" altLang="fa-IR" sz="200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rtl="1" eaLnBrk="1" hangingPunct="1"/>
            <a:endParaRPr lang="en-US" altLang="fa-IR" sz="240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rtl="1" eaLnBrk="1" hangingPunct="1"/>
            <a:endParaRPr lang="en-US" altLang="fa-IR" sz="2400" smtClean="0">
              <a:solidFill>
                <a:srgbClr val="404040"/>
              </a:solidFill>
            </a:endParaRPr>
          </a:p>
          <a:p>
            <a:pPr algn="r" rtl="1" eaLnBrk="1" hangingPunct="1"/>
            <a:endParaRPr lang="fa-IR" altLang="fa-IR" sz="1100" smtClean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927600" y="2865438"/>
            <a:ext cx="77787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3903663" y="2647950"/>
            <a:ext cx="10239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fa-IR" sz="2800" b="0" i="0" u="none" strike="noStrike" kern="120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B Titr" panose="00000700000000000000" pitchFamily="2" charset="-78"/>
              </a:rPr>
              <a:t>CAP</a:t>
            </a:r>
            <a:endParaRPr kumimoji="0" lang="fa-IR" altLang="fa-IR" sz="1200" b="0" i="0" u="none" strike="noStrike" kern="1200" cap="none" spc="0" normalizeH="0" baseline="0" noProof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Tahoma" panose="020B0604030504040204" pitchFamily="34" charset="0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fa-IR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fa-IR" altLang="fa-IR" sz="20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fa-IR" sz="24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fa-IR" sz="2400" b="0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fa-IR" altLang="fa-IR" sz="11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5964238" y="3425825"/>
            <a:ext cx="2143125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fa-IR" altLang="fa-IR" sz="28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2- دومین نهاد</a:t>
            </a:r>
            <a:endParaRPr kumimoji="0" lang="fa-IR" altLang="fa-IR" sz="1200" b="0" i="0" u="none" strike="noStrike" kern="120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fa-IR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fa-IR" altLang="fa-IR" sz="20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fa-IR" sz="24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fa-IR" sz="2400" b="0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fa-IR" altLang="fa-IR" sz="11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927600" y="3671888"/>
            <a:ext cx="77787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3903663" y="3452813"/>
            <a:ext cx="102393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fa-IR" sz="28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B Titr" panose="00000700000000000000" pitchFamily="2" charset="-78"/>
              </a:rPr>
              <a:t>APB</a:t>
            </a:r>
            <a:endParaRPr kumimoji="0" lang="fa-IR" altLang="fa-IR" sz="2800" b="0" i="0" u="none" strike="noStrike" kern="120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B Titr" panose="00000700000000000000" pitchFamily="2" charset="-78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fa-IR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fa-IR" altLang="fa-IR" sz="20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fa-IR" sz="24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fa-IR" sz="2400" b="0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fa-IR" altLang="fa-IR" sz="11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5964238" y="4352925"/>
            <a:ext cx="2238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fa-IR" altLang="fa-IR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3- سومین نهاد</a:t>
            </a:r>
            <a:endParaRPr kumimoji="0" lang="fa-IR" altLang="fa-IR" sz="12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fa-IR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fa-IR" altLang="fa-IR" sz="20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fa-IR" sz="24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fa-IR" sz="2400" b="0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fa-IR" altLang="fa-IR" sz="11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927600" y="4598988"/>
            <a:ext cx="77787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3779838" y="4381500"/>
            <a:ext cx="11477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fa-IR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B Titr" panose="00000700000000000000" pitchFamily="2" charset="-78"/>
              </a:rPr>
              <a:t>FASB</a:t>
            </a:r>
            <a:endParaRPr kumimoji="0" lang="fa-IR" altLang="fa-IR" sz="28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B Titr" panose="00000700000000000000" pitchFamily="2" charset="-78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fa-IR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fa-IR" altLang="fa-IR" sz="20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fa-IR" sz="24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fa-IR" sz="2400" b="0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fa-IR" altLang="fa-IR" sz="11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a-IR" sz="1400" dirty="0">
                <a:solidFill>
                  <a:prstClr val="black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Mj_Saeed" panose="00000700000000000000" pitchFamily="2" charset="-78"/>
              </a:rPr>
              <a:t>www.irhesabdaran.ir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602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B23314-07A3-4526-BCCC-BAF06E6FFBC1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884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  <p:bldP spid="11" grpId="0" build="p"/>
      <p:bldP spid="13" grpId="0" build="p"/>
      <p:bldP spid="14" grpId="0" build="p"/>
      <p:bldP spid="1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171" y="637956"/>
            <a:ext cx="8596668" cy="856969"/>
          </a:xfrm>
          <a:extLst/>
        </p:spPr>
        <p:txBody>
          <a:bodyPr rtlCol="0"/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fa-IR" sz="4800" b="1" dirty="0" smtClean="0">
                <a:ln w="22225">
                  <a:solidFill>
                    <a:srgbClr val="FF3399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B Jadid" panose="00000700000000000000" pitchFamily="2" charset="-78"/>
              </a:rPr>
              <a:t>کمیته های</a:t>
            </a:r>
            <a:r>
              <a:rPr lang="fa-IR" sz="4800" b="1" dirty="0" smtClean="0">
                <a:ln w="22225">
                  <a:solidFill>
                    <a:srgbClr val="FF3399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B Jadid" panose="00000700000000000000" pitchFamily="2" charset="-78"/>
              </a:rPr>
              <a:t> </a:t>
            </a:r>
            <a:r>
              <a:rPr lang="en-US" sz="4800" b="1" dirty="0">
                <a:ln w="22225">
                  <a:solidFill>
                    <a:srgbClr val="FF3399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odoni MT" panose="02070603080606020203" pitchFamily="18" charset="0"/>
                <a:ea typeface="+mn-ea"/>
                <a:cs typeface="B Titr" panose="00000700000000000000" pitchFamily="2" charset="-78"/>
              </a:rPr>
              <a:t>AICPA</a:t>
            </a:r>
            <a:endParaRPr lang="en-US" sz="2800" dirty="0">
              <a:ln w="22225">
                <a:solidFill>
                  <a:srgbClr val="FF3399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odoni MT" panose="02070603080606020203" pitchFamily="18" charset="0"/>
              <a:ea typeface="+mn-ea"/>
              <a:cs typeface="B Titr" panose="000007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9188" y="2006600"/>
            <a:ext cx="4298950" cy="722313"/>
          </a:xfrm>
        </p:spPr>
        <p:txBody>
          <a:bodyPr/>
          <a:lstStyle/>
          <a:p>
            <a:pPr algn="r" rtl="1" eaLnBrk="1" hangingPunct="1"/>
            <a:r>
              <a:rPr lang="fa-IR" altLang="fa-IR" sz="2800" smtClean="0">
                <a:solidFill>
                  <a:srgbClr val="0066FF"/>
                </a:solidFill>
                <a:cs typeface="B Titr" panose="00000700000000000000" pitchFamily="2" charset="-78"/>
              </a:rPr>
              <a:t>1- کمیته رویه های حسابداری</a:t>
            </a:r>
            <a:endParaRPr lang="fa-IR" altLang="fa-IR" sz="1200" smtClean="0">
              <a:solidFill>
                <a:srgbClr val="0066FF"/>
              </a:solidFill>
            </a:endParaRPr>
          </a:p>
          <a:p>
            <a:pPr algn="r" rtl="1" eaLnBrk="1" hangingPunct="1"/>
            <a:endParaRPr lang="fa-IR" altLang="fa-IR" sz="900" smtClean="0">
              <a:solidFill>
                <a:srgbClr val="0066FF"/>
              </a:solidFill>
              <a:cs typeface="B Titr" panose="00000700000000000000" pitchFamily="2" charset="-78"/>
            </a:endParaRPr>
          </a:p>
          <a:p>
            <a:pPr algn="r" rtl="1" eaLnBrk="1" hangingPunct="1"/>
            <a:endParaRPr lang="fa-IR" altLang="fa-IR" sz="200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rtl="1" eaLnBrk="1" hangingPunct="1"/>
            <a:endParaRPr lang="en-US" altLang="fa-IR" sz="240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rtl="1" eaLnBrk="1" hangingPunct="1"/>
            <a:endParaRPr lang="en-US" altLang="fa-IR" sz="2400" smtClean="0">
              <a:solidFill>
                <a:srgbClr val="404040"/>
              </a:solidFill>
            </a:endParaRPr>
          </a:p>
          <a:p>
            <a:pPr algn="r" rtl="1" eaLnBrk="1" hangingPunct="1"/>
            <a:endParaRPr lang="fa-IR" altLang="fa-IR" sz="1100" smtClean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035425" y="2286000"/>
            <a:ext cx="77787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2882900" y="1992313"/>
            <a:ext cx="1022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fa-IR" sz="3200" b="0" i="0" u="none" strike="noStrike" kern="120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B Titr" panose="00000700000000000000" pitchFamily="2" charset="-78"/>
              </a:rPr>
              <a:t>CAP</a:t>
            </a:r>
            <a:endParaRPr kumimoji="0" lang="fa-IR" altLang="fa-IR" sz="2800" b="0" i="0" u="none" strike="noStrike" kern="1200" cap="none" spc="0" normalizeH="0" baseline="0" noProof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B Titr" panose="00000700000000000000" pitchFamily="2" charset="-78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fa-IR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fa-IR" altLang="fa-IR" sz="20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fa-IR" sz="24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fa-IR" sz="2400" b="0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fa-IR" altLang="fa-IR" sz="11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5513388" y="2811463"/>
            <a:ext cx="38354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fa-IR" altLang="fa-IR" sz="28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2- هیات اصول حسابداری</a:t>
            </a:r>
            <a:endParaRPr kumimoji="0" lang="fa-IR" altLang="fa-IR" sz="1200" b="0" i="0" u="none" strike="noStrike" kern="120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fa-IR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fa-IR" altLang="fa-IR" sz="20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fa-IR" sz="24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fa-IR" sz="2400" b="0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fa-IR" altLang="fa-IR" sz="11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052888" y="3125788"/>
            <a:ext cx="77787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2882900" y="2832100"/>
            <a:ext cx="1022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fa-IR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B Titr" panose="00000700000000000000" pitchFamily="2" charset="-78"/>
              </a:rPr>
              <a:t>APB</a:t>
            </a:r>
            <a:endParaRPr kumimoji="0" lang="fa-IR" altLang="fa-IR" sz="2800" b="0" i="0" u="none" strike="noStrike" kern="120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B Titr" panose="00000700000000000000" pitchFamily="2" charset="-78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fa-IR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fa-IR" altLang="fa-IR" sz="20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fa-IR" sz="24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fa-IR" sz="2400" b="0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fa-IR" altLang="fa-IR" sz="11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a-IR" sz="1600" dirty="0">
                <a:solidFill>
                  <a:prstClr val="black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Mj_Saeed" panose="00000700000000000000" pitchFamily="2" charset="-78"/>
              </a:rPr>
              <a:t>www.irhesabdaran.ir</a:t>
            </a:r>
          </a:p>
        </p:txBody>
      </p:sp>
      <p:sp>
        <p:nvSpPr>
          <p:cNvPr id="870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D49503-ABA8-448B-B315-CE73B35C0BA4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995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  <p:bldP spid="11" grpId="0" build="p"/>
      <p:bldP spid="1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001" y="170071"/>
            <a:ext cx="8596668" cy="856969"/>
          </a:xfrm>
          <a:extLst/>
        </p:spPr>
        <p:txBody>
          <a:bodyPr rtlCol="0">
            <a:normAutofit fontScale="90000"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fa-IR" sz="4800" dirty="0" smtClean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Jadid" panose="00000700000000000000" pitchFamily="2" charset="-78"/>
              </a:rPr>
              <a:t>کمیته ها و انجمن های حرفه ای آمریکا</a:t>
            </a:r>
            <a:endParaRPr lang="en-US" sz="4800" dirty="0">
              <a:solidFill>
                <a:srgbClr val="7030A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cs typeface="B Jadid" panose="000007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075" y="1217613"/>
            <a:ext cx="9128125" cy="4338637"/>
          </a:xfrm>
        </p:spPr>
        <p:txBody>
          <a:bodyPr>
            <a:normAutofit lnSpcReduction="10000"/>
          </a:bodyPr>
          <a:lstStyle/>
          <a:p>
            <a:pPr algn="r" rtl="1" eaLnBrk="1" hangingPunct="1">
              <a:defRPr/>
            </a:pPr>
            <a:r>
              <a:rPr lang="fa-IR" altLang="fa-IR" sz="2400" dirty="0" smtClean="0">
                <a:solidFill>
                  <a:srgbClr val="0066FF"/>
                </a:solidFill>
                <a:cs typeface="B Titr" panose="00000700000000000000" pitchFamily="2" charset="-78"/>
              </a:rPr>
              <a:t>مهمترین کمیته ها و انجمن های حرفه ای آمریکا به شرح می باشد که نقش هریک جداگانه بررسی می شود :</a:t>
            </a:r>
            <a:endParaRPr lang="fa-IR" altLang="fa-IR" sz="2400" dirty="0" smtClean="0">
              <a:solidFill>
                <a:srgbClr val="0066FF"/>
              </a:solidFill>
            </a:endParaRPr>
          </a:p>
          <a:p>
            <a:pPr algn="r" rtl="1" eaLnBrk="1" hangingPunct="1">
              <a:defRPr/>
            </a:pPr>
            <a:endParaRPr lang="fa-IR" altLang="fa-IR" sz="1100" dirty="0" smtClean="0">
              <a:solidFill>
                <a:srgbClr val="0066FF"/>
              </a:solidFill>
            </a:endParaRPr>
          </a:p>
          <a:p>
            <a:pPr algn="r" rtl="1" eaLnBrk="1" hangingPunct="1">
              <a:defRPr/>
            </a:pPr>
            <a:r>
              <a:rPr lang="fa-IR" altLang="fa-IR" sz="2800" dirty="0" smtClean="0">
                <a:solidFill>
                  <a:srgbClr val="C00000"/>
                </a:solidFill>
                <a:cs typeface="B Titr" panose="00000700000000000000" pitchFamily="2" charset="-78"/>
              </a:rPr>
              <a:t>1- </a:t>
            </a:r>
            <a:r>
              <a:rPr lang="en-US" altLang="fa-IR" sz="2800" dirty="0" smtClean="0">
                <a:solidFill>
                  <a:srgbClr val="C00000"/>
                </a:solidFill>
                <a:latin typeface="Perpetua Titling MT" panose="02020502060505020804" pitchFamily="18" charset="0"/>
                <a:cs typeface="Mj_Text Medium" pitchFamily="18" charset="0"/>
              </a:rPr>
              <a:t>AICPA</a:t>
            </a:r>
            <a:endParaRPr lang="fa-IR" altLang="fa-IR" sz="2800" dirty="0" smtClean="0">
              <a:solidFill>
                <a:srgbClr val="C00000"/>
              </a:solidFill>
              <a:latin typeface="Perpetua Titling MT" panose="02020502060505020804" pitchFamily="18" charset="0"/>
              <a:cs typeface="Mj_Text Medium" pitchFamily="18" charset="0"/>
            </a:endParaRPr>
          </a:p>
          <a:p>
            <a:pPr algn="r" rtl="1" eaLnBrk="1" hangingPunct="1">
              <a:defRPr/>
            </a:pPr>
            <a:r>
              <a:rPr lang="fa-IR" altLang="fa-IR" sz="2800" dirty="0" smtClean="0">
                <a:solidFill>
                  <a:srgbClr val="C00000"/>
                </a:solidFill>
                <a:cs typeface="B Titr" panose="00000700000000000000" pitchFamily="2" charset="-78"/>
              </a:rPr>
              <a:t>2-</a:t>
            </a:r>
            <a:r>
              <a:rPr lang="en-US" altLang="fa-IR" sz="2800" dirty="0" smtClean="0">
                <a:solidFill>
                  <a:srgbClr val="C00000"/>
                </a:solidFill>
                <a:latin typeface="Perpetua Titling MT" panose="02020502060505020804" pitchFamily="18" charset="0"/>
                <a:cs typeface="Mj_Text Medium" pitchFamily="18" charset="0"/>
              </a:rPr>
              <a:t>SEC</a:t>
            </a:r>
            <a:endParaRPr lang="fa-IR" altLang="fa-IR" sz="2800" dirty="0" smtClean="0">
              <a:solidFill>
                <a:srgbClr val="C00000"/>
              </a:solidFill>
              <a:latin typeface="Perpetua Titling MT" panose="02020502060505020804" pitchFamily="18" charset="0"/>
              <a:cs typeface="Mj_Text Medium" pitchFamily="18" charset="0"/>
            </a:endParaRPr>
          </a:p>
          <a:p>
            <a:pPr algn="r" rtl="1" eaLnBrk="1" hangingPunct="1">
              <a:defRPr/>
            </a:pPr>
            <a:r>
              <a:rPr lang="fa-IR" altLang="fa-IR" sz="2800" dirty="0" smtClean="0">
                <a:solidFill>
                  <a:srgbClr val="C00000"/>
                </a:solidFill>
                <a:cs typeface="B Titr" panose="00000700000000000000" pitchFamily="2" charset="-78"/>
              </a:rPr>
              <a:t>3- </a:t>
            </a:r>
            <a:r>
              <a:rPr lang="en-US" altLang="fa-IR" sz="2800" dirty="0" smtClean="0">
                <a:solidFill>
                  <a:srgbClr val="C00000"/>
                </a:solidFill>
                <a:latin typeface="Perpetua Titling MT" panose="02020502060505020804" pitchFamily="18" charset="0"/>
                <a:cs typeface="Mj_Text Medium" pitchFamily="18" charset="0"/>
              </a:rPr>
              <a:t>CAP</a:t>
            </a:r>
            <a:endParaRPr lang="fa-IR" altLang="fa-IR" sz="2800" dirty="0" smtClean="0">
              <a:solidFill>
                <a:srgbClr val="C00000"/>
              </a:solidFill>
              <a:latin typeface="Perpetua Titling MT" panose="02020502060505020804" pitchFamily="18" charset="0"/>
              <a:cs typeface="Mj_Text Medium" pitchFamily="18" charset="0"/>
            </a:endParaRPr>
          </a:p>
          <a:p>
            <a:pPr algn="r" rtl="1" eaLnBrk="1" hangingPunct="1">
              <a:defRPr/>
            </a:pPr>
            <a:r>
              <a:rPr lang="fa-IR" altLang="fa-IR" sz="2800" dirty="0" smtClean="0">
                <a:solidFill>
                  <a:srgbClr val="C00000"/>
                </a:solidFill>
                <a:cs typeface="B Titr" panose="00000700000000000000" pitchFamily="2" charset="-78"/>
              </a:rPr>
              <a:t>4- </a:t>
            </a:r>
            <a:r>
              <a:rPr lang="en-US" altLang="fa-IR" sz="2800" dirty="0" smtClean="0">
                <a:solidFill>
                  <a:srgbClr val="C00000"/>
                </a:solidFill>
                <a:latin typeface="Perpetua Titling MT" panose="02020502060505020804" pitchFamily="18" charset="0"/>
                <a:cs typeface="Mj_Text Medium" pitchFamily="18" charset="0"/>
              </a:rPr>
              <a:t>APB</a:t>
            </a:r>
            <a:endParaRPr lang="fa-IR" altLang="fa-IR" sz="2800" dirty="0" smtClean="0">
              <a:solidFill>
                <a:srgbClr val="C00000"/>
              </a:solidFill>
              <a:latin typeface="Perpetua Titling MT" panose="02020502060505020804" pitchFamily="18" charset="0"/>
              <a:cs typeface="Mj_Text Medium" pitchFamily="18" charset="0"/>
            </a:endParaRPr>
          </a:p>
          <a:p>
            <a:pPr algn="r" rtl="1" eaLnBrk="1" hangingPunct="1">
              <a:defRPr/>
            </a:pPr>
            <a:r>
              <a:rPr lang="fa-IR" altLang="fa-IR" sz="2800" dirty="0" smtClean="0">
                <a:solidFill>
                  <a:srgbClr val="C00000"/>
                </a:solidFill>
                <a:cs typeface="B Titr" panose="00000700000000000000" pitchFamily="2" charset="-78"/>
              </a:rPr>
              <a:t>5- </a:t>
            </a:r>
            <a:r>
              <a:rPr lang="en-US" altLang="fa-IR" sz="2800" dirty="0" smtClean="0">
                <a:solidFill>
                  <a:srgbClr val="C00000"/>
                </a:solidFill>
                <a:latin typeface="Perpetua Titling MT" panose="02020502060505020804" pitchFamily="18" charset="0"/>
                <a:cs typeface="Mj_Text Medium" pitchFamily="18" charset="0"/>
              </a:rPr>
              <a:t>FASB</a:t>
            </a:r>
          </a:p>
          <a:p>
            <a:pPr algn="r" rtl="1" eaLnBrk="1" hangingPunct="1">
              <a:defRPr/>
            </a:pPr>
            <a:r>
              <a:rPr lang="fa-IR" altLang="fa-IR" sz="2800" dirty="0" smtClean="0">
                <a:solidFill>
                  <a:srgbClr val="C00000"/>
                </a:solidFill>
                <a:cs typeface="B Titr" panose="00000700000000000000" pitchFamily="2" charset="-78"/>
              </a:rPr>
              <a:t>6- </a:t>
            </a:r>
            <a:r>
              <a:rPr lang="en-US" altLang="fa-IR" sz="2800" dirty="0" smtClean="0">
                <a:solidFill>
                  <a:srgbClr val="C00000"/>
                </a:solidFill>
                <a:latin typeface="Perpetua Titling MT" panose="02020502060505020804" pitchFamily="18" charset="0"/>
                <a:cs typeface="Mj_Text Medium" pitchFamily="18" charset="0"/>
              </a:rPr>
              <a:t>AAA</a:t>
            </a:r>
            <a:endParaRPr lang="fa-IR" altLang="fa-IR" sz="2800" dirty="0" smtClean="0">
              <a:solidFill>
                <a:srgbClr val="C00000"/>
              </a:solidFill>
              <a:latin typeface="Perpetua Titling MT" panose="02020502060505020804" pitchFamily="18" charset="0"/>
              <a:cs typeface="Mj_Text Medium" pitchFamily="18" charset="0"/>
            </a:endParaRPr>
          </a:p>
          <a:p>
            <a:pPr algn="r" rtl="1" eaLnBrk="1" hangingPunct="1">
              <a:defRPr/>
            </a:pPr>
            <a:endParaRPr lang="fa-IR" altLang="fa-IR" sz="2400" dirty="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rtl="1" eaLnBrk="1" hangingPunct="1">
              <a:defRPr/>
            </a:pPr>
            <a:endParaRPr lang="en-US" altLang="fa-IR" sz="2400" dirty="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rtl="1" eaLnBrk="1" hangingPunct="1">
              <a:defRPr/>
            </a:pPr>
            <a:endParaRPr lang="en-US" altLang="fa-IR" sz="2400" dirty="0" smtClean="0">
              <a:solidFill>
                <a:srgbClr val="404040"/>
              </a:solidFill>
            </a:endParaRPr>
          </a:p>
          <a:p>
            <a:pPr algn="r" rtl="1" eaLnBrk="1" hangingPunct="1">
              <a:defRPr/>
            </a:pPr>
            <a:endParaRPr lang="fa-IR" altLang="fa-IR" sz="1100" dirty="0" smtClean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a-IR" sz="1600" dirty="0">
                <a:solidFill>
                  <a:prstClr val="black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Mj_Saeed" panose="00000700000000000000" pitchFamily="2" charset="-78"/>
              </a:rPr>
              <a:t>www.irhesabdaran.ir</a:t>
            </a:r>
          </a:p>
        </p:txBody>
      </p:sp>
      <p:sp>
        <p:nvSpPr>
          <p:cNvPr id="8806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C654BC-A2FF-49C5-AF0D-3090CA35C3C9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653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62" y="1506428"/>
            <a:ext cx="8596668" cy="856969"/>
          </a:xfrm>
          <a:extLst/>
        </p:spPr>
        <p:txBody>
          <a:bodyPr rtlCol="0">
            <a:normAutofit fontScale="90000"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6700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odoni MT" panose="02070603080606020203" pitchFamily="18" charset="0"/>
                <a:cs typeface="B Jadid" panose="00000700000000000000" pitchFamily="2" charset="-78"/>
              </a:rPr>
              <a:t>AICPA</a:t>
            </a:r>
            <a:r>
              <a:rPr lang="en-US" sz="4800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Jadid" panose="00000700000000000000" pitchFamily="2" charset="-78"/>
              </a:rPr>
              <a:t/>
            </a:r>
            <a:br>
              <a:rPr lang="en-US" sz="4800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Jadid" panose="00000700000000000000" pitchFamily="2" charset="-78"/>
              </a:rPr>
            </a:br>
            <a:r>
              <a:rPr lang="en-US" sz="4800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Jadid" panose="00000700000000000000" pitchFamily="2" charset="-78"/>
              </a:rPr>
              <a:t/>
            </a:r>
            <a:br>
              <a:rPr lang="en-US" sz="4800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Jadid" panose="00000700000000000000" pitchFamily="2" charset="-78"/>
              </a:rPr>
            </a:b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Jadid" panose="000007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388" y="3478213"/>
            <a:ext cx="9879012" cy="1717675"/>
          </a:xfrm>
        </p:spPr>
        <p:txBody>
          <a:bodyPr>
            <a:normAutofit fontScale="85000" lnSpcReduction="10000"/>
          </a:bodyPr>
          <a:lstStyle/>
          <a:p>
            <a:pPr algn="r" rtl="1" eaLnBrk="1" hangingPunct="1">
              <a:defRPr/>
            </a:pPr>
            <a:r>
              <a:rPr lang="fa-IR" altLang="fa-IR" sz="2400" dirty="0" smtClean="0">
                <a:solidFill>
                  <a:srgbClr val="0066FF"/>
                </a:solidFill>
                <a:cs typeface="B Titr" panose="00000700000000000000" pitchFamily="2" charset="-78"/>
              </a:rPr>
              <a:t>1- در سال 1930 تلاش مشترکی را با بورس نیویورک آغاز کرد که منجر به تدوین 5 اصل فرا گیر شد .</a:t>
            </a:r>
            <a:endParaRPr lang="fa-IR" altLang="fa-IR" sz="2400" dirty="0" smtClean="0">
              <a:solidFill>
                <a:srgbClr val="0066FF"/>
              </a:solidFill>
            </a:endParaRPr>
          </a:p>
          <a:p>
            <a:pPr algn="r" rtl="1" eaLnBrk="1" hangingPunct="1">
              <a:defRPr/>
            </a:pPr>
            <a:endParaRPr lang="fa-IR" altLang="fa-IR" sz="1100" dirty="0" smtClean="0">
              <a:solidFill>
                <a:srgbClr val="0066FF"/>
              </a:solidFill>
            </a:endParaRPr>
          </a:p>
          <a:p>
            <a:pPr algn="r" rtl="1" eaLnBrk="1" hangingPunct="1">
              <a:defRPr/>
            </a:pPr>
            <a:r>
              <a:rPr lang="fa-IR" altLang="fa-IR" sz="2400" dirty="0" smtClean="0">
                <a:solidFill>
                  <a:srgbClr val="0066FF"/>
                </a:solidFill>
                <a:cs typeface="B Titr" panose="00000700000000000000" pitchFamily="2" charset="-78"/>
              </a:rPr>
              <a:t>2- دارای 2 کمیته برای تدوین استاندارد بود ، یکی </a:t>
            </a:r>
            <a:r>
              <a:rPr lang="en-US" altLang="fa-IR" sz="2400" dirty="0" smtClean="0">
                <a:solidFill>
                  <a:srgbClr val="0066F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B Titr" panose="00000700000000000000" pitchFamily="2" charset="-78"/>
              </a:rPr>
              <a:t>CAP</a:t>
            </a:r>
            <a:r>
              <a:rPr lang="fa-IR" altLang="fa-IR" sz="2400" dirty="0" smtClean="0">
                <a:solidFill>
                  <a:srgbClr val="0066FF"/>
                </a:solidFill>
                <a:cs typeface="B Titr" panose="00000700000000000000" pitchFamily="2" charset="-78"/>
              </a:rPr>
              <a:t> و دیگری  </a:t>
            </a:r>
            <a:r>
              <a:rPr lang="en-US" altLang="fa-IR" sz="2400" dirty="0" smtClean="0">
                <a:solidFill>
                  <a:srgbClr val="0066FF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APB</a:t>
            </a:r>
            <a:r>
              <a:rPr lang="fa-IR" altLang="fa-IR" sz="2400" dirty="0" smtClean="0">
                <a:solidFill>
                  <a:srgbClr val="0066FF"/>
                </a:solidFill>
                <a:cs typeface="B Titr" panose="00000700000000000000" pitchFamily="2" charset="-78"/>
              </a:rPr>
              <a:t>  .</a:t>
            </a:r>
          </a:p>
          <a:p>
            <a:pPr algn="r" rtl="1" eaLnBrk="1" hangingPunct="1">
              <a:defRPr/>
            </a:pPr>
            <a:endParaRPr lang="fa-IR" altLang="fa-IR" sz="700" dirty="0" smtClean="0">
              <a:solidFill>
                <a:srgbClr val="0066FF"/>
              </a:solidFill>
            </a:endParaRPr>
          </a:p>
          <a:p>
            <a:pPr algn="r" rtl="1" eaLnBrk="1" hangingPunct="1">
              <a:defRPr/>
            </a:pPr>
            <a:r>
              <a:rPr lang="fa-IR" altLang="fa-IR" sz="2400" dirty="0" smtClean="0">
                <a:solidFill>
                  <a:srgbClr val="0066FF"/>
                </a:solidFill>
                <a:cs typeface="B Titr" panose="00000700000000000000" pitchFamily="2" charset="-78"/>
              </a:rPr>
              <a:t>3- دارای 2 کمیته برای انجام مطاله و تحقیقات بود که عبارت بودند از : کمیته ویت  و کمیته تروبلاد .</a:t>
            </a:r>
          </a:p>
          <a:p>
            <a:pPr algn="r" rtl="1" eaLnBrk="1" hangingPunct="1">
              <a:defRPr/>
            </a:pPr>
            <a:endParaRPr lang="fa-IR" altLang="fa-IR" sz="900" dirty="0" smtClean="0">
              <a:solidFill>
                <a:srgbClr val="0066FF"/>
              </a:solidFill>
              <a:cs typeface="B Titr" panose="00000700000000000000" pitchFamily="2" charset="-78"/>
            </a:endParaRPr>
          </a:p>
          <a:p>
            <a:pPr algn="r" rtl="1" eaLnBrk="1" hangingPunct="1">
              <a:defRPr/>
            </a:pPr>
            <a:endParaRPr lang="fa-IR" altLang="fa-IR" sz="2000" dirty="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rtl="1" eaLnBrk="1" hangingPunct="1">
              <a:defRPr/>
            </a:pPr>
            <a:endParaRPr lang="en-US" altLang="fa-IR" sz="2400" dirty="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rtl="1" eaLnBrk="1" hangingPunct="1">
              <a:defRPr/>
            </a:pPr>
            <a:endParaRPr lang="en-US" altLang="fa-IR" sz="2400" dirty="0" smtClean="0">
              <a:solidFill>
                <a:srgbClr val="404040"/>
              </a:solidFill>
            </a:endParaRPr>
          </a:p>
          <a:p>
            <a:pPr algn="r" rtl="1" eaLnBrk="1" hangingPunct="1">
              <a:defRPr/>
            </a:pPr>
            <a:endParaRPr lang="fa-IR" altLang="fa-IR" sz="1100" dirty="0" smtClean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085" y="1134875"/>
            <a:ext cx="9608023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12700">
                  <a:solidFill>
                    <a:srgbClr val="42D0A2">
                      <a:lumMod val="50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77800">
                    <a:srgbClr val="42D0A2">
                      <a:lumMod val="50000"/>
                    </a:srgbClr>
                  </a:innerShdw>
                </a:effectLst>
                <a:uLnTx/>
                <a:uFillTx/>
                <a:latin typeface="Montreal-DemiBold" pitchFamily="2" charset="0"/>
                <a:ea typeface="+mn-ea"/>
                <a:cs typeface="B Jadid" panose="00000700000000000000" pitchFamily="2" charset="-78"/>
              </a:rPr>
              <a:t>American Institution Certified Public Accountants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Montreal-DemiBold" pitchFamily="2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1253" y="2056491"/>
            <a:ext cx="736979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B Jadid" panose="00000700000000000000" pitchFamily="2" charset="-78"/>
              </a:rPr>
              <a:t>انجمن حسابداران رسمی آمریکا</a:t>
            </a: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Trebuchet MS" panose="020B0603020202020204"/>
              <a:ea typeface="+mn-ea"/>
              <a:cs typeface="B Jadid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By </a:t>
            </a:r>
            <a:r>
              <a:rPr kumimoji="0" lang="en-US" altLang="fa-IR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Yadgar</a:t>
            </a:r>
            <a:r>
              <a:rPr kumimoji="0" lang="en-US" altLang="fa-I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altLang="fa-IR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morvati</a:t>
            </a:r>
            <a:endParaRPr kumimoji="0" lang="en-US" altLang="fa-IR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909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16733E-D8DE-498B-AD29-D9EF0A7E6590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56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62" y="896525"/>
            <a:ext cx="8596668" cy="856969"/>
          </a:xfrm>
          <a:extLst/>
        </p:spPr>
        <p:txBody>
          <a:bodyPr rtlCol="0">
            <a:normAutofit fontScale="90000"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Plymouth-ExtraBold" pitchFamily="2" charset="0"/>
                <a:cs typeface="B Jadid" panose="00000700000000000000" pitchFamily="2" charset="-78"/>
              </a:rPr>
              <a:t>SEC</a:t>
            </a:r>
            <a:r>
              <a:rPr lang="en-US" sz="4800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Jadid" panose="00000700000000000000" pitchFamily="2" charset="-78"/>
              </a:rPr>
              <a:t/>
            </a:r>
            <a:br>
              <a:rPr lang="en-US" sz="4800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Jadid" panose="00000700000000000000" pitchFamily="2" charset="-78"/>
              </a:rPr>
            </a:b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Jadid" panose="000007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3101975"/>
            <a:ext cx="9207500" cy="2606675"/>
          </a:xfrm>
        </p:spPr>
        <p:txBody>
          <a:bodyPr>
            <a:normAutofit fontScale="92500" lnSpcReduction="10000"/>
          </a:bodyPr>
          <a:lstStyle/>
          <a:p>
            <a:pPr algn="r" rtl="1" eaLnBrk="1" hangingPunct="1">
              <a:defRPr/>
            </a:pPr>
            <a:r>
              <a:rPr lang="fa-IR" altLang="fa-IR" sz="2400" dirty="0" smtClean="0">
                <a:solidFill>
                  <a:srgbClr val="7030A0"/>
                </a:solidFill>
                <a:cs typeface="B Titr" panose="00000700000000000000" pitchFamily="2" charset="-78"/>
              </a:rPr>
              <a:t>1- در سال 1934 توسط کنگره آمریکا تشکیل شد .</a:t>
            </a:r>
          </a:p>
          <a:p>
            <a:pPr algn="r" rtl="1" eaLnBrk="1" hangingPunct="1">
              <a:defRPr/>
            </a:pPr>
            <a:endParaRPr lang="fa-IR" altLang="fa-IR" sz="100" dirty="0" smtClean="0">
              <a:solidFill>
                <a:srgbClr val="7030A0"/>
              </a:solidFill>
              <a:cs typeface="B Titr" panose="00000700000000000000" pitchFamily="2" charset="-78"/>
            </a:endParaRPr>
          </a:p>
          <a:p>
            <a:pPr algn="r" rtl="1" eaLnBrk="1" hangingPunct="1">
              <a:defRPr/>
            </a:pPr>
            <a:r>
              <a:rPr lang="fa-IR" altLang="fa-IR" sz="2400" dirty="0" smtClean="0">
                <a:solidFill>
                  <a:srgbClr val="7030A0"/>
                </a:solidFill>
                <a:cs typeface="B Titr" panose="00000700000000000000" pitchFamily="2" charset="-78"/>
              </a:rPr>
              <a:t>2- یک نهاد دولتی می باشد .     </a:t>
            </a:r>
          </a:p>
          <a:p>
            <a:pPr algn="r" rtl="1" eaLnBrk="1" hangingPunct="1">
              <a:defRPr/>
            </a:pPr>
            <a:endParaRPr lang="fa-IR" altLang="fa-IR" sz="400" dirty="0" smtClean="0">
              <a:solidFill>
                <a:srgbClr val="7030A0"/>
              </a:solidFill>
            </a:endParaRPr>
          </a:p>
          <a:p>
            <a:pPr algn="r" rtl="1" eaLnBrk="1" hangingPunct="1">
              <a:defRPr/>
            </a:pPr>
            <a:r>
              <a:rPr lang="fa-IR" altLang="fa-IR" sz="2400" dirty="0" smtClean="0">
                <a:solidFill>
                  <a:srgbClr val="7030A0"/>
                </a:solidFill>
                <a:cs typeface="B Titr" panose="00000700000000000000" pitchFamily="2" charset="-78"/>
              </a:rPr>
              <a:t>3- بعد از بحران مالی سال 1929 به فکر تشکیل آن افتادند .</a:t>
            </a:r>
          </a:p>
          <a:p>
            <a:pPr algn="r" rtl="1" eaLnBrk="1" hangingPunct="1">
              <a:defRPr/>
            </a:pPr>
            <a:endParaRPr lang="fa-IR" altLang="fa-IR" sz="700" dirty="0" smtClean="0">
              <a:solidFill>
                <a:srgbClr val="7030A0"/>
              </a:solidFill>
            </a:endParaRPr>
          </a:p>
          <a:p>
            <a:pPr algn="r" rtl="1" eaLnBrk="1" hangingPunct="1">
              <a:defRPr/>
            </a:pPr>
            <a:r>
              <a:rPr lang="fa-IR" altLang="fa-IR" sz="2400" dirty="0" smtClean="0">
                <a:solidFill>
                  <a:srgbClr val="7030A0"/>
                </a:solidFill>
                <a:cs typeface="B Titr" panose="00000700000000000000" pitchFamily="2" charset="-78"/>
              </a:rPr>
              <a:t>4- در ابتدا تدوین استاندارد های حسابداری را به حرفه حسابداری واگذار کرد و خود                 نقش نظارتی و هماهنگ کننده داشت .   </a:t>
            </a:r>
          </a:p>
          <a:p>
            <a:pPr algn="r" rtl="1" eaLnBrk="1" hangingPunct="1">
              <a:defRPr/>
            </a:pPr>
            <a:endParaRPr lang="fa-IR" altLang="fa-IR" sz="900" dirty="0" smtClean="0">
              <a:solidFill>
                <a:srgbClr val="0066FF"/>
              </a:solidFill>
              <a:cs typeface="B Titr" panose="00000700000000000000" pitchFamily="2" charset="-78"/>
            </a:endParaRPr>
          </a:p>
          <a:p>
            <a:pPr algn="r" rtl="1" eaLnBrk="1" hangingPunct="1">
              <a:defRPr/>
            </a:pPr>
            <a:endParaRPr lang="fa-IR" altLang="fa-IR" sz="2000" dirty="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rtl="1" eaLnBrk="1" hangingPunct="1">
              <a:defRPr/>
            </a:pPr>
            <a:endParaRPr lang="en-US" altLang="fa-IR" sz="2400" dirty="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rtl="1" eaLnBrk="1" hangingPunct="1">
              <a:defRPr/>
            </a:pPr>
            <a:endParaRPr lang="en-US" altLang="fa-IR" sz="2400" dirty="0" smtClean="0">
              <a:solidFill>
                <a:srgbClr val="404040"/>
              </a:solidFill>
            </a:endParaRPr>
          </a:p>
          <a:p>
            <a:pPr algn="r" rtl="1" eaLnBrk="1" hangingPunct="1">
              <a:defRPr/>
            </a:pPr>
            <a:endParaRPr lang="fa-IR" altLang="fa-IR" sz="1100" dirty="0" smtClean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031" y="1109898"/>
            <a:ext cx="960802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42D0A2">
                      <a:lumMod val="50000"/>
                    </a:srgbClr>
                  </a:solidFill>
                  <a:prstDash val="solid"/>
                </a:ln>
                <a:solidFill>
                  <a:srgbClr val="00FF99"/>
                </a:solidFill>
                <a:effectLst>
                  <a:innerShdw blurRad="177800">
                    <a:srgbClr val="42D0A2">
                      <a:lumMod val="50000"/>
                    </a:srgbClr>
                  </a:innerShdw>
                </a:effectLst>
                <a:uLnTx/>
                <a:uFillTx/>
                <a:latin typeface="Trebuchet MS" panose="020B0603020202020204"/>
                <a:ea typeface="+mn-ea"/>
                <a:cs typeface="B Jadid" panose="00000700000000000000" pitchFamily="2" charset="-78"/>
              </a:rPr>
              <a:t>Securities And Exchange Commission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99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7731" y="1966867"/>
            <a:ext cx="6957079" cy="7540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3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B Jadid" panose="00000700000000000000" pitchFamily="2" charset="-78"/>
              </a:rPr>
              <a:t>کمیسیون بورس و اوراق بهادار</a:t>
            </a:r>
            <a:endParaRPr kumimoji="0" lang="en-US" sz="43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3399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Trebuchet MS" panose="020B0603020202020204"/>
              <a:ea typeface="+mn-ea"/>
              <a:cs typeface="B Jadid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a-IR" sz="1600" dirty="0">
                <a:solidFill>
                  <a:prstClr val="black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Mj_Saeed" panose="00000700000000000000" pitchFamily="2" charset="-78"/>
              </a:rPr>
              <a:t>www.irhesabdaran.ir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011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CC3D7-4B5A-4B00-8E74-F38A5705731F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751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47729" y="257576"/>
            <a:ext cx="10612192" cy="55553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1500" b="1" i="0" u="none" strike="noStrike" kern="1200" cap="none" spc="0" normalizeH="0" baseline="0" noProof="0" dirty="0">
                <a:ln w="12700">
                  <a:solidFill>
                    <a:srgbClr val="42D0A2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2D0A2">
                      <a:satMod val="175000"/>
                      <a:alpha val="40000"/>
                    </a:srgbClr>
                  </a:glow>
                  <a:innerShdw blurRad="177800">
                    <a:srgbClr val="42D0A2">
                      <a:lumMod val="50000"/>
                    </a:srgbClr>
                  </a:innerShdw>
                </a:effectLst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قرن</a:t>
            </a:r>
            <a:r>
              <a:rPr kumimoji="0" lang="fa-IR" sz="11500" b="1" i="0" u="none" strike="noStrike" kern="1200" cap="none" spc="0" normalizeH="0" baseline="0" noProof="0" dirty="0">
                <a:ln w="22225">
                  <a:solidFill>
                    <a:srgbClr val="2E83C3"/>
                  </a:solidFill>
                  <a:prstDash val="solid"/>
                </a:ln>
                <a:solidFill>
                  <a:srgbClr val="B469FF"/>
                </a:solidFill>
                <a:effectLst>
                  <a:glow rad="139700">
                    <a:srgbClr val="42D0A2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 </a:t>
            </a:r>
            <a:r>
              <a:rPr kumimoji="0" lang="fa-IR" sz="11500" b="1" i="0" u="none" strike="noStrike" kern="1200" cap="none" spc="0" normalizeH="0" baseline="0" noProof="0" dirty="0">
                <a:ln w="12700">
                  <a:solidFill>
                    <a:srgbClr val="42D0A2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2D0A2">
                      <a:satMod val="175000"/>
                      <a:alpha val="40000"/>
                    </a:srgbClr>
                  </a:glow>
                  <a:innerShdw blurRad="177800">
                    <a:srgbClr val="42D0A2">
                      <a:lumMod val="50000"/>
                    </a:srgbClr>
                  </a:innerShdw>
                </a:effectLst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14</a:t>
            </a:r>
            <a:endParaRPr kumimoji="0" lang="fa-IR" sz="11500" b="1" i="0" u="none" strike="noStrike" kern="1200" cap="none" spc="0" normalizeH="0" baseline="0" noProof="0" dirty="0">
              <a:ln w="22225">
                <a:solidFill>
                  <a:srgbClr val="2E83C3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42D0A2">
                    <a:satMod val="175000"/>
                    <a:alpha val="40000"/>
                  </a:srgbClr>
                </a:glow>
                <a:innerShdw blurRad="177800">
                  <a:srgbClr val="42D0A2">
                    <a:lumMod val="50000"/>
                  </a:srgbClr>
                </a:innerShdw>
              </a:effectLst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4000" b="1" i="0" u="none" strike="noStrike" kern="1200" cap="none" spc="0" normalizeH="0" baseline="0" noProof="0" dirty="0">
              <a:ln w="22225">
                <a:solidFill>
                  <a:srgbClr val="2E83C3"/>
                </a:solidFill>
                <a:prstDash val="solid"/>
              </a:ln>
              <a:solidFill>
                <a:srgbClr val="B469FF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0" b="1" i="0" u="none" strike="noStrike" kern="1200" cap="none" spc="0" normalizeH="0" baseline="0" noProof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0066FF"/>
                </a:solidFill>
                <a:effectLst>
                  <a:glow rad="228600">
                    <a:srgbClr val="42D0A2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جرقه ای برای ایجاد سیستم</a:t>
            </a: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3600" b="1" i="0" u="none" strike="noStrike" kern="1200" cap="none" spc="0" normalizeH="0" baseline="0" noProof="0" dirty="0">
              <a:ln w="22225">
                <a:solidFill>
                  <a:srgbClr val="FFFF00"/>
                </a:solidFill>
                <a:prstDash val="solid"/>
              </a:ln>
              <a:solidFill>
                <a:srgbClr val="0066FF"/>
              </a:solidFill>
              <a:effectLst>
                <a:glow rad="228600">
                  <a:srgbClr val="42D0A2">
                    <a:satMod val="175000"/>
                    <a:alpha val="40000"/>
                  </a:srgbClr>
                </a:glow>
              </a:effectLst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0" b="1" i="0" u="none" strike="noStrike" kern="1200" cap="none" spc="0" normalizeH="0" baseline="0" noProof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0066FF"/>
                </a:solidFill>
                <a:effectLst>
                  <a:glow rad="228600">
                    <a:srgbClr val="42D0A2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 حسابداری نوین</a:t>
            </a:r>
            <a:endParaRPr kumimoji="0" lang="en-US" sz="8000" b="1" i="0" u="none" strike="noStrike" kern="1200" cap="none" spc="0" normalizeH="0" baseline="0" noProof="0" dirty="0">
              <a:ln w="22225">
                <a:solidFill>
                  <a:srgbClr val="FFFF00"/>
                </a:solidFill>
                <a:prstDash val="solid"/>
              </a:ln>
              <a:solidFill>
                <a:srgbClr val="0066FF"/>
              </a:solidFill>
              <a:effectLst>
                <a:glow rad="228600">
                  <a:srgbClr val="42D0A2">
                    <a:satMod val="175000"/>
                    <a:alpha val="40000"/>
                  </a:srgbClr>
                </a:glow>
              </a:effectLst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a-IR" sz="1600" dirty="0">
                <a:solidFill>
                  <a:prstClr val="black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Mj_Saeed" panose="00000700000000000000" pitchFamily="2" charset="-78"/>
              </a:rPr>
              <a:t>www.irhesabdaran.ir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349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0FDE8B-EB4E-4164-BBE9-F73D51F49D19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1087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62" y="484909"/>
            <a:ext cx="8596668" cy="1268585"/>
          </a:xfrm>
          <a:extLst/>
        </p:spPr>
        <p:txBody>
          <a:bodyPr rtlCol="0">
            <a:normAutofit fontScale="90000"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53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0066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Plymouth-ExtraBold" pitchFamily="2" charset="0"/>
                <a:cs typeface="B Jadid" panose="00000700000000000000" pitchFamily="2" charset="-78"/>
              </a:rPr>
              <a:t>CAP</a:t>
            </a:r>
            <a:r>
              <a:rPr lang="en-US" sz="4800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Jadid" panose="00000700000000000000" pitchFamily="2" charset="-78"/>
              </a:rPr>
              <a:t/>
            </a:r>
            <a:br>
              <a:rPr lang="en-US" sz="4800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Jadid" panose="00000700000000000000" pitchFamily="2" charset="-78"/>
              </a:rPr>
            </a:b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Jadid" panose="000007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101975"/>
            <a:ext cx="8826500" cy="2633663"/>
          </a:xfrm>
        </p:spPr>
        <p:txBody>
          <a:bodyPr>
            <a:normAutofit fontScale="92500" lnSpcReduction="10000"/>
          </a:bodyPr>
          <a:lstStyle/>
          <a:p>
            <a:pPr algn="r" rtl="1" eaLnBrk="1" hangingPunct="1">
              <a:defRPr/>
            </a:pPr>
            <a:r>
              <a:rPr lang="fa-IR" alt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1- یکی از کمیته های </a:t>
            </a:r>
            <a:r>
              <a:rPr lang="en-US" altLang="fa-IR" sz="2400" dirty="0" smtClean="0">
                <a:solidFill>
                  <a:srgbClr val="002060"/>
                </a:solidFill>
                <a:latin typeface="Wichita-Regular" pitchFamily="2" charset="0"/>
                <a:cs typeface="Mj_Shafigh 2 Bold" pitchFamily="2" charset="0"/>
              </a:rPr>
              <a:t>AICPA</a:t>
            </a:r>
            <a:r>
              <a:rPr lang="en-US" alt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 </a:t>
            </a:r>
            <a:r>
              <a:rPr lang="fa-IR" alt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 می باشد.</a:t>
            </a:r>
            <a:endParaRPr lang="fa-IR" altLang="fa-IR" sz="2400" dirty="0" smtClean="0">
              <a:solidFill>
                <a:srgbClr val="002060"/>
              </a:solidFill>
            </a:endParaRPr>
          </a:p>
          <a:p>
            <a:pPr algn="r" rtl="1" eaLnBrk="1" hangingPunct="1">
              <a:defRPr/>
            </a:pPr>
            <a:endParaRPr lang="fa-IR" altLang="fa-IR" sz="1100" dirty="0" smtClean="0">
              <a:solidFill>
                <a:srgbClr val="002060"/>
              </a:solidFill>
            </a:endParaRPr>
          </a:p>
          <a:p>
            <a:pPr algn="r" rtl="1" eaLnBrk="1" hangingPunct="1">
              <a:defRPr/>
            </a:pPr>
            <a:r>
              <a:rPr lang="fa-IR" alt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2- در سال 1936 ایجاد شد .</a:t>
            </a:r>
          </a:p>
          <a:p>
            <a:pPr algn="r" rtl="1" eaLnBrk="1" hangingPunct="1">
              <a:defRPr/>
            </a:pPr>
            <a:endParaRPr lang="fa-IR" altLang="fa-IR" sz="700" dirty="0" smtClean="0">
              <a:solidFill>
                <a:srgbClr val="002060"/>
              </a:solidFill>
            </a:endParaRPr>
          </a:p>
          <a:p>
            <a:pPr algn="r" rtl="1" eaLnBrk="1" hangingPunct="1">
              <a:defRPr/>
            </a:pPr>
            <a:r>
              <a:rPr lang="fa-IR" alt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3- اولین نهاد تدوین کننده استاندارد های حسابداری در آمریکا می باشد .   </a:t>
            </a:r>
          </a:p>
          <a:p>
            <a:pPr algn="r" rtl="1" eaLnBrk="1" hangingPunct="1">
              <a:defRPr/>
            </a:pPr>
            <a:r>
              <a:rPr lang="fa-IR" alt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4- دستاورد مهمی را عاید حسابداری نکرد .</a:t>
            </a:r>
          </a:p>
          <a:p>
            <a:pPr algn="r" rtl="1" eaLnBrk="1" hangingPunct="1">
              <a:defRPr/>
            </a:pPr>
            <a:r>
              <a:rPr lang="fa-IR" alt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5- در سال 1959 منحل شد و جای خود را به </a:t>
            </a:r>
            <a:r>
              <a:rPr lang="en-US" altLang="fa-IR" sz="2400" dirty="0" smtClean="0">
                <a:solidFill>
                  <a:srgbClr val="002060"/>
                </a:solidFill>
                <a:latin typeface="Wichita-Regular" pitchFamily="2" charset="0"/>
                <a:cs typeface="Mj_Shafigh 2 Bold" pitchFamily="2" charset="0"/>
              </a:rPr>
              <a:t>APB</a:t>
            </a:r>
            <a:r>
              <a:rPr lang="en-US" alt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 </a:t>
            </a:r>
            <a:r>
              <a:rPr lang="fa-IR" alt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 داد .     </a:t>
            </a:r>
          </a:p>
          <a:p>
            <a:pPr algn="r" rtl="1" eaLnBrk="1" hangingPunct="1">
              <a:defRPr/>
            </a:pPr>
            <a:endParaRPr lang="fa-IR" altLang="fa-IR" sz="900" dirty="0" smtClean="0">
              <a:solidFill>
                <a:srgbClr val="0066FF"/>
              </a:solidFill>
              <a:cs typeface="B Titr" panose="00000700000000000000" pitchFamily="2" charset="-78"/>
            </a:endParaRPr>
          </a:p>
          <a:p>
            <a:pPr algn="r" rtl="1" eaLnBrk="1" hangingPunct="1">
              <a:defRPr/>
            </a:pPr>
            <a:endParaRPr lang="fa-IR" altLang="fa-IR" sz="2000" dirty="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rtl="1" eaLnBrk="1" hangingPunct="1">
              <a:defRPr/>
            </a:pPr>
            <a:endParaRPr lang="en-US" altLang="fa-IR" sz="2400" dirty="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rtl="1" eaLnBrk="1" hangingPunct="1">
              <a:defRPr/>
            </a:pPr>
            <a:endParaRPr lang="en-US" altLang="fa-IR" sz="2400" dirty="0" smtClean="0">
              <a:solidFill>
                <a:srgbClr val="404040"/>
              </a:solidFill>
            </a:endParaRPr>
          </a:p>
          <a:p>
            <a:pPr algn="r" rtl="1" eaLnBrk="1" hangingPunct="1">
              <a:defRPr/>
            </a:pPr>
            <a:endParaRPr lang="fa-IR" altLang="fa-IR" sz="1100" dirty="0" smtClean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031" y="1109898"/>
            <a:ext cx="960802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rgbClr val="2E83C3">
                      <a:satMod val="175000"/>
                      <a:alpha val="40000"/>
                    </a:srgbClr>
                  </a:glow>
                  <a:innerShdw blurRad="177800">
                    <a:srgbClr val="42D0A2">
                      <a:lumMod val="50000"/>
                    </a:srgbClr>
                  </a:innerShdw>
                </a:effectLst>
                <a:uLnTx/>
                <a:uFillTx/>
                <a:latin typeface="Trebuchet MS" panose="020B0603020202020204"/>
                <a:ea typeface="+mn-ea"/>
                <a:cs typeface="B Jadid" panose="00000700000000000000" pitchFamily="2" charset="-78"/>
              </a:rPr>
              <a:t>Committee On Accounting Procedure</a:t>
            </a:r>
            <a:endParaRPr kumimoji="0" lang="en-US" sz="4000" b="0" i="0" u="none" strike="noStrike" kern="1200" cap="none" spc="0" normalizeH="0" baseline="0" noProof="0" dirty="0">
              <a:ln w="127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glow rad="139700">
                  <a:srgbClr val="2E83C3">
                    <a:satMod val="175000"/>
                    <a:alpha val="40000"/>
                  </a:srgbClr>
                </a:glow>
                <a:innerShdw blurRad="177800">
                  <a:srgbClr val="42D0A2">
                    <a:lumMod val="50000"/>
                  </a:srgbClr>
                </a:innerShdw>
              </a:effectLs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7731" y="1966867"/>
            <a:ext cx="6957079" cy="7540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3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B Jadid" panose="00000700000000000000" pitchFamily="2" charset="-78"/>
              </a:rPr>
              <a:t>کمیته رویه های حسابداری</a:t>
            </a:r>
            <a:endParaRPr kumimoji="0" lang="en-US" sz="43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Trebuchet MS" panose="020B0603020202020204"/>
              <a:ea typeface="+mn-ea"/>
              <a:cs typeface="B Jadid" panose="00000700000000000000" pitchFamily="2" charset="-78"/>
            </a:endParaRPr>
          </a:p>
        </p:txBody>
      </p:sp>
      <p:sp>
        <p:nvSpPr>
          <p:cNvPr id="9114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E87895-CE52-4242-8134-D1F4E14D1E63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928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62" y="896525"/>
            <a:ext cx="8596668" cy="856969"/>
          </a:xfrm>
          <a:extLst/>
        </p:spPr>
        <p:txBody>
          <a:bodyPr rtlCol="0">
            <a:noAutofit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Plymouth-ExtraBold" pitchFamily="2" charset="0"/>
                <a:cs typeface="B Jadid" panose="00000700000000000000" pitchFamily="2" charset="-78"/>
              </a:rPr>
              <a:t>APB</a:t>
            </a:r>
            <a:r>
              <a:rPr lang="en-US" sz="4800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Jadid" panose="00000700000000000000" pitchFamily="2" charset="-78"/>
              </a:rPr>
              <a:t/>
            </a:r>
            <a:br>
              <a:rPr lang="en-US" sz="4800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Jadid" panose="00000700000000000000" pitchFamily="2" charset="-78"/>
              </a:rPr>
            </a:b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Jadid" panose="000007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188" y="2870200"/>
            <a:ext cx="9015412" cy="3171825"/>
          </a:xfrm>
        </p:spPr>
        <p:txBody>
          <a:bodyPr/>
          <a:lstStyle/>
          <a:p>
            <a:pPr algn="r" rtl="1" eaLnBrk="1" hangingPunct="1"/>
            <a:r>
              <a:rPr lang="fa-IR" altLang="fa-IR" sz="2400" smtClean="0">
                <a:solidFill>
                  <a:srgbClr val="C00000"/>
                </a:solidFill>
                <a:cs typeface="B Titr" panose="00000700000000000000" pitchFamily="2" charset="-78"/>
              </a:rPr>
              <a:t>1- دومین کمیته های </a:t>
            </a:r>
            <a:r>
              <a:rPr lang="en-US" altLang="fa-IR" sz="2400" smtClean="0">
                <a:solidFill>
                  <a:srgbClr val="C00000"/>
                </a:solidFill>
                <a:latin typeface="Wichita-Regular" pitchFamily="2" charset="0"/>
                <a:cs typeface="Mj_Shafigh 2 Bold" pitchFamily="2" charset="0"/>
              </a:rPr>
              <a:t>AICPA</a:t>
            </a:r>
            <a:r>
              <a:rPr lang="en-US" altLang="fa-IR" sz="2400" smtClean="0">
                <a:solidFill>
                  <a:srgbClr val="C00000"/>
                </a:solidFill>
                <a:cs typeface="B Titr" panose="00000700000000000000" pitchFamily="2" charset="-78"/>
              </a:rPr>
              <a:t> </a:t>
            </a:r>
            <a:r>
              <a:rPr lang="fa-IR" altLang="fa-IR" sz="2400" smtClean="0">
                <a:solidFill>
                  <a:srgbClr val="C00000"/>
                </a:solidFill>
                <a:cs typeface="B Titr" panose="00000700000000000000" pitchFamily="2" charset="-78"/>
              </a:rPr>
              <a:t> می باشد.</a:t>
            </a:r>
            <a:endParaRPr lang="fa-IR" altLang="fa-IR" sz="2400" smtClean="0">
              <a:solidFill>
                <a:srgbClr val="C00000"/>
              </a:solidFill>
            </a:endParaRPr>
          </a:p>
          <a:p>
            <a:pPr algn="r" rtl="1" eaLnBrk="1" hangingPunct="1"/>
            <a:endParaRPr lang="fa-IR" altLang="fa-IR" sz="1100" smtClean="0">
              <a:solidFill>
                <a:srgbClr val="C00000"/>
              </a:solidFill>
            </a:endParaRPr>
          </a:p>
          <a:p>
            <a:pPr algn="r" rtl="1" eaLnBrk="1" hangingPunct="1"/>
            <a:r>
              <a:rPr lang="fa-IR" altLang="fa-IR" sz="2400" smtClean="0">
                <a:solidFill>
                  <a:srgbClr val="C00000"/>
                </a:solidFill>
                <a:cs typeface="B Titr" panose="00000700000000000000" pitchFamily="2" charset="-78"/>
              </a:rPr>
              <a:t>2- در سال 1959 و بعد از انحلال </a:t>
            </a:r>
            <a:r>
              <a:rPr lang="en-US" altLang="fa-IR" sz="2400" smtClean="0">
                <a:solidFill>
                  <a:srgbClr val="C00000"/>
                </a:solidFill>
                <a:latin typeface="Wichita-Regular" pitchFamily="2" charset="0"/>
                <a:cs typeface="Mj_Shafigh 2 Bold" pitchFamily="2" charset="0"/>
              </a:rPr>
              <a:t>CAP</a:t>
            </a:r>
            <a:r>
              <a:rPr lang="fa-IR" altLang="fa-IR" sz="2400" smtClean="0">
                <a:solidFill>
                  <a:srgbClr val="C00000"/>
                </a:solidFill>
                <a:cs typeface="B Titr" panose="00000700000000000000" pitchFamily="2" charset="-78"/>
              </a:rPr>
              <a:t> ایجاد شد .</a:t>
            </a:r>
          </a:p>
          <a:p>
            <a:pPr algn="r" rtl="1" eaLnBrk="1" hangingPunct="1"/>
            <a:endParaRPr lang="fa-IR" altLang="fa-IR" sz="700" smtClean="0">
              <a:solidFill>
                <a:srgbClr val="C00000"/>
              </a:solidFill>
            </a:endParaRPr>
          </a:p>
          <a:p>
            <a:pPr algn="r" rtl="1" eaLnBrk="1" hangingPunct="1"/>
            <a:endParaRPr lang="fa-IR" altLang="fa-IR" sz="900" smtClean="0">
              <a:solidFill>
                <a:srgbClr val="0066FF"/>
              </a:solidFill>
              <a:cs typeface="B Titr" panose="00000700000000000000" pitchFamily="2" charset="-78"/>
            </a:endParaRPr>
          </a:p>
          <a:p>
            <a:pPr algn="r" rtl="1" eaLnBrk="1" hangingPunct="1"/>
            <a:endParaRPr lang="fa-IR" altLang="fa-IR" sz="200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rtl="1" eaLnBrk="1" hangingPunct="1"/>
            <a:endParaRPr lang="en-US" altLang="fa-IR" sz="240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rtl="1" eaLnBrk="1" hangingPunct="1"/>
            <a:endParaRPr lang="en-US" altLang="fa-IR" sz="2400" smtClean="0">
              <a:solidFill>
                <a:srgbClr val="404040"/>
              </a:solidFill>
            </a:endParaRPr>
          </a:p>
          <a:p>
            <a:pPr algn="r" rtl="1" eaLnBrk="1" hangingPunct="1"/>
            <a:endParaRPr lang="fa-IR" altLang="fa-IR" sz="1100" smtClean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7476" y="1090739"/>
            <a:ext cx="9608023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FF00"/>
                </a:solidFill>
                <a:effectLst>
                  <a:glow rad="139700">
                    <a:srgbClr val="2E83C3">
                      <a:satMod val="175000"/>
                      <a:alpha val="40000"/>
                    </a:srgbClr>
                  </a:glow>
                  <a:innerShdw blurRad="177800">
                    <a:srgbClr val="42D0A2">
                      <a:lumMod val="50000"/>
                    </a:srgbClr>
                  </a:innerShdw>
                </a:effectLst>
                <a:uLnTx/>
                <a:uFillTx/>
                <a:latin typeface="Trebuchet MS" panose="020B0603020202020204"/>
                <a:ea typeface="+mn-ea"/>
                <a:cs typeface="B Jadid" panose="00000700000000000000" pitchFamily="2" charset="-78"/>
              </a:rPr>
              <a:t>Accounting Principles Board</a:t>
            </a:r>
            <a:endParaRPr kumimoji="0" lang="en-US" sz="4400" b="0" i="0" u="none" strike="noStrike" kern="1200" cap="none" spc="0" normalizeH="0" baseline="0" noProof="0" dirty="0">
              <a:ln w="12700">
                <a:solidFill>
                  <a:srgbClr val="FF0000"/>
                </a:solidFill>
                <a:prstDash val="solid"/>
              </a:ln>
              <a:solidFill>
                <a:srgbClr val="00FF00"/>
              </a:solidFill>
              <a:effectLst>
                <a:glow rad="139700">
                  <a:srgbClr val="2E83C3">
                    <a:satMod val="175000"/>
                    <a:alpha val="40000"/>
                  </a:srgbClr>
                </a:glow>
                <a:innerShdw blurRad="177800">
                  <a:srgbClr val="42D0A2">
                    <a:lumMod val="50000"/>
                  </a:srgbClr>
                </a:innerShdw>
              </a:effectLs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2947" y="1956848"/>
            <a:ext cx="6957079" cy="7540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3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B Jadid" panose="00000700000000000000" pitchFamily="2" charset="-78"/>
              </a:rPr>
              <a:t>هیأت اصول حسابداری</a:t>
            </a:r>
            <a:endParaRPr kumimoji="0" lang="en-US" sz="43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Trebuchet MS" panose="020B0603020202020204"/>
              <a:ea typeface="+mn-ea"/>
              <a:cs typeface="B Jadid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By </a:t>
            </a:r>
            <a:r>
              <a:rPr kumimoji="0" lang="en-US" altLang="fa-IR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Yadgar</a:t>
            </a:r>
            <a:r>
              <a:rPr kumimoji="0" lang="en-US" altLang="fa-I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altLang="fa-IR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morvati</a:t>
            </a:r>
            <a:endParaRPr kumimoji="0" lang="en-US" altLang="fa-IR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216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5929AC-A5E0-416C-82AF-A6F044BDDC00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755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61" y="799310"/>
            <a:ext cx="8596668" cy="856969"/>
          </a:xfrm>
          <a:extLst/>
        </p:spPr>
        <p:txBody>
          <a:bodyPr rtlCol="0">
            <a:noAutofit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ln w="13462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Plymouth-ExtraBold" pitchFamily="2" charset="0"/>
                <a:cs typeface="B Jadid" panose="00000700000000000000" pitchFamily="2" charset="-78"/>
              </a:rPr>
              <a:t>FASB</a:t>
            </a:r>
            <a:r>
              <a:rPr lang="en-US" sz="4800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Jadid" panose="00000700000000000000" pitchFamily="2" charset="-78"/>
              </a:rPr>
              <a:t/>
            </a:r>
            <a:br>
              <a:rPr lang="en-US" sz="4800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Jadid" panose="00000700000000000000" pitchFamily="2" charset="-78"/>
              </a:rPr>
            </a:br>
            <a:endParaRPr lang="en-US" sz="4800" b="1" dirty="0">
              <a:ln>
                <a:solidFill>
                  <a:srgbClr val="0070C0"/>
                </a:solidFill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Jadid" panose="000007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493713" y="3155950"/>
            <a:ext cx="9979026" cy="1514475"/>
          </a:xfrm>
          <a:extLst/>
        </p:spPr>
        <p:txBody>
          <a:bodyPr rtlCol="0">
            <a:noAutofit/>
          </a:bodyPr>
          <a:lstStyle/>
          <a:p>
            <a:pPr algn="r" rtl="1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1- </a:t>
            </a:r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یک گروه با بخش نیمه خصوصی </a:t>
            </a: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است .</a:t>
            </a:r>
            <a:endParaRPr lang="fa-IR" sz="2400" dirty="0" smtClean="0">
              <a:solidFill>
                <a:schemeClr val="tx1"/>
              </a:solidFill>
            </a:endParaRPr>
          </a:p>
          <a:p>
            <a:pPr algn="r" rtl="1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fa-IR" sz="1100" dirty="0">
              <a:solidFill>
                <a:schemeClr val="tx1"/>
              </a:solidFill>
            </a:endParaRPr>
          </a:p>
          <a:p>
            <a:pPr algn="r" rtl="1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2- سومین نهاد تدوین کننده استانداردهای حسابداری می باشد .</a:t>
            </a:r>
            <a:endParaRPr lang="fa-IR" sz="2400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fa-IR" sz="700" dirty="0">
              <a:solidFill>
                <a:schemeClr val="tx1"/>
              </a:solidFill>
            </a:endParaRPr>
          </a:p>
          <a:p>
            <a:pPr algn="r" rtl="1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3- مستقل از </a:t>
            </a:r>
            <a:r>
              <a:rPr lang="en-US" sz="2400" dirty="0" smtClean="0">
                <a:solidFill>
                  <a:schemeClr val="tx1"/>
                </a:solidFill>
                <a:latin typeface="Wichita-Regular" pitchFamily="2" charset="0"/>
                <a:cs typeface="Mj_Shafigh 2 Bold" panose="00000400000000000000" pitchFamily="2" charset="-78"/>
              </a:rPr>
              <a:t>AICPA</a:t>
            </a:r>
            <a:r>
              <a:rPr lang="fa-IR" sz="2400" dirty="0" smtClean="0">
                <a:solidFill>
                  <a:schemeClr val="tx1"/>
                </a:solidFill>
                <a:latin typeface="Wichita-Regular" pitchFamily="2" charset="0"/>
                <a:cs typeface="Mj_Shafigh 2 Bold" panose="00000400000000000000" pitchFamily="2" charset="-78"/>
              </a:rPr>
              <a:t> </a:t>
            </a:r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می باشد .</a:t>
            </a:r>
          </a:p>
          <a:p>
            <a:pPr algn="r" rtl="1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fa-IR" sz="100" dirty="0" smtClean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4- چارچوب نظری </a:t>
            </a:r>
            <a:r>
              <a:rPr lang="en-US" sz="2400" dirty="0">
                <a:solidFill>
                  <a:schemeClr val="tx1"/>
                </a:solidFill>
                <a:latin typeface="Wichita-Regular" pitchFamily="2" charset="0"/>
                <a:cs typeface="Mj_Shafigh 2 Bold" panose="00000400000000000000" pitchFamily="2" charset="-78"/>
              </a:rPr>
              <a:t>FASB</a:t>
            </a: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 نسبت به تلاشهای </a:t>
            </a:r>
            <a:r>
              <a:rPr lang="en-US" sz="2400" dirty="0">
                <a:solidFill>
                  <a:schemeClr val="tx1"/>
                </a:solidFill>
                <a:latin typeface="Wichita-Regular" pitchFamily="2" charset="0"/>
                <a:cs typeface="Mj_Shafigh 2 Bold" panose="00000400000000000000" pitchFamily="2" charset="-78"/>
              </a:rPr>
              <a:t>APB</a:t>
            </a: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 با موفقیت بیشتری همراه بود .</a:t>
            </a:r>
          </a:p>
          <a:p>
            <a:pPr algn="r" rtl="1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fa-IR" sz="2400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fa-IR" sz="900" dirty="0" smtClean="0">
              <a:solidFill>
                <a:srgbClr val="0066FF"/>
              </a:solidFill>
              <a:cs typeface="B Titr" panose="00000700000000000000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fa-IR" sz="2000" dirty="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sz="2400" dirty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sz="2400" dirty="0"/>
          </a:p>
          <a:p>
            <a:pPr algn="r" rtl="1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fa-IR" sz="11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08541"/>
            <a:ext cx="1026475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FF00"/>
                </a:solidFill>
                <a:effectLst>
                  <a:glow rad="139700">
                    <a:srgbClr val="2E83C3">
                      <a:satMod val="175000"/>
                      <a:alpha val="40000"/>
                    </a:srgbClr>
                  </a:glow>
                  <a:innerShdw blurRad="177800">
                    <a:srgbClr val="42D0A2">
                      <a:lumMod val="50000"/>
                    </a:srgbClr>
                  </a:innerShdw>
                </a:effectLst>
                <a:uLnTx/>
                <a:uFillTx/>
                <a:latin typeface="Trebuchet MS" panose="020B0603020202020204"/>
                <a:ea typeface="+mn-ea"/>
                <a:cs typeface="B Jadid" panose="00000700000000000000" pitchFamily="2" charset="-78"/>
              </a:rPr>
              <a:t>Financial Accounting Standards Board</a:t>
            </a:r>
            <a:endParaRPr kumimoji="0" lang="en-US" sz="4400" b="0" i="0" u="none" strike="noStrike" kern="1200" cap="none" spc="0" normalizeH="0" baseline="0" noProof="0" dirty="0">
              <a:ln w="12700">
                <a:solidFill>
                  <a:srgbClr val="FF0000"/>
                </a:solidFill>
                <a:prstDash val="solid"/>
              </a:ln>
              <a:solidFill>
                <a:srgbClr val="00FF00"/>
              </a:solidFill>
              <a:effectLst>
                <a:glow rad="139700">
                  <a:srgbClr val="2E83C3">
                    <a:satMod val="175000"/>
                    <a:alpha val="40000"/>
                  </a:srgbClr>
                </a:glow>
                <a:innerShdw blurRad="177800">
                  <a:srgbClr val="42D0A2">
                    <a:lumMod val="50000"/>
                  </a:srgbClr>
                </a:innerShdw>
              </a:effectLs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6639" y="2091677"/>
            <a:ext cx="7871477" cy="7540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3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B Jadid" panose="00000700000000000000" pitchFamily="2" charset="-78"/>
              </a:rPr>
              <a:t>هیأت استانداردهای حسابداری مالی</a:t>
            </a:r>
            <a:endParaRPr kumimoji="0" lang="en-US" sz="43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66FF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Trebuchet MS" panose="020B0603020202020204"/>
              <a:ea typeface="+mn-ea"/>
              <a:cs typeface="B Jadid" panose="00000700000000000000" pitchFamily="2" charset="-78"/>
            </a:endParaRPr>
          </a:p>
        </p:txBody>
      </p:sp>
      <p:sp>
        <p:nvSpPr>
          <p:cNvPr id="9319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18C650-F2DC-42ED-9E7F-5DB94D5F8460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17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60" y="685469"/>
            <a:ext cx="8596668" cy="856969"/>
          </a:xfrm>
          <a:extLst/>
        </p:spPr>
        <p:txBody>
          <a:bodyPr rtlCol="0">
            <a:noAutofit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0066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Plymouth-ExtraBold" pitchFamily="2" charset="0"/>
                <a:cs typeface="B Jadid" panose="00000700000000000000" pitchFamily="2" charset="-78"/>
              </a:rPr>
              <a:t>AAA</a:t>
            </a:r>
            <a:r>
              <a:rPr lang="en-US" sz="4800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Jadid" panose="00000700000000000000" pitchFamily="2" charset="-78"/>
              </a:rPr>
              <a:t/>
            </a:r>
            <a:br>
              <a:rPr lang="en-US" sz="4800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Jadid" panose="00000700000000000000" pitchFamily="2" charset="-78"/>
              </a:rPr>
            </a:b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Jadid" panose="000007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303213" y="2533650"/>
            <a:ext cx="9979026" cy="1514475"/>
          </a:xfrm>
        </p:spPr>
        <p:txBody>
          <a:bodyPr rtlCol="0">
            <a:noAutofit/>
          </a:bodyPr>
          <a:lstStyle/>
          <a:p>
            <a:pPr algn="r" rtl="1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fa-IR" sz="2000" dirty="0" smtClean="0">
                <a:solidFill>
                  <a:schemeClr val="tx1"/>
                </a:solidFill>
                <a:cs typeface="B Titr" panose="00000700000000000000" pitchFamily="2" charset="-78"/>
              </a:rPr>
              <a:t>1- سازمانی است متشکل از اساتید حسابداری ، دیگر اشخاص و گروه های ذینفع .</a:t>
            </a:r>
            <a:endParaRPr lang="fa-IR" sz="2000" dirty="0" smtClean="0">
              <a:solidFill>
                <a:schemeClr val="tx1"/>
              </a:solidFill>
            </a:endParaRPr>
          </a:p>
          <a:p>
            <a:pPr algn="r" rtl="1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fa-IR" sz="1050" dirty="0">
              <a:solidFill>
                <a:schemeClr val="tx1"/>
              </a:solidFill>
            </a:endParaRPr>
          </a:p>
          <a:p>
            <a:pPr algn="r" rtl="1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fa-IR" sz="2000" dirty="0" smtClean="0">
                <a:solidFill>
                  <a:schemeClr val="tx1"/>
                </a:solidFill>
                <a:cs typeface="B Titr" panose="00000700000000000000" pitchFamily="2" charset="-78"/>
              </a:rPr>
              <a:t>2- هدف آن بهبود و ارتقای کیفیت حسابداری از نظر تئوری و عمل می باشد .</a:t>
            </a:r>
            <a:endParaRPr lang="fa-IR" sz="2000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fa-IR" sz="600" dirty="0">
              <a:solidFill>
                <a:schemeClr val="tx1"/>
              </a:solidFill>
            </a:endParaRPr>
          </a:p>
          <a:p>
            <a:pPr algn="r" rtl="1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fa-IR" sz="2000" dirty="0" smtClean="0">
                <a:solidFill>
                  <a:schemeClr val="tx1"/>
                </a:solidFill>
                <a:cs typeface="B Titr" panose="00000700000000000000" pitchFamily="2" charset="-78"/>
              </a:rPr>
              <a:t>3- تلاش این انجمن تدوین چارچوب نظری بر اساس روش استقرایی بود ولی به تدریج روش قیاسی </a:t>
            </a:r>
            <a:r>
              <a:rPr lang="en-US" sz="2000" dirty="0" smtClean="0">
                <a:solidFill>
                  <a:schemeClr val="tx1"/>
                </a:solidFill>
                <a:cs typeface="B Titr" panose="00000700000000000000" pitchFamily="2" charset="-78"/>
              </a:rPr>
              <a:t>          </a:t>
            </a:r>
            <a:r>
              <a:rPr lang="fa-IR" sz="2000" dirty="0" smtClean="0">
                <a:solidFill>
                  <a:schemeClr val="tx1"/>
                </a:solidFill>
                <a:cs typeface="B Titr" panose="00000700000000000000" pitchFamily="2" charset="-78"/>
              </a:rPr>
              <a:t>هم پذیرفته شد.</a:t>
            </a:r>
            <a:endParaRPr lang="fa-IR" sz="2000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fa-IR" sz="100" dirty="0" smtClean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fa-IR" sz="2000" dirty="0" smtClean="0">
                <a:solidFill>
                  <a:schemeClr val="tx1"/>
                </a:solidFill>
                <a:cs typeface="B Titr" panose="00000700000000000000" pitchFamily="2" charset="-78"/>
              </a:rPr>
              <a:t>4- چارچوب نظری </a:t>
            </a:r>
            <a:r>
              <a:rPr lang="en-US" sz="2000" dirty="0">
                <a:solidFill>
                  <a:schemeClr val="tx1"/>
                </a:solidFill>
                <a:latin typeface="Wichita-Regular" pitchFamily="2" charset="0"/>
                <a:cs typeface="Mj_Shafigh 2 Bold" panose="00000400000000000000" pitchFamily="2" charset="-78"/>
              </a:rPr>
              <a:t>FASB</a:t>
            </a:r>
            <a:r>
              <a:rPr lang="fa-IR" sz="2000" dirty="0" smtClean="0">
                <a:solidFill>
                  <a:schemeClr val="tx1"/>
                </a:solidFill>
                <a:cs typeface="B Titr" panose="00000700000000000000" pitchFamily="2" charset="-78"/>
              </a:rPr>
              <a:t> نسبت به تلاشهای </a:t>
            </a:r>
            <a:r>
              <a:rPr lang="en-US" sz="2000" dirty="0">
                <a:solidFill>
                  <a:schemeClr val="tx1"/>
                </a:solidFill>
                <a:latin typeface="Wichita-Regular" pitchFamily="2" charset="0"/>
                <a:cs typeface="Mj_Shafigh 2 Bold" panose="00000400000000000000" pitchFamily="2" charset="-78"/>
              </a:rPr>
              <a:t>APB</a:t>
            </a:r>
            <a:r>
              <a:rPr lang="fa-IR" sz="2000" dirty="0" smtClean="0">
                <a:solidFill>
                  <a:schemeClr val="tx1"/>
                </a:solidFill>
                <a:cs typeface="B Titr" panose="00000700000000000000" pitchFamily="2" charset="-78"/>
              </a:rPr>
              <a:t> با موفقیت بیشتری همراه بود </a:t>
            </a:r>
            <a:r>
              <a:rPr lang="fa-IR" sz="2000" dirty="0">
                <a:solidFill>
                  <a:schemeClr val="tx1"/>
                </a:solidFill>
                <a:cs typeface="B Titr" panose="00000700000000000000" pitchFamily="2" charset="-78"/>
              </a:rPr>
              <a:t>. </a:t>
            </a:r>
            <a:endParaRPr lang="fa-IR" sz="2000" dirty="0" smtClean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fa-IR" sz="2000" dirty="0" smtClean="0">
                <a:solidFill>
                  <a:schemeClr val="tx1"/>
                </a:solidFill>
                <a:cs typeface="B Titr" panose="00000700000000000000" pitchFamily="2" charset="-78"/>
              </a:rPr>
              <a:t>5- دو بیانیه مهم منتشر کرد :</a:t>
            </a:r>
          </a:p>
          <a:p>
            <a:pPr algn="r" rtl="1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fa-IR" sz="2000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fa-IR" sz="900" dirty="0" smtClean="0">
              <a:solidFill>
                <a:srgbClr val="0066FF"/>
              </a:solidFill>
              <a:cs typeface="B Titr" panose="00000700000000000000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fa-IR" sz="2000" dirty="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sz="2400" dirty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sz="2400" dirty="0"/>
          </a:p>
          <a:p>
            <a:pPr algn="r" rtl="1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fa-IR" sz="11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424" y="683882"/>
            <a:ext cx="1026475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rgbClr val="2E83C3">
                      <a:satMod val="175000"/>
                      <a:alpha val="40000"/>
                    </a:srgbClr>
                  </a:glow>
                  <a:innerShdw blurRad="177800">
                    <a:srgbClr val="42D0A2">
                      <a:lumMod val="50000"/>
                    </a:srgbClr>
                  </a:innerShdw>
                </a:effectLst>
                <a:uLnTx/>
                <a:uFillTx/>
                <a:latin typeface="Trebuchet MS" panose="020B0603020202020204"/>
                <a:ea typeface="+mn-ea"/>
                <a:cs typeface="B Jadid" panose="00000700000000000000" pitchFamily="2" charset="-78"/>
              </a:rPr>
              <a:t>American Accounting Association</a:t>
            </a:r>
            <a:endParaRPr kumimoji="0" lang="en-US" sz="4800" b="0" i="0" u="none" strike="noStrike" kern="1200" cap="none" spc="0" normalizeH="0" baseline="0" noProof="0" dirty="0">
              <a:ln w="12700">
                <a:solidFill>
                  <a:srgbClr val="FF0000"/>
                </a:solidFill>
                <a:prstDash val="solid"/>
              </a:ln>
              <a:solidFill>
                <a:srgbClr val="00FF00"/>
              </a:solidFill>
              <a:effectLst>
                <a:glow rad="101600">
                  <a:srgbClr val="2E83C3">
                    <a:satMod val="175000"/>
                    <a:alpha val="40000"/>
                  </a:srgbClr>
                </a:glow>
                <a:innerShdw blurRad="177800">
                  <a:srgbClr val="42D0A2">
                    <a:lumMod val="50000"/>
                  </a:srgbClr>
                </a:innerShdw>
              </a:effectLs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217" y="1507057"/>
            <a:ext cx="787147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B Jadid" panose="00000700000000000000" pitchFamily="2" charset="-78"/>
              </a:rPr>
              <a:t>انجمن حسابداری آمریکا</a:t>
            </a: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3399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Trebuchet MS" panose="020B0603020202020204"/>
              <a:ea typeface="+mn-ea"/>
              <a:cs typeface="B Jadid" panose="00000700000000000000" pitchFamily="2" charset="-78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297738" y="6154738"/>
            <a:ext cx="614362" cy="0"/>
          </a:xfrm>
          <a:prstGeom prst="straightConnector1">
            <a:avLst/>
          </a:prstGeom>
          <a:ln w="28575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388225" y="6551613"/>
            <a:ext cx="614363" cy="0"/>
          </a:xfrm>
          <a:prstGeom prst="straightConnector1">
            <a:avLst/>
          </a:prstGeom>
          <a:ln w="28575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681288" y="5954713"/>
            <a:ext cx="4605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بیانیه تئوری بنیادی حسابداری در سال 1966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466975" y="6351588"/>
            <a:ext cx="4819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بیانیه تئوری حسابداری و پذیرش آن در سال 1977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905750" y="5954713"/>
            <a:ext cx="1169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a-IR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chita-Regular" pitchFamily="2" charset="0"/>
                <a:ea typeface="+mn-ea"/>
                <a:cs typeface="Mj_Shafigh 2 Bold" pitchFamily="2" charset="0"/>
              </a:rPr>
              <a:t>ASOBAT</a:t>
            </a:r>
            <a:endParaRPr kumimoji="0" lang="fa-IR" altLang="fa-IR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ichita-Regular" pitchFamily="2" charset="0"/>
              <a:ea typeface="+mn-ea"/>
              <a:cs typeface="Mj_Shafigh 2 Bold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002588" y="6356350"/>
            <a:ext cx="1077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a-IR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chita-Regular" pitchFamily="2" charset="0"/>
                <a:ea typeface="+mn-ea"/>
                <a:cs typeface="Mj_Shafigh 2 Bold" pitchFamily="2" charset="0"/>
              </a:rPr>
              <a:t>SATTA</a:t>
            </a:r>
            <a:endParaRPr kumimoji="0" lang="fa-IR" altLang="fa-IR" sz="20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ichita-Regular" pitchFamily="2" charset="0"/>
              <a:ea typeface="+mn-ea"/>
              <a:cs typeface="Mj_Shafigh 2 Bold" pitchFamily="2" charset="0"/>
            </a:endParaRPr>
          </a:p>
        </p:txBody>
      </p:sp>
      <p:sp>
        <p:nvSpPr>
          <p:cNvPr id="94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8732838" y="6107113"/>
            <a:ext cx="684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10120F-7447-41E6-8C0D-22FF0D2B40EA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37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171" y="637956"/>
            <a:ext cx="8596668" cy="856969"/>
          </a:xfrm>
          <a:extLst/>
        </p:spPr>
        <p:txBody>
          <a:bodyPr rtlCol="0"/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fa-IR" sz="4800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Jadid" panose="00000700000000000000" pitchFamily="2" charset="-78"/>
              </a:rPr>
              <a:t>مدل های حسابداری جهان</a:t>
            </a:r>
            <a:endParaRPr lang="en-US" sz="4800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cs typeface="B Jadid" panose="00000700000000000000" pitchFamily="2" charset="-78"/>
            </a:endParaRPr>
          </a:p>
        </p:txBody>
      </p:sp>
      <p:sp>
        <p:nvSpPr>
          <p:cNvPr id="6" name="Oval 5">
            <a:hlinkClick r:id="rId2" action="ppaction://hlinkfile"/>
          </p:cNvPr>
          <p:cNvSpPr/>
          <p:nvPr/>
        </p:nvSpPr>
        <p:spPr>
          <a:xfrm>
            <a:off x="5649913" y="2143125"/>
            <a:ext cx="2921000" cy="2755900"/>
          </a:xfrm>
          <a:prstGeom prst="ellipse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مدل آنگلو ساکسون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14" name="Oval 13">
            <a:hlinkClick r:id="rId3" action="ppaction://hlinkfile"/>
          </p:cNvPr>
          <p:cNvSpPr/>
          <p:nvPr/>
        </p:nvSpPr>
        <p:spPr>
          <a:xfrm>
            <a:off x="2989263" y="2143125"/>
            <a:ext cx="2921000" cy="27559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مدل 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  <a:hlinkClick r:id="rId4" action="ppaction://hlinkfile"/>
              </a:rPr>
              <a:t>کنتی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 نانتال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15" name="Oval 14">
            <a:hlinkClick r:id="rId5" action="ppaction://hlinkfile"/>
          </p:cNvPr>
          <p:cNvSpPr/>
          <p:nvPr/>
        </p:nvSpPr>
        <p:spPr>
          <a:xfrm>
            <a:off x="4319588" y="3889375"/>
            <a:ext cx="2921000" cy="2757488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مدل آمریکای 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  <a:hlinkClick r:id="rId6" action="ppaction://hlinkfile"/>
              </a:rPr>
              <a:t>جنوبی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952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07CCA-0E1F-44B3-AB79-CA4863685F6E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68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3" y="2129049"/>
            <a:ext cx="837972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66FF"/>
                </a:solidFill>
                <a:effectLst>
                  <a:glow rad="139700">
                    <a:srgbClr val="42B051">
                      <a:satMod val="175000"/>
                      <a:alpha val="40000"/>
                    </a:srgbClr>
                  </a:glow>
                  <a:outerShdw dist="38100" dir="2700000" algn="bl" rotWithShape="0">
                    <a:srgbClr val="42B051"/>
                  </a:outerShdw>
                </a:effectLst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نوآوری در حسابداری</a:t>
            </a:r>
            <a:endParaRPr kumimoji="0" lang="en-US" sz="80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66FF"/>
              </a:solidFill>
              <a:effectLst>
                <a:glow rad="139700">
                  <a:srgbClr val="42B051">
                    <a:satMod val="175000"/>
                    <a:alpha val="40000"/>
                  </a:srgbClr>
                </a:glow>
                <a:outerShdw dist="38100" dir="2700000" algn="bl" rotWithShape="0">
                  <a:srgbClr val="42B051"/>
                </a:outerShdw>
              </a:effectLst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By </a:t>
            </a:r>
            <a:r>
              <a:rPr kumimoji="0" lang="en-US" altLang="fa-IR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Yadgar</a:t>
            </a:r>
            <a:r>
              <a:rPr kumimoji="0" lang="en-US" altLang="fa-I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altLang="fa-IR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morvati</a:t>
            </a:r>
            <a:endParaRPr kumimoji="0" lang="en-US" altLang="fa-IR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1EC915-BA45-43ED-B1C5-B3FB84042DD2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687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75654"/>
            <a:ext cx="743803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1" i="0" u="none" strike="noStrike" kern="1200" cap="none" spc="0" normalizeH="0" baseline="0" noProof="0" dirty="0">
                <a:ln w="12700">
                  <a:solidFill>
                    <a:srgbClr val="42D0A2">
                      <a:lumMod val="50000"/>
                    </a:srgbClr>
                  </a:solidFill>
                  <a:prstDash val="solid"/>
                </a:ln>
                <a:solidFill>
                  <a:srgbClr val="00FF99"/>
                </a:solidFill>
                <a:effectLst>
                  <a:glow rad="101600">
                    <a:srgbClr val="2E83C3">
                      <a:satMod val="175000"/>
                      <a:alpha val="40000"/>
                    </a:srgbClr>
                  </a:glow>
                  <a:innerShdw blurRad="177800">
                    <a:srgbClr val="42D0A2">
                      <a:lumMod val="50000"/>
                    </a:srgbClr>
                  </a:innerShdw>
                </a:effectLst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استفاده از سیستم کامپیوتر انقلابی دیگر در حسابداری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42D0A2">
                    <a:lumMod val="50000"/>
                  </a:srgbClr>
                </a:solidFill>
                <a:prstDash val="solid"/>
              </a:ln>
              <a:solidFill>
                <a:srgbClr val="00FF99"/>
              </a:solidFill>
              <a:effectLst>
                <a:glow rad="101600">
                  <a:srgbClr val="2E83C3">
                    <a:satMod val="175000"/>
                    <a:alpha val="40000"/>
                  </a:srgbClr>
                </a:glow>
                <a:innerShdw blurRad="177800">
                  <a:srgbClr val="42D0A2">
                    <a:lumMod val="50000"/>
                  </a:srgbClr>
                </a:innerShdw>
              </a:effectLst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3" name="irc_mi" descr="Image result for ‫کامپیوتر‬‎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1930400"/>
            <a:ext cx="6127750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4788" y="5232400"/>
            <a:ext cx="906145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5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t> </a:t>
            </a:r>
            <a:endParaRPr kumimoji="0" lang="en-US" altLang="fa-IR" sz="2000" b="0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20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در نهایت در قرن بیستم استفاده از کامپیوتر باعث رشد سریع تر حسابداری شد و اعمالی که محاسبه آنها وقت زیادی نیاز داشت با استفاده از کامپیوتر خیلی سریع محاسبه و انجام می شد.</a:t>
            </a:r>
            <a:endParaRPr kumimoji="0" lang="en-US" altLang="fa-IR" sz="2000" b="0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</p:txBody>
      </p:sp>
      <p:sp>
        <p:nvSpPr>
          <p:cNvPr id="9728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9FC1BA-22E7-4AC4-B653-93363AF3EDCF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6361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6662" y="224008"/>
            <a:ext cx="938966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1" i="0" u="none" strike="noStrike" kern="1200" cap="none" spc="0" normalizeH="0" baseline="0" noProof="0" dirty="0">
                <a:ln w="12700">
                  <a:solidFill>
                    <a:srgbClr val="FF3399"/>
                  </a:solidFill>
                  <a:prstDash val="solid"/>
                </a:ln>
                <a:solidFill>
                  <a:srgbClr val="0066FF"/>
                </a:solidFill>
                <a:effectLst>
                  <a:glow rad="101600">
                    <a:srgbClr val="42D0A2">
                      <a:satMod val="175000"/>
                      <a:alpha val="40000"/>
                    </a:srgbClr>
                  </a:glow>
                  <a:innerShdw blurRad="177800">
                    <a:srgbClr val="42D0A2">
                      <a:lumMod val="50000"/>
                    </a:srgbClr>
                  </a:innerShdw>
                </a:effectLst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تعاریف مختلف از حسابداری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FF3399"/>
                </a:solidFill>
                <a:prstDash val="solid"/>
              </a:ln>
              <a:solidFill>
                <a:srgbClr val="0066FF"/>
              </a:solidFill>
              <a:effectLst>
                <a:glow rad="101600">
                  <a:srgbClr val="42D0A2">
                    <a:satMod val="175000"/>
                    <a:alpha val="40000"/>
                  </a:srgbClr>
                </a:glow>
                <a:innerShdw blurRad="177800">
                  <a:srgbClr val="42D0A2">
                    <a:lumMod val="50000"/>
                  </a:srgbClr>
                </a:innerShdw>
              </a:effectLst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-261938" y="1463675"/>
            <a:ext cx="10415588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342900" marR="0" lvl="0" indent="-34290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r>
              <a:rPr kumimoji="0" lang="fa-IR" altLang="fa-IR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1-حسابداری هنراست. (کمیته واژه شناسی انجمن حسابداران رسمی آمریکا درسال 1953)</a:t>
            </a:r>
            <a:endParaRPr kumimoji="0" lang="fa-IR" altLang="fa-IR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  <a:p>
            <a:pPr marL="342900" marR="0" lvl="0" indent="-34290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endParaRPr kumimoji="0" lang="fa-IR" altLang="fa-IR" sz="11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  <a:p>
            <a:pPr marL="342900" marR="0" lvl="0" indent="-34290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r>
              <a:rPr kumimoji="0" lang="fa-IR" altLang="fa-IR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2- حسابداری یک فرایند است ، تعریف سنتی حسابداری(انجمن حسابداری آمریکا درسال1966)</a:t>
            </a:r>
          </a:p>
          <a:p>
            <a:pPr marL="342900" marR="0" lvl="0" indent="-34290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endParaRPr kumimoji="0" lang="fa-IR" altLang="fa-IR" sz="7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  <a:p>
            <a:pPr marL="342900" marR="0" lvl="0" indent="-34290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r>
              <a:rPr kumimoji="0" lang="fa-IR" altLang="fa-IR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3- حسابداری یک نوع فعالیت خدماتی است.(بیانیه شماره 4هیئت اصول حسابداری درسال1970)</a:t>
            </a:r>
          </a:p>
          <a:p>
            <a:pPr marL="342900" marR="0" lvl="0" indent="-34290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endParaRPr kumimoji="0" lang="fa-IR" altLang="fa-IR" sz="1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  <a:p>
            <a:pPr marL="342900" marR="0" lvl="0" indent="-34290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r>
              <a:rPr kumimoji="0" lang="fa-IR" altLang="fa-IR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4- حسابداری به عنوان یک ثبت تاریخی.</a:t>
            </a:r>
          </a:p>
          <a:p>
            <a:pPr marL="342900" marR="0" lvl="0" indent="-34290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r>
              <a:rPr kumimoji="0" lang="fa-IR" altLang="fa-IR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5- حسابداری به عنوان یک زبان(یوجی ایجیری).</a:t>
            </a:r>
          </a:p>
          <a:p>
            <a:pPr marL="342900" marR="0" lvl="0" indent="-34290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r>
              <a:rPr kumimoji="0" lang="fa-IR" altLang="fa-IR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6- حسابد اری به عنوان یک سیستم اطلاعاتی (تعریف نوین حسابداری) </a:t>
            </a:r>
          </a:p>
          <a:p>
            <a:pPr marL="342900" marR="0" lvl="0" indent="-34290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r>
              <a:rPr kumimoji="0" lang="fa-IR" altLang="fa-IR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7- حسابداری به عنوان یک کالای اقتصادی</a:t>
            </a:r>
          </a:p>
          <a:p>
            <a:pPr marL="342900" marR="0" lvl="0" indent="-34290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endParaRPr kumimoji="0" lang="fa-IR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  <a:p>
            <a:pPr marL="342900" marR="0" lvl="0" indent="-34290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endParaRPr kumimoji="0" lang="fa-IR" altLang="fa-IR" sz="20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  <a:p>
            <a:pPr marL="342900" marR="0" lvl="0" indent="-34290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endParaRPr kumimoji="0" lang="en-US" altLang="fa-IR" sz="24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  <a:p>
            <a:pPr marL="342900" marR="0" lvl="0" indent="-34290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endParaRPr kumimoji="0" lang="en-US" altLang="fa-IR" sz="2400" b="0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  <a:p>
            <a:pPr marL="342900" marR="0" lvl="0" indent="-34290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endParaRPr kumimoji="0" lang="fa-IR" altLang="fa-IR" sz="11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</p:txBody>
      </p:sp>
      <p:sp>
        <p:nvSpPr>
          <p:cNvPr id="983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24636C-D186-4C7D-86A1-9B1E2203B27F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0881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875" y="2997200"/>
            <a:ext cx="9698038" cy="2136775"/>
          </a:xfrm>
          <a:prstGeom prst="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85" y="1865288"/>
            <a:ext cx="8596668" cy="768439"/>
          </a:xfrm>
          <a:extLst/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4400" dirty="0" smtClean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B Titr" panose="00000700000000000000" pitchFamily="2" charset="-78"/>
              </a:rPr>
              <a:t>فرآیند حسابداری</a:t>
            </a:r>
            <a:endParaRPr lang="en-US" sz="4400" dirty="0">
              <a:solidFill>
                <a:srgbClr val="0000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7325" y="3863975"/>
            <a:ext cx="1314450" cy="6953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جمع آوری مدارک اولیه معاملات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24038" y="3863975"/>
            <a:ext cx="1312862" cy="6953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تجزیه و تحلیل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71863" y="3876675"/>
            <a:ext cx="1314450" cy="6953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ثبت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33975" y="3876675"/>
            <a:ext cx="1312863" cy="6953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طبقه بندی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94500" y="3889375"/>
            <a:ext cx="1314450" cy="6953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تلخیص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91525" y="3914775"/>
            <a:ext cx="1314450" cy="6953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تهیه گزارش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539875" y="4159250"/>
            <a:ext cx="271463" cy="25876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176588" y="4173538"/>
            <a:ext cx="269875" cy="25717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824413" y="4186238"/>
            <a:ext cx="269875" cy="25717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499225" y="4186238"/>
            <a:ext cx="269875" cy="25717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8159750" y="4121150"/>
            <a:ext cx="206375" cy="34766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530225" y="3284538"/>
            <a:ext cx="571500" cy="52705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2157413" y="3284538"/>
            <a:ext cx="571500" cy="52705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3840163" y="3284538"/>
            <a:ext cx="571500" cy="52705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5372100" y="3284538"/>
            <a:ext cx="573088" cy="52705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7159625" y="3309938"/>
            <a:ext cx="571500" cy="528637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8691563" y="3322638"/>
            <a:ext cx="571500" cy="528637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0918" y="512823"/>
            <a:ext cx="918494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1" i="0" u="none" strike="noStrike" kern="1200" cap="none" spc="0" normalizeH="0" baseline="0" noProof="0" dirty="0">
                <a:ln w="12700">
                  <a:solidFill>
                    <a:srgbClr val="42D0A2">
                      <a:lumMod val="50000"/>
                    </a:srgbClr>
                  </a:solidFill>
                  <a:prstDash val="solid"/>
                </a:ln>
                <a:solidFill>
                  <a:srgbClr val="00FF99"/>
                </a:solidFill>
                <a:effectLst>
                  <a:glow rad="101600">
                    <a:srgbClr val="2E83C3">
                      <a:satMod val="175000"/>
                      <a:alpha val="40000"/>
                    </a:srgbClr>
                  </a:glow>
                  <a:innerShdw blurRad="177800">
                    <a:srgbClr val="42D0A2">
                      <a:lumMod val="50000"/>
                    </a:srgbClr>
                  </a:innerShdw>
                </a:effectLst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تعریف حسابداری بصورت فرآیندی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42D0A2">
                    <a:lumMod val="50000"/>
                  </a:srgbClr>
                </a:solidFill>
                <a:prstDash val="solid"/>
              </a:ln>
              <a:solidFill>
                <a:srgbClr val="00FF99"/>
              </a:solidFill>
              <a:effectLst>
                <a:glow rad="101600">
                  <a:srgbClr val="2E83C3">
                    <a:satMod val="175000"/>
                    <a:alpha val="40000"/>
                  </a:srgbClr>
                </a:glow>
                <a:innerShdw blurRad="177800">
                  <a:srgbClr val="42D0A2">
                    <a:lumMod val="50000"/>
                  </a:srgbClr>
                </a:innerShdw>
              </a:effectLst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99351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FE6663-684D-4E73-9975-99645FAF3320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93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677863" y="2262188"/>
            <a:ext cx="8596312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3600" b="0" i="0" u="none" strike="noStrike" kern="120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اجزای سیستم حسابداری</a:t>
            </a:r>
            <a:endParaRPr kumimoji="0" lang="en-US" altLang="fa-IR" sz="3600" b="0" i="0" u="none" strike="noStrike" kern="1200" cap="none" spc="0" normalizeH="0" baseline="0" noProof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77863" y="3219450"/>
            <a:ext cx="8229600" cy="2292350"/>
          </a:xfrm>
          <a:prstGeom prst="roundRect">
            <a:avLst/>
          </a:prstGeom>
          <a:solidFill>
            <a:srgbClr val="B46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7613" y="3695700"/>
            <a:ext cx="1803400" cy="12620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ورودی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355975" y="4191000"/>
            <a:ext cx="438150" cy="3683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3935413" y="3736975"/>
            <a:ext cx="1519237" cy="127635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پردازش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7" name="Striped Right Arrow 6"/>
          <p:cNvSpPr/>
          <p:nvPr/>
        </p:nvSpPr>
        <p:spPr>
          <a:xfrm>
            <a:off x="5803900" y="4191000"/>
            <a:ext cx="476250" cy="368300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Bevel 7"/>
          <p:cNvSpPr/>
          <p:nvPr/>
        </p:nvSpPr>
        <p:spPr>
          <a:xfrm>
            <a:off x="6600825" y="3736975"/>
            <a:ext cx="1584325" cy="1220788"/>
          </a:xfrm>
          <a:prstGeom prst="beve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خروجی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19313" y="4794250"/>
            <a:ext cx="0" cy="12319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08525" y="4794250"/>
            <a:ext cx="0" cy="1231900"/>
          </a:xfrm>
          <a:prstGeom prst="straightConnector1">
            <a:avLst/>
          </a:prstGeom>
          <a:ln w="28575">
            <a:solidFill>
              <a:srgbClr val="0066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489825" y="4702175"/>
            <a:ext cx="0" cy="123348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320800" y="6110288"/>
            <a:ext cx="15970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داده های مالی</a:t>
            </a:r>
            <a:endParaRPr kumimoji="0" lang="en-US" altLang="fa-IR" sz="20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36950" y="6110288"/>
            <a:ext cx="24463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انجام عملیات حسابداری</a:t>
            </a:r>
            <a:endParaRPr kumimoji="0" lang="en-US" altLang="fa-IR" sz="2000" b="0" i="0" u="none" strike="noStrike" kern="1200" cap="none" spc="0" normalizeH="0" baseline="0" noProof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691313" y="6110288"/>
            <a:ext cx="15970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20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گزارشهای مالی</a:t>
            </a:r>
            <a:endParaRPr kumimoji="0" lang="en-US" altLang="fa-IR" sz="2000" b="0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77334" y="677178"/>
            <a:ext cx="8596668" cy="10690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1" i="0" u="none" strike="noStrike" kern="1200" cap="none" spc="0" normalizeH="0" baseline="0" noProof="0" dirty="0" smtClean="0">
                <a:ln w="12700">
                  <a:solidFill>
                    <a:srgbClr val="FF3399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2E83C3">
                      <a:satMod val="175000"/>
                      <a:alpha val="40000"/>
                    </a:srgbClr>
                  </a:glow>
                  <a:outerShdw dist="38100" dir="2640000" algn="bl" rotWithShape="0">
                    <a:srgbClr val="5FCBEF"/>
                  </a:outerShdw>
                </a:effectLst>
                <a:uLnTx/>
                <a:uFillTx/>
                <a:latin typeface="Trebuchet MS" panose="020B0603020202020204"/>
                <a:ea typeface="+mj-ea"/>
                <a:cs typeface="B Titr" panose="00000700000000000000" pitchFamily="2" charset="-78"/>
              </a:rPr>
              <a:t>تعریف حسابداری بصورت سیستمی</a:t>
            </a:r>
            <a:endParaRPr kumimoji="0" lang="en-US" sz="4800" b="1" i="0" u="none" strike="noStrike" kern="1200" cap="none" spc="0" normalizeH="0" baseline="0" noProof="0" dirty="0">
              <a:ln w="12700">
                <a:solidFill>
                  <a:srgbClr val="FF3399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2E83C3">
                    <a:satMod val="175000"/>
                    <a:alpha val="40000"/>
                  </a:srgbClr>
                </a:glow>
                <a:outerShdw dist="38100" dir="2640000" algn="bl" rotWithShape="0">
                  <a:srgbClr val="5FCBEF"/>
                </a:outerShdw>
              </a:effectLst>
              <a:uLnTx/>
              <a:uFillTx/>
              <a:latin typeface="Trebuchet MS" panose="020B0603020202020204"/>
              <a:ea typeface="+mj-ea"/>
              <a:cs typeface="B Titr" panose="00000700000000000000" pitchFamily="2" charset="-78"/>
            </a:endParaRPr>
          </a:p>
        </p:txBody>
      </p:sp>
      <p:sp>
        <p:nvSpPr>
          <p:cNvPr id="100369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463F2F-4024-46B9-AF4F-2B4241F9AB34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3537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8" grpId="0" animBg="1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5" y="287338"/>
            <a:ext cx="8094663" cy="9175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6000" dirty="0" smtClean="0">
                <a:solidFill>
                  <a:srgbClr val="0000FF"/>
                </a:solidFill>
                <a:cs typeface="B Titr" panose="00000700000000000000" pitchFamily="2" charset="-78"/>
              </a:rPr>
              <a:t>سیستم ثبت حسابداری دو طرفه</a:t>
            </a:r>
            <a:endParaRPr lang="en-US" sz="60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pic>
        <p:nvPicPr>
          <p:cNvPr id="6" name="irc_mi" descr="Image result for accounting history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204913"/>
            <a:ext cx="761206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1274763" y="3406775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t>لوکا پاچیولی</a:t>
            </a:r>
            <a:endParaRPr kumimoji="0" lang="en-US" altLang="fa-IR" sz="24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46175" y="3986213"/>
            <a:ext cx="2009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t>پدر حسابداری</a:t>
            </a:r>
            <a:endParaRPr kumimoji="0" lang="en-US" altLang="fa-IR" sz="2400" b="0" i="0" u="none" strike="noStrike" kern="1200" cap="none" spc="0" normalizeH="0" baseline="0" noProof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64518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020F05-0B2D-4EF4-A6C0-073A739CA257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60343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38150" y="712788"/>
            <a:ext cx="85963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4000" b="0" i="0" u="none" strike="noStrike" kern="120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نحوه عمل سیستم حسابداری</a:t>
            </a:r>
            <a:endParaRPr kumimoji="0" lang="en-US" altLang="fa-IR" sz="4000" b="0" i="0" u="none" strike="noStrike" kern="1200" cap="none" spc="0" normalizeH="0" baseline="0" noProof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37883" y="1854556"/>
            <a:ext cx="8229600" cy="2292441"/>
          </a:xfrm>
          <a:prstGeom prst="roundRect">
            <a:avLst/>
          </a:prstGeom>
          <a:solidFill>
            <a:srgbClr val="00EEB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8796" y="2331070"/>
            <a:ext cx="1803042" cy="1262129"/>
          </a:xfrm>
          <a:prstGeom prst="rect">
            <a:avLst/>
          </a:prstGeom>
          <a:ln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داده های مالی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116263" y="2827338"/>
            <a:ext cx="438150" cy="36671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3593208" y="2086378"/>
            <a:ext cx="1867435" cy="1703225"/>
          </a:xfrm>
          <a:prstGeom prst="flowChartConnector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عملیات حسابداری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7" name="Striped Right Arrow 6"/>
          <p:cNvSpPr/>
          <p:nvPr/>
        </p:nvSpPr>
        <p:spPr>
          <a:xfrm>
            <a:off x="5564188" y="2827338"/>
            <a:ext cx="476250" cy="366712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Bevel 7"/>
          <p:cNvSpPr/>
          <p:nvPr/>
        </p:nvSpPr>
        <p:spPr>
          <a:xfrm>
            <a:off x="6362700" y="2373313"/>
            <a:ext cx="1584325" cy="1219200"/>
          </a:xfrm>
          <a:prstGeom prst="bevel">
            <a:avLst/>
          </a:prstGeom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گزارشهای مالی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552950" y="3336925"/>
            <a:ext cx="0" cy="1233488"/>
          </a:xfrm>
          <a:prstGeom prst="straightConnector1">
            <a:avLst/>
          </a:prstGeom>
          <a:ln w="28575">
            <a:solidFill>
              <a:srgbClr val="0066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8950" y="4532313"/>
            <a:ext cx="1230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استخراج از اسناد مثبته</a:t>
            </a:r>
            <a:endParaRPr kumimoji="0" lang="en-US" altLang="fa-IR" sz="2000" b="0" i="0" u="none" strike="noStrike" kern="1200" cap="none" spc="0" normalizeH="0" baseline="0" noProof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675563" y="4435475"/>
            <a:ext cx="2370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مثل صورتهای مالی</a:t>
            </a:r>
            <a:endParaRPr kumimoji="0" lang="en-US" altLang="fa-IR" sz="24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2305050" y="4919663"/>
            <a:ext cx="1171575" cy="1101725"/>
          </a:xfrm>
          <a:prstGeom prst="flowChartConnector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تجزیه و تحلیل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3651250" y="4951413"/>
            <a:ext cx="1171575" cy="1101725"/>
          </a:xfrm>
          <a:prstGeom prst="flowChartConnector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ثبت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4868863" y="4887913"/>
            <a:ext cx="1171575" cy="1100137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طبقه بندی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6084888" y="4919663"/>
            <a:ext cx="1171575" cy="1101725"/>
          </a:xfrm>
          <a:prstGeom prst="flowChartConnector">
            <a:avLst/>
          </a:prstGeom>
          <a:solidFill>
            <a:srgbClr val="B46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تلخیص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781300" y="4635500"/>
            <a:ext cx="3889375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74950" y="4635500"/>
            <a:ext cx="0" cy="284163"/>
          </a:xfrm>
          <a:prstGeom prst="straightConnector1">
            <a:avLst/>
          </a:prstGeom>
          <a:ln w="28575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237038" y="4641850"/>
            <a:ext cx="0" cy="284163"/>
          </a:xfrm>
          <a:prstGeom prst="straightConnector1">
            <a:avLst/>
          </a:prstGeom>
          <a:ln w="28575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454650" y="4641850"/>
            <a:ext cx="0" cy="284163"/>
          </a:xfrm>
          <a:prstGeom prst="straightConnector1">
            <a:avLst/>
          </a:prstGeom>
          <a:ln w="28575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670675" y="4635500"/>
            <a:ext cx="0" cy="284163"/>
          </a:xfrm>
          <a:prstGeom prst="straightConnector1">
            <a:avLst/>
          </a:prstGeom>
          <a:ln w="28575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246188" y="3625850"/>
            <a:ext cx="592137" cy="887413"/>
          </a:xfrm>
          <a:prstGeom prst="straightConnector1">
            <a:avLst/>
          </a:prstGeom>
          <a:ln w="28575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947025" y="3194050"/>
            <a:ext cx="836613" cy="10429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By </a:t>
            </a:r>
            <a:r>
              <a:rPr kumimoji="0" lang="en-US" altLang="fa-IR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Yadgar</a:t>
            </a:r>
            <a:r>
              <a:rPr kumimoji="0" lang="en-US" altLang="fa-I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altLang="fa-IR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morvati</a:t>
            </a:r>
            <a:endParaRPr kumimoji="0" lang="en-US" altLang="fa-IR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1406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FA51E0-3A3B-4717-A439-75B6DE77BBA5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6942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build="p" animBg="1"/>
      <p:bldP spid="15" grpId="0"/>
      <p:bldP spid="17" grpId="0"/>
      <p:bldP spid="9" grpId="0" build="p" animBg="1"/>
      <p:bldP spid="18" grpId="0" build="p" animBg="1"/>
      <p:bldP spid="19" grpId="0" build="p" animBg="1"/>
      <p:bldP spid="20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288" y="2028825"/>
            <a:ext cx="9698037" cy="2136775"/>
          </a:xfrm>
          <a:prstGeom prst="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03613" y="2936875"/>
            <a:ext cx="6335712" cy="811213"/>
          </a:xfrm>
          <a:prstGeom prst="rect">
            <a:avLst/>
          </a:prstGeom>
          <a:solidFill>
            <a:srgbClr val="9900FF"/>
          </a:solidFill>
          <a:ln w="38100">
            <a:solidFill>
              <a:srgbClr val="00FF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93675" y="2897188"/>
            <a:ext cx="3074988" cy="850900"/>
          </a:xfrm>
          <a:prstGeom prst="roundRect">
            <a:avLst/>
          </a:prstGeom>
          <a:solidFill>
            <a:srgbClr val="9900FF"/>
          </a:solidFill>
          <a:ln w="38100">
            <a:solidFill>
              <a:srgbClr val="FF0000"/>
            </a:solidFill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4475" y="2949575"/>
            <a:ext cx="1314450" cy="6953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جمع آوری مدارک اولیه معاملات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79600" y="2949575"/>
            <a:ext cx="1314450" cy="6953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تجزیه و تحلیل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29013" y="2962275"/>
            <a:ext cx="1312862" cy="6953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ثبت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89538" y="2962275"/>
            <a:ext cx="1314450" cy="6953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طبقه بندی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1650" y="2974975"/>
            <a:ext cx="1312863" cy="6953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تلخیص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448675" y="3000375"/>
            <a:ext cx="1312863" cy="6953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تهیه گزارش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597025" y="3244850"/>
            <a:ext cx="269875" cy="25876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232150" y="3259138"/>
            <a:ext cx="271463" cy="25717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881563" y="3271838"/>
            <a:ext cx="269875" cy="25717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554788" y="3271838"/>
            <a:ext cx="271462" cy="25717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8216900" y="3206750"/>
            <a:ext cx="206375" cy="34766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587375" y="2370138"/>
            <a:ext cx="571500" cy="52705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2212975" y="2370138"/>
            <a:ext cx="573088" cy="52705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3897313" y="2370138"/>
            <a:ext cx="571500" cy="52705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5429250" y="2370138"/>
            <a:ext cx="573088" cy="52705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7215188" y="2395538"/>
            <a:ext cx="573087" cy="528637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8748713" y="2408238"/>
            <a:ext cx="571500" cy="528637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55588" y="4816475"/>
            <a:ext cx="3543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توسط</a:t>
            </a:r>
            <a:r>
              <a:rPr kumimoji="0" lang="fa-IR" altLang="fa-IR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fa-IR" altLang="fa-IR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کاربر</a:t>
            </a:r>
            <a:r>
              <a:rPr kumimoji="0" lang="fa-IR" altLang="fa-IR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fa-IR" altLang="fa-IR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با</a:t>
            </a:r>
            <a:r>
              <a:rPr kumimoji="0" lang="fa-IR" altLang="fa-IR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fa-IR" altLang="fa-IR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دست</a:t>
            </a:r>
            <a:r>
              <a:rPr kumimoji="0" lang="fa-IR" altLang="fa-IR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fa-IR" altLang="fa-IR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انجام</a:t>
            </a:r>
            <a:r>
              <a:rPr kumimoji="0" lang="fa-IR" altLang="fa-IR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fa-IR" altLang="fa-IR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می</a:t>
            </a:r>
            <a:r>
              <a:rPr kumimoji="0" lang="fa-IR" altLang="fa-IR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fa-IR" altLang="fa-IR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گیرد</a:t>
            </a:r>
            <a:endParaRPr kumimoji="0" lang="en-US" altLang="fa-IR" sz="18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916488" y="4918075"/>
            <a:ext cx="3543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توسط</a:t>
            </a:r>
            <a:r>
              <a:rPr kumimoji="0" lang="fa-IR" altLang="fa-I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fa-IR" altLang="fa-I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سیستم نرم افزار انجام</a:t>
            </a:r>
            <a:r>
              <a:rPr kumimoji="0" lang="fa-IR" altLang="fa-I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fa-IR" altLang="fa-I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می</a:t>
            </a:r>
            <a:r>
              <a:rPr kumimoji="0" lang="fa-IR" altLang="fa-I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fa-IR" altLang="fa-I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گیرد</a:t>
            </a:r>
            <a:endParaRPr kumimoji="0" lang="en-US" altLang="fa-IR" sz="1800" b="0" i="0" u="none" strike="noStrike" kern="120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645275" y="3811588"/>
            <a:ext cx="0" cy="1057275"/>
          </a:xfrm>
          <a:prstGeom prst="straightConnector1">
            <a:avLst/>
          </a:prstGeom>
          <a:ln w="2857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982788" y="3824288"/>
            <a:ext cx="0" cy="9413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393" y="544385"/>
            <a:ext cx="96654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1" i="0" u="none" strike="noStrike" kern="1200" cap="none" spc="0" normalizeH="0" baseline="0" noProof="0" dirty="0">
                <a:ln w="12700">
                  <a:solidFill>
                    <a:srgbClr val="42D0A2">
                      <a:lumMod val="50000"/>
                    </a:srgbClr>
                  </a:solidFill>
                  <a:prstDash val="solid"/>
                </a:ln>
                <a:solidFill>
                  <a:srgbClr val="00FF99"/>
                </a:solidFill>
                <a:effectLst>
                  <a:glow rad="101600">
                    <a:srgbClr val="2E83C3">
                      <a:satMod val="175000"/>
                      <a:alpha val="40000"/>
                    </a:srgbClr>
                  </a:glow>
                  <a:innerShdw blurRad="177800">
                    <a:srgbClr val="42D0A2">
                      <a:lumMod val="50000"/>
                    </a:srgbClr>
                  </a:innerShdw>
                </a:effectLst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نحوه عمل در سیستم حسابداری مکانیزه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42D0A2">
                    <a:lumMod val="50000"/>
                  </a:srgbClr>
                </a:solidFill>
                <a:prstDash val="solid"/>
              </a:ln>
              <a:solidFill>
                <a:srgbClr val="00FF99"/>
              </a:solidFill>
              <a:effectLst>
                <a:glow rad="101600">
                  <a:srgbClr val="2E83C3">
                    <a:satMod val="175000"/>
                    <a:alpha val="40000"/>
                  </a:srgbClr>
                </a:glow>
                <a:innerShdw blurRad="177800">
                  <a:srgbClr val="42D0A2">
                    <a:lumMod val="50000"/>
                  </a:srgbClr>
                </a:innerShdw>
              </a:effectLst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102428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6B305-F95B-4BF0-9A13-342420FD5B3A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3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27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6" grpId="0"/>
      <p:bldP spid="2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684" y="1255594"/>
            <a:ext cx="7983939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1" i="0" u="none" strike="noStrike" kern="1200" cap="none" spc="0" normalizeH="0" baseline="0" noProof="0" dirty="0">
                <a:ln w="12700" cmpd="sng">
                  <a:solidFill>
                    <a:srgbClr val="2E946B"/>
                  </a:solidFill>
                  <a:prstDash val="solid"/>
                </a:ln>
                <a:solidFill>
                  <a:srgbClr val="0066FF"/>
                </a:solidFill>
                <a:effectLst>
                  <a:glow rad="228600">
                    <a:srgbClr val="42D0A2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استانداردهای بین المللی حسابداری</a:t>
            </a:r>
            <a:endParaRPr kumimoji="0" lang="en-US" sz="4800" b="1" i="0" u="none" strike="noStrike" kern="1200" cap="none" spc="0" normalizeH="0" baseline="0" noProof="0" dirty="0">
              <a:ln w="12700" cmpd="sng">
                <a:solidFill>
                  <a:srgbClr val="2E946B"/>
                </a:solidFill>
                <a:prstDash val="solid"/>
              </a:ln>
              <a:solidFill>
                <a:srgbClr val="0066FF"/>
              </a:solidFill>
              <a:effectLst>
                <a:glow rad="228600">
                  <a:srgbClr val="42D0A2">
                    <a:satMod val="175000"/>
                    <a:alpha val="40000"/>
                  </a:srgbClr>
                </a:glow>
              </a:effectLst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2514" y="2265528"/>
            <a:ext cx="7983939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2700" cmpd="sng">
                  <a:solidFill>
                    <a:srgbClr val="2E946B"/>
                  </a:solidFill>
                  <a:prstDash val="solid"/>
                </a:ln>
                <a:solidFill>
                  <a:srgbClr val="0066FF"/>
                </a:solidFill>
                <a:effectLst>
                  <a:glow rad="228600">
                    <a:srgbClr val="42D0A2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IFAS</a:t>
            </a:r>
            <a:endParaRPr kumimoji="0" lang="en-US" sz="4800" b="1" i="0" u="none" strike="noStrike" kern="1200" cap="none" spc="0" normalizeH="0" baseline="0" noProof="0" dirty="0">
              <a:ln w="12700" cmpd="sng">
                <a:solidFill>
                  <a:srgbClr val="2E946B"/>
                </a:solidFill>
                <a:prstDash val="solid"/>
              </a:ln>
              <a:solidFill>
                <a:srgbClr val="0066FF"/>
              </a:solidFill>
              <a:effectLst>
                <a:glow rad="228600">
                  <a:srgbClr val="42D0A2">
                    <a:satMod val="175000"/>
                    <a:alpha val="40000"/>
                  </a:srgbClr>
                </a:glow>
              </a:effectLst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824413" y="3671888"/>
            <a:ext cx="825500" cy="722312"/>
          </a:xfrm>
          <a:prstGeom prst="down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684" y="4599970"/>
            <a:ext cx="835243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1" i="0" u="none" strike="noStrike" kern="1200" cap="none" spc="0" normalizeH="0" baseline="0" noProof="0" dirty="0">
                <a:ln w="12700" cmpd="sng">
                  <a:solidFill>
                    <a:srgbClr val="2E946B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42D0A2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هدف </a:t>
            </a:r>
            <a:r>
              <a:rPr kumimoji="0" lang="fa-IR" sz="5400" b="1" i="0" u="none" strike="noStrike" kern="1200" cap="none" spc="0" normalizeH="0" baseline="0" noProof="0" dirty="0">
                <a:ln w="12700" cmpd="sng">
                  <a:solidFill>
                    <a:srgbClr val="2E946B"/>
                  </a:solidFill>
                  <a:prstDash val="solid"/>
                </a:ln>
                <a:solidFill>
                  <a:srgbClr val="92D050"/>
                </a:solidFill>
                <a:effectLst>
                  <a:glow rad="139700">
                    <a:srgbClr val="42D0A2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:یکسان سازی استانداردهای حسابداری میان کشورهای مختلف</a:t>
            </a:r>
            <a:endParaRPr kumimoji="0" lang="en-US" sz="5400" b="1" i="0" u="none" strike="noStrike" kern="1200" cap="none" spc="0" normalizeH="0" baseline="0" noProof="0" dirty="0">
              <a:ln w="12700" cmpd="sng">
                <a:solidFill>
                  <a:srgbClr val="2E946B"/>
                </a:solidFill>
                <a:prstDash val="solid"/>
              </a:ln>
              <a:solidFill>
                <a:srgbClr val="92D050"/>
              </a:solidFill>
              <a:effectLst>
                <a:glow rad="139700">
                  <a:srgbClr val="42D0A2">
                    <a:satMod val="175000"/>
                    <a:alpha val="40000"/>
                  </a:srgbClr>
                </a:glow>
              </a:effectLst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By </a:t>
            </a:r>
            <a:r>
              <a:rPr kumimoji="0" lang="en-US" altLang="fa-IR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Yadgar</a:t>
            </a:r>
            <a:r>
              <a:rPr kumimoji="0" lang="en-US" altLang="fa-IR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altLang="fa-IR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morvati</a:t>
            </a:r>
            <a:endParaRPr kumimoji="0" lang="en-US" altLang="fa-IR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10343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3DFBAF-B42F-431C-8785-E44ACFD60C35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430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61" y="799310"/>
            <a:ext cx="8596668" cy="856969"/>
          </a:xfrm>
          <a:extLst/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+mn-ea"/>
                <a:cs typeface="B Jadid" panose="00000700000000000000" pitchFamily="2" charset="-78"/>
              </a:rPr>
              <a:t>IFAS</a:t>
            </a:r>
            <a:r>
              <a:rPr lang="en-US" sz="4800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Jadid" panose="00000700000000000000" pitchFamily="2" charset="-78"/>
              </a:rPr>
              <a:t/>
            </a:r>
            <a:br>
              <a:rPr lang="en-US" sz="4800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Jadid" panose="00000700000000000000" pitchFamily="2" charset="-78"/>
              </a:rPr>
            </a:br>
            <a:endParaRPr lang="en-US" sz="4800" b="1" dirty="0">
              <a:ln>
                <a:solidFill>
                  <a:srgbClr val="0070C0"/>
                </a:solidFill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Jadid" panose="000007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788" y="1431925"/>
            <a:ext cx="9837737" cy="4733925"/>
          </a:xfrm>
        </p:spPr>
        <p:txBody>
          <a:bodyPr rtlCol="0"/>
          <a:lstStyle/>
          <a:p>
            <a:pPr algn="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fa-IR" alt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1- یک نهاد است که مسئولیت تدوین استانداردهای بین المللی حسابداری را بر عهده دارد.</a:t>
            </a:r>
            <a:endParaRPr lang="fa-IR" altLang="fa-IR" sz="2400" dirty="0" smtClean="0">
              <a:solidFill>
                <a:srgbClr val="002060"/>
              </a:solidFill>
            </a:endParaRPr>
          </a:p>
          <a:p>
            <a:pPr algn="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fa-IR" altLang="fa-IR" sz="1100" dirty="0" smtClean="0">
              <a:solidFill>
                <a:srgbClr val="002060"/>
              </a:solidFill>
            </a:endParaRPr>
          </a:p>
          <a:p>
            <a:pPr algn="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fa-IR" alt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2- مرکز آن در لندن است.</a:t>
            </a:r>
          </a:p>
          <a:p>
            <a:pPr algn="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fa-IR" altLang="fa-IR" sz="2400" dirty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fa-IR" altLang="fa-IR" sz="2400" dirty="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fa-IR" altLang="fa-IR" sz="700" dirty="0" smtClean="0">
              <a:solidFill>
                <a:srgbClr val="002060"/>
              </a:solidFill>
            </a:endParaRPr>
          </a:p>
          <a:p>
            <a:pPr algn="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fa-IR" alt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- هدف آن :</a:t>
            </a:r>
          </a:p>
          <a:p>
            <a:pPr algn="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fa-IR" altLang="fa-IR" sz="100" dirty="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fa-IR" alt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الف- یکسان سازی استانداردهای حسابداری میان کشورهای مختلف</a:t>
            </a:r>
          </a:p>
          <a:p>
            <a:pPr algn="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fa-IR" alt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ب- نزدیکتر کردن استانداردهای حسابداری آمریکا و انگلستان</a:t>
            </a:r>
          </a:p>
          <a:p>
            <a:pPr algn="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fa-IR" altLang="fa-IR" sz="900" dirty="0" smtClean="0">
              <a:solidFill>
                <a:srgbClr val="0066FF"/>
              </a:solidFill>
              <a:cs typeface="B Titr" panose="00000700000000000000" pitchFamily="2" charset="-78"/>
            </a:endParaRPr>
          </a:p>
          <a:p>
            <a:pPr algn="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fa-IR" altLang="fa-IR" sz="2000" dirty="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n-US" altLang="fa-IR" sz="2400" dirty="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n-US" altLang="fa-IR" sz="2400" dirty="0" smtClean="0">
              <a:solidFill>
                <a:srgbClr val="404040"/>
              </a:solidFill>
            </a:endParaRPr>
          </a:p>
          <a:p>
            <a:pPr algn="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fa-IR" altLang="fa-IR" sz="1100" dirty="0" smtClean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a-IR" sz="1600" dirty="0">
                <a:solidFill>
                  <a:prstClr val="black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Mj_Saeed" panose="00000700000000000000" pitchFamily="2" charset="-78"/>
              </a:rPr>
              <a:t>www.irhesabdaran.ir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10445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algn="r" defTabSz="457200" rtl="1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algn="r" defTabSz="457200" rtl="1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algn="r" defTabSz="457200" rtl="1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algn="r" defTabSz="457200" rtl="1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0CD3AB-65CA-4A47-8051-14F0B0ABC2D0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F496CB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F496CB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7828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5" y="695325"/>
            <a:ext cx="8666163" cy="1719263"/>
          </a:xfrm>
          <a:solidFill>
            <a:srgbClr val="FFC000"/>
          </a:solidFill>
        </p:spPr>
        <p:txBody>
          <a:bodyPr/>
          <a:lstStyle/>
          <a:p>
            <a:pPr algn="r" rtl="1" eaLnBrk="1" hangingPunct="1"/>
            <a:endParaRPr lang="fa-IR" altLang="fa-IR" sz="700" smtClean="0">
              <a:solidFill>
                <a:srgbClr val="002060"/>
              </a:solidFill>
            </a:endParaRPr>
          </a:p>
          <a:p>
            <a:pPr algn="r" rtl="1" eaLnBrk="1" hangingPunct="1"/>
            <a:r>
              <a:rPr lang="fa-IR" altLang="fa-IR" sz="2400" u="sng" smtClean="0">
                <a:solidFill>
                  <a:srgbClr val="C00000"/>
                </a:solidFill>
                <a:cs typeface="B Titr" panose="00000700000000000000" pitchFamily="2" charset="-78"/>
              </a:rPr>
              <a:t>فایده و مزیت یکسان سازی (یک شکل کردن) استانداردهای حسابداری</a:t>
            </a:r>
          </a:p>
          <a:p>
            <a:pPr algn="r" rtl="1" eaLnBrk="1" hangingPunct="1"/>
            <a:endParaRPr lang="fa-IR" altLang="fa-IR" sz="10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rtl="1" eaLnBrk="1" hangingPunct="1"/>
            <a:r>
              <a:rPr lang="fa-IR" altLang="fa-IR" sz="2400" smtClean="0">
                <a:solidFill>
                  <a:srgbClr val="002060"/>
                </a:solidFill>
                <a:cs typeface="B Titr" panose="00000700000000000000" pitchFamily="2" charset="-78"/>
              </a:rPr>
              <a:t>امکان </a:t>
            </a:r>
            <a:r>
              <a:rPr lang="fa-IR" altLang="fa-IR" sz="2400" u="sng" smtClean="0">
                <a:solidFill>
                  <a:srgbClr val="00B0F0"/>
                </a:solidFill>
                <a:cs typeface="B Titr" panose="00000700000000000000" pitchFamily="2" charset="-78"/>
              </a:rPr>
              <a:t>مقایسه کردن </a:t>
            </a:r>
            <a:r>
              <a:rPr lang="fa-IR" altLang="fa-IR" sz="2400" smtClean="0">
                <a:solidFill>
                  <a:srgbClr val="002060"/>
                </a:solidFill>
                <a:cs typeface="B Titr" panose="00000700000000000000" pitchFamily="2" charset="-78"/>
              </a:rPr>
              <a:t>وضعیت مالی و نتایج عملیات شرکتها در هر گوشه از جهان</a:t>
            </a:r>
          </a:p>
          <a:p>
            <a:pPr algn="r" rtl="1" eaLnBrk="1" hangingPunct="1"/>
            <a:endParaRPr lang="fa-IR" altLang="fa-IR" sz="900" smtClean="0">
              <a:solidFill>
                <a:srgbClr val="0066FF"/>
              </a:solidFill>
              <a:cs typeface="B Titr" panose="00000700000000000000" pitchFamily="2" charset="-78"/>
            </a:endParaRPr>
          </a:p>
          <a:p>
            <a:pPr algn="r" rtl="1" eaLnBrk="1" hangingPunct="1"/>
            <a:endParaRPr lang="fa-IR" altLang="fa-IR" sz="200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rtl="1" eaLnBrk="1" hangingPunct="1"/>
            <a:endParaRPr lang="en-US" altLang="fa-IR" sz="240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rtl="1" eaLnBrk="1" hangingPunct="1"/>
            <a:endParaRPr lang="en-US" altLang="fa-IR" sz="2400" smtClean="0">
              <a:solidFill>
                <a:srgbClr val="404040"/>
              </a:solidFill>
            </a:endParaRPr>
          </a:p>
          <a:p>
            <a:pPr algn="r" rtl="1" eaLnBrk="1" hangingPunct="1"/>
            <a:endParaRPr lang="fa-IR" altLang="fa-IR" sz="1100" smtClean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709613" y="3643313"/>
            <a:ext cx="8666162" cy="192563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fa-IR" altLang="fa-IR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معایب یکسان سازی استانداردها</a:t>
            </a: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fa-IR" altLang="fa-IR" sz="1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fa-IR" alt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هر کشور برای خود </a:t>
            </a:r>
            <a:r>
              <a:rPr kumimoji="0" lang="fa-IR" alt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ویژگیها و شرایط فرهنگی خاصی </a:t>
            </a:r>
            <a:r>
              <a:rPr kumimoji="0" lang="fa-IR" alt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را دارد ، اینکه آیا همه کشورها می توانند با وجود این تفاوتها از یک استاندارد استفاده نمایند یا نه جای بحث دارد .</a:t>
            </a: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fa-IR" altLang="fa-IR" sz="900" b="0" i="0" u="none" strike="noStrike" kern="120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fa-IR" altLang="fa-IR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fa-I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fa-IR" sz="24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fa-IR" altLang="fa-IR" sz="11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</p:txBody>
      </p:sp>
      <p:sp>
        <p:nvSpPr>
          <p:cNvPr id="10547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fa-IR" sz="1600" dirty="0">
                <a:solidFill>
                  <a:prstClr val="black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Mj_Saeed" panose="00000700000000000000" pitchFamily="2" charset="-78"/>
              </a:rPr>
              <a:t>www.irhesabdaran.ir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a-I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0547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0D6368-2856-46C0-83B9-70334AEFF3E6}" type="slidenum">
              <a:rPr kumimoji="0" lang="en-US" altLang="fa-IR" sz="1800" b="1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fa-IR" sz="900" b="1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297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5442" y="248091"/>
            <a:ext cx="8789158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500" b="1" i="0" u="none" strike="noStrike" kern="1200" cap="none" spc="0" normalizeH="0" baseline="0" noProof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FF00"/>
                </a:solidFill>
                <a:effectLst>
                  <a:glow rad="228600">
                    <a:srgbClr val="DF2E28">
                      <a:satMod val="175000"/>
                      <a:alpha val="40000"/>
                    </a:srgbClr>
                  </a:glow>
                  <a:innerShdw blurRad="177800">
                    <a:srgbClr val="E9BF35">
                      <a:lumMod val="50000"/>
                    </a:srgbClr>
                  </a:innerShdw>
                </a:effectLst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با یک احساس ماندگار بمانید .</a:t>
            </a:r>
            <a:endParaRPr kumimoji="0" lang="en-US" sz="3500" b="1" i="0" u="none" strike="noStrike" kern="1200" cap="none" spc="0" normalizeH="0" baseline="0" noProof="0" dirty="0">
              <a:ln w="12700">
                <a:solidFill>
                  <a:srgbClr val="C00000"/>
                </a:solidFill>
                <a:prstDash val="solid"/>
              </a:ln>
              <a:solidFill>
                <a:srgbClr val="00FF00"/>
              </a:solidFill>
              <a:effectLst>
                <a:glow rad="228600">
                  <a:srgbClr val="DF2E28">
                    <a:satMod val="175000"/>
                    <a:alpha val="40000"/>
                  </a:srgbClr>
                </a:glow>
                <a:innerShdw blurRad="177800">
                  <a:srgbClr val="E9BF35">
                    <a:lumMod val="50000"/>
                  </a:srgbClr>
                </a:innerShdw>
              </a:effectLst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5387771"/>
            <a:ext cx="867036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500" b="1" i="0" u="none" strike="noStrike" kern="1200" cap="none" spc="0" normalizeH="0" baseline="0" noProof="0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66FF"/>
                </a:solidFill>
                <a:effectLst>
                  <a:glow rad="228600">
                    <a:srgbClr val="DF2E28">
                      <a:satMod val="175000"/>
                      <a:alpha val="40000"/>
                    </a:srgbClr>
                  </a:glow>
                  <a:innerShdw blurRad="177800">
                    <a:srgbClr val="E9BF35">
                      <a:lumMod val="50000"/>
                    </a:srgbClr>
                  </a:innerShdw>
                </a:effectLst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لطفا آی آر حسابداران را به دوستانتون معرفی کنید</a:t>
            </a:r>
            <a:endParaRPr kumimoji="0" lang="en-US" sz="3500" b="1" i="0" u="none" strike="noStrike" kern="1200" cap="none" spc="0" normalizeH="0" baseline="0" noProof="0" dirty="0">
              <a:ln w="12700">
                <a:solidFill>
                  <a:srgbClr val="0066FF"/>
                </a:solidFill>
                <a:prstDash val="solid"/>
              </a:ln>
              <a:solidFill>
                <a:srgbClr val="00FF00"/>
              </a:solidFill>
              <a:effectLst>
                <a:glow rad="101600">
                  <a:srgbClr val="FE801A">
                    <a:satMod val="175000"/>
                    <a:alpha val="40000"/>
                  </a:srgbClr>
                </a:glow>
                <a:innerShdw blurRad="177800">
                  <a:srgbClr val="E9BF35">
                    <a:lumMod val="50000"/>
                  </a:srgbClr>
                </a:innerShdw>
              </a:effectLst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a-IR" sz="36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Mj_Saeed" panose="00000700000000000000" pitchFamily="2" charset="-78"/>
              </a:rPr>
              <a:t>www.irhesabdaran.ir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901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9053513" y="6042025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FCA629-EA90-4060-893E-D439D8B88016}" type="slidenum">
              <a:rPr kumimoji="0" lang="en-US" altLang="fa-IR" sz="1800" b="0" i="0" u="none" strike="noStrike" kern="1200" cap="none" spc="0" normalizeH="0" baseline="0" noProof="0" smtClean="0">
                <a:ln>
                  <a:noFill/>
                </a:ln>
                <a:solidFill>
                  <a:srgbClr val="DF2E2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fa-IR" sz="1050" b="0" i="0" u="none" strike="noStrike" kern="1200" cap="none" spc="0" normalizeH="0" baseline="0" noProof="0" dirty="0" smtClean="0">
              <a:ln>
                <a:noFill/>
              </a:ln>
              <a:solidFill>
                <a:srgbClr val="DF2E28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011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1112838"/>
            <a:ext cx="6588125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773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55563"/>
            <a:ext cx="8596312" cy="857250"/>
          </a:xfrm>
        </p:spPr>
        <p:txBody>
          <a:bodyPr/>
          <a:lstStyle/>
          <a:p>
            <a:pPr algn="ctr" rtl="1" eaLnBrk="1" hangingPunct="1"/>
            <a:r>
              <a:rPr lang="fa-IR" altLang="fa-IR" sz="4800" dirty="0" smtClean="0">
                <a:solidFill>
                  <a:srgbClr val="0000FF"/>
                </a:solidFill>
                <a:cs typeface="B Jadid" panose="00000700000000000000" pitchFamily="2" charset="-78"/>
              </a:rPr>
              <a:t>فرا لوکا پاچیولی</a:t>
            </a:r>
            <a:endParaRPr lang="en-US" altLang="fa-IR" sz="4800" dirty="0" smtClean="0">
              <a:solidFill>
                <a:srgbClr val="0000FF"/>
              </a:solidFill>
              <a:cs typeface="B Jadid" panose="000007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863" y="1208088"/>
            <a:ext cx="8596312" cy="1512887"/>
          </a:xfrm>
        </p:spPr>
        <p:txBody>
          <a:bodyPr>
            <a:normAutofit fontScale="70000" lnSpcReduction="20000"/>
          </a:bodyPr>
          <a:lstStyle/>
          <a:p>
            <a:pPr algn="r" eaLnBrk="1" hangingPunct="1">
              <a:defRPr/>
            </a:pPr>
            <a:r>
              <a:rPr lang="fa-IR" altLang="fa-IR" sz="2800" dirty="0" smtClean="0">
                <a:solidFill>
                  <a:srgbClr val="C00000"/>
                </a:solidFill>
                <a:cs typeface="B Titr" panose="00000700000000000000" pitchFamily="2" charset="-78"/>
              </a:rPr>
              <a:t>1- در سال 1445 میلادی در ونیز ایتالیا متولد شد . </a:t>
            </a:r>
          </a:p>
          <a:p>
            <a:pPr algn="r" eaLnBrk="1" hangingPunct="1">
              <a:defRPr/>
            </a:pPr>
            <a:r>
              <a:rPr lang="fa-IR" altLang="fa-IR" sz="2800" dirty="0" smtClean="0">
                <a:solidFill>
                  <a:srgbClr val="C00000"/>
                </a:solidFill>
                <a:cs typeface="B Titr" panose="00000700000000000000" pitchFamily="2" charset="-78"/>
              </a:rPr>
              <a:t>2- ریاضیدان و راهب فرقه فرانسیسکن بود .</a:t>
            </a:r>
          </a:p>
          <a:p>
            <a:pPr algn="r" eaLnBrk="1" hangingPunct="1">
              <a:defRPr/>
            </a:pPr>
            <a:r>
              <a:rPr lang="fa-IR" altLang="fa-IR" sz="2800" dirty="0" smtClean="0">
                <a:solidFill>
                  <a:srgbClr val="C00000"/>
                </a:solidFill>
                <a:cs typeface="B Titr" panose="00000700000000000000" pitchFamily="2" charset="-78"/>
              </a:rPr>
              <a:t>3- سیستم حسابداری دو طرفه (دو بل) را تدوین کرد .</a:t>
            </a:r>
          </a:p>
          <a:p>
            <a:pPr algn="r" eaLnBrk="1" hangingPunct="1">
              <a:defRPr/>
            </a:pPr>
            <a:r>
              <a:rPr lang="fa-IR" altLang="fa-IR" sz="2800" dirty="0" smtClean="0">
                <a:solidFill>
                  <a:srgbClr val="C00000"/>
                </a:solidFill>
                <a:cs typeface="B Titr" panose="00000700000000000000" pitchFamily="2" charset="-78"/>
              </a:rPr>
              <a:t>4- او را پدر حسابداری می نامند .</a:t>
            </a:r>
            <a:endParaRPr lang="en-US" altLang="fa-IR" sz="2800" dirty="0" smtClean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 descr="Image result for ‫شهر ونیز ایتالیا‬‎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3375025"/>
            <a:ext cx="4606925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‫شهر ونیز ایتالیا‬‎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375025"/>
            <a:ext cx="4548187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3A3C64-B461-4728-A05F-D3D6B50EC02B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445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34" y="283900"/>
            <a:ext cx="8577330" cy="832834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4800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Jadid" panose="00000700000000000000" pitchFamily="2" charset="-78"/>
              </a:rPr>
              <a:t>مفهوم اصلی فن دفترداری دو طرفه</a:t>
            </a:r>
            <a:endParaRPr lang="en-US" sz="4800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cs typeface="B Jadid" panose="00000700000000000000" pitchFamily="2" charset="-78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797425" y="2414588"/>
            <a:ext cx="760413" cy="503237"/>
          </a:xfrm>
          <a:prstGeom prst="downArrow">
            <a:avLst/>
          </a:prstGeom>
          <a:solidFill>
            <a:srgbClr val="00EE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16100" y="3165475"/>
            <a:ext cx="6761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Koodak" panose="00000700000000000000" pitchFamily="2" charset="-78"/>
              </a:rPr>
              <a:t>دریافت پول از یک بدهکار دو ثبت را ضروری می سازد، جنبه دریافت پول که باید در حساب صندوق ثبت شود و جنبه پرداخت پول که باید در حساب شخصی پرداخت کننده پول ثبت گردد.</a:t>
            </a:r>
            <a:r>
              <a:rPr kumimoji="0" lang="fa-IR" alt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t> </a:t>
            </a:r>
            <a:endParaRPr kumimoji="0" lang="en-US" altLang="fa-I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816475" y="4464050"/>
            <a:ext cx="760413" cy="50165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16100" y="5159375"/>
            <a:ext cx="67611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Koodak" panose="00000700000000000000" pitchFamily="2" charset="-78"/>
              </a:rPr>
              <a:t>این قاعده در مورد حسابهای مشتریان نیز بکار می رفت و آنان در ازای وجوهی که قرض می گرفتند و یا کالایی که به نسیه می خریدند بدهکار و در مقابل وجوهی که می پرداختند بستانکار می شدند و بدین ترتیب مانده حساب آنها معین می شد. </a:t>
            </a:r>
            <a:endParaRPr kumimoji="0" lang="en-US" altLang="fa-I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Koodak" panose="00000700000000000000" pitchFamily="2" charset="-7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81163" y="1371600"/>
            <a:ext cx="66214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rebuchet MS" panose="020B0603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گمان می رود که کاربرد قاعده جمع وخرج در مورد حساب </a:t>
            </a:r>
            <a:r>
              <a:rPr kumimoji="0" lang="ar-SA" alt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rebuchet MS" panose="020B0603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صندوق </a:t>
            </a:r>
            <a:r>
              <a:rPr kumimoji="0" lang="ar-SA" alt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rebuchet MS" panose="020B0603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نخستین گام در راه پیدایش سیستم نوین بوده باشد</a:t>
            </a:r>
            <a:r>
              <a:rPr kumimoji="0" lang="fa-IR" alt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2C29"/>
                </a:solidFill>
                <a:effectLst/>
                <a:uLnTx/>
                <a:uFillTx/>
                <a:latin typeface="Trebuchet MS" panose="020B0603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kumimoji="0" lang="fa-IR" alt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rebuchet MS" panose="020B0603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.</a:t>
            </a:r>
            <a:r>
              <a:rPr kumimoji="0" lang="ar-SA" alt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2C29"/>
                </a:solidFill>
                <a:effectLst/>
                <a:uLnTx/>
                <a:uFillTx/>
                <a:latin typeface="Trebuchet MS" panose="020B0603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kumimoji="0" lang="ar-SA" alt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2C29"/>
                </a:solidFill>
                <a:effectLst/>
                <a:uLnTx/>
                <a:uFillTx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/>
            </a:r>
            <a:br>
              <a:rPr kumimoji="0" lang="ar-SA" alt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2C29"/>
                </a:solidFill>
                <a:effectLst/>
                <a:uLnTx/>
                <a:uFillTx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endParaRPr kumimoji="0" lang="en-US" altLang="fa-I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66569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C04627-9E5F-4875-8A44-3AE96128C7F5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335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549" y="410679"/>
            <a:ext cx="8409905" cy="832834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4400" u="sng" dirty="0" smtClean="0">
                <a:solidFill>
                  <a:srgbClr val="0066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cs typeface="B Jadid" panose="00000700000000000000" pitchFamily="2" charset="-78"/>
              </a:rPr>
              <a:t>نتایج بکارگیری فن دفترداری دو طرف</a:t>
            </a:r>
            <a:r>
              <a:rPr lang="fa-IR" sz="4400" u="sng" dirty="0">
                <a:solidFill>
                  <a:srgbClr val="0066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cs typeface="B Jadid" panose="00000700000000000000" pitchFamily="2" charset="-78"/>
              </a:rPr>
              <a:t>ه</a:t>
            </a:r>
            <a:endParaRPr lang="en-US" sz="4400" u="sng" dirty="0">
              <a:solidFill>
                <a:srgbClr val="0066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cs typeface="B Jadid" panose="00000700000000000000" pitchFamily="2" charset="-78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797425" y="2733675"/>
            <a:ext cx="760413" cy="501650"/>
          </a:xfrm>
          <a:prstGeom prst="downArrow">
            <a:avLst/>
          </a:prstGeom>
          <a:solidFill>
            <a:srgbClr val="00EE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16100" y="3341688"/>
            <a:ext cx="6761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Koodak" panose="00000700000000000000" pitchFamily="2" charset="-78"/>
              </a:rPr>
              <a:t>با فروش هر مقدار از کالای یک محموله، حساب مربوطه بستانکار و در مقابل حساب مشتری یا حساب نقد، بدهکار می گردید تا این که تمامی اجناس یک محموله به فروش </a:t>
            </a:r>
            <a:r>
              <a:rPr kumimoji="0" lang="fa-IR" alt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Koodak" panose="00000700000000000000" pitchFamily="2" charset="-78"/>
              </a:rPr>
              <a:t>برسد.</a:t>
            </a:r>
            <a:r>
              <a:rPr kumimoji="0" lang="fa-IR" alt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t> </a:t>
            </a:r>
            <a:endParaRPr kumimoji="0" lang="en-US" altLang="fa-I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816475" y="4614863"/>
            <a:ext cx="760413" cy="50165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28775" y="5194300"/>
            <a:ext cx="6761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Koodak" panose="00000700000000000000" pitchFamily="2" charset="-78"/>
              </a:rPr>
              <a:t>این کار یعنی بدهکار کردن حساب هر محموله از کالای خریداری شده به قیمت خرید و بستانکار کردن آن به قیمت فروش معمولا تفاوتی را ایجاد می کرد که به حساب سود و زیان نقل می شد.</a:t>
            </a:r>
            <a:endParaRPr kumimoji="0" lang="en-US" altLang="fa-I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Koodak" panose="00000700000000000000" pitchFamily="2" charset="-7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9563" y="1417638"/>
            <a:ext cx="840898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rebuchet MS" panose="020B0603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حسابداری جنسی با نگهداری حسابی جداگانه برای هر محموله از کالای خریداری شده آغاز گردید و هر حساب در ازای خرید یک محموله کالا بدهکار و در مقابل حساب فروشنده یا حساب نقد بستانکار می </a:t>
            </a:r>
            <a:r>
              <a:rPr kumimoji="0" lang="fa-IR" alt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rebuchet MS" panose="020B0603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شد .</a:t>
            </a:r>
            <a:r>
              <a:rPr kumimoji="0" lang="ar-SA" alt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2C29"/>
                </a:solidFill>
                <a:effectLst/>
                <a:uLnTx/>
                <a:uFillTx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/>
            </a:r>
            <a:br>
              <a:rPr kumimoji="0" lang="ar-SA" alt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2C29"/>
                </a:solidFill>
                <a:effectLst/>
                <a:uLnTx/>
                <a:uFillTx/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endParaRPr kumimoji="0" lang="en-US" altLang="fa-I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67593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3BE3CC-55BD-4513-9DBA-FF3949578F25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02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103188" y="393700"/>
            <a:ext cx="92090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2800" b="0" i="0" u="none" strike="noStrike" kern="120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در اوایل قرن چهاردهم دو اصطلاح بدهکار و بستانکار ، یعنی دو واژه ایتالیایی </a:t>
            </a:r>
            <a:r>
              <a:rPr kumimoji="0" lang="fa-IR" altLang="fa-IR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دادن</a:t>
            </a:r>
            <a:r>
              <a:rPr kumimoji="0" lang="fa-IR" altLang="fa-IR" sz="2800" b="0" i="0" u="none" strike="noStrike" kern="120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(</a:t>
            </a:r>
            <a:r>
              <a:rPr kumimoji="0" lang="en-US" altLang="fa-IR" sz="2800" b="0" i="0" u="none" strike="noStrike" kern="120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dare</a:t>
            </a:r>
            <a:r>
              <a:rPr kumimoji="0" lang="fa-IR" altLang="fa-IR" sz="2800" b="0" i="0" u="none" strike="noStrike" kern="120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) و </a:t>
            </a:r>
            <a:r>
              <a:rPr kumimoji="0" lang="fa-IR" altLang="fa-IR" sz="2800" b="0" i="0" u="none" strike="noStrike" kern="120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گرفتن</a:t>
            </a:r>
            <a:r>
              <a:rPr kumimoji="0" lang="fa-IR" altLang="fa-IR" sz="2800" b="0" i="0" u="none" strike="noStrike" kern="120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(</a:t>
            </a:r>
            <a:r>
              <a:rPr kumimoji="0" lang="en-US" altLang="fa-IR" sz="2800" b="0" i="0" u="none" strike="noStrike" kern="120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avere</a:t>
            </a:r>
            <a:r>
              <a:rPr kumimoji="0" lang="fa-IR" altLang="fa-IR" sz="2800" b="0" i="0" u="none" strike="noStrike" kern="120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) کاملا متداول گردید.</a:t>
            </a:r>
            <a:r>
              <a:rPr kumimoji="0" lang="fa-IR" altLang="fa-I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 </a:t>
            </a:r>
            <a:endParaRPr kumimoji="0" lang="en-US" altLang="fa-IR" sz="2000" b="0" i="0" u="none" strike="noStrike" kern="1200" cap="none" spc="0" normalizeH="0" baseline="0" noProof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8" name="Picture 7" descr="قصر Ca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598613"/>
            <a:ext cx="86550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604838" y="1993900"/>
            <a:ext cx="2511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B Titr" panose="00000700000000000000" pitchFamily="2" charset="-78"/>
              </a:rPr>
              <a:t>ونیز شهر روی آب</a:t>
            </a:r>
            <a:endParaRPr kumimoji="0" lang="en-US" altLang="fa-IR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B Titr" panose="00000700000000000000" pitchFamily="2" charset="-78"/>
            </a:endParaRPr>
          </a:p>
        </p:txBody>
      </p:sp>
      <p:sp>
        <p:nvSpPr>
          <p:cNvPr id="68613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54ECEA-4998-4A23-BBB5-2F625D6BA2A8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9429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363538"/>
            <a:ext cx="8596312" cy="855662"/>
          </a:xfrm>
        </p:spPr>
        <p:txBody>
          <a:bodyPr/>
          <a:lstStyle/>
          <a:p>
            <a:pPr algn="ctr" rtl="1" eaLnBrk="1" hangingPunct="1"/>
            <a:r>
              <a:rPr lang="fa-IR" altLang="fa-IR" sz="4800" smtClean="0">
                <a:solidFill>
                  <a:srgbClr val="0000FF"/>
                </a:solidFill>
                <a:cs typeface="B Jadid" panose="00000700000000000000" pitchFamily="2" charset="-78"/>
              </a:rPr>
              <a:t>کتاب لوکا پاچیولی</a:t>
            </a:r>
            <a:endParaRPr lang="en-US" altLang="fa-IR" sz="4800" smtClean="0">
              <a:solidFill>
                <a:srgbClr val="0000FF"/>
              </a:solidFill>
              <a:cs typeface="B Jadid" panose="000007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863" y="1674813"/>
            <a:ext cx="9020175" cy="4254500"/>
          </a:xfrm>
        </p:spPr>
        <p:txBody>
          <a:bodyPr>
            <a:normAutofit lnSpcReduction="10000"/>
          </a:bodyPr>
          <a:lstStyle/>
          <a:p>
            <a:pPr algn="r" rtl="1" eaLnBrk="1" hangingPunct="1">
              <a:defRPr/>
            </a:pPr>
            <a:r>
              <a:rPr lang="fa-IR" alt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1- پاچیولی کشیشی بود که در دانشگاههای جمهوریهای پروجا، ناپل، پیزا و فلورانس ریاضیات تدریس می کرد .</a:t>
            </a:r>
          </a:p>
          <a:p>
            <a:pPr algn="r" rtl="1" eaLnBrk="1" hangingPunct="1">
              <a:defRPr/>
            </a:pPr>
            <a:endParaRPr lang="fa-IR" altLang="fa-IR" sz="2400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r" rtl="1" eaLnBrk="1" hangingPunct="1">
              <a:defRPr/>
            </a:pPr>
            <a:r>
              <a:rPr lang="fa-IR" alt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2- در سال 1494 با همکاری دوستش لئوناردو داوینچی کتابی تحت عنوان «</a:t>
            </a:r>
            <a:r>
              <a:rPr lang="ar-SA" altLang="fa-IR" sz="2400" dirty="0" smtClean="0">
                <a:solidFill>
                  <a:srgbClr val="00FF00"/>
                </a:solidFill>
                <a:cs typeface="B Titr" panose="00000700000000000000" pitchFamily="2" charset="-78"/>
              </a:rPr>
              <a:t>کلیات حساب ، هندسه و اصول نسبت ها</a:t>
            </a:r>
            <a:r>
              <a:rPr lang="fa-IR" alt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»</a:t>
            </a:r>
            <a:r>
              <a:rPr lang="ar-SA" altLang="fa-IR" sz="2400" b="1" dirty="0" smtClean="0">
                <a:solidFill>
                  <a:srgbClr val="404040"/>
                </a:solidFill>
              </a:rPr>
              <a:t> </a:t>
            </a:r>
            <a:r>
              <a:rPr lang="fa-IR" altLang="fa-IR" sz="2400" dirty="0" smtClean="0">
                <a:solidFill>
                  <a:srgbClr val="00FF00"/>
                </a:solidFill>
                <a:cs typeface="B Titr" panose="00000700000000000000" pitchFamily="2" charset="-78"/>
              </a:rPr>
              <a:t> </a:t>
            </a:r>
            <a:r>
              <a:rPr lang="fa-IR" alt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را</a:t>
            </a:r>
            <a:r>
              <a:rPr lang="fa-IR" altLang="fa-IR" sz="2400" dirty="0" smtClean="0">
                <a:solidFill>
                  <a:srgbClr val="00FF00"/>
                </a:solidFill>
                <a:cs typeface="B Titr" panose="00000700000000000000" pitchFamily="2" charset="-78"/>
              </a:rPr>
              <a:t> </a:t>
            </a:r>
            <a:r>
              <a:rPr lang="fa-IR" alt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تألیف کرد .</a:t>
            </a:r>
          </a:p>
          <a:p>
            <a:pPr algn="r" rtl="1" eaLnBrk="1" hangingPunct="1">
              <a:defRPr/>
            </a:pPr>
            <a:endParaRPr lang="fa-IR" altLang="fa-IR" sz="2400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r" rtl="1" eaLnBrk="1" hangingPunct="1">
              <a:defRPr/>
            </a:pPr>
            <a:r>
              <a:rPr lang="fa-IR" alt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3- در یک فصل از این کتاب با عنوان «</a:t>
            </a:r>
            <a:r>
              <a:rPr lang="fa-IR" altLang="fa-IR" sz="2400" dirty="0" smtClean="0">
                <a:solidFill>
                  <a:srgbClr val="0066FF"/>
                </a:solidFill>
                <a:cs typeface="B Titr" panose="00000700000000000000" pitchFamily="2" charset="-78"/>
              </a:rPr>
              <a:t>ویژگی های محاسبه و ثبت</a:t>
            </a:r>
            <a:r>
              <a:rPr lang="fa-IR" alt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» به موضوع دفترداری دو طرفه پرداخته شده است. این کتاب نخستین توصیف مدون از سیستم حسابداری دوطرفه است. در این بخش از کتاب، پاچیولی با استفاده از منابع و روشهای موجود </a:t>
            </a:r>
            <a:r>
              <a:rPr lang="fa-IR" altLang="fa-IR" sz="2400" dirty="0" smtClean="0">
                <a:solidFill>
                  <a:srgbClr val="7030A0"/>
                </a:solidFill>
                <a:cs typeface="B Titr" panose="00000700000000000000" pitchFamily="2" charset="-78"/>
              </a:rPr>
              <a:t>سه دفتر اصلی حساب </a:t>
            </a:r>
            <a:r>
              <a:rPr lang="fa-IR" alt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را به ترتیب زیر تشریح می کند:</a:t>
            </a:r>
            <a:endParaRPr lang="en-US" altLang="fa-IR" sz="2400" dirty="0" smtClean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6963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8DF81A-34AB-4EF1-82B7-56D0415590B1}" type="slidenum">
              <a:rPr kumimoji="0" lang="en-US" altLang="fa-I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fa-IR" sz="900" b="0" i="0" u="none" strike="noStrike" kern="1200" cap="none" spc="0" normalizeH="0" baseline="0" noProof="0" smtClean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019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5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6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7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adge">
    <a:dk1>
      <a:sysClr val="windowText" lastClr="000000"/>
    </a:dk1>
    <a:lt1>
      <a:sysClr val="window" lastClr="FFFFFF"/>
    </a:lt1>
    <a:dk2>
      <a:srgbClr val="2A1A00"/>
    </a:dk2>
    <a:lt2>
      <a:srgbClr val="F3F3F2"/>
    </a:lt2>
    <a:accent1>
      <a:srgbClr val="F8B323"/>
    </a:accent1>
    <a:accent2>
      <a:srgbClr val="656A59"/>
    </a:accent2>
    <a:accent3>
      <a:srgbClr val="46B2B5"/>
    </a:accent3>
    <a:accent4>
      <a:srgbClr val="8CAA7E"/>
    </a:accent4>
    <a:accent5>
      <a:srgbClr val="D36F68"/>
    </a:accent5>
    <a:accent6>
      <a:srgbClr val="826276"/>
    </a:accent6>
    <a:hlink>
      <a:srgbClr val="46B2B5"/>
    </a:hlink>
    <a:folHlink>
      <a:srgbClr val="A4669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2082</Words>
  <Application>Microsoft Office PowerPoint</Application>
  <PresentationFormat>Widescreen</PresentationFormat>
  <Paragraphs>481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45</vt:i4>
      </vt:variant>
    </vt:vector>
  </HeadingPairs>
  <TitlesOfParts>
    <vt:vector size="79" baseType="lpstr">
      <vt:lpstr>Adobe Gothic Std B</vt:lpstr>
      <vt:lpstr>MS PMincho</vt:lpstr>
      <vt:lpstr>Arial</vt:lpstr>
      <vt:lpstr>B Davat</vt:lpstr>
      <vt:lpstr>B Jadid</vt:lpstr>
      <vt:lpstr>B Koodak</vt:lpstr>
      <vt:lpstr>B Titr</vt:lpstr>
      <vt:lpstr>BaccusExpanded</vt:lpstr>
      <vt:lpstr>Bodoni MT</vt:lpstr>
      <vt:lpstr>Calibri</vt:lpstr>
      <vt:lpstr>Century Gothic</vt:lpstr>
      <vt:lpstr>Century Schoolbook</vt:lpstr>
      <vt:lpstr>Corbel</vt:lpstr>
      <vt:lpstr>Gill Sans MT</vt:lpstr>
      <vt:lpstr>Impact</vt:lpstr>
      <vt:lpstr>Majalla UI</vt:lpstr>
      <vt:lpstr>Mj_Saeed</vt:lpstr>
      <vt:lpstr>Mj_Shafigh 2 Bold</vt:lpstr>
      <vt:lpstr>Mj_Text Medium</vt:lpstr>
      <vt:lpstr>Montreal-DemiBold</vt:lpstr>
      <vt:lpstr>Perpetua Titling MT</vt:lpstr>
      <vt:lpstr>Plymouth-ExtraBold</vt:lpstr>
      <vt:lpstr>Tahoma</vt:lpstr>
      <vt:lpstr>Times New Roman</vt:lpstr>
      <vt:lpstr>Trebuchet MS</vt:lpstr>
      <vt:lpstr>Wichita-Regular</vt:lpstr>
      <vt:lpstr>Wingdings 3</vt:lpstr>
      <vt:lpstr>Wisp</vt:lpstr>
      <vt:lpstr>Facet</vt:lpstr>
      <vt:lpstr>Ion Boardroom</vt:lpstr>
      <vt:lpstr>Feathered</vt:lpstr>
      <vt:lpstr>Badge</vt:lpstr>
      <vt:lpstr>1_Facet</vt:lpstr>
      <vt:lpstr>Vapor Trail</vt:lpstr>
      <vt:lpstr>تاریخچه و سیر تحول حسابداری</vt:lpstr>
      <vt:lpstr>PowerPoint Presentation</vt:lpstr>
      <vt:lpstr>PowerPoint Presentation</vt:lpstr>
      <vt:lpstr>سیستم ثبت حسابداری دو طرفه</vt:lpstr>
      <vt:lpstr>فرا لوکا پاچیولی</vt:lpstr>
      <vt:lpstr>مفهوم اصلی فن دفترداری دو طرفه</vt:lpstr>
      <vt:lpstr>نتایج بکارگیری فن دفترداری دو طرفه</vt:lpstr>
      <vt:lpstr>PowerPoint Presentation</vt:lpstr>
      <vt:lpstr>کتاب لوکا پاچیولی</vt:lpstr>
      <vt:lpstr>دفتر باطله (Waste Book)</vt:lpstr>
      <vt:lpstr>توصیه پاچیولی به حسابداران</vt:lpstr>
      <vt:lpstr>اصول کتاب پاچیولی</vt:lpstr>
      <vt:lpstr>مواردی که در کتاب پاچیولی بحث نشده</vt:lpstr>
      <vt:lpstr>PowerPoint Presentation</vt:lpstr>
      <vt:lpstr>PowerPoint Presentation</vt:lpstr>
      <vt:lpstr>چراعناصر اصلی سیستم دفترداری دوطرفه همچنان بدون تغییر باقی مانده است؟ </vt:lpstr>
      <vt:lpstr>PowerPoint Presentation</vt:lpstr>
      <vt:lpstr>چرا انقلاب صنعتی در انگلستان روی داد ؟</vt:lpstr>
      <vt:lpstr>آثار انقلاب صنعتی بر حسابداری</vt:lpstr>
      <vt:lpstr>PowerPoint Presentation</vt:lpstr>
      <vt:lpstr>سیر تکاملی چارچوب نظری و سیاستگذاری حسابداری در آمریکا</vt:lpstr>
      <vt:lpstr>دوره بازار آزاد</vt:lpstr>
      <vt:lpstr>دوره شکل گیری</vt:lpstr>
      <vt:lpstr>دوره مدرن</vt:lpstr>
      <vt:lpstr>نهادهای تدوین کننده استانداردهای  حسابداری در آمریکا</vt:lpstr>
      <vt:lpstr>کمیته های AICPA</vt:lpstr>
      <vt:lpstr>کمیته ها و انجمن های حرفه ای آمریکا</vt:lpstr>
      <vt:lpstr>AICPA  </vt:lpstr>
      <vt:lpstr>SEC </vt:lpstr>
      <vt:lpstr>CAP </vt:lpstr>
      <vt:lpstr>APB </vt:lpstr>
      <vt:lpstr>FASB </vt:lpstr>
      <vt:lpstr>AAA </vt:lpstr>
      <vt:lpstr>مدل های حسابداری جهان</vt:lpstr>
      <vt:lpstr>PowerPoint Presentation</vt:lpstr>
      <vt:lpstr>PowerPoint Presentation</vt:lpstr>
      <vt:lpstr>PowerPoint Presentation</vt:lpstr>
      <vt:lpstr>فرآیند حسابداری</vt:lpstr>
      <vt:lpstr>PowerPoint Presentation</vt:lpstr>
      <vt:lpstr>PowerPoint Presentation</vt:lpstr>
      <vt:lpstr>PowerPoint Presentation</vt:lpstr>
      <vt:lpstr>PowerPoint Presentation</vt:lpstr>
      <vt:lpstr>IFAS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تاریخچه و سیر تحول حسابداری</dc:title>
  <dc:creator>1</dc:creator>
  <cp:lastModifiedBy>irh</cp:lastModifiedBy>
  <cp:revision>4</cp:revision>
  <dcterms:created xsi:type="dcterms:W3CDTF">2017-12-24T16:46:11Z</dcterms:created>
  <dcterms:modified xsi:type="dcterms:W3CDTF">2017-12-24T17:36:10Z</dcterms:modified>
</cp:coreProperties>
</file>