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972" r:id="rId1"/>
  </p:sldMasterIdLst>
  <p:notesMasterIdLst>
    <p:notesMasterId r:id="rId37"/>
  </p:notesMasterIdLst>
  <p:handoutMasterIdLst>
    <p:handoutMasterId r:id="rId38"/>
  </p:handoutMasterIdLst>
  <p:sldIdLst>
    <p:sldId id="275" r:id="rId2"/>
    <p:sldId id="256" r:id="rId3"/>
    <p:sldId id="303" r:id="rId4"/>
    <p:sldId id="304" r:id="rId5"/>
    <p:sldId id="257" r:id="rId6"/>
    <p:sldId id="294" r:id="rId7"/>
    <p:sldId id="295" r:id="rId8"/>
    <p:sldId id="297" r:id="rId9"/>
    <p:sldId id="298" r:id="rId10"/>
    <p:sldId id="301" r:id="rId11"/>
    <p:sldId id="272" r:id="rId12"/>
    <p:sldId id="306" r:id="rId13"/>
    <p:sldId id="307" r:id="rId14"/>
    <p:sldId id="273" r:id="rId15"/>
    <p:sldId id="258" r:id="rId16"/>
    <p:sldId id="259" r:id="rId17"/>
    <p:sldId id="260" r:id="rId18"/>
    <p:sldId id="261" r:id="rId19"/>
    <p:sldId id="262" r:id="rId20"/>
    <p:sldId id="263" r:id="rId21"/>
    <p:sldId id="264" r:id="rId22"/>
    <p:sldId id="265" r:id="rId23"/>
    <p:sldId id="266" r:id="rId24"/>
    <p:sldId id="267" r:id="rId25"/>
    <p:sldId id="277" r:id="rId26"/>
    <p:sldId id="271" r:id="rId27"/>
    <p:sldId id="274" r:id="rId28"/>
    <p:sldId id="302" r:id="rId29"/>
    <p:sldId id="287" r:id="rId30"/>
    <p:sldId id="288" r:id="rId31"/>
    <p:sldId id="289" r:id="rId32"/>
    <p:sldId id="290" r:id="rId33"/>
    <p:sldId id="291" r:id="rId34"/>
    <p:sldId id="292" r:id="rId35"/>
    <p:sldId id="293"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93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1" autoAdjust="0"/>
    <p:restoredTop sz="98932" autoAdjust="0"/>
  </p:normalViewPr>
  <p:slideViewPr>
    <p:cSldViewPr>
      <p:cViewPr varScale="1">
        <p:scale>
          <a:sx n="74" d="100"/>
          <a:sy n="74" d="100"/>
        </p:scale>
        <p:origin x="1266" y="54"/>
      </p:cViewPr>
      <p:guideLst>
        <p:guide orient="horz" pos="2160"/>
        <p:guide pos="2880"/>
      </p:guideLst>
    </p:cSldViewPr>
  </p:slideViewPr>
  <p:outlineViewPr>
    <p:cViewPr>
      <p:scale>
        <a:sx n="33" d="100"/>
        <a:sy n="33" d="100"/>
      </p:scale>
      <p:origin x="18" y="897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BF849E-B115-403E-8D47-97172CD3ECAA}" type="doc">
      <dgm:prSet loTypeId="urn:microsoft.com/office/officeart/2005/8/layout/vList2" loCatId="list" qsTypeId="urn:microsoft.com/office/officeart/2005/8/quickstyle/3d9" qsCatId="3D" csTypeId="urn:microsoft.com/office/officeart/2005/8/colors/accent2_2" csCatId="accent2" phldr="1"/>
      <dgm:spPr>
        <a:scene3d>
          <a:camera prst="perspectiveRelaxed" fov="600000">
            <a:rot lat="871199" lon="21491991" rev="634717"/>
          </a:camera>
          <a:lightRig rig="soft" dir="t"/>
          <a:backdrop>
            <a:anchor x="0" y="0" z="-210000"/>
            <a:norm dx="0" dy="0" dz="914400"/>
            <a:up dx="0" dy="914400" dz="0"/>
          </a:backdrop>
        </a:scene3d>
      </dgm:spPr>
      <dgm:t>
        <a:bodyPr/>
        <a:lstStyle/>
        <a:p>
          <a:endParaRPr lang="en-US"/>
        </a:p>
      </dgm:t>
    </dgm:pt>
    <dgm:pt modelId="{408EE500-F418-44A1-980C-56753B250D62}" type="pres">
      <dgm:prSet presAssocID="{66BF849E-B115-403E-8D47-97172CD3ECAA}" presName="linear" presStyleCnt="0">
        <dgm:presLayoutVars>
          <dgm:animLvl val="lvl"/>
          <dgm:resizeHandles val="exact"/>
        </dgm:presLayoutVars>
      </dgm:prSet>
      <dgm:spPr/>
      <dgm:t>
        <a:bodyPr/>
        <a:lstStyle/>
        <a:p>
          <a:endParaRPr lang="en-US"/>
        </a:p>
      </dgm:t>
    </dgm:pt>
  </dgm:ptLst>
  <dgm:cxnLst>
    <dgm:cxn modelId="{97CDC7E1-88C8-4ACE-953B-51DEC954CBB6}" type="presOf" srcId="{66BF849E-B115-403E-8D47-97172CD3ECAA}" destId="{408EE500-F418-44A1-980C-56753B250D6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3C06A1-3D6D-4116-8036-2172523E6B71}" type="datetimeFigureOut">
              <a:rPr lang="en-US" smtClean="0"/>
              <a:pPr/>
              <a:t>12/25/2017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C0C0E3-7858-4D77-B957-CEA493CB27B6}"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2AF9EE-B583-4DA5-B148-98F4FA35DAC2}" type="datetimeFigureOut">
              <a:rPr lang="en-US" smtClean="0"/>
              <a:pPr/>
              <a:t>12/25/2017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F47BC2-A7F3-4A0D-B06F-36FCE2A170EB}"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97FCE364-2E4F-4878-839F-B76F7B13DAC8}" type="slidenum">
              <a:rPr lang="en-US" smtClean="0"/>
              <a:pPr/>
              <a:t>31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fa-IR" smtClean="0"/>
          </a:p>
        </p:txBody>
      </p:sp>
      <p:sp>
        <p:nvSpPr>
          <p:cNvPr id="25604" name="Slide Number Placeholder 3"/>
          <p:cNvSpPr>
            <a:spLocks noGrp="1"/>
          </p:cNvSpPr>
          <p:nvPr>
            <p:ph type="sldNum" sz="quarter" idx="5"/>
          </p:nvPr>
        </p:nvSpPr>
        <p:spPr>
          <a:noFill/>
        </p:spPr>
        <p:txBody>
          <a:bodyPr/>
          <a:lstStyle/>
          <a:p>
            <a:fld id="{55A28A9A-3FA4-4526-B9FA-087133DDE996}" type="slidenum">
              <a:rPr lang="en-US" smtClean="0"/>
              <a:pPr/>
              <a:t>32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fa-IR" smtClean="0"/>
          </a:p>
        </p:txBody>
      </p:sp>
      <p:sp>
        <p:nvSpPr>
          <p:cNvPr id="26628" name="Slide Number Placeholder 3"/>
          <p:cNvSpPr>
            <a:spLocks noGrp="1"/>
          </p:cNvSpPr>
          <p:nvPr>
            <p:ph type="sldNum" sz="quarter" idx="5"/>
          </p:nvPr>
        </p:nvSpPr>
        <p:spPr>
          <a:noFill/>
        </p:spPr>
        <p:txBody>
          <a:bodyPr/>
          <a:lstStyle/>
          <a:p>
            <a:fld id="{DFA4DB3C-0699-4EC6-8265-5999621E0BED}" type="slidenum">
              <a:rPr lang="en-US" smtClean="0"/>
              <a:pPr/>
              <a:t>33</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fa-IR" smtClean="0"/>
          </a:p>
        </p:txBody>
      </p:sp>
      <p:sp>
        <p:nvSpPr>
          <p:cNvPr id="27652" name="Slide Number Placeholder 3"/>
          <p:cNvSpPr>
            <a:spLocks noGrp="1"/>
          </p:cNvSpPr>
          <p:nvPr>
            <p:ph type="sldNum" sz="quarter" idx="5"/>
          </p:nvPr>
        </p:nvSpPr>
        <p:spPr>
          <a:noFill/>
        </p:spPr>
        <p:txBody>
          <a:bodyPr/>
          <a:lstStyle/>
          <a:p>
            <a:fld id="{CA15F92D-1B11-4B41-9E44-35422C60AE0F}" type="slidenum">
              <a:rPr lang="en-US" smtClean="0"/>
              <a:pPr/>
              <a:t>34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7563349-00B4-4D51-8782-D75CDF9F2BE4}" type="datetime1">
              <a:rPr lang="en-US" smtClean="0"/>
              <a:pPr/>
              <a:t>12/25/2017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F0D31E-5686-4ACB-8CBC-4EF094F984AE}" type="datetime1">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C6355D-0771-4DBD-8345-F0A4BF064EAB}" type="datetime1">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7F3B6633-964F-4B56-95F7-C0B4C018BA06}" type="slidenum">
              <a:rPr lang="en-US"/>
              <a:pPr>
                <a:defRPr/>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4BDE748-C8F1-4A1D-857D-30DA1B92F00E}" type="datetime1">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F2AC54-5A91-499D-AD04-EE3CE0855181}" type="datetime1">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3002D9-DAFB-488E-BC8E-3BA2732110CA}" type="datetime1">
              <a:rPr lang="en-US" smtClean="0"/>
              <a:pPr/>
              <a:t>12/25/2017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95AE2EC-EC34-4D87-BB43-EFC77796C456}" type="datetime1">
              <a:rPr lang="en-US" smtClean="0"/>
              <a:pPr/>
              <a:t>12/25/2017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B6B04D5-152E-4A9E-92A2-18129E8923B9}" type="datetime1">
              <a:rPr lang="en-US" smtClean="0"/>
              <a:pPr/>
              <a:t>12/25/2017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6F341-3BBD-4A31-8511-0A5530EA20CF}" type="datetime1">
              <a:rPr lang="en-US" smtClean="0"/>
              <a:pPr/>
              <a:t>12/25/2017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F3F7D32-C580-472D-B35D-AFCB2B8D1369}" type="datetime1">
              <a:rPr lang="en-US" smtClean="0"/>
              <a:pPr/>
              <a:t>12/25/2017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2BC55E-9F03-46DF-8F4D-30E68B1388DB}" type="datetime1">
              <a:rPr lang="en-US" smtClean="0"/>
              <a:pPr/>
              <a:t>12/25/2017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402378-4C01-43D3-8216-DE8F548B0114}" type="datetime1">
              <a:rPr lang="en-US" smtClean="0"/>
              <a:pPr/>
              <a:t>12/25/2017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sldNum="0"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esmellah-Pack-[www.tehrandownload.ir] (34).jpg"/>
          <p:cNvPicPr>
            <a:picLocks noChangeAspect="1"/>
          </p:cNvPicPr>
          <p:nvPr/>
        </p:nvPicPr>
        <p:blipFill>
          <a:blip r:embed="rId3" cstate="print"/>
          <a:stretch>
            <a:fillRect/>
          </a:stretch>
        </p:blipFill>
        <p:spPr>
          <a:xfrm>
            <a:off x="1905000" y="533400"/>
            <a:ext cx="6248400" cy="5680363"/>
          </a:xfrm>
          <a:prstGeom prst="rect">
            <a:avLst/>
          </a:prstGeom>
          <a:ln>
            <a:noFill/>
          </a:ln>
          <a:effectLst>
            <a:softEdge rad="112500"/>
          </a:effectLst>
        </p:spPr>
      </p:pic>
      <p:sp>
        <p:nvSpPr>
          <p:cNvPr id="6" name="TextBox 5"/>
          <p:cNvSpPr txBox="1"/>
          <p:nvPr/>
        </p:nvSpPr>
        <p:spPr>
          <a:xfrm>
            <a:off x="0" y="3429000"/>
            <a:ext cx="1905000" cy="3477875"/>
          </a:xfrm>
          <a:prstGeom prst="rect">
            <a:avLst/>
          </a:prstGeom>
          <a:noFill/>
        </p:spPr>
        <p:txBody>
          <a:bodyPr wrap="square" rtlCol="1">
            <a:spAutoFit/>
          </a:bodyPr>
          <a:lstStyle/>
          <a:p>
            <a:pPr algn="ctr"/>
            <a:endParaRPr lang="fa-IR" sz="2000" b="1" dirty="0" smtClean="0">
              <a:solidFill>
                <a:srgbClr val="002060"/>
              </a:solidFill>
            </a:endParaRPr>
          </a:p>
          <a:p>
            <a:pPr algn="ctr"/>
            <a:r>
              <a:rPr lang="fa-IR" sz="2000" b="1" dirty="0" smtClean="0">
                <a:solidFill>
                  <a:srgbClr val="002060"/>
                </a:solidFill>
              </a:rPr>
              <a:t>خداوندا</a:t>
            </a:r>
          </a:p>
          <a:p>
            <a:pPr algn="ctr"/>
            <a:endParaRPr lang="fa-IR" sz="2000" b="1" dirty="0" smtClean="0">
              <a:solidFill>
                <a:srgbClr val="002060"/>
              </a:solidFill>
            </a:endParaRPr>
          </a:p>
          <a:p>
            <a:pPr algn="ctr"/>
            <a:r>
              <a:rPr lang="fa-IR" sz="2000" b="1" dirty="0" smtClean="0">
                <a:solidFill>
                  <a:srgbClr val="002060"/>
                </a:solidFill>
              </a:rPr>
              <a:t>من در خانه فقیرانه خود چیزی دارم</a:t>
            </a:r>
          </a:p>
          <a:p>
            <a:pPr algn="ctr"/>
            <a:r>
              <a:rPr lang="fa-IR" sz="2000" b="1" dirty="0" smtClean="0">
                <a:solidFill>
                  <a:srgbClr val="002060"/>
                </a:solidFill>
              </a:rPr>
              <a:t> که تو در عرش </a:t>
            </a:r>
          </a:p>
          <a:p>
            <a:pPr algn="ctr"/>
            <a:r>
              <a:rPr lang="fa-IR" sz="2000" b="1" dirty="0" smtClean="0">
                <a:solidFill>
                  <a:srgbClr val="002060"/>
                </a:solidFill>
              </a:rPr>
              <a:t>کبریای خود نداری</a:t>
            </a:r>
          </a:p>
          <a:p>
            <a:pPr algn="ctr"/>
            <a:endParaRPr lang="fa-IR" sz="2000" b="1" dirty="0" smtClean="0">
              <a:solidFill>
                <a:srgbClr val="002060"/>
              </a:solidFill>
            </a:endParaRPr>
          </a:p>
          <a:p>
            <a:pPr algn="ctr"/>
            <a:r>
              <a:rPr lang="fa-IR" sz="2000" b="1" dirty="0" smtClean="0">
                <a:solidFill>
                  <a:srgbClr val="002060"/>
                </a:solidFill>
              </a:rPr>
              <a:t>من چون تویی دارم </a:t>
            </a:r>
            <a:r>
              <a:rPr lang="en-US" sz="2000" b="1" dirty="0" smtClean="0">
                <a:solidFill>
                  <a:srgbClr val="002060"/>
                </a:solidFill>
              </a:rPr>
              <a:t>            </a:t>
            </a:r>
            <a:r>
              <a:rPr lang="fa-IR" sz="2000" b="1" dirty="0" smtClean="0">
                <a:solidFill>
                  <a:srgbClr val="002060"/>
                </a:solidFill>
              </a:rPr>
              <a:t>و تو چون خودی نداری</a:t>
            </a:r>
            <a:endParaRPr lang="fa-IR" sz="2000" b="1" dirty="0">
              <a:solidFill>
                <a:srgbClr val="002060"/>
              </a:solidFill>
            </a:endParaRPr>
          </a:p>
        </p:txBody>
      </p:sp>
    </p:spTree>
  </p:cSld>
  <p:clrMapOvr>
    <a:masterClrMapping/>
  </p:clrMapOvr>
  <p:transition spd="med">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2000"/>
                                        <p:tgtEl>
                                          <p:spTgt spid="6">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fade">
                                      <p:cBhvr>
                                        <p:cTn id="10" dur="2000"/>
                                        <p:tgtEl>
                                          <p:spTgt spid="6">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fade">
                                      <p:cBhvr>
                                        <p:cTn id="13" dur="2000"/>
                                        <p:tgtEl>
                                          <p:spTgt spid="6">
                                            <p:txEl>
                                              <p:pRg st="4" end="4"/>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xEl>
                                              <p:pRg st="5" end="5"/>
                                            </p:txEl>
                                          </p:spTgt>
                                        </p:tgtEl>
                                        <p:attrNameLst>
                                          <p:attrName>style.visibility</p:attrName>
                                        </p:attrNameLst>
                                      </p:cBhvr>
                                      <p:to>
                                        <p:strVal val="visible"/>
                                      </p:to>
                                    </p:set>
                                    <p:animEffect transition="in" filter="fade">
                                      <p:cBhvr>
                                        <p:cTn id="16" dur="2000"/>
                                        <p:tgtEl>
                                          <p:spTgt spid="6">
                                            <p:txEl>
                                              <p:pRg st="5" end="5"/>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animEffect transition="in" filter="fade">
                                      <p:cBhvr>
                                        <p:cTn id="19" dur="20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28600"/>
            <a:ext cx="8229600" cy="2697162"/>
          </a:xfrm>
        </p:spPr>
        <p:txBody>
          <a:bodyPr anchor="t">
            <a:normAutofit/>
          </a:bodyPr>
          <a:lstStyle/>
          <a:p>
            <a:pPr algn="r" rtl="1">
              <a:buFont typeface="Courier New" pitchFamily="49" charset="0"/>
              <a:buChar char="o"/>
            </a:pPr>
            <a:r>
              <a:rPr lang="fa-IR" sz="4100" b="1" dirty="0" smtClean="0">
                <a:cs typeface="+mn-cs"/>
              </a:rPr>
              <a:t>کنترل</a:t>
            </a:r>
            <a:r>
              <a:rPr lang="fa-IR" sz="3200" dirty="0" smtClean="0"/>
              <a:t/>
            </a:r>
            <a:br>
              <a:rPr lang="fa-IR" sz="3200" dirty="0" smtClean="0"/>
            </a:br>
            <a:r>
              <a:rPr lang="fa-IR" sz="3200" dirty="0" smtClean="0"/>
              <a:t/>
            </a:r>
            <a:br>
              <a:rPr lang="fa-IR" sz="3200" dirty="0" smtClean="0"/>
            </a:br>
            <a:r>
              <a:rPr lang="fa-IR" sz="2200" dirty="0" smtClean="0">
                <a:solidFill>
                  <a:schemeClr val="tx1"/>
                </a:solidFill>
                <a:cs typeface="+mn-cs"/>
              </a:rPr>
              <a:t>منظور از کنترل ، کنترل واحد انتفاعی به وسیله سهامداران است . چنانچه اکثریت سهام یک واحد انتفاعی در تملک تعداد کمی سهامدار باشد ، تمایل سهامداران به حفظ کنترل شرکت بر تصمیمات تامین مالی اثر می گذارد و آنها مایلند کنترل خود را همچنان داشته باشند .</a:t>
            </a:r>
            <a:endParaRPr lang="en-US" sz="2200" dirty="0">
              <a:solidFill>
                <a:schemeClr val="tx1"/>
              </a:solidFill>
              <a:cs typeface="+mn-cs"/>
            </a:endParaRPr>
          </a:p>
        </p:txBody>
      </p:sp>
      <p:sp>
        <p:nvSpPr>
          <p:cNvPr id="3" name="TextBox 2"/>
          <p:cNvSpPr txBox="1"/>
          <p:nvPr/>
        </p:nvSpPr>
        <p:spPr>
          <a:xfrm>
            <a:off x="3214678" y="1643050"/>
            <a:ext cx="184731"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914400" y="1142998"/>
          <a:ext cx="7162800" cy="4304192"/>
        </p:xfrm>
        <a:graphic>
          <a:graphicData uri="http://schemas.openxmlformats.org/drawingml/2006/table">
            <a:tbl>
              <a:tblPr firstRow="1" bandRow="1">
                <a:effectLst>
                  <a:outerShdw blurRad="152400" dist="317500" dir="5400000" sx="90000" sy="-19000" rotWithShape="0">
                    <a:prstClr val="black">
                      <a:alpha val="15000"/>
                    </a:prstClr>
                  </a:outerShdw>
                </a:effectLst>
                <a:tableStyleId>{D113A9D2-9D6B-4929-AA2D-F23B5EE8CBE7}</a:tableStyleId>
              </a:tblPr>
              <a:tblGrid>
                <a:gridCol w="2209800">
                  <a:extLst>
                    <a:ext uri="{9D8B030D-6E8A-4147-A177-3AD203B41FA5}">
                      <a16:colId xmlns:a16="http://schemas.microsoft.com/office/drawing/2014/main" val="20000"/>
                    </a:ext>
                  </a:extLst>
                </a:gridCol>
                <a:gridCol w="2260600">
                  <a:extLst>
                    <a:ext uri="{9D8B030D-6E8A-4147-A177-3AD203B41FA5}">
                      <a16:colId xmlns:a16="http://schemas.microsoft.com/office/drawing/2014/main" val="20001"/>
                    </a:ext>
                  </a:extLst>
                </a:gridCol>
                <a:gridCol w="2692400">
                  <a:extLst>
                    <a:ext uri="{9D8B030D-6E8A-4147-A177-3AD203B41FA5}">
                      <a16:colId xmlns:a16="http://schemas.microsoft.com/office/drawing/2014/main" val="20002"/>
                    </a:ext>
                  </a:extLst>
                </a:gridCol>
              </a:tblGrid>
              <a:tr h="1489912">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800" dirty="0" smtClean="0">
                          <a:solidFill>
                            <a:schemeClr val="tx1"/>
                          </a:solidFill>
                        </a:rPr>
                        <a:t>تئوری سلسله مراتبی</a:t>
                      </a:r>
                    </a:p>
                    <a:p>
                      <a:endParaRPr lang="en-US" sz="2800" dirty="0">
                        <a:solidFill>
                          <a:schemeClr val="tx1"/>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800" dirty="0" smtClean="0">
                          <a:solidFill>
                            <a:schemeClr val="tx1"/>
                          </a:solidFill>
                        </a:rPr>
                        <a:t>تئوری توازی ایستا</a:t>
                      </a:r>
                    </a:p>
                    <a:p>
                      <a:endParaRPr lang="en-US" sz="2800" dirty="0">
                        <a:solidFill>
                          <a:schemeClr val="tx1"/>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800" dirty="0" smtClean="0">
                          <a:solidFill>
                            <a:schemeClr val="tx1"/>
                          </a:solidFill>
                        </a:rPr>
                        <a:t>مؤلفه</a:t>
                      </a:r>
                    </a:p>
                    <a:p>
                      <a:endParaRPr lang="en-US" sz="2800" dirty="0">
                        <a:solidFill>
                          <a:schemeClr val="tx1"/>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extLst>
                  <a:ext uri="{0D108BD9-81ED-4DB2-BD59-A6C34878D82A}">
                    <a16:rowId xmlns:a16="http://schemas.microsoft.com/office/drawing/2014/main" val="10000"/>
                  </a:ext>
                </a:extLst>
              </a:tr>
              <a:tr h="562856">
                <a:tc>
                  <a:txBody>
                    <a:bodyPr/>
                    <a:lstStyle/>
                    <a:p>
                      <a:pPr algn="ctr" rtl="1"/>
                      <a:r>
                        <a:rPr lang="fa-IR" sz="2800" b="1" dirty="0" smtClean="0">
                          <a:solidFill>
                            <a:schemeClr val="accent1">
                              <a:lumMod val="50000"/>
                            </a:schemeClr>
                          </a:solidFill>
                        </a:rPr>
                        <a:t>+</a:t>
                      </a:r>
                      <a:endParaRPr lang="fa-IR" sz="2800" b="1" dirty="0">
                        <a:solidFill>
                          <a:schemeClr val="accent1">
                            <a:lumMod val="50000"/>
                          </a:schemeClr>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tc>
                  <a:txBody>
                    <a:bodyPr/>
                    <a:lstStyle/>
                    <a:p>
                      <a:pPr algn="ctr" rtl="1"/>
                      <a:r>
                        <a:rPr lang="fa-IR" sz="2800" b="1" dirty="0" smtClean="0">
                          <a:solidFill>
                            <a:schemeClr val="accent1">
                              <a:lumMod val="50000"/>
                            </a:schemeClr>
                          </a:solidFill>
                        </a:rPr>
                        <a:t>+</a:t>
                      </a:r>
                      <a:endParaRPr lang="fa-IR" sz="2800" b="1" dirty="0">
                        <a:solidFill>
                          <a:schemeClr val="accent1">
                            <a:lumMod val="50000"/>
                          </a:schemeClr>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tc>
                  <a:txBody>
                    <a:bodyPr/>
                    <a:lstStyle/>
                    <a:p>
                      <a:pPr algn="ctr" rtl="1"/>
                      <a:r>
                        <a:rPr lang="fa-IR" sz="2400" b="1" dirty="0" smtClean="0">
                          <a:solidFill>
                            <a:srgbClr val="002060"/>
                          </a:solidFill>
                        </a:rPr>
                        <a:t>ساختار دارايي ها </a:t>
                      </a:r>
                      <a:endParaRPr lang="fa-IR" sz="2400" b="1" dirty="0">
                        <a:solidFill>
                          <a:srgbClr val="002060"/>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extLst>
                  <a:ext uri="{0D108BD9-81ED-4DB2-BD59-A6C34878D82A}">
                    <a16:rowId xmlns:a16="http://schemas.microsoft.com/office/drawing/2014/main" val="10001"/>
                  </a:ext>
                </a:extLst>
              </a:tr>
              <a:tr h="562856">
                <a:tc>
                  <a:txBody>
                    <a:bodyPr/>
                    <a:lstStyle/>
                    <a:p>
                      <a:pPr algn="ctr" rtl="1"/>
                      <a:r>
                        <a:rPr lang="fa-IR" sz="2800" b="1" dirty="0" smtClean="0">
                          <a:solidFill>
                            <a:schemeClr val="accent1">
                              <a:lumMod val="50000"/>
                            </a:schemeClr>
                          </a:solidFill>
                        </a:rPr>
                        <a:t>-</a:t>
                      </a:r>
                      <a:endParaRPr lang="fa-IR" sz="2800" b="1" dirty="0">
                        <a:solidFill>
                          <a:schemeClr val="accent1">
                            <a:lumMod val="50000"/>
                          </a:schemeClr>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tc>
                  <a:txBody>
                    <a:bodyPr/>
                    <a:lstStyle/>
                    <a:p>
                      <a:pPr algn="ctr" rtl="1"/>
                      <a:r>
                        <a:rPr lang="fa-IR" sz="2800" b="1" dirty="0" smtClean="0">
                          <a:solidFill>
                            <a:schemeClr val="accent1">
                              <a:lumMod val="50000"/>
                            </a:schemeClr>
                          </a:solidFill>
                        </a:rPr>
                        <a:t>+</a:t>
                      </a:r>
                      <a:endParaRPr lang="fa-IR" sz="2800" b="1" dirty="0">
                        <a:solidFill>
                          <a:schemeClr val="accent1">
                            <a:lumMod val="50000"/>
                          </a:schemeClr>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tc>
                  <a:txBody>
                    <a:bodyPr/>
                    <a:lstStyle/>
                    <a:p>
                      <a:pPr algn="ctr" rtl="1"/>
                      <a:r>
                        <a:rPr lang="fa-IR" sz="2400" b="1" dirty="0" smtClean="0">
                          <a:solidFill>
                            <a:srgbClr val="002060"/>
                          </a:solidFill>
                        </a:rPr>
                        <a:t>سودآوري</a:t>
                      </a:r>
                      <a:endParaRPr lang="fa-IR" sz="2400" b="1" dirty="0">
                        <a:solidFill>
                          <a:srgbClr val="002060"/>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extLst>
                  <a:ext uri="{0D108BD9-81ED-4DB2-BD59-A6C34878D82A}">
                    <a16:rowId xmlns:a16="http://schemas.microsoft.com/office/drawing/2014/main" val="10002"/>
                  </a:ext>
                </a:extLst>
              </a:tr>
              <a:tr h="562856">
                <a:tc>
                  <a:txBody>
                    <a:bodyPr/>
                    <a:lstStyle/>
                    <a:p>
                      <a:pPr algn="ctr" rtl="1"/>
                      <a:r>
                        <a:rPr lang="fa-IR" sz="2800" b="1" dirty="0" smtClean="0">
                          <a:solidFill>
                            <a:schemeClr val="accent1">
                              <a:lumMod val="50000"/>
                            </a:schemeClr>
                          </a:solidFill>
                        </a:rPr>
                        <a:t>-</a:t>
                      </a:r>
                      <a:endParaRPr lang="fa-IR" sz="2800" b="1" dirty="0">
                        <a:solidFill>
                          <a:schemeClr val="accent1">
                            <a:lumMod val="50000"/>
                          </a:schemeClr>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tc>
                  <a:txBody>
                    <a:bodyPr/>
                    <a:lstStyle/>
                    <a:p>
                      <a:pPr algn="ctr" rtl="1"/>
                      <a:r>
                        <a:rPr lang="fa-IR" sz="2800" b="1" dirty="0" smtClean="0">
                          <a:solidFill>
                            <a:schemeClr val="accent1">
                              <a:lumMod val="50000"/>
                            </a:schemeClr>
                          </a:solidFill>
                        </a:rPr>
                        <a:t>+</a:t>
                      </a:r>
                      <a:endParaRPr lang="fa-IR" sz="2800" b="1" dirty="0">
                        <a:solidFill>
                          <a:schemeClr val="accent1">
                            <a:lumMod val="50000"/>
                          </a:schemeClr>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tc>
                  <a:txBody>
                    <a:bodyPr/>
                    <a:lstStyle/>
                    <a:p>
                      <a:pPr algn="ctr" rtl="1"/>
                      <a:r>
                        <a:rPr lang="fa-IR" sz="2400" b="1" dirty="0" smtClean="0">
                          <a:solidFill>
                            <a:srgbClr val="002060"/>
                          </a:solidFill>
                        </a:rPr>
                        <a:t>نقدينگي</a:t>
                      </a:r>
                      <a:endParaRPr lang="fa-IR" sz="2400" b="1" dirty="0">
                        <a:solidFill>
                          <a:srgbClr val="002060"/>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extLst>
                  <a:ext uri="{0D108BD9-81ED-4DB2-BD59-A6C34878D82A}">
                    <a16:rowId xmlns:a16="http://schemas.microsoft.com/office/drawing/2014/main" val="10003"/>
                  </a:ext>
                </a:extLst>
              </a:tr>
              <a:tr h="562856">
                <a:tc>
                  <a:txBody>
                    <a:bodyPr/>
                    <a:lstStyle/>
                    <a:p>
                      <a:pPr algn="ctr" rtl="1"/>
                      <a:r>
                        <a:rPr lang="fa-IR" sz="2800" b="1" dirty="0" smtClean="0">
                          <a:solidFill>
                            <a:schemeClr val="accent1">
                              <a:lumMod val="50000"/>
                            </a:schemeClr>
                          </a:solidFill>
                        </a:rPr>
                        <a:t>-</a:t>
                      </a:r>
                      <a:endParaRPr lang="fa-IR" sz="2800" b="1" dirty="0">
                        <a:solidFill>
                          <a:schemeClr val="accent1">
                            <a:lumMod val="50000"/>
                          </a:schemeClr>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tc>
                  <a:txBody>
                    <a:bodyPr/>
                    <a:lstStyle/>
                    <a:p>
                      <a:pPr algn="ctr" rtl="1"/>
                      <a:r>
                        <a:rPr lang="fa-IR" sz="2800" b="1" dirty="0" smtClean="0">
                          <a:solidFill>
                            <a:schemeClr val="accent1">
                              <a:lumMod val="50000"/>
                            </a:schemeClr>
                          </a:solidFill>
                        </a:rPr>
                        <a:t>+</a:t>
                      </a:r>
                      <a:endParaRPr lang="fa-IR" sz="2800" b="1" dirty="0">
                        <a:solidFill>
                          <a:schemeClr val="accent1">
                            <a:lumMod val="50000"/>
                          </a:schemeClr>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tc>
                  <a:txBody>
                    <a:bodyPr/>
                    <a:lstStyle/>
                    <a:p>
                      <a:pPr algn="ctr" rtl="1"/>
                      <a:r>
                        <a:rPr lang="fa-IR" sz="2400" b="1" dirty="0" smtClean="0">
                          <a:solidFill>
                            <a:srgbClr val="002060"/>
                          </a:solidFill>
                        </a:rPr>
                        <a:t>اندازه</a:t>
                      </a:r>
                      <a:endParaRPr lang="fa-IR" sz="2400" b="1" dirty="0">
                        <a:solidFill>
                          <a:srgbClr val="002060"/>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extLst>
                  <a:ext uri="{0D108BD9-81ED-4DB2-BD59-A6C34878D82A}">
                    <a16:rowId xmlns:a16="http://schemas.microsoft.com/office/drawing/2014/main" val="10004"/>
                  </a:ext>
                </a:extLst>
              </a:tr>
              <a:tr h="562856">
                <a:tc>
                  <a:txBody>
                    <a:bodyPr/>
                    <a:lstStyle/>
                    <a:p>
                      <a:pPr algn="ctr" rtl="1"/>
                      <a:r>
                        <a:rPr lang="fa-IR" sz="2800" b="1" dirty="0" smtClean="0">
                          <a:solidFill>
                            <a:schemeClr val="accent1">
                              <a:lumMod val="50000"/>
                            </a:schemeClr>
                          </a:solidFill>
                        </a:rPr>
                        <a:t>+</a:t>
                      </a:r>
                      <a:endParaRPr lang="fa-IR" sz="2800" b="1" dirty="0">
                        <a:solidFill>
                          <a:schemeClr val="accent1">
                            <a:lumMod val="50000"/>
                          </a:schemeClr>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tc>
                  <a:txBody>
                    <a:bodyPr/>
                    <a:lstStyle/>
                    <a:p>
                      <a:pPr algn="ctr" rtl="1"/>
                      <a:r>
                        <a:rPr lang="fa-IR" sz="2800" b="1" dirty="0" smtClean="0">
                          <a:solidFill>
                            <a:schemeClr val="accent1">
                              <a:lumMod val="50000"/>
                            </a:schemeClr>
                          </a:solidFill>
                        </a:rPr>
                        <a:t>-</a:t>
                      </a:r>
                      <a:endParaRPr lang="fa-IR" sz="2800" b="1" dirty="0">
                        <a:solidFill>
                          <a:schemeClr val="accent1">
                            <a:lumMod val="50000"/>
                          </a:schemeClr>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tc>
                  <a:txBody>
                    <a:bodyPr/>
                    <a:lstStyle/>
                    <a:p>
                      <a:pPr algn="ctr" rtl="1"/>
                      <a:r>
                        <a:rPr lang="fa-IR" sz="2400" b="1" dirty="0" smtClean="0">
                          <a:solidFill>
                            <a:srgbClr val="002060"/>
                          </a:solidFill>
                        </a:rPr>
                        <a:t>فرصت هاي رشد </a:t>
                      </a:r>
                      <a:endParaRPr lang="fa-IR" sz="2400" b="1" dirty="0">
                        <a:solidFill>
                          <a:srgbClr val="002060"/>
                        </a:solidFill>
                      </a:endParaRPr>
                    </a:p>
                  </a:txBody>
                  <a:tcPr>
                    <a:lnL w="57150" cap="flat" cmpd="sng" algn="ctr">
                      <a:solidFill>
                        <a:schemeClr val="tx2">
                          <a:lumMod val="75000"/>
                        </a:schemeClr>
                      </a:solidFill>
                      <a:prstDash val="solid"/>
                      <a:round/>
                      <a:headEnd type="none" w="med" len="med"/>
                      <a:tailEnd type="none" w="med" len="med"/>
                    </a:lnL>
                    <a:lnR w="57150" cap="flat" cmpd="sng" algn="ctr">
                      <a:solidFill>
                        <a:schemeClr val="tx2">
                          <a:lumMod val="75000"/>
                        </a:schemeClr>
                      </a:solidFill>
                      <a:prstDash val="solid"/>
                      <a:round/>
                      <a:headEnd type="none" w="med" len="med"/>
                      <a:tailEnd type="none" w="med" len="med"/>
                    </a:lnR>
                    <a:lnT w="57150" cap="flat" cmpd="sng" algn="ctr">
                      <a:solidFill>
                        <a:schemeClr val="tx2">
                          <a:lumMod val="75000"/>
                        </a:schemeClr>
                      </a:solidFill>
                      <a:prstDash val="solid"/>
                      <a:round/>
                      <a:headEnd type="none" w="med" len="med"/>
                      <a:tailEnd type="none" w="med" len="med"/>
                    </a:lnT>
                    <a:lnB w="57150" cap="flat" cmpd="sng" algn="ctr">
                      <a:solidFill>
                        <a:schemeClr val="tx2">
                          <a:lumMod val="75000"/>
                        </a:schemeClr>
                      </a:solidFill>
                      <a:prstDash val="solid"/>
                      <a:round/>
                      <a:headEnd type="none" w="med" len="med"/>
                      <a:tailEnd type="none" w="med" len="med"/>
                    </a:lnB>
                    <a:gradFill>
                      <a:gsLst>
                        <a:gs pos="0">
                          <a:schemeClr val="accent4">
                            <a:lumMod val="20000"/>
                            <a:lumOff val="80000"/>
                          </a:schemeClr>
                        </a:gs>
                        <a:gs pos="25000">
                          <a:srgbClr val="21D6E0"/>
                        </a:gs>
                        <a:gs pos="75000">
                          <a:srgbClr val="0087E6"/>
                        </a:gs>
                        <a:gs pos="100000">
                          <a:srgbClr val="005CBF"/>
                        </a:gs>
                      </a:gsLst>
                      <a:lin ang="8100000" scaled="1"/>
                    </a:gra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52597791"/>
      </p:ext>
    </p:ext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762000"/>
            <a:ext cx="9144000" cy="5909310"/>
          </a:xfrm>
          <a:prstGeom prst="rect">
            <a:avLst/>
          </a:prstGeom>
          <a:noFill/>
        </p:spPr>
        <p:txBody>
          <a:bodyPr wrap="square" rtlCol="0">
            <a:spAutoFit/>
          </a:bodyPr>
          <a:lstStyle/>
          <a:p>
            <a:pPr algn="r"/>
            <a:r>
              <a:rPr lang="fa-IR" dirty="0" smtClean="0"/>
              <a:t>این موضوع که آیا واقعا ساختار بهینه سرمایه وجود دارد ، نظریات متفاوتی مطرح شده است.تاکید اصلی این </a:t>
            </a:r>
          </a:p>
          <a:p>
            <a:pPr algn="r"/>
            <a:endParaRPr lang="fa-IR" dirty="0" smtClean="0"/>
          </a:p>
          <a:p>
            <a:pPr algn="r"/>
            <a:r>
              <a:rPr lang="fa-IR" dirty="0" smtClean="0"/>
              <a:t>نظریات این است که آیا ساختار سرمایه بهینه میتواند با تغییرترکیب منابع مالی مورد استفاده بر ارزش و هزینه ی</a:t>
            </a:r>
          </a:p>
          <a:p>
            <a:pPr algn="r"/>
            <a:endParaRPr lang="fa-IR" dirty="0" smtClean="0"/>
          </a:p>
          <a:p>
            <a:pPr algn="r"/>
            <a:r>
              <a:rPr lang="fa-IR" dirty="0" smtClean="0"/>
              <a:t> سرمایه شرکت تاثیر بگذارد یا خیر؟</a:t>
            </a:r>
          </a:p>
          <a:p>
            <a:pPr algn="r"/>
            <a:r>
              <a:rPr lang="fa-IR" dirty="0" smtClean="0"/>
              <a:t> </a:t>
            </a:r>
          </a:p>
          <a:p>
            <a:pPr algn="r"/>
            <a:r>
              <a:rPr lang="fa-IR" dirty="0" smtClean="0"/>
              <a:t>نظریات متفاوت پیرامون ساختار سرمایه شرکت و چگونگی دستیابی به ساختار سرمایه بهینه تا کنون ارائه شده</a:t>
            </a:r>
          </a:p>
          <a:p>
            <a:pPr algn="r"/>
            <a:endParaRPr lang="fa-IR" dirty="0" smtClean="0"/>
          </a:p>
          <a:p>
            <a:pPr algn="r"/>
            <a:r>
              <a:rPr lang="fa-IR" dirty="0" smtClean="0"/>
              <a:t> است.با توجه به تاثیر عوامل گوناگون محیط شرکت که به هر نحو تصمیمات ساختار سرمایه را تحت الشعاع </a:t>
            </a:r>
          </a:p>
          <a:p>
            <a:pPr algn="r"/>
            <a:endParaRPr lang="fa-IR" dirty="0" smtClean="0"/>
          </a:p>
          <a:p>
            <a:pPr algn="r"/>
            <a:r>
              <a:rPr lang="fa-IR" dirty="0" smtClean="0"/>
              <a:t>قرار می دهند و مهمتر اینکه در بیشتر موارد تاثیر این عوامل و پیش بینی آنها بسیار پیچیده و مشکل هستند، </a:t>
            </a:r>
          </a:p>
          <a:p>
            <a:pPr algn="r"/>
            <a:endParaRPr lang="fa-IR" dirty="0" smtClean="0"/>
          </a:p>
          <a:p>
            <a:pPr algn="r"/>
            <a:r>
              <a:rPr lang="fa-IR" dirty="0" smtClean="0"/>
              <a:t>موجب شده است تا این موضوع به عنوان معمای ساختار سرمایه مطرح باشد. </a:t>
            </a:r>
            <a:r>
              <a:rPr lang="fa-IR" dirty="0" smtClean="0">
                <a:solidFill>
                  <a:srgbClr val="FF0000"/>
                </a:solidFill>
              </a:rPr>
              <a:t>ساختار سرمایه شرکت </a:t>
            </a:r>
            <a:r>
              <a:rPr lang="fa-IR" dirty="0" smtClean="0"/>
              <a:t>معرف </a:t>
            </a:r>
          </a:p>
          <a:p>
            <a:pPr algn="r"/>
            <a:endParaRPr lang="fa-IR" dirty="0" smtClean="0"/>
          </a:p>
          <a:p>
            <a:pPr algn="r"/>
            <a:r>
              <a:rPr lang="fa-IR" dirty="0" smtClean="0"/>
              <a:t>وجوه بلند مدت مورد استفاده شرکت می باشد. هدف اصلی تصمیمات ساختار سرمایه ، حداکثر نمودن ارزش بازار</a:t>
            </a:r>
          </a:p>
          <a:p>
            <a:pPr algn="r"/>
            <a:endParaRPr lang="fa-IR" dirty="0" smtClean="0"/>
          </a:p>
          <a:p>
            <a:pPr algn="r"/>
            <a:r>
              <a:rPr lang="fa-IR" dirty="0" smtClean="0"/>
              <a:t> شرکت از طریق ترکیب مناسب منابع وجوه بلند مدت است.این ترکیب که ساختار بهینه مالی نام دارد ،متوسط </a:t>
            </a:r>
          </a:p>
          <a:p>
            <a:pPr algn="r"/>
            <a:endParaRPr lang="fa-IR" dirty="0" smtClean="0"/>
          </a:p>
          <a:p>
            <a:pPr algn="r"/>
            <a:r>
              <a:rPr lang="fa-IR" dirty="0" smtClean="0"/>
              <a:t>هزینه سرمایه شرکت را نیز حداقل میسازد.به عبارت دیگر میتوان گفت ساختار سرمایه یک شرکت ترکیبی از </a:t>
            </a:r>
          </a:p>
          <a:p>
            <a:pPr algn="r"/>
            <a:endParaRPr lang="fa-IR" dirty="0" smtClean="0"/>
          </a:p>
          <a:p>
            <a:pPr algn="r"/>
            <a:r>
              <a:rPr lang="fa-IR"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 calcmode="lin" valueType="num">
                                      <p:cBhvr additive="base">
                                        <p:cTn id="1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 calcmode="lin" valueType="num">
                                      <p:cBhvr additive="base">
                                        <p:cTn id="2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 calcmode="lin" valueType="num">
                                      <p:cBhvr additive="base">
                                        <p:cTn id="27"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
                                            <p:txEl>
                                              <p:pRg st="10" end="10"/>
                                            </p:txEl>
                                          </p:spTgt>
                                        </p:tgtEl>
                                        <p:attrNameLst>
                                          <p:attrName>style.visibility</p:attrName>
                                        </p:attrNameLst>
                                      </p:cBhvr>
                                      <p:to>
                                        <p:strVal val="visible"/>
                                      </p:to>
                                    </p:set>
                                    <p:anim calcmode="lin" valueType="num">
                                      <p:cBhvr additive="base">
                                        <p:cTn id="3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anim calcmode="lin" valueType="num">
                                      <p:cBhvr additive="base">
                                        <p:cTn id="35"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anim calcmode="lin" valueType="num">
                                      <p:cBhvr additive="base">
                                        <p:cTn id="39"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14" end="14"/>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
                                            <p:txEl>
                                              <p:pRg st="16" end="16"/>
                                            </p:txEl>
                                          </p:spTgt>
                                        </p:tgtEl>
                                        <p:attrNameLst>
                                          <p:attrName>style.visibility</p:attrName>
                                        </p:attrNameLst>
                                      </p:cBhvr>
                                      <p:to>
                                        <p:strVal val="visible"/>
                                      </p:to>
                                    </p:set>
                                    <p:anim calcmode="lin" valueType="num">
                                      <p:cBhvr additive="base">
                                        <p:cTn id="43" dur="500" fill="hold"/>
                                        <p:tgtEl>
                                          <p:spTgt spid="4">
                                            <p:txEl>
                                              <p:pRg st="16" end="1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6" end="16"/>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txEl>
                                              <p:pRg st="18" end="18"/>
                                            </p:txEl>
                                          </p:spTgt>
                                        </p:tgtEl>
                                        <p:attrNameLst>
                                          <p:attrName>style.visibility</p:attrName>
                                        </p:attrNameLst>
                                      </p:cBhvr>
                                      <p:to>
                                        <p:strVal val="visible"/>
                                      </p:to>
                                    </p:set>
                                    <p:anim calcmode="lin" valueType="num">
                                      <p:cBhvr additive="base">
                                        <p:cTn id="47" dur="500" fill="hold"/>
                                        <p:tgtEl>
                                          <p:spTgt spid="4">
                                            <p:txEl>
                                              <p:pRg st="18" end="1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8" end="18"/>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4">
                                            <p:txEl>
                                              <p:pRg st="20" end="20"/>
                                            </p:txEl>
                                          </p:spTgt>
                                        </p:tgtEl>
                                        <p:attrNameLst>
                                          <p:attrName>style.visibility</p:attrName>
                                        </p:attrNameLst>
                                      </p:cBhvr>
                                      <p:to>
                                        <p:strVal val="visible"/>
                                      </p:to>
                                    </p:set>
                                    <p:anim calcmode="lin" valueType="num">
                                      <p:cBhvr additive="base">
                                        <p:cTn id="51" dur="500" fill="hold"/>
                                        <p:tgtEl>
                                          <p:spTgt spid="4">
                                            <p:txEl>
                                              <p:pRg st="20" end="2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20" end="2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304800"/>
            <a:ext cx="8534400" cy="1477328"/>
          </a:xfrm>
          <a:prstGeom prst="rect">
            <a:avLst/>
          </a:prstGeom>
          <a:noFill/>
        </p:spPr>
        <p:txBody>
          <a:bodyPr wrap="square" rtlCol="0">
            <a:spAutoFit/>
          </a:bodyPr>
          <a:lstStyle/>
          <a:p>
            <a:pPr algn="r"/>
            <a:r>
              <a:rPr lang="fa-IR" dirty="0" smtClean="0"/>
              <a:t>بدهی های کوتاه مدت ، بدهی های بلند مدت و حقوق صاحبان سهام می باشد که بوسیله آن داراییهای شرکت </a:t>
            </a:r>
          </a:p>
          <a:p>
            <a:pPr algn="r"/>
            <a:endParaRPr lang="fa-IR" dirty="0" smtClean="0"/>
          </a:p>
          <a:p>
            <a:pPr algn="r"/>
            <a:r>
              <a:rPr lang="fa-IR" dirty="0" smtClean="0"/>
              <a:t>تامین مالی شده است.به عبارت دیگر به ترکیب بدهی ها و حقوق صاحبان سهام ، ساختار سرمایه شرکت گفته</a:t>
            </a:r>
          </a:p>
          <a:p>
            <a:pPr algn="r"/>
            <a:endParaRPr lang="fa-IR" dirty="0" smtClean="0"/>
          </a:p>
          <a:p>
            <a:pPr algn="r"/>
            <a:r>
              <a:rPr lang="fa-IR" dirty="0" smtClean="0"/>
              <a:t>. می شود که شامل اقلام چپ ترازنامه میباشد</a:t>
            </a:r>
            <a:endParaRPr lang="en-US" dirty="0"/>
          </a:p>
        </p:txBody>
      </p:sp>
      <p:sp>
        <p:nvSpPr>
          <p:cNvPr id="5" name="TextBox 4"/>
          <p:cNvSpPr txBox="1"/>
          <p:nvPr/>
        </p:nvSpPr>
        <p:spPr>
          <a:xfrm>
            <a:off x="1143000" y="2209800"/>
            <a:ext cx="7391400" cy="3170099"/>
          </a:xfrm>
          <a:prstGeom prst="rect">
            <a:avLst/>
          </a:prstGeom>
          <a:noFill/>
        </p:spPr>
        <p:txBody>
          <a:bodyPr wrap="square" rtlCol="0">
            <a:spAutoFit/>
          </a:bodyPr>
          <a:lstStyle/>
          <a:p>
            <a:pPr algn="r"/>
            <a:r>
              <a:rPr lang="fa-IR" sz="2000" dirty="0" smtClean="0"/>
              <a:t>نظریه های ساختار سرمایه را میتوان در قالب کلی به دو دسته تقسیم نمود : </a:t>
            </a:r>
          </a:p>
          <a:p>
            <a:pPr algn="r"/>
            <a:endParaRPr lang="fa-IR" dirty="0" smtClean="0"/>
          </a:p>
          <a:p>
            <a:pPr algn="r"/>
            <a:r>
              <a:rPr lang="fa-IR" b="1" dirty="0" smtClean="0">
                <a:solidFill>
                  <a:srgbClr val="002060"/>
                </a:solidFill>
              </a:rPr>
              <a:t>الف) نظریه های مرتبط با گزینش از بین بدهی و سهام</a:t>
            </a:r>
            <a:r>
              <a:rPr lang="fa-IR" dirty="0" smtClean="0"/>
              <a:t> </a:t>
            </a:r>
          </a:p>
          <a:p>
            <a:pPr algn="r"/>
            <a:r>
              <a:rPr lang="fa-IR" b="1" dirty="0" smtClean="0">
                <a:solidFill>
                  <a:schemeClr val="accent1"/>
                </a:solidFill>
              </a:rPr>
              <a:t>- سنتی</a:t>
            </a:r>
          </a:p>
          <a:p>
            <a:pPr algn="r"/>
            <a:r>
              <a:rPr lang="fa-IR" b="1" dirty="0" smtClean="0">
                <a:solidFill>
                  <a:schemeClr val="accent1"/>
                </a:solidFill>
              </a:rPr>
              <a:t>- مودیلیانی و میلر</a:t>
            </a:r>
          </a:p>
          <a:p>
            <a:pPr algn="r"/>
            <a:r>
              <a:rPr lang="fa-IR" b="1" dirty="0" smtClean="0">
                <a:solidFill>
                  <a:schemeClr val="accent1"/>
                </a:solidFill>
              </a:rPr>
              <a:t>- سلسله مراتبی </a:t>
            </a:r>
          </a:p>
          <a:p>
            <a:pPr algn="r"/>
            <a:r>
              <a:rPr lang="fa-IR" b="1" dirty="0" smtClean="0">
                <a:solidFill>
                  <a:schemeClr val="accent1"/>
                </a:solidFill>
              </a:rPr>
              <a:t>- موازنه ایستا</a:t>
            </a:r>
            <a:r>
              <a:rPr lang="fa-IR" dirty="0" smtClean="0"/>
              <a:t> </a:t>
            </a:r>
          </a:p>
          <a:p>
            <a:pPr algn="r"/>
            <a:endParaRPr lang="fa-IR" dirty="0" smtClean="0"/>
          </a:p>
          <a:p>
            <a:pPr algn="r"/>
            <a:r>
              <a:rPr lang="fa-IR" b="1" dirty="0" smtClean="0">
                <a:solidFill>
                  <a:srgbClr val="002060"/>
                </a:solidFill>
              </a:rPr>
              <a:t>ب)نظریه های مرتبط با گزینش بدهی های خصوصی و عمومی </a:t>
            </a:r>
          </a:p>
          <a:p>
            <a:pPr algn="r"/>
            <a:endParaRPr lang="fa-IR" dirty="0" smtClean="0"/>
          </a:p>
          <a:p>
            <a:pPr algn="r"/>
            <a:r>
              <a:rPr lang="fa-IR"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anim calcmode="lin" valueType="num">
                                      <p:cBhvr additive="base">
                                        <p:cTn id="1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 calcmode="lin" valueType="num">
                                      <p:cBhvr additive="base">
                                        <p:cTn id="1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additive="base">
                                        <p:cTn id="2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 calcmode="lin" valueType="num">
                                      <p:cBhvr additive="base">
                                        <p:cTn id="3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anim calcmode="lin" valueType="num">
                                      <p:cBhvr additive="base">
                                        <p:cTn id="41"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5">
                                            <p:txEl>
                                              <p:pRg st="8" end="8"/>
                                            </p:txEl>
                                          </p:spTgt>
                                        </p:tgtEl>
                                        <p:attrNameLst>
                                          <p:attrName>style.visibility</p:attrName>
                                        </p:attrNameLst>
                                      </p:cBhvr>
                                      <p:to>
                                        <p:strVal val="visible"/>
                                      </p:to>
                                    </p:set>
                                    <p:anim calcmode="lin" valueType="num">
                                      <p:cBhvr additive="base">
                                        <p:cTn id="4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anim calcmode="lin" valueType="num">
                                      <p:cBhvr additive="base">
                                        <p:cTn id="49"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r" rtl="0"/>
            <a:r>
              <a:rPr lang="fa-IR" sz="6000" b="1" dirty="0" smtClean="0">
                <a:solidFill>
                  <a:srgbClr val="002060"/>
                </a:solidFill>
                <a:effectLst>
                  <a:outerShdw blurRad="38100" dist="38100" dir="2700000" algn="tl">
                    <a:srgbClr val="000000">
                      <a:alpha val="43137"/>
                    </a:srgbClr>
                  </a:outerShdw>
                </a:effectLst>
                <a:latin typeface="Andalus" pitchFamily="18" charset="-78"/>
                <a:cs typeface="Andalus" pitchFamily="18" charset="-78"/>
              </a:rPr>
              <a:t>نظريه سنتی:</a:t>
            </a:r>
            <a:endParaRPr lang="fa-IR" sz="6000" b="1" dirty="0">
              <a:solidFill>
                <a:srgbClr val="00206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Content Placeholder 2"/>
          <p:cNvSpPr>
            <a:spLocks noGrp="1"/>
          </p:cNvSpPr>
          <p:nvPr>
            <p:ph idx="1"/>
          </p:nvPr>
        </p:nvSpPr>
        <p:spPr>
          <a:xfrm>
            <a:off x="457200" y="2286000"/>
            <a:ext cx="8229600" cy="3733800"/>
          </a:xfrm>
        </p:spPr>
        <p:txBody>
          <a:bodyPr>
            <a:normAutofit/>
          </a:bodyPr>
          <a:lstStyle/>
          <a:p>
            <a:pPr algn="r">
              <a:buNone/>
            </a:pPr>
            <a:r>
              <a:rPr lang="fa-IR" sz="1800" dirty="0" smtClean="0"/>
              <a:t>این نظریه بر این فرض استوار است که ساختار سرمایه بهینه وجود داردو هزینه سرمایه بر ساختار سرمایه </a:t>
            </a:r>
          </a:p>
          <a:p>
            <a:pPr algn="r">
              <a:buNone/>
            </a:pPr>
            <a:endParaRPr lang="fa-IR" sz="1800" dirty="0" smtClean="0"/>
          </a:p>
          <a:p>
            <a:pPr algn="r">
              <a:buNone/>
            </a:pPr>
            <a:r>
              <a:rPr lang="fa-IR" sz="1800" dirty="0" smtClean="0"/>
              <a:t>متکی بوده و شرکت می تواند با استفاده از اهرم ،ارزش خود را به حداکثر برساند. با وجود اینکه سرمایه </a:t>
            </a:r>
          </a:p>
          <a:p>
            <a:pPr algn="r">
              <a:buNone/>
            </a:pPr>
            <a:endParaRPr lang="fa-IR" sz="1800" dirty="0" smtClean="0"/>
          </a:p>
          <a:p>
            <a:pPr algn="r">
              <a:buNone/>
            </a:pPr>
            <a:r>
              <a:rPr lang="fa-IR" sz="1800" dirty="0" smtClean="0"/>
              <a:t>گذاران هزینه سهام عادی را افزایش می دهند ولی این افزایش با منافعی که از بکارگیری بدهی ارزانتر </a:t>
            </a:r>
          </a:p>
          <a:p>
            <a:pPr algn="r">
              <a:buNone/>
            </a:pPr>
            <a:endParaRPr lang="fa-IR" sz="1800" dirty="0" smtClean="0"/>
          </a:p>
          <a:p>
            <a:pPr algn="r">
              <a:buNone/>
            </a:pPr>
            <a:r>
              <a:rPr lang="fa-IR" sz="1800" dirty="0" smtClean="0"/>
              <a:t>حاصل می شودخنثی و جبران می گردد. این هزینه بدهی تا درجه معینی از اهرم تقریبا ثابت باقی می ماند </a:t>
            </a:r>
          </a:p>
          <a:p>
            <a:pPr algn="r">
              <a:buNone/>
            </a:pPr>
            <a:endParaRPr lang="fa-IR" sz="1800" dirty="0" smtClean="0"/>
          </a:p>
          <a:p>
            <a:pPr algn="r">
              <a:buNone/>
            </a:pPr>
            <a:r>
              <a:rPr lang="fa-IR" sz="1800" dirty="0" smtClean="0"/>
              <a:t>ولی پس از آن با نرخ فزاینده  رشد می کند.</a:t>
            </a:r>
            <a:r>
              <a:rPr lang="fa-IR" sz="2800" dirty="0" smtClean="0">
                <a:cs typeface="B Nazanin" pitchFamily="2" charset="-78"/>
              </a:rPr>
              <a:t> </a:t>
            </a:r>
            <a:endParaRPr lang="fa-IR" sz="2800" dirty="0">
              <a:cs typeface="B Nazanin" pitchFamily="2" charset="-78"/>
            </a:endParaRPr>
          </a:p>
        </p:txBody>
      </p:sp>
    </p:spTree>
    <p:extLst>
      <p:ext uri="{BB962C8B-B14F-4D97-AF65-F5344CB8AC3E}">
        <p14:creationId xmlns:p14="http://schemas.microsoft.com/office/powerpoint/2010/main" val="2489852075"/>
      </p:ext>
    </p:extLst>
  </p:cSld>
  <p:clrMapOvr>
    <a:masterClrMapping/>
  </p:clrMapOvr>
  <p:transition>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467600" cy="1143000"/>
          </a:xfrm>
        </p:spPr>
        <p:txBody>
          <a:bodyPr>
            <a:normAutofit/>
          </a:bodyPr>
          <a:lstStyle/>
          <a:p>
            <a:pPr algn="r" rtl="0"/>
            <a:r>
              <a:rPr lang="fa-IR" sz="6000" b="1" dirty="0" smtClean="0">
                <a:solidFill>
                  <a:srgbClr val="002060"/>
                </a:solidFill>
                <a:effectLst>
                  <a:outerShdw blurRad="38100" dist="38100" dir="2700000" algn="tl">
                    <a:srgbClr val="000000">
                      <a:alpha val="43137"/>
                    </a:srgbClr>
                  </a:outerShdw>
                </a:effectLst>
                <a:latin typeface="Andalus" pitchFamily="18" charset="-78"/>
                <a:cs typeface="Andalus" pitchFamily="18" charset="-78"/>
              </a:rPr>
              <a:t>نظريه موديليانی و ميلر:</a:t>
            </a:r>
            <a:endParaRPr lang="fa-IR" sz="6000" b="1" dirty="0">
              <a:solidFill>
                <a:srgbClr val="002060"/>
              </a:solidFill>
              <a:effectLst>
                <a:outerShdw blurRad="38100" dist="38100" dir="2700000" algn="tl">
                  <a:srgbClr val="000000">
                    <a:alpha val="43137"/>
                  </a:srgbClr>
                </a:outerShdw>
              </a:effectLst>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pPr algn="r">
              <a:buNone/>
            </a:pPr>
            <a:r>
              <a:rPr lang="fa-IR" sz="1800" dirty="0" smtClean="0"/>
              <a:t>مودیلیانی و میلر با انتقاد از نظریه سنتی ثابت کردند که هزینه سرمایه شرکت ها به درجه اهرم مالی شرکت </a:t>
            </a:r>
          </a:p>
          <a:p>
            <a:pPr algn="r">
              <a:buNone/>
            </a:pPr>
            <a:endParaRPr lang="fa-IR" sz="1800" dirty="0" smtClean="0"/>
          </a:p>
          <a:p>
            <a:pPr algn="r">
              <a:buNone/>
            </a:pPr>
            <a:r>
              <a:rPr lang="fa-IR" sz="1800" dirty="0" smtClean="0"/>
              <a:t>بستگی نداشته و در تمامی سطوح ثابت است. همچنین در شرایط خاص ،ارزش یک شرکت بدون توجه به </a:t>
            </a:r>
          </a:p>
          <a:p>
            <a:pPr algn="r">
              <a:buNone/>
            </a:pPr>
            <a:endParaRPr lang="fa-IR" sz="1800" dirty="0" smtClean="0"/>
          </a:p>
          <a:p>
            <a:pPr algn="r">
              <a:buNone/>
            </a:pPr>
            <a:r>
              <a:rPr lang="fa-IR" sz="1800" dirty="0" smtClean="0"/>
              <a:t>تامین مالی از طریق وام یا انتشار سهام یکسان است. با توجه به نقش بازار نمی توان با تغییر ساختار سرمایه، </a:t>
            </a:r>
          </a:p>
          <a:p>
            <a:pPr algn="r">
              <a:buNone/>
            </a:pPr>
            <a:endParaRPr lang="fa-IR" sz="1800" dirty="0" smtClean="0"/>
          </a:p>
          <a:p>
            <a:pPr algn="r">
              <a:buNone/>
            </a:pPr>
            <a:r>
              <a:rPr lang="fa-IR" sz="1800" dirty="0" smtClean="0"/>
              <a:t>ارزش شرکت را بالا برد و به  تغییر ساختار سرمایه، ارزش شرکت را بالا برد و به عبارتی ارزش شرکت </a:t>
            </a:r>
          </a:p>
          <a:p>
            <a:pPr algn="r">
              <a:buNone/>
            </a:pPr>
            <a:endParaRPr lang="fa-IR" sz="1800" dirty="0" smtClean="0"/>
          </a:p>
          <a:p>
            <a:pPr algn="r">
              <a:buNone/>
            </a:pPr>
            <a:r>
              <a:rPr lang="fa-IR" sz="1800" dirty="0" smtClean="0"/>
              <a:t>مستقل از درجه اهرم مالی و ساختار سرمایه آن است.</a:t>
            </a:r>
          </a:p>
          <a:p>
            <a:pPr algn="r">
              <a:buNone/>
            </a:pPr>
            <a:endParaRPr lang="fa-IR" sz="1800" dirty="0" smtClean="0"/>
          </a:p>
          <a:p>
            <a:pPr algn="r">
              <a:buNone/>
            </a:pPr>
            <a:r>
              <a:rPr lang="fa-IR" sz="1800" dirty="0" smtClean="0"/>
              <a:t>مودیلیانی و میلر اینگونه استدلال نمودند که :</a:t>
            </a:r>
            <a:endParaRPr lang="fa-IR" sz="1800" dirty="0"/>
          </a:p>
        </p:txBody>
      </p:sp>
    </p:spTree>
    <p:extLst>
      <p:ext uri="{BB962C8B-B14F-4D97-AF65-F5344CB8AC3E}">
        <p14:creationId xmlns:p14="http://schemas.microsoft.com/office/powerpoint/2010/main" val="4088844916"/>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229600" cy="4389120"/>
          </a:xfrm>
        </p:spPr>
        <p:txBody>
          <a:bodyPr>
            <a:normAutofit/>
          </a:bodyPr>
          <a:lstStyle/>
          <a:p>
            <a:pPr algn="r">
              <a:buNone/>
            </a:pPr>
            <a:r>
              <a:rPr lang="fa-IR" sz="3200" b="1" dirty="0" smtClean="0">
                <a:cs typeface="B Nazanin" pitchFamily="2" charset="-78"/>
              </a:rPr>
              <a:t>اولا:</a:t>
            </a:r>
          </a:p>
          <a:p>
            <a:pPr algn="r">
              <a:buNone/>
            </a:pPr>
            <a:endParaRPr lang="fa-IR" sz="1800" dirty="0" smtClean="0"/>
          </a:p>
          <a:p>
            <a:pPr algn="r">
              <a:buNone/>
            </a:pPr>
            <a:r>
              <a:rPr lang="fa-IR" sz="1800" dirty="0" smtClean="0"/>
              <a:t>تقسیم ساختار سرمایه شرکت میان بدهی و حقوق صاحبان سهام و یا بین سایر منابع تامین مالی اهمیتی ندارد </a:t>
            </a:r>
          </a:p>
          <a:p>
            <a:pPr algn="r">
              <a:buNone/>
            </a:pPr>
            <a:endParaRPr lang="fa-IR" sz="1800" dirty="0" smtClean="0"/>
          </a:p>
          <a:p>
            <a:pPr algn="r">
              <a:buNone/>
            </a:pPr>
            <a:r>
              <a:rPr lang="fa-IR" sz="1800" dirty="0" smtClean="0"/>
              <a:t>زیرا عملا با انتشار دارایی های مالی، شرکت دارایی های واقعی خود را به مردم می فروشد و تفاوتی ندارد </a:t>
            </a:r>
          </a:p>
          <a:p>
            <a:pPr algn="r">
              <a:buNone/>
            </a:pPr>
            <a:endParaRPr lang="fa-IR" sz="1800" dirty="0" smtClean="0"/>
          </a:p>
          <a:p>
            <a:pPr algn="r">
              <a:buNone/>
            </a:pPr>
            <a:r>
              <a:rPr lang="fa-IR" sz="1800" dirty="0" smtClean="0"/>
              <a:t>که دارایی خود را یکجا و از طریق انتشار سهام بفروشد یا به اجزا کوچکتر تقسیم کرده و تکه تکه به مردم </a:t>
            </a:r>
          </a:p>
          <a:p>
            <a:pPr algn="r">
              <a:buNone/>
            </a:pPr>
            <a:endParaRPr lang="fa-IR" sz="1800" dirty="0" smtClean="0"/>
          </a:p>
          <a:p>
            <a:pPr algn="r">
              <a:buNone/>
            </a:pPr>
            <a:r>
              <a:rPr lang="fa-IR" sz="1800" dirty="0" smtClean="0"/>
              <a:t>عرضه دارد در هر حال جمع اجزا باید در برابر کل باشد به همین خاطر ارزش شرکت به سودآوری و خطر </a:t>
            </a:r>
          </a:p>
          <a:p>
            <a:pPr algn="r">
              <a:buNone/>
            </a:pPr>
            <a:endParaRPr lang="fa-IR" sz="1800" dirty="0" smtClean="0"/>
          </a:p>
          <a:p>
            <a:pPr algn="r">
              <a:buNone/>
            </a:pPr>
            <a:r>
              <a:rPr lang="fa-IR" sz="1800" dirty="0" smtClean="0"/>
              <a:t>تجاری بستگی دارد.</a:t>
            </a:r>
            <a:endParaRPr lang="fa-IR" sz="1800" dirty="0"/>
          </a:p>
        </p:txBody>
      </p:sp>
    </p:spTree>
    <p:extLst>
      <p:ext uri="{BB962C8B-B14F-4D97-AF65-F5344CB8AC3E}">
        <p14:creationId xmlns:p14="http://schemas.microsoft.com/office/powerpoint/2010/main" val="3241636961"/>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4389120"/>
          </a:xfrm>
        </p:spPr>
        <p:txBody>
          <a:bodyPr>
            <a:normAutofit/>
          </a:bodyPr>
          <a:lstStyle/>
          <a:p>
            <a:pPr algn="r">
              <a:buNone/>
            </a:pPr>
            <a:r>
              <a:rPr lang="fa-IR" sz="3200" b="1" dirty="0" smtClean="0">
                <a:cs typeface="B Nazanin" pitchFamily="2" charset="-78"/>
              </a:rPr>
              <a:t>ثانیا:</a:t>
            </a:r>
          </a:p>
          <a:p>
            <a:pPr algn="r">
              <a:buNone/>
            </a:pPr>
            <a:endParaRPr lang="fa-IR" sz="1800" dirty="0" smtClean="0"/>
          </a:p>
          <a:p>
            <a:pPr algn="r">
              <a:buNone/>
            </a:pPr>
            <a:r>
              <a:rPr lang="fa-IR" sz="1800" dirty="0" smtClean="0"/>
              <a:t>سرمایه گذاران می توانند اهرم شخصی را جایگزین اهرم شرکت سهامی نمایند و بدین صورت هر ساختار </a:t>
            </a:r>
          </a:p>
          <a:p>
            <a:pPr algn="r">
              <a:buNone/>
            </a:pPr>
            <a:endParaRPr lang="fa-IR" sz="1800" dirty="0" smtClean="0"/>
          </a:p>
          <a:p>
            <a:pPr algn="r">
              <a:buNone/>
            </a:pPr>
            <a:r>
              <a:rPr lang="fa-IR" sz="1800" dirty="0" smtClean="0"/>
              <a:t>سرمایه ای را به حالت اول برگردانند. اگر دو شرکت از هر نظر به جز ساختار سرمایه شبیه هم باشند باید </a:t>
            </a:r>
          </a:p>
          <a:p>
            <a:pPr algn="r">
              <a:buNone/>
            </a:pPr>
            <a:endParaRPr lang="fa-IR" sz="1800" dirty="0" smtClean="0"/>
          </a:p>
          <a:p>
            <a:pPr algn="r">
              <a:buNone/>
            </a:pPr>
            <a:r>
              <a:rPr lang="fa-IR" sz="1800" dirty="0" smtClean="0"/>
              <a:t>ارزش آن دو برابر باشد. در غیر این صورت امکان آربیتراژ وجود دارد. این عمل موجب خواهد شد که آنقدر </a:t>
            </a:r>
          </a:p>
          <a:p>
            <a:pPr algn="r">
              <a:buNone/>
            </a:pPr>
            <a:endParaRPr lang="fa-IR" sz="1800" dirty="0" smtClean="0"/>
          </a:p>
          <a:p>
            <a:pPr algn="r">
              <a:buNone/>
            </a:pPr>
            <a:r>
              <a:rPr lang="fa-IR" sz="1800" dirty="0" smtClean="0"/>
              <a:t>سهام شرکت خرید و فروش شود که ارزش هر دو برابر گردد.</a:t>
            </a:r>
            <a:r>
              <a:rPr lang="fa-IR" sz="2800" dirty="0" smtClean="0">
                <a:cs typeface="B Nazanin" pitchFamily="2" charset="-78"/>
              </a:rPr>
              <a:t> </a:t>
            </a:r>
            <a:endParaRPr lang="fa-IR" sz="2800" dirty="0">
              <a:cs typeface="B Nazanin" pitchFamily="2" charset="-78"/>
            </a:endParaRPr>
          </a:p>
        </p:txBody>
      </p:sp>
    </p:spTree>
    <p:extLst>
      <p:ext uri="{BB962C8B-B14F-4D97-AF65-F5344CB8AC3E}">
        <p14:creationId xmlns:p14="http://schemas.microsoft.com/office/powerpoint/2010/main" val="2022698418"/>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229600" cy="1143000"/>
          </a:xfrm>
        </p:spPr>
        <p:txBody>
          <a:bodyPr>
            <a:noAutofit/>
          </a:bodyPr>
          <a:lstStyle/>
          <a:p>
            <a:pPr algn="r" rtl="0"/>
            <a:r>
              <a:rPr lang="fa-IR" sz="3600" b="1" dirty="0" smtClean="0">
                <a:solidFill>
                  <a:srgbClr val="002060"/>
                </a:solidFill>
                <a:effectLst>
                  <a:outerShdw blurRad="38100" dist="38100" dir="2700000" algn="tl">
                    <a:srgbClr val="000000">
                      <a:alpha val="43137"/>
                    </a:srgbClr>
                  </a:outerShdw>
                </a:effectLst>
                <a:cs typeface="+mn-cs"/>
              </a:rPr>
              <a:t>مفروضات اصلی نظريه موديليانی و ميلر:</a:t>
            </a:r>
            <a:endParaRPr lang="fa-IR" sz="3600" b="1" dirty="0">
              <a:solidFill>
                <a:srgbClr val="002060"/>
              </a:solidFill>
              <a:effectLst>
                <a:outerShdw blurRad="38100" dist="38100" dir="2700000" algn="tl">
                  <a:srgbClr val="000000">
                    <a:alpha val="43137"/>
                  </a:srgbClr>
                </a:outerShdw>
              </a:effectLst>
              <a:cs typeface="+mn-cs"/>
            </a:endParaRPr>
          </a:p>
        </p:txBody>
      </p:sp>
      <p:sp>
        <p:nvSpPr>
          <p:cNvPr id="3" name="Content Placeholder 2"/>
          <p:cNvSpPr>
            <a:spLocks noGrp="1"/>
          </p:cNvSpPr>
          <p:nvPr>
            <p:ph idx="1"/>
          </p:nvPr>
        </p:nvSpPr>
        <p:spPr>
          <a:xfrm>
            <a:off x="685800" y="1981200"/>
            <a:ext cx="8229600" cy="4389120"/>
          </a:xfrm>
        </p:spPr>
        <p:txBody>
          <a:bodyPr>
            <a:normAutofit/>
          </a:bodyPr>
          <a:lstStyle/>
          <a:p>
            <a:pPr marL="0" indent="0" algn="r">
              <a:buNone/>
            </a:pPr>
            <a:r>
              <a:rPr lang="fa-IR" sz="2400" dirty="0" smtClean="0"/>
              <a:t>نظریه مودیلیانی و میلر دارای سه فرضیه اصلی است:</a:t>
            </a:r>
          </a:p>
          <a:p>
            <a:pPr marL="0" indent="0" algn="r">
              <a:buNone/>
            </a:pPr>
            <a:endParaRPr lang="en-US" sz="2400" dirty="0" smtClean="0"/>
          </a:p>
          <a:p>
            <a:pPr marL="0" indent="0" algn="r">
              <a:buNone/>
            </a:pPr>
            <a:r>
              <a:rPr lang="fa-IR" sz="2400" dirty="0" smtClean="0"/>
              <a:t>1</a:t>
            </a:r>
            <a:r>
              <a:rPr lang="fa-IR" sz="2000" dirty="0" smtClean="0"/>
              <a:t>. اگر سرمایه گذاری از طریق وام گرفتن یا وام دادن بتواند اهرم مالی برای خود ایجاد کند در اینصورت تصمیمات تامین مالی یک شرکت نمی تواند بر آن تاثیربگذارد.</a:t>
            </a:r>
          </a:p>
          <a:p>
            <a:pPr marL="0" indent="0" algn="r">
              <a:buNone/>
            </a:pPr>
            <a:endParaRPr lang="en-US" sz="2000" dirty="0" smtClean="0"/>
          </a:p>
          <a:p>
            <a:pPr marL="0" indent="0" algn="r">
              <a:buNone/>
            </a:pPr>
            <a:r>
              <a:rPr lang="fa-IR" sz="2000" dirty="0" smtClean="0"/>
              <a:t>2. با افزایش بدهیهای شرکت هزینه سهام باید به همین نسبت افزایش یابد .</a:t>
            </a:r>
          </a:p>
          <a:p>
            <a:pPr marL="0" indent="0" algn="r">
              <a:buNone/>
            </a:pPr>
            <a:endParaRPr lang="en-US" sz="2400" dirty="0" smtClean="0"/>
          </a:p>
          <a:p>
            <a:pPr marL="0" indent="0" algn="r">
              <a:buNone/>
            </a:pPr>
            <a:r>
              <a:rPr lang="fa-IR" sz="2400" dirty="0" smtClean="0"/>
              <a:t>3</a:t>
            </a:r>
            <a:r>
              <a:rPr lang="fa-IR" sz="2000" dirty="0" smtClean="0"/>
              <a:t>. ارزش شرکت تحت تاثیر سیاست تقسیم سود سهام آن قرار نمی گیرد</a:t>
            </a:r>
            <a:r>
              <a:rPr lang="fa-IR" sz="2400" dirty="0" smtClean="0"/>
              <a:t>.</a:t>
            </a:r>
            <a:endParaRPr lang="fa-IR" sz="2400" dirty="0"/>
          </a:p>
        </p:txBody>
      </p:sp>
    </p:spTree>
    <p:extLst>
      <p:ext uri="{BB962C8B-B14F-4D97-AF65-F5344CB8AC3E}">
        <p14:creationId xmlns:p14="http://schemas.microsoft.com/office/powerpoint/2010/main" val="2472755284"/>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67600" cy="1143000"/>
          </a:xfrm>
        </p:spPr>
        <p:txBody>
          <a:bodyPr>
            <a:normAutofit/>
          </a:bodyPr>
          <a:lstStyle/>
          <a:p>
            <a:pPr algn="r" rtl="0"/>
            <a:r>
              <a:rPr lang="fa-IR" sz="3600" b="1" dirty="0" smtClean="0">
                <a:solidFill>
                  <a:srgbClr val="002060"/>
                </a:solidFill>
                <a:effectLst>
                  <a:outerShdw blurRad="38100" dist="38100" dir="2700000" algn="tl">
                    <a:srgbClr val="000000">
                      <a:alpha val="43137"/>
                    </a:srgbClr>
                  </a:outerShdw>
                </a:effectLst>
                <a:cs typeface="+mn-cs"/>
              </a:rPr>
              <a:t>الگوی ميلر و موديليانی- بدون ماليات:</a:t>
            </a:r>
            <a:endParaRPr lang="fa-IR" sz="3600" b="1" dirty="0">
              <a:solidFill>
                <a:srgbClr val="002060"/>
              </a:solidFill>
              <a:effectLst>
                <a:outerShdw blurRad="38100" dist="38100" dir="2700000" algn="tl">
                  <a:srgbClr val="000000">
                    <a:alpha val="43137"/>
                  </a:srgbClr>
                </a:outerShdw>
              </a:effectLst>
              <a:cs typeface="+mn-cs"/>
            </a:endParaRPr>
          </a:p>
        </p:txBody>
      </p:sp>
      <p:sp>
        <p:nvSpPr>
          <p:cNvPr id="3" name="Content Placeholder 2"/>
          <p:cNvSpPr>
            <a:spLocks noGrp="1"/>
          </p:cNvSpPr>
          <p:nvPr>
            <p:ph idx="1"/>
          </p:nvPr>
        </p:nvSpPr>
        <p:spPr/>
        <p:txBody>
          <a:bodyPr>
            <a:normAutofit/>
          </a:bodyPr>
          <a:lstStyle/>
          <a:p>
            <a:pPr algn="r">
              <a:buNone/>
            </a:pPr>
            <a:r>
              <a:rPr lang="fa-IR" sz="2800" dirty="0">
                <a:cs typeface="B Nazanin" pitchFamily="2" charset="-78"/>
              </a:rPr>
              <a:t>تئوری نوین ساختار سرمایه سال 1958 و با انتشار مقاله‌ای توسط میلر و مودیلیانی ارایه شد. این دو پژوهشگر ثابت کردند که با وجود مجموعه‌ای از مفروضات محدودکننده و با صرف‌نظر کردن از مالیات‌ها و هزینه‌های قرارداد، خط مشی تامین مالی شرکت بر ارزش جاری بازار شرکت بی‌تاثیر است</a:t>
            </a:r>
            <a:r>
              <a:rPr lang="fa-IR" sz="2800" dirty="0" smtClean="0">
                <a:cs typeface="B Nazanin" pitchFamily="2" charset="-78"/>
              </a:rPr>
              <a:t>.</a:t>
            </a:r>
          </a:p>
          <a:p>
            <a:pPr algn="r">
              <a:buNone/>
            </a:pPr>
            <a:r>
              <a:rPr lang="fa-IR" sz="2800" dirty="0">
                <a:cs typeface="B Nazanin" pitchFamily="2" charset="-78"/>
              </a:rPr>
              <a:t>بنابر آن‌چه آمد، نتیجهء تحقیق این دو بیانگر آن است که شیوهء تامین مالی شرکت‌ها هیچ اهمیتی ندارد و نمی‌تواند ارزش شرکت را تغییر دهد، مگر آن‌که بر توزیع احتمالی کل جریان‌های نقدی شرکت اثر بگذارد. </a:t>
            </a:r>
          </a:p>
        </p:txBody>
      </p:sp>
    </p:spTree>
    <p:extLst>
      <p:ext uri="{BB962C8B-B14F-4D97-AF65-F5344CB8AC3E}">
        <p14:creationId xmlns:p14="http://schemas.microsoft.com/office/powerpoint/2010/main" val="2718905038"/>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morteza-katouzian-21.jpg"/>
          <p:cNvPicPr>
            <a:picLocks noChangeAspect="1"/>
          </p:cNvPicPr>
          <p:nvPr/>
        </p:nvPicPr>
        <p:blipFill>
          <a:blip r:embed="rId2" cstate="print"/>
          <a:stretch>
            <a:fillRect/>
          </a:stretch>
        </p:blipFill>
        <p:spPr>
          <a:xfrm>
            <a:off x="7409" y="0"/>
            <a:ext cx="9136591" cy="6858000"/>
          </a:xfrm>
          <a:prstGeom prst="rect">
            <a:avLst/>
          </a:prstGeom>
        </p:spPr>
      </p:pic>
      <p:sp>
        <p:nvSpPr>
          <p:cNvPr id="2" name="Title 1"/>
          <p:cNvSpPr>
            <a:spLocks noGrp="1"/>
          </p:cNvSpPr>
          <p:nvPr>
            <p:ph type="ctrTitle"/>
          </p:nvPr>
        </p:nvSpPr>
        <p:spPr>
          <a:xfrm>
            <a:off x="0" y="0"/>
            <a:ext cx="3048000" cy="990600"/>
          </a:xfrm>
        </p:spPr>
        <p:txBody>
          <a:bodyPr>
            <a:noAutofit/>
          </a:bodyPr>
          <a:lstStyle/>
          <a:p>
            <a:r>
              <a:rPr lang="fa-IR" sz="4000" dirty="0" smtClean="0">
                <a:solidFill>
                  <a:srgbClr val="002060"/>
                </a:solidFill>
                <a:effectLst>
                  <a:outerShdw blurRad="38100" dist="38100" dir="2700000" algn="tl">
                    <a:srgbClr val="000000">
                      <a:alpha val="43137"/>
                    </a:srgbClr>
                  </a:outerShdw>
                </a:effectLst>
                <a:cs typeface="B Nazanin" pitchFamily="2" charset="-78"/>
              </a:rPr>
              <a:t>ساختار سرمایه</a:t>
            </a:r>
            <a:endParaRPr lang="fa-IR" sz="4000" dirty="0">
              <a:solidFill>
                <a:srgbClr val="002060"/>
              </a:solidFill>
              <a:effectLst>
                <a:outerShdw blurRad="38100" dist="38100" dir="2700000" algn="tl">
                  <a:srgbClr val="000000">
                    <a:alpha val="43137"/>
                  </a:srgbClr>
                </a:outerShdw>
              </a:effectLst>
              <a:cs typeface="B Nazanin" pitchFamily="2" charset="-78"/>
            </a:endParaRPr>
          </a:p>
        </p:txBody>
      </p:sp>
      <p:sp>
        <p:nvSpPr>
          <p:cNvPr id="3" name="Subtitle 2"/>
          <p:cNvSpPr>
            <a:spLocks noGrp="1"/>
          </p:cNvSpPr>
          <p:nvPr>
            <p:ph type="subTitle" idx="1"/>
          </p:nvPr>
        </p:nvSpPr>
        <p:spPr>
          <a:xfrm>
            <a:off x="-533400" y="4114800"/>
            <a:ext cx="2971800" cy="2057400"/>
          </a:xfrm>
        </p:spPr>
        <p:txBody>
          <a:bodyPr>
            <a:normAutofit lnSpcReduction="10000"/>
          </a:bodyPr>
          <a:lstStyle/>
          <a:p>
            <a:endParaRPr lang="fa-IR" sz="2400" dirty="0" smtClean="0">
              <a:solidFill>
                <a:schemeClr val="bg2">
                  <a:lumMod val="75000"/>
                </a:schemeClr>
              </a:solidFill>
              <a:effectLst>
                <a:outerShdw blurRad="38100" dist="38100" dir="2700000" algn="tl">
                  <a:srgbClr val="000000">
                    <a:alpha val="43137"/>
                  </a:srgbClr>
                </a:outerShdw>
              </a:effectLst>
              <a:cs typeface="B Nazanin" pitchFamily="2" charset="-78"/>
            </a:endParaRPr>
          </a:p>
          <a:p>
            <a:pPr algn="r"/>
            <a:r>
              <a:rPr lang="fa-IR" sz="2400" b="0" dirty="0" smtClean="0">
                <a:solidFill>
                  <a:srgbClr val="FFFF00"/>
                </a:solidFill>
                <a:effectLst>
                  <a:outerShdw blurRad="38100" dist="38100" dir="2700000" algn="tl">
                    <a:srgbClr val="000000">
                      <a:alpha val="43137"/>
                    </a:srgbClr>
                  </a:outerShdw>
                </a:effectLst>
                <a:cs typeface="B Nazanin" pitchFamily="2" charset="-78"/>
              </a:rPr>
              <a:t>ارائه کنندگان:</a:t>
            </a:r>
          </a:p>
          <a:p>
            <a:pPr algn="ctr"/>
            <a:r>
              <a:rPr lang="fa-IR" sz="2400" b="0" dirty="0" smtClean="0">
                <a:solidFill>
                  <a:srgbClr val="FFFF00"/>
                </a:solidFill>
                <a:effectLst>
                  <a:outerShdw blurRad="38100" dist="38100" dir="2700000" algn="tl">
                    <a:srgbClr val="000000">
                      <a:alpha val="43137"/>
                    </a:srgbClr>
                  </a:outerShdw>
                </a:effectLst>
                <a:cs typeface="B Nazanin" pitchFamily="2" charset="-78"/>
              </a:rPr>
              <a:t>الهام قربانیان</a:t>
            </a:r>
          </a:p>
          <a:p>
            <a:pPr algn="ctr"/>
            <a:r>
              <a:rPr lang="fa-IR" sz="2400" b="0" dirty="0" smtClean="0">
                <a:solidFill>
                  <a:srgbClr val="FFFF00"/>
                </a:solidFill>
                <a:effectLst>
                  <a:outerShdw blurRad="38100" dist="38100" dir="2700000" algn="tl">
                    <a:srgbClr val="000000">
                      <a:alpha val="43137"/>
                    </a:srgbClr>
                  </a:outerShdw>
                </a:effectLst>
                <a:cs typeface="B Nazanin" pitchFamily="2" charset="-78"/>
              </a:rPr>
              <a:t>سارا ماکویی</a:t>
            </a:r>
          </a:p>
          <a:p>
            <a:pPr algn="ctr"/>
            <a:r>
              <a:rPr lang="fa-IR" sz="2400" b="0" dirty="0" smtClean="0">
                <a:solidFill>
                  <a:srgbClr val="FFFF00"/>
                </a:solidFill>
                <a:effectLst>
                  <a:outerShdw blurRad="38100" dist="38100" dir="2700000" algn="tl">
                    <a:srgbClr val="000000">
                      <a:alpha val="43137"/>
                    </a:srgbClr>
                  </a:outerShdw>
                </a:effectLst>
                <a:cs typeface="B Nazanin" pitchFamily="2" charset="-78"/>
              </a:rPr>
              <a:t>سعیده دستان زند</a:t>
            </a:r>
            <a:endParaRPr lang="fa-IR" sz="2400" b="0" dirty="0">
              <a:solidFill>
                <a:srgbClr val="FFFF00"/>
              </a:solidFill>
              <a:effectLst>
                <a:outerShdw blurRad="38100" dist="38100" dir="2700000" algn="tl">
                  <a:srgbClr val="000000">
                    <a:alpha val="43137"/>
                  </a:srgbClr>
                </a:outerShdw>
              </a:effectLst>
              <a:cs typeface="B Nazanin" pitchFamily="2" charset="-78"/>
            </a:endParaRPr>
          </a:p>
        </p:txBody>
      </p:sp>
      <p:sp>
        <p:nvSpPr>
          <p:cNvPr id="7" name="TextBox 6"/>
          <p:cNvSpPr txBox="1"/>
          <p:nvPr/>
        </p:nvSpPr>
        <p:spPr>
          <a:xfrm>
            <a:off x="2667000" y="0"/>
            <a:ext cx="1981200" cy="461665"/>
          </a:xfrm>
          <a:prstGeom prst="rect">
            <a:avLst/>
          </a:prstGeom>
          <a:noFill/>
        </p:spPr>
        <p:txBody>
          <a:bodyPr wrap="square" rtlCol="0">
            <a:spAutoFit/>
          </a:bodyPr>
          <a:lstStyle/>
          <a:p>
            <a:pPr algn="ctr"/>
            <a:r>
              <a:rPr lang="fa-IR" sz="2400" b="1" dirty="0" smtClean="0">
                <a:solidFill>
                  <a:schemeClr val="accent2">
                    <a:lumMod val="50000"/>
                  </a:schemeClr>
                </a:solidFill>
              </a:rPr>
              <a:t>موضوع  :</a:t>
            </a:r>
            <a:endParaRPr lang="en-US" sz="2400" b="1" dirty="0">
              <a:solidFill>
                <a:schemeClr val="accent2">
                  <a:lumMod val="50000"/>
                </a:schemeClr>
              </a:solidFill>
            </a:endParaRPr>
          </a:p>
        </p:txBody>
      </p:sp>
      <p:graphicFrame>
        <p:nvGraphicFramePr>
          <p:cNvPr id="8" name="Diagram 7"/>
          <p:cNvGraphicFramePr/>
          <p:nvPr>
            <p:extLst>
              <p:ext uri="{D42A27DB-BD31-4B8C-83A1-F6EECF244321}">
                <p14:modId xmlns:p14="http://schemas.microsoft.com/office/powerpoint/2010/main" val="4252979070"/>
              </p:ext>
            </p:extLst>
          </p:nvPr>
        </p:nvGraphicFramePr>
        <p:xfrm>
          <a:off x="5410200" y="3962400"/>
          <a:ext cx="3505200" cy="91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70150577"/>
      </p:ext>
    </p:extLst>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8"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0"/>
            <a:r>
              <a:rPr lang="fa-IR" sz="3600" b="1" dirty="0" smtClean="0">
                <a:solidFill>
                  <a:srgbClr val="002060"/>
                </a:solidFill>
                <a:effectLst>
                  <a:outerShdw blurRad="38100" dist="38100" dir="2700000" algn="tl">
                    <a:srgbClr val="000000">
                      <a:alpha val="43137"/>
                    </a:srgbClr>
                  </a:outerShdw>
                </a:effectLst>
                <a:cs typeface="+mn-cs"/>
              </a:rPr>
              <a:t>هزينه های ورشکستگی و نظريه موديليانی و ميلر:</a:t>
            </a:r>
            <a:endParaRPr lang="fa-IR" sz="3600" b="1" dirty="0">
              <a:solidFill>
                <a:srgbClr val="002060"/>
              </a:solidFill>
              <a:effectLst>
                <a:outerShdw blurRad="38100" dist="38100" dir="2700000" algn="tl">
                  <a:srgbClr val="000000">
                    <a:alpha val="43137"/>
                  </a:srgbClr>
                </a:outerShdw>
              </a:effectLst>
              <a:cs typeface="+mn-cs"/>
            </a:endParaRPr>
          </a:p>
        </p:txBody>
      </p:sp>
      <p:sp>
        <p:nvSpPr>
          <p:cNvPr id="3" name="Content Placeholder 2"/>
          <p:cNvSpPr>
            <a:spLocks noGrp="1"/>
          </p:cNvSpPr>
          <p:nvPr>
            <p:ph idx="1"/>
          </p:nvPr>
        </p:nvSpPr>
        <p:spPr/>
        <p:txBody>
          <a:bodyPr>
            <a:noAutofit/>
          </a:bodyPr>
          <a:lstStyle/>
          <a:p>
            <a:pPr algn="r">
              <a:buNone/>
            </a:pPr>
            <a:r>
              <a:rPr lang="fa-IR" dirty="0" smtClean="0">
                <a:cs typeface="B Nazanin" pitchFamily="2" charset="-78"/>
              </a:rPr>
              <a:t>شرکت اهرمی نسبت به شرکت غیر اهرمی احتمال ورشکستگی بیشتری دارد. وقتی نسبت بدهی به سهام از حد معینی تجاوز کرد. ضریب احتمال ورشکستگی بیشتر می شود و هزینه مورد انتظار ورشکستگی افزایش می یابد در نتیجه بر ارزش شرکت و هزینه سرمایه آن تاثیر منفی خواهد گذاشت.</a:t>
            </a:r>
          </a:p>
          <a:p>
            <a:pPr algn="r">
              <a:buNone/>
            </a:pPr>
            <a:r>
              <a:rPr lang="fa-IR" dirty="0" smtClean="0">
                <a:cs typeface="B Nazanin" pitchFamily="2" charset="-78"/>
              </a:rPr>
              <a:t>اگر مساله ناتوانی شرکت در پرداخت بدهیها و یا ورشکستگی آن مطرح باشد. تصمیمات مربوط به تامین مالی</a:t>
            </a:r>
            <a:r>
              <a:rPr lang="en-US" dirty="0" smtClean="0">
                <a:cs typeface="B Nazanin" pitchFamily="2" charset="-78"/>
              </a:rPr>
              <a:t> </a:t>
            </a:r>
            <a:r>
              <a:rPr lang="fa-IR" dirty="0" smtClean="0">
                <a:cs typeface="B Nazanin" pitchFamily="2" charset="-78"/>
              </a:rPr>
              <a:t>اهمیت بیشتری پیدا می کند و شرکتها مجبور میشوند در بسیاری از موارد از اجرای طرح های سرمایه گذاری چشم پوشی کنند و سعی می کنند تا قدرت نقدینگی شرکت را حفظ کنند. در نتیجه کسی حاضر نیست در شرکتی که احتمال ورشکستگی برای آن متصور است سرمایه گذاری کند شرکت باید برای جلب توجه سرمایه گذاران و کسب اعتماد مجدد آنها از طریق دادن اطلاعات مفید متحمل هزینه های زیادی گردد.</a:t>
            </a:r>
            <a:endParaRPr lang="fa-IR" dirty="0">
              <a:cs typeface="B Nazanin" pitchFamily="2" charset="-78"/>
            </a:endParaRPr>
          </a:p>
        </p:txBody>
      </p:sp>
    </p:spTree>
    <p:extLst>
      <p:ext uri="{BB962C8B-B14F-4D97-AF65-F5344CB8AC3E}">
        <p14:creationId xmlns:p14="http://schemas.microsoft.com/office/powerpoint/2010/main" val="41501576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0"/>
            <a:r>
              <a:rPr lang="fa-IR" sz="3600" b="1" dirty="0" smtClean="0">
                <a:solidFill>
                  <a:srgbClr val="002060"/>
                </a:solidFill>
                <a:effectLst>
                  <a:outerShdw blurRad="38100" dist="38100" dir="2700000" algn="tl">
                    <a:srgbClr val="000000">
                      <a:alpha val="43137"/>
                    </a:srgbClr>
                  </a:outerShdw>
                </a:effectLst>
                <a:cs typeface="+mn-cs"/>
              </a:rPr>
              <a:t>هزينه های نمايندگی:</a:t>
            </a:r>
            <a:endParaRPr lang="fa-IR" sz="3600" b="1" dirty="0">
              <a:solidFill>
                <a:srgbClr val="002060"/>
              </a:solidFill>
              <a:effectLst>
                <a:outerShdw blurRad="38100" dist="38100" dir="2700000" algn="tl">
                  <a:srgbClr val="000000">
                    <a:alpha val="43137"/>
                  </a:srgbClr>
                </a:outerShdw>
              </a:effectLst>
              <a:cs typeface="+mn-cs"/>
            </a:endParaRPr>
          </a:p>
        </p:txBody>
      </p:sp>
      <p:sp>
        <p:nvSpPr>
          <p:cNvPr id="3" name="Content Placeholder 2"/>
          <p:cNvSpPr>
            <a:spLocks noGrp="1"/>
          </p:cNvSpPr>
          <p:nvPr>
            <p:ph idx="1"/>
          </p:nvPr>
        </p:nvSpPr>
        <p:spPr/>
        <p:txBody>
          <a:bodyPr>
            <a:normAutofit/>
          </a:bodyPr>
          <a:lstStyle/>
          <a:p>
            <a:pPr algn="r">
              <a:buNone/>
            </a:pPr>
            <a:r>
              <a:rPr lang="fa-IR" sz="2800" dirty="0" smtClean="0">
                <a:cs typeface="B Nazanin" pitchFamily="2" charset="-78"/>
              </a:rPr>
              <a:t>وام دهندگان انتظار دارند که امنیت سرمایه هایشان در شرکت تضمین شود و خطرات ورشکستگی و از بین رفتن اصل و فرع سرمایه به حداقل برسد. در واقع تضاد منافع بین سرمایه گذاران (سهامداران، صاحبان اوراق قرضه، و وام دهندگان) و مدیران موجب شود که به خاطر رعایت حقوق سرمایه گذاران کنترلهایی بر نحوه عملکرد مدیریت وضع شود و محدودیتهایی را در مفاد قراردادهای وام یا اعتبار ایجاد کنند و از مدیریت می خواهند با قراردادهای جبرانی و پاداشی و تشویق  های لازم بازده سرمایه آنها را تضمین کند هر چقدر که میزان بدهی افزایش یابد میزان صرفه جویی مالیاتی بعد از یک حد معین به علت بالا رفتن هزینه های نمایندگی کاهش می یابد. </a:t>
            </a:r>
            <a:endParaRPr lang="fa-IR" sz="2800" dirty="0">
              <a:cs typeface="B Nazanin" pitchFamily="2" charset="-78"/>
            </a:endParaRPr>
          </a:p>
        </p:txBody>
      </p:sp>
    </p:spTree>
    <p:extLst>
      <p:ext uri="{BB962C8B-B14F-4D97-AF65-F5344CB8AC3E}">
        <p14:creationId xmlns:p14="http://schemas.microsoft.com/office/powerpoint/2010/main" val="1397680093"/>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a:bodyPr>
          <a:lstStyle/>
          <a:p>
            <a:pPr algn="r" rtl="0"/>
            <a:r>
              <a:rPr lang="fa-IR" sz="3600" b="1" dirty="0" smtClean="0">
                <a:solidFill>
                  <a:srgbClr val="002060"/>
                </a:solidFill>
                <a:effectLst>
                  <a:outerShdw blurRad="38100" dist="38100" dir="2700000" algn="tl">
                    <a:srgbClr val="000000">
                      <a:alpha val="43137"/>
                    </a:srgbClr>
                  </a:outerShdw>
                </a:effectLst>
                <a:cs typeface="+mn-cs"/>
              </a:rPr>
              <a:t>نظريه تبادل ايستا:</a:t>
            </a:r>
            <a:endParaRPr lang="fa-IR" sz="3600" b="1" dirty="0">
              <a:solidFill>
                <a:srgbClr val="002060"/>
              </a:solidFill>
              <a:effectLst>
                <a:outerShdw blurRad="38100" dist="38100" dir="2700000" algn="tl">
                  <a:srgbClr val="000000">
                    <a:alpha val="43137"/>
                  </a:srgbClr>
                </a:outerShdw>
              </a:effectLst>
              <a:cs typeface="+mn-cs"/>
            </a:endParaRPr>
          </a:p>
        </p:txBody>
      </p:sp>
      <p:sp>
        <p:nvSpPr>
          <p:cNvPr id="3" name="Content Placeholder 2"/>
          <p:cNvSpPr>
            <a:spLocks noGrp="1"/>
          </p:cNvSpPr>
          <p:nvPr>
            <p:ph idx="1"/>
          </p:nvPr>
        </p:nvSpPr>
        <p:spPr>
          <a:xfrm>
            <a:off x="-1981200" y="1752600"/>
            <a:ext cx="10744200" cy="5791200"/>
          </a:xfrm>
        </p:spPr>
        <p:txBody>
          <a:bodyPr>
            <a:normAutofit/>
          </a:bodyPr>
          <a:lstStyle/>
          <a:p>
            <a:pPr lvl="8" algn="r">
              <a:buNone/>
            </a:pPr>
            <a:r>
              <a:rPr lang="fa-IR" sz="2800" dirty="0" smtClean="0">
                <a:solidFill>
                  <a:schemeClr val="tx1"/>
                </a:solidFill>
                <a:cs typeface="B Nazanin" pitchFamily="2" charset="-78"/>
              </a:rPr>
              <a:t>در قالب این نظریه شرکت سعی می کند بین ارزش صرفه جویی مالیاتی بهره و هزینه ورشکستگی و هزینه نمایندگی تعادل برقرار سازد. طبقه این نظریه، شرکت بایستی آنقدر بدهی را با سهام و سهام را با بدهی تعویض و جایگزین کند تا ارزش آن حداکثر گردد.</a:t>
            </a:r>
            <a:r>
              <a:rPr lang="en-US" sz="2800" dirty="0" smtClean="0">
                <a:solidFill>
                  <a:schemeClr val="tx1"/>
                </a:solidFill>
                <a:cs typeface="B Nazanin" pitchFamily="2" charset="-78"/>
              </a:rPr>
              <a:t> </a:t>
            </a:r>
            <a:r>
              <a:rPr lang="fa-IR" sz="2800" dirty="0" smtClean="0">
                <a:solidFill>
                  <a:schemeClr val="tx1"/>
                </a:solidFill>
                <a:cs typeface="B Nazanin" pitchFamily="2" charset="-78"/>
              </a:rPr>
              <a:t>تئوري توازي ايستا بر پايه مفهوم ساختار سرمايه (نسبت بدهي) بهينه مي باشد. بر اساس اين تئوري شركت هانسبت بدهي بهينه را از طريق سنجش مزايا و هزينه هاي انتشار اوراق بدهي جديد تعيين مي كنند. منافع</a:t>
            </a:r>
            <a:r>
              <a:rPr lang="en-US" sz="2800" dirty="0" smtClean="0">
                <a:solidFill>
                  <a:schemeClr val="tx1"/>
                </a:solidFill>
                <a:cs typeface="B Nazanin" pitchFamily="2" charset="-78"/>
              </a:rPr>
              <a:t> </a:t>
            </a:r>
            <a:r>
              <a:rPr lang="fa-IR" sz="2800" dirty="0" smtClean="0">
                <a:solidFill>
                  <a:schemeClr val="tx1"/>
                </a:solidFill>
                <a:cs typeface="B Nazanin" pitchFamily="2" charset="-78"/>
              </a:rPr>
              <a:t>انتشار</a:t>
            </a:r>
            <a:r>
              <a:rPr lang="en-US" sz="2800" dirty="0" smtClean="0">
                <a:solidFill>
                  <a:schemeClr val="tx1"/>
                </a:solidFill>
                <a:cs typeface="B Nazanin" pitchFamily="2" charset="-78"/>
              </a:rPr>
              <a:t> </a:t>
            </a:r>
            <a:r>
              <a:rPr lang="fa-IR" sz="2800" dirty="0" smtClean="0">
                <a:solidFill>
                  <a:schemeClr val="tx1"/>
                </a:solidFill>
                <a:cs typeface="B Nazanin" pitchFamily="2" charset="-78"/>
              </a:rPr>
              <a:t>بدهي مي تواند شامل مزاياي مالياتي هزينه بهره و كاهش تضاد منافع بين سها مداران و مديران باشد و هزين ههاي</a:t>
            </a:r>
            <a:r>
              <a:rPr lang="en-US" sz="2800" dirty="0" smtClean="0">
                <a:solidFill>
                  <a:schemeClr val="tx1"/>
                </a:solidFill>
                <a:cs typeface="B Nazanin" pitchFamily="2" charset="-78"/>
              </a:rPr>
              <a:t> </a:t>
            </a:r>
            <a:r>
              <a:rPr lang="fa-IR" sz="2800" dirty="0" smtClean="0">
                <a:solidFill>
                  <a:schemeClr val="tx1"/>
                </a:solidFill>
                <a:cs typeface="B Nazanin" pitchFamily="2" charset="-78"/>
              </a:rPr>
              <a:t>انتشار بدهي ميتواند شامل هزينه</a:t>
            </a:r>
            <a:r>
              <a:rPr lang="en-US" sz="2800" dirty="0" smtClean="0">
                <a:solidFill>
                  <a:schemeClr val="tx1"/>
                </a:solidFill>
                <a:cs typeface="B Nazanin" pitchFamily="2" charset="-78"/>
              </a:rPr>
              <a:t> </a:t>
            </a:r>
            <a:r>
              <a:rPr lang="fa-IR" sz="2800" dirty="0" smtClean="0">
                <a:solidFill>
                  <a:schemeClr val="tx1"/>
                </a:solidFill>
                <a:cs typeface="B Nazanin" pitchFamily="2" charset="-78"/>
              </a:rPr>
              <a:t>هاي بالقوه ورشكستگي و تضاد منافع بين سهامداران</a:t>
            </a:r>
            <a:r>
              <a:rPr lang="en-US" sz="2800" dirty="0" smtClean="0">
                <a:solidFill>
                  <a:schemeClr val="tx1"/>
                </a:solidFill>
                <a:cs typeface="B Nazanin" pitchFamily="2" charset="-78"/>
              </a:rPr>
              <a:t> </a:t>
            </a:r>
            <a:r>
              <a:rPr lang="fa-IR" sz="2800" dirty="0" smtClean="0">
                <a:solidFill>
                  <a:schemeClr val="tx1"/>
                </a:solidFill>
                <a:cs typeface="B Nazanin" pitchFamily="2" charset="-78"/>
              </a:rPr>
              <a:t>واعتباردهندگان باشد (فاما وهمكاران 2005،4 ). </a:t>
            </a:r>
          </a:p>
        </p:txBody>
      </p:sp>
    </p:spTree>
    <p:extLst>
      <p:ext uri="{BB962C8B-B14F-4D97-AF65-F5344CB8AC3E}">
        <p14:creationId xmlns:p14="http://schemas.microsoft.com/office/powerpoint/2010/main" val="1797009248"/>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a:bodyPr>
          <a:lstStyle/>
          <a:p>
            <a:pPr algn="r" rtl="0"/>
            <a:r>
              <a:rPr lang="fa-IR" sz="3600" b="1" dirty="0" smtClean="0">
                <a:solidFill>
                  <a:srgbClr val="002060"/>
                </a:solidFill>
                <a:effectLst>
                  <a:outerShdw blurRad="38100" dist="38100" dir="2700000" algn="tl">
                    <a:srgbClr val="000000">
                      <a:alpha val="43137"/>
                    </a:srgbClr>
                  </a:outerShdw>
                </a:effectLst>
                <a:cs typeface="+mn-cs"/>
              </a:rPr>
              <a:t>نظريه عدم تقارن:</a:t>
            </a:r>
            <a:endParaRPr lang="fa-IR" sz="3600" b="1" dirty="0">
              <a:solidFill>
                <a:srgbClr val="002060"/>
              </a:solidFill>
              <a:effectLst>
                <a:outerShdw blurRad="38100" dist="38100" dir="2700000" algn="tl">
                  <a:srgbClr val="000000">
                    <a:alpha val="43137"/>
                  </a:srgbClr>
                </a:outerShdw>
              </a:effectLst>
              <a:cs typeface="+mn-cs"/>
            </a:endParaRPr>
          </a:p>
        </p:txBody>
      </p:sp>
      <p:sp>
        <p:nvSpPr>
          <p:cNvPr id="3" name="Content Placeholder 2"/>
          <p:cNvSpPr>
            <a:spLocks noGrp="1"/>
          </p:cNvSpPr>
          <p:nvPr>
            <p:ph idx="1"/>
          </p:nvPr>
        </p:nvSpPr>
        <p:spPr/>
        <p:txBody>
          <a:bodyPr>
            <a:normAutofit/>
          </a:bodyPr>
          <a:lstStyle/>
          <a:p>
            <a:pPr algn="r">
              <a:buNone/>
            </a:pPr>
            <a:r>
              <a:rPr lang="fa-IR" sz="2800" dirty="0" smtClean="0">
                <a:cs typeface="B Nazanin" pitchFamily="2" charset="-78"/>
              </a:rPr>
              <a:t>بر اساس این نظریه مدیران نسبت به سرمایه گذاران اطلاعات بیشتری را در مورد آینده شرکت دارند که این پدیده را اطلاعات نامتقارن مینامند. بنابراین چون مدیران نسبت به آینده شرکت دارای اطلاعات بیشتری هستند هنگامی که آینده شرکت را خوب می بینند نیازی نمی بینند که اشخاص دیگری را در سود آینده شرکت با خود شریک کنند از این رو نیازهای مالی شرکت را از طریق بدهی تامین مالی می کنند.</a:t>
            </a:r>
            <a:endParaRPr lang="fa-IR" sz="2800" dirty="0">
              <a:cs typeface="B Nazanin" pitchFamily="2" charset="-78"/>
            </a:endParaRPr>
          </a:p>
        </p:txBody>
      </p:sp>
    </p:spTree>
    <p:extLst>
      <p:ext uri="{BB962C8B-B14F-4D97-AF65-F5344CB8AC3E}">
        <p14:creationId xmlns:p14="http://schemas.microsoft.com/office/powerpoint/2010/main" val="3659995599"/>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a:bodyPr>
          <a:lstStyle/>
          <a:p>
            <a:pPr algn="r" rtl="0"/>
            <a:r>
              <a:rPr lang="fa-IR" sz="3600" b="1" dirty="0" smtClean="0">
                <a:solidFill>
                  <a:srgbClr val="002060"/>
                </a:solidFill>
                <a:effectLst>
                  <a:outerShdw blurRad="38100" dist="38100" dir="2700000" algn="tl">
                    <a:srgbClr val="000000">
                      <a:alpha val="43137"/>
                    </a:srgbClr>
                  </a:outerShdw>
                </a:effectLst>
                <a:cs typeface="+mn-cs"/>
              </a:rPr>
              <a:t>نظريه سلسه مراتب گزينه های تامين مالی:</a:t>
            </a:r>
            <a:endParaRPr lang="fa-IR" sz="3600" b="1" dirty="0">
              <a:solidFill>
                <a:srgbClr val="002060"/>
              </a:solidFill>
              <a:effectLst>
                <a:outerShdw blurRad="38100" dist="38100" dir="2700000" algn="tl">
                  <a:srgbClr val="000000">
                    <a:alpha val="43137"/>
                  </a:srgbClr>
                </a:outerShdw>
              </a:effectLst>
              <a:cs typeface="+mn-cs"/>
            </a:endParaRPr>
          </a:p>
        </p:txBody>
      </p:sp>
      <p:sp>
        <p:nvSpPr>
          <p:cNvPr id="3" name="Content Placeholder 2"/>
          <p:cNvSpPr>
            <a:spLocks noGrp="1"/>
          </p:cNvSpPr>
          <p:nvPr>
            <p:ph idx="1"/>
          </p:nvPr>
        </p:nvSpPr>
        <p:spPr/>
        <p:txBody>
          <a:bodyPr>
            <a:noAutofit/>
          </a:bodyPr>
          <a:lstStyle/>
          <a:p>
            <a:pPr marL="0" indent="0" algn="r">
              <a:buNone/>
            </a:pPr>
            <a:r>
              <a:rPr lang="fa-IR" sz="2800" dirty="0" smtClean="0">
                <a:cs typeface="B Nazanin" pitchFamily="2" charset="-78"/>
              </a:rPr>
              <a:t>بر اساس این نظریه شرکتها در تامین منابع مالی مورد نیاز خود، سلسله مراتب معینی را طی می کنند. شکل گیری این سلسله مراتب، نتیجه یا پیامد عدم تقارن اطلاعات است. طبق این نظریه، در مواردی که بین سرمایه گذاران برون سازمانی عدم تقارن اطلاعاتی وجود داشته باشد، مدیران تامین مالی از محل منابع داخلی شرکت را به متابع بیرونی ترجیح می دهند</a:t>
            </a:r>
          </a:p>
          <a:p>
            <a:pPr marL="0" indent="0" algn="r">
              <a:buNone/>
            </a:pPr>
            <a:r>
              <a:rPr lang="fa-IR" sz="2800" dirty="0" smtClean="0">
                <a:cs typeface="B Nazanin" pitchFamily="2" charset="-78"/>
              </a:rPr>
              <a:t>یعنی ابتدا از محل سود انباشته یا اندوخته ها تامین مالی می کنند، سپس اگر منابع داخل تکافی نکرد، از بین منابع خارج از شرکت ابتدا به انتشار کم ریسکترین اوراق بهادار یعنی اوراق قرضه متوسل می شوند و در صورت عدم کفایت استقراض به انتشار سهام مبادرت می ورزند. </a:t>
            </a:r>
            <a:endParaRPr lang="fa-IR" sz="2800" dirty="0">
              <a:cs typeface="B Nazanin" pitchFamily="2" charset="-78"/>
            </a:endParaRPr>
          </a:p>
        </p:txBody>
      </p:sp>
    </p:spTree>
    <p:extLst>
      <p:ext uri="{BB962C8B-B14F-4D97-AF65-F5344CB8AC3E}">
        <p14:creationId xmlns:p14="http://schemas.microsoft.com/office/powerpoint/2010/main" val="1215737597"/>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685800"/>
            <a:ext cx="7086600" cy="2246769"/>
          </a:xfrm>
          <a:prstGeom prst="rect">
            <a:avLst/>
          </a:prstGeom>
          <a:noFill/>
        </p:spPr>
        <p:txBody>
          <a:bodyPr wrap="square" rtlCol="0">
            <a:spAutoFit/>
          </a:bodyPr>
          <a:lstStyle/>
          <a:p>
            <a:pPr algn="r"/>
            <a:r>
              <a:rPr lang="fa-IR" sz="2800" dirty="0" smtClean="0">
                <a:cs typeface="B Nazanin" pitchFamily="2" charset="-78"/>
              </a:rPr>
              <a:t>در مقابل بر اساس تئوري سلسله مراتبي كه نتيجه تحقيق مي يرز و ماجلوف است؛ شركت ها بدون توجه به ساختار سرمايه بهينه و بر اساس يك سلسله مراتب از پيش تعيين شده اقدام به تأمين منابع خواهند نمود. بر اساس اين تئوري دو نوع روش تأمين سرمايه وجود دارد، داخلي و خارجي كه يكي در رأس سلسله مراتب ترجيحي</a:t>
            </a:r>
            <a:r>
              <a:rPr lang="en-US" sz="2800" dirty="0" smtClean="0">
                <a:cs typeface="B Nazanin" pitchFamily="2" charset="-78"/>
              </a:rPr>
              <a:t>  </a:t>
            </a:r>
          </a:p>
          <a:p>
            <a:pPr algn="r"/>
            <a:r>
              <a:rPr lang="en-US" sz="2800" dirty="0" smtClean="0">
                <a:cs typeface="B Nazanin" pitchFamily="2" charset="-78"/>
              </a:rPr>
              <a:t>.</a:t>
            </a:r>
            <a:r>
              <a:rPr lang="fa-IR" sz="2800" dirty="0" smtClean="0">
                <a:cs typeface="B Nazanin" pitchFamily="2" charset="-78"/>
              </a:rPr>
              <a:t>(سرمايه داخلي) و ديگري درانتهاي آن (سرمايه خارجي) قرار دارد</a:t>
            </a:r>
            <a:endParaRPr lang="en-US" sz="2800" dirty="0" smtClean="0">
              <a:cs typeface="B Nazanin" pitchFamily="2" charset="-78"/>
            </a:endParaRPr>
          </a:p>
        </p:txBody>
      </p:sp>
      <p:sp>
        <p:nvSpPr>
          <p:cNvPr id="7" name="TextBox 6"/>
          <p:cNvSpPr txBox="1"/>
          <p:nvPr/>
        </p:nvSpPr>
        <p:spPr>
          <a:xfrm>
            <a:off x="685800" y="3124200"/>
            <a:ext cx="7162800" cy="2677656"/>
          </a:xfrm>
          <a:prstGeom prst="rect">
            <a:avLst/>
          </a:prstGeom>
          <a:noFill/>
        </p:spPr>
        <p:txBody>
          <a:bodyPr wrap="square" rtlCol="0">
            <a:spAutoFit/>
          </a:bodyPr>
          <a:lstStyle/>
          <a:p>
            <a:pPr algn="r"/>
            <a:r>
              <a:rPr lang="fa-IR" sz="2800" dirty="0" smtClean="0">
                <a:cs typeface="B Nazanin" pitchFamily="2" charset="-78"/>
              </a:rPr>
              <a:t>نسبت بدهي نيز نشانگر نياز شركت به تأمين مالي خارجي است (مي يرز 1984،5 ). لذا درسلسله مراتب تأمين مالي، اولين انتخاب مديران استفاده از وجوه داخلي شركت(سودانباشته) و دومين انتخاب آن ها انتشار اوراق بدهي كم ريسك ونهايتاً انتشار اوراق سهام به عنوان آخرين اولويت </a:t>
            </a:r>
            <a:r>
              <a:rPr lang="en-US" sz="2800" dirty="0" smtClean="0">
                <a:cs typeface="B Nazanin" pitchFamily="2" charset="-78"/>
              </a:rPr>
              <a:t> </a:t>
            </a:r>
            <a:r>
              <a:rPr lang="fa-IR" sz="2800" dirty="0" smtClean="0">
                <a:cs typeface="B Nazanin" pitchFamily="2" charset="-78"/>
              </a:rPr>
              <a:t>منابع مالي </a:t>
            </a:r>
            <a:r>
              <a:rPr lang="en-US" sz="2800" dirty="0" smtClean="0">
                <a:cs typeface="B Nazanin" pitchFamily="2" charset="-78"/>
              </a:rPr>
              <a:t> </a:t>
            </a:r>
            <a:r>
              <a:rPr lang="fa-IR" sz="2800" dirty="0" smtClean="0">
                <a:cs typeface="B Nazanin" pitchFamily="2" charset="-78"/>
              </a:rPr>
              <a:t>شركت ها و سطح نيازآنها در</a:t>
            </a:r>
            <a:r>
              <a:rPr lang="en-US" sz="2800" dirty="0" smtClean="0">
                <a:cs typeface="B Nazanin" pitchFamily="2" charset="-78"/>
              </a:rPr>
              <a:t> </a:t>
            </a:r>
            <a:r>
              <a:rPr lang="fa-IR" sz="2800" dirty="0" smtClean="0">
                <a:cs typeface="B Nazanin" pitchFamily="2" charset="-78"/>
              </a:rPr>
              <a:t>لذا در اين تئوري، نسبت بدهي با توجه به</a:t>
            </a:r>
            <a:r>
              <a:rPr lang="en-US" sz="2800" dirty="0" smtClean="0">
                <a:cs typeface="B Nazanin" pitchFamily="2" charset="-78"/>
              </a:rPr>
              <a:t>.</a:t>
            </a:r>
            <a:r>
              <a:rPr lang="fa-IR" sz="2800" dirty="0" smtClean="0">
                <a:cs typeface="B Nazanin" pitchFamily="2" charset="-78"/>
              </a:rPr>
              <a:t>مورد توجه قرار ميگيرد</a:t>
            </a:r>
          </a:p>
          <a:p>
            <a:pPr algn="r"/>
            <a:r>
              <a:rPr lang="fa-IR" sz="2800" dirty="0" smtClean="0">
                <a:cs typeface="B Nazanin" pitchFamily="2" charset="-78"/>
              </a:rPr>
              <a:t>دوره های مختلف دچار نوسان می گردد.</a:t>
            </a:r>
            <a:endParaRPr lang="en-US" sz="2800" dirty="0" smtClean="0">
              <a:cs typeface="B Nazanin"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additive="base">
                                        <p:cTn id="2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389120"/>
          </a:xfrm>
        </p:spPr>
        <p:txBody>
          <a:bodyPr>
            <a:normAutofit/>
          </a:bodyPr>
          <a:lstStyle/>
          <a:p>
            <a:pPr algn="r">
              <a:buNone/>
            </a:pPr>
            <a:r>
              <a:rPr lang="fa-IR" sz="2800" dirty="0">
                <a:cs typeface="B Nazanin" pitchFamily="2" charset="-78"/>
              </a:rPr>
              <a:t>بنابراين تئوري توازي ايستا </a:t>
            </a:r>
            <a:r>
              <a:rPr lang="fa-IR" sz="2800" dirty="0" smtClean="0">
                <a:cs typeface="B Nazanin" pitchFamily="2" charset="-78"/>
              </a:rPr>
              <a:t>پيش بيني </a:t>
            </a:r>
            <a:r>
              <a:rPr lang="fa-IR" sz="2800" dirty="0">
                <a:cs typeface="B Nazanin" pitchFamily="2" charset="-78"/>
              </a:rPr>
              <a:t>مي كند بين ميزان استفاده از بدهي و </a:t>
            </a:r>
            <a:r>
              <a:rPr lang="fa-IR" sz="2800" dirty="0" smtClean="0">
                <a:cs typeface="B Nazanin" pitchFamily="2" charset="-78"/>
              </a:rPr>
              <a:t>فرصتهاي </a:t>
            </a:r>
            <a:r>
              <a:rPr lang="fa-IR" sz="2800" dirty="0">
                <a:cs typeface="B Nazanin" pitchFamily="2" charset="-78"/>
              </a:rPr>
              <a:t>رشد شركت يك رابطه </a:t>
            </a:r>
            <a:r>
              <a:rPr lang="fa-IR" sz="2800" dirty="0" smtClean="0">
                <a:cs typeface="B Nazanin" pitchFamily="2" charset="-78"/>
              </a:rPr>
              <a:t>منفي وجود دارد. </a:t>
            </a:r>
            <a:r>
              <a:rPr lang="fa-IR" sz="2800" dirty="0">
                <a:cs typeface="B Nazanin" pitchFamily="2" charset="-78"/>
              </a:rPr>
              <a:t>علاوه بر اين </a:t>
            </a:r>
            <a:r>
              <a:rPr lang="fa-IR" sz="2800" dirty="0" smtClean="0">
                <a:cs typeface="B Nazanin" pitchFamily="2" charset="-78"/>
              </a:rPr>
              <a:t>فرصتهاي </a:t>
            </a:r>
            <a:r>
              <a:rPr lang="fa-IR" sz="2800" dirty="0">
                <a:cs typeface="B Nazanin" pitchFamily="2" charset="-78"/>
              </a:rPr>
              <a:t>رشد نوعي دارائي است كه باعث افزايش ارزش شركت مي شود اما قابليت وثيقه گذاري ندارد و به همين دليل وجود يك رابطه منفي بين فرصت هاي رشد و نسبت بدهي پيش </a:t>
            </a:r>
            <a:r>
              <a:rPr lang="fa-IR" sz="2800" dirty="0" smtClean="0">
                <a:cs typeface="B Nazanin" pitchFamily="2" charset="-78"/>
              </a:rPr>
              <a:t>بيني می گردد.</a:t>
            </a:r>
          </a:p>
          <a:p>
            <a:pPr algn="r">
              <a:buNone/>
            </a:pPr>
            <a:r>
              <a:rPr lang="fa-IR" sz="2800" dirty="0">
                <a:cs typeface="B Nazanin" pitchFamily="2" charset="-78"/>
              </a:rPr>
              <a:t>در مقابل تئوري سلسله مراتبي پيش بيني مي كند شركت هايي كه داراي </a:t>
            </a:r>
            <a:r>
              <a:rPr lang="fa-IR" sz="2800" dirty="0" smtClean="0">
                <a:cs typeface="B Nazanin" pitchFamily="2" charset="-78"/>
              </a:rPr>
              <a:t>فرصتهاي </a:t>
            </a:r>
            <a:r>
              <a:rPr lang="fa-IR" sz="2800" dirty="0">
                <a:cs typeface="B Nazanin" pitchFamily="2" charset="-78"/>
              </a:rPr>
              <a:t>سرمايه گذاري هستند ازبدهي به عنوان اولين منبع تأمين مالي خارجي استفاده خواهند كرد. بنابراين براساس اين تئوري يك رابطه </a:t>
            </a:r>
            <a:r>
              <a:rPr lang="fa-IR" sz="2800" dirty="0" smtClean="0">
                <a:cs typeface="B Nazanin" pitchFamily="2" charset="-78"/>
              </a:rPr>
              <a:t>مثبت ميان </a:t>
            </a:r>
            <a:r>
              <a:rPr lang="fa-IR" sz="2800" dirty="0">
                <a:cs typeface="B Nazanin" pitchFamily="2" charset="-78"/>
              </a:rPr>
              <a:t>فرصت هاي رشد و نسبت بدهي وجود </a:t>
            </a:r>
            <a:r>
              <a:rPr lang="fa-IR" sz="2800" dirty="0" smtClean="0">
                <a:cs typeface="B Nazanin" pitchFamily="2" charset="-78"/>
              </a:rPr>
              <a:t>دارد. </a:t>
            </a:r>
            <a:endParaRPr lang="fa-IR" sz="2800" dirty="0">
              <a:cs typeface="B Nazanin" pitchFamily="2" charset="-78"/>
            </a:endParaRPr>
          </a:p>
        </p:txBody>
      </p:sp>
    </p:spTree>
    <p:extLst>
      <p:ext uri="{BB962C8B-B14F-4D97-AF65-F5344CB8AC3E}">
        <p14:creationId xmlns:p14="http://schemas.microsoft.com/office/powerpoint/2010/main" val="2185675534"/>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33400" y="1143000"/>
            <a:ext cx="8153400" cy="2031325"/>
          </a:xfrm>
          <a:prstGeom prst="rect">
            <a:avLst/>
          </a:prstGeom>
          <a:noFill/>
        </p:spPr>
        <p:txBody>
          <a:bodyPr wrap="square" rtlCol="1">
            <a:spAutoFit/>
          </a:bodyPr>
          <a:lstStyle/>
          <a:p>
            <a:pPr algn="r"/>
            <a:r>
              <a:rPr lang="fa-IR" dirty="0" smtClean="0">
                <a:cs typeface="B Elham" pitchFamily="2" charset="-78"/>
              </a:rPr>
              <a:t>بدون داشتن دانش لازم در زمینه هزینه سرمایه ، اخذ تصمیمات سرمایه گذاری امکان پذیر نیست.به همین دلیل در اکثر متون سرمایه گذاری قبل از پرداختن به بحث تصمیم گیری ، هزینه سرمایه مورد بررسی قرار میگیرد.در </a:t>
            </a:r>
            <a:r>
              <a:rPr lang="fa-IR" dirty="0" smtClean="0">
                <a:solidFill>
                  <a:srgbClr val="FF0000"/>
                </a:solidFill>
                <a:cs typeface="B Elham" pitchFamily="2" charset="-78"/>
              </a:rPr>
              <a:t>شکل 12-1 </a:t>
            </a:r>
            <a:r>
              <a:rPr lang="fa-IR" dirty="0" smtClean="0">
                <a:cs typeface="B Elham" pitchFamily="2" charset="-78"/>
              </a:rPr>
              <a:t>تصمیم سرمایه گذاری با توجه به عرضه و تقاضای سرمایه نشان داده شده است.با فرض اینکه کلیه </a:t>
            </a:r>
            <a:r>
              <a:rPr lang="fa-IR" dirty="0" smtClean="0">
                <a:solidFill>
                  <a:srgbClr val="00B0F0"/>
                </a:solidFill>
                <a:cs typeface="B Elham" pitchFamily="2" charset="-78"/>
              </a:rPr>
              <a:t>پروژه ها</a:t>
            </a:r>
            <a:r>
              <a:rPr lang="fa-IR" dirty="0" smtClean="0">
                <a:cs typeface="B Elham" pitchFamily="2" charset="-78"/>
              </a:rPr>
              <a:t> و </a:t>
            </a:r>
            <a:r>
              <a:rPr lang="fa-IR" dirty="0" smtClean="0">
                <a:solidFill>
                  <a:srgbClr val="00B0F0"/>
                </a:solidFill>
                <a:cs typeface="B Elham" pitchFamily="2" charset="-78"/>
              </a:rPr>
              <a:t>منابع مالی </a:t>
            </a:r>
            <a:r>
              <a:rPr lang="fa-IR" dirty="0" smtClean="0">
                <a:cs typeface="B Elham" pitchFamily="2" charset="-78"/>
              </a:rPr>
              <a:t>دارای ریسک یکسان هستند (در این شکل تمایزی بین سهام یا بدهی قائل نشده)</a:t>
            </a:r>
          </a:p>
          <a:p>
            <a:pPr algn="r"/>
            <a:r>
              <a:rPr lang="fa-IR" dirty="0" smtClean="0">
                <a:cs typeface="B Elham" pitchFamily="2" charset="-78"/>
              </a:rPr>
              <a:t>در برخی موارد به را بطه میان </a:t>
            </a:r>
            <a:r>
              <a:rPr lang="fa-IR" dirty="0" smtClean="0">
                <a:solidFill>
                  <a:schemeClr val="accent4">
                    <a:lumMod val="20000"/>
                    <a:lumOff val="80000"/>
                  </a:schemeClr>
                </a:solidFill>
                <a:cs typeface="B Elham" pitchFamily="2" charset="-78"/>
              </a:rPr>
              <a:t>وجوه سرمایه گذاری در پروژه ها </a:t>
            </a:r>
            <a:r>
              <a:rPr lang="fa-IR" dirty="0" smtClean="0">
                <a:cs typeface="B Elham" pitchFamily="2" charset="-78"/>
              </a:rPr>
              <a:t>و </a:t>
            </a:r>
            <a:r>
              <a:rPr lang="fa-IR" dirty="0" smtClean="0">
                <a:solidFill>
                  <a:schemeClr val="accent4">
                    <a:lumMod val="20000"/>
                    <a:lumOff val="80000"/>
                  </a:schemeClr>
                </a:solidFill>
                <a:cs typeface="B Elham" pitchFamily="2" charset="-78"/>
              </a:rPr>
              <a:t>نرخ بازده </a:t>
            </a:r>
            <a:r>
              <a:rPr lang="fa-IR" dirty="0" smtClean="0">
                <a:cs typeface="B Elham" pitchFamily="2" charset="-78"/>
              </a:rPr>
              <a:t>آنها </a:t>
            </a:r>
            <a:r>
              <a:rPr lang="fa-IR" dirty="0" smtClean="0">
                <a:solidFill>
                  <a:srgbClr val="FF0000"/>
                </a:solidFill>
                <a:cs typeface="B Elham" pitchFamily="2" charset="-78"/>
              </a:rPr>
              <a:t>کارآیی نهایی وجوه سرمایه گذاری</a:t>
            </a:r>
            <a:r>
              <a:rPr lang="fa-IR" dirty="0" smtClean="0">
                <a:cs typeface="B Elham" pitchFamily="2" charset="-78"/>
              </a:rPr>
              <a:t> گفته میشود که در شکل با عنوان </a:t>
            </a:r>
            <a:r>
              <a:rPr lang="fa-IR" dirty="0" smtClean="0">
                <a:solidFill>
                  <a:srgbClr val="FF0000"/>
                </a:solidFill>
                <a:cs typeface="B Elham" pitchFamily="2" charset="-78"/>
              </a:rPr>
              <a:t>منحنی تقاضا </a:t>
            </a:r>
            <a:r>
              <a:rPr lang="fa-IR" dirty="0" smtClean="0">
                <a:cs typeface="B Elham" pitchFamily="2" charset="-78"/>
              </a:rPr>
              <a:t>نشان داده شده .</a:t>
            </a:r>
            <a:r>
              <a:rPr lang="fa-IR" dirty="0" smtClean="0">
                <a:solidFill>
                  <a:srgbClr val="FF0000"/>
                </a:solidFill>
                <a:cs typeface="B Elham" pitchFamily="2" charset="-78"/>
              </a:rPr>
              <a:t>عرضه سرمایه </a:t>
            </a:r>
            <a:r>
              <a:rPr lang="fa-IR" dirty="0" smtClean="0">
                <a:cs typeface="B Elham" pitchFamily="2" charset="-78"/>
              </a:rPr>
              <a:t>در این شکل با عنوان</a:t>
            </a:r>
            <a:r>
              <a:rPr lang="en-US" dirty="0" smtClean="0">
                <a:solidFill>
                  <a:srgbClr val="FF0000"/>
                </a:solidFill>
                <a:cs typeface="B Elham" pitchFamily="2" charset="-78"/>
              </a:rPr>
              <a:t> </a:t>
            </a:r>
          </a:p>
          <a:p>
            <a:pPr algn="r"/>
            <a:r>
              <a:rPr lang="fa-IR" dirty="0" smtClean="0">
                <a:solidFill>
                  <a:srgbClr val="FF0000"/>
                </a:solidFill>
                <a:cs typeface="B Elham" pitchFamily="2" charset="-78"/>
              </a:rPr>
              <a:t>هزینه نهایی منحنی سرمایه </a:t>
            </a:r>
            <a:r>
              <a:rPr lang="fa-IR" dirty="0" smtClean="0">
                <a:cs typeface="B Elham" pitchFamily="2" charset="-78"/>
              </a:rPr>
              <a:t>نشان داده شده و دارای کشش پذیری نامحدودی است.</a:t>
            </a:r>
            <a:endParaRPr lang="fa-IR" dirty="0">
              <a:cs typeface="B Elham" pitchFamily="2" charset="-78"/>
            </a:endParaRPr>
          </a:p>
        </p:txBody>
      </p:sp>
      <p:cxnSp>
        <p:nvCxnSpPr>
          <p:cNvPr id="27" name="Straight Connector 26"/>
          <p:cNvCxnSpPr/>
          <p:nvPr/>
        </p:nvCxnSpPr>
        <p:spPr>
          <a:xfrm>
            <a:off x="1676400" y="5257800"/>
            <a:ext cx="2286000" cy="1588"/>
          </a:xfrm>
          <a:prstGeom prst="line">
            <a:avLst/>
          </a:prstGeom>
        </p:spPr>
        <p:style>
          <a:lnRef idx="2">
            <a:schemeClr val="accent4"/>
          </a:lnRef>
          <a:fillRef idx="0">
            <a:schemeClr val="accent4"/>
          </a:fillRef>
          <a:effectRef idx="1">
            <a:schemeClr val="accent4"/>
          </a:effectRef>
          <a:fontRef idx="minor">
            <a:schemeClr val="tx1"/>
          </a:fontRef>
        </p:style>
      </p:cxnSp>
      <p:sp>
        <p:nvSpPr>
          <p:cNvPr id="25" name="Freeform 24"/>
          <p:cNvSpPr/>
          <p:nvPr/>
        </p:nvSpPr>
        <p:spPr>
          <a:xfrm>
            <a:off x="1752600" y="4495800"/>
            <a:ext cx="2362200" cy="1676400"/>
          </a:xfrm>
          <a:custGeom>
            <a:avLst/>
            <a:gdLst>
              <a:gd name="connsiteX0" fmla="*/ 0 w 2019300"/>
              <a:gd name="connsiteY0" fmla="*/ 0 h 1397000"/>
              <a:gd name="connsiteX1" fmla="*/ 850900 w 2019300"/>
              <a:gd name="connsiteY1" fmla="*/ 1028700 h 1397000"/>
              <a:gd name="connsiteX2" fmla="*/ 2019300 w 2019300"/>
              <a:gd name="connsiteY2" fmla="*/ 1397000 h 1397000"/>
            </a:gdLst>
            <a:ahLst/>
            <a:cxnLst>
              <a:cxn ang="0">
                <a:pos x="connsiteX0" y="connsiteY0"/>
              </a:cxn>
              <a:cxn ang="0">
                <a:pos x="connsiteX1" y="connsiteY1"/>
              </a:cxn>
              <a:cxn ang="0">
                <a:pos x="connsiteX2" y="connsiteY2"/>
              </a:cxn>
            </a:cxnLst>
            <a:rect l="l" t="t" r="r" b="b"/>
            <a:pathLst>
              <a:path w="2019300" h="1397000">
                <a:moveTo>
                  <a:pt x="0" y="0"/>
                </a:moveTo>
                <a:cubicBezTo>
                  <a:pt x="257175" y="397933"/>
                  <a:pt x="514350" y="795867"/>
                  <a:pt x="850900" y="1028700"/>
                </a:cubicBezTo>
                <a:cubicBezTo>
                  <a:pt x="1187450" y="1261533"/>
                  <a:pt x="1603375" y="1329266"/>
                  <a:pt x="2019300" y="1397000"/>
                </a:cubicBezTo>
              </a:path>
            </a:pathLst>
          </a:custGeom>
        </p:spPr>
        <p:style>
          <a:lnRef idx="2">
            <a:schemeClr val="accent1"/>
          </a:lnRef>
          <a:fillRef idx="0">
            <a:schemeClr val="accent1"/>
          </a:fillRef>
          <a:effectRef idx="1">
            <a:schemeClr val="accent1"/>
          </a:effectRef>
          <a:fontRef idx="minor">
            <a:schemeClr val="tx1"/>
          </a:fontRef>
        </p:style>
        <p:txBody>
          <a:bodyPr rtlCol="1" anchor="ctr"/>
          <a:lstStyle/>
          <a:p>
            <a:pPr algn="ctr"/>
            <a:endParaRPr lang="fa-IR"/>
          </a:p>
        </p:txBody>
      </p:sp>
      <p:cxnSp>
        <p:nvCxnSpPr>
          <p:cNvPr id="30" name="Straight Connector 29"/>
          <p:cNvCxnSpPr/>
          <p:nvPr/>
        </p:nvCxnSpPr>
        <p:spPr>
          <a:xfrm rot="5400000">
            <a:off x="1981994" y="5561806"/>
            <a:ext cx="609600" cy="1588"/>
          </a:xfrm>
          <a:prstGeom prst="line">
            <a:avLst/>
          </a:prstGeom>
          <a:ln w="28575" cmpd="sng">
            <a:solidFill>
              <a:schemeClr val="dk1"/>
            </a:solidFill>
            <a:prstDash val="sysDash"/>
          </a:ln>
        </p:spPr>
        <p:style>
          <a:lnRef idx="3">
            <a:schemeClr val="dk1"/>
          </a:lnRef>
          <a:fillRef idx="0">
            <a:schemeClr val="dk1"/>
          </a:fillRef>
          <a:effectRef idx="2">
            <a:schemeClr val="dk1"/>
          </a:effectRef>
          <a:fontRef idx="minor">
            <a:schemeClr val="tx1"/>
          </a:fontRef>
        </p:style>
      </p:cxnSp>
      <p:sp>
        <p:nvSpPr>
          <p:cNvPr id="33" name="TextBox 32"/>
          <p:cNvSpPr txBox="1"/>
          <p:nvPr/>
        </p:nvSpPr>
        <p:spPr>
          <a:xfrm>
            <a:off x="3962400" y="5105400"/>
            <a:ext cx="1524000" cy="276999"/>
          </a:xfrm>
          <a:prstGeom prst="rect">
            <a:avLst/>
          </a:prstGeom>
          <a:noFill/>
        </p:spPr>
        <p:txBody>
          <a:bodyPr wrap="square" rtlCol="1">
            <a:spAutoFit/>
          </a:bodyPr>
          <a:lstStyle/>
          <a:p>
            <a:pPr algn="ctr"/>
            <a:r>
              <a:rPr lang="fa-IR" sz="1200" b="1" dirty="0" smtClean="0"/>
              <a:t>هزینه نهایی سرمایه</a:t>
            </a:r>
            <a:endParaRPr lang="fa-IR" sz="1200" b="1" dirty="0"/>
          </a:p>
        </p:txBody>
      </p:sp>
      <p:sp>
        <p:nvSpPr>
          <p:cNvPr id="34" name="TextBox 33"/>
          <p:cNvSpPr txBox="1"/>
          <p:nvPr/>
        </p:nvSpPr>
        <p:spPr>
          <a:xfrm>
            <a:off x="3962400" y="6096000"/>
            <a:ext cx="1828800" cy="261610"/>
          </a:xfrm>
          <a:prstGeom prst="rect">
            <a:avLst/>
          </a:prstGeom>
          <a:noFill/>
        </p:spPr>
        <p:txBody>
          <a:bodyPr wrap="square" rtlCol="1">
            <a:spAutoFit/>
          </a:bodyPr>
          <a:lstStyle/>
          <a:p>
            <a:pPr algn="ctr"/>
            <a:r>
              <a:rPr lang="fa-IR" sz="1100" b="1" dirty="0" smtClean="0"/>
              <a:t>کارآیی نهایی سرمایه</a:t>
            </a:r>
            <a:endParaRPr lang="fa-IR" sz="1100" b="1" dirty="0"/>
          </a:p>
        </p:txBody>
      </p:sp>
      <p:cxnSp>
        <p:nvCxnSpPr>
          <p:cNvPr id="37" name="Straight Arrow Connector 36"/>
          <p:cNvCxnSpPr/>
          <p:nvPr/>
        </p:nvCxnSpPr>
        <p:spPr>
          <a:xfrm>
            <a:off x="1676400" y="5867400"/>
            <a:ext cx="28956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5" name="Straight Arrow Connector 44"/>
          <p:cNvCxnSpPr/>
          <p:nvPr/>
        </p:nvCxnSpPr>
        <p:spPr>
          <a:xfrm rot="5400000" flipH="1" flipV="1">
            <a:off x="457994" y="4647406"/>
            <a:ext cx="24384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6" name="TextBox 45"/>
          <p:cNvSpPr txBox="1"/>
          <p:nvPr/>
        </p:nvSpPr>
        <p:spPr>
          <a:xfrm>
            <a:off x="4648200" y="5715000"/>
            <a:ext cx="1752600" cy="261610"/>
          </a:xfrm>
          <a:prstGeom prst="rect">
            <a:avLst/>
          </a:prstGeom>
          <a:noFill/>
        </p:spPr>
        <p:txBody>
          <a:bodyPr wrap="square" rtlCol="1">
            <a:spAutoFit/>
          </a:bodyPr>
          <a:lstStyle/>
          <a:p>
            <a:r>
              <a:rPr lang="fa-IR" sz="1100" b="1" dirty="0" smtClean="0"/>
              <a:t>میزان مبالغ سرمایه گذاری</a:t>
            </a:r>
            <a:endParaRPr lang="fa-IR" sz="1100" b="1" dirty="0"/>
          </a:p>
        </p:txBody>
      </p:sp>
      <p:sp>
        <p:nvSpPr>
          <p:cNvPr id="47" name="TextBox 46"/>
          <p:cNvSpPr txBox="1"/>
          <p:nvPr/>
        </p:nvSpPr>
        <p:spPr>
          <a:xfrm>
            <a:off x="2133600" y="5943600"/>
            <a:ext cx="457200" cy="261610"/>
          </a:xfrm>
          <a:prstGeom prst="rect">
            <a:avLst/>
          </a:prstGeom>
          <a:noFill/>
        </p:spPr>
        <p:txBody>
          <a:bodyPr wrap="square" rtlCol="1">
            <a:spAutoFit/>
          </a:bodyPr>
          <a:lstStyle/>
          <a:p>
            <a:r>
              <a:rPr lang="en-US" sz="1100" b="1" dirty="0" smtClean="0"/>
              <a:t>I j</a:t>
            </a:r>
            <a:endParaRPr lang="fa-IR" sz="1100" b="1" dirty="0"/>
          </a:p>
        </p:txBody>
      </p:sp>
      <p:sp>
        <p:nvSpPr>
          <p:cNvPr id="48" name="TextBox 47"/>
          <p:cNvSpPr txBox="1"/>
          <p:nvPr/>
        </p:nvSpPr>
        <p:spPr>
          <a:xfrm>
            <a:off x="1066800" y="5105400"/>
            <a:ext cx="609600" cy="276999"/>
          </a:xfrm>
          <a:prstGeom prst="rect">
            <a:avLst/>
          </a:prstGeom>
          <a:noFill/>
        </p:spPr>
        <p:txBody>
          <a:bodyPr wrap="square" rtlCol="1">
            <a:spAutoFit/>
          </a:bodyPr>
          <a:lstStyle/>
          <a:p>
            <a:r>
              <a:rPr lang="en-US" sz="1200" b="1" dirty="0" smtClean="0"/>
              <a:t>E(R </a:t>
            </a:r>
            <a:r>
              <a:rPr lang="en-US" sz="1200" b="1" dirty="0" err="1" smtClean="0"/>
              <a:t>i</a:t>
            </a:r>
            <a:r>
              <a:rPr lang="en-US" sz="1200" b="1" dirty="0" smtClean="0"/>
              <a:t>)</a:t>
            </a:r>
            <a:endParaRPr lang="fa-IR" sz="1200" b="1" dirty="0"/>
          </a:p>
        </p:txBody>
      </p:sp>
      <p:sp>
        <p:nvSpPr>
          <p:cNvPr id="49" name="TextBox 48"/>
          <p:cNvSpPr txBox="1"/>
          <p:nvPr/>
        </p:nvSpPr>
        <p:spPr>
          <a:xfrm>
            <a:off x="1524000" y="3200400"/>
            <a:ext cx="457200" cy="307777"/>
          </a:xfrm>
          <a:prstGeom prst="rect">
            <a:avLst/>
          </a:prstGeom>
          <a:noFill/>
        </p:spPr>
        <p:txBody>
          <a:bodyPr wrap="square" rtlCol="1">
            <a:spAutoFit/>
          </a:bodyPr>
          <a:lstStyle/>
          <a:p>
            <a:r>
              <a:rPr lang="en-US" sz="1400" b="1" dirty="0" smtClean="0"/>
              <a:t>%</a:t>
            </a:r>
            <a:endParaRPr lang="fa-IR" sz="1400" b="1" dirty="0"/>
          </a:p>
        </p:txBody>
      </p:sp>
      <p:sp>
        <p:nvSpPr>
          <p:cNvPr id="50" name="TextBox 49"/>
          <p:cNvSpPr txBox="1"/>
          <p:nvPr/>
        </p:nvSpPr>
        <p:spPr>
          <a:xfrm>
            <a:off x="7239000" y="3886200"/>
            <a:ext cx="1447800" cy="1785104"/>
          </a:xfrm>
          <a:prstGeom prst="rect">
            <a:avLst/>
          </a:prstGeom>
          <a:noFill/>
        </p:spPr>
        <p:txBody>
          <a:bodyPr wrap="square" rtlCol="1">
            <a:spAutoFit/>
          </a:bodyPr>
          <a:lstStyle/>
          <a:p>
            <a:pPr algn="r"/>
            <a:r>
              <a:rPr lang="fa-IR" sz="2000" b="1" dirty="0" smtClean="0">
                <a:solidFill>
                  <a:schemeClr val="tx1">
                    <a:lumMod val="95000"/>
                    <a:lumOff val="5000"/>
                  </a:schemeClr>
                </a:solidFill>
              </a:rPr>
              <a:t>شکل 12-1 :</a:t>
            </a:r>
          </a:p>
          <a:p>
            <a:pPr algn="ctr"/>
            <a:endParaRPr lang="fa-IR" dirty="0" smtClean="0">
              <a:solidFill>
                <a:schemeClr val="tx1">
                  <a:lumMod val="95000"/>
                  <a:lumOff val="5000"/>
                </a:schemeClr>
              </a:solidFill>
            </a:endParaRPr>
          </a:p>
          <a:p>
            <a:pPr algn="ctr"/>
            <a:r>
              <a:rPr lang="fa-IR" b="1" dirty="0" smtClean="0">
                <a:solidFill>
                  <a:schemeClr val="accent1">
                    <a:lumMod val="60000"/>
                    <a:lumOff val="40000"/>
                  </a:schemeClr>
                </a:solidFill>
                <a:cs typeface="B Elham" pitchFamily="2" charset="-78"/>
              </a:rPr>
              <a:t>عرضه و تقاضای سرمایه گذاری برای پروژه هایی با ریسک یکسان</a:t>
            </a:r>
            <a:endParaRPr lang="fa-IR" b="1" dirty="0">
              <a:solidFill>
                <a:schemeClr val="accent1">
                  <a:lumMod val="60000"/>
                  <a:lumOff val="40000"/>
                </a:schemeClr>
              </a:solidFill>
              <a:cs typeface="B Elham" pitchFamily="2" charset="-78"/>
            </a:endParaRPr>
          </a:p>
        </p:txBody>
      </p:sp>
      <p:sp>
        <p:nvSpPr>
          <p:cNvPr id="51" name="TextBox 50"/>
          <p:cNvSpPr txBox="1"/>
          <p:nvPr/>
        </p:nvSpPr>
        <p:spPr>
          <a:xfrm>
            <a:off x="2514600" y="228600"/>
            <a:ext cx="4191000" cy="461665"/>
          </a:xfrm>
          <a:prstGeom prst="rect">
            <a:avLst/>
          </a:prstGeom>
          <a:noFill/>
        </p:spPr>
        <p:txBody>
          <a:bodyPr wrap="square" rtlCol="1">
            <a:spAutoFit/>
          </a:bodyPr>
          <a:lstStyle/>
          <a:p>
            <a:pPr algn="ctr"/>
            <a:r>
              <a:rPr lang="fa-IR" sz="2400" b="1" dirty="0" smtClean="0">
                <a:solidFill>
                  <a:srgbClr val="002060"/>
                </a:solidFill>
              </a:rPr>
              <a:t>تئوری ساختار سرمایه و هزینه سرمایه </a:t>
            </a:r>
            <a:endParaRPr lang="fa-IR" sz="2400" b="1" dirty="0">
              <a:solidFill>
                <a:srgbClr val="002060"/>
              </a:solidFill>
            </a:endParaRPr>
          </a:p>
        </p:txBody>
      </p:sp>
    </p:spTree>
  </p:cSld>
  <p:clrMapOvr>
    <a:masterClrMapping/>
  </p:clrMapOvr>
  <p:transition>
    <p:circl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28600"/>
            <a:ext cx="8534400" cy="3001962"/>
          </a:xfrm>
        </p:spPr>
        <p:txBody>
          <a:bodyPr anchor="t">
            <a:normAutofit fontScale="90000"/>
          </a:bodyPr>
          <a:lstStyle/>
          <a:p>
            <a:pPr algn="r" rtl="1"/>
            <a:r>
              <a:rPr lang="fa-IR" sz="2800" b="1" dirty="0" smtClean="0">
                <a:solidFill>
                  <a:srgbClr val="002060"/>
                </a:solidFill>
                <a:latin typeface="+mn-lt"/>
                <a:ea typeface="+mn-ea"/>
                <a:cs typeface="+mn-cs"/>
              </a:rPr>
              <a:t>مفهوم هزینه سرمایه یا هزینه تامین مالی</a:t>
            </a:r>
            <a:r>
              <a:rPr lang="fa-IR" sz="3200" dirty="0" smtClean="0"/>
              <a:t/>
            </a:r>
            <a:br>
              <a:rPr lang="fa-IR" sz="3200" dirty="0" smtClean="0"/>
            </a:br>
            <a:r>
              <a:rPr lang="fa-IR" sz="3200" dirty="0" smtClean="0"/>
              <a:t/>
            </a:r>
            <a:br>
              <a:rPr lang="fa-IR" sz="3200" dirty="0" smtClean="0"/>
            </a:br>
            <a:r>
              <a:rPr lang="fa-IR" sz="2400" b="1" dirty="0" smtClean="0">
                <a:solidFill>
                  <a:schemeClr val="tx1"/>
                </a:solidFill>
                <a:latin typeface="+mn-lt"/>
                <a:ea typeface="+mn-ea"/>
                <a:cs typeface="+mn-cs"/>
              </a:rPr>
              <a:t>عبارت است از نرخ متوسط بازده مورد انتظارسرمایه گذاران در اوراق بهادار واحد انتفاعی .</a:t>
            </a:r>
            <a:br>
              <a:rPr lang="fa-IR" sz="2400" b="1" dirty="0" smtClean="0">
                <a:solidFill>
                  <a:schemeClr val="tx1"/>
                </a:solidFill>
                <a:latin typeface="+mn-lt"/>
                <a:ea typeface="+mn-ea"/>
                <a:cs typeface="+mn-cs"/>
              </a:rPr>
            </a:br>
            <a:r>
              <a:rPr lang="fa-IR" sz="1600" b="1" dirty="0" smtClean="0">
                <a:solidFill>
                  <a:schemeClr val="tx1"/>
                </a:solidFill>
                <a:latin typeface="+mn-lt"/>
                <a:ea typeface="+mn-ea"/>
                <a:cs typeface="+mn-cs"/>
              </a:rPr>
              <a:t/>
            </a:r>
            <a:br>
              <a:rPr lang="fa-IR" sz="1600" b="1" dirty="0" smtClean="0">
                <a:solidFill>
                  <a:schemeClr val="tx1"/>
                </a:solidFill>
                <a:latin typeface="+mn-lt"/>
                <a:ea typeface="+mn-ea"/>
                <a:cs typeface="+mn-cs"/>
              </a:rPr>
            </a:br>
            <a:r>
              <a:rPr lang="fa-IR" sz="2000" b="1" dirty="0" smtClean="0">
                <a:solidFill>
                  <a:schemeClr val="tx1"/>
                </a:solidFill>
                <a:latin typeface="+mn-lt"/>
                <a:ea typeface="+mn-ea"/>
                <a:cs typeface="+mn-cs"/>
              </a:rPr>
              <a:t>(نرخ بازده مورد انتظار سهام)(نسبت سهام)+(نرخ بهره بدهی)(نسبت بدهی) =(هزینه تامین مالی)</a:t>
            </a:r>
            <a:r>
              <a:rPr lang="fa-IR" sz="1600" b="1" dirty="0" smtClean="0">
                <a:solidFill>
                  <a:schemeClr val="tx1"/>
                </a:solidFill>
                <a:latin typeface="+mn-lt"/>
                <a:ea typeface="+mn-ea"/>
                <a:cs typeface="+mn-cs"/>
              </a:rPr>
              <a:t/>
            </a:r>
            <a:br>
              <a:rPr lang="fa-IR" sz="1600" b="1" dirty="0" smtClean="0">
                <a:solidFill>
                  <a:schemeClr val="tx1"/>
                </a:solidFill>
                <a:latin typeface="+mn-lt"/>
                <a:ea typeface="+mn-ea"/>
                <a:cs typeface="+mn-cs"/>
              </a:rPr>
            </a:br>
            <a:r>
              <a:rPr lang="fa-IR" sz="2000" dirty="0" smtClean="0"/>
              <a:t/>
            </a:r>
            <a:br>
              <a:rPr lang="fa-IR" sz="2000" dirty="0" smtClean="0"/>
            </a:br>
            <a:r>
              <a:rPr lang="en-US" sz="2000" dirty="0" smtClean="0"/>
              <a:t/>
            </a:r>
            <a:br>
              <a:rPr lang="en-US" sz="2000" dirty="0" smtClean="0"/>
            </a:br>
            <a:endParaRPr lang="en-US" sz="3200" dirty="0"/>
          </a:p>
        </p:txBody>
      </p:sp>
      <p:sp>
        <p:nvSpPr>
          <p:cNvPr id="3" name="TextBox 2"/>
          <p:cNvSpPr txBox="1"/>
          <p:nvPr/>
        </p:nvSpPr>
        <p:spPr>
          <a:xfrm>
            <a:off x="3214678" y="1643050"/>
            <a:ext cx="184731"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a:spLocks noChangeArrowheads="1"/>
          </p:cNvSpPr>
          <p:nvPr/>
        </p:nvSpPr>
        <p:spPr bwMode="auto">
          <a:xfrm>
            <a:off x="596900" y="2287588"/>
            <a:ext cx="8064500" cy="338137"/>
          </a:xfrm>
          <a:prstGeom prst="rect">
            <a:avLst/>
          </a:prstGeom>
          <a:noFill/>
          <a:ln w="9525">
            <a:noFill/>
            <a:miter lim="800000"/>
            <a:headEnd/>
            <a:tailEnd/>
          </a:ln>
        </p:spPr>
        <p:txBody>
          <a:bodyPr wrap="none">
            <a:spAutoFit/>
          </a:bodyPr>
          <a:lstStyle/>
          <a:p>
            <a:pPr algn="r"/>
            <a:r>
              <a:rPr lang="fa-IR" sz="1600"/>
              <a:t>سهام ممتاز شرکت+ارزش سهام عادی شرکت = ارزش شرکت</a:t>
            </a:r>
            <a:r>
              <a:rPr lang="en-US" sz="1600"/>
              <a:t> </a:t>
            </a:r>
            <a:r>
              <a:rPr lang="fa-IR" sz="1600"/>
              <a:t>ارزش بدهی شرکت+ارزش سود انباشته شرکت+ارزش</a:t>
            </a:r>
          </a:p>
        </p:txBody>
      </p:sp>
      <p:sp>
        <p:nvSpPr>
          <p:cNvPr id="20" name="TextBox 19"/>
          <p:cNvSpPr txBox="1">
            <a:spLocks noChangeArrowheads="1"/>
          </p:cNvSpPr>
          <p:nvPr/>
        </p:nvSpPr>
        <p:spPr bwMode="auto">
          <a:xfrm>
            <a:off x="981075" y="1316038"/>
            <a:ext cx="1074738" cy="369887"/>
          </a:xfrm>
          <a:prstGeom prst="rect">
            <a:avLst/>
          </a:prstGeom>
          <a:noFill/>
          <a:ln w="9525">
            <a:noFill/>
            <a:miter lim="800000"/>
            <a:headEnd/>
            <a:tailEnd/>
          </a:ln>
        </p:spPr>
        <p:txBody>
          <a:bodyPr wrap="none">
            <a:spAutoFit/>
          </a:bodyPr>
          <a:lstStyle/>
          <a:p>
            <a:r>
              <a:rPr lang="en-US"/>
              <a:t>K</a:t>
            </a:r>
            <a:r>
              <a:rPr lang="en-US" baseline="-25000"/>
              <a:t>(WACC) </a:t>
            </a:r>
            <a:r>
              <a:rPr lang="en-US"/>
              <a:t>=</a:t>
            </a:r>
            <a:endParaRPr lang="fa-IR"/>
          </a:p>
        </p:txBody>
      </p:sp>
      <p:cxnSp>
        <p:nvCxnSpPr>
          <p:cNvPr id="22" name="Straight Connector 21"/>
          <p:cNvCxnSpPr/>
          <p:nvPr/>
        </p:nvCxnSpPr>
        <p:spPr>
          <a:xfrm>
            <a:off x="2333625" y="1493838"/>
            <a:ext cx="1058863"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2662238" y="1165225"/>
            <a:ext cx="350837" cy="369888"/>
          </a:xfrm>
          <a:prstGeom prst="rect">
            <a:avLst/>
          </a:prstGeom>
          <a:noFill/>
          <a:ln w="9525">
            <a:noFill/>
            <a:miter lim="800000"/>
            <a:headEnd/>
            <a:tailEnd/>
          </a:ln>
        </p:spPr>
        <p:txBody>
          <a:bodyPr wrap="none">
            <a:spAutoFit/>
          </a:bodyPr>
          <a:lstStyle/>
          <a:p>
            <a:r>
              <a:rPr lang="en-US"/>
              <a:t>C</a:t>
            </a:r>
            <a:endParaRPr lang="fa-IR"/>
          </a:p>
        </p:txBody>
      </p:sp>
      <p:sp>
        <p:nvSpPr>
          <p:cNvPr id="25" name="TextBox 24"/>
          <p:cNvSpPr txBox="1">
            <a:spLocks noChangeArrowheads="1"/>
          </p:cNvSpPr>
          <p:nvPr/>
        </p:nvSpPr>
        <p:spPr bwMode="auto">
          <a:xfrm>
            <a:off x="2222500" y="1493838"/>
            <a:ext cx="1243013" cy="369887"/>
          </a:xfrm>
          <a:prstGeom prst="rect">
            <a:avLst/>
          </a:prstGeom>
          <a:noFill/>
          <a:ln w="9525">
            <a:noFill/>
            <a:miter lim="800000"/>
            <a:headEnd/>
            <a:tailEnd/>
          </a:ln>
        </p:spPr>
        <p:txBody>
          <a:bodyPr wrap="none">
            <a:spAutoFit/>
          </a:bodyPr>
          <a:lstStyle/>
          <a:p>
            <a:r>
              <a:rPr lang="en-US"/>
              <a:t>C+P+R+D</a:t>
            </a:r>
            <a:endParaRPr lang="fa-IR"/>
          </a:p>
        </p:txBody>
      </p:sp>
      <p:sp>
        <p:nvSpPr>
          <p:cNvPr id="28" name="Double Bracket 27"/>
          <p:cNvSpPr/>
          <p:nvPr/>
        </p:nvSpPr>
        <p:spPr>
          <a:xfrm>
            <a:off x="2260600" y="1128713"/>
            <a:ext cx="1204913" cy="73025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cxnSp>
        <p:nvCxnSpPr>
          <p:cNvPr id="29" name="Straight Connector 28"/>
          <p:cNvCxnSpPr/>
          <p:nvPr/>
        </p:nvCxnSpPr>
        <p:spPr>
          <a:xfrm>
            <a:off x="5802313" y="1457325"/>
            <a:ext cx="1058862"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TextBox 29"/>
          <p:cNvSpPr txBox="1">
            <a:spLocks noChangeArrowheads="1"/>
          </p:cNvSpPr>
          <p:nvPr/>
        </p:nvSpPr>
        <p:spPr bwMode="auto">
          <a:xfrm>
            <a:off x="6130925" y="1128713"/>
            <a:ext cx="350838" cy="369887"/>
          </a:xfrm>
          <a:prstGeom prst="rect">
            <a:avLst/>
          </a:prstGeom>
          <a:noFill/>
          <a:ln w="9525">
            <a:noFill/>
            <a:miter lim="800000"/>
            <a:headEnd/>
            <a:tailEnd/>
          </a:ln>
        </p:spPr>
        <p:txBody>
          <a:bodyPr wrap="none">
            <a:spAutoFit/>
          </a:bodyPr>
          <a:lstStyle/>
          <a:p>
            <a:r>
              <a:rPr lang="en-US"/>
              <a:t>R</a:t>
            </a:r>
            <a:endParaRPr lang="fa-IR"/>
          </a:p>
        </p:txBody>
      </p:sp>
      <p:sp>
        <p:nvSpPr>
          <p:cNvPr id="31" name="TextBox 30"/>
          <p:cNvSpPr txBox="1">
            <a:spLocks noChangeArrowheads="1"/>
          </p:cNvSpPr>
          <p:nvPr/>
        </p:nvSpPr>
        <p:spPr bwMode="auto">
          <a:xfrm>
            <a:off x="5691188" y="1457325"/>
            <a:ext cx="1243012" cy="369888"/>
          </a:xfrm>
          <a:prstGeom prst="rect">
            <a:avLst/>
          </a:prstGeom>
          <a:noFill/>
          <a:ln w="9525">
            <a:noFill/>
            <a:miter lim="800000"/>
            <a:headEnd/>
            <a:tailEnd/>
          </a:ln>
        </p:spPr>
        <p:txBody>
          <a:bodyPr wrap="none">
            <a:spAutoFit/>
          </a:bodyPr>
          <a:lstStyle/>
          <a:p>
            <a:r>
              <a:rPr lang="en-US"/>
              <a:t>C+P+R+D</a:t>
            </a:r>
            <a:endParaRPr lang="fa-IR"/>
          </a:p>
        </p:txBody>
      </p:sp>
      <p:sp>
        <p:nvSpPr>
          <p:cNvPr id="32" name="Double Bracket 31"/>
          <p:cNvSpPr/>
          <p:nvPr/>
        </p:nvSpPr>
        <p:spPr>
          <a:xfrm>
            <a:off x="5729288" y="1092200"/>
            <a:ext cx="1204912" cy="73025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33" name="TextBox 32"/>
          <p:cNvSpPr txBox="1">
            <a:spLocks noChangeArrowheads="1"/>
          </p:cNvSpPr>
          <p:nvPr/>
        </p:nvSpPr>
        <p:spPr bwMode="auto">
          <a:xfrm>
            <a:off x="1857375" y="1279525"/>
            <a:ext cx="449263" cy="369888"/>
          </a:xfrm>
          <a:prstGeom prst="rect">
            <a:avLst/>
          </a:prstGeom>
          <a:noFill/>
          <a:ln w="9525">
            <a:noFill/>
            <a:miter lim="800000"/>
            <a:headEnd/>
            <a:tailEnd/>
          </a:ln>
        </p:spPr>
        <p:txBody>
          <a:bodyPr wrap="none">
            <a:spAutoFit/>
          </a:bodyPr>
          <a:lstStyle/>
          <a:p>
            <a:r>
              <a:rPr lang="en-US"/>
              <a:t>K</a:t>
            </a:r>
            <a:r>
              <a:rPr lang="en-US" baseline="-25000"/>
              <a:t>C</a:t>
            </a:r>
            <a:endParaRPr lang="fa-IR" baseline="-25000"/>
          </a:p>
        </p:txBody>
      </p:sp>
      <p:sp>
        <p:nvSpPr>
          <p:cNvPr id="37" name="Rectangle 36"/>
          <p:cNvSpPr>
            <a:spLocks noChangeArrowheads="1"/>
          </p:cNvSpPr>
          <p:nvPr/>
        </p:nvSpPr>
        <p:spPr bwMode="auto">
          <a:xfrm>
            <a:off x="3598863" y="1274763"/>
            <a:ext cx="449262" cy="369887"/>
          </a:xfrm>
          <a:prstGeom prst="rect">
            <a:avLst/>
          </a:prstGeom>
          <a:noFill/>
          <a:ln w="9525">
            <a:noFill/>
            <a:miter lim="800000"/>
            <a:headEnd/>
            <a:tailEnd/>
          </a:ln>
        </p:spPr>
        <p:txBody>
          <a:bodyPr wrap="none">
            <a:spAutoFit/>
          </a:bodyPr>
          <a:lstStyle/>
          <a:p>
            <a:r>
              <a:rPr lang="en-US"/>
              <a:t>K</a:t>
            </a:r>
            <a:r>
              <a:rPr lang="en-US" baseline="-25000"/>
              <a:t>P</a:t>
            </a:r>
            <a:endParaRPr lang="fa-IR" baseline="-25000"/>
          </a:p>
        </p:txBody>
      </p:sp>
      <p:sp>
        <p:nvSpPr>
          <p:cNvPr id="38" name="Rectangle 37"/>
          <p:cNvSpPr>
            <a:spLocks noChangeArrowheads="1"/>
          </p:cNvSpPr>
          <p:nvPr/>
        </p:nvSpPr>
        <p:spPr bwMode="auto">
          <a:xfrm>
            <a:off x="7042150" y="1238250"/>
            <a:ext cx="449263" cy="369888"/>
          </a:xfrm>
          <a:prstGeom prst="rect">
            <a:avLst/>
          </a:prstGeom>
          <a:noFill/>
          <a:ln w="9525">
            <a:noFill/>
            <a:miter lim="800000"/>
            <a:headEnd/>
            <a:tailEnd/>
          </a:ln>
        </p:spPr>
        <p:txBody>
          <a:bodyPr wrap="none">
            <a:spAutoFit/>
          </a:bodyPr>
          <a:lstStyle/>
          <a:p>
            <a:r>
              <a:rPr lang="en-US"/>
              <a:t>K</a:t>
            </a:r>
            <a:r>
              <a:rPr lang="en-US" baseline="-25000"/>
              <a:t>D</a:t>
            </a:r>
            <a:endParaRPr lang="fa-IR" baseline="-25000"/>
          </a:p>
        </p:txBody>
      </p:sp>
      <p:sp>
        <p:nvSpPr>
          <p:cNvPr id="39" name="Rectangle 38"/>
          <p:cNvSpPr>
            <a:spLocks noChangeArrowheads="1"/>
          </p:cNvSpPr>
          <p:nvPr/>
        </p:nvSpPr>
        <p:spPr bwMode="auto">
          <a:xfrm>
            <a:off x="5314950" y="1238250"/>
            <a:ext cx="449263" cy="369888"/>
          </a:xfrm>
          <a:prstGeom prst="rect">
            <a:avLst/>
          </a:prstGeom>
          <a:noFill/>
          <a:ln w="9525">
            <a:noFill/>
            <a:miter lim="800000"/>
            <a:headEnd/>
            <a:tailEnd/>
          </a:ln>
        </p:spPr>
        <p:txBody>
          <a:bodyPr wrap="none">
            <a:spAutoFit/>
          </a:bodyPr>
          <a:lstStyle/>
          <a:p>
            <a:r>
              <a:rPr lang="en-US"/>
              <a:t>K</a:t>
            </a:r>
            <a:r>
              <a:rPr lang="en-US" baseline="-25000"/>
              <a:t>R</a:t>
            </a:r>
            <a:endParaRPr lang="fa-IR" baseline="-25000"/>
          </a:p>
        </p:txBody>
      </p:sp>
      <p:sp>
        <p:nvSpPr>
          <p:cNvPr id="40" name="TextBox 39"/>
          <p:cNvSpPr txBox="1">
            <a:spLocks noChangeArrowheads="1"/>
          </p:cNvSpPr>
          <p:nvPr/>
        </p:nvSpPr>
        <p:spPr bwMode="auto">
          <a:xfrm>
            <a:off x="3427413" y="1316038"/>
            <a:ext cx="319087" cy="369887"/>
          </a:xfrm>
          <a:prstGeom prst="rect">
            <a:avLst/>
          </a:prstGeom>
          <a:noFill/>
          <a:ln w="9525">
            <a:noFill/>
            <a:miter lim="800000"/>
            <a:headEnd/>
            <a:tailEnd/>
          </a:ln>
        </p:spPr>
        <p:txBody>
          <a:bodyPr wrap="none">
            <a:spAutoFit/>
          </a:bodyPr>
          <a:lstStyle/>
          <a:p>
            <a:r>
              <a:rPr lang="en-US" b="1"/>
              <a:t>+</a:t>
            </a:r>
            <a:endParaRPr lang="fa-IR" b="1"/>
          </a:p>
        </p:txBody>
      </p:sp>
      <p:cxnSp>
        <p:nvCxnSpPr>
          <p:cNvPr id="41" name="Straight Connector 40"/>
          <p:cNvCxnSpPr/>
          <p:nvPr/>
        </p:nvCxnSpPr>
        <p:spPr>
          <a:xfrm>
            <a:off x="7529513" y="1462088"/>
            <a:ext cx="1058862"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7858125" y="1133475"/>
            <a:ext cx="350838" cy="369888"/>
          </a:xfrm>
          <a:prstGeom prst="rect">
            <a:avLst/>
          </a:prstGeom>
          <a:noFill/>
          <a:ln w="9525">
            <a:noFill/>
            <a:miter lim="800000"/>
            <a:headEnd/>
            <a:tailEnd/>
          </a:ln>
        </p:spPr>
        <p:txBody>
          <a:bodyPr wrap="none">
            <a:spAutoFit/>
          </a:bodyPr>
          <a:lstStyle/>
          <a:p>
            <a:r>
              <a:rPr lang="en-US"/>
              <a:t>D</a:t>
            </a:r>
            <a:endParaRPr lang="fa-IR"/>
          </a:p>
        </p:txBody>
      </p:sp>
      <p:sp>
        <p:nvSpPr>
          <p:cNvPr id="43" name="TextBox 42"/>
          <p:cNvSpPr txBox="1">
            <a:spLocks noChangeArrowheads="1"/>
          </p:cNvSpPr>
          <p:nvPr/>
        </p:nvSpPr>
        <p:spPr bwMode="auto">
          <a:xfrm>
            <a:off x="7418388" y="1462088"/>
            <a:ext cx="1243012" cy="369887"/>
          </a:xfrm>
          <a:prstGeom prst="rect">
            <a:avLst/>
          </a:prstGeom>
          <a:noFill/>
          <a:ln w="9525">
            <a:noFill/>
            <a:miter lim="800000"/>
            <a:headEnd/>
            <a:tailEnd/>
          </a:ln>
        </p:spPr>
        <p:txBody>
          <a:bodyPr wrap="none">
            <a:spAutoFit/>
          </a:bodyPr>
          <a:lstStyle/>
          <a:p>
            <a:r>
              <a:rPr lang="en-US"/>
              <a:t>C+P+R+D</a:t>
            </a:r>
            <a:endParaRPr lang="fa-IR"/>
          </a:p>
        </p:txBody>
      </p:sp>
      <p:sp>
        <p:nvSpPr>
          <p:cNvPr id="44" name="Double Bracket 43"/>
          <p:cNvSpPr/>
          <p:nvPr/>
        </p:nvSpPr>
        <p:spPr>
          <a:xfrm>
            <a:off x="7456488" y="1096963"/>
            <a:ext cx="1204912" cy="73025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cxnSp>
        <p:nvCxnSpPr>
          <p:cNvPr id="45" name="Straight Connector 44"/>
          <p:cNvCxnSpPr/>
          <p:nvPr/>
        </p:nvCxnSpPr>
        <p:spPr>
          <a:xfrm>
            <a:off x="4049713" y="1468438"/>
            <a:ext cx="1058862"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TextBox 45"/>
          <p:cNvSpPr txBox="1">
            <a:spLocks noChangeArrowheads="1"/>
          </p:cNvSpPr>
          <p:nvPr/>
        </p:nvSpPr>
        <p:spPr bwMode="auto">
          <a:xfrm>
            <a:off x="4378325" y="1139825"/>
            <a:ext cx="350838" cy="369888"/>
          </a:xfrm>
          <a:prstGeom prst="rect">
            <a:avLst/>
          </a:prstGeom>
          <a:noFill/>
          <a:ln w="9525">
            <a:noFill/>
            <a:miter lim="800000"/>
            <a:headEnd/>
            <a:tailEnd/>
          </a:ln>
        </p:spPr>
        <p:txBody>
          <a:bodyPr wrap="none">
            <a:spAutoFit/>
          </a:bodyPr>
          <a:lstStyle/>
          <a:p>
            <a:r>
              <a:rPr lang="en-US"/>
              <a:t>P</a:t>
            </a:r>
            <a:endParaRPr lang="fa-IR"/>
          </a:p>
        </p:txBody>
      </p:sp>
      <p:sp>
        <p:nvSpPr>
          <p:cNvPr id="47" name="TextBox 46"/>
          <p:cNvSpPr txBox="1">
            <a:spLocks noChangeArrowheads="1"/>
          </p:cNvSpPr>
          <p:nvPr/>
        </p:nvSpPr>
        <p:spPr bwMode="auto">
          <a:xfrm>
            <a:off x="3938588" y="1468438"/>
            <a:ext cx="1243012" cy="369887"/>
          </a:xfrm>
          <a:prstGeom prst="rect">
            <a:avLst/>
          </a:prstGeom>
          <a:noFill/>
          <a:ln w="9525">
            <a:noFill/>
            <a:miter lim="800000"/>
            <a:headEnd/>
            <a:tailEnd/>
          </a:ln>
        </p:spPr>
        <p:txBody>
          <a:bodyPr wrap="none">
            <a:spAutoFit/>
          </a:bodyPr>
          <a:lstStyle/>
          <a:p>
            <a:r>
              <a:rPr lang="en-US"/>
              <a:t>C+P+R+D</a:t>
            </a:r>
            <a:endParaRPr lang="fa-IR"/>
          </a:p>
        </p:txBody>
      </p:sp>
      <p:sp>
        <p:nvSpPr>
          <p:cNvPr id="48" name="Double Bracket 47"/>
          <p:cNvSpPr/>
          <p:nvPr/>
        </p:nvSpPr>
        <p:spPr>
          <a:xfrm>
            <a:off x="3976688" y="1096963"/>
            <a:ext cx="1204912" cy="730250"/>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49" name="Rectangle 48"/>
          <p:cNvSpPr>
            <a:spLocks noChangeArrowheads="1"/>
          </p:cNvSpPr>
          <p:nvPr/>
        </p:nvSpPr>
        <p:spPr bwMode="auto">
          <a:xfrm>
            <a:off x="5153025" y="1311275"/>
            <a:ext cx="319088" cy="369888"/>
          </a:xfrm>
          <a:prstGeom prst="rect">
            <a:avLst/>
          </a:prstGeom>
          <a:noFill/>
          <a:ln w="9525">
            <a:noFill/>
            <a:miter lim="800000"/>
            <a:headEnd/>
            <a:tailEnd/>
          </a:ln>
        </p:spPr>
        <p:txBody>
          <a:bodyPr wrap="none">
            <a:spAutoFit/>
          </a:bodyPr>
          <a:lstStyle/>
          <a:p>
            <a:r>
              <a:rPr lang="en-US" b="1"/>
              <a:t>+</a:t>
            </a:r>
            <a:endParaRPr lang="fa-IR" b="1"/>
          </a:p>
        </p:txBody>
      </p:sp>
      <p:sp>
        <p:nvSpPr>
          <p:cNvPr id="50" name="Rectangle 49"/>
          <p:cNvSpPr>
            <a:spLocks noChangeArrowheads="1"/>
          </p:cNvSpPr>
          <p:nvPr/>
        </p:nvSpPr>
        <p:spPr bwMode="auto">
          <a:xfrm>
            <a:off x="6896100" y="1274763"/>
            <a:ext cx="319088" cy="369887"/>
          </a:xfrm>
          <a:prstGeom prst="rect">
            <a:avLst/>
          </a:prstGeom>
          <a:noFill/>
          <a:ln w="9525">
            <a:noFill/>
            <a:miter lim="800000"/>
            <a:headEnd/>
            <a:tailEnd/>
          </a:ln>
        </p:spPr>
        <p:txBody>
          <a:bodyPr wrap="none">
            <a:spAutoFit/>
          </a:bodyPr>
          <a:lstStyle/>
          <a:p>
            <a:r>
              <a:rPr lang="en-US" b="1"/>
              <a:t>+</a:t>
            </a:r>
            <a:endParaRPr lang="fa-IR" b="1"/>
          </a:p>
        </p:txBody>
      </p:sp>
      <p:sp>
        <p:nvSpPr>
          <p:cNvPr id="76" name="TextBox 75"/>
          <p:cNvSpPr txBox="1">
            <a:spLocks noChangeArrowheads="1"/>
          </p:cNvSpPr>
          <p:nvPr/>
        </p:nvSpPr>
        <p:spPr bwMode="auto">
          <a:xfrm>
            <a:off x="4754563" y="4414838"/>
            <a:ext cx="4202112" cy="369887"/>
          </a:xfrm>
          <a:prstGeom prst="rect">
            <a:avLst/>
          </a:prstGeom>
          <a:noFill/>
          <a:ln w="9525">
            <a:noFill/>
            <a:miter lim="800000"/>
            <a:headEnd/>
            <a:tailEnd/>
          </a:ln>
        </p:spPr>
        <p:txBody>
          <a:bodyPr wrap="none">
            <a:spAutoFit/>
          </a:bodyPr>
          <a:lstStyle/>
          <a:p>
            <a:pPr algn="r"/>
            <a:r>
              <a:rPr lang="fa-IR" b="1">
                <a:solidFill>
                  <a:srgbClr val="FF0000"/>
                </a:solidFill>
              </a:rPr>
              <a:t>ارزش شرکت با نرخ هزینه سرمایه نسبت عکس دارد</a:t>
            </a:r>
          </a:p>
        </p:txBody>
      </p:sp>
      <p:sp>
        <p:nvSpPr>
          <p:cNvPr id="77" name="TextBox 76"/>
          <p:cNvSpPr txBox="1">
            <a:spLocks noChangeArrowheads="1"/>
          </p:cNvSpPr>
          <p:nvPr/>
        </p:nvSpPr>
        <p:spPr bwMode="auto">
          <a:xfrm>
            <a:off x="273050" y="646113"/>
            <a:ext cx="1524000" cy="400050"/>
          </a:xfrm>
          <a:prstGeom prst="rect">
            <a:avLst/>
          </a:prstGeom>
          <a:noFill/>
          <a:ln w="9525">
            <a:noFill/>
            <a:miter lim="800000"/>
            <a:headEnd/>
            <a:tailEnd/>
          </a:ln>
        </p:spPr>
        <p:txBody>
          <a:bodyPr wrap="none">
            <a:spAutoFit/>
          </a:bodyPr>
          <a:lstStyle/>
          <a:p>
            <a:pPr algn="r"/>
            <a:r>
              <a:rPr lang="fa-IR" sz="2000" b="1" dirty="0">
                <a:solidFill>
                  <a:srgbClr val="7030A0"/>
                </a:solidFill>
              </a:rPr>
              <a:t>ساختار سرمایه </a:t>
            </a:r>
          </a:p>
        </p:txBody>
      </p:sp>
      <p:sp>
        <p:nvSpPr>
          <p:cNvPr id="78" name="Rectangle 77"/>
          <p:cNvSpPr>
            <a:spLocks noChangeArrowheads="1"/>
          </p:cNvSpPr>
          <p:nvPr/>
        </p:nvSpPr>
        <p:spPr bwMode="auto">
          <a:xfrm>
            <a:off x="2344738" y="650875"/>
            <a:ext cx="1204912" cy="400050"/>
          </a:xfrm>
          <a:prstGeom prst="rect">
            <a:avLst/>
          </a:prstGeom>
          <a:noFill/>
          <a:ln w="9525">
            <a:noFill/>
            <a:miter lim="800000"/>
            <a:headEnd/>
            <a:tailEnd/>
          </a:ln>
        </p:spPr>
        <p:txBody>
          <a:bodyPr wrap="none">
            <a:spAutoFit/>
          </a:bodyPr>
          <a:lstStyle/>
          <a:p>
            <a:pPr algn="ctr"/>
            <a:r>
              <a:rPr lang="fa-IR" sz="2000" b="1">
                <a:solidFill>
                  <a:srgbClr val="7030A0"/>
                </a:solidFill>
              </a:rPr>
              <a:t>سهام عادی </a:t>
            </a:r>
          </a:p>
        </p:txBody>
      </p:sp>
      <p:sp>
        <p:nvSpPr>
          <p:cNvPr id="79" name="Rectangle 78"/>
          <p:cNvSpPr>
            <a:spLocks noChangeArrowheads="1"/>
          </p:cNvSpPr>
          <p:nvPr/>
        </p:nvSpPr>
        <p:spPr bwMode="auto">
          <a:xfrm>
            <a:off x="3476625" y="682625"/>
            <a:ext cx="319088" cy="369888"/>
          </a:xfrm>
          <a:prstGeom prst="rect">
            <a:avLst/>
          </a:prstGeom>
          <a:noFill/>
          <a:ln w="9525">
            <a:noFill/>
            <a:miter lim="800000"/>
            <a:headEnd/>
            <a:tailEnd/>
          </a:ln>
        </p:spPr>
        <p:txBody>
          <a:bodyPr wrap="none">
            <a:spAutoFit/>
          </a:bodyPr>
          <a:lstStyle/>
          <a:p>
            <a:r>
              <a:rPr lang="en-US" b="1">
                <a:solidFill>
                  <a:srgbClr val="7030A0"/>
                </a:solidFill>
              </a:rPr>
              <a:t>+</a:t>
            </a:r>
            <a:endParaRPr lang="fa-IR" b="1">
              <a:solidFill>
                <a:srgbClr val="7030A0"/>
              </a:solidFill>
            </a:endParaRPr>
          </a:p>
        </p:txBody>
      </p:sp>
      <p:sp>
        <p:nvSpPr>
          <p:cNvPr id="80" name="Rectangle 79"/>
          <p:cNvSpPr>
            <a:spLocks noChangeArrowheads="1"/>
          </p:cNvSpPr>
          <p:nvPr/>
        </p:nvSpPr>
        <p:spPr bwMode="auto">
          <a:xfrm>
            <a:off x="3914775" y="650875"/>
            <a:ext cx="1131888" cy="400050"/>
          </a:xfrm>
          <a:prstGeom prst="rect">
            <a:avLst/>
          </a:prstGeom>
          <a:noFill/>
          <a:ln w="9525">
            <a:noFill/>
            <a:miter lim="800000"/>
            <a:headEnd/>
            <a:tailEnd/>
          </a:ln>
        </p:spPr>
        <p:txBody>
          <a:bodyPr wrap="none">
            <a:spAutoFit/>
          </a:bodyPr>
          <a:lstStyle/>
          <a:p>
            <a:pPr algn="ctr"/>
            <a:r>
              <a:rPr lang="fa-IR" sz="2000" b="1">
                <a:solidFill>
                  <a:srgbClr val="7030A0"/>
                </a:solidFill>
              </a:rPr>
              <a:t>سهام ممتاز</a:t>
            </a:r>
          </a:p>
        </p:txBody>
      </p:sp>
      <p:sp>
        <p:nvSpPr>
          <p:cNvPr id="81" name="Rectangle 80"/>
          <p:cNvSpPr>
            <a:spLocks noChangeArrowheads="1"/>
          </p:cNvSpPr>
          <p:nvPr/>
        </p:nvSpPr>
        <p:spPr bwMode="auto">
          <a:xfrm>
            <a:off x="5046663" y="687388"/>
            <a:ext cx="319087" cy="368300"/>
          </a:xfrm>
          <a:prstGeom prst="rect">
            <a:avLst/>
          </a:prstGeom>
          <a:noFill/>
          <a:ln w="9525">
            <a:noFill/>
            <a:miter lim="800000"/>
            <a:headEnd/>
            <a:tailEnd/>
          </a:ln>
        </p:spPr>
        <p:txBody>
          <a:bodyPr wrap="none">
            <a:spAutoFit/>
          </a:bodyPr>
          <a:lstStyle/>
          <a:p>
            <a:r>
              <a:rPr lang="en-US" b="1">
                <a:solidFill>
                  <a:srgbClr val="7030A0"/>
                </a:solidFill>
              </a:rPr>
              <a:t>+</a:t>
            </a:r>
            <a:endParaRPr lang="fa-IR" b="1">
              <a:solidFill>
                <a:srgbClr val="7030A0"/>
              </a:solidFill>
            </a:endParaRPr>
          </a:p>
        </p:txBody>
      </p:sp>
      <p:sp>
        <p:nvSpPr>
          <p:cNvPr id="82" name="Rectangle 81"/>
          <p:cNvSpPr>
            <a:spLocks noChangeArrowheads="1"/>
          </p:cNvSpPr>
          <p:nvPr/>
        </p:nvSpPr>
        <p:spPr bwMode="auto">
          <a:xfrm>
            <a:off x="7173913" y="682625"/>
            <a:ext cx="319087" cy="369888"/>
          </a:xfrm>
          <a:prstGeom prst="rect">
            <a:avLst/>
          </a:prstGeom>
          <a:noFill/>
          <a:ln w="9525">
            <a:noFill/>
            <a:miter lim="800000"/>
            <a:headEnd/>
            <a:tailEnd/>
          </a:ln>
        </p:spPr>
        <p:txBody>
          <a:bodyPr wrap="none">
            <a:spAutoFit/>
          </a:bodyPr>
          <a:lstStyle/>
          <a:p>
            <a:r>
              <a:rPr lang="en-US" b="1">
                <a:solidFill>
                  <a:srgbClr val="7030A0"/>
                </a:solidFill>
              </a:rPr>
              <a:t>+</a:t>
            </a:r>
            <a:endParaRPr lang="fa-IR" b="1">
              <a:solidFill>
                <a:srgbClr val="7030A0"/>
              </a:solidFill>
            </a:endParaRPr>
          </a:p>
        </p:txBody>
      </p:sp>
      <p:sp>
        <p:nvSpPr>
          <p:cNvPr id="83" name="Rectangle 82"/>
          <p:cNvSpPr>
            <a:spLocks noChangeArrowheads="1"/>
          </p:cNvSpPr>
          <p:nvPr/>
        </p:nvSpPr>
        <p:spPr bwMode="auto">
          <a:xfrm>
            <a:off x="5810250" y="650875"/>
            <a:ext cx="1198563" cy="400050"/>
          </a:xfrm>
          <a:prstGeom prst="rect">
            <a:avLst/>
          </a:prstGeom>
          <a:noFill/>
          <a:ln w="9525">
            <a:noFill/>
            <a:miter lim="800000"/>
            <a:headEnd/>
            <a:tailEnd/>
          </a:ln>
        </p:spPr>
        <p:txBody>
          <a:bodyPr wrap="none">
            <a:spAutoFit/>
          </a:bodyPr>
          <a:lstStyle/>
          <a:p>
            <a:pPr algn="ctr"/>
            <a:r>
              <a:rPr lang="fa-IR" sz="2000" b="1">
                <a:solidFill>
                  <a:srgbClr val="7030A0"/>
                </a:solidFill>
              </a:rPr>
              <a:t>سود انباشته</a:t>
            </a:r>
          </a:p>
        </p:txBody>
      </p:sp>
      <p:sp>
        <p:nvSpPr>
          <p:cNvPr id="84" name="Rectangle 83"/>
          <p:cNvSpPr>
            <a:spLocks noChangeArrowheads="1"/>
          </p:cNvSpPr>
          <p:nvPr/>
        </p:nvSpPr>
        <p:spPr bwMode="auto">
          <a:xfrm>
            <a:off x="7808913" y="650875"/>
            <a:ext cx="600075" cy="400050"/>
          </a:xfrm>
          <a:prstGeom prst="rect">
            <a:avLst/>
          </a:prstGeom>
          <a:noFill/>
          <a:ln w="9525">
            <a:noFill/>
            <a:miter lim="800000"/>
            <a:headEnd/>
            <a:tailEnd/>
          </a:ln>
        </p:spPr>
        <p:txBody>
          <a:bodyPr wrap="none">
            <a:spAutoFit/>
          </a:bodyPr>
          <a:lstStyle/>
          <a:p>
            <a:pPr algn="ctr"/>
            <a:r>
              <a:rPr lang="fa-IR" sz="2000" b="1">
                <a:solidFill>
                  <a:srgbClr val="7030A0"/>
                </a:solidFill>
              </a:rPr>
              <a:t>بدهی</a:t>
            </a:r>
          </a:p>
        </p:txBody>
      </p:sp>
      <p:sp>
        <p:nvSpPr>
          <p:cNvPr id="85" name="Rectangle 84"/>
          <p:cNvSpPr>
            <a:spLocks noChangeArrowheads="1"/>
          </p:cNvSpPr>
          <p:nvPr/>
        </p:nvSpPr>
        <p:spPr bwMode="auto">
          <a:xfrm>
            <a:off x="1833563" y="646113"/>
            <a:ext cx="261937" cy="369887"/>
          </a:xfrm>
          <a:prstGeom prst="rect">
            <a:avLst/>
          </a:prstGeom>
          <a:noFill/>
          <a:ln w="9525">
            <a:noFill/>
            <a:miter lim="800000"/>
            <a:headEnd/>
            <a:tailEnd/>
          </a:ln>
        </p:spPr>
        <p:txBody>
          <a:bodyPr wrap="none">
            <a:spAutoFit/>
          </a:bodyPr>
          <a:lstStyle/>
          <a:p>
            <a:r>
              <a:rPr lang="en-US">
                <a:solidFill>
                  <a:srgbClr val="7030A0"/>
                </a:solidFill>
              </a:rPr>
              <a:t>(</a:t>
            </a:r>
            <a:endParaRPr lang="fa-IR">
              <a:solidFill>
                <a:srgbClr val="7030A0"/>
              </a:solidFill>
            </a:endParaRPr>
          </a:p>
        </p:txBody>
      </p:sp>
      <p:sp>
        <p:nvSpPr>
          <p:cNvPr id="86" name="TextBox 85"/>
          <p:cNvSpPr txBox="1">
            <a:spLocks noChangeArrowheads="1"/>
          </p:cNvSpPr>
          <p:nvPr/>
        </p:nvSpPr>
        <p:spPr bwMode="auto">
          <a:xfrm>
            <a:off x="8551863" y="646113"/>
            <a:ext cx="261937" cy="369887"/>
          </a:xfrm>
          <a:prstGeom prst="rect">
            <a:avLst/>
          </a:prstGeom>
          <a:noFill/>
          <a:ln w="9525">
            <a:noFill/>
            <a:miter lim="800000"/>
            <a:headEnd/>
            <a:tailEnd/>
          </a:ln>
        </p:spPr>
        <p:txBody>
          <a:bodyPr wrap="none">
            <a:spAutoFit/>
          </a:bodyPr>
          <a:lstStyle/>
          <a:p>
            <a:r>
              <a:rPr lang="fa-IR">
                <a:solidFill>
                  <a:srgbClr val="7030A0"/>
                </a:solidFill>
              </a:rPr>
              <a:t>(</a:t>
            </a:r>
          </a:p>
        </p:txBody>
      </p:sp>
      <p:cxnSp>
        <p:nvCxnSpPr>
          <p:cNvPr id="88" name="Straight Connector 87"/>
          <p:cNvCxnSpPr/>
          <p:nvPr/>
        </p:nvCxnSpPr>
        <p:spPr>
          <a:xfrm rot="5400000">
            <a:off x="-240506" y="3788569"/>
            <a:ext cx="1825625" cy="158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10800000">
            <a:off x="669925" y="4670425"/>
            <a:ext cx="2295525"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5400000">
            <a:off x="-171450" y="5681663"/>
            <a:ext cx="1677988" cy="476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rot="10800000">
            <a:off x="671513" y="6486525"/>
            <a:ext cx="2293937"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92" name="Freeform 91"/>
          <p:cNvSpPr/>
          <p:nvPr/>
        </p:nvSpPr>
        <p:spPr>
          <a:xfrm>
            <a:off x="695325" y="3094038"/>
            <a:ext cx="2270125" cy="1084262"/>
          </a:xfrm>
          <a:custGeom>
            <a:avLst/>
            <a:gdLst>
              <a:gd name="connsiteX0" fmla="*/ 0 w 2415654"/>
              <a:gd name="connsiteY0" fmla="*/ 682389 h 1287439"/>
              <a:gd name="connsiteX1" fmla="*/ 204716 w 2415654"/>
              <a:gd name="connsiteY1" fmla="*/ 859809 h 1287439"/>
              <a:gd name="connsiteX2" fmla="*/ 423080 w 2415654"/>
              <a:gd name="connsiteY2" fmla="*/ 1023583 h 1287439"/>
              <a:gd name="connsiteX3" fmla="*/ 641445 w 2415654"/>
              <a:gd name="connsiteY3" fmla="*/ 1160060 h 1287439"/>
              <a:gd name="connsiteX4" fmla="*/ 818865 w 2415654"/>
              <a:gd name="connsiteY4" fmla="*/ 1255595 h 1287439"/>
              <a:gd name="connsiteX5" fmla="*/ 1078173 w 2415654"/>
              <a:gd name="connsiteY5" fmla="*/ 1269242 h 1287439"/>
              <a:gd name="connsiteX6" fmla="*/ 1282889 w 2415654"/>
              <a:gd name="connsiteY6" fmla="*/ 1146412 h 1287439"/>
              <a:gd name="connsiteX7" fmla="*/ 1514901 w 2415654"/>
              <a:gd name="connsiteY7" fmla="*/ 941696 h 1287439"/>
              <a:gd name="connsiteX8" fmla="*/ 1883391 w 2415654"/>
              <a:gd name="connsiteY8" fmla="*/ 559559 h 1287439"/>
              <a:gd name="connsiteX9" fmla="*/ 2224585 w 2415654"/>
              <a:gd name="connsiteY9" fmla="*/ 191069 h 1287439"/>
              <a:gd name="connsiteX10" fmla="*/ 2415654 w 2415654"/>
              <a:gd name="connsiteY10" fmla="*/ 0 h 1287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15654" h="1287439">
                <a:moveTo>
                  <a:pt x="0" y="682389"/>
                </a:moveTo>
                <a:cubicBezTo>
                  <a:pt x="67101" y="742666"/>
                  <a:pt x="134203" y="802943"/>
                  <a:pt x="204716" y="859809"/>
                </a:cubicBezTo>
                <a:cubicBezTo>
                  <a:pt x="275229" y="916675"/>
                  <a:pt x="350292" y="973541"/>
                  <a:pt x="423080" y="1023583"/>
                </a:cubicBezTo>
                <a:cubicBezTo>
                  <a:pt x="495868" y="1073625"/>
                  <a:pt x="575481" y="1121391"/>
                  <a:pt x="641445" y="1160060"/>
                </a:cubicBezTo>
                <a:cubicBezTo>
                  <a:pt x="707409" y="1198729"/>
                  <a:pt x="746077" y="1237398"/>
                  <a:pt x="818865" y="1255595"/>
                </a:cubicBezTo>
                <a:cubicBezTo>
                  <a:pt x="891653" y="1273792"/>
                  <a:pt x="1000836" y="1287439"/>
                  <a:pt x="1078173" y="1269242"/>
                </a:cubicBezTo>
                <a:cubicBezTo>
                  <a:pt x="1155510" y="1251045"/>
                  <a:pt x="1210101" y="1201003"/>
                  <a:pt x="1282889" y="1146412"/>
                </a:cubicBezTo>
                <a:cubicBezTo>
                  <a:pt x="1355677" y="1091821"/>
                  <a:pt x="1414817" y="1039505"/>
                  <a:pt x="1514901" y="941696"/>
                </a:cubicBezTo>
                <a:cubicBezTo>
                  <a:pt x="1614985" y="843887"/>
                  <a:pt x="1765110" y="684663"/>
                  <a:pt x="1883391" y="559559"/>
                </a:cubicBezTo>
                <a:cubicBezTo>
                  <a:pt x="2001672" y="434455"/>
                  <a:pt x="2135875" y="284329"/>
                  <a:pt x="2224585" y="191069"/>
                </a:cubicBezTo>
                <a:cubicBezTo>
                  <a:pt x="2313295" y="97809"/>
                  <a:pt x="2364474" y="48904"/>
                  <a:pt x="2415654" y="0"/>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93" name="Freeform 92"/>
          <p:cNvSpPr/>
          <p:nvPr/>
        </p:nvSpPr>
        <p:spPr>
          <a:xfrm flipV="1">
            <a:off x="658813" y="5281613"/>
            <a:ext cx="2306637" cy="850900"/>
          </a:xfrm>
          <a:custGeom>
            <a:avLst/>
            <a:gdLst>
              <a:gd name="connsiteX0" fmla="*/ 0 w 2415654"/>
              <a:gd name="connsiteY0" fmla="*/ 682389 h 1287439"/>
              <a:gd name="connsiteX1" fmla="*/ 204716 w 2415654"/>
              <a:gd name="connsiteY1" fmla="*/ 859809 h 1287439"/>
              <a:gd name="connsiteX2" fmla="*/ 423080 w 2415654"/>
              <a:gd name="connsiteY2" fmla="*/ 1023583 h 1287439"/>
              <a:gd name="connsiteX3" fmla="*/ 641445 w 2415654"/>
              <a:gd name="connsiteY3" fmla="*/ 1160060 h 1287439"/>
              <a:gd name="connsiteX4" fmla="*/ 818865 w 2415654"/>
              <a:gd name="connsiteY4" fmla="*/ 1255595 h 1287439"/>
              <a:gd name="connsiteX5" fmla="*/ 1078173 w 2415654"/>
              <a:gd name="connsiteY5" fmla="*/ 1269242 h 1287439"/>
              <a:gd name="connsiteX6" fmla="*/ 1282889 w 2415654"/>
              <a:gd name="connsiteY6" fmla="*/ 1146412 h 1287439"/>
              <a:gd name="connsiteX7" fmla="*/ 1514901 w 2415654"/>
              <a:gd name="connsiteY7" fmla="*/ 941696 h 1287439"/>
              <a:gd name="connsiteX8" fmla="*/ 1883391 w 2415654"/>
              <a:gd name="connsiteY8" fmla="*/ 559559 h 1287439"/>
              <a:gd name="connsiteX9" fmla="*/ 2224585 w 2415654"/>
              <a:gd name="connsiteY9" fmla="*/ 191069 h 1287439"/>
              <a:gd name="connsiteX10" fmla="*/ 2415654 w 2415654"/>
              <a:gd name="connsiteY10" fmla="*/ 0 h 1287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15654" h="1287439">
                <a:moveTo>
                  <a:pt x="0" y="682389"/>
                </a:moveTo>
                <a:cubicBezTo>
                  <a:pt x="67101" y="742666"/>
                  <a:pt x="134203" y="802943"/>
                  <a:pt x="204716" y="859809"/>
                </a:cubicBezTo>
                <a:cubicBezTo>
                  <a:pt x="275229" y="916675"/>
                  <a:pt x="350292" y="973541"/>
                  <a:pt x="423080" y="1023583"/>
                </a:cubicBezTo>
                <a:cubicBezTo>
                  <a:pt x="495868" y="1073625"/>
                  <a:pt x="575481" y="1121391"/>
                  <a:pt x="641445" y="1160060"/>
                </a:cubicBezTo>
                <a:cubicBezTo>
                  <a:pt x="707409" y="1198729"/>
                  <a:pt x="746077" y="1237398"/>
                  <a:pt x="818865" y="1255595"/>
                </a:cubicBezTo>
                <a:cubicBezTo>
                  <a:pt x="891653" y="1273792"/>
                  <a:pt x="1000836" y="1287439"/>
                  <a:pt x="1078173" y="1269242"/>
                </a:cubicBezTo>
                <a:cubicBezTo>
                  <a:pt x="1155510" y="1251045"/>
                  <a:pt x="1210101" y="1201003"/>
                  <a:pt x="1282889" y="1146412"/>
                </a:cubicBezTo>
                <a:cubicBezTo>
                  <a:pt x="1355677" y="1091821"/>
                  <a:pt x="1414817" y="1039505"/>
                  <a:pt x="1514901" y="941696"/>
                </a:cubicBezTo>
                <a:cubicBezTo>
                  <a:pt x="1614985" y="843887"/>
                  <a:pt x="1765110" y="684663"/>
                  <a:pt x="1883391" y="559559"/>
                </a:cubicBezTo>
                <a:cubicBezTo>
                  <a:pt x="2001672" y="434455"/>
                  <a:pt x="2135875" y="284329"/>
                  <a:pt x="2224585" y="191069"/>
                </a:cubicBezTo>
                <a:cubicBezTo>
                  <a:pt x="2313295" y="97809"/>
                  <a:pt x="2364474" y="48904"/>
                  <a:pt x="2415654" y="0"/>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cxnSp>
        <p:nvCxnSpPr>
          <p:cNvPr id="94" name="Straight Connector 93"/>
          <p:cNvCxnSpPr/>
          <p:nvPr/>
        </p:nvCxnSpPr>
        <p:spPr>
          <a:xfrm rot="16200000" flipH="1">
            <a:off x="-141287" y="4741863"/>
            <a:ext cx="3435350" cy="0"/>
          </a:xfrm>
          <a:prstGeom prst="line">
            <a:avLst/>
          </a:prstGeom>
          <a:ln>
            <a:solidFill>
              <a:schemeClr val="bg2"/>
            </a:solidFill>
            <a:prstDash val="lgDash"/>
          </a:ln>
        </p:spPr>
        <p:style>
          <a:lnRef idx="1">
            <a:schemeClr val="accent1"/>
          </a:lnRef>
          <a:fillRef idx="0">
            <a:schemeClr val="accent1"/>
          </a:fillRef>
          <a:effectRef idx="0">
            <a:schemeClr val="accent1"/>
          </a:effectRef>
          <a:fontRef idx="minor">
            <a:schemeClr val="tx1"/>
          </a:fontRef>
        </p:style>
      </p:cxnSp>
      <p:sp>
        <p:nvSpPr>
          <p:cNvPr id="95" name="TextBox 17"/>
          <p:cNvSpPr txBox="1">
            <a:spLocks noChangeArrowheads="1"/>
          </p:cNvSpPr>
          <p:nvPr/>
        </p:nvSpPr>
        <p:spPr bwMode="auto">
          <a:xfrm>
            <a:off x="2949575" y="4373563"/>
            <a:ext cx="928688" cy="339725"/>
          </a:xfrm>
          <a:prstGeom prst="rect">
            <a:avLst/>
          </a:prstGeom>
          <a:noFill/>
          <a:ln w="9525">
            <a:noFill/>
            <a:miter lim="800000"/>
            <a:headEnd/>
            <a:tailEnd/>
          </a:ln>
        </p:spPr>
        <p:txBody>
          <a:bodyPr wrap="none">
            <a:spAutoFit/>
          </a:bodyPr>
          <a:lstStyle/>
          <a:p>
            <a:pPr algn="r"/>
            <a:r>
              <a:rPr lang="fa-IR" sz="1600"/>
              <a:t>نسبت بدهی</a:t>
            </a:r>
          </a:p>
        </p:txBody>
      </p:sp>
      <p:sp>
        <p:nvSpPr>
          <p:cNvPr id="96" name="TextBox 18"/>
          <p:cNvSpPr txBox="1">
            <a:spLocks noChangeArrowheads="1"/>
          </p:cNvSpPr>
          <p:nvPr/>
        </p:nvSpPr>
        <p:spPr bwMode="auto">
          <a:xfrm>
            <a:off x="2949575" y="6230938"/>
            <a:ext cx="928688" cy="338137"/>
          </a:xfrm>
          <a:prstGeom prst="rect">
            <a:avLst/>
          </a:prstGeom>
          <a:noFill/>
          <a:ln w="9525">
            <a:noFill/>
            <a:miter lim="800000"/>
            <a:headEnd/>
            <a:tailEnd/>
          </a:ln>
        </p:spPr>
        <p:txBody>
          <a:bodyPr wrap="none">
            <a:spAutoFit/>
          </a:bodyPr>
          <a:lstStyle/>
          <a:p>
            <a:pPr algn="r"/>
            <a:r>
              <a:rPr lang="fa-IR" sz="1600"/>
              <a:t>نسبت بدهی</a:t>
            </a:r>
          </a:p>
        </p:txBody>
      </p:sp>
      <p:sp>
        <p:nvSpPr>
          <p:cNvPr id="97" name="TextBox 21"/>
          <p:cNvSpPr txBox="1">
            <a:spLocks noChangeArrowheads="1"/>
          </p:cNvSpPr>
          <p:nvPr/>
        </p:nvSpPr>
        <p:spPr bwMode="auto">
          <a:xfrm rot="-5400000">
            <a:off x="-550862" y="3549650"/>
            <a:ext cx="1893888" cy="338137"/>
          </a:xfrm>
          <a:prstGeom prst="rect">
            <a:avLst/>
          </a:prstGeom>
          <a:noFill/>
          <a:ln w="9525">
            <a:noFill/>
            <a:miter lim="800000"/>
            <a:headEnd/>
            <a:tailEnd/>
          </a:ln>
        </p:spPr>
        <p:txBody>
          <a:bodyPr wrap="none">
            <a:spAutoFit/>
          </a:bodyPr>
          <a:lstStyle/>
          <a:p>
            <a:pPr algn="r"/>
            <a:r>
              <a:rPr lang="fa-IR" sz="1600"/>
              <a:t>نرخ هزینه سرمایه شرکت</a:t>
            </a:r>
          </a:p>
        </p:txBody>
      </p:sp>
      <p:sp>
        <p:nvSpPr>
          <p:cNvPr id="98" name="TextBox 22"/>
          <p:cNvSpPr txBox="1">
            <a:spLocks noChangeArrowheads="1"/>
          </p:cNvSpPr>
          <p:nvPr/>
        </p:nvSpPr>
        <p:spPr bwMode="auto">
          <a:xfrm rot="-5400000">
            <a:off x="-76993" y="5223669"/>
            <a:ext cx="1092200" cy="338137"/>
          </a:xfrm>
          <a:prstGeom prst="rect">
            <a:avLst/>
          </a:prstGeom>
          <a:noFill/>
          <a:ln w="9525">
            <a:noFill/>
            <a:miter lim="800000"/>
            <a:headEnd/>
            <a:tailEnd/>
          </a:ln>
        </p:spPr>
        <p:txBody>
          <a:bodyPr wrap="none">
            <a:spAutoFit/>
          </a:bodyPr>
          <a:lstStyle/>
          <a:p>
            <a:pPr algn="r"/>
            <a:r>
              <a:rPr lang="fa-IR" sz="1600"/>
              <a:t>ارزش شرکت</a:t>
            </a:r>
          </a:p>
        </p:txBody>
      </p:sp>
      <p:sp>
        <p:nvSpPr>
          <p:cNvPr id="99" name="TextBox 23"/>
          <p:cNvSpPr txBox="1">
            <a:spLocks noChangeArrowheads="1"/>
          </p:cNvSpPr>
          <p:nvPr/>
        </p:nvSpPr>
        <p:spPr bwMode="auto">
          <a:xfrm>
            <a:off x="2746375" y="3132138"/>
            <a:ext cx="896938" cy="369887"/>
          </a:xfrm>
          <a:prstGeom prst="rect">
            <a:avLst/>
          </a:prstGeom>
          <a:noFill/>
          <a:ln w="9525">
            <a:noFill/>
            <a:miter lim="800000"/>
            <a:headEnd/>
            <a:tailEnd/>
          </a:ln>
        </p:spPr>
        <p:txBody>
          <a:bodyPr wrap="none">
            <a:spAutoFit/>
          </a:bodyPr>
          <a:lstStyle/>
          <a:p>
            <a:r>
              <a:rPr lang="en-US"/>
              <a:t>K</a:t>
            </a:r>
            <a:r>
              <a:rPr lang="en-US" baseline="-25000"/>
              <a:t>(WACC)</a:t>
            </a:r>
            <a:endParaRPr lang="fa-IR" baseline="-25000"/>
          </a:p>
        </p:txBody>
      </p:sp>
      <p:sp>
        <p:nvSpPr>
          <p:cNvPr id="100" name="TextBox 24"/>
          <p:cNvSpPr txBox="1">
            <a:spLocks noChangeArrowheads="1"/>
          </p:cNvSpPr>
          <p:nvPr/>
        </p:nvSpPr>
        <p:spPr bwMode="auto">
          <a:xfrm>
            <a:off x="2819400" y="5788025"/>
            <a:ext cx="433388" cy="369888"/>
          </a:xfrm>
          <a:prstGeom prst="rect">
            <a:avLst/>
          </a:prstGeom>
          <a:noFill/>
          <a:ln w="9525">
            <a:noFill/>
            <a:miter lim="800000"/>
            <a:headEnd/>
            <a:tailEnd/>
          </a:ln>
        </p:spPr>
        <p:txBody>
          <a:bodyPr wrap="none">
            <a:spAutoFit/>
          </a:bodyPr>
          <a:lstStyle/>
          <a:p>
            <a:r>
              <a:rPr lang="en-US"/>
              <a:t>V</a:t>
            </a:r>
            <a:r>
              <a:rPr lang="en-US" baseline="-25000"/>
              <a:t>T</a:t>
            </a:r>
            <a:endParaRPr lang="fa-IR" baseline="-25000"/>
          </a:p>
        </p:txBody>
      </p:sp>
      <p:sp>
        <p:nvSpPr>
          <p:cNvPr id="104" name="TextBox 103"/>
          <p:cNvSpPr txBox="1">
            <a:spLocks noChangeArrowheads="1"/>
          </p:cNvSpPr>
          <p:nvPr/>
        </p:nvSpPr>
        <p:spPr bwMode="auto">
          <a:xfrm>
            <a:off x="4827588" y="2995613"/>
            <a:ext cx="4038600" cy="1200150"/>
          </a:xfrm>
          <a:prstGeom prst="rect">
            <a:avLst/>
          </a:prstGeom>
          <a:noFill/>
          <a:ln w="9525">
            <a:noFill/>
            <a:miter lim="800000"/>
            <a:headEnd/>
            <a:tailEnd/>
          </a:ln>
        </p:spPr>
        <p:txBody>
          <a:bodyPr wrap="none">
            <a:spAutoFit/>
          </a:bodyPr>
          <a:lstStyle/>
          <a:p>
            <a:pPr algn="r"/>
            <a:r>
              <a:rPr lang="fa-IR" b="1"/>
              <a:t>هزینه سرمایه شرکت </a:t>
            </a:r>
            <a:r>
              <a:rPr lang="fa-IR">
                <a:solidFill>
                  <a:srgbClr val="FF0000"/>
                </a:solidFill>
              </a:rPr>
              <a:t>حداقل بازدهی است که شرکت</a:t>
            </a:r>
          </a:p>
          <a:p>
            <a:pPr algn="r"/>
            <a:r>
              <a:rPr lang="fa-IR">
                <a:solidFill>
                  <a:srgbClr val="FF0000"/>
                </a:solidFill>
              </a:rPr>
              <a:t>باید بدست آورد تا بازده مورد انتظار سهامداران</a:t>
            </a:r>
          </a:p>
          <a:p>
            <a:pPr algn="r"/>
            <a:r>
              <a:rPr lang="fa-IR">
                <a:solidFill>
                  <a:srgbClr val="FF0000"/>
                </a:solidFill>
              </a:rPr>
              <a:t>و صاحبان بدهی را تامین کند بطوری که ارزش</a:t>
            </a:r>
          </a:p>
          <a:p>
            <a:pPr algn="r"/>
            <a:r>
              <a:rPr lang="fa-IR">
                <a:solidFill>
                  <a:srgbClr val="FF0000"/>
                </a:solidFill>
              </a:rPr>
              <a:t>شرکت کم نشود</a:t>
            </a:r>
          </a:p>
        </p:txBody>
      </p:sp>
      <p:sp>
        <p:nvSpPr>
          <p:cNvPr id="105" name="Right Brace 104"/>
          <p:cNvSpPr/>
          <p:nvPr/>
        </p:nvSpPr>
        <p:spPr>
          <a:xfrm>
            <a:off x="3549650" y="2698750"/>
            <a:ext cx="1179513" cy="3981450"/>
          </a:xfrm>
          <a:prstGeom prst="rightBrace">
            <a:avLst>
              <a:gd name="adj1" fmla="val 8333"/>
              <a:gd name="adj2" fmla="val 79941"/>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106" name="TextBox 105"/>
          <p:cNvSpPr txBox="1">
            <a:spLocks noChangeArrowheads="1"/>
          </p:cNvSpPr>
          <p:nvPr/>
        </p:nvSpPr>
        <p:spPr bwMode="auto">
          <a:xfrm>
            <a:off x="4681538" y="5729288"/>
            <a:ext cx="4164012" cy="338137"/>
          </a:xfrm>
          <a:prstGeom prst="rect">
            <a:avLst/>
          </a:prstGeom>
          <a:noFill/>
          <a:ln w="9525">
            <a:noFill/>
            <a:miter lim="800000"/>
            <a:headEnd/>
            <a:tailEnd/>
          </a:ln>
        </p:spPr>
        <p:txBody>
          <a:bodyPr wrap="none">
            <a:spAutoFit/>
          </a:bodyPr>
          <a:lstStyle/>
          <a:p>
            <a:pPr algn="r"/>
            <a:r>
              <a:rPr lang="fa-IR" sz="1600" b="1" dirty="0"/>
              <a:t>تأثیر ساختار سرمایه بر نرخ هزینه سرمایه و ارزش شرکت</a:t>
            </a:r>
          </a:p>
        </p:txBody>
      </p:sp>
      <p:cxnSp>
        <p:nvCxnSpPr>
          <p:cNvPr id="56" name="Straight Arrow Connector 55"/>
          <p:cNvCxnSpPr/>
          <p:nvPr/>
        </p:nvCxnSpPr>
        <p:spPr>
          <a:xfrm rot="10800000" flipV="1">
            <a:off x="2198688" y="582613"/>
            <a:ext cx="6329362"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7" name="TextBox 56"/>
          <p:cNvSpPr txBox="1">
            <a:spLocks noChangeArrowheads="1"/>
          </p:cNvSpPr>
          <p:nvPr/>
        </p:nvSpPr>
        <p:spPr bwMode="auto">
          <a:xfrm>
            <a:off x="4572000" y="247650"/>
            <a:ext cx="1746250" cy="369888"/>
          </a:xfrm>
          <a:prstGeom prst="rect">
            <a:avLst/>
          </a:prstGeom>
          <a:noFill/>
          <a:ln w="9525">
            <a:noFill/>
            <a:miter lim="800000"/>
            <a:headEnd/>
            <a:tailEnd/>
          </a:ln>
        </p:spPr>
        <p:txBody>
          <a:bodyPr wrap="none">
            <a:spAutoFit/>
          </a:bodyPr>
          <a:lstStyle/>
          <a:p>
            <a:r>
              <a:rPr lang="fa-IR">
                <a:solidFill>
                  <a:srgbClr val="FF0000"/>
                </a:solidFill>
              </a:rPr>
              <a:t>درجه ریسک و بازده</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randombar(horizontal)">
                                      <p:cBhvr>
                                        <p:cTn id="7" dur="500"/>
                                        <p:tgtEl>
                                          <p:spTgt spid="77"/>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85"/>
                                        </p:tgtEl>
                                        <p:attrNameLst>
                                          <p:attrName>style.visibility</p:attrName>
                                        </p:attrNameLst>
                                      </p:cBhvr>
                                      <p:to>
                                        <p:strVal val="visible"/>
                                      </p:to>
                                    </p:set>
                                    <p:animEffect transition="in" filter="randombar(horizontal)">
                                      <p:cBhvr>
                                        <p:cTn id="10" dur="500"/>
                                        <p:tgtEl>
                                          <p:spTgt spid="85"/>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86"/>
                                        </p:tgtEl>
                                        <p:attrNameLst>
                                          <p:attrName>style.visibility</p:attrName>
                                        </p:attrNameLst>
                                      </p:cBhvr>
                                      <p:to>
                                        <p:strVal val="visible"/>
                                      </p:to>
                                    </p:set>
                                    <p:animEffect transition="in" filter="randombar(horizontal)">
                                      <p:cBhvr>
                                        <p:cTn id="13" dur="500"/>
                                        <p:tgtEl>
                                          <p:spTgt spid="86"/>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78"/>
                                        </p:tgtEl>
                                        <p:attrNameLst>
                                          <p:attrName>style.visibility</p:attrName>
                                        </p:attrNameLst>
                                      </p:cBhvr>
                                      <p:to>
                                        <p:strVal val="visible"/>
                                      </p:to>
                                    </p:set>
                                    <p:animEffect transition="in" filter="randombar(horizontal)">
                                      <p:cBhvr>
                                        <p:cTn id="18" dur="500"/>
                                        <p:tgtEl>
                                          <p:spTgt spid="78"/>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79"/>
                                        </p:tgtEl>
                                        <p:attrNameLst>
                                          <p:attrName>style.visibility</p:attrName>
                                        </p:attrNameLst>
                                      </p:cBhvr>
                                      <p:to>
                                        <p:strVal val="visible"/>
                                      </p:to>
                                    </p:set>
                                    <p:animEffect transition="in" filter="randombar(horizontal)">
                                      <p:cBhvr>
                                        <p:cTn id="23" dur="500"/>
                                        <p:tgtEl>
                                          <p:spTgt spid="79"/>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80"/>
                                        </p:tgtEl>
                                        <p:attrNameLst>
                                          <p:attrName>style.visibility</p:attrName>
                                        </p:attrNameLst>
                                      </p:cBhvr>
                                      <p:to>
                                        <p:strVal val="visible"/>
                                      </p:to>
                                    </p:set>
                                    <p:animEffect transition="in" filter="randombar(horizontal)">
                                      <p:cBhvr>
                                        <p:cTn id="28" dur="500"/>
                                        <p:tgtEl>
                                          <p:spTgt spid="80"/>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81"/>
                                        </p:tgtEl>
                                        <p:attrNameLst>
                                          <p:attrName>style.visibility</p:attrName>
                                        </p:attrNameLst>
                                      </p:cBhvr>
                                      <p:to>
                                        <p:strVal val="visible"/>
                                      </p:to>
                                    </p:set>
                                    <p:animEffect transition="in" filter="randombar(horizontal)">
                                      <p:cBhvr>
                                        <p:cTn id="33" dur="500"/>
                                        <p:tgtEl>
                                          <p:spTgt spid="81"/>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83"/>
                                        </p:tgtEl>
                                        <p:attrNameLst>
                                          <p:attrName>style.visibility</p:attrName>
                                        </p:attrNameLst>
                                      </p:cBhvr>
                                      <p:to>
                                        <p:strVal val="visible"/>
                                      </p:to>
                                    </p:set>
                                    <p:animEffect transition="in" filter="randombar(horizontal)">
                                      <p:cBhvr>
                                        <p:cTn id="38" dur="500"/>
                                        <p:tgtEl>
                                          <p:spTgt spid="83"/>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82"/>
                                        </p:tgtEl>
                                        <p:attrNameLst>
                                          <p:attrName>style.visibility</p:attrName>
                                        </p:attrNameLst>
                                      </p:cBhvr>
                                      <p:to>
                                        <p:strVal val="visible"/>
                                      </p:to>
                                    </p:set>
                                    <p:animEffect transition="in" filter="randombar(horizontal)">
                                      <p:cBhvr>
                                        <p:cTn id="43" dur="500"/>
                                        <p:tgtEl>
                                          <p:spTgt spid="82"/>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84"/>
                                        </p:tgtEl>
                                        <p:attrNameLst>
                                          <p:attrName>style.visibility</p:attrName>
                                        </p:attrNameLst>
                                      </p:cBhvr>
                                      <p:to>
                                        <p:strVal val="visible"/>
                                      </p:to>
                                    </p:set>
                                    <p:animEffect transition="in" filter="randombar(horizontal)">
                                      <p:cBhvr>
                                        <p:cTn id="48" dur="500"/>
                                        <p:tgtEl>
                                          <p:spTgt spid="84"/>
                                        </p:tgtEl>
                                      </p:cBhvr>
                                    </p:animEffect>
                                  </p:childTnLst>
                                </p:cTn>
                              </p:par>
                            </p:childTnLst>
                          </p:cTn>
                        </p:par>
                      </p:childTnLst>
                    </p:cTn>
                  </p:par>
                  <p:par>
                    <p:cTn id="49" fill="hold">
                      <p:stCondLst>
                        <p:cond delay="indefinite"/>
                      </p:stCondLst>
                      <p:childTnLst>
                        <p:par>
                          <p:cTn id="50" fill="hold">
                            <p:stCondLst>
                              <p:cond delay="0"/>
                            </p:stCondLst>
                            <p:childTnLst>
                              <p:par>
                                <p:cTn id="51" presetID="18" presetClass="entr" presetSubtype="12" fill="hold" grpId="0" nodeType="clickEffect">
                                  <p:stCondLst>
                                    <p:cond delay="0"/>
                                  </p:stCondLst>
                                  <p:childTnLst>
                                    <p:set>
                                      <p:cBhvr>
                                        <p:cTn id="52" dur="1" fill="hold">
                                          <p:stCondLst>
                                            <p:cond delay="0"/>
                                          </p:stCondLst>
                                        </p:cTn>
                                        <p:tgtEl>
                                          <p:spTgt spid="57"/>
                                        </p:tgtEl>
                                        <p:attrNameLst>
                                          <p:attrName>style.visibility</p:attrName>
                                        </p:attrNameLst>
                                      </p:cBhvr>
                                      <p:to>
                                        <p:strVal val="visible"/>
                                      </p:to>
                                    </p:set>
                                    <p:animEffect transition="in" filter="strips(downLeft)">
                                      <p:cBhvr>
                                        <p:cTn id="53" dur="1000"/>
                                        <p:tgtEl>
                                          <p:spTgt spid="57"/>
                                        </p:tgtEl>
                                      </p:cBhvr>
                                    </p:animEffect>
                                  </p:childTnLst>
                                </p:cTn>
                              </p:par>
                              <p:par>
                                <p:cTn id="54" presetID="18" presetClass="entr" presetSubtype="12" fill="hold" nodeType="with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strips(downLeft)">
                                      <p:cBhvr>
                                        <p:cTn id="56" dur="1000"/>
                                        <p:tgtEl>
                                          <p:spTgt spid="56"/>
                                        </p:tgtEl>
                                      </p:cBhvr>
                                    </p:animEffect>
                                  </p:childTnLst>
                                </p:cTn>
                              </p:par>
                            </p:childTnLst>
                          </p:cTn>
                        </p:par>
                      </p:childTnLst>
                    </p:cTn>
                  </p:par>
                  <p:par>
                    <p:cTn id="57" fill="hold">
                      <p:stCondLst>
                        <p:cond delay="indefinite"/>
                      </p:stCondLst>
                      <p:childTnLst>
                        <p:par>
                          <p:cTn id="58" fill="hold">
                            <p:stCondLst>
                              <p:cond delay="0"/>
                            </p:stCondLst>
                            <p:childTnLst>
                              <p:par>
                                <p:cTn id="59" presetID="14" presetClass="entr" presetSubtype="10" fill="hold" grpId="0" nodeType="clickEffect">
                                  <p:stCondLst>
                                    <p:cond delay="0"/>
                                  </p:stCondLst>
                                  <p:childTnLst>
                                    <p:set>
                                      <p:cBhvr>
                                        <p:cTn id="60" dur="1" fill="hold">
                                          <p:stCondLst>
                                            <p:cond delay="0"/>
                                          </p:stCondLst>
                                        </p:cTn>
                                        <p:tgtEl>
                                          <p:spTgt spid="104"/>
                                        </p:tgtEl>
                                        <p:attrNameLst>
                                          <p:attrName>style.visibility</p:attrName>
                                        </p:attrNameLst>
                                      </p:cBhvr>
                                      <p:to>
                                        <p:strVal val="visible"/>
                                      </p:to>
                                    </p:set>
                                    <p:animEffect transition="in" filter="randombar(horizontal)">
                                      <p:cBhvr>
                                        <p:cTn id="61" dur="500"/>
                                        <p:tgtEl>
                                          <p:spTgt spid="104"/>
                                        </p:tgtEl>
                                      </p:cBhvr>
                                    </p:animEffect>
                                  </p:childTnLst>
                                </p:cTn>
                              </p:par>
                            </p:childTnLst>
                          </p:cTn>
                        </p:par>
                      </p:childTnLst>
                    </p:cTn>
                  </p:par>
                  <p:par>
                    <p:cTn id="62" fill="hold">
                      <p:stCondLst>
                        <p:cond delay="indefinite"/>
                      </p:stCondLst>
                      <p:childTnLst>
                        <p:par>
                          <p:cTn id="63" fill="hold">
                            <p:stCondLst>
                              <p:cond delay="0"/>
                            </p:stCondLst>
                            <p:childTnLst>
                              <p:par>
                                <p:cTn id="64" presetID="14" presetClass="entr" presetSubtype="10" fill="hold" grpId="0" nodeType="click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randombar(horizontal)">
                                      <p:cBhvr>
                                        <p:cTn id="66" dur="500"/>
                                        <p:tgtEl>
                                          <p:spTgt spid="20"/>
                                        </p:tgtEl>
                                      </p:cBhvr>
                                    </p:animEffect>
                                  </p:childTnLst>
                                </p:cTn>
                              </p:par>
                            </p:childTnLst>
                          </p:cTn>
                        </p:par>
                      </p:childTnLst>
                    </p:cTn>
                  </p:par>
                  <p:par>
                    <p:cTn id="67" fill="hold">
                      <p:stCondLst>
                        <p:cond delay="indefinite"/>
                      </p:stCondLst>
                      <p:childTnLst>
                        <p:par>
                          <p:cTn id="68" fill="hold">
                            <p:stCondLst>
                              <p:cond delay="0"/>
                            </p:stCondLst>
                            <p:childTnLst>
                              <p:par>
                                <p:cTn id="69" presetID="14" presetClass="entr" presetSubtype="10" fill="hold" nodeType="click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randombar(horizontal)">
                                      <p:cBhvr>
                                        <p:cTn id="71" dur="500"/>
                                        <p:tgtEl>
                                          <p:spTgt spid="22"/>
                                        </p:tgtEl>
                                      </p:cBhvr>
                                    </p:animEffect>
                                  </p:childTnLst>
                                </p:cTn>
                              </p:par>
                              <p:par>
                                <p:cTn id="72" presetID="14" presetClass="entr" presetSubtype="10"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randombar(horizontal)">
                                      <p:cBhvr>
                                        <p:cTn id="74" dur="500"/>
                                        <p:tgtEl>
                                          <p:spTgt spid="24"/>
                                        </p:tgtEl>
                                      </p:cBhvr>
                                    </p:animEffect>
                                  </p:childTnLst>
                                </p:cTn>
                              </p:par>
                              <p:par>
                                <p:cTn id="75" presetID="14" presetClass="entr" presetSubtype="10"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randombar(horizontal)">
                                      <p:cBhvr>
                                        <p:cTn id="77" dur="500"/>
                                        <p:tgtEl>
                                          <p:spTgt spid="25"/>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28"/>
                                        </p:tgtEl>
                                        <p:attrNameLst>
                                          <p:attrName>style.visibility</p:attrName>
                                        </p:attrNameLst>
                                      </p:cBhvr>
                                      <p:to>
                                        <p:strVal val="visible"/>
                                      </p:to>
                                    </p:set>
                                    <p:animEffect transition="in" filter="randombar(horizontal)">
                                      <p:cBhvr>
                                        <p:cTn id="80" dur="500"/>
                                        <p:tgtEl>
                                          <p:spTgt spid="28"/>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33"/>
                                        </p:tgtEl>
                                        <p:attrNameLst>
                                          <p:attrName>style.visibility</p:attrName>
                                        </p:attrNameLst>
                                      </p:cBhvr>
                                      <p:to>
                                        <p:strVal val="visible"/>
                                      </p:to>
                                    </p:set>
                                    <p:animEffect transition="in" filter="randombar(horizontal)">
                                      <p:cBhvr>
                                        <p:cTn id="83" dur="500"/>
                                        <p:tgtEl>
                                          <p:spTgt spid="33"/>
                                        </p:tgtEl>
                                      </p:cBhvr>
                                    </p:animEffect>
                                  </p:childTnLst>
                                </p:cTn>
                              </p:par>
                            </p:childTnLst>
                          </p:cTn>
                        </p:par>
                      </p:childTnLst>
                    </p:cTn>
                  </p:par>
                  <p:par>
                    <p:cTn id="84" fill="hold">
                      <p:stCondLst>
                        <p:cond delay="indefinite"/>
                      </p:stCondLst>
                      <p:childTnLst>
                        <p:par>
                          <p:cTn id="85" fill="hold">
                            <p:stCondLst>
                              <p:cond delay="0"/>
                            </p:stCondLst>
                            <p:childTnLst>
                              <p:par>
                                <p:cTn id="86" presetID="14" presetClass="entr" presetSubtype="10" fill="hold" grpId="0" nodeType="clickEffect">
                                  <p:stCondLst>
                                    <p:cond delay="0"/>
                                  </p:stCondLst>
                                  <p:childTnLst>
                                    <p:set>
                                      <p:cBhvr>
                                        <p:cTn id="87" dur="1" fill="hold">
                                          <p:stCondLst>
                                            <p:cond delay="0"/>
                                          </p:stCondLst>
                                        </p:cTn>
                                        <p:tgtEl>
                                          <p:spTgt spid="40"/>
                                        </p:tgtEl>
                                        <p:attrNameLst>
                                          <p:attrName>style.visibility</p:attrName>
                                        </p:attrNameLst>
                                      </p:cBhvr>
                                      <p:to>
                                        <p:strVal val="visible"/>
                                      </p:to>
                                    </p:set>
                                    <p:animEffect transition="in" filter="randombar(horizontal)">
                                      <p:cBhvr>
                                        <p:cTn id="88" dur="500"/>
                                        <p:tgtEl>
                                          <p:spTgt spid="40"/>
                                        </p:tgtEl>
                                      </p:cBhvr>
                                    </p:animEffect>
                                  </p:childTnLst>
                                </p:cTn>
                              </p:par>
                            </p:childTnLst>
                          </p:cTn>
                        </p:par>
                      </p:childTnLst>
                    </p:cTn>
                  </p:par>
                  <p:par>
                    <p:cTn id="89" fill="hold">
                      <p:stCondLst>
                        <p:cond delay="indefinite"/>
                      </p:stCondLst>
                      <p:childTnLst>
                        <p:par>
                          <p:cTn id="90" fill="hold">
                            <p:stCondLst>
                              <p:cond delay="0"/>
                            </p:stCondLst>
                            <p:childTnLst>
                              <p:par>
                                <p:cTn id="91" presetID="14" presetClass="entr" presetSubtype="10" fill="hold" nodeType="clickEffect">
                                  <p:stCondLst>
                                    <p:cond delay="0"/>
                                  </p:stCondLst>
                                  <p:childTnLst>
                                    <p:set>
                                      <p:cBhvr>
                                        <p:cTn id="92" dur="1" fill="hold">
                                          <p:stCondLst>
                                            <p:cond delay="0"/>
                                          </p:stCondLst>
                                        </p:cTn>
                                        <p:tgtEl>
                                          <p:spTgt spid="45"/>
                                        </p:tgtEl>
                                        <p:attrNameLst>
                                          <p:attrName>style.visibility</p:attrName>
                                        </p:attrNameLst>
                                      </p:cBhvr>
                                      <p:to>
                                        <p:strVal val="visible"/>
                                      </p:to>
                                    </p:set>
                                    <p:animEffect transition="in" filter="randombar(horizontal)">
                                      <p:cBhvr>
                                        <p:cTn id="93" dur="500"/>
                                        <p:tgtEl>
                                          <p:spTgt spid="45"/>
                                        </p:tgtEl>
                                      </p:cBhvr>
                                    </p:animEffect>
                                  </p:childTnLst>
                                </p:cTn>
                              </p:par>
                              <p:par>
                                <p:cTn id="94" presetID="14" presetClass="entr" presetSubtype="10" fill="hold" grpId="0" nodeType="withEffect">
                                  <p:stCondLst>
                                    <p:cond delay="0"/>
                                  </p:stCondLst>
                                  <p:childTnLst>
                                    <p:set>
                                      <p:cBhvr>
                                        <p:cTn id="95" dur="1" fill="hold">
                                          <p:stCondLst>
                                            <p:cond delay="0"/>
                                          </p:stCondLst>
                                        </p:cTn>
                                        <p:tgtEl>
                                          <p:spTgt spid="46"/>
                                        </p:tgtEl>
                                        <p:attrNameLst>
                                          <p:attrName>style.visibility</p:attrName>
                                        </p:attrNameLst>
                                      </p:cBhvr>
                                      <p:to>
                                        <p:strVal val="visible"/>
                                      </p:to>
                                    </p:set>
                                    <p:animEffect transition="in" filter="randombar(horizontal)">
                                      <p:cBhvr>
                                        <p:cTn id="96" dur="500"/>
                                        <p:tgtEl>
                                          <p:spTgt spid="46"/>
                                        </p:tgtEl>
                                      </p:cBhvr>
                                    </p:animEffect>
                                  </p:childTnLst>
                                </p:cTn>
                              </p:par>
                              <p:par>
                                <p:cTn id="97" presetID="14" presetClass="entr" presetSubtype="10" fill="hold" grpId="0" nodeType="withEffect">
                                  <p:stCondLst>
                                    <p:cond delay="0"/>
                                  </p:stCondLst>
                                  <p:childTnLst>
                                    <p:set>
                                      <p:cBhvr>
                                        <p:cTn id="98" dur="1" fill="hold">
                                          <p:stCondLst>
                                            <p:cond delay="0"/>
                                          </p:stCondLst>
                                        </p:cTn>
                                        <p:tgtEl>
                                          <p:spTgt spid="47"/>
                                        </p:tgtEl>
                                        <p:attrNameLst>
                                          <p:attrName>style.visibility</p:attrName>
                                        </p:attrNameLst>
                                      </p:cBhvr>
                                      <p:to>
                                        <p:strVal val="visible"/>
                                      </p:to>
                                    </p:set>
                                    <p:animEffect transition="in" filter="randombar(horizontal)">
                                      <p:cBhvr>
                                        <p:cTn id="99" dur="500"/>
                                        <p:tgtEl>
                                          <p:spTgt spid="47"/>
                                        </p:tgtEl>
                                      </p:cBhvr>
                                    </p:animEffect>
                                  </p:childTnLst>
                                </p:cTn>
                              </p:par>
                              <p:par>
                                <p:cTn id="100" presetID="14" presetClass="entr" presetSubtype="10" fill="hold" grpId="0" nodeType="withEffect">
                                  <p:stCondLst>
                                    <p:cond delay="0"/>
                                  </p:stCondLst>
                                  <p:childTnLst>
                                    <p:set>
                                      <p:cBhvr>
                                        <p:cTn id="101" dur="1" fill="hold">
                                          <p:stCondLst>
                                            <p:cond delay="0"/>
                                          </p:stCondLst>
                                        </p:cTn>
                                        <p:tgtEl>
                                          <p:spTgt spid="48"/>
                                        </p:tgtEl>
                                        <p:attrNameLst>
                                          <p:attrName>style.visibility</p:attrName>
                                        </p:attrNameLst>
                                      </p:cBhvr>
                                      <p:to>
                                        <p:strVal val="visible"/>
                                      </p:to>
                                    </p:set>
                                    <p:animEffect transition="in" filter="randombar(horizontal)">
                                      <p:cBhvr>
                                        <p:cTn id="102" dur="500"/>
                                        <p:tgtEl>
                                          <p:spTgt spid="48"/>
                                        </p:tgtEl>
                                      </p:cBhvr>
                                    </p:animEffect>
                                  </p:childTnLst>
                                </p:cTn>
                              </p:par>
                              <p:par>
                                <p:cTn id="103" presetID="14" presetClass="entr" presetSubtype="10" fill="hold" grpId="0" nodeType="withEffect">
                                  <p:stCondLst>
                                    <p:cond delay="0"/>
                                  </p:stCondLst>
                                  <p:childTnLst>
                                    <p:set>
                                      <p:cBhvr>
                                        <p:cTn id="104" dur="1" fill="hold">
                                          <p:stCondLst>
                                            <p:cond delay="0"/>
                                          </p:stCondLst>
                                        </p:cTn>
                                        <p:tgtEl>
                                          <p:spTgt spid="37"/>
                                        </p:tgtEl>
                                        <p:attrNameLst>
                                          <p:attrName>style.visibility</p:attrName>
                                        </p:attrNameLst>
                                      </p:cBhvr>
                                      <p:to>
                                        <p:strVal val="visible"/>
                                      </p:to>
                                    </p:set>
                                    <p:animEffect transition="in" filter="randombar(horizontal)">
                                      <p:cBhvr>
                                        <p:cTn id="105" dur="500"/>
                                        <p:tgtEl>
                                          <p:spTgt spid="37"/>
                                        </p:tgtEl>
                                      </p:cBhvr>
                                    </p:animEffect>
                                  </p:childTnLst>
                                </p:cTn>
                              </p:par>
                            </p:childTnLst>
                          </p:cTn>
                        </p:par>
                      </p:childTnLst>
                    </p:cTn>
                  </p:par>
                  <p:par>
                    <p:cTn id="106" fill="hold">
                      <p:stCondLst>
                        <p:cond delay="indefinite"/>
                      </p:stCondLst>
                      <p:childTnLst>
                        <p:par>
                          <p:cTn id="107" fill="hold">
                            <p:stCondLst>
                              <p:cond delay="0"/>
                            </p:stCondLst>
                            <p:childTnLst>
                              <p:par>
                                <p:cTn id="108" presetID="14" presetClass="entr" presetSubtype="10" fill="hold" grpId="0" nodeType="clickEffect">
                                  <p:stCondLst>
                                    <p:cond delay="0"/>
                                  </p:stCondLst>
                                  <p:childTnLst>
                                    <p:set>
                                      <p:cBhvr>
                                        <p:cTn id="109" dur="1" fill="hold">
                                          <p:stCondLst>
                                            <p:cond delay="0"/>
                                          </p:stCondLst>
                                        </p:cTn>
                                        <p:tgtEl>
                                          <p:spTgt spid="49"/>
                                        </p:tgtEl>
                                        <p:attrNameLst>
                                          <p:attrName>style.visibility</p:attrName>
                                        </p:attrNameLst>
                                      </p:cBhvr>
                                      <p:to>
                                        <p:strVal val="visible"/>
                                      </p:to>
                                    </p:set>
                                    <p:animEffect transition="in" filter="randombar(horizontal)">
                                      <p:cBhvr>
                                        <p:cTn id="110" dur="500"/>
                                        <p:tgtEl>
                                          <p:spTgt spid="49"/>
                                        </p:tgtEl>
                                      </p:cBhvr>
                                    </p:animEffect>
                                  </p:childTnLst>
                                </p:cTn>
                              </p:par>
                            </p:childTnLst>
                          </p:cTn>
                        </p:par>
                      </p:childTnLst>
                    </p:cTn>
                  </p:par>
                  <p:par>
                    <p:cTn id="111" fill="hold">
                      <p:stCondLst>
                        <p:cond delay="indefinite"/>
                      </p:stCondLst>
                      <p:childTnLst>
                        <p:par>
                          <p:cTn id="112" fill="hold">
                            <p:stCondLst>
                              <p:cond delay="0"/>
                            </p:stCondLst>
                            <p:childTnLst>
                              <p:par>
                                <p:cTn id="113" presetID="14" presetClass="entr" presetSubtype="10" fill="hold" nodeType="clickEffect">
                                  <p:stCondLst>
                                    <p:cond delay="0"/>
                                  </p:stCondLst>
                                  <p:childTnLst>
                                    <p:set>
                                      <p:cBhvr>
                                        <p:cTn id="114" dur="1" fill="hold">
                                          <p:stCondLst>
                                            <p:cond delay="0"/>
                                          </p:stCondLst>
                                        </p:cTn>
                                        <p:tgtEl>
                                          <p:spTgt spid="29"/>
                                        </p:tgtEl>
                                        <p:attrNameLst>
                                          <p:attrName>style.visibility</p:attrName>
                                        </p:attrNameLst>
                                      </p:cBhvr>
                                      <p:to>
                                        <p:strVal val="visible"/>
                                      </p:to>
                                    </p:set>
                                    <p:animEffect transition="in" filter="randombar(horizontal)">
                                      <p:cBhvr>
                                        <p:cTn id="115" dur="500"/>
                                        <p:tgtEl>
                                          <p:spTgt spid="29"/>
                                        </p:tgtEl>
                                      </p:cBhvr>
                                    </p:animEffect>
                                  </p:childTnLst>
                                </p:cTn>
                              </p:par>
                              <p:par>
                                <p:cTn id="116" presetID="14" presetClass="entr" presetSubtype="10" fill="hold" grpId="0" nodeType="withEffect">
                                  <p:stCondLst>
                                    <p:cond delay="0"/>
                                  </p:stCondLst>
                                  <p:childTnLst>
                                    <p:set>
                                      <p:cBhvr>
                                        <p:cTn id="117" dur="1" fill="hold">
                                          <p:stCondLst>
                                            <p:cond delay="0"/>
                                          </p:stCondLst>
                                        </p:cTn>
                                        <p:tgtEl>
                                          <p:spTgt spid="30"/>
                                        </p:tgtEl>
                                        <p:attrNameLst>
                                          <p:attrName>style.visibility</p:attrName>
                                        </p:attrNameLst>
                                      </p:cBhvr>
                                      <p:to>
                                        <p:strVal val="visible"/>
                                      </p:to>
                                    </p:set>
                                    <p:animEffect transition="in" filter="randombar(horizontal)">
                                      <p:cBhvr>
                                        <p:cTn id="118" dur="500"/>
                                        <p:tgtEl>
                                          <p:spTgt spid="30"/>
                                        </p:tgtEl>
                                      </p:cBhvr>
                                    </p:animEffect>
                                  </p:childTnLst>
                                </p:cTn>
                              </p:par>
                              <p:par>
                                <p:cTn id="119" presetID="14" presetClass="entr" presetSubtype="10" fill="hold" grpId="0" nodeType="withEffect">
                                  <p:stCondLst>
                                    <p:cond delay="0"/>
                                  </p:stCondLst>
                                  <p:childTnLst>
                                    <p:set>
                                      <p:cBhvr>
                                        <p:cTn id="120" dur="1" fill="hold">
                                          <p:stCondLst>
                                            <p:cond delay="0"/>
                                          </p:stCondLst>
                                        </p:cTn>
                                        <p:tgtEl>
                                          <p:spTgt spid="31"/>
                                        </p:tgtEl>
                                        <p:attrNameLst>
                                          <p:attrName>style.visibility</p:attrName>
                                        </p:attrNameLst>
                                      </p:cBhvr>
                                      <p:to>
                                        <p:strVal val="visible"/>
                                      </p:to>
                                    </p:set>
                                    <p:animEffect transition="in" filter="randombar(horizontal)">
                                      <p:cBhvr>
                                        <p:cTn id="121" dur="500"/>
                                        <p:tgtEl>
                                          <p:spTgt spid="31"/>
                                        </p:tgtEl>
                                      </p:cBhvr>
                                    </p:animEffect>
                                  </p:childTnLst>
                                </p:cTn>
                              </p:par>
                              <p:par>
                                <p:cTn id="122" presetID="14" presetClass="entr" presetSubtype="10" fill="hold" grpId="0" nodeType="withEffect">
                                  <p:stCondLst>
                                    <p:cond delay="0"/>
                                  </p:stCondLst>
                                  <p:childTnLst>
                                    <p:set>
                                      <p:cBhvr>
                                        <p:cTn id="123" dur="1" fill="hold">
                                          <p:stCondLst>
                                            <p:cond delay="0"/>
                                          </p:stCondLst>
                                        </p:cTn>
                                        <p:tgtEl>
                                          <p:spTgt spid="32"/>
                                        </p:tgtEl>
                                        <p:attrNameLst>
                                          <p:attrName>style.visibility</p:attrName>
                                        </p:attrNameLst>
                                      </p:cBhvr>
                                      <p:to>
                                        <p:strVal val="visible"/>
                                      </p:to>
                                    </p:set>
                                    <p:animEffect transition="in" filter="randombar(horizontal)">
                                      <p:cBhvr>
                                        <p:cTn id="124" dur="500"/>
                                        <p:tgtEl>
                                          <p:spTgt spid="32"/>
                                        </p:tgtEl>
                                      </p:cBhvr>
                                    </p:animEffect>
                                  </p:childTnLst>
                                </p:cTn>
                              </p:par>
                              <p:par>
                                <p:cTn id="125" presetID="14" presetClass="entr" presetSubtype="10" fill="hold" grpId="0" nodeType="withEffect">
                                  <p:stCondLst>
                                    <p:cond delay="0"/>
                                  </p:stCondLst>
                                  <p:childTnLst>
                                    <p:set>
                                      <p:cBhvr>
                                        <p:cTn id="126" dur="1" fill="hold">
                                          <p:stCondLst>
                                            <p:cond delay="0"/>
                                          </p:stCondLst>
                                        </p:cTn>
                                        <p:tgtEl>
                                          <p:spTgt spid="39"/>
                                        </p:tgtEl>
                                        <p:attrNameLst>
                                          <p:attrName>style.visibility</p:attrName>
                                        </p:attrNameLst>
                                      </p:cBhvr>
                                      <p:to>
                                        <p:strVal val="visible"/>
                                      </p:to>
                                    </p:set>
                                    <p:animEffect transition="in" filter="randombar(horizontal)">
                                      <p:cBhvr>
                                        <p:cTn id="127" dur="500"/>
                                        <p:tgtEl>
                                          <p:spTgt spid="39"/>
                                        </p:tgtEl>
                                      </p:cBhvr>
                                    </p:animEffect>
                                  </p:childTnLst>
                                </p:cTn>
                              </p:par>
                            </p:childTnLst>
                          </p:cTn>
                        </p:par>
                      </p:childTnLst>
                    </p:cTn>
                  </p:par>
                  <p:par>
                    <p:cTn id="128" fill="hold">
                      <p:stCondLst>
                        <p:cond delay="indefinite"/>
                      </p:stCondLst>
                      <p:childTnLst>
                        <p:par>
                          <p:cTn id="129" fill="hold">
                            <p:stCondLst>
                              <p:cond delay="0"/>
                            </p:stCondLst>
                            <p:childTnLst>
                              <p:par>
                                <p:cTn id="130" presetID="14" presetClass="entr" presetSubtype="10" fill="hold" grpId="0" nodeType="clickEffect">
                                  <p:stCondLst>
                                    <p:cond delay="0"/>
                                  </p:stCondLst>
                                  <p:childTnLst>
                                    <p:set>
                                      <p:cBhvr>
                                        <p:cTn id="131" dur="1" fill="hold">
                                          <p:stCondLst>
                                            <p:cond delay="0"/>
                                          </p:stCondLst>
                                        </p:cTn>
                                        <p:tgtEl>
                                          <p:spTgt spid="50"/>
                                        </p:tgtEl>
                                        <p:attrNameLst>
                                          <p:attrName>style.visibility</p:attrName>
                                        </p:attrNameLst>
                                      </p:cBhvr>
                                      <p:to>
                                        <p:strVal val="visible"/>
                                      </p:to>
                                    </p:set>
                                    <p:animEffect transition="in" filter="randombar(horizontal)">
                                      <p:cBhvr>
                                        <p:cTn id="132" dur="500"/>
                                        <p:tgtEl>
                                          <p:spTgt spid="50"/>
                                        </p:tgtEl>
                                      </p:cBhvr>
                                    </p:animEffect>
                                  </p:childTnLst>
                                </p:cTn>
                              </p:par>
                            </p:childTnLst>
                          </p:cTn>
                        </p:par>
                      </p:childTnLst>
                    </p:cTn>
                  </p:par>
                  <p:par>
                    <p:cTn id="133" fill="hold">
                      <p:stCondLst>
                        <p:cond delay="indefinite"/>
                      </p:stCondLst>
                      <p:childTnLst>
                        <p:par>
                          <p:cTn id="134" fill="hold">
                            <p:stCondLst>
                              <p:cond delay="0"/>
                            </p:stCondLst>
                            <p:childTnLst>
                              <p:par>
                                <p:cTn id="135" presetID="14" presetClass="entr" presetSubtype="10" fill="hold" nodeType="clickEffect">
                                  <p:stCondLst>
                                    <p:cond delay="0"/>
                                  </p:stCondLst>
                                  <p:childTnLst>
                                    <p:set>
                                      <p:cBhvr>
                                        <p:cTn id="136" dur="1" fill="hold">
                                          <p:stCondLst>
                                            <p:cond delay="0"/>
                                          </p:stCondLst>
                                        </p:cTn>
                                        <p:tgtEl>
                                          <p:spTgt spid="41"/>
                                        </p:tgtEl>
                                        <p:attrNameLst>
                                          <p:attrName>style.visibility</p:attrName>
                                        </p:attrNameLst>
                                      </p:cBhvr>
                                      <p:to>
                                        <p:strVal val="visible"/>
                                      </p:to>
                                    </p:set>
                                    <p:animEffect transition="in" filter="randombar(horizontal)">
                                      <p:cBhvr>
                                        <p:cTn id="137" dur="500"/>
                                        <p:tgtEl>
                                          <p:spTgt spid="41"/>
                                        </p:tgtEl>
                                      </p:cBhvr>
                                    </p:animEffect>
                                  </p:childTnLst>
                                </p:cTn>
                              </p:par>
                              <p:par>
                                <p:cTn id="138" presetID="14" presetClass="entr" presetSubtype="10" fill="hold" nodeType="withEffect">
                                  <p:stCondLst>
                                    <p:cond delay="0"/>
                                  </p:stCondLst>
                                  <p:childTnLst>
                                    <p:set>
                                      <p:cBhvr>
                                        <p:cTn id="139" dur="1" fill="hold">
                                          <p:stCondLst>
                                            <p:cond delay="0"/>
                                          </p:stCondLst>
                                        </p:cTn>
                                        <p:tgtEl>
                                          <p:spTgt spid="42"/>
                                        </p:tgtEl>
                                        <p:attrNameLst>
                                          <p:attrName>style.visibility</p:attrName>
                                        </p:attrNameLst>
                                      </p:cBhvr>
                                      <p:to>
                                        <p:strVal val="visible"/>
                                      </p:to>
                                    </p:set>
                                    <p:animEffect transition="in" filter="randombar(horizontal)">
                                      <p:cBhvr>
                                        <p:cTn id="140" dur="500"/>
                                        <p:tgtEl>
                                          <p:spTgt spid="42"/>
                                        </p:tgtEl>
                                      </p:cBhvr>
                                    </p:animEffect>
                                  </p:childTnLst>
                                </p:cTn>
                              </p:par>
                              <p:par>
                                <p:cTn id="141" presetID="14" presetClass="entr" presetSubtype="10" fill="hold" nodeType="withEffect">
                                  <p:stCondLst>
                                    <p:cond delay="0"/>
                                  </p:stCondLst>
                                  <p:childTnLst>
                                    <p:set>
                                      <p:cBhvr>
                                        <p:cTn id="142" dur="1" fill="hold">
                                          <p:stCondLst>
                                            <p:cond delay="0"/>
                                          </p:stCondLst>
                                        </p:cTn>
                                        <p:tgtEl>
                                          <p:spTgt spid="43"/>
                                        </p:tgtEl>
                                        <p:attrNameLst>
                                          <p:attrName>style.visibility</p:attrName>
                                        </p:attrNameLst>
                                      </p:cBhvr>
                                      <p:to>
                                        <p:strVal val="visible"/>
                                      </p:to>
                                    </p:set>
                                    <p:animEffect transition="in" filter="randombar(horizontal)">
                                      <p:cBhvr>
                                        <p:cTn id="143" dur="500"/>
                                        <p:tgtEl>
                                          <p:spTgt spid="43"/>
                                        </p:tgtEl>
                                      </p:cBhvr>
                                    </p:animEffect>
                                  </p:childTnLst>
                                </p:cTn>
                              </p:par>
                              <p:par>
                                <p:cTn id="144" presetID="14" presetClass="entr" presetSubtype="10" fill="hold" nodeType="withEffect">
                                  <p:stCondLst>
                                    <p:cond delay="0"/>
                                  </p:stCondLst>
                                  <p:childTnLst>
                                    <p:set>
                                      <p:cBhvr>
                                        <p:cTn id="145" dur="1" fill="hold">
                                          <p:stCondLst>
                                            <p:cond delay="0"/>
                                          </p:stCondLst>
                                        </p:cTn>
                                        <p:tgtEl>
                                          <p:spTgt spid="44"/>
                                        </p:tgtEl>
                                        <p:attrNameLst>
                                          <p:attrName>style.visibility</p:attrName>
                                        </p:attrNameLst>
                                      </p:cBhvr>
                                      <p:to>
                                        <p:strVal val="visible"/>
                                      </p:to>
                                    </p:set>
                                    <p:animEffect transition="in" filter="randombar(horizontal)">
                                      <p:cBhvr>
                                        <p:cTn id="146" dur="500"/>
                                        <p:tgtEl>
                                          <p:spTgt spid="44"/>
                                        </p:tgtEl>
                                      </p:cBhvr>
                                    </p:animEffect>
                                  </p:childTnLst>
                                </p:cTn>
                              </p:par>
                              <p:par>
                                <p:cTn id="147" presetID="14" presetClass="entr" presetSubtype="10" fill="hold" nodeType="withEffect">
                                  <p:stCondLst>
                                    <p:cond delay="0"/>
                                  </p:stCondLst>
                                  <p:childTnLst>
                                    <p:set>
                                      <p:cBhvr>
                                        <p:cTn id="148" dur="1" fill="hold">
                                          <p:stCondLst>
                                            <p:cond delay="0"/>
                                          </p:stCondLst>
                                        </p:cTn>
                                        <p:tgtEl>
                                          <p:spTgt spid="38"/>
                                        </p:tgtEl>
                                        <p:attrNameLst>
                                          <p:attrName>style.visibility</p:attrName>
                                        </p:attrNameLst>
                                      </p:cBhvr>
                                      <p:to>
                                        <p:strVal val="visible"/>
                                      </p:to>
                                    </p:set>
                                    <p:animEffect transition="in" filter="randombar(horizontal)">
                                      <p:cBhvr>
                                        <p:cTn id="149" dur="500"/>
                                        <p:tgtEl>
                                          <p:spTgt spid="38"/>
                                        </p:tgtEl>
                                      </p:cBhvr>
                                    </p:animEffect>
                                  </p:childTnLst>
                                </p:cTn>
                              </p:par>
                            </p:childTnLst>
                          </p:cTn>
                        </p:par>
                      </p:childTnLst>
                    </p:cTn>
                  </p:par>
                  <p:par>
                    <p:cTn id="150" fill="hold">
                      <p:stCondLst>
                        <p:cond delay="indefinite"/>
                      </p:stCondLst>
                      <p:childTnLst>
                        <p:par>
                          <p:cTn id="151" fill="hold">
                            <p:stCondLst>
                              <p:cond delay="0"/>
                            </p:stCondLst>
                            <p:childTnLst>
                              <p:par>
                                <p:cTn id="152" presetID="14" presetClass="entr" presetSubtype="10" fill="hold" grpId="0" nodeType="clickEffect">
                                  <p:stCondLst>
                                    <p:cond delay="0"/>
                                  </p:stCondLst>
                                  <p:childTnLst>
                                    <p:set>
                                      <p:cBhvr>
                                        <p:cTn id="153" dur="1" fill="hold">
                                          <p:stCondLst>
                                            <p:cond delay="0"/>
                                          </p:stCondLst>
                                        </p:cTn>
                                        <p:tgtEl>
                                          <p:spTgt spid="18"/>
                                        </p:tgtEl>
                                        <p:attrNameLst>
                                          <p:attrName>style.visibility</p:attrName>
                                        </p:attrNameLst>
                                      </p:cBhvr>
                                      <p:to>
                                        <p:strVal val="visible"/>
                                      </p:to>
                                    </p:set>
                                    <p:animEffect transition="in" filter="randombar(horizontal)">
                                      <p:cBhvr>
                                        <p:cTn id="154" dur="500"/>
                                        <p:tgtEl>
                                          <p:spTgt spid="18"/>
                                        </p:tgtEl>
                                      </p:cBhvr>
                                    </p:animEffect>
                                  </p:childTnLst>
                                </p:cTn>
                              </p:par>
                            </p:childTnLst>
                          </p:cTn>
                        </p:par>
                      </p:childTnLst>
                    </p:cTn>
                  </p:par>
                  <p:par>
                    <p:cTn id="155" fill="hold">
                      <p:stCondLst>
                        <p:cond delay="indefinite"/>
                      </p:stCondLst>
                      <p:childTnLst>
                        <p:par>
                          <p:cTn id="156" fill="hold">
                            <p:stCondLst>
                              <p:cond delay="0"/>
                            </p:stCondLst>
                            <p:childTnLst>
                              <p:par>
                                <p:cTn id="157" presetID="14" presetClass="entr" presetSubtype="10" fill="hold" grpId="0" nodeType="clickEffect">
                                  <p:stCondLst>
                                    <p:cond delay="0"/>
                                  </p:stCondLst>
                                  <p:childTnLst>
                                    <p:set>
                                      <p:cBhvr>
                                        <p:cTn id="158" dur="1" fill="hold">
                                          <p:stCondLst>
                                            <p:cond delay="0"/>
                                          </p:stCondLst>
                                        </p:cTn>
                                        <p:tgtEl>
                                          <p:spTgt spid="76"/>
                                        </p:tgtEl>
                                        <p:attrNameLst>
                                          <p:attrName>style.visibility</p:attrName>
                                        </p:attrNameLst>
                                      </p:cBhvr>
                                      <p:to>
                                        <p:strVal val="visible"/>
                                      </p:to>
                                    </p:set>
                                    <p:animEffect transition="in" filter="randombar(horizontal)">
                                      <p:cBhvr>
                                        <p:cTn id="159" dur="500"/>
                                        <p:tgtEl>
                                          <p:spTgt spid="76"/>
                                        </p:tgtEl>
                                      </p:cBhvr>
                                    </p:animEffect>
                                  </p:childTnLst>
                                </p:cTn>
                              </p:par>
                            </p:childTnLst>
                          </p:cTn>
                        </p:par>
                      </p:childTnLst>
                    </p:cTn>
                  </p:par>
                  <p:par>
                    <p:cTn id="160" fill="hold">
                      <p:stCondLst>
                        <p:cond delay="indefinite"/>
                      </p:stCondLst>
                      <p:childTnLst>
                        <p:par>
                          <p:cTn id="161" fill="hold">
                            <p:stCondLst>
                              <p:cond delay="0"/>
                            </p:stCondLst>
                            <p:childTnLst>
                              <p:par>
                                <p:cTn id="162" presetID="14" presetClass="entr" presetSubtype="10" fill="hold" grpId="0" nodeType="clickEffect">
                                  <p:stCondLst>
                                    <p:cond delay="0"/>
                                  </p:stCondLst>
                                  <p:childTnLst>
                                    <p:set>
                                      <p:cBhvr>
                                        <p:cTn id="163" dur="1" fill="hold">
                                          <p:stCondLst>
                                            <p:cond delay="0"/>
                                          </p:stCondLst>
                                        </p:cTn>
                                        <p:tgtEl>
                                          <p:spTgt spid="106"/>
                                        </p:tgtEl>
                                        <p:attrNameLst>
                                          <p:attrName>style.visibility</p:attrName>
                                        </p:attrNameLst>
                                      </p:cBhvr>
                                      <p:to>
                                        <p:strVal val="visible"/>
                                      </p:to>
                                    </p:set>
                                    <p:animEffect transition="in" filter="randombar(horizontal)">
                                      <p:cBhvr>
                                        <p:cTn id="164" dur="500"/>
                                        <p:tgtEl>
                                          <p:spTgt spid="106"/>
                                        </p:tgtEl>
                                      </p:cBhvr>
                                    </p:animEffect>
                                  </p:childTnLst>
                                </p:cTn>
                              </p:par>
                            </p:childTnLst>
                          </p:cTn>
                        </p:par>
                      </p:childTnLst>
                    </p:cTn>
                  </p:par>
                  <p:par>
                    <p:cTn id="165" fill="hold">
                      <p:stCondLst>
                        <p:cond delay="indefinite"/>
                      </p:stCondLst>
                      <p:childTnLst>
                        <p:par>
                          <p:cTn id="166" fill="hold">
                            <p:stCondLst>
                              <p:cond delay="0"/>
                            </p:stCondLst>
                            <p:childTnLst>
                              <p:par>
                                <p:cTn id="167" presetID="14" presetClass="entr" presetSubtype="10" fill="hold" grpId="0" nodeType="clickEffect">
                                  <p:stCondLst>
                                    <p:cond delay="0"/>
                                  </p:stCondLst>
                                  <p:childTnLst>
                                    <p:set>
                                      <p:cBhvr>
                                        <p:cTn id="168" dur="1" fill="hold">
                                          <p:stCondLst>
                                            <p:cond delay="0"/>
                                          </p:stCondLst>
                                        </p:cTn>
                                        <p:tgtEl>
                                          <p:spTgt spid="105"/>
                                        </p:tgtEl>
                                        <p:attrNameLst>
                                          <p:attrName>style.visibility</p:attrName>
                                        </p:attrNameLst>
                                      </p:cBhvr>
                                      <p:to>
                                        <p:strVal val="visible"/>
                                      </p:to>
                                    </p:set>
                                    <p:animEffect transition="in" filter="randombar(horizontal)">
                                      <p:cBhvr>
                                        <p:cTn id="169" dur="500"/>
                                        <p:tgtEl>
                                          <p:spTgt spid="105"/>
                                        </p:tgtEl>
                                      </p:cBhvr>
                                    </p:animEffect>
                                  </p:childTnLst>
                                </p:cTn>
                              </p:par>
                            </p:childTnLst>
                          </p:cTn>
                        </p:par>
                      </p:childTnLst>
                    </p:cTn>
                  </p:par>
                  <p:par>
                    <p:cTn id="170" fill="hold">
                      <p:stCondLst>
                        <p:cond delay="indefinite"/>
                      </p:stCondLst>
                      <p:childTnLst>
                        <p:par>
                          <p:cTn id="171" fill="hold">
                            <p:stCondLst>
                              <p:cond delay="0"/>
                            </p:stCondLst>
                            <p:childTnLst>
                              <p:par>
                                <p:cTn id="172" presetID="14" presetClass="entr" presetSubtype="10" fill="hold" grpId="0" nodeType="clickEffect">
                                  <p:stCondLst>
                                    <p:cond delay="0"/>
                                  </p:stCondLst>
                                  <p:childTnLst>
                                    <p:set>
                                      <p:cBhvr>
                                        <p:cTn id="173" dur="1" fill="hold">
                                          <p:stCondLst>
                                            <p:cond delay="0"/>
                                          </p:stCondLst>
                                        </p:cTn>
                                        <p:tgtEl>
                                          <p:spTgt spid="95"/>
                                        </p:tgtEl>
                                        <p:attrNameLst>
                                          <p:attrName>style.visibility</p:attrName>
                                        </p:attrNameLst>
                                      </p:cBhvr>
                                      <p:to>
                                        <p:strVal val="visible"/>
                                      </p:to>
                                    </p:set>
                                    <p:animEffect transition="in" filter="randombar(horizontal)">
                                      <p:cBhvr>
                                        <p:cTn id="174" dur="500"/>
                                        <p:tgtEl>
                                          <p:spTgt spid="95"/>
                                        </p:tgtEl>
                                      </p:cBhvr>
                                    </p:animEffect>
                                  </p:childTnLst>
                                </p:cTn>
                              </p:par>
                              <p:par>
                                <p:cTn id="175" presetID="14" presetClass="entr" presetSubtype="10" fill="hold" nodeType="withEffect">
                                  <p:stCondLst>
                                    <p:cond delay="0"/>
                                  </p:stCondLst>
                                  <p:childTnLst>
                                    <p:set>
                                      <p:cBhvr>
                                        <p:cTn id="176" dur="1" fill="hold">
                                          <p:stCondLst>
                                            <p:cond delay="0"/>
                                          </p:stCondLst>
                                        </p:cTn>
                                        <p:tgtEl>
                                          <p:spTgt spid="89"/>
                                        </p:tgtEl>
                                        <p:attrNameLst>
                                          <p:attrName>style.visibility</p:attrName>
                                        </p:attrNameLst>
                                      </p:cBhvr>
                                      <p:to>
                                        <p:strVal val="visible"/>
                                      </p:to>
                                    </p:set>
                                    <p:animEffect transition="in" filter="randombar(horizontal)">
                                      <p:cBhvr>
                                        <p:cTn id="177" dur="500"/>
                                        <p:tgtEl>
                                          <p:spTgt spid="89"/>
                                        </p:tgtEl>
                                      </p:cBhvr>
                                    </p:animEffect>
                                  </p:childTnLst>
                                </p:cTn>
                              </p:par>
                              <p:par>
                                <p:cTn id="178" presetID="14" presetClass="entr" presetSubtype="10" fill="hold" nodeType="withEffect">
                                  <p:stCondLst>
                                    <p:cond delay="0"/>
                                  </p:stCondLst>
                                  <p:childTnLst>
                                    <p:set>
                                      <p:cBhvr>
                                        <p:cTn id="179" dur="1" fill="hold">
                                          <p:stCondLst>
                                            <p:cond delay="0"/>
                                          </p:stCondLst>
                                        </p:cTn>
                                        <p:tgtEl>
                                          <p:spTgt spid="88"/>
                                        </p:tgtEl>
                                        <p:attrNameLst>
                                          <p:attrName>style.visibility</p:attrName>
                                        </p:attrNameLst>
                                      </p:cBhvr>
                                      <p:to>
                                        <p:strVal val="visible"/>
                                      </p:to>
                                    </p:set>
                                    <p:animEffect transition="in" filter="randombar(horizontal)">
                                      <p:cBhvr>
                                        <p:cTn id="180" dur="500"/>
                                        <p:tgtEl>
                                          <p:spTgt spid="88"/>
                                        </p:tgtEl>
                                      </p:cBhvr>
                                    </p:animEffect>
                                  </p:childTnLst>
                                </p:cTn>
                              </p:par>
                              <p:par>
                                <p:cTn id="181" presetID="14" presetClass="entr" presetSubtype="10" fill="hold" grpId="0" nodeType="withEffect">
                                  <p:stCondLst>
                                    <p:cond delay="0"/>
                                  </p:stCondLst>
                                  <p:childTnLst>
                                    <p:set>
                                      <p:cBhvr>
                                        <p:cTn id="182" dur="1" fill="hold">
                                          <p:stCondLst>
                                            <p:cond delay="0"/>
                                          </p:stCondLst>
                                        </p:cTn>
                                        <p:tgtEl>
                                          <p:spTgt spid="97"/>
                                        </p:tgtEl>
                                        <p:attrNameLst>
                                          <p:attrName>style.visibility</p:attrName>
                                        </p:attrNameLst>
                                      </p:cBhvr>
                                      <p:to>
                                        <p:strVal val="visible"/>
                                      </p:to>
                                    </p:set>
                                    <p:animEffect transition="in" filter="randombar(horizontal)">
                                      <p:cBhvr>
                                        <p:cTn id="183" dur="500"/>
                                        <p:tgtEl>
                                          <p:spTgt spid="97"/>
                                        </p:tgtEl>
                                      </p:cBhvr>
                                    </p:animEffect>
                                  </p:childTnLst>
                                </p:cTn>
                              </p:par>
                              <p:par>
                                <p:cTn id="184" presetID="14" presetClass="entr" presetSubtype="10" fill="hold" grpId="0" nodeType="withEffect">
                                  <p:stCondLst>
                                    <p:cond delay="0"/>
                                  </p:stCondLst>
                                  <p:childTnLst>
                                    <p:set>
                                      <p:cBhvr>
                                        <p:cTn id="185" dur="1" fill="hold">
                                          <p:stCondLst>
                                            <p:cond delay="0"/>
                                          </p:stCondLst>
                                        </p:cTn>
                                        <p:tgtEl>
                                          <p:spTgt spid="98"/>
                                        </p:tgtEl>
                                        <p:attrNameLst>
                                          <p:attrName>style.visibility</p:attrName>
                                        </p:attrNameLst>
                                      </p:cBhvr>
                                      <p:to>
                                        <p:strVal val="visible"/>
                                      </p:to>
                                    </p:set>
                                    <p:animEffect transition="in" filter="randombar(horizontal)">
                                      <p:cBhvr>
                                        <p:cTn id="186" dur="500"/>
                                        <p:tgtEl>
                                          <p:spTgt spid="98"/>
                                        </p:tgtEl>
                                      </p:cBhvr>
                                    </p:animEffect>
                                  </p:childTnLst>
                                </p:cTn>
                              </p:par>
                              <p:par>
                                <p:cTn id="187" presetID="14" presetClass="entr" presetSubtype="10" fill="hold" nodeType="withEffect">
                                  <p:stCondLst>
                                    <p:cond delay="0"/>
                                  </p:stCondLst>
                                  <p:childTnLst>
                                    <p:set>
                                      <p:cBhvr>
                                        <p:cTn id="188" dur="1" fill="hold">
                                          <p:stCondLst>
                                            <p:cond delay="0"/>
                                          </p:stCondLst>
                                        </p:cTn>
                                        <p:tgtEl>
                                          <p:spTgt spid="90"/>
                                        </p:tgtEl>
                                        <p:attrNameLst>
                                          <p:attrName>style.visibility</p:attrName>
                                        </p:attrNameLst>
                                      </p:cBhvr>
                                      <p:to>
                                        <p:strVal val="visible"/>
                                      </p:to>
                                    </p:set>
                                    <p:animEffect transition="in" filter="randombar(horizontal)">
                                      <p:cBhvr>
                                        <p:cTn id="189" dur="500"/>
                                        <p:tgtEl>
                                          <p:spTgt spid="90"/>
                                        </p:tgtEl>
                                      </p:cBhvr>
                                    </p:animEffect>
                                  </p:childTnLst>
                                </p:cTn>
                              </p:par>
                              <p:par>
                                <p:cTn id="190" presetID="14" presetClass="entr" presetSubtype="10" fill="hold" nodeType="withEffect">
                                  <p:stCondLst>
                                    <p:cond delay="0"/>
                                  </p:stCondLst>
                                  <p:childTnLst>
                                    <p:set>
                                      <p:cBhvr>
                                        <p:cTn id="191" dur="1" fill="hold">
                                          <p:stCondLst>
                                            <p:cond delay="0"/>
                                          </p:stCondLst>
                                        </p:cTn>
                                        <p:tgtEl>
                                          <p:spTgt spid="91"/>
                                        </p:tgtEl>
                                        <p:attrNameLst>
                                          <p:attrName>style.visibility</p:attrName>
                                        </p:attrNameLst>
                                      </p:cBhvr>
                                      <p:to>
                                        <p:strVal val="visible"/>
                                      </p:to>
                                    </p:set>
                                    <p:animEffect transition="in" filter="randombar(horizontal)">
                                      <p:cBhvr>
                                        <p:cTn id="192" dur="500"/>
                                        <p:tgtEl>
                                          <p:spTgt spid="91"/>
                                        </p:tgtEl>
                                      </p:cBhvr>
                                    </p:animEffect>
                                  </p:childTnLst>
                                </p:cTn>
                              </p:par>
                              <p:par>
                                <p:cTn id="193" presetID="14" presetClass="entr" presetSubtype="10" fill="hold" grpId="0" nodeType="withEffect">
                                  <p:stCondLst>
                                    <p:cond delay="0"/>
                                  </p:stCondLst>
                                  <p:childTnLst>
                                    <p:set>
                                      <p:cBhvr>
                                        <p:cTn id="194" dur="1" fill="hold">
                                          <p:stCondLst>
                                            <p:cond delay="0"/>
                                          </p:stCondLst>
                                        </p:cTn>
                                        <p:tgtEl>
                                          <p:spTgt spid="96"/>
                                        </p:tgtEl>
                                        <p:attrNameLst>
                                          <p:attrName>style.visibility</p:attrName>
                                        </p:attrNameLst>
                                      </p:cBhvr>
                                      <p:to>
                                        <p:strVal val="visible"/>
                                      </p:to>
                                    </p:set>
                                    <p:animEffect transition="in" filter="randombar(horizontal)">
                                      <p:cBhvr>
                                        <p:cTn id="195" dur="500"/>
                                        <p:tgtEl>
                                          <p:spTgt spid="96"/>
                                        </p:tgtEl>
                                      </p:cBhvr>
                                    </p:animEffect>
                                  </p:childTnLst>
                                </p:cTn>
                              </p:par>
                            </p:childTnLst>
                          </p:cTn>
                        </p:par>
                      </p:childTnLst>
                    </p:cTn>
                  </p:par>
                  <p:par>
                    <p:cTn id="196" fill="hold">
                      <p:stCondLst>
                        <p:cond delay="indefinite"/>
                      </p:stCondLst>
                      <p:childTnLst>
                        <p:par>
                          <p:cTn id="197" fill="hold">
                            <p:stCondLst>
                              <p:cond delay="0"/>
                            </p:stCondLst>
                            <p:childTnLst>
                              <p:par>
                                <p:cTn id="198" presetID="14" presetClass="entr" presetSubtype="10" fill="hold" grpId="0" nodeType="clickEffect">
                                  <p:stCondLst>
                                    <p:cond delay="0"/>
                                  </p:stCondLst>
                                  <p:childTnLst>
                                    <p:set>
                                      <p:cBhvr>
                                        <p:cTn id="199" dur="1" fill="hold">
                                          <p:stCondLst>
                                            <p:cond delay="0"/>
                                          </p:stCondLst>
                                        </p:cTn>
                                        <p:tgtEl>
                                          <p:spTgt spid="92"/>
                                        </p:tgtEl>
                                        <p:attrNameLst>
                                          <p:attrName>style.visibility</p:attrName>
                                        </p:attrNameLst>
                                      </p:cBhvr>
                                      <p:to>
                                        <p:strVal val="visible"/>
                                      </p:to>
                                    </p:set>
                                    <p:animEffect transition="in" filter="randombar(horizontal)">
                                      <p:cBhvr>
                                        <p:cTn id="200" dur="500"/>
                                        <p:tgtEl>
                                          <p:spTgt spid="92"/>
                                        </p:tgtEl>
                                      </p:cBhvr>
                                    </p:animEffect>
                                  </p:childTnLst>
                                </p:cTn>
                              </p:par>
                              <p:par>
                                <p:cTn id="201" presetID="14" presetClass="entr" presetSubtype="10" fill="hold" grpId="0" nodeType="withEffect">
                                  <p:stCondLst>
                                    <p:cond delay="0"/>
                                  </p:stCondLst>
                                  <p:childTnLst>
                                    <p:set>
                                      <p:cBhvr>
                                        <p:cTn id="202" dur="1" fill="hold">
                                          <p:stCondLst>
                                            <p:cond delay="0"/>
                                          </p:stCondLst>
                                        </p:cTn>
                                        <p:tgtEl>
                                          <p:spTgt spid="99"/>
                                        </p:tgtEl>
                                        <p:attrNameLst>
                                          <p:attrName>style.visibility</p:attrName>
                                        </p:attrNameLst>
                                      </p:cBhvr>
                                      <p:to>
                                        <p:strVal val="visible"/>
                                      </p:to>
                                    </p:set>
                                    <p:animEffect transition="in" filter="randombar(horizontal)">
                                      <p:cBhvr>
                                        <p:cTn id="203" dur="500"/>
                                        <p:tgtEl>
                                          <p:spTgt spid="99"/>
                                        </p:tgtEl>
                                      </p:cBhvr>
                                    </p:animEffect>
                                  </p:childTnLst>
                                </p:cTn>
                              </p:par>
                            </p:childTnLst>
                          </p:cTn>
                        </p:par>
                      </p:childTnLst>
                    </p:cTn>
                  </p:par>
                  <p:par>
                    <p:cTn id="204" fill="hold">
                      <p:stCondLst>
                        <p:cond delay="indefinite"/>
                      </p:stCondLst>
                      <p:childTnLst>
                        <p:par>
                          <p:cTn id="205" fill="hold">
                            <p:stCondLst>
                              <p:cond delay="0"/>
                            </p:stCondLst>
                            <p:childTnLst>
                              <p:par>
                                <p:cTn id="206" presetID="20" presetClass="entr" presetSubtype="0" fill="hold" nodeType="clickEffect">
                                  <p:stCondLst>
                                    <p:cond delay="0"/>
                                  </p:stCondLst>
                                  <p:childTnLst>
                                    <p:set>
                                      <p:cBhvr>
                                        <p:cTn id="207" dur="1" fill="hold">
                                          <p:stCondLst>
                                            <p:cond delay="0"/>
                                          </p:stCondLst>
                                        </p:cTn>
                                        <p:tgtEl>
                                          <p:spTgt spid="94"/>
                                        </p:tgtEl>
                                        <p:attrNameLst>
                                          <p:attrName>style.visibility</p:attrName>
                                        </p:attrNameLst>
                                      </p:cBhvr>
                                      <p:to>
                                        <p:strVal val="visible"/>
                                      </p:to>
                                    </p:set>
                                    <p:animEffect transition="in" filter="wedge">
                                      <p:cBhvr>
                                        <p:cTn id="208" dur="1000"/>
                                        <p:tgtEl>
                                          <p:spTgt spid="94"/>
                                        </p:tgtEl>
                                      </p:cBhvr>
                                    </p:animEffect>
                                  </p:childTnLst>
                                </p:cTn>
                              </p:par>
                            </p:childTnLst>
                          </p:cTn>
                        </p:par>
                      </p:childTnLst>
                    </p:cTn>
                  </p:par>
                  <p:par>
                    <p:cTn id="209" fill="hold">
                      <p:stCondLst>
                        <p:cond delay="indefinite"/>
                      </p:stCondLst>
                      <p:childTnLst>
                        <p:par>
                          <p:cTn id="210" fill="hold">
                            <p:stCondLst>
                              <p:cond delay="0"/>
                            </p:stCondLst>
                            <p:childTnLst>
                              <p:par>
                                <p:cTn id="211" presetID="14" presetClass="entr" presetSubtype="10" fill="hold" grpId="0" nodeType="clickEffect">
                                  <p:stCondLst>
                                    <p:cond delay="0"/>
                                  </p:stCondLst>
                                  <p:childTnLst>
                                    <p:set>
                                      <p:cBhvr>
                                        <p:cTn id="212" dur="1" fill="hold">
                                          <p:stCondLst>
                                            <p:cond delay="0"/>
                                          </p:stCondLst>
                                        </p:cTn>
                                        <p:tgtEl>
                                          <p:spTgt spid="100"/>
                                        </p:tgtEl>
                                        <p:attrNameLst>
                                          <p:attrName>style.visibility</p:attrName>
                                        </p:attrNameLst>
                                      </p:cBhvr>
                                      <p:to>
                                        <p:strVal val="visible"/>
                                      </p:to>
                                    </p:set>
                                    <p:animEffect transition="in" filter="randombar(horizontal)">
                                      <p:cBhvr>
                                        <p:cTn id="213" dur="500"/>
                                        <p:tgtEl>
                                          <p:spTgt spid="100"/>
                                        </p:tgtEl>
                                      </p:cBhvr>
                                    </p:animEffect>
                                  </p:childTnLst>
                                </p:cTn>
                              </p:par>
                              <p:par>
                                <p:cTn id="214" presetID="14" presetClass="entr" presetSubtype="10" fill="hold" grpId="0" nodeType="withEffect">
                                  <p:stCondLst>
                                    <p:cond delay="0"/>
                                  </p:stCondLst>
                                  <p:childTnLst>
                                    <p:set>
                                      <p:cBhvr>
                                        <p:cTn id="215" dur="1" fill="hold">
                                          <p:stCondLst>
                                            <p:cond delay="0"/>
                                          </p:stCondLst>
                                        </p:cTn>
                                        <p:tgtEl>
                                          <p:spTgt spid="93"/>
                                        </p:tgtEl>
                                        <p:attrNameLst>
                                          <p:attrName>style.visibility</p:attrName>
                                        </p:attrNameLst>
                                      </p:cBhvr>
                                      <p:to>
                                        <p:strVal val="visible"/>
                                      </p:to>
                                    </p:set>
                                    <p:animEffect transition="in" filter="randombar(horizontal)">
                                      <p:cBhvr>
                                        <p:cTn id="216" dur="500"/>
                                        <p:tgtEl>
                                          <p:spTgt spid="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0" grpId="0"/>
      <p:bldP spid="24" grpId="0"/>
      <p:bldP spid="25" grpId="0"/>
      <p:bldP spid="28" grpId="0" animBg="1"/>
      <p:bldP spid="30" grpId="0"/>
      <p:bldP spid="31" grpId="0"/>
      <p:bldP spid="32" grpId="0" animBg="1"/>
      <p:bldP spid="33" grpId="0"/>
      <p:bldP spid="37" grpId="0"/>
      <p:bldP spid="39" grpId="0"/>
      <p:bldP spid="40" grpId="0"/>
      <p:bldP spid="46" grpId="0"/>
      <p:bldP spid="47" grpId="0"/>
      <p:bldP spid="48" grpId="0" animBg="1"/>
      <p:bldP spid="49" grpId="0"/>
      <p:bldP spid="50" grpId="0"/>
      <p:bldP spid="76" grpId="0"/>
      <p:bldP spid="77" grpId="0"/>
      <p:bldP spid="78" grpId="0"/>
      <p:bldP spid="79" grpId="0"/>
      <p:bldP spid="80" grpId="0"/>
      <p:bldP spid="81" grpId="0"/>
      <p:bldP spid="82" grpId="0"/>
      <p:bldP spid="83" grpId="0"/>
      <p:bldP spid="84" grpId="0"/>
      <p:bldP spid="85" grpId="0"/>
      <p:bldP spid="86" grpId="0"/>
      <p:bldP spid="92" grpId="0" animBg="1"/>
      <p:bldP spid="93" grpId="0" animBg="1"/>
      <p:bldP spid="95" grpId="0"/>
      <p:bldP spid="96" grpId="0"/>
      <p:bldP spid="97" grpId="0"/>
      <p:bldP spid="98" grpId="0"/>
      <p:bldP spid="99" grpId="0"/>
      <p:bldP spid="100" grpId="0"/>
      <p:bldP spid="104" grpId="0"/>
      <p:bldP spid="105" grpId="0" animBg="1"/>
      <p:bldP spid="106" grpId="0"/>
      <p:bldP spid="5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304800"/>
            <a:ext cx="8001000" cy="400110"/>
          </a:xfrm>
          <a:prstGeom prst="rect">
            <a:avLst/>
          </a:prstGeom>
          <a:noFill/>
        </p:spPr>
        <p:txBody>
          <a:bodyPr wrap="square" rtlCol="0">
            <a:spAutoFit/>
          </a:bodyPr>
          <a:lstStyle/>
          <a:p>
            <a:pPr algn="ctr"/>
            <a:r>
              <a:rPr lang="fa-IR" sz="2000" b="1" dirty="0" smtClean="0">
                <a:solidFill>
                  <a:srgbClr val="002060"/>
                </a:solidFill>
              </a:rPr>
              <a:t>بررسی مولفه های موثر بر ساختار سرمایه باتوجه به تئوری توازی ایستا و سلسله مراتبی</a:t>
            </a:r>
            <a:endParaRPr lang="en-US" sz="2000" b="1" dirty="0">
              <a:solidFill>
                <a:srgbClr val="002060"/>
              </a:solidFill>
            </a:endParaRPr>
          </a:p>
        </p:txBody>
      </p:sp>
      <p:sp>
        <p:nvSpPr>
          <p:cNvPr id="6" name="TextBox 5"/>
          <p:cNvSpPr txBox="1"/>
          <p:nvPr/>
        </p:nvSpPr>
        <p:spPr>
          <a:xfrm>
            <a:off x="381000" y="1752600"/>
            <a:ext cx="8305800" cy="3139321"/>
          </a:xfrm>
          <a:prstGeom prst="rect">
            <a:avLst/>
          </a:prstGeom>
          <a:noFill/>
        </p:spPr>
        <p:txBody>
          <a:bodyPr wrap="square" rtlCol="0">
            <a:spAutoFit/>
          </a:bodyPr>
          <a:lstStyle/>
          <a:p>
            <a:pPr algn="r"/>
            <a:r>
              <a:rPr lang="fa-IR" dirty="0" smtClean="0"/>
              <a:t>با توجه به اهمیت ساختار سرمایه و تاثیر تصمیمات مالی مدیران بر ارزش شرکتها، این تحقیق به بررسی</a:t>
            </a:r>
          </a:p>
          <a:p>
            <a:pPr algn="r"/>
            <a:endParaRPr lang="fa-IR" dirty="0" smtClean="0"/>
          </a:p>
          <a:p>
            <a:pPr algn="r"/>
            <a:r>
              <a:rPr lang="fa-IR" dirty="0" smtClean="0"/>
              <a:t> مولفه های اصلی ساختار سرمایه می پردازد.این مولفه ها عبارتند از : </a:t>
            </a:r>
            <a:r>
              <a:rPr lang="fa-IR" dirty="0" smtClean="0">
                <a:solidFill>
                  <a:srgbClr val="FF0000"/>
                </a:solidFill>
              </a:rPr>
              <a:t>ساختار دارایی ، سودآوری ، نقدینگی ،</a:t>
            </a:r>
          </a:p>
          <a:p>
            <a:pPr algn="r"/>
            <a:endParaRPr lang="fa-IR" dirty="0" smtClean="0">
              <a:solidFill>
                <a:srgbClr val="FF0000"/>
              </a:solidFill>
            </a:endParaRPr>
          </a:p>
          <a:p>
            <a:pPr algn="r"/>
            <a:r>
              <a:rPr lang="fa-IR" dirty="0" smtClean="0">
                <a:solidFill>
                  <a:srgbClr val="FF0000"/>
                </a:solidFill>
              </a:rPr>
              <a:t> اندازه</a:t>
            </a:r>
            <a:r>
              <a:rPr lang="fa-IR" dirty="0" smtClean="0"/>
              <a:t> و </a:t>
            </a:r>
            <a:r>
              <a:rPr lang="fa-IR" dirty="0" smtClean="0">
                <a:solidFill>
                  <a:srgbClr val="FF0000"/>
                </a:solidFill>
              </a:rPr>
              <a:t>فرصتهای رشد</a:t>
            </a:r>
            <a:r>
              <a:rPr lang="fa-IR" dirty="0" smtClean="0"/>
              <a:t> که در شرکتهای پذیرفته شده در بورس اوراق بهادار مورد بررسی قرار می </a:t>
            </a:r>
          </a:p>
          <a:p>
            <a:pPr algn="r"/>
            <a:endParaRPr lang="fa-IR" dirty="0" smtClean="0"/>
          </a:p>
          <a:p>
            <a:pPr algn="r"/>
            <a:r>
              <a:rPr lang="fa-IR" dirty="0" smtClean="0"/>
              <a:t>گیرد.نتایج نشان می دهد که بین ساختار داراییها و فرصتهای رشد شرکت با ساختار سرمایه رابطه معناداری </a:t>
            </a:r>
          </a:p>
          <a:p>
            <a:pPr algn="r"/>
            <a:endParaRPr lang="fa-IR" dirty="0" smtClean="0"/>
          </a:p>
          <a:p>
            <a:pPr algn="r"/>
            <a:r>
              <a:rPr lang="fa-IR" dirty="0" smtClean="0"/>
              <a:t>وجود ندارد ، اما بین مولفه های سودآوری ، نقدینگی و اندازه شرکت با ساختار سرمایه رابطه معکوس </a:t>
            </a:r>
          </a:p>
          <a:p>
            <a:pPr algn="r"/>
            <a:endParaRPr lang="fa-IR" dirty="0" smtClean="0"/>
          </a:p>
          <a:p>
            <a:pPr algn="r"/>
            <a:r>
              <a:rPr lang="fa-IR" dirty="0" smtClean="0"/>
              <a:t>معناداری وجود دارد.</a:t>
            </a:r>
            <a:r>
              <a:rPr lang="fa-IR" dirty="0" smtClean="0">
                <a:solidFill>
                  <a:srgbClr val="FF0000"/>
                </a:solidFill>
              </a:rPr>
              <a:t> </a:t>
            </a:r>
            <a:endParaRPr lang="en-US" dirty="0"/>
          </a:p>
        </p:txBody>
      </p:sp>
      <p:sp>
        <p:nvSpPr>
          <p:cNvPr id="7" name="TextBox 6"/>
          <p:cNvSpPr txBox="1"/>
          <p:nvPr/>
        </p:nvSpPr>
        <p:spPr>
          <a:xfrm>
            <a:off x="8001000" y="1143000"/>
            <a:ext cx="1143000" cy="523220"/>
          </a:xfrm>
          <a:prstGeom prst="rect">
            <a:avLst/>
          </a:prstGeom>
          <a:noFill/>
        </p:spPr>
        <p:txBody>
          <a:bodyPr wrap="square" rtlCol="0">
            <a:spAutoFit/>
          </a:bodyPr>
          <a:lstStyle/>
          <a:p>
            <a:pPr algn="r"/>
            <a:r>
              <a:rPr lang="fa-IR" sz="2800" b="1" dirty="0" smtClean="0">
                <a:solidFill>
                  <a:srgbClr val="0070C0"/>
                </a:solidFill>
              </a:rPr>
              <a:t>چکیده</a:t>
            </a:r>
            <a:endParaRPr lang="en-US" sz="2800" b="1" dirty="0">
              <a:solidFill>
                <a:srgbClr val="0070C0"/>
              </a:solidFill>
            </a:endParaRPr>
          </a:p>
        </p:txBody>
      </p:sp>
      <p:sp>
        <p:nvSpPr>
          <p:cNvPr id="8" name="TextBox 7"/>
          <p:cNvSpPr txBox="1"/>
          <p:nvPr/>
        </p:nvSpPr>
        <p:spPr>
          <a:xfrm>
            <a:off x="6629400" y="5029200"/>
            <a:ext cx="2133600" cy="523220"/>
          </a:xfrm>
          <a:prstGeom prst="rect">
            <a:avLst/>
          </a:prstGeom>
          <a:noFill/>
        </p:spPr>
        <p:txBody>
          <a:bodyPr wrap="square" rtlCol="0">
            <a:spAutoFit/>
          </a:bodyPr>
          <a:lstStyle/>
          <a:p>
            <a:pPr algn="r"/>
            <a:r>
              <a:rPr lang="fa-IR" sz="2800" b="1" dirty="0" smtClean="0">
                <a:solidFill>
                  <a:srgbClr val="0070C0"/>
                </a:solidFill>
              </a:rPr>
              <a:t>مقدمه :</a:t>
            </a:r>
            <a:endParaRPr lang="en-US" sz="2800" b="1" dirty="0">
              <a:solidFill>
                <a:srgbClr val="0070C0"/>
              </a:solidFill>
            </a:endParaRPr>
          </a:p>
        </p:txBody>
      </p:sp>
      <p:sp>
        <p:nvSpPr>
          <p:cNvPr id="9" name="TextBox 8"/>
          <p:cNvSpPr txBox="1"/>
          <p:nvPr/>
        </p:nvSpPr>
        <p:spPr>
          <a:xfrm>
            <a:off x="457200" y="5638800"/>
            <a:ext cx="8077200" cy="923330"/>
          </a:xfrm>
          <a:prstGeom prst="rect">
            <a:avLst/>
          </a:prstGeom>
          <a:noFill/>
        </p:spPr>
        <p:txBody>
          <a:bodyPr wrap="square" rtlCol="0">
            <a:spAutoFit/>
          </a:bodyPr>
          <a:lstStyle/>
          <a:p>
            <a:pPr algn="r"/>
            <a:r>
              <a:rPr lang="fa-IR" dirty="0" smtClean="0"/>
              <a:t>طی چهار دهه ی گذشته مطالعات متعددی در حوزه ساختار سرمایه صورت پذیرفته و مدلهای نظری </a:t>
            </a:r>
          </a:p>
          <a:p>
            <a:pPr algn="r"/>
            <a:endParaRPr lang="fa-IR" dirty="0" smtClean="0"/>
          </a:p>
          <a:p>
            <a:pPr algn="r"/>
            <a:r>
              <a:rPr lang="fa-IR" dirty="0" smtClean="0"/>
              <a:t>متعددی در خصوص توصیف الگوی ساختار سرمایه شرکتها ارائه گردیده است. همچنین مطالعات تجربی</a:t>
            </a:r>
            <a:endParaRPr lang="en-US" dirty="0"/>
          </a:p>
        </p:txBody>
      </p:sp>
      <p:sp>
        <p:nvSpPr>
          <p:cNvPr id="10" name="TextBox 9"/>
          <p:cNvSpPr txBox="1"/>
          <p:nvPr/>
        </p:nvSpPr>
        <p:spPr>
          <a:xfrm>
            <a:off x="0" y="6400800"/>
            <a:ext cx="609600" cy="276999"/>
          </a:xfrm>
          <a:prstGeom prst="rect">
            <a:avLst/>
          </a:prstGeom>
          <a:noFill/>
        </p:spPr>
        <p:txBody>
          <a:bodyPr wrap="square" rtlCol="0">
            <a:spAutoFit/>
          </a:bodyPr>
          <a:lstStyle/>
          <a:p>
            <a:r>
              <a:rPr lang="en-US" sz="1200" dirty="0" err="1" smtClean="0">
                <a:solidFill>
                  <a:srgbClr val="FF0000"/>
                </a:solidFill>
              </a:rPr>
              <a:t>chen</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2016125" y="284163"/>
            <a:ext cx="5659438" cy="369887"/>
          </a:xfrm>
          <a:prstGeom prst="rect">
            <a:avLst/>
          </a:prstGeom>
          <a:noFill/>
          <a:ln w="9525">
            <a:noFill/>
            <a:miter lim="800000"/>
            <a:headEnd/>
            <a:tailEnd/>
          </a:ln>
        </p:spPr>
        <p:txBody>
          <a:bodyPr>
            <a:spAutoFit/>
          </a:bodyPr>
          <a:lstStyle/>
          <a:p>
            <a:pPr algn="r"/>
            <a:r>
              <a:rPr lang="en-US" b="1">
                <a:solidFill>
                  <a:srgbClr val="7030A0"/>
                </a:solidFill>
              </a:rPr>
              <a:t>(M-M</a:t>
            </a:r>
            <a:r>
              <a:rPr lang="fa-IR" b="1">
                <a:solidFill>
                  <a:srgbClr val="7030A0"/>
                </a:solidFill>
              </a:rPr>
              <a:t>هزینه سرمایه و ساختار سرمایه از نظر میلر و مودیگلیانی ( </a:t>
            </a:r>
          </a:p>
        </p:txBody>
      </p:sp>
      <p:sp>
        <p:nvSpPr>
          <p:cNvPr id="8" name="TextBox 7"/>
          <p:cNvSpPr txBox="1">
            <a:spLocks noChangeArrowheads="1"/>
          </p:cNvSpPr>
          <p:nvPr/>
        </p:nvSpPr>
        <p:spPr bwMode="auto">
          <a:xfrm>
            <a:off x="3878263" y="1135063"/>
            <a:ext cx="5075237" cy="2586037"/>
          </a:xfrm>
          <a:prstGeom prst="rect">
            <a:avLst/>
          </a:prstGeom>
          <a:noFill/>
          <a:ln w="9525">
            <a:noFill/>
            <a:miter lim="800000"/>
            <a:headEnd/>
            <a:tailEnd/>
          </a:ln>
        </p:spPr>
        <p:txBody>
          <a:bodyPr>
            <a:spAutoFit/>
          </a:bodyPr>
          <a:lstStyle/>
          <a:p>
            <a:pPr algn="r"/>
            <a:r>
              <a:rPr lang="fa-IR" dirty="0"/>
              <a:t>بازارهای شرکت بدون اصطکاک </a:t>
            </a:r>
            <a:r>
              <a:rPr lang="en-US" dirty="0"/>
              <a:t>-1</a:t>
            </a:r>
          </a:p>
          <a:p>
            <a:pPr algn="r"/>
            <a:r>
              <a:rPr lang="fa-IR" dirty="0"/>
              <a:t>شرکتها فقط از سهام عادی و بدهی بدون ریسک استفاده می کنند</a:t>
            </a:r>
            <a:r>
              <a:rPr lang="en-US" dirty="0"/>
              <a:t>-2</a:t>
            </a:r>
          </a:p>
          <a:p>
            <a:pPr algn="r"/>
            <a:r>
              <a:rPr lang="fa-IR" dirty="0"/>
              <a:t>همه شرکتها از نظر ریسک در یک طبقه هستند</a:t>
            </a:r>
            <a:r>
              <a:rPr lang="en-US" dirty="0"/>
              <a:t>-3</a:t>
            </a:r>
          </a:p>
          <a:p>
            <a:pPr algn="r"/>
            <a:r>
              <a:rPr lang="en-US" dirty="0"/>
              <a:t>           ( K</a:t>
            </a:r>
            <a:r>
              <a:rPr lang="en-US" baseline="-25000" dirty="0"/>
              <a:t>b</a:t>
            </a:r>
            <a:r>
              <a:rPr lang="en-US" dirty="0"/>
              <a:t>=</a:t>
            </a:r>
            <a:r>
              <a:rPr lang="en-US" dirty="0" err="1"/>
              <a:t>R</a:t>
            </a:r>
            <a:r>
              <a:rPr lang="en-US" baseline="-25000" dirty="0" err="1"/>
              <a:t>f</a:t>
            </a:r>
            <a:r>
              <a:rPr lang="en-US" dirty="0"/>
              <a:t> </a:t>
            </a:r>
            <a:r>
              <a:rPr lang="fa-IR" dirty="0"/>
              <a:t>نرخ بدهی بدون ریسک میباشد (</a:t>
            </a:r>
            <a:r>
              <a:rPr lang="en-US" dirty="0"/>
              <a:t>-4</a:t>
            </a:r>
          </a:p>
          <a:p>
            <a:pPr algn="r"/>
            <a:r>
              <a:rPr lang="fa-IR" dirty="0"/>
              <a:t>هزینهای ورشکستگی وجود ندارد</a:t>
            </a:r>
            <a:r>
              <a:rPr lang="en-US" dirty="0"/>
              <a:t>-5</a:t>
            </a:r>
          </a:p>
          <a:p>
            <a:pPr algn="r"/>
            <a:r>
              <a:rPr lang="fa-IR" dirty="0"/>
              <a:t>تنها مالیات شرکت وجود دارد</a:t>
            </a:r>
            <a:r>
              <a:rPr lang="en-US" dirty="0"/>
              <a:t>-6</a:t>
            </a:r>
          </a:p>
          <a:p>
            <a:pPr algn="r"/>
            <a:r>
              <a:rPr lang="fa-IR" dirty="0"/>
              <a:t>فرصت علامت دهی وجود ندارد</a:t>
            </a:r>
            <a:r>
              <a:rPr lang="en-US" dirty="0"/>
              <a:t>-7</a:t>
            </a:r>
          </a:p>
          <a:p>
            <a:pPr algn="r"/>
            <a:r>
              <a:rPr lang="fa-IR" dirty="0"/>
              <a:t>مدیران همیشه ثروت سهامداران را به حد اکثر میرسانند</a:t>
            </a:r>
            <a:r>
              <a:rPr lang="en-US" dirty="0"/>
              <a:t>-8</a:t>
            </a:r>
          </a:p>
          <a:p>
            <a:pPr algn="r"/>
            <a:r>
              <a:rPr lang="fa-IR" dirty="0"/>
              <a:t>تمام جریانات نقدی بصورت دائمی و مشخص میباشد</a:t>
            </a:r>
            <a:r>
              <a:rPr lang="en-US" dirty="0"/>
              <a:t>-9</a:t>
            </a:r>
            <a:endParaRPr lang="fa-IR" dirty="0"/>
          </a:p>
        </p:txBody>
      </p:sp>
      <p:sp>
        <p:nvSpPr>
          <p:cNvPr id="9" name="Rectangle 8"/>
          <p:cNvSpPr>
            <a:spLocks noChangeArrowheads="1"/>
          </p:cNvSpPr>
          <p:nvPr/>
        </p:nvSpPr>
        <p:spPr bwMode="auto">
          <a:xfrm>
            <a:off x="6105525" y="728663"/>
            <a:ext cx="2738438" cy="400050"/>
          </a:xfrm>
          <a:prstGeom prst="rect">
            <a:avLst/>
          </a:prstGeom>
          <a:noFill/>
          <a:ln w="9525">
            <a:noFill/>
            <a:miter lim="800000"/>
            <a:headEnd/>
            <a:tailEnd/>
          </a:ln>
        </p:spPr>
        <p:txBody>
          <a:bodyPr>
            <a:spAutoFit/>
          </a:bodyPr>
          <a:lstStyle/>
          <a:p>
            <a:pPr algn="r"/>
            <a:r>
              <a:rPr lang="en-US" sz="2000" b="1" dirty="0"/>
              <a:t>(M-M</a:t>
            </a:r>
            <a:r>
              <a:rPr lang="fa-IR" sz="2000" b="1" dirty="0"/>
              <a:t>مفروضات کلی (</a:t>
            </a:r>
          </a:p>
        </p:txBody>
      </p:sp>
      <p:sp>
        <p:nvSpPr>
          <p:cNvPr id="10" name="TextBox 9"/>
          <p:cNvSpPr txBox="1">
            <a:spLocks noChangeArrowheads="1"/>
          </p:cNvSpPr>
          <p:nvPr/>
        </p:nvSpPr>
        <p:spPr bwMode="auto">
          <a:xfrm>
            <a:off x="373063" y="1201738"/>
            <a:ext cx="2921000" cy="369887"/>
          </a:xfrm>
          <a:prstGeom prst="rect">
            <a:avLst/>
          </a:prstGeom>
          <a:noFill/>
          <a:ln w="9525">
            <a:noFill/>
            <a:miter lim="800000"/>
            <a:headEnd/>
            <a:tailEnd/>
          </a:ln>
        </p:spPr>
        <p:txBody>
          <a:bodyPr>
            <a:spAutoFit/>
          </a:bodyPr>
          <a:lstStyle/>
          <a:p>
            <a:pPr algn="r" rtl="1"/>
            <a:r>
              <a:rPr lang="fa-IR"/>
              <a:t>درآمد                             </a:t>
            </a:r>
            <a:r>
              <a:rPr lang="en-US"/>
              <a:t>REV</a:t>
            </a:r>
            <a:endParaRPr lang="fa-IR"/>
          </a:p>
        </p:txBody>
      </p:sp>
      <p:sp>
        <p:nvSpPr>
          <p:cNvPr id="11" name="TextBox 10"/>
          <p:cNvSpPr txBox="1">
            <a:spLocks noChangeArrowheads="1"/>
          </p:cNvSpPr>
          <p:nvPr/>
        </p:nvSpPr>
        <p:spPr bwMode="auto">
          <a:xfrm>
            <a:off x="334963" y="1603375"/>
            <a:ext cx="2995612" cy="369888"/>
          </a:xfrm>
          <a:prstGeom prst="rect">
            <a:avLst/>
          </a:prstGeom>
          <a:noFill/>
          <a:ln w="9525">
            <a:noFill/>
            <a:miter lim="800000"/>
            <a:headEnd/>
            <a:tailEnd/>
          </a:ln>
        </p:spPr>
        <p:txBody>
          <a:bodyPr wrap="none">
            <a:spAutoFit/>
          </a:bodyPr>
          <a:lstStyle/>
          <a:p>
            <a:pPr algn="r" rtl="1"/>
            <a:r>
              <a:rPr lang="fa-IR"/>
              <a:t>هزینه های متغییر                </a:t>
            </a:r>
            <a:r>
              <a:rPr lang="en-US"/>
              <a:t>(VC)</a:t>
            </a:r>
            <a:endParaRPr lang="fa-IR"/>
          </a:p>
        </p:txBody>
      </p:sp>
      <p:sp>
        <p:nvSpPr>
          <p:cNvPr id="13" name="TextBox 12"/>
          <p:cNvSpPr txBox="1">
            <a:spLocks noChangeArrowheads="1"/>
          </p:cNvSpPr>
          <p:nvPr/>
        </p:nvSpPr>
        <p:spPr bwMode="auto">
          <a:xfrm>
            <a:off x="-247650" y="2005013"/>
            <a:ext cx="3578225" cy="369887"/>
          </a:xfrm>
          <a:prstGeom prst="rect">
            <a:avLst/>
          </a:prstGeom>
          <a:noFill/>
          <a:ln w="9525">
            <a:noFill/>
            <a:miter lim="800000"/>
            <a:headEnd/>
            <a:tailEnd/>
          </a:ln>
        </p:spPr>
        <p:txBody>
          <a:bodyPr>
            <a:spAutoFit/>
          </a:bodyPr>
          <a:lstStyle/>
          <a:p>
            <a:pPr algn="r" rtl="1"/>
            <a:r>
              <a:rPr lang="fa-IR"/>
              <a:t>هزینهای ثابت نقدی            </a:t>
            </a:r>
            <a:r>
              <a:rPr lang="en-US"/>
              <a:t>(FCC)</a:t>
            </a:r>
            <a:endParaRPr lang="fa-IR"/>
          </a:p>
        </p:txBody>
      </p:sp>
      <p:sp>
        <p:nvSpPr>
          <p:cNvPr id="14" name="TextBox 13"/>
          <p:cNvSpPr txBox="1">
            <a:spLocks noChangeArrowheads="1"/>
          </p:cNvSpPr>
          <p:nvPr/>
        </p:nvSpPr>
        <p:spPr bwMode="auto">
          <a:xfrm>
            <a:off x="373063" y="2406650"/>
            <a:ext cx="2909887" cy="369888"/>
          </a:xfrm>
          <a:prstGeom prst="rect">
            <a:avLst/>
          </a:prstGeom>
          <a:noFill/>
          <a:ln w="9525">
            <a:noFill/>
            <a:miter lim="800000"/>
            <a:headEnd/>
            <a:tailEnd/>
          </a:ln>
        </p:spPr>
        <p:txBody>
          <a:bodyPr wrap="none">
            <a:spAutoFit/>
          </a:bodyPr>
          <a:lstStyle/>
          <a:p>
            <a:pPr algn="r" rtl="1"/>
            <a:r>
              <a:rPr lang="fa-IR"/>
              <a:t>هزینهای ثابت غیر نقدی</a:t>
            </a:r>
            <a:r>
              <a:rPr lang="en-US"/>
              <a:t>DEP)     </a:t>
            </a:r>
            <a:r>
              <a:rPr lang="fa-IR"/>
              <a:t>)</a:t>
            </a:r>
          </a:p>
        </p:txBody>
      </p:sp>
      <p:sp>
        <p:nvSpPr>
          <p:cNvPr id="15" name="TextBox 14"/>
          <p:cNvSpPr txBox="1">
            <a:spLocks noChangeArrowheads="1"/>
          </p:cNvSpPr>
          <p:nvPr/>
        </p:nvSpPr>
        <p:spPr bwMode="auto">
          <a:xfrm>
            <a:off x="-247650" y="3022600"/>
            <a:ext cx="3578225" cy="369888"/>
          </a:xfrm>
          <a:prstGeom prst="rect">
            <a:avLst/>
          </a:prstGeom>
          <a:noFill/>
          <a:ln w="9525">
            <a:noFill/>
            <a:miter lim="800000"/>
            <a:headEnd/>
            <a:tailEnd/>
          </a:ln>
        </p:spPr>
        <p:txBody>
          <a:bodyPr>
            <a:spAutoFit/>
          </a:bodyPr>
          <a:lstStyle/>
          <a:p>
            <a:pPr algn="r" rtl="1"/>
            <a:r>
              <a:rPr lang="fa-IR"/>
              <a:t>سود خالص عملیاتی</a:t>
            </a:r>
            <a:r>
              <a:rPr lang="en-US"/>
              <a:t>NOI=EBIT    </a:t>
            </a:r>
            <a:endParaRPr lang="fa-IR"/>
          </a:p>
        </p:txBody>
      </p:sp>
      <p:sp>
        <p:nvSpPr>
          <p:cNvPr id="16" name="TextBox 15"/>
          <p:cNvSpPr txBox="1">
            <a:spLocks noChangeArrowheads="1"/>
          </p:cNvSpPr>
          <p:nvPr/>
        </p:nvSpPr>
        <p:spPr bwMode="auto">
          <a:xfrm>
            <a:off x="322263" y="3429000"/>
            <a:ext cx="2982912" cy="369888"/>
          </a:xfrm>
          <a:prstGeom prst="rect">
            <a:avLst/>
          </a:prstGeom>
          <a:noFill/>
          <a:ln w="9525">
            <a:noFill/>
            <a:miter lim="800000"/>
            <a:headEnd/>
            <a:tailEnd/>
          </a:ln>
        </p:spPr>
        <p:txBody>
          <a:bodyPr wrap="none">
            <a:spAutoFit/>
          </a:bodyPr>
          <a:lstStyle/>
          <a:p>
            <a:pPr algn="r" rtl="1"/>
            <a:r>
              <a:rPr lang="fa-IR"/>
              <a:t>بهره بدهی                       </a:t>
            </a:r>
            <a:r>
              <a:rPr lang="en-US"/>
              <a:t>(K</a:t>
            </a:r>
            <a:r>
              <a:rPr lang="en-US" baseline="-25000"/>
              <a:t>d</a:t>
            </a:r>
            <a:r>
              <a:rPr lang="en-US"/>
              <a:t>D)</a:t>
            </a:r>
            <a:endParaRPr lang="fa-IR"/>
          </a:p>
        </p:txBody>
      </p:sp>
      <p:sp>
        <p:nvSpPr>
          <p:cNvPr id="17" name="TextBox 16"/>
          <p:cNvSpPr txBox="1">
            <a:spLocks noChangeArrowheads="1"/>
          </p:cNvSpPr>
          <p:nvPr/>
        </p:nvSpPr>
        <p:spPr bwMode="auto">
          <a:xfrm>
            <a:off x="192088" y="4049713"/>
            <a:ext cx="3138487" cy="369887"/>
          </a:xfrm>
          <a:prstGeom prst="rect">
            <a:avLst/>
          </a:prstGeom>
          <a:noFill/>
          <a:ln w="9525">
            <a:noFill/>
            <a:miter lim="800000"/>
            <a:headEnd/>
            <a:tailEnd/>
          </a:ln>
        </p:spPr>
        <p:txBody>
          <a:bodyPr wrap="none">
            <a:spAutoFit/>
          </a:bodyPr>
          <a:lstStyle/>
          <a:p>
            <a:pPr algn="r" rtl="1"/>
            <a:r>
              <a:rPr lang="fa-IR"/>
              <a:t>سود خالص قبل از بدهی</a:t>
            </a:r>
            <a:r>
              <a:rPr lang="en-US"/>
              <a:t>EBT        </a:t>
            </a:r>
            <a:r>
              <a:rPr lang="fa-IR"/>
              <a:t>  </a:t>
            </a:r>
          </a:p>
        </p:txBody>
      </p:sp>
      <p:sp>
        <p:nvSpPr>
          <p:cNvPr id="18" name="TextBox 17"/>
          <p:cNvSpPr txBox="1">
            <a:spLocks noChangeArrowheads="1"/>
          </p:cNvSpPr>
          <p:nvPr/>
        </p:nvSpPr>
        <p:spPr bwMode="auto">
          <a:xfrm>
            <a:off x="314325" y="4451350"/>
            <a:ext cx="2974975" cy="369888"/>
          </a:xfrm>
          <a:prstGeom prst="rect">
            <a:avLst/>
          </a:prstGeom>
          <a:noFill/>
          <a:ln w="9525">
            <a:noFill/>
            <a:miter lim="800000"/>
            <a:headEnd/>
            <a:tailEnd/>
          </a:ln>
        </p:spPr>
        <p:txBody>
          <a:bodyPr wrap="none">
            <a:spAutoFit/>
          </a:bodyPr>
          <a:lstStyle/>
          <a:p>
            <a:pPr algn="r" rtl="1"/>
            <a:r>
              <a:rPr lang="fa-IR"/>
              <a:t>مالیات بر درآمد شرکت           </a:t>
            </a:r>
            <a:r>
              <a:rPr lang="en-US"/>
              <a:t>(T)</a:t>
            </a:r>
            <a:endParaRPr lang="fa-IR"/>
          </a:p>
        </p:txBody>
      </p:sp>
      <p:sp>
        <p:nvSpPr>
          <p:cNvPr id="19" name="TextBox 18"/>
          <p:cNvSpPr txBox="1">
            <a:spLocks noChangeArrowheads="1"/>
          </p:cNvSpPr>
          <p:nvPr/>
        </p:nvSpPr>
        <p:spPr bwMode="auto">
          <a:xfrm>
            <a:off x="434975" y="5067300"/>
            <a:ext cx="2859088" cy="369888"/>
          </a:xfrm>
          <a:prstGeom prst="rect">
            <a:avLst/>
          </a:prstGeom>
          <a:noFill/>
          <a:ln w="9525">
            <a:noFill/>
            <a:miter lim="800000"/>
            <a:headEnd/>
            <a:tailEnd/>
          </a:ln>
        </p:spPr>
        <p:txBody>
          <a:bodyPr wrap="none">
            <a:spAutoFit/>
          </a:bodyPr>
          <a:lstStyle/>
          <a:p>
            <a:pPr algn="r" rtl="1"/>
            <a:r>
              <a:rPr lang="fa-IR"/>
              <a:t>سود خالص                         </a:t>
            </a:r>
            <a:r>
              <a:rPr lang="en-US"/>
              <a:t>NI</a:t>
            </a:r>
            <a:endParaRPr lang="fa-IR"/>
          </a:p>
        </p:txBody>
      </p:sp>
      <p:cxnSp>
        <p:nvCxnSpPr>
          <p:cNvPr id="21" name="Straight Connector 20"/>
          <p:cNvCxnSpPr/>
          <p:nvPr/>
        </p:nvCxnSpPr>
        <p:spPr>
          <a:xfrm rot="10800000">
            <a:off x="373063" y="2879725"/>
            <a:ext cx="83978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00063" y="3776663"/>
            <a:ext cx="6097587" cy="1587"/>
          </a:xfrm>
          <a:prstGeom prst="line">
            <a:avLst/>
          </a:prstGeom>
          <a:ln w="12700">
            <a:solidFill>
              <a:srgbClr val="FF0000"/>
            </a:solidFill>
            <a:prstDash val="lg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373063" y="3903663"/>
            <a:ext cx="839787"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a:off x="336550" y="4924425"/>
            <a:ext cx="83978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Box 30"/>
          <p:cNvSpPr txBox="1">
            <a:spLocks noChangeArrowheads="1"/>
          </p:cNvSpPr>
          <p:nvPr/>
        </p:nvSpPr>
        <p:spPr bwMode="auto">
          <a:xfrm>
            <a:off x="906463" y="727075"/>
            <a:ext cx="1839912" cy="400050"/>
          </a:xfrm>
          <a:prstGeom prst="rect">
            <a:avLst/>
          </a:prstGeom>
          <a:noFill/>
          <a:ln w="9525">
            <a:noFill/>
            <a:miter lim="800000"/>
            <a:headEnd/>
            <a:tailEnd/>
          </a:ln>
        </p:spPr>
        <p:txBody>
          <a:bodyPr wrap="none">
            <a:spAutoFit/>
          </a:bodyPr>
          <a:lstStyle/>
          <a:p>
            <a:pPr algn="r"/>
            <a:r>
              <a:rPr lang="fa-IR" sz="2000" b="1"/>
              <a:t>صورت سود و زیان</a:t>
            </a:r>
          </a:p>
        </p:txBody>
      </p:sp>
      <p:sp>
        <p:nvSpPr>
          <p:cNvPr id="32" name="TextBox 31"/>
          <p:cNvSpPr txBox="1">
            <a:spLocks noChangeArrowheads="1"/>
          </p:cNvSpPr>
          <p:nvPr/>
        </p:nvSpPr>
        <p:spPr bwMode="auto">
          <a:xfrm>
            <a:off x="2892425" y="4268788"/>
            <a:ext cx="6135688" cy="2308225"/>
          </a:xfrm>
          <a:prstGeom prst="rect">
            <a:avLst/>
          </a:prstGeom>
          <a:noFill/>
          <a:ln w="9525">
            <a:noFill/>
            <a:miter lim="800000"/>
            <a:headEnd/>
            <a:tailEnd/>
          </a:ln>
        </p:spPr>
        <p:txBody>
          <a:bodyPr>
            <a:spAutoFit/>
          </a:bodyPr>
          <a:lstStyle/>
          <a:p>
            <a:pPr algn="r"/>
            <a:r>
              <a:rPr lang="en-US" dirty="0">
                <a:sym typeface="Symbol" pitchFamily="18" charset="2"/>
              </a:rPr>
              <a:t>  </a:t>
            </a:r>
            <a:r>
              <a:rPr lang="fa-IR" dirty="0">
                <a:sym typeface="Symbol" pitchFamily="18" charset="2"/>
              </a:rPr>
              <a:t>نرخ تنزیل یک شرکت تماما سهامی با ریسک مناسب</a:t>
            </a:r>
            <a:r>
              <a:rPr lang="en-US" dirty="0">
                <a:sym typeface="Symbol" pitchFamily="18" charset="2"/>
              </a:rPr>
              <a:t> ()</a:t>
            </a:r>
          </a:p>
          <a:p>
            <a:pPr algn="r"/>
            <a:r>
              <a:rPr lang="fa-IR" dirty="0">
                <a:sym typeface="Symbol" pitchFamily="18" charset="2"/>
              </a:rPr>
              <a:t> نرخ بهره بدون ریسک بدهی قبل از مالیات</a:t>
            </a:r>
            <a:r>
              <a:rPr lang="en-US" dirty="0">
                <a:sym typeface="Symbol" pitchFamily="18" charset="2"/>
              </a:rPr>
              <a:t>(K</a:t>
            </a:r>
            <a:r>
              <a:rPr lang="en-US" baseline="-25000" dirty="0">
                <a:sym typeface="Symbol" pitchFamily="18" charset="2"/>
              </a:rPr>
              <a:t>b</a:t>
            </a:r>
            <a:r>
              <a:rPr lang="en-US" dirty="0">
                <a:sym typeface="Symbol" pitchFamily="18" charset="2"/>
              </a:rPr>
              <a:t>)</a:t>
            </a:r>
          </a:p>
          <a:p>
            <a:pPr algn="r"/>
            <a:r>
              <a:rPr lang="en-US" dirty="0">
                <a:sym typeface="Symbol" pitchFamily="18" charset="2"/>
              </a:rPr>
              <a:t> </a:t>
            </a:r>
            <a:r>
              <a:rPr lang="fa-IR" dirty="0">
                <a:sym typeface="Symbol" pitchFamily="18" charset="2"/>
              </a:rPr>
              <a:t>بدهی (اوراق قرضه)</a:t>
            </a:r>
            <a:r>
              <a:rPr lang="en-US" dirty="0">
                <a:sym typeface="Symbol" pitchFamily="18" charset="2"/>
              </a:rPr>
              <a:t> (B)</a:t>
            </a:r>
          </a:p>
          <a:p>
            <a:pPr algn="r"/>
            <a:r>
              <a:rPr lang="en-US" dirty="0">
                <a:sym typeface="Symbol" pitchFamily="18" charset="2"/>
              </a:rPr>
              <a:t> </a:t>
            </a:r>
            <a:r>
              <a:rPr lang="fa-IR" dirty="0">
                <a:sym typeface="Symbol" pitchFamily="18" charset="2"/>
              </a:rPr>
              <a:t>حقوق صاحبان سهام</a:t>
            </a:r>
            <a:r>
              <a:rPr lang="en-US" dirty="0">
                <a:sym typeface="Symbol" pitchFamily="18" charset="2"/>
              </a:rPr>
              <a:t> (S)</a:t>
            </a:r>
          </a:p>
          <a:p>
            <a:pPr algn="r"/>
            <a:r>
              <a:rPr lang="fa-IR" dirty="0">
                <a:sym typeface="Symbol" pitchFamily="18" charset="2"/>
              </a:rPr>
              <a:t>ارزش شرکتی که در تامین مالی خود فقط از سهام استفاده میکند</a:t>
            </a:r>
            <a:r>
              <a:rPr lang="en-US" dirty="0">
                <a:sym typeface="Symbol" pitchFamily="18" charset="2"/>
              </a:rPr>
              <a:t> (V</a:t>
            </a:r>
            <a:r>
              <a:rPr lang="en-US" baseline="30000" dirty="0">
                <a:sym typeface="Symbol" pitchFamily="18" charset="2"/>
              </a:rPr>
              <a:t>u</a:t>
            </a:r>
            <a:r>
              <a:rPr lang="en-US" dirty="0">
                <a:sym typeface="Symbol" pitchFamily="18" charset="2"/>
              </a:rPr>
              <a:t>)</a:t>
            </a:r>
          </a:p>
          <a:p>
            <a:pPr algn="r"/>
            <a:r>
              <a:rPr lang="en-US" dirty="0">
                <a:sym typeface="Symbol" pitchFamily="18" charset="2"/>
              </a:rPr>
              <a:t> </a:t>
            </a:r>
            <a:r>
              <a:rPr lang="fa-IR" dirty="0">
                <a:sym typeface="Symbol" pitchFamily="18" charset="2"/>
              </a:rPr>
              <a:t>ارزش شرکتی که در تامین مالی خود از سهام و بدهی استفاده میکند</a:t>
            </a:r>
            <a:r>
              <a:rPr lang="en-US" dirty="0">
                <a:sym typeface="Symbol" pitchFamily="18" charset="2"/>
              </a:rPr>
              <a:t>(V</a:t>
            </a:r>
            <a:r>
              <a:rPr lang="en-US" baseline="30000" dirty="0">
                <a:sym typeface="Symbol" pitchFamily="18" charset="2"/>
              </a:rPr>
              <a:t>L</a:t>
            </a:r>
            <a:r>
              <a:rPr lang="en-US" dirty="0">
                <a:sym typeface="Symbol" pitchFamily="18" charset="2"/>
              </a:rPr>
              <a:t>)</a:t>
            </a:r>
          </a:p>
          <a:p>
            <a:pPr algn="r"/>
            <a:r>
              <a:rPr lang="fa-IR" dirty="0">
                <a:sym typeface="Symbol" pitchFamily="18" charset="2"/>
              </a:rPr>
              <a:t>نرخ هزینه سهام</a:t>
            </a:r>
            <a:r>
              <a:rPr lang="en-US" dirty="0">
                <a:sym typeface="Symbol" pitchFamily="18" charset="2"/>
              </a:rPr>
              <a:t> (K</a:t>
            </a:r>
            <a:r>
              <a:rPr lang="en-US" baseline="-25000" dirty="0">
                <a:sym typeface="Symbol" pitchFamily="18" charset="2"/>
              </a:rPr>
              <a:t>S</a:t>
            </a:r>
            <a:r>
              <a:rPr lang="en-US" dirty="0">
                <a:sym typeface="Symbol" pitchFamily="18" charset="2"/>
              </a:rPr>
              <a:t>)</a:t>
            </a:r>
          </a:p>
          <a:p>
            <a:pPr algn="r"/>
            <a:r>
              <a:rPr lang="en-US" dirty="0">
                <a:sym typeface="Symbol" pitchFamily="18" charset="2"/>
              </a:rPr>
              <a:t> </a:t>
            </a:r>
            <a:r>
              <a:rPr lang="fa-IR" dirty="0">
                <a:sym typeface="Symbol" pitchFamily="18" charset="2"/>
              </a:rPr>
              <a:t>نرخ هزینه سرمایه شرکت</a:t>
            </a:r>
            <a:r>
              <a:rPr lang="en-US" dirty="0">
                <a:sym typeface="Symbol" pitchFamily="18" charset="2"/>
              </a:rPr>
              <a:t> (K</a:t>
            </a:r>
            <a:r>
              <a:rPr lang="en-US" baseline="-25000" dirty="0">
                <a:sym typeface="Symbol" pitchFamily="18" charset="2"/>
              </a:rPr>
              <a:t>WACC</a:t>
            </a:r>
            <a:r>
              <a:rPr lang="en-US" dirty="0">
                <a:sym typeface="Symbol" pitchFamily="18" charset="2"/>
              </a:rPr>
              <a:t>)</a:t>
            </a:r>
            <a:endParaRPr lang="fa-IR" dirty="0"/>
          </a:p>
        </p:txBody>
      </p:sp>
      <p:cxnSp>
        <p:nvCxnSpPr>
          <p:cNvPr id="35" name="Straight Connector 34"/>
          <p:cNvCxnSpPr/>
          <p:nvPr/>
        </p:nvCxnSpPr>
        <p:spPr>
          <a:xfrm rot="10800000">
            <a:off x="3586163" y="4013200"/>
            <a:ext cx="5441950" cy="0"/>
          </a:xfrm>
          <a:prstGeom prst="line">
            <a:avLst/>
          </a:prstGeom>
          <a:ln w="12700">
            <a:solidFill>
              <a:srgbClr val="FF0000"/>
            </a:solidFill>
            <a:prstDash val="lg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strips(downLeft)">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slide(fromBottom)">
                                      <p:cBhvr>
                                        <p:cTn id="17" dur="1000"/>
                                        <p:tgtEl>
                                          <p:spTgt spid="3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wipe(down)">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randombar(horizontal)">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randombar(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randombar(horizontal)">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randombar(horizont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randombar(horizont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randombar(horizontal)">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animEffect transition="in" filter="randombar(horizontal)">
                                      <p:cBhvr>
                                        <p:cTn id="57" dur="500"/>
                                        <p:tgtEl>
                                          <p:spTgt spid="15"/>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randombar(horizontal)">
                                      <p:cBhvr>
                                        <p:cTn id="62" dur="5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nodeType="clickEffect">
                                  <p:stCondLst>
                                    <p:cond delay="0"/>
                                  </p:stCondLst>
                                  <p:childTnLst>
                                    <p:set>
                                      <p:cBhvr>
                                        <p:cTn id="66" dur="1" fill="hold">
                                          <p:stCondLst>
                                            <p:cond delay="0"/>
                                          </p:stCondLst>
                                        </p:cTn>
                                        <p:tgtEl>
                                          <p:spTgt spid="28"/>
                                        </p:tgtEl>
                                        <p:attrNameLst>
                                          <p:attrName>style.visibility</p:attrName>
                                        </p:attrNameLst>
                                      </p:cBhvr>
                                      <p:to>
                                        <p:strVal val="visible"/>
                                      </p:to>
                                    </p:set>
                                    <p:animEffect transition="in" filter="randombar(horizontal)">
                                      <p:cBhvr>
                                        <p:cTn id="67" dur="500"/>
                                        <p:tgtEl>
                                          <p:spTgt spid="28"/>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randombar(horizontal)">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14" presetClass="entr" presetSubtype="10"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randombar(horizontal)">
                                      <p:cBhvr>
                                        <p:cTn id="77" dur="5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14" presetClass="entr" presetSubtype="10" fill="hold" nodeType="click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randombar(horizontal)">
                                      <p:cBhvr>
                                        <p:cTn id="82" dur="500"/>
                                        <p:tgtEl>
                                          <p:spTgt spid="29"/>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randombar(horizontal)">
                                      <p:cBhvr>
                                        <p:cTn id="8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3" grpId="0"/>
      <p:bldP spid="14" grpId="0"/>
      <p:bldP spid="15" grpId="0"/>
      <p:bldP spid="16" grpId="0"/>
      <p:bldP spid="17" grpId="0"/>
      <p:bldP spid="18" grpId="0"/>
      <p:bldP spid="19" grpId="0"/>
      <p:bldP spid="31" grpId="0"/>
      <p:bldP spid="3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Box 1"/>
          <p:cNvSpPr txBox="1">
            <a:spLocks noChangeArrowheads="1"/>
          </p:cNvSpPr>
          <p:nvPr/>
        </p:nvSpPr>
        <p:spPr bwMode="auto">
          <a:xfrm>
            <a:off x="1212850" y="290513"/>
            <a:ext cx="7119938" cy="400050"/>
          </a:xfrm>
          <a:prstGeom prst="rect">
            <a:avLst/>
          </a:prstGeom>
          <a:noFill/>
          <a:ln w="9525">
            <a:noFill/>
            <a:miter lim="800000"/>
            <a:headEnd/>
            <a:tailEnd/>
          </a:ln>
        </p:spPr>
        <p:txBody>
          <a:bodyPr>
            <a:spAutoFit/>
          </a:bodyPr>
          <a:lstStyle/>
          <a:p>
            <a:pPr algn="r" rtl="1"/>
            <a:r>
              <a:rPr lang="fa-IR" sz="2000" b="1">
                <a:solidFill>
                  <a:srgbClr val="7030A0"/>
                </a:solidFill>
              </a:rPr>
              <a:t>با توجه به مفروضات </a:t>
            </a:r>
            <a:r>
              <a:rPr lang="en-US" sz="2000" b="1">
                <a:solidFill>
                  <a:srgbClr val="7030A0"/>
                </a:solidFill>
              </a:rPr>
              <a:t> (M-M)</a:t>
            </a:r>
            <a:r>
              <a:rPr lang="fa-IR" sz="2000" b="1">
                <a:solidFill>
                  <a:srgbClr val="7030A0"/>
                </a:solidFill>
              </a:rPr>
              <a:t>ولی با در نظر گرفتن مالیات فردی و مالیات شرکت</a:t>
            </a:r>
          </a:p>
        </p:txBody>
      </p:sp>
      <p:sp>
        <p:nvSpPr>
          <p:cNvPr id="8195" name="TextBox 2"/>
          <p:cNvSpPr txBox="1">
            <a:spLocks noChangeArrowheads="1"/>
          </p:cNvSpPr>
          <p:nvPr/>
        </p:nvSpPr>
        <p:spPr bwMode="auto">
          <a:xfrm>
            <a:off x="4535488" y="690563"/>
            <a:ext cx="4060825" cy="923925"/>
          </a:xfrm>
          <a:prstGeom prst="rect">
            <a:avLst/>
          </a:prstGeom>
          <a:noFill/>
          <a:ln w="9525">
            <a:noFill/>
            <a:miter lim="800000"/>
            <a:headEnd/>
            <a:tailEnd/>
          </a:ln>
        </p:spPr>
        <p:txBody>
          <a:bodyPr>
            <a:spAutoFit/>
          </a:bodyPr>
          <a:lstStyle/>
          <a:p>
            <a:pPr algn="r"/>
            <a:r>
              <a:rPr lang="fa-IR"/>
              <a:t>مالیات شرکت</a:t>
            </a:r>
            <a:r>
              <a:rPr lang="en-US"/>
              <a:t>(T)</a:t>
            </a:r>
          </a:p>
          <a:p>
            <a:pPr algn="r"/>
            <a:r>
              <a:rPr lang="fa-IR"/>
              <a:t>مالیات بر درآمد ناشی از نگهداری سهام</a:t>
            </a:r>
            <a:r>
              <a:rPr lang="en-US"/>
              <a:t>(T</a:t>
            </a:r>
            <a:r>
              <a:rPr lang="en-US" baseline="-25000"/>
              <a:t>S</a:t>
            </a:r>
            <a:r>
              <a:rPr lang="en-US"/>
              <a:t>)</a:t>
            </a:r>
          </a:p>
          <a:p>
            <a:pPr algn="r"/>
            <a:r>
              <a:rPr lang="fa-IR"/>
              <a:t>مالیات بر درآمد ناشی از اوراق بدهی</a:t>
            </a:r>
            <a:r>
              <a:rPr lang="en-US"/>
              <a:t>(T</a:t>
            </a:r>
            <a:r>
              <a:rPr lang="en-US" baseline="-25000"/>
              <a:t>B</a:t>
            </a:r>
            <a:r>
              <a:rPr lang="en-US"/>
              <a:t>)</a:t>
            </a:r>
            <a:endParaRPr lang="fa-IR"/>
          </a:p>
        </p:txBody>
      </p:sp>
      <p:sp>
        <p:nvSpPr>
          <p:cNvPr id="8196" name="TextBox 3"/>
          <p:cNvSpPr txBox="1">
            <a:spLocks noChangeArrowheads="1"/>
          </p:cNvSpPr>
          <p:nvPr/>
        </p:nvSpPr>
        <p:spPr bwMode="auto">
          <a:xfrm>
            <a:off x="3895725" y="1931988"/>
            <a:ext cx="5057775" cy="369887"/>
          </a:xfrm>
          <a:prstGeom prst="rect">
            <a:avLst/>
          </a:prstGeom>
          <a:noFill/>
          <a:ln w="9525">
            <a:noFill/>
            <a:miter lim="800000"/>
            <a:headEnd/>
            <a:tailEnd/>
          </a:ln>
        </p:spPr>
        <p:txBody>
          <a:bodyPr wrap="none">
            <a:spAutoFit/>
          </a:bodyPr>
          <a:lstStyle/>
          <a:p>
            <a:pPr algn="r"/>
            <a:r>
              <a:rPr lang="fa-IR"/>
              <a:t>حالت اول) اگر شرکت در تامین مالی خود فقط از سهام استفاده کند</a:t>
            </a:r>
          </a:p>
        </p:txBody>
      </p:sp>
      <p:sp>
        <p:nvSpPr>
          <p:cNvPr id="8197" name="TextBox 4"/>
          <p:cNvSpPr txBox="1">
            <a:spLocks noChangeArrowheads="1"/>
          </p:cNvSpPr>
          <p:nvPr/>
        </p:nvSpPr>
        <p:spPr bwMode="auto">
          <a:xfrm>
            <a:off x="227013" y="1963738"/>
            <a:ext cx="614362" cy="369887"/>
          </a:xfrm>
          <a:prstGeom prst="rect">
            <a:avLst/>
          </a:prstGeom>
          <a:noFill/>
          <a:ln w="9525">
            <a:noFill/>
            <a:miter lim="800000"/>
            <a:headEnd/>
            <a:tailEnd/>
          </a:ln>
        </p:spPr>
        <p:txBody>
          <a:bodyPr wrap="none">
            <a:spAutoFit/>
          </a:bodyPr>
          <a:lstStyle/>
          <a:p>
            <a:r>
              <a:rPr lang="en-US"/>
              <a:t>V</a:t>
            </a:r>
            <a:r>
              <a:rPr lang="en-US" baseline="30000"/>
              <a:t>u</a:t>
            </a:r>
            <a:r>
              <a:rPr lang="en-US"/>
              <a:t> =</a:t>
            </a:r>
            <a:endParaRPr lang="fa-IR"/>
          </a:p>
        </p:txBody>
      </p:sp>
      <p:sp>
        <p:nvSpPr>
          <p:cNvPr id="8198" name="TextBox 5"/>
          <p:cNvSpPr txBox="1">
            <a:spLocks noChangeArrowheads="1"/>
          </p:cNvSpPr>
          <p:nvPr/>
        </p:nvSpPr>
        <p:spPr bwMode="auto">
          <a:xfrm>
            <a:off x="811213" y="1822450"/>
            <a:ext cx="582612" cy="369888"/>
          </a:xfrm>
          <a:prstGeom prst="rect">
            <a:avLst/>
          </a:prstGeom>
          <a:noFill/>
          <a:ln w="9525">
            <a:noFill/>
            <a:miter lim="800000"/>
            <a:headEnd/>
            <a:tailEnd/>
          </a:ln>
        </p:spPr>
        <p:txBody>
          <a:bodyPr wrap="none">
            <a:spAutoFit/>
          </a:bodyPr>
          <a:lstStyle/>
          <a:p>
            <a:r>
              <a:rPr lang="en-US"/>
              <a:t>FcF</a:t>
            </a:r>
            <a:endParaRPr lang="fa-IR"/>
          </a:p>
        </p:txBody>
      </p:sp>
      <p:sp>
        <p:nvSpPr>
          <p:cNvPr id="8199" name="TextBox 6"/>
          <p:cNvSpPr txBox="1">
            <a:spLocks noChangeArrowheads="1"/>
          </p:cNvSpPr>
          <p:nvPr/>
        </p:nvSpPr>
        <p:spPr bwMode="auto">
          <a:xfrm>
            <a:off x="901700" y="2114550"/>
            <a:ext cx="311150" cy="369888"/>
          </a:xfrm>
          <a:prstGeom prst="rect">
            <a:avLst/>
          </a:prstGeom>
          <a:noFill/>
          <a:ln w="9525">
            <a:noFill/>
            <a:miter lim="800000"/>
            <a:headEnd/>
            <a:tailEnd/>
          </a:ln>
        </p:spPr>
        <p:txBody>
          <a:bodyPr wrap="none">
            <a:spAutoFit/>
          </a:bodyPr>
          <a:lstStyle/>
          <a:p>
            <a:r>
              <a:rPr lang="fa-IR">
                <a:sym typeface="Symbol" pitchFamily="18" charset="2"/>
              </a:rPr>
              <a:t></a:t>
            </a:r>
            <a:endParaRPr lang="fa-IR"/>
          </a:p>
        </p:txBody>
      </p:sp>
      <p:cxnSp>
        <p:nvCxnSpPr>
          <p:cNvPr id="9" name="Straight Connector 8"/>
          <p:cNvCxnSpPr/>
          <p:nvPr/>
        </p:nvCxnSpPr>
        <p:spPr>
          <a:xfrm rot="10800000">
            <a:off x="774700" y="2151063"/>
            <a:ext cx="622300"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01" name="Rectangle 9"/>
          <p:cNvSpPr>
            <a:spLocks noChangeArrowheads="1"/>
          </p:cNvSpPr>
          <p:nvPr/>
        </p:nvSpPr>
        <p:spPr bwMode="auto">
          <a:xfrm>
            <a:off x="1368425" y="1968500"/>
            <a:ext cx="319088" cy="369888"/>
          </a:xfrm>
          <a:prstGeom prst="rect">
            <a:avLst/>
          </a:prstGeom>
          <a:noFill/>
          <a:ln w="9525">
            <a:noFill/>
            <a:miter lim="800000"/>
            <a:headEnd/>
            <a:tailEnd/>
          </a:ln>
        </p:spPr>
        <p:txBody>
          <a:bodyPr wrap="none">
            <a:spAutoFit/>
          </a:bodyPr>
          <a:lstStyle/>
          <a:p>
            <a:r>
              <a:rPr lang="en-US"/>
              <a:t>=</a:t>
            </a:r>
            <a:endParaRPr lang="fa-IR"/>
          </a:p>
        </p:txBody>
      </p:sp>
      <p:cxnSp>
        <p:nvCxnSpPr>
          <p:cNvPr id="11" name="Straight Connector 10"/>
          <p:cNvCxnSpPr/>
          <p:nvPr/>
        </p:nvCxnSpPr>
        <p:spPr>
          <a:xfrm rot="10800000">
            <a:off x="1682750" y="2149475"/>
            <a:ext cx="186213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03" name="TextBox 12"/>
          <p:cNvSpPr txBox="1">
            <a:spLocks noChangeArrowheads="1"/>
          </p:cNvSpPr>
          <p:nvPr/>
        </p:nvSpPr>
        <p:spPr bwMode="auto">
          <a:xfrm>
            <a:off x="1682750" y="1785938"/>
            <a:ext cx="1976438" cy="369887"/>
          </a:xfrm>
          <a:prstGeom prst="rect">
            <a:avLst/>
          </a:prstGeom>
          <a:noFill/>
          <a:ln w="9525">
            <a:noFill/>
            <a:miter lim="800000"/>
            <a:headEnd/>
            <a:tailEnd/>
          </a:ln>
        </p:spPr>
        <p:txBody>
          <a:bodyPr wrap="none">
            <a:spAutoFit/>
          </a:bodyPr>
          <a:lstStyle/>
          <a:p>
            <a:r>
              <a:rPr lang="en-US"/>
              <a:t>EBIT (1-T)( 1-T</a:t>
            </a:r>
            <a:r>
              <a:rPr lang="en-US" baseline="-25000"/>
              <a:t>S</a:t>
            </a:r>
            <a:r>
              <a:rPr lang="en-US"/>
              <a:t>)</a:t>
            </a:r>
            <a:endParaRPr lang="fa-IR"/>
          </a:p>
        </p:txBody>
      </p:sp>
      <p:sp>
        <p:nvSpPr>
          <p:cNvPr id="8204" name="Rectangle 14"/>
          <p:cNvSpPr>
            <a:spLocks noChangeArrowheads="1"/>
          </p:cNvSpPr>
          <p:nvPr/>
        </p:nvSpPr>
        <p:spPr bwMode="auto">
          <a:xfrm>
            <a:off x="2393950" y="2078038"/>
            <a:ext cx="311150" cy="369887"/>
          </a:xfrm>
          <a:prstGeom prst="rect">
            <a:avLst/>
          </a:prstGeom>
          <a:noFill/>
          <a:ln w="9525">
            <a:noFill/>
            <a:miter lim="800000"/>
            <a:headEnd/>
            <a:tailEnd/>
          </a:ln>
        </p:spPr>
        <p:txBody>
          <a:bodyPr wrap="none">
            <a:spAutoFit/>
          </a:bodyPr>
          <a:lstStyle/>
          <a:p>
            <a:r>
              <a:rPr lang="fa-IR">
                <a:sym typeface="Symbol" pitchFamily="18" charset="2"/>
              </a:rPr>
              <a:t></a:t>
            </a:r>
            <a:endParaRPr lang="fa-IR"/>
          </a:p>
        </p:txBody>
      </p:sp>
      <p:sp>
        <p:nvSpPr>
          <p:cNvPr id="8205" name="TextBox 15"/>
          <p:cNvSpPr txBox="1">
            <a:spLocks noChangeArrowheads="1"/>
          </p:cNvSpPr>
          <p:nvPr/>
        </p:nvSpPr>
        <p:spPr bwMode="auto">
          <a:xfrm>
            <a:off x="3622675" y="2986088"/>
            <a:ext cx="5330825" cy="369887"/>
          </a:xfrm>
          <a:prstGeom prst="rect">
            <a:avLst/>
          </a:prstGeom>
          <a:noFill/>
          <a:ln w="9525">
            <a:noFill/>
            <a:miter lim="800000"/>
            <a:headEnd/>
            <a:tailEnd/>
          </a:ln>
        </p:spPr>
        <p:txBody>
          <a:bodyPr wrap="none">
            <a:spAutoFit/>
          </a:bodyPr>
          <a:lstStyle/>
          <a:p>
            <a:pPr algn="r"/>
            <a:r>
              <a:rPr lang="fa-IR"/>
              <a:t>حالت دوم) اگر شرکت در تامین مالی خود از سهام و بدهی استفاده کند</a:t>
            </a:r>
          </a:p>
        </p:txBody>
      </p:sp>
      <p:sp>
        <p:nvSpPr>
          <p:cNvPr id="8206" name="TextBox 13"/>
          <p:cNvSpPr txBox="1">
            <a:spLocks noChangeArrowheads="1"/>
          </p:cNvSpPr>
          <p:nvPr/>
        </p:nvSpPr>
        <p:spPr bwMode="auto">
          <a:xfrm>
            <a:off x="317500" y="3533775"/>
            <a:ext cx="615950" cy="369888"/>
          </a:xfrm>
          <a:prstGeom prst="rect">
            <a:avLst/>
          </a:prstGeom>
          <a:noFill/>
          <a:ln w="9525">
            <a:noFill/>
            <a:miter lim="800000"/>
            <a:headEnd/>
            <a:tailEnd/>
          </a:ln>
        </p:spPr>
        <p:txBody>
          <a:bodyPr wrap="none">
            <a:spAutoFit/>
          </a:bodyPr>
          <a:lstStyle/>
          <a:p>
            <a:r>
              <a:rPr lang="en-US"/>
              <a:t>V</a:t>
            </a:r>
            <a:r>
              <a:rPr lang="en-US" baseline="30000"/>
              <a:t>L</a:t>
            </a:r>
            <a:r>
              <a:rPr lang="en-US"/>
              <a:t> =</a:t>
            </a:r>
            <a:endParaRPr lang="fa-IR"/>
          </a:p>
        </p:txBody>
      </p:sp>
      <p:sp>
        <p:nvSpPr>
          <p:cNvPr id="8207" name="Rectangle 14"/>
          <p:cNvSpPr>
            <a:spLocks noChangeArrowheads="1"/>
          </p:cNvSpPr>
          <p:nvPr/>
        </p:nvSpPr>
        <p:spPr bwMode="auto">
          <a:xfrm>
            <a:off x="847725" y="3529013"/>
            <a:ext cx="414338" cy="369887"/>
          </a:xfrm>
          <a:prstGeom prst="rect">
            <a:avLst/>
          </a:prstGeom>
          <a:noFill/>
          <a:ln w="9525">
            <a:noFill/>
            <a:miter lim="800000"/>
            <a:headEnd/>
            <a:tailEnd/>
          </a:ln>
        </p:spPr>
        <p:txBody>
          <a:bodyPr wrap="none">
            <a:spAutoFit/>
          </a:bodyPr>
          <a:lstStyle/>
          <a:p>
            <a:r>
              <a:rPr lang="en-US"/>
              <a:t>V</a:t>
            </a:r>
            <a:r>
              <a:rPr lang="en-US" baseline="30000"/>
              <a:t>u</a:t>
            </a:r>
            <a:endParaRPr lang="fa-IR"/>
          </a:p>
        </p:txBody>
      </p:sp>
      <p:sp>
        <p:nvSpPr>
          <p:cNvPr id="8208" name="TextBox 15"/>
          <p:cNvSpPr txBox="1">
            <a:spLocks noChangeArrowheads="1"/>
          </p:cNvSpPr>
          <p:nvPr/>
        </p:nvSpPr>
        <p:spPr bwMode="auto">
          <a:xfrm>
            <a:off x="1149350" y="3565525"/>
            <a:ext cx="319088" cy="369888"/>
          </a:xfrm>
          <a:prstGeom prst="rect">
            <a:avLst/>
          </a:prstGeom>
          <a:noFill/>
          <a:ln w="9525">
            <a:noFill/>
            <a:miter lim="800000"/>
            <a:headEnd/>
            <a:tailEnd/>
          </a:ln>
        </p:spPr>
        <p:txBody>
          <a:bodyPr wrap="none">
            <a:spAutoFit/>
          </a:bodyPr>
          <a:lstStyle/>
          <a:p>
            <a:r>
              <a:rPr lang="en-US"/>
              <a:t>+</a:t>
            </a:r>
            <a:endParaRPr lang="fa-IR"/>
          </a:p>
        </p:txBody>
      </p:sp>
      <p:sp>
        <p:nvSpPr>
          <p:cNvPr id="8209" name="TextBox 16"/>
          <p:cNvSpPr txBox="1">
            <a:spLocks noChangeArrowheads="1"/>
          </p:cNvSpPr>
          <p:nvPr/>
        </p:nvSpPr>
        <p:spPr bwMode="auto">
          <a:xfrm>
            <a:off x="1358900" y="3538538"/>
            <a:ext cx="338138" cy="368300"/>
          </a:xfrm>
          <a:prstGeom prst="rect">
            <a:avLst/>
          </a:prstGeom>
          <a:noFill/>
          <a:ln w="9525">
            <a:noFill/>
            <a:miter lim="800000"/>
            <a:headEnd/>
            <a:tailEnd/>
          </a:ln>
        </p:spPr>
        <p:txBody>
          <a:bodyPr wrap="none">
            <a:spAutoFit/>
          </a:bodyPr>
          <a:lstStyle/>
          <a:p>
            <a:r>
              <a:rPr lang="en-US"/>
              <a:t>B</a:t>
            </a:r>
            <a:endParaRPr lang="fa-IR"/>
          </a:p>
        </p:txBody>
      </p:sp>
      <p:sp>
        <p:nvSpPr>
          <p:cNvPr id="18" name="Double Bracket 17"/>
          <p:cNvSpPr/>
          <p:nvPr/>
        </p:nvSpPr>
        <p:spPr>
          <a:xfrm>
            <a:off x="1660525" y="3392488"/>
            <a:ext cx="2008188" cy="69373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dirty="0"/>
          </a:p>
        </p:txBody>
      </p:sp>
      <p:cxnSp>
        <p:nvCxnSpPr>
          <p:cNvPr id="20" name="Straight Connector 19"/>
          <p:cNvCxnSpPr/>
          <p:nvPr/>
        </p:nvCxnSpPr>
        <p:spPr>
          <a:xfrm flipV="1">
            <a:off x="2108200" y="3757613"/>
            <a:ext cx="13366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12" name="Rectangle 22"/>
          <p:cNvSpPr>
            <a:spLocks noChangeArrowheads="1"/>
          </p:cNvSpPr>
          <p:nvPr/>
        </p:nvSpPr>
        <p:spPr bwMode="auto">
          <a:xfrm>
            <a:off x="2135188" y="3387725"/>
            <a:ext cx="1352550" cy="369888"/>
          </a:xfrm>
          <a:prstGeom prst="rect">
            <a:avLst/>
          </a:prstGeom>
          <a:noFill/>
          <a:ln w="9525">
            <a:noFill/>
            <a:miter lim="800000"/>
            <a:headEnd/>
            <a:tailEnd/>
          </a:ln>
        </p:spPr>
        <p:txBody>
          <a:bodyPr wrap="none">
            <a:spAutoFit/>
          </a:bodyPr>
          <a:lstStyle/>
          <a:p>
            <a:r>
              <a:rPr lang="en-US"/>
              <a:t>(1-T)( 1-T</a:t>
            </a:r>
            <a:r>
              <a:rPr lang="en-US" baseline="-25000"/>
              <a:t>S</a:t>
            </a:r>
            <a:r>
              <a:rPr lang="en-US"/>
              <a:t>)</a:t>
            </a:r>
            <a:endParaRPr lang="fa-IR"/>
          </a:p>
        </p:txBody>
      </p:sp>
      <p:sp>
        <p:nvSpPr>
          <p:cNvPr id="8213" name="TextBox 23"/>
          <p:cNvSpPr txBox="1">
            <a:spLocks noChangeArrowheads="1"/>
          </p:cNvSpPr>
          <p:nvPr/>
        </p:nvSpPr>
        <p:spPr bwMode="auto">
          <a:xfrm>
            <a:off x="2427288" y="3757613"/>
            <a:ext cx="852487" cy="368300"/>
          </a:xfrm>
          <a:prstGeom prst="rect">
            <a:avLst/>
          </a:prstGeom>
          <a:noFill/>
          <a:ln w="9525">
            <a:noFill/>
            <a:miter lim="800000"/>
            <a:headEnd/>
            <a:tailEnd/>
          </a:ln>
        </p:spPr>
        <p:txBody>
          <a:bodyPr wrap="none">
            <a:spAutoFit/>
          </a:bodyPr>
          <a:lstStyle/>
          <a:p>
            <a:r>
              <a:rPr lang="en-US"/>
              <a:t>( 1-T</a:t>
            </a:r>
            <a:r>
              <a:rPr lang="en-US" baseline="-25000"/>
              <a:t>B</a:t>
            </a:r>
            <a:r>
              <a:rPr lang="en-US"/>
              <a:t>)</a:t>
            </a:r>
            <a:endParaRPr lang="fa-IR"/>
          </a:p>
        </p:txBody>
      </p:sp>
      <p:sp>
        <p:nvSpPr>
          <p:cNvPr id="8214" name="TextBox 24"/>
          <p:cNvSpPr txBox="1">
            <a:spLocks noChangeArrowheads="1"/>
          </p:cNvSpPr>
          <p:nvPr/>
        </p:nvSpPr>
        <p:spPr bwMode="auto">
          <a:xfrm>
            <a:off x="1806575" y="3465513"/>
            <a:ext cx="377825" cy="368300"/>
          </a:xfrm>
          <a:prstGeom prst="rect">
            <a:avLst/>
          </a:prstGeom>
          <a:noFill/>
          <a:ln w="9525">
            <a:noFill/>
            <a:miter lim="800000"/>
            <a:headEnd/>
            <a:tailEnd/>
          </a:ln>
        </p:spPr>
        <p:txBody>
          <a:bodyPr wrap="none">
            <a:spAutoFit/>
          </a:bodyPr>
          <a:lstStyle/>
          <a:p>
            <a:r>
              <a:rPr lang="en-US"/>
              <a:t>_ </a:t>
            </a:r>
            <a:endParaRPr lang="fa-IR"/>
          </a:p>
        </p:txBody>
      </p:sp>
      <p:sp>
        <p:nvSpPr>
          <p:cNvPr id="8215" name="TextBox 25"/>
          <p:cNvSpPr txBox="1">
            <a:spLocks noChangeArrowheads="1"/>
          </p:cNvSpPr>
          <p:nvPr/>
        </p:nvSpPr>
        <p:spPr bwMode="auto">
          <a:xfrm>
            <a:off x="1660525" y="3538538"/>
            <a:ext cx="312738" cy="368300"/>
          </a:xfrm>
          <a:prstGeom prst="rect">
            <a:avLst/>
          </a:prstGeom>
          <a:noFill/>
          <a:ln w="9525">
            <a:noFill/>
            <a:miter lim="800000"/>
            <a:headEnd/>
            <a:tailEnd/>
          </a:ln>
        </p:spPr>
        <p:txBody>
          <a:bodyPr wrap="none">
            <a:spAutoFit/>
          </a:bodyPr>
          <a:lstStyle/>
          <a:p>
            <a:r>
              <a:rPr lang="en-US"/>
              <a:t>1</a:t>
            </a:r>
            <a:endParaRPr lang="fa-IR"/>
          </a:p>
        </p:txBody>
      </p:sp>
      <p:sp>
        <p:nvSpPr>
          <p:cNvPr id="8216" name="TextBox 26"/>
          <p:cNvSpPr txBox="1">
            <a:spLocks noChangeArrowheads="1"/>
          </p:cNvSpPr>
          <p:nvPr/>
        </p:nvSpPr>
        <p:spPr bwMode="auto">
          <a:xfrm>
            <a:off x="153988" y="4264025"/>
            <a:ext cx="2390775" cy="369888"/>
          </a:xfrm>
          <a:prstGeom prst="rect">
            <a:avLst/>
          </a:prstGeom>
          <a:noFill/>
          <a:ln w="9525">
            <a:noFill/>
            <a:miter lim="800000"/>
            <a:headEnd/>
            <a:tailEnd/>
          </a:ln>
        </p:spPr>
        <p:txBody>
          <a:bodyPr wrap="none">
            <a:spAutoFit/>
          </a:bodyPr>
          <a:lstStyle/>
          <a:p>
            <a:pPr algn="r"/>
            <a:r>
              <a:rPr lang="fa-IR"/>
              <a:t>سود ناشی از بکارگیری بدهی</a:t>
            </a:r>
          </a:p>
        </p:txBody>
      </p:sp>
      <p:sp>
        <p:nvSpPr>
          <p:cNvPr id="8217" name="TextBox 27"/>
          <p:cNvSpPr txBox="1">
            <a:spLocks noChangeArrowheads="1"/>
          </p:cNvSpPr>
          <p:nvPr/>
        </p:nvSpPr>
        <p:spPr bwMode="auto">
          <a:xfrm>
            <a:off x="2490788" y="4300538"/>
            <a:ext cx="1295400" cy="369887"/>
          </a:xfrm>
          <a:prstGeom prst="rect">
            <a:avLst/>
          </a:prstGeom>
          <a:noFill/>
          <a:ln w="9525">
            <a:noFill/>
            <a:miter lim="800000"/>
            <a:headEnd/>
            <a:tailEnd/>
          </a:ln>
        </p:spPr>
        <p:txBody>
          <a:bodyPr wrap="none">
            <a:spAutoFit/>
          </a:bodyPr>
          <a:lstStyle/>
          <a:p>
            <a:r>
              <a:rPr lang="en-US"/>
              <a:t>G = V</a:t>
            </a:r>
            <a:r>
              <a:rPr lang="en-US" baseline="30000"/>
              <a:t>L</a:t>
            </a:r>
            <a:r>
              <a:rPr lang="en-US"/>
              <a:t> - V</a:t>
            </a:r>
            <a:r>
              <a:rPr lang="en-US" baseline="30000"/>
              <a:t>u</a:t>
            </a:r>
            <a:endParaRPr lang="fa-IR" baseline="30000"/>
          </a:p>
        </p:txBody>
      </p:sp>
      <p:sp>
        <p:nvSpPr>
          <p:cNvPr id="29" name="Right Arrow 28"/>
          <p:cNvSpPr/>
          <p:nvPr/>
        </p:nvSpPr>
        <p:spPr>
          <a:xfrm>
            <a:off x="3668713" y="3935413"/>
            <a:ext cx="1268412" cy="542925"/>
          </a:xfrm>
          <a:prstGeom prst="rightArrow">
            <a:avLst>
              <a:gd name="adj1" fmla="val 34933"/>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8219" name="TextBox 29"/>
          <p:cNvSpPr txBox="1">
            <a:spLocks noChangeArrowheads="1"/>
          </p:cNvSpPr>
          <p:nvPr/>
        </p:nvSpPr>
        <p:spPr bwMode="auto">
          <a:xfrm>
            <a:off x="5329238" y="4040188"/>
            <a:ext cx="338137" cy="369887"/>
          </a:xfrm>
          <a:prstGeom prst="rect">
            <a:avLst/>
          </a:prstGeom>
          <a:noFill/>
          <a:ln w="9525">
            <a:noFill/>
            <a:miter lim="800000"/>
            <a:headEnd/>
            <a:tailEnd/>
          </a:ln>
        </p:spPr>
        <p:txBody>
          <a:bodyPr wrap="none">
            <a:spAutoFit/>
          </a:bodyPr>
          <a:lstStyle/>
          <a:p>
            <a:r>
              <a:rPr lang="en-US"/>
              <a:t>B</a:t>
            </a:r>
            <a:endParaRPr lang="fa-IR"/>
          </a:p>
        </p:txBody>
      </p:sp>
      <p:sp>
        <p:nvSpPr>
          <p:cNvPr id="31" name="Double Bracket 30"/>
          <p:cNvSpPr/>
          <p:nvPr/>
        </p:nvSpPr>
        <p:spPr>
          <a:xfrm>
            <a:off x="5630863" y="3894138"/>
            <a:ext cx="2008187" cy="69373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dirty="0"/>
          </a:p>
        </p:txBody>
      </p:sp>
      <p:cxnSp>
        <p:nvCxnSpPr>
          <p:cNvPr id="32" name="Straight Connector 31"/>
          <p:cNvCxnSpPr/>
          <p:nvPr/>
        </p:nvCxnSpPr>
        <p:spPr>
          <a:xfrm flipV="1">
            <a:off x="6078538" y="4259263"/>
            <a:ext cx="13366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222" name="Rectangle 32"/>
          <p:cNvSpPr>
            <a:spLocks noChangeArrowheads="1"/>
          </p:cNvSpPr>
          <p:nvPr/>
        </p:nvSpPr>
        <p:spPr bwMode="auto">
          <a:xfrm>
            <a:off x="6105525" y="3890963"/>
            <a:ext cx="1350963" cy="368300"/>
          </a:xfrm>
          <a:prstGeom prst="rect">
            <a:avLst/>
          </a:prstGeom>
          <a:noFill/>
          <a:ln w="9525">
            <a:noFill/>
            <a:miter lim="800000"/>
            <a:headEnd/>
            <a:tailEnd/>
          </a:ln>
        </p:spPr>
        <p:txBody>
          <a:bodyPr wrap="none">
            <a:spAutoFit/>
          </a:bodyPr>
          <a:lstStyle/>
          <a:p>
            <a:r>
              <a:rPr lang="en-US"/>
              <a:t>(1-T)( 1-T</a:t>
            </a:r>
            <a:r>
              <a:rPr lang="en-US" baseline="-25000"/>
              <a:t>S</a:t>
            </a:r>
            <a:r>
              <a:rPr lang="en-US"/>
              <a:t>)</a:t>
            </a:r>
            <a:endParaRPr lang="fa-IR"/>
          </a:p>
        </p:txBody>
      </p:sp>
      <p:sp>
        <p:nvSpPr>
          <p:cNvPr id="8223" name="TextBox 33"/>
          <p:cNvSpPr txBox="1">
            <a:spLocks noChangeArrowheads="1"/>
          </p:cNvSpPr>
          <p:nvPr/>
        </p:nvSpPr>
        <p:spPr bwMode="auto">
          <a:xfrm>
            <a:off x="6397625" y="4259263"/>
            <a:ext cx="850900" cy="369887"/>
          </a:xfrm>
          <a:prstGeom prst="rect">
            <a:avLst/>
          </a:prstGeom>
          <a:noFill/>
          <a:ln w="9525">
            <a:noFill/>
            <a:miter lim="800000"/>
            <a:headEnd/>
            <a:tailEnd/>
          </a:ln>
        </p:spPr>
        <p:txBody>
          <a:bodyPr wrap="none">
            <a:spAutoFit/>
          </a:bodyPr>
          <a:lstStyle/>
          <a:p>
            <a:r>
              <a:rPr lang="en-US"/>
              <a:t>( 1-T</a:t>
            </a:r>
            <a:r>
              <a:rPr lang="en-US" baseline="-25000"/>
              <a:t>B</a:t>
            </a:r>
            <a:r>
              <a:rPr lang="en-US"/>
              <a:t>)</a:t>
            </a:r>
            <a:endParaRPr lang="fa-IR"/>
          </a:p>
        </p:txBody>
      </p:sp>
      <p:sp>
        <p:nvSpPr>
          <p:cNvPr id="8224" name="TextBox 34"/>
          <p:cNvSpPr txBox="1">
            <a:spLocks noChangeArrowheads="1"/>
          </p:cNvSpPr>
          <p:nvPr/>
        </p:nvSpPr>
        <p:spPr bwMode="auto">
          <a:xfrm>
            <a:off x="5776913" y="3967163"/>
            <a:ext cx="377825" cy="369887"/>
          </a:xfrm>
          <a:prstGeom prst="rect">
            <a:avLst/>
          </a:prstGeom>
          <a:noFill/>
          <a:ln w="9525">
            <a:noFill/>
            <a:miter lim="800000"/>
            <a:headEnd/>
            <a:tailEnd/>
          </a:ln>
        </p:spPr>
        <p:txBody>
          <a:bodyPr wrap="none">
            <a:spAutoFit/>
          </a:bodyPr>
          <a:lstStyle/>
          <a:p>
            <a:r>
              <a:rPr lang="en-US"/>
              <a:t>_ </a:t>
            </a:r>
            <a:endParaRPr lang="fa-IR"/>
          </a:p>
        </p:txBody>
      </p:sp>
      <p:sp>
        <p:nvSpPr>
          <p:cNvPr id="8225" name="TextBox 35"/>
          <p:cNvSpPr txBox="1">
            <a:spLocks noChangeArrowheads="1"/>
          </p:cNvSpPr>
          <p:nvPr/>
        </p:nvSpPr>
        <p:spPr bwMode="auto">
          <a:xfrm>
            <a:off x="5630863" y="4040188"/>
            <a:ext cx="312737" cy="369887"/>
          </a:xfrm>
          <a:prstGeom prst="rect">
            <a:avLst/>
          </a:prstGeom>
          <a:noFill/>
          <a:ln w="9525">
            <a:noFill/>
            <a:miter lim="800000"/>
            <a:headEnd/>
            <a:tailEnd/>
          </a:ln>
        </p:spPr>
        <p:txBody>
          <a:bodyPr wrap="none">
            <a:spAutoFit/>
          </a:bodyPr>
          <a:lstStyle/>
          <a:p>
            <a:r>
              <a:rPr lang="en-US"/>
              <a:t>1</a:t>
            </a:r>
            <a:endParaRPr lang="fa-IR"/>
          </a:p>
        </p:txBody>
      </p:sp>
      <p:sp>
        <p:nvSpPr>
          <p:cNvPr id="8226" name="Rectangle 36"/>
          <p:cNvSpPr>
            <a:spLocks noChangeArrowheads="1"/>
          </p:cNvSpPr>
          <p:nvPr/>
        </p:nvSpPr>
        <p:spPr bwMode="auto">
          <a:xfrm>
            <a:off x="4900613" y="4040188"/>
            <a:ext cx="627062" cy="369887"/>
          </a:xfrm>
          <a:prstGeom prst="rect">
            <a:avLst/>
          </a:prstGeom>
          <a:noFill/>
          <a:ln w="9525">
            <a:noFill/>
            <a:miter lim="800000"/>
            <a:headEnd/>
            <a:tailEnd/>
          </a:ln>
        </p:spPr>
        <p:txBody>
          <a:bodyPr wrap="none">
            <a:spAutoFit/>
          </a:bodyPr>
          <a:lstStyle/>
          <a:p>
            <a:r>
              <a:rPr lang="en-US"/>
              <a:t>G = </a:t>
            </a:r>
            <a:endParaRPr lang="fa-IR"/>
          </a:p>
        </p:txBody>
      </p:sp>
      <p:sp>
        <p:nvSpPr>
          <p:cNvPr id="8227" name="TextBox 38"/>
          <p:cNvSpPr txBox="1">
            <a:spLocks noChangeArrowheads="1"/>
          </p:cNvSpPr>
          <p:nvPr/>
        </p:nvSpPr>
        <p:spPr bwMode="auto">
          <a:xfrm>
            <a:off x="6116638" y="5218113"/>
            <a:ext cx="2617787" cy="369887"/>
          </a:xfrm>
          <a:prstGeom prst="rect">
            <a:avLst/>
          </a:prstGeom>
          <a:noFill/>
          <a:ln w="9525">
            <a:noFill/>
            <a:miter lim="800000"/>
            <a:headEnd/>
            <a:tailEnd/>
          </a:ln>
        </p:spPr>
        <p:txBody>
          <a:bodyPr>
            <a:spAutoFit/>
          </a:bodyPr>
          <a:lstStyle/>
          <a:p>
            <a:pPr algn="r" rtl="1"/>
            <a:r>
              <a:rPr lang="fa-IR"/>
              <a:t>اگر نرخ مالیات فردی صفر باشد</a:t>
            </a:r>
          </a:p>
        </p:txBody>
      </p:sp>
      <p:sp>
        <p:nvSpPr>
          <p:cNvPr id="8228" name="TextBox 39"/>
          <p:cNvSpPr txBox="1">
            <a:spLocks noChangeArrowheads="1"/>
          </p:cNvSpPr>
          <p:nvPr/>
        </p:nvSpPr>
        <p:spPr bwMode="auto">
          <a:xfrm>
            <a:off x="6099175" y="5692775"/>
            <a:ext cx="2635250" cy="369888"/>
          </a:xfrm>
          <a:prstGeom prst="rect">
            <a:avLst/>
          </a:prstGeom>
          <a:noFill/>
          <a:ln w="9525">
            <a:noFill/>
            <a:miter lim="800000"/>
            <a:headEnd/>
            <a:tailEnd/>
          </a:ln>
        </p:spPr>
        <p:txBody>
          <a:bodyPr>
            <a:spAutoFit/>
          </a:bodyPr>
          <a:lstStyle/>
          <a:p>
            <a:pPr algn="r"/>
            <a:r>
              <a:rPr lang="en-US"/>
              <a:t> T</a:t>
            </a:r>
            <a:r>
              <a:rPr lang="en-US" baseline="-25000"/>
              <a:t>B</a:t>
            </a:r>
            <a:r>
              <a:rPr lang="en-US"/>
              <a:t> = T</a:t>
            </a:r>
            <a:r>
              <a:rPr lang="en-US" baseline="-25000"/>
              <a:t>S</a:t>
            </a:r>
            <a:r>
              <a:rPr lang="en-US"/>
              <a:t> </a:t>
            </a:r>
            <a:r>
              <a:rPr lang="fa-IR"/>
              <a:t>اگر     </a:t>
            </a:r>
          </a:p>
        </p:txBody>
      </p:sp>
      <p:sp>
        <p:nvSpPr>
          <p:cNvPr id="8229" name="TextBox 40"/>
          <p:cNvSpPr txBox="1">
            <a:spLocks noChangeArrowheads="1"/>
          </p:cNvSpPr>
          <p:nvPr/>
        </p:nvSpPr>
        <p:spPr bwMode="auto">
          <a:xfrm>
            <a:off x="6677025" y="6126163"/>
            <a:ext cx="2057400" cy="369887"/>
          </a:xfrm>
          <a:prstGeom prst="rect">
            <a:avLst/>
          </a:prstGeom>
          <a:noFill/>
          <a:ln w="9525">
            <a:noFill/>
            <a:miter lim="800000"/>
            <a:headEnd/>
            <a:tailEnd/>
          </a:ln>
        </p:spPr>
        <p:txBody>
          <a:bodyPr>
            <a:spAutoFit/>
          </a:bodyPr>
          <a:lstStyle/>
          <a:p>
            <a:pPr algn="r"/>
            <a:r>
              <a:rPr lang="en-US"/>
              <a:t> T</a:t>
            </a:r>
            <a:r>
              <a:rPr lang="en-US" baseline="-25000"/>
              <a:t>B</a:t>
            </a:r>
            <a:r>
              <a:rPr lang="en-US"/>
              <a:t> &gt; T</a:t>
            </a:r>
            <a:r>
              <a:rPr lang="en-US" baseline="-25000"/>
              <a:t>S</a:t>
            </a:r>
            <a:r>
              <a:rPr lang="en-US"/>
              <a:t>      </a:t>
            </a:r>
            <a:r>
              <a:rPr lang="fa-IR"/>
              <a:t>اگر</a:t>
            </a:r>
          </a:p>
        </p:txBody>
      </p:sp>
      <p:sp>
        <p:nvSpPr>
          <p:cNvPr id="8230" name="Rectangle 41"/>
          <p:cNvSpPr>
            <a:spLocks noChangeArrowheads="1"/>
          </p:cNvSpPr>
          <p:nvPr/>
        </p:nvSpPr>
        <p:spPr bwMode="auto">
          <a:xfrm>
            <a:off x="4656138" y="5249863"/>
            <a:ext cx="844550" cy="369887"/>
          </a:xfrm>
          <a:prstGeom prst="rect">
            <a:avLst/>
          </a:prstGeom>
          <a:noFill/>
          <a:ln w="9525">
            <a:noFill/>
            <a:miter lim="800000"/>
            <a:headEnd/>
            <a:tailEnd/>
          </a:ln>
        </p:spPr>
        <p:txBody>
          <a:bodyPr wrap="none">
            <a:spAutoFit/>
          </a:bodyPr>
          <a:lstStyle/>
          <a:p>
            <a:r>
              <a:rPr lang="en-US"/>
              <a:t>G = B </a:t>
            </a:r>
            <a:endParaRPr lang="fa-IR"/>
          </a:p>
        </p:txBody>
      </p:sp>
      <p:sp>
        <p:nvSpPr>
          <p:cNvPr id="8231" name="Rectangle 42"/>
          <p:cNvSpPr>
            <a:spLocks noChangeArrowheads="1"/>
          </p:cNvSpPr>
          <p:nvPr/>
        </p:nvSpPr>
        <p:spPr bwMode="auto">
          <a:xfrm>
            <a:off x="4687888" y="5724525"/>
            <a:ext cx="844550" cy="369888"/>
          </a:xfrm>
          <a:prstGeom prst="rect">
            <a:avLst/>
          </a:prstGeom>
          <a:noFill/>
          <a:ln w="9525">
            <a:noFill/>
            <a:miter lim="800000"/>
            <a:headEnd/>
            <a:tailEnd/>
          </a:ln>
        </p:spPr>
        <p:txBody>
          <a:bodyPr wrap="none">
            <a:spAutoFit/>
          </a:bodyPr>
          <a:lstStyle/>
          <a:p>
            <a:r>
              <a:rPr lang="en-US"/>
              <a:t>G = B </a:t>
            </a:r>
            <a:endParaRPr lang="fa-IR"/>
          </a:p>
        </p:txBody>
      </p:sp>
      <p:cxnSp>
        <p:nvCxnSpPr>
          <p:cNvPr id="45" name="Straight Arrow Connector 44"/>
          <p:cNvCxnSpPr/>
          <p:nvPr/>
        </p:nvCxnSpPr>
        <p:spPr>
          <a:xfrm rot="10800000">
            <a:off x="5459413" y="5435600"/>
            <a:ext cx="731837" cy="1588"/>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0800000">
            <a:off x="5459413" y="5911850"/>
            <a:ext cx="1558925"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10800000">
            <a:off x="5459413" y="6350000"/>
            <a:ext cx="1558925"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TextBox 42"/>
          <p:cNvSpPr txBox="1">
            <a:spLocks noChangeArrowheads="1"/>
          </p:cNvSpPr>
          <p:nvPr/>
        </p:nvSpPr>
        <p:spPr bwMode="auto">
          <a:xfrm>
            <a:off x="482600" y="6126163"/>
            <a:ext cx="4949825" cy="369887"/>
          </a:xfrm>
          <a:prstGeom prst="rect">
            <a:avLst/>
          </a:prstGeom>
          <a:noFill/>
          <a:ln w="9525">
            <a:noFill/>
            <a:miter lim="800000"/>
            <a:headEnd/>
            <a:tailEnd/>
          </a:ln>
        </p:spPr>
        <p:txBody>
          <a:bodyPr wrap="none">
            <a:spAutoFit/>
          </a:bodyPr>
          <a:lstStyle/>
          <a:p>
            <a:pPr algn="r"/>
            <a:r>
              <a:rPr lang="fa-IR"/>
              <a:t>هیچ سرمایه گذاری تمایل به نگهداری اوراق بدهی نخواهد داشت</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randombar(horizontal)">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195"/>
                                        </p:tgtEl>
                                        <p:attrNameLst>
                                          <p:attrName>style.visibility</p:attrName>
                                        </p:attrNameLst>
                                      </p:cBhvr>
                                      <p:to>
                                        <p:strVal val="visible"/>
                                      </p:to>
                                    </p:set>
                                    <p:animEffect transition="in" filter="randombar(horizontal)">
                                      <p:cBhvr>
                                        <p:cTn id="12" dur="500"/>
                                        <p:tgtEl>
                                          <p:spTgt spid="819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196"/>
                                        </p:tgtEl>
                                        <p:attrNameLst>
                                          <p:attrName>style.visibility</p:attrName>
                                        </p:attrNameLst>
                                      </p:cBhvr>
                                      <p:to>
                                        <p:strVal val="visible"/>
                                      </p:to>
                                    </p:set>
                                    <p:animEffect transition="in" filter="randombar(horizontal)">
                                      <p:cBhvr>
                                        <p:cTn id="17" dur="500"/>
                                        <p:tgtEl>
                                          <p:spTgt spid="819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197"/>
                                        </p:tgtEl>
                                        <p:attrNameLst>
                                          <p:attrName>style.visibility</p:attrName>
                                        </p:attrNameLst>
                                      </p:cBhvr>
                                      <p:to>
                                        <p:strVal val="visible"/>
                                      </p:to>
                                    </p:set>
                                    <p:animEffect transition="in" filter="randombar(horizontal)">
                                      <p:cBhvr>
                                        <p:cTn id="22" dur="500"/>
                                        <p:tgtEl>
                                          <p:spTgt spid="819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198"/>
                                        </p:tgtEl>
                                        <p:attrNameLst>
                                          <p:attrName>style.visibility</p:attrName>
                                        </p:attrNameLst>
                                      </p:cBhvr>
                                      <p:to>
                                        <p:strVal val="visible"/>
                                      </p:to>
                                    </p:set>
                                    <p:animEffect transition="in" filter="randombar(horizontal)">
                                      <p:cBhvr>
                                        <p:cTn id="27" dur="500"/>
                                        <p:tgtEl>
                                          <p:spTgt spid="8198"/>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8199"/>
                                        </p:tgtEl>
                                        <p:attrNameLst>
                                          <p:attrName>style.visibility</p:attrName>
                                        </p:attrNameLst>
                                      </p:cBhvr>
                                      <p:to>
                                        <p:strVal val="visible"/>
                                      </p:to>
                                    </p:set>
                                    <p:animEffect transition="in" filter="randombar(horizontal)">
                                      <p:cBhvr>
                                        <p:cTn id="30" dur="500"/>
                                        <p:tgtEl>
                                          <p:spTgt spid="8199"/>
                                        </p:tgtEl>
                                      </p:cBhvr>
                                    </p:animEffect>
                                  </p:childTnLst>
                                </p:cTn>
                              </p:par>
                              <p:par>
                                <p:cTn id="31" presetID="14" presetClass="entr" presetSubtype="1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randombar(horizontal)">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8201"/>
                                        </p:tgtEl>
                                        <p:attrNameLst>
                                          <p:attrName>style.visibility</p:attrName>
                                        </p:attrNameLst>
                                      </p:cBhvr>
                                      <p:to>
                                        <p:strVal val="visible"/>
                                      </p:to>
                                    </p:set>
                                    <p:animEffect transition="in" filter="randombar(horizontal)">
                                      <p:cBhvr>
                                        <p:cTn id="38" dur="500"/>
                                        <p:tgtEl>
                                          <p:spTgt spid="8201"/>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randombar(horizontal)">
                                      <p:cBhvr>
                                        <p:cTn id="43" dur="500"/>
                                        <p:tgtEl>
                                          <p:spTgt spid="11"/>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8203"/>
                                        </p:tgtEl>
                                        <p:attrNameLst>
                                          <p:attrName>style.visibility</p:attrName>
                                        </p:attrNameLst>
                                      </p:cBhvr>
                                      <p:to>
                                        <p:strVal val="visible"/>
                                      </p:to>
                                    </p:set>
                                    <p:animEffect transition="in" filter="randombar(horizontal)">
                                      <p:cBhvr>
                                        <p:cTn id="46" dur="500"/>
                                        <p:tgtEl>
                                          <p:spTgt spid="8203"/>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8204"/>
                                        </p:tgtEl>
                                        <p:attrNameLst>
                                          <p:attrName>style.visibility</p:attrName>
                                        </p:attrNameLst>
                                      </p:cBhvr>
                                      <p:to>
                                        <p:strVal val="visible"/>
                                      </p:to>
                                    </p:set>
                                    <p:animEffect transition="in" filter="randombar(horizontal)">
                                      <p:cBhvr>
                                        <p:cTn id="49" dur="500"/>
                                        <p:tgtEl>
                                          <p:spTgt spid="8204"/>
                                        </p:tgtEl>
                                      </p:cBhvr>
                                    </p:animEffect>
                                  </p:childTnLst>
                                </p:cTn>
                              </p:par>
                            </p:childTnLst>
                          </p:cTn>
                        </p:par>
                      </p:childTnLst>
                    </p:cTn>
                  </p:par>
                  <p:par>
                    <p:cTn id="50" fill="hold">
                      <p:stCondLst>
                        <p:cond delay="indefinite"/>
                      </p:stCondLst>
                      <p:childTnLst>
                        <p:par>
                          <p:cTn id="51" fill="hold">
                            <p:stCondLst>
                              <p:cond delay="0"/>
                            </p:stCondLst>
                            <p:childTnLst>
                              <p:par>
                                <p:cTn id="52" presetID="14" presetClass="entr" presetSubtype="10" fill="hold" grpId="0" nodeType="clickEffect">
                                  <p:stCondLst>
                                    <p:cond delay="0"/>
                                  </p:stCondLst>
                                  <p:childTnLst>
                                    <p:set>
                                      <p:cBhvr>
                                        <p:cTn id="53" dur="1" fill="hold">
                                          <p:stCondLst>
                                            <p:cond delay="0"/>
                                          </p:stCondLst>
                                        </p:cTn>
                                        <p:tgtEl>
                                          <p:spTgt spid="8205"/>
                                        </p:tgtEl>
                                        <p:attrNameLst>
                                          <p:attrName>style.visibility</p:attrName>
                                        </p:attrNameLst>
                                      </p:cBhvr>
                                      <p:to>
                                        <p:strVal val="visible"/>
                                      </p:to>
                                    </p:set>
                                    <p:animEffect transition="in" filter="randombar(horizontal)">
                                      <p:cBhvr>
                                        <p:cTn id="54" dur="500"/>
                                        <p:tgtEl>
                                          <p:spTgt spid="8205"/>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grpId="0" nodeType="clickEffect">
                                  <p:stCondLst>
                                    <p:cond delay="0"/>
                                  </p:stCondLst>
                                  <p:childTnLst>
                                    <p:set>
                                      <p:cBhvr>
                                        <p:cTn id="58" dur="1" fill="hold">
                                          <p:stCondLst>
                                            <p:cond delay="0"/>
                                          </p:stCondLst>
                                        </p:cTn>
                                        <p:tgtEl>
                                          <p:spTgt spid="8206"/>
                                        </p:tgtEl>
                                        <p:attrNameLst>
                                          <p:attrName>style.visibility</p:attrName>
                                        </p:attrNameLst>
                                      </p:cBhvr>
                                      <p:to>
                                        <p:strVal val="visible"/>
                                      </p:to>
                                    </p:set>
                                    <p:animEffect transition="in" filter="randombar(horizontal)">
                                      <p:cBhvr>
                                        <p:cTn id="59" dur="500"/>
                                        <p:tgtEl>
                                          <p:spTgt spid="8206"/>
                                        </p:tgtEl>
                                      </p:cBhvr>
                                    </p:animEffect>
                                  </p:childTnLst>
                                </p:cTn>
                              </p:par>
                            </p:childTnLst>
                          </p:cTn>
                        </p:par>
                      </p:childTnLst>
                    </p:cTn>
                  </p:par>
                  <p:par>
                    <p:cTn id="60" fill="hold">
                      <p:stCondLst>
                        <p:cond delay="indefinite"/>
                      </p:stCondLst>
                      <p:childTnLst>
                        <p:par>
                          <p:cTn id="61" fill="hold">
                            <p:stCondLst>
                              <p:cond delay="0"/>
                            </p:stCondLst>
                            <p:childTnLst>
                              <p:par>
                                <p:cTn id="62" presetID="14" presetClass="entr" presetSubtype="10" fill="hold" grpId="0" nodeType="clickEffect">
                                  <p:stCondLst>
                                    <p:cond delay="0"/>
                                  </p:stCondLst>
                                  <p:childTnLst>
                                    <p:set>
                                      <p:cBhvr>
                                        <p:cTn id="63" dur="1" fill="hold">
                                          <p:stCondLst>
                                            <p:cond delay="0"/>
                                          </p:stCondLst>
                                        </p:cTn>
                                        <p:tgtEl>
                                          <p:spTgt spid="8207"/>
                                        </p:tgtEl>
                                        <p:attrNameLst>
                                          <p:attrName>style.visibility</p:attrName>
                                        </p:attrNameLst>
                                      </p:cBhvr>
                                      <p:to>
                                        <p:strVal val="visible"/>
                                      </p:to>
                                    </p:set>
                                    <p:animEffect transition="in" filter="randombar(horizontal)">
                                      <p:cBhvr>
                                        <p:cTn id="64" dur="500"/>
                                        <p:tgtEl>
                                          <p:spTgt spid="8207"/>
                                        </p:tgtEl>
                                      </p:cBhvr>
                                    </p:animEffect>
                                  </p:childTnLst>
                                </p:cTn>
                              </p:par>
                            </p:childTnLst>
                          </p:cTn>
                        </p:par>
                      </p:childTnLst>
                    </p:cTn>
                  </p:par>
                  <p:par>
                    <p:cTn id="65" fill="hold">
                      <p:stCondLst>
                        <p:cond delay="indefinite"/>
                      </p:stCondLst>
                      <p:childTnLst>
                        <p:par>
                          <p:cTn id="66" fill="hold">
                            <p:stCondLst>
                              <p:cond delay="0"/>
                            </p:stCondLst>
                            <p:childTnLst>
                              <p:par>
                                <p:cTn id="67" presetID="14" presetClass="entr" presetSubtype="10"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animEffect transition="in" filter="randombar(horizontal)">
                                      <p:cBhvr>
                                        <p:cTn id="69" dur="500"/>
                                        <p:tgtEl>
                                          <p:spTgt spid="18"/>
                                        </p:tgtEl>
                                      </p:cBhvr>
                                    </p:animEffect>
                                  </p:childTnLst>
                                </p:cTn>
                              </p:par>
                              <p:par>
                                <p:cTn id="70" presetID="14" presetClass="entr" presetSubtype="10" fill="hold" nodeType="withEffect">
                                  <p:stCondLst>
                                    <p:cond delay="0"/>
                                  </p:stCondLst>
                                  <p:childTnLst>
                                    <p:set>
                                      <p:cBhvr>
                                        <p:cTn id="71" dur="1" fill="hold">
                                          <p:stCondLst>
                                            <p:cond delay="0"/>
                                          </p:stCondLst>
                                        </p:cTn>
                                        <p:tgtEl>
                                          <p:spTgt spid="20"/>
                                        </p:tgtEl>
                                        <p:attrNameLst>
                                          <p:attrName>style.visibility</p:attrName>
                                        </p:attrNameLst>
                                      </p:cBhvr>
                                      <p:to>
                                        <p:strVal val="visible"/>
                                      </p:to>
                                    </p:set>
                                    <p:animEffect transition="in" filter="randombar(horizontal)">
                                      <p:cBhvr>
                                        <p:cTn id="72" dur="500"/>
                                        <p:tgtEl>
                                          <p:spTgt spid="20"/>
                                        </p:tgtEl>
                                      </p:cBhvr>
                                    </p:animEffect>
                                  </p:childTnLst>
                                </p:cTn>
                              </p:par>
                              <p:par>
                                <p:cTn id="73" presetID="14" presetClass="entr" presetSubtype="10" fill="hold" grpId="0" nodeType="withEffect">
                                  <p:stCondLst>
                                    <p:cond delay="0"/>
                                  </p:stCondLst>
                                  <p:childTnLst>
                                    <p:set>
                                      <p:cBhvr>
                                        <p:cTn id="74" dur="1" fill="hold">
                                          <p:stCondLst>
                                            <p:cond delay="0"/>
                                          </p:stCondLst>
                                        </p:cTn>
                                        <p:tgtEl>
                                          <p:spTgt spid="8212"/>
                                        </p:tgtEl>
                                        <p:attrNameLst>
                                          <p:attrName>style.visibility</p:attrName>
                                        </p:attrNameLst>
                                      </p:cBhvr>
                                      <p:to>
                                        <p:strVal val="visible"/>
                                      </p:to>
                                    </p:set>
                                    <p:animEffect transition="in" filter="randombar(horizontal)">
                                      <p:cBhvr>
                                        <p:cTn id="75" dur="500"/>
                                        <p:tgtEl>
                                          <p:spTgt spid="8212"/>
                                        </p:tgtEl>
                                      </p:cBhvr>
                                    </p:animEffect>
                                  </p:childTnLst>
                                </p:cTn>
                              </p:par>
                              <p:par>
                                <p:cTn id="76" presetID="14" presetClass="entr" presetSubtype="10" fill="hold" grpId="0" nodeType="withEffect">
                                  <p:stCondLst>
                                    <p:cond delay="0"/>
                                  </p:stCondLst>
                                  <p:childTnLst>
                                    <p:set>
                                      <p:cBhvr>
                                        <p:cTn id="77" dur="1" fill="hold">
                                          <p:stCondLst>
                                            <p:cond delay="0"/>
                                          </p:stCondLst>
                                        </p:cTn>
                                        <p:tgtEl>
                                          <p:spTgt spid="8213"/>
                                        </p:tgtEl>
                                        <p:attrNameLst>
                                          <p:attrName>style.visibility</p:attrName>
                                        </p:attrNameLst>
                                      </p:cBhvr>
                                      <p:to>
                                        <p:strVal val="visible"/>
                                      </p:to>
                                    </p:set>
                                    <p:animEffect transition="in" filter="randombar(horizontal)">
                                      <p:cBhvr>
                                        <p:cTn id="78" dur="500"/>
                                        <p:tgtEl>
                                          <p:spTgt spid="8213"/>
                                        </p:tgtEl>
                                      </p:cBhvr>
                                    </p:animEffect>
                                  </p:childTnLst>
                                </p:cTn>
                              </p:par>
                              <p:par>
                                <p:cTn id="79" presetID="14" presetClass="entr" presetSubtype="10" fill="hold" grpId="0" nodeType="withEffect">
                                  <p:stCondLst>
                                    <p:cond delay="0"/>
                                  </p:stCondLst>
                                  <p:childTnLst>
                                    <p:set>
                                      <p:cBhvr>
                                        <p:cTn id="80" dur="1" fill="hold">
                                          <p:stCondLst>
                                            <p:cond delay="0"/>
                                          </p:stCondLst>
                                        </p:cTn>
                                        <p:tgtEl>
                                          <p:spTgt spid="8214"/>
                                        </p:tgtEl>
                                        <p:attrNameLst>
                                          <p:attrName>style.visibility</p:attrName>
                                        </p:attrNameLst>
                                      </p:cBhvr>
                                      <p:to>
                                        <p:strVal val="visible"/>
                                      </p:to>
                                    </p:set>
                                    <p:animEffect transition="in" filter="randombar(horizontal)">
                                      <p:cBhvr>
                                        <p:cTn id="81" dur="500"/>
                                        <p:tgtEl>
                                          <p:spTgt spid="8214"/>
                                        </p:tgtEl>
                                      </p:cBhvr>
                                    </p:animEffect>
                                  </p:childTnLst>
                                </p:cTn>
                              </p:par>
                              <p:par>
                                <p:cTn id="82" presetID="14" presetClass="entr" presetSubtype="10" fill="hold" grpId="0" nodeType="withEffect">
                                  <p:stCondLst>
                                    <p:cond delay="0"/>
                                  </p:stCondLst>
                                  <p:childTnLst>
                                    <p:set>
                                      <p:cBhvr>
                                        <p:cTn id="83" dur="1" fill="hold">
                                          <p:stCondLst>
                                            <p:cond delay="0"/>
                                          </p:stCondLst>
                                        </p:cTn>
                                        <p:tgtEl>
                                          <p:spTgt spid="8215"/>
                                        </p:tgtEl>
                                        <p:attrNameLst>
                                          <p:attrName>style.visibility</p:attrName>
                                        </p:attrNameLst>
                                      </p:cBhvr>
                                      <p:to>
                                        <p:strVal val="visible"/>
                                      </p:to>
                                    </p:set>
                                    <p:animEffect transition="in" filter="randombar(horizontal)">
                                      <p:cBhvr>
                                        <p:cTn id="84" dur="500"/>
                                        <p:tgtEl>
                                          <p:spTgt spid="8215"/>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8209"/>
                                        </p:tgtEl>
                                        <p:attrNameLst>
                                          <p:attrName>style.visibility</p:attrName>
                                        </p:attrNameLst>
                                      </p:cBhvr>
                                      <p:to>
                                        <p:strVal val="visible"/>
                                      </p:to>
                                    </p:set>
                                    <p:animEffect transition="in" filter="randombar(horizontal)">
                                      <p:cBhvr>
                                        <p:cTn id="87" dur="500"/>
                                        <p:tgtEl>
                                          <p:spTgt spid="8209"/>
                                        </p:tgtEl>
                                      </p:cBhvr>
                                    </p:animEffect>
                                  </p:childTnLst>
                                </p:cTn>
                              </p:par>
                              <p:par>
                                <p:cTn id="88" presetID="14" presetClass="entr" presetSubtype="10" fill="hold" grpId="0" nodeType="withEffect">
                                  <p:stCondLst>
                                    <p:cond delay="0"/>
                                  </p:stCondLst>
                                  <p:childTnLst>
                                    <p:set>
                                      <p:cBhvr>
                                        <p:cTn id="89" dur="1" fill="hold">
                                          <p:stCondLst>
                                            <p:cond delay="0"/>
                                          </p:stCondLst>
                                        </p:cTn>
                                        <p:tgtEl>
                                          <p:spTgt spid="8208"/>
                                        </p:tgtEl>
                                        <p:attrNameLst>
                                          <p:attrName>style.visibility</p:attrName>
                                        </p:attrNameLst>
                                      </p:cBhvr>
                                      <p:to>
                                        <p:strVal val="visible"/>
                                      </p:to>
                                    </p:set>
                                    <p:animEffect transition="in" filter="randombar(horizontal)">
                                      <p:cBhvr>
                                        <p:cTn id="90" dur="500"/>
                                        <p:tgtEl>
                                          <p:spTgt spid="8208"/>
                                        </p:tgtEl>
                                      </p:cBhvr>
                                    </p:animEffect>
                                  </p:childTnLst>
                                </p:cTn>
                              </p:par>
                            </p:childTnLst>
                          </p:cTn>
                        </p:par>
                      </p:childTnLst>
                    </p:cTn>
                  </p:par>
                  <p:par>
                    <p:cTn id="91" fill="hold">
                      <p:stCondLst>
                        <p:cond delay="indefinite"/>
                      </p:stCondLst>
                      <p:childTnLst>
                        <p:par>
                          <p:cTn id="92" fill="hold">
                            <p:stCondLst>
                              <p:cond delay="0"/>
                            </p:stCondLst>
                            <p:childTnLst>
                              <p:par>
                                <p:cTn id="93" presetID="14" presetClass="entr" presetSubtype="10" fill="hold" grpId="0" nodeType="clickEffect">
                                  <p:stCondLst>
                                    <p:cond delay="0"/>
                                  </p:stCondLst>
                                  <p:childTnLst>
                                    <p:set>
                                      <p:cBhvr>
                                        <p:cTn id="94" dur="1" fill="hold">
                                          <p:stCondLst>
                                            <p:cond delay="0"/>
                                          </p:stCondLst>
                                        </p:cTn>
                                        <p:tgtEl>
                                          <p:spTgt spid="8216"/>
                                        </p:tgtEl>
                                        <p:attrNameLst>
                                          <p:attrName>style.visibility</p:attrName>
                                        </p:attrNameLst>
                                      </p:cBhvr>
                                      <p:to>
                                        <p:strVal val="visible"/>
                                      </p:to>
                                    </p:set>
                                    <p:animEffect transition="in" filter="randombar(horizontal)">
                                      <p:cBhvr>
                                        <p:cTn id="95" dur="500"/>
                                        <p:tgtEl>
                                          <p:spTgt spid="8216"/>
                                        </p:tgtEl>
                                      </p:cBhvr>
                                    </p:animEffect>
                                  </p:childTnLst>
                                </p:cTn>
                              </p:par>
                            </p:childTnLst>
                          </p:cTn>
                        </p:par>
                      </p:childTnLst>
                    </p:cTn>
                  </p:par>
                  <p:par>
                    <p:cTn id="96" fill="hold">
                      <p:stCondLst>
                        <p:cond delay="indefinite"/>
                      </p:stCondLst>
                      <p:childTnLst>
                        <p:par>
                          <p:cTn id="97" fill="hold">
                            <p:stCondLst>
                              <p:cond delay="0"/>
                            </p:stCondLst>
                            <p:childTnLst>
                              <p:par>
                                <p:cTn id="98" presetID="14" presetClass="entr" presetSubtype="10" fill="hold" grpId="0" nodeType="clickEffect">
                                  <p:stCondLst>
                                    <p:cond delay="0"/>
                                  </p:stCondLst>
                                  <p:childTnLst>
                                    <p:set>
                                      <p:cBhvr>
                                        <p:cTn id="99" dur="1" fill="hold">
                                          <p:stCondLst>
                                            <p:cond delay="0"/>
                                          </p:stCondLst>
                                        </p:cTn>
                                        <p:tgtEl>
                                          <p:spTgt spid="8217"/>
                                        </p:tgtEl>
                                        <p:attrNameLst>
                                          <p:attrName>style.visibility</p:attrName>
                                        </p:attrNameLst>
                                      </p:cBhvr>
                                      <p:to>
                                        <p:strVal val="visible"/>
                                      </p:to>
                                    </p:set>
                                    <p:animEffect transition="in" filter="randombar(horizontal)">
                                      <p:cBhvr>
                                        <p:cTn id="100" dur="500"/>
                                        <p:tgtEl>
                                          <p:spTgt spid="8217"/>
                                        </p:tgtEl>
                                      </p:cBhvr>
                                    </p:animEffect>
                                  </p:childTnLst>
                                </p:cTn>
                              </p:par>
                            </p:childTnLst>
                          </p:cTn>
                        </p:par>
                      </p:childTnLst>
                    </p:cTn>
                  </p:par>
                  <p:par>
                    <p:cTn id="101" fill="hold">
                      <p:stCondLst>
                        <p:cond delay="indefinite"/>
                      </p:stCondLst>
                      <p:childTnLst>
                        <p:par>
                          <p:cTn id="102" fill="hold">
                            <p:stCondLst>
                              <p:cond delay="0"/>
                            </p:stCondLst>
                            <p:childTnLst>
                              <p:par>
                                <p:cTn id="103" presetID="14" presetClass="entr" presetSubtype="10" fill="hold" grpId="0" nodeType="clickEffect">
                                  <p:stCondLst>
                                    <p:cond delay="0"/>
                                  </p:stCondLst>
                                  <p:childTnLst>
                                    <p:set>
                                      <p:cBhvr>
                                        <p:cTn id="104" dur="1" fill="hold">
                                          <p:stCondLst>
                                            <p:cond delay="0"/>
                                          </p:stCondLst>
                                        </p:cTn>
                                        <p:tgtEl>
                                          <p:spTgt spid="29"/>
                                        </p:tgtEl>
                                        <p:attrNameLst>
                                          <p:attrName>style.visibility</p:attrName>
                                        </p:attrNameLst>
                                      </p:cBhvr>
                                      <p:to>
                                        <p:strVal val="visible"/>
                                      </p:to>
                                    </p:set>
                                    <p:animEffect transition="in" filter="randombar(horizontal)">
                                      <p:cBhvr>
                                        <p:cTn id="105" dur="500"/>
                                        <p:tgtEl>
                                          <p:spTgt spid="29"/>
                                        </p:tgtEl>
                                      </p:cBhvr>
                                    </p:animEffect>
                                  </p:childTnLst>
                                </p:cTn>
                              </p:par>
                            </p:childTnLst>
                          </p:cTn>
                        </p:par>
                      </p:childTnLst>
                    </p:cTn>
                  </p:par>
                  <p:par>
                    <p:cTn id="106" fill="hold">
                      <p:stCondLst>
                        <p:cond delay="indefinite"/>
                      </p:stCondLst>
                      <p:childTnLst>
                        <p:par>
                          <p:cTn id="107" fill="hold">
                            <p:stCondLst>
                              <p:cond delay="0"/>
                            </p:stCondLst>
                            <p:childTnLst>
                              <p:par>
                                <p:cTn id="108" presetID="14" presetClass="entr" presetSubtype="10" fill="hold" grpId="0" nodeType="clickEffect">
                                  <p:stCondLst>
                                    <p:cond delay="0"/>
                                  </p:stCondLst>
                                  <p:childTnLst>
                                    <p:set>
                                      <p:cBhvr>
                                        <p:cTn id="109" dur="1" fill="hold">
                                          <p:stCondLst>
                                            <p:cond delay="0"/>
                                          </p:stCondLst>
                                        </p:cTn>
                                        <p:tgtEl>
                                          <p:spTgt spid="8219"/>
                                        </p:tgtEl>
                                        <p:attrNameLst>
                                          <p:attrName>style.visibility</p:attrName>
                                        </p:attrNameLst>
                                      </p:cBhvr>
                                      <p:to>
                                        <p:strVal val="visible"/>
                                      </p:to>
                                    </p:set>
                                    <p:animEffect transition="in" filter="randombar(horizontal)">
                                      <p:cBhvr>
                                        <p:cTn id="110" dur="500"/>
                                        <p:tgtEl>
                                          <p:spTgt spid="8219"/>
                                        </p:tgtEl>
                                      </p:cBhvr>
                                    </p:animEffect>
                                  </p:childTnLst>
                                </p:cTn>
                              </p:par>
                              <p:par>
                                <p:cTn id="111" presetID="14" presetClass="entr" presetSubtype="10" fill="hold" grpId="0" nodeType="withEffect">
                                  <p:stCondLst>
                                    <p:cond delay="0"/>
                                  </p:stCondLst>
                                  <p:childTnLst>
                                    <p:set>
                                      <p:cBhvr>
                                        <p:cTn id="112" dur="1" fill="hold">
                                          <p:stCondLst>
                                            <p:cond delay="0"/>
                                          </p:stCondLst>
                                        </p:cTn>
                                        <p:tgtEl>
                                          <p:spTgt spid="31"/>
                                        </p:tgtEl>
                                        <p:attrNameLst>
                                          <p:attrName>style.visibility</p:attrName>
                                        </p:attrNameLst>
                                      </p:cBhvr>
                                      <p:to>
                                        <p:strVal val="visible"/>
                                      </p:to>
                                    </p:set>
                                    <p:animEffect transition="in" filter="randombar(horizontal)">
                                      <p:cBhvr>
                                        <p:cTn id="113" dur="500"/>
                                        <p:tgtEl>
                                          <p:spTgt spid="31"/>
                                        </p:tgtEl>
                                      </p:cBhvr>
                                    </p:animEffect>
                                  </p:childTnLst>
                                </p:cTn>
                              </p:par>
                              <p:par>
                                <p:cTn id="114" presetID="14" presetClass="entr" presetSubtype="10" fill="hold" nodeType="withEffect">
                                  <p:stCondLst>
                                    <p:cond delay="0"/>
                                  </p:stCondLst>
                                  <p:childTnLst>
                                    <p:set>
                                      <p:cBhvr>
                                        <p:cTn id="115" dur="1" fill="hold">
                                          <p:stCondLst>
                                            <p:cond delay="0"/>
                                          </p:stCondLst>
                                        </p:cTn>
                                        <p:tgtEl>
                                          <p:spTgt spid="32"/>
                                        </p:tgtEl>
                                        <p:attrNameLst>
                                          <p:attrName>style.visibility</p:attrName>
                                        </p:attrNameLst>
                                      </p:cBhvr>
                                      <p:to>
                                        <p:strVal val="visible"/>
                                      </p:to>
                                    </p:set>
                                    <p:animEffect transition="in" filter="randombar(horizontal)">
                                      <p:cBhvr>
                                        <p:cTn id="116" dur="500"/>
                                        <p:tgtEl>
                                          <p:spTgt spid="32"/>
                                        </p:tgtEl>
                                      </p:cBhvr>
                                    </p:animEffect>
                                  </p:childTnLst>
                                </p:cTn>
                              </p:par>
                              <p:par>
                                <p:cTn id="117" presetID="14" presetClass="entr" presetSubtype="10" fill="hold" grpId="0" nodeType="withEffect">
                                  <p:stCondLst>
                                    <p:cond delay="0"/>
                                  </p:stCondLst>
                                  <p:childTnLst>
                                    <p:set>
                                      <p:cBhvr>
                                        <p:cTn id="118" dur="1" fill="hold">
                                          <p:stCondLst>
                                            <p:cond delay="0"/>
                                          </p:stCondLst>
                                        </p:cTn>
                                        <p:tgtEl>
                                          <p:spTgt spid="8222"/>
                                        </p:tgtEl>
                                        <p:attrNameLst>
                                          <p:attrName>style.visibility</p:attrName>
                                        </p:attrNameLst>
                                      </p:cBhvr>
                                      <p:to>
                                        <p:strVal val="visible"/>
                                      </p:to>
                                    </p:set>
                                    <p:animEffect transition="in" filter="randombar(horizontal)">
                                      <p:cBhvr>
                                        <p:cTn id="119" dur="500"/>
                                        <p:tgtEl>
                                          <p:spTgt spid="8222"/>
                                        </p:tgtEl>
                                      </p:cBhvr>
                                    </p:animEffect>
                                  </p:childTnLst>
                                </p:cTn>
                              </p:par>
                              <p:par>
                                <p:cTn id="120" presetID="14" presetClass="entr" presetSubtype="10" fill="hold" grpId="0" nodeType="withEffect">
                                  <p:stCondLst>
                                    <p:cond delay="0"/>
                                  </p:stCondLst>
                                  <p:childTnLst>
                                    <p:set>
                                      <p:cBhvr>
                                        <p:cTn id="121" dur="1" fill="hold">
                                          <p:stCondLst>
                                            <p:cond delay="0"/>
                                          </p:stCondLst>
                                        </p:cTn>
                                        <p:tgtEl>
                                          <p:spTgt spid="8223"/>
                                        </p:tgtEl>
                                        <p:attrNameLst>
                                          <p:attrName>style.visibility</p:attrName>
                                        </p:attrNameLst>
                                      </p:cBhvr>
                                      <p:to>
                                        <p:strVal val="visible"/>
                                      </p:to>
                                    </p:set>
                                    <p:animEffect transition="in" filter="randombar(horizontal)">
                                      <p:cBhvr>
                                        <p:cTn id="122" dur="500"/>
                                        <p:tgtEl>
                                          <p:spTgt spid="8223"/>
                                        </p:tgtEl>
                                      </p:cBhvr>
                                    </p:animEffect>
                                  </p:childTnLst>
                                </p:cTn>
                              </p:par>
                              <p:par>
                                <p:cTn id="123" presetID="14" presetClass="entr" presetSubtype="10" fill="hold" grpId="0" nodeType="withEffect">
                                  <p:stCondLst>
                                    <p:cond delay="0"/>
                                  </p:stCondLst>
                                  <p:childTnLst>
                                    <p:set>
                                      <p:cBhvr>
                                        <p:cTn id="124" dur="1" fill="hold">
                                          <p:stCondLst>
                                            <p:cond delay="0"/>
                                          </p:stCondLst>
                                        </p:cTn>
                                        <p:tgtEl>
                                          <p:spTgt spid="8224"/>
                                        </p:tgtEl>
                                        <p:attrNameLst>
                                          <p:attrName>style.visibility</p:attrName>
                                        </p:attrNameLst>
                                      </p:cBhvr>
                                      <p:to>
                                        <p:strVal val="visible"/>
                                      </p:to>
                                    </p:set>
                                    <p:animEffect transition="in" filter="randombar(horizontal)">
                                      <p:cBhvr>
                                        <p:cTn id="125" dur="500"/>
                                        <p:tgtEl>
                                          <p:spTgt spid="8224"/>
                                        </p:tgtEl>
                                      </p:cBhvr>
                                    </p:animEffect>
                                  </p:childTnLst>
                                </p:cTn>
                              </p:par>
                              <p:par>
                                <p:cTn id="126" presetID="14" presetClass="entr" presetSubtype="10" fill="hold" grpId="0" nodeType="withEffect">
                                  <p:stCondLst>
                                    <p:cond delay="0"/>
                                  </p:stCondLst>
                                  <p:childTnLst>
                                    <p:set>
                                      <p:cBhvr>
                                        <p:cTn id="127" dur="1" fill="hold">
                                          <p:stCondLst>
                                            <p:cond delay="0"/>
                                          </p:stCondLst>
                                        </p:cTn>
                                        <p:tgtEl>
                                          <p:spTgt spid="8225"/>
                                        </p:tgtEl>
                                        <p:attrNameLst>
                                          <p:attrName>style.visibility</p:attrName>
                                        </p:attrNameLst>
                                      </p:cBhvr>
                                      <p:to>
                                        <p:strVal val="visible"/>
                                      </p:to>
                                    </p:set>
                                    <p:animEffect transition="in" filter="randombar(horizontal)">
                                      <p:cBhvr>
                                        <p:cTn id="128" dur="500"/>
                                        <p:tgtEl>
                                          <p:spTgt spid="8225"/>
                                        </p:tgtEl>
                                      </p:cBhvr>
                                    </p:animEffect>
                                  </p:childTnLst>
                                </p:cTn>
                              </p:par>
                              <p:par>
                                <p:cTn id="129" presetID="14" presetClass="entr" presetSubtype="10" fill="hold" grpId="0" nodeType="withEffect">
                                  <p:stCondLst>
                                    <p:cond delay="0"/>
                                  </p:stCondLst>
                                  <p:childTnLst>
                                    <p:set>
                                      <p:cBhvr>
                                        <p:cTn id="130" dur="1" fill="hold">
                                          <p:stCondLst>
                                            <p:cond delay="0"/>
                                          </p:stCondLst>
                                        </p:cTn>
                                        <p:tgtEl>
                                          <p:spTgt spid="8226"/>
                                        </p:tgtEl>
                                        <p:attrNameLst>
                                          <p:attrName>style.visibility</p:attrName>
                                        </p:attrNameLst>
                                      </p:cBhvr>
                                      <p:to>
                                        <p:strVal val="visible"/>
                                      </p:to>
                                    </p:set>
                                    <p:animEffect transition="in" filter="randombar(horizontal)">
                                      <p:cBhvr>
                                        <p:cTn id="131" dur="500"/>
                                        <p:tgtEl>
                                          <p:spTgt spid="8226"/>
                                        </p:tgtEl>
                                      </p:cBhvr>
                                    </p:animEffect>
                                  </p:childTnLst>
                                </p:cTn>
                              </p:par>
                            </p:childTnLst>
                          </p:cTn>
                        </p:par>
                      </p:childTnLst>
                    </p:cTn>
                  </p:par>
                  <p:par>
                    <p:cTn id="132" fill="hold">
                      <p:stCondLst>
                        <p:cond delay="indefinite"/>
                      </p:stCondLst>
                      <p:childTnLst>
                        <p:par>
                          <p:cTn id="133" fill="hold">
                            <p:stCondLst>
                              <p:cond delay="0"/>
                            </p:stCondLst>
                            <p:childTnLst>
                              <p:par>
                                <p:cTn id="134" presetID="14" presetClass="entr" presetSubtype="10" fill="hold" grpId="0" nodeType="clickEffect">
                                  <p:stCondLst>
                                    <p:cond delay="0"/>
                                  </p:stCondLst>
                                  <p:childTnLst>
                                    <p:set>
                                      <p:cBhvr>
                                        <p:cTn id="135" dur="1" fill="hold">
                                          <p:stCondLst>
                                            <p:cond delay="0"/>
                                          </p:stCondLst>
                                        </p:cTn>
                                        <p:tgtEl>
                                          <p:spTgt spid="8227"/>
                                        </p:tgtEl>
                                        <p:attrNameLst>
                                          <p:attrName>style.visibility</p:attrName>
                                        </p:attrNameLst>
                                      </p:cBhvr>
                                      <p:to>
                                        <p:strVal val="visible"/>
                                      </p:to>
                                    </p:set>
                                    <p:animEffect transition="in" filter="randombar(horizontal)">
                                      <p:cBhvr>
                                        <p:cTn id="136" dur="500"/>
                                        <p:tgtEl>
                                          <p:spTgt spid="8227"/>
                                        </p:tgtEl>
                                      </p:cBhvr>
                                    </p:animEffect>
                                  </p:childTnLst>
                                </p:cTn>
                              </p:par>
                            </p:childTnLst>
                          </p:cTn>
                        </p:par>
                      </p:childTnLst>
                    </p:cTn>
                  </p:par>
                  <p:par>
                    <p:cTn id="137" fill="hold">
                      <p:stCondLst>
                        <p:cond delay="indefinite"/>
                      </p:stCondLst>
                      <p:childTnLst>
                        <p:par>
                          <p:cTn id="138" fill="hold">
                            <p:stCondLst>
                              <p:cond delay="0"/>
                            </p:stCondLst>
                            <p:childTnLst>
                              <p:par>
                                <p:cTn id="139" presetID="18" presetClass="entr" presetSubtype="12" fill="hold" nodeType="clickEffect">
                                  <p:stCondLst>
                                    <p:cond delay="0"/>
                                  </p:stCondLst>
                                  <p:childTnLst>
                                    <p:set>
                                      <p:cBhvr>
                                        <p:cTn id="140" dur="1" fill="hold">
                                          <p:stCondLst>
                                            <p:cond delay="0"/>
                                          </p:stCondLst>
                                        </p:cTn>
                                        <p:tgtEl>
                                          <p:spTgt spid="45"/>
                                        </p:tgtEl>
                                        <p:attrNameLst>
                                          <p:attrName>style.visibility</p:attrName>
                                        </p:attrNameLst>
                                      </p:cBhvr>
                                      <p:to>
                                        <p:strVal val="visible"/>
                                      </p:to>
                                    </p:set>
                                    <p:animEffect transition="in" filter="strips(downLeft)">
                                      <p:cBhvr>
                                        <p:cTn id="141" dur="500"/>
                                        <p:tgtEl>
                                          <p:spTgt spid="45"/>
                                        </p:tgtEl>
                                      </p:cBhvr>
                                    </p:animEffect>
                                  </p:childTnLst>
                                </p:cTn>
                              </p:par>
                            </p:childTnLst>
                          </p:cTn>
                        </p:par>
                      </p:childTnLst>
                    </p:cTn>
                  </p:par>
                  <p:par>
                    <p:cTn id="142" fill="hold">
                      <p:stCondLst>
                        <p:cond delay="indefinite"/>
                      </p:stCondLst>
                      <p:childTnLst>
                        <p:par>
                          <p:cTn id="143" fill="hold">
                            <p:stCondLst>
                              <p:cond delay="0"/>
                            </p:stCondLst>
                            <p:childTnLst>
                              <p:par>
                                <p:cTn id="144" presetID="14" presetClass="entr" presetSubtype="10" fill="hold" grpId="0" nodeType="clickEffect">
                                  <p:stCondLst>
                                    <p:cond delay="0"/>
                                  </p:stCondLst>
                                  <p:childTnLst>
                                    <p:set>
                                      <p:cBhvr>
                                        <p:cTn id="145" dur="1" fill="hold">
                                          <p:stCondLst>
                                            <p:cond delay="0"/>
                                          </p:stCondLst>
                                        </p:cTn>
                                        <p:tgtEl>
                                          <p:spTgt spid="8230"/>
                                        </p:tgtEl>
                                        <p:attrNameLst>
                                          <p:attrName>style.visibility</p:attrName>
                                        </p:attrNameLst>
                                      </p:cBhvr>
                                      <p:to>
                                        <p:strVal val="visible"/>
                                      </p:to>
                                    </p:set>
                                    <p:animEffect transition="in" filter="randombar(horizontal)">
                                      <p:cBhvr>
                                        <p:cTn id="146" dur="500"/>
                                        <p:tgtEl>
                                          <p:spTgt spid="8230"/>
                                        </p:tgtEl>
                                      </p:cBhvr>
                                    </p:animEffect>
                                  </p:childTnLst>
                                </p:cTn>
                              </p:par>
                            </p:childTnLst>
                          </p:cTn>
                        </p:par>
                      </p:childTnLst>
                    </p:cTn>
                  </p:par>
                  <p:par>
                    <p:cTn id="147" fill="hold">
                      <p:stCondLst>
                        <p:cond delay="indefinite"/>
                      </p:stCondLst>
                      <p:childTnLst>
                        <p:par>
                          <p:cTn id="148" fill="hold">
                            <p:stCondLst>
                              <p:cond delay="0"/>
                            </p:stCondLst>
                            <p:childTnLst>
                              <p:par>
                                <p:cTn id="149" presetID="14" presetClass="entr" presetSubtype="10" fill="hold" grpId="0" nodeType="clickEffect">
                                  <p:stCondLst>
                                    <p:cond delay="0"/>
                                  </p:stCondLst>
                                  <p:childTnLst>
                                    <p:set>
                                      <p:cBhvr>
                                        <p:cTn id="150" dur="1" fill="hold">
                                          <p:stCondLst>
                                            <p:cond delay="0"/>
                                          </p:stCondLst>
                                        </p:cTn>
                                        <p:tgtEl>
                                          <p:spTgt spid="8228"/>
                                        </p:tgtEl>
                                        <p:attrNameLst>
                                          <p:attrName>style.visibility</p:attrName>
                                        </p:attrNameLst>
                                      </p:cBhvr>
                                      <p:to>
                                        <p:strVal val="visible"/>
                                      </p:to>
                                    </p:set>
                                    <p:animEffect transition="in" filter="randombar(horizontal)">
                                      <p:cBhvr>
                                        <p:cTn id="151" dur="500"/>
                                        <p:tgtEl>
                                          <p:spTgt spid="8228"/>
                                        </p:tgtEl>
                                      </p:cBhvr>
                                    </p:animEffect>
                                  </p:childTnLst>
                                </p:cTn>
                              </p:par>
                            </p:childTnLst>
                          </p:cTn>
                        </p:par>
                      </p:childTnLst>
                    </p:cTn>
                  </p:par>
                  <p:par>
                    <p:cTn id="152" fill="hold">
                      <p:stCondLst>
                        <p:cond delay="indefinite"/>
                      </p:stCondLst>
                      <p:childTnLst>
                        <p:par>
                          <p:cTn id="153" fill="hold">
                            <p:stCondLst>
                              <p:cond delay="0"/>
                            </p:stCondLst>
                            <p:childTnLst>
                              <p:par>
                                <p:cTn id="154" presetID="18" presetClass="entr" presetSubtype="12" fill="hold" nodeType="clickEffect">
                                  <p:stCondLst>
                                    <p:cond delay="0"/>
                                  </p:stCondLst>
                                  <p:childTnLst>
                                    <p:set>
                                      <p:cBhvr>
                                        <p:cTn id="155" dur="1" fill="hold">
                                          <p:stCondLst>
                                            <p:cond delay="0"/>
                                          </p:stCondLst>
                                        </p:cTn>
                                        <p:tgtEl>
                                          <p:spTgt spid="47"/>
                                        </p:tgtEl>
                                        <p:attrNameLst>
                                          <p:attrName>style.visibility</p:attrName>
                                        </p:attrNameLst>
                                      </p:cBhvr>
                                      <p:to>
                                        <p:strVal val="visible"/>
                                      </p:to>
                                    </p:set>
                                    <p:animEffect transition="in" filter="strips(downLeft)">
                                      <p:cBhvr>
                                        <p:cTn id="156" dur="500"/>
                                        <p:tgtEl>
                                          <p:spTgt spid="47"/>
                                        </p:tgtEl>
                                      </p:cBhvr>
                                    </p:animEffect>
                                  </p:childTnLst>
                                </p:cTn>
                              </p:par>
                            </p:childTnLst>
                          </p:cTn>
                        </p:par>
                      </p:childTnLst>
                    </p:cTn>
                  </p:par>
                  <p:par>
                    <p:cTn id="157" fill="hold">
                      <p:stCondLst>
                        <p:cond delay="indefinite"/>
                      </p:stCondLst>
                      <p:childTnLst>
                        <p:par>
                          <p:cTn id="158" fill="hold">
                            <p:stCondLst>
                              <p:cond delay="0"/>
                            </p:stCondLst>
                            <p:childTnLst>
                              <p:par>
                                <p:cTn id="159" presetID="14" presetClass="entr" presetSubtype="10" fill="hold" grpId="0" nodeType="clickEffect">
                                  <p:stCondLst>
                                    <p:cond delay="0"/>
                                  </p:stCondLst>
                                  <p:childTnLst>
                                    <p:set>
                                      <p:cBhvr>
                                        <p:cTn id="160" dur="1" fill="hold">
                                          <p:stCondLst>
                                            <p:cond delay="0"/>
                                          </p:stCondLst>
                                        </p:cTn>
                                        <p:tgtEl>
                                          <p:spTgt spid="8231"/>
                                        </p:tgtEl>
                                        <p:attrNameLst>
                                          <p:attrName>style.visibility</p:attrName>
                                        </p:attrNameLst>
                                      </p:cBhvr>
                                      <p:to>
                                        <p:strVal val="visible"/>
                                      </p:to>
                                    </p:set>
                                    <p:animEffect transition="in" filter="randombar(horizontal)">
                                      <p:cBhvr>
                                        <p:cTn id="161" dur="500"/>
                                        <p:tgtEl>
                                          <p:spTgt spid="8231"/>
                                        </p:tgtEl>
                                      </p:cBhvr>
                                    </p:animEffect>
                                  </p:childTnLst>
                                </p:cTn>
                              </p:par>
                            </p:childTnLst>
                          </p:cTn>
                        </p:par>
                      </p:childTnLst>
                    </p:cTn>
                  </p:par>
                  <p:par>
                    <p:cTn id="162" fill="hold">
                      <p:stCondLst>
                        <p:cond delay="indefinite"/>
                      </p:stCondLst>
                      <p:childTnLst>
                        <p:par>
                          <p:cTn id="163" fill="hold">
                            <p:stCondLst>
                              <p:cond delay="0"/>
                            </p:stCondLst>
                            <p:childTnLst>
                              <p:par>
                                <p:cTn id="164" presetID="14" presetClass="entr" presetSubtype="10" fill="hold" grpId="0" nodeType="clickEffect">
                                  <p:stCondLst>
                                    <p:cond delay="0"/>
                                  </p:stCondLst>
                                  <p:childTnLst>
                                    <p:set>
                                      <p:cBhvr>
                                        <p:cTn id="165" dur="1" fill="hold">
                                          <p:stCondLst>
                                            <p:cond delay="0"/>
                                          </p:stCondLst>
                                        </p:cTn>
                                        <p:tgtEl>
                                          <p:spTgt spid="8229"/>
                                        </p:tgtEl>
                                        <p:attrNameLst>
                                          <p:attrName>style.visibility</p:attrName>
                                        </p:attrNameLst>
                                      </p:cBhvr>
                                      <p:to>
                                        <p:strVal val="visible"/>
                                      </p:to>
                                    </p:set>
                                    <p:animEffect transition="in" filter="randombar(horizontal)">
                                      <p:cBhvr>
                                        <p:cTn id="166" dur="500"/>
                                        <p:tgtEl>
                                          <p:spTgt spid="8229"/>
                                        </p:tgtEl>
                                      </p:cBhvr>
                                    </p:animEffect>
                                  </p:childTnLst>
                                </p:cTn>
                              </p:par>
                            </p:childTnLst>
                          </p:cTn>
                        </p:par>
                      </p:childTnLst>
                    </p:cTn>
                  </p:par>
                  <p:par>
                    <p:cTn id="167" fill="hold">
                      <p:stCondLst>
                        <p:cond delay="indefinite"/>
                      </p:stCondLst>
                      <p:childTnLst>
                        <p:par>
                          <p:cTn id="168" fill="hold">
                            <p:stCondLst>
                              <p:cond delay="0"/>
                            </p:stCondLst>
                            <p:childTnLst>
                              <p:par>
                                <p:cTn id="169" presetID="18" presetClass="entr" presetSubtype="12" fill="hold" nodeType="clickEffect">
                                  <p:stCondLst>
                                    <p:cond delay="0"/>
                                  </p:stCondLst>
                                  <p:childTnLst>
                                    <p:set>
                                      <p:cBhvr>
                                        <p:cTn id="170" dur="1" fill="hold">
                                          <p:stCondLst>
                                            <p:cond delay="0"/>
                                          </p:stCondLst>
                                        </p:cTn>
                                        <p:tgtEl>
                                          <p:spTgt spid="48"/>
                                        </p:tgtEl>
                                        <p:attrNameLst>
                                          <p:attrName>style.visibility</p:attrName>
                                        </p:attrNameLst>
                                      </p:cBhvr>
                                      <p:to>
                                        <p:strVal val="visible"/>
                                      </p:to>
                                    </p:set>
                                    <p:animEffect transition="in" filter="strips(downLeft)">
                                      <p:cBhvr>
                                        <p:cTn id="171" dur="500"/>
                                        <p:tgtEl>
                                          <p:spTgt spid="48"/>
                                        </p:tgtEl>
                                      </p:cBhvr>
                                    </p:animEffect>
                                  </p:childTnLst>
                                </p:cTn>
                              </p:par>
                            </p:childTnLst>
                          </p:cTn>
                        </p:par>
                      </p:childTnLst>
                    </p:cTn>
                  </p:par>
                  <p:par>
                    <p:cTn id="172" fill="hold">
                      <p:stCondLst>
                        <p:cond delay="indefinite"/>
                      </p:stCondLst>
                      <p:childTnLst>
                        <p:par>
                          <p:cTn id="173" fill="hold">
                            <p:stCondLst>
                              <p:cond delay="0"/>
                            </p:stCondLst>
                            <p:childTnLst>
                              <p:par>
                                <p:cTn id="174" presetID="14" presetClass="entr" presetSubtype="10" fill="hold" grpId="0" nodeType="clickEffect">
                                  <p:stCondLst>
                                    <p:cond delay="0"/>
                                  </p:stCondLst>
                                  <p:childTnLst>
                                    <p:set>
                                      <p:cBhvr>
                                        <p:cTn id="175" dur="1" fill="hold">
                                          <p:stCondLst>
                                            <p:cond delay="0"/>
                                          </p:stCondLst>
                                        </p:cTn>
                                        <p:tgtEl>
                                          <p:spTgt spid="43"/>
                                        </p:tgtEl>
                                        <p:attrNameLst>
                                          <p:attrName>style.visibility</p:attrName>
                                        </p:attrNameLst>
                                      </p:cBhvr>
                                      <p:to>
                                        <p:strVal val="visible"/>
                                      </p:to>
                                    </p:set>
                                    <p:animEffect transition="in" filter="randombar(horizontal)">
                                      <p:cBhvr>
                                        <p:cTn id="176"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p:bldP spid="8196" grpId="0"/>
      <p:bldP spid="8197" grpId="0"/>
      <p:bldP spid="8198" grpId="0"/>
      <p:bldP spid="8199" grpId="0"/>
      <p:bldP spid="8201" grpId="0"/>
      <p:bldP spid="8203" grpId="0"/>
      <p:bldP spid="8204" grpId="0"/>
      <p:bldP spid="8205" grpId="0"/>
      <p:bldP spid="8206" grpId="0"/>
      <p:bldP spid="8207" grpId="0"/>
      <p:bldP spid="8208" grpId="0"/>
      <p:bldP spid="8209" grpId="0"/>
      <p:bldP spid="18" grpId="0" animBg="1"/>
      <p:bldP spid="8212" grpId="0"/>
      <p:bldP spid="8213" grpId="0"/>
      <p:bldP spid="8214" grpId="0"/>
      <p:bldP spid="8215" grpId="0"/>
      <p:bldP spid="8216" grpId="0"/>
      <p:bldP spid="8217" grpId="0"/>
      <p:bldP spid="29" grpId="0" animBg="1"/>
      <p:bldP spid="8219" grpId="0"/>
      <p:bldP spid="31" grpId="0" animBg="1"/>
      <p:bldP spid="8222" grpId="0"/>
      <p:bldP spid="8223" grpId="0"/>
      <p:bldP spid="8224" grpId="0"/>
      <p:bldP spid="8225" grpId="0"/>
      <p:bldP spid="8226" grpId="0"/>
      <p:bldP spid="8227" grpId="0"/>
      <p:bldP spid="8228" grpId="0"/>
      <p:bldP spid="8229" grpId="0"/>
      <p:bldP spid="8230" grpId="0"/>
      <p:bldP spid="8231" grpId="0"/>
      <p:bldP spid="4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1343025" y="252413"/>
            <a:ext cx="9902825" cy="708025"/>
          </a:xfrm>
          <a:prstGeom prst="rect">
            <a:avLst/>
          </a:prstGeom>
          <a:noFill/>
          <a:ln w="9525">
            <a:noFill/>
            <a:miter lim="800000"/>
            <a:headEnd/>
            <a:tailEnd/>
          </a:ln>
        </p:spPr>
        <p:txBody>
          <a:bodyPr>
            <a:spAutoFit/>
          </a:bodyPr>
          <a:lstStyle/>
          <a:p>
            <a:pPr algn="r" rtl="1"/>
            <a:r>
              <a:rPr lang="fa-IR" sz="2000" b="1">
                <a:solidFill>
                  <a:srgbClr val="7030A0"/>
                </a:solidFill>
              </a:rPr>
              <a:t>با توجه به مفروضات </a:t>
            </a:r>
            <a:r>
              <a:rPr lang="en-US" sz="2000" b="1">
                <a:solidFill>
                  <a:srgbClr val="7030A0"/>
                </a:solidFill>
              </a:rPr>
              <a:t> (M-M)</a:t>
            </a:r>
            <a:r>
              <a:rPr lang="fa-IR" sz="2000" b="1">
                <a:solidFill>
                  <a:srgbClr val="7030A0"/>
                </a:solidFill>
              </a:rPr>
              <a:t>ولی با در نظر گرفتن نرخ مالیات موثر نهائی شرکت</a:t>
            </a:r>
            <a:r>
              <a:rPr lang="fa-IR" sz="2000">
                <a:solidFill>
                  <a:srgbClr val="7030A0"/>
                </a:solidFill>
              </a:rPr>
              <a:t> </a:t>
            </a:r>
          </a:p>
          <a:p>
            <a:pPr algn="r" rtl="1"/>
            <a:r>
              <a:rPr lang="fa-IR" sz="2000">
                <a:solidFill>
                  <a:srgbClr val="7030A0"/>
                </a:solidFill>
              </a:rPr>
              <a:t>                                 </a:t>
            </a:r>
            <a:r>
              <a:rPr lang="fa-IR" sz="2000" b="1">
                <a:solidFill>
                  <a:srgbClr val="7030A0"/>
                </a:solidFill>
              </a:rPr>
              <a:t>(توسط د آنجلو و ماسولیس)        </a:t>
            </a:r>
          </a:p>
        </p:txBody>
      </p:sp>
      <p:sp>
        <p:nvSpPr>
          <p:cNvPr id="3" name="TextBox 2"/>
          <p:cNvSpPr txBox="1">
            <a:spLocks noChangeArrowheads="1"/>
          </p:cNvSpPr>
          <p:nvPr/>
        </p:nvSpPr>
        <p:spPr bwMode="auto">
          <a:xfrm>
            <a:off x="5080000" y="5405438"/>
            <a:ext cx="1793875" cy="368300"/>
          </a:xfrm>
          <a:prstGeom prst="rect">
            <a:avLst/>
          </a:prstGeom>
          <a:noFill/>
          <a:ln w="9525">
            <a:noFill/>
            <a:miter lim="800000"/>
            <a:headEnd/>
            <a:tailEnd/>
          </a:ln>
        </p:spPr>
        <p:txBody>
          <a:bodyPr>
            <a:spAutoFit/>
          </a:bodyPr>
          <a:lstStyle/>
          <a:p>
            <a:pPr algn="r"/>
            <a:r>
              <a:rPr lang="fa-IR"/>
              <a:t>اگر نرخ مالیات فردی</a:t>
            </a:r>
          </a:p>
        </p:txBody>
      </p:sp>
      <p:sp>
        <p:nvSpPr>
          <p:cNvPr id="4" name="Rectangle 3"/>
          <p:cNvSpPr>
            <a:spLocks noChangeArrowheads="1"/>
          </p:cNvSpPr>
          <p:nvPr/>
        </p:nvSpPr>
        <p:spPr bwMode="auto">
          <a:xfrm>
            <a:off x="6678613" y="5405438"/>
            <a:ext cx="1838325" cy="368300"/>
          </a:xfrm>
          <a:prstGeom prst="rect">
            <a:avLst/>
          </a:prstGeom>
          <a:noFill/>
          <a:ln w="9525">
            <a:noFill/>
            <a:miter lim="800000"/>
            <a:headEnd/>
            <a:tailEnd/>
          </a:ln>
        </p:spPr>
        <p:txBody>
          <a:bodyPr wrap="none">
            <a:spAutoFit/>
          </a:bodyPr>
          <a:lstStyle/>
          <a:p>
            <a:r>
              <a:rPr lang="fa-IR"/>
              <a:t>برای سرمایه گذاران) </a:t>
            </a:r>
          </a:p>
        </p:txBody>
      </p:sp>
      <p:sp>
        <p:nvSpPr>
          <p:cNvPr id="5" name="TextBox 4"/>
          <p:cNvSpPr txBox="1">
            <a:spLocks noChangeArrowheads="1"/>
          </p:cNvSpPr>
          <p:nvPr/>
        </p:nvSpPr>
        <p:spPr bwMode="auto">
          <a:xfrm>
            <a:off x="4864100" y="5405438"/>
            <a:ext cx="311150" cy="368300"/>
          </a:xfrm>
          <a:prstGeom prst="rect">
            <a:avLst/>
          </a:prstGeom>
          <a:noFill/>
          <a:ln w="9525">
            <a:noFill/>
            <a:miter lim="800000"/>
            <a:headEnd/>
            <a:tailEnd/>
          </a:ln>
        </p:spPr>
        <p:txBody>
          <a:bodyPr>
            <a:spAutoFit/>
          </a:bodyPr>
          <a:lstStyle/>
          <a:p>
            <a:r>
              <a:rPr lang="fa-IR" b="1">
                <a:sym typeface="Symbol" pitchFamily="18" charset="2"/>
              </a:rPr>
              <a:t></a:t>
            </a:r>
            <a:endParaRPr lang="fa-IR" b="1"/>
          </a:p>
        </p:txBody>
      </p:sp>
      <p:sp>
        <p:nvSpPr>
          <p:cNvPr id="6" name="TextBox 5"/>
          <p:cNvSpPr txBox="1">
            <a:spLocks noChangeArrowheads="1"/>
          </p:cNvSpPr>
          <p:nvPr/>
        </p:nvSpPr>
        <p:spPr bwMode="auto">
          <a:xfrm>
            <a:off x="3111500" y="5405438"/>
            <a:ext cx="1893888" cy="368300"/>
          </a:xfrm>
          <a:prstGeom prst="rect">
            <a:avLst/>
          </a:prstGeom>
          <a:noFill/>
          <a:ln w="9525">
            <a:noFill/>
            <a:miter lim="800000"/>
            <a:headEnd/>
            <a:tailEnd/>
          </a:ln>
        </p:spPr>
        <p:txBody>
          <a:bodyPr>
            <a:spAutoFit/>
          </a:bodyPr>
          <a:lstStyle/>
          <a:p>
            <a:pPr algn="r"/>
            <a:r>
              <a:rPr lang="fa-IR"/>
              <a:t>نرخ مالیات موثر نهائی</a:t>
            </a:r>
          </a:p>
        </p:txBody>
      </p:sp>
      <p:cxnSp>
        <p:nvCxnSpPr>
          <p:cNvPr id="8" name="Straight Arrow Connector 7"/>
          <p:cNvCxnSpPr/>
          <p:nvPr/>
        </p:nvCxnSpPr>
        <p:spPr>
          <a:xfrm flipV="1">
            <a:off x="2527300" y="5622925"/>
            <a:ext cx="584200" cy="1588"/>
          </a:xfrm>
          <a:prstGeom prst="straightConnector1">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a:spLocks noChangeArrowheads="1"/>
          </p:cNvSpPr>
          <p:nvPr/>
        </p:nvSpPr>
        <p:spPr bwMode="auto">
          <a:xfrm>
            <a:off x="738188" y="5400675"/>
            <a:ext cx="1825625" cy="369888"/>
          </a:xfrm>
          <a:prstGeom prst="rect">
            <a:avLst/>
          </a:prstGeom>
          <a:noFill/>
          <a:ln w="9525">
            <a:noFill/>
            <a:miter lim="800000"/>
            <a:headEnd/>
            <a:tailEnd/>
          </a:ln>
        </p:spPr>
        <p:txBody>
          <a:bodyPr>
            <a:spAutoFit/>
          </a:bodyPr>
          <a:lstStyle/>
          <a:p>
            <a:pPr algn="r"/>
            <a:r>
              <a:rPr lang="fa-IR"/>
              <a:t>مازاد سود کسب میکند</a:t>
            </a:r>
          </a:p>
        </p:txBody>
      </p:sp>
      <p:sp>
        <p:nvSpPr>
          <p:cNvPr id="11" name="TextBox 10"/>
          <p:cNvSpPr txBox="1">
            <a:spLocks noChangeArrowheads="1"/>
          </p:cNvSpPr>
          <p:nvPr/>
        </p:nvSpPr>
        <p:spPr bwMode="auto">
          <a:xfrm>
            <a:off x="1030288" y="4154488"/>
            <a:ext cx="1825625" cy="369887"/>
          </a:xfrm>
          <a:prstGeom prst="rect">
            <a:avLst/>
          </a:prstGeom>
          <a:noFill/>
          <a:ln w="9525">
            <a:noFill/>
            <a:miter lim="800000"/>
            <a:headEnd/>
            <a:tailEnd/>
          </a:ln>
        </p:spPr>
        <p:txBody>
          <a:bodyPr>
            <a:spAutoFit/>
          </a:bodyPr>
          <a:lstStyle/>
          <a:p>
            <a:pPr algn="r"/>
            <a:r>
              <a:rPr lang="fa-IR"/>
              <a:t>مازاد سود کسب میکند</a:t>
            </a:r>
          </a:p>
        </p:txBody>
      </p:sp>
      <p:cxnSp>
        <p:nvCxnSpPr>
          <p:cNvPr id="12" name="Straight Arrow Connector 11"/>
          <p:cNvCxnSpPr/>
          <p:nvPr/>
        </p:nvCxnSpPr>
        <p:spPr>
          <a:xfrm flipV="1">
            <a:off x="2782888" y="4371975"/>
            <a:ext cx="584200" cy="1588"/>
          </a:xfrm>
          <a:prstGeom prst="straightConnector1">
            <a:avLst/>
          </a:prstGeom>
          <a:ln w="571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rrowheads="1"/>
          </p:cNvSpPr>
          <p:nvPr/>
        </p:nvSpPr>
        <p:spPr bwMode="auto">
          <a:xfrm>
            <a:off x="2454275" y="5834063"/>
            <a:ext cx="4022725" cy="369887"/>
          </a:xfrm>
          <a:prstGeom prst="rect">
            <a:avLst/>
          </a:prstGeom>
          <a:noFill/>
          <a:ln w="9525">
            <a:noFill/>
            <a:miter lim="800000"/>
            <a:headEnd/>
            <a:tailEnd/>
          </a:ln>
        </p:spPr>
        <p:txBody>
          <a:bodyPr wrap="none">
            <a:spAutoFit/>
          </a:bodyPr>
          <a:lstStyle/>
          <a:p>
            <a:pPr algn="r"/>
            <a:r>
              <a:rPr lang="fa-IR"/>
              <a:t>(چونکه بازده بعد از مالیات بالاتری دریافت میکنند)</a:t>
            </a:r>
          </a:p>
        </p:txBody>
      </p:sp>
      <p:sp>
        <p:nvSpPr>
          <p:cNvPr id="14" name="Rectangle 13"/>
          <p:cNvSpPr>
            <a:spLocks noChangeArrowheads="1"/>
          </p:cNvSpPr>
          <p:nvPr/>
        </p:nvSpPr>
        <p:spPr bwMode="auto">
          <a:xfrm>
            <a:off x="7015163" y="4154488"/>
            <a:ext cx="1244600" cy="369887"/>
          </a:xfrm>
          <a:prstGeom prst="rect">
            <a:avLst/>
          </a:prstGeom>
          <a:noFill/>
          <a:ln w="9525">
            <a:noFill/>
            <a:miter lim="800000"/>
            <a:headEnd/>
            <a:tailEnd/>
          </a:ln>
        </p:spPr>
        <p:txBody>
          <a:bodyPr wrap="none">
            <a:spAutoFit/>
          </a:bodyPr>
          <a:lstStyle/>
          <a:p>
            <a:r>
              <a:rPr lang="fa-IR"/>
              <a:t>برای شرکت) </a:t>
            </a:r>
          </a:p>
        </p:txBody>
      </p:sp>
      <p:sp>
        <p:nvSpPr>
          <p:cNvPr id="15" name="TextBox 14"/>
          <p:cNvSpPr txBox="1">
            <a:spLocks noChangeArrowheads="1"/>
          </p:cNvSpPr>
          <p:nvPr/>
        </p:nvSpPr>
        <p:spPr bwMode="auto">
          <a:xfrm>
            <a:off x="5156200" y="4151313"/>
            <a:ext cx="2047875" cy="368300"/>
          </a:xfrm>
          <a:prstGeom prst="rect">
            <a:avLst/>
          </a:prstGeom>
          <a:noFill/>
          <a:ln w="9525">
            <a:noFill/>
            <a:miter lim="800000"/>
            <a:headEnd/>
            <a:tailEnd/>
          </a:ln>
        </p:spPr>
        <p:txBody>
          <a:bodyPr>
            <a:spAutoFit/>
          </a:bodyPr>
          <a:lstStyle/>
          <a:p>
            <a:pPr algn="r"/>
            <a:r>
              <a:rPr lang="fa-IR"/>
              <a:t>اگر نرخ مالیات شرکت</a:t>
            </a:r>
          </a:p>
        </p:txBody>
      </p:sp>
      <p:sp>
        <p:nvSpPr>
          <p:cNvPr id="16" name="TextBox 15"/>
          <p:cNvSpPr txBox="1">
            <a:spLocks noChangeArrowheads="1"/>
          </p:cNvSpPr>
          <p:nvPr/>
        </p:nvSpPr>
        <p:spPr bwMode="auto">
          <a:xfrm>
            <a:off x="5119688" y="4151313"/>
            <a:ext cx="311150" cy="368300"/>
          </a:xfrm>
          <a:prstGeom prst="rect">
            <a:avLst/>
          </a:prstGeom>
          <a:noFill/>
          <a:ln w="9525">
            <a:noFill/>
            <a:miter lim="800000"/>
            <a:headEnd/>
            <a:tailEnd/>
          </a:ln>
        </p:spPr>
        <p:txBody>
          <a:bodyPr>
            <a:spAutoFit/>
          </a:bodyPr>
          <a:lstStyle/>
          <a:p>
            <a:r>
              <a:rPr lang="fa-IR">
                <a:sym typeface="Symbol" pitchFamily="18" charset="2"/>
              </a:rPr>
              <a:t>&gt;</a:t>
            </a:r>
            <a:endParaRPr lang="fa-IR"/>
          </a:p>
        </p:txBody>
      </p:sp>
      <p:sp>
        <p:nvSpPr>
          <p:cNvPr id="17" name="TextBox 16"/>
          <p:cNvSpPr txBox="1">
            <a:spLocks noChangeArrowheads="1"/>
          </p:cNvSpPr>
          <p:nvPr/>
        </p:nvSpPr>
        <p:spPr bwMode="auto">
          <a:xfrm>
            <a:off x="3367088" y="4151313"/>
            <a:ext cx="1893887" cy="368300"/>
          </a:xfrm>
          <a:prstGeom prst="rect">
            <a:avLst/>
          </a:prstGeom>
          <a:noFill/>
          <a:ln w="9525">
            <a:noFill/>
            <a:miter lim="800000"/>
            <a:headEnd/>
            <a:tailEnd/>
          </a:ln>
        </p:spPr>
        <p:txBody>
          <a:bodyPr>
            <a:spAutoFit/>
          </a:bodyPr>
          <a:lstStyle/>
          <a:p>
            <a:pPr algn="r"/>
            <a:r>
              <a:rPr lang="fa-IR"/>
              <a:t>نرخ مالیات موثر نهائی</a:t>
            </a:r>
          </a:p>
        </p:txBody>
      </p:sp>
      <p:sp>
        <p:nvSpPr>
          <p:cNvPr id="18" name="TextBox 17"/>
          <p:cNvSpPr txBox="1">
            <a:spLocks noChangeArrowheads="1"/>
          </p:cNvSpPr>
          <p:nvPr/>
        </p:nvSpPr>
        <p:spPr bwMode="auto">
          <a:xfrm>
            <a:off x="2198688" y="4597400"/>
            <a:ext cx="4733925" cy="369888"/>
          </a:xfrm>
          <a:prstGeom prst="rect">
            <a:avLst/>
          </a:prstGeom>
          <a:noFill/>
          <a:ln w="9525">
            <a:noFill/>
            <a:miter lim="800000"/>
            <a:headEnd/>
            <a:tailEnd/>
          </a:ln>
        </p:spPr>
        <p:txBody>
          <a:bodyPr wrap="none">
            <a:spAutoFit/>
          </a:bodyPr>
          <a:lstStyle/>
          <a:p>
            <a:pPr algn="r"/>
            <a:r>
              <a:rPr lang="fa-IR"/>
              <a:t>(چونکه آنها نرخ بهره قبل از مالیات کمتری پرداخت میکنند)</a:t>
            </a:r>
          </a:p>
        </p:txBody>
      </p:sp>
      <p:cxnSp>
        <p:nvCxnSpPr>
          <p:cNvPr id="20" name="Straight Connector 19"/>
          <p:cNvCxnSpPr/>
          <p:nvPr/>
        </p:nvCxnSpPr>
        <p:spPr>
          <a:xfrm rot="16200000" flipH="1">
            <a:off x="1817688" y="2271713"/>
            <a:ext cx="2227262" cy="4762"/>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a:off x="2928938" y="3351213"/>
            <a:ext cx="2994025" cy="1587"/>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933700" y="2438400"/>
            <a:ext cx="3178175" cy="365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Freeform 28"/>
          <p:cNvSpPr/>
          <p:nvPr/>
        </p:nvSpPr>
        <p:spPr>
          <a:xfrm>
            <a:off x="2957513" y="1854200"/>
            <a:ext cx="2935287" cy="1171575"/>
          </a:xfrm>
          <a:custGeom>
            <a:avLst/>
            <a:gdLst>
              <a:gd name="connsiteX0" fmla="*/ 0 w 2743200"/>
              <a:gd name="connsiteY0" fmla="*/ 1160060 h 1171433"/>
              <a:gd name="connsiteX1" fmla="*/ 218364 w 2743200"/>
              <a:gd name="connsiteY1" fmla="*/ 1160060 h 1171433"/>
              <a:gd name="connsiteX2" fmla="*/ 559558 w 2743200"/>
              <a:gd name="connsiteY2" fmla="*/ 1091821 h 1171433"/>
              <a:gd name="connsiteX3" fmla="*/ 750626 w 2743200"/>
              <a:gd name="connsiteY3" fmla="*/ 1037230 h 1171433"/>
              <a:gd name="connsiteX4" fmla="*/ 955343 w 2743200"/>
              <a:gd name="connsiteY4" fmla="*/ 968991 h 1171433"/>
              <a:gd name="connsiteX5" fmla="*/ 1132764 w 2743200"/>
              <a:gd name="connsiteY5" fmla="*/ 900753 h 1171433"/>
              <a:gd name="connsiteX6" fmla="*/ 1596788 w 2743200"/>
              <a:gd name="connsiteY6" fmla="*/ 682388 h 1171433"/>
              <a:gd name="connsiteX7" fmla="*/ 1978925 w 2743200"/>
              <a:gd name="connsiteY7" fmla="*/ 477672 h 1171433"/>
              <a:gd name="connsiteX8" fmla="*/ 2442949 w 2743200"/>
              <a:gd name="connsiteY8" fmla="*/ 177421 h 1171433"/>
              <a:gd name="connsiteX9" fmla="*/ 2743200 w 2743200"/>
              <a:gd name="connsiteY9" fmla="*/ 0 h 1171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43200" h="1171433">
                <a:moveTo>
                  <a:pt x="0" y="1160060"/>
                </a:moveTo>
                <a:cubicBezTo>
                  <a:pt x="62552" y="1165746"/>
                  <a:pt x="125104" y="1171433"/>
                  <a:pt x="218364" y="1160060"/>
                </a:cubicBezTo>
                <a:cubicBezTo>
                  <a:pt x="311624" y="1148687"/>
                  <a:pt x="470848" y="1112293"/>
                  <a:pt x="559558" y="1091821"/>
                </a:cubicBezTo>
                <a:cubicBezTo>
                  <a:pt x="648268" y="1071349"/>
                  <a:pt x="684662" y="1057702"/>
                  <a:pt x="750626" y="1037230"/>
                </a:cubicBezTo>
                <a:cubicBezTo>
                  <a:pt x="816590" y="1016758"/>
                  <a:pt x="891653" y="991737"/>
                  <a:pt x="955343" y="968991"/>
                </a:cubicBezTo>
                <a:cubicBezTo>
                  <a:pt x="1019033" y="946245"/>
                  <a:pt x="1025857" y="948520"/>
                  <a:pt x="1132764" y="900753"/>
                </a:cubicBezTo>
                <a:cubicBezTo>
                  <a:pt x="1239671" y="852986"/>
                  <a:pt x="1455761" y="752902"/>
                  <a:pt x="1596788" y="682388"/>
                </a:cubicBezTo>
                <a:cubicBezTo>
                  <a:pt x="1737815" y="611875"/>
                  <a:pt x="1837898" y="561833"/>
                  <a:pt x="1978925" y="477672"/>
                </a:cubicBezTo>
                <a:cubicBezTo>
                  <a:pt x="2119952" y="393511"/>
                  <a:pt x="2315570" y="257033"/>
                  <a:pt x="2442949" y="177421"/>
                </a:cubicBezTo>
                <a:cubicBezTo>
                  <a:pt x="2570328" y="97809"/>
                  <a:pt x="2656764" y="48904"/>
                  <a:pt x="2743200" y="0"/>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30" name="Freeform 29"/>
          <p:cNvSpPr/>
          <p:nvPr/>
        </p:nvSpPr>
        <p:spPr>
          <a:xfrm flipV="1">
            <a:off x="2897188" y="1817688"/>
            <a:ext cx="2995612" cy="1290637"/>
          </a:xfrm>
          <a:custGeom>
            <a:avLst/>
            <a:gdLst>
              <a:gd name="connsiteX0" fmla="*/ 0 w 2743200"/>
              <a:gd name="connsiteY0" fmla="*/ 1160060 h 1171433"/>
              <a:gd name="connsiteX1" fmla="*/ 218364 w 2743200"/>
              <a:gd name="connsiteY1" fmla="*/ 1160060 h 1171433"/>
              <a:gd name="connsiteX2" fmla="*/ 559558 w 2743200"/>
              <a:gd name="connsiteY2" fmla="*/ 1091821 h 1171433"/>
              <a:gd name="connsiteX3" fmla="*/ 750626 w 2743200"/>
              <a:gd name="connsiteY3" fmla="*/ 1037230 h 1171433"/>
              <a:gd name="connsiteX4" fmla="*/ 955343 w 2743200"/>
              <a:gd name="connsiteY4" fmla="*/ 968991 h 1171433"/>
              <a:gd name="connsiteX5" fmla="*/ 1132764 w 2743200"/>
              <a:gd name="connsiteY5" fmla="*/ 900753 h 1171433"/>
              <a:gd name="connsiteX6" fmla="*/ 1596788 w 2743200"/>
              <a:gd name="connsiteY6" fmla="*/ 682388 h 1171433"/>
              <a:gd name="connsiteX7" fmla="*/ 1978925 w 2743200"/>
              <a:gd name="connsiteY7" fmla="*/ 477672 h 1171433"/>
              <a:gd name="connsiteX8" fmla="*/ 2442949 w 2743200"/>
              <a:gd name="connsiteY8" fmla="*/ 177421 h 1171433"/>
              <a:gd name="connsiteX9" fmla="*/ 2743200 w 2743200"/>
              <a:gd name="connsiteY9" fmla="*/ 0 h 1171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43200" h="1171433">
                <a:moveTo>
                  <a:pt x="0" y="1160060"/>
                </a:moveTo>
                <a:cubicBezTo>
                  <a:pt x="62552" y="1165746"/>
                  <a:pt x="125104" y="1171433"/>
                  <a:pt x="218364" y="1160060"/>
                </a:cubicBezTo>
                <a:cubicBezTo>
                  <a:pt x="311624" y="1148687"/>
                  <a:pt x="470848" y="1112293"/>
                  <a:pt x="559558" y="1091821"/>
                </a:cubicBezTo>
                <a:cubicBezTo>
                  <a:pt x="648268" y="1071349"/>
                  <a:pt x="684662" y="1057702"/>
                  <a:pt x="750626" y="1037230"/>
                </a:cubicBezTo>
                <a:cubicBezTo>
                  <a:pt x="816590" y="1016758"/>
                  <a:pt x="891653" y="991737"/>
                  <a:pt x="955343" y="968991"/>
                </a:cubicBezTo>
                <a:cubicBezTo>
                  <a:pt x="1019033" y="946245"/>
                  <a:pt x="1025857" y="948520"/>
                  <a:pt x="1132764" y="900753"/>
                </a:cubicBezTo>
                <a:cubicBezTo>
                  <a:pt x="1239671" y="852986"/>
                  <a:pt x="1455761" y="752902"/>
                  <a:pt x="1596788" y="682388"/>
                </a:cubicBezTo>
                <a:cubicBezTo>
                  <a:pt x="1737815" y="611875"/>
                  <a:pt x="1837898" y="561833"/>
                  <a:pt x="1978925" y="477672"/>
                </a:cubicBezTo>
                <a:cubicBezTo>
                  <a:pt x="2119952" y="393511"/>
                  <a:pt x="2315570" y="257033"/>
                  <a:pt x="2442949" y="177421"/>
                </a:cubicBezTo>
                <a:cubicBezTo>
                  <a:pt x="2570328" y="97809"/>
                  <a:pt x="2656764" y="48904"/>
                  <a:pt x="2743200" y="0"/>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32" name="Rectangle 31"/>
          <p:cNvSpPr>
            <a:spLocks noChangeArrowheads="1"/>
          </p:cNvSpPr>
          <p:nvPr/>
        </p:nvSpPr>
        <p:spPr bwMode="auto">
          <a:xfrm>
            <a:off x="1035050" y="2252663"/>
            <a:ext cx="1893888" cy="368300"/>
          </a:xfrm>
          <a:prstGeom prst="rect">
            <a:avLst/>
          </a:prstGeom>
          <a:noFill/>
          <a:ln w="9525">
            <a:noFill/>
            <a:miter lim="800000"/>
            <a:headEnd/>
            <a:tailEnd/>
          </a:ln>
        </p:spPr>
        <p:txBody>
          <a:bodyPr wrap="none">
            <a:spAutoFit/>
          </a:bodyPr>
          <a:lstStyle/>
          <a:p>
            <a:pPr algn="r"/>
            <a:r>
              <a:rPr lang="fa-IR"/>
              <a:t>نرخ مالیات موثر نهائی</a:t>
            </a:r>
          </a:p>
        </p:txBody>
      </p:sp>
      <p:sp>
        <p:nvSpPr>
          <p:cNvPr id="34" name="TextBox 33"/>
          <p:cNvSpPr txBox="1">
            <a:spLocks noChangeArrowheads="1"/>
          </p:cNvSpPr>
          <p:nvPr/>
        </p:nvSpPr>
        <p:spPr bwMode="auto">
          <a:xfrm>
            <a:off x="2574925" y="1087438"/>
            <a:ext cx="390525" cy="369887"/>
          </a:xfrm>
          <a:prstGeom prst="rect">
            <a:avLst/>
          </a:prstGeom>
          <a:noFill/>
          <a:ln w="9525">
            <a:noFill/>
            <a:miter lim="800000"/>
            <a:headEnd/>
            <a:tailEnd/>
          </a:ln>
        </p:spPr>
        <p:txBody>
          <a:bodyPr wrap="none">
            <a:spAutoFit/>
          </a:bodyPr>
          <a:lstStyle/>
          <a:p>
            <a:r>
              <a:rPr lang="fa-IR" b="1"/>
              <a:t>%</a:t>
            </a:r>
          </a:p>
        </p:txBody>
      </p:sp>
      <p:sp>
        <p:nvSpPr>
          <p:cNvPr id="35" name="TextBox 34"/>
          <p:cNvSpPr txBox="1">
            <a:spLocks noChangeArrowheads="1"/>
          </p:cNvSpPr>
          <p:nvPr/>
        </p:nvSpPr>
        <p:spPr bwMode="auto">
          <a:xfrm>
            <a:off x="5783263" y="3351213"/>
            <a:ext cx="312737" cy="369887"/>
          </a:xfrm>
          <a:prstGeom prst="rect">
            <a:avLst/>
          </a:prstGeom>
          <a:noFill/>
          <a:ln w="9525">
            <a:noFill/>
            <a:miter lim="800000"/>
            <a:headEnd/>
            <a:tailEnd/>
          </a:ln>
        </p:spPr>
        <p:txBody>
          <a:bodyPr wrap="none">
            <a:spAutoFit/>
          </a:bodyPr>
          <a:lstStyle/>
          <a:p>
            <a:r>
              <a:rPr lang="fa-IR" b="1"/>
              <a:t>$</a:t>
            </a:r>
          </a:p>
        </p:txBody>
      </p:sp>
      <p:sp>
        <p:nvSpPr>
          <p:cNvPr id="36" name="TextBox 35"/>
          <p:cNvSpPr txBox="1">
            <a:spLocks noChangeArrowheads="1"/>
          </p:cNvSpPr>
          <p:nvPr/>
        </p:nvSpPr>
        <p:spPr bwMode="auto">
          <a:xfrm>
            <a:off x="2819400" y="2433638"/>
            <a:ext cx="1720850" cy="338137"/>
          </a:xfrm>
          <a:prstGeom prst="rect">
            <a:avLst/>
          </a:prstGeom>
          <a:noFill/>
          <a:ln w="9525">
            <a:noFill/>
            <a:miter lim="800000"/>
            <a:headEnd/>
            <a:tailEnd/>
          </a:ln>
        </p:spPr>
        <p:txBody>
          <a:bodyPr wrap="none">
            <a:spAutoFit/>
          </a:bodyPr>
          <a:lstStyle/>
          <a:p>
            <a:pPr algn="r"/>
            <a:r>
              <a:rPr lang="fa-IR" sz="1600"/>
              <a:t>مازاد سود سرمایه گذار</a:t>
            </a:r>
          </a:p>
        </p:txBody>
      </p:sp>
      <p:sp>
        <p:nvSpPr>
          <p:cNvPr id="37" name="TextBox 36"/>
          <p:cNvSpPr txBox="1">
            <a:spLocks noChangeArrowheads="1"/>
          </p:cNvSpPr>
          <p:nvPr/>
        </p:nvSpPr>
        <p:spPr bwMode="auto">
          <a:xfrm>
            <a:off x="2905125" y="2114550"/>
            <a:ext cx="1338263" cy="347663"/>
          </a:xfrm>
          <a:prstGeom prst="rect">
            <a:avLst/>
          </a:prstGeom>
          <a:noFill/>
          <a:ln w="9525">
            <a:noFill/>
            <a:miter lim="800000"/>
            <a:headEnd/>
            <a:tailEnd/>
          </a:ln>
        </p:spPr>
        <p:txBody>
          <a:bodyPr>
            <a:spAutoFit/>
          </a:bodyPr>
          <a:lstStyle/>
          <a:p>
            <a:pPr algn="r"/>
            <a:r>
              <a:rPr lang="fa-IR" sz="1600"/>
              <a:t>مازاد سود شرکت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randombar(horizontal)">
                                      <p:cBhvr>
                                        <p:cTn id="12" dur="500"/>
                                        <p:tgtEl>
                                          <p:spTgt spid="22"/>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randombar(horizontal)">
                                      <p:cBhvr>
                                        <p:cTn id="15" dur="500"/>
                                        <p:tgtEl>
                                          <p:spTgt spid="35"/>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4"/>
                                        </p:tgtEl>
                                        <p:attrNameLst>
                                          <p:attrName>style.visibility</p:attrName>
                                        </p:attrNameLst>
                                      </p:cBhvr>
                                      <p:to>
                                        <p:strVal val="visible"/>
                                      </p:to>
                                    </p:set>
                                    <p:animEffect transition="in" filter="randombar(horizontal)">
                                      <p:cBhvr>
                                        <p:cTn id="18" dur="500"/>
                                        <p:tgtEl>
                                          <p:spTgt spid="34"/>
                                        </p:tgtEl>
                                      </p:cBhvr>
                                    </p:animEffect>
                                  </p:childTnLst>
                                </p:cTn>
                              </p:par>
                              <p:par>
                                <p:cTn id="19" presetID="14" presetClass="entr" presetSubtype="1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randombar(horizontal)">
                                      <p:cBhvr>
                                        <p:cTn id="21" dur="500"/>
                                        <p:tgtEl>
                                          <p:spTgt spid="20"/>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randombar(horizontal)">
                                      <p:cBhvr>
                                        <p:cTn id="24" dur="500"/>
                                        <p:tgtEl>
                                          <p:spTgt spid="32"/>
                                        </p:tgtEl>
                                      </p:cBhvr>
                                    </p:animEffect>
                                  </p:childTnLst>
                                </p:cTn>
                              </p:par>
                              <p:par>
                                <p:cTn id="25" presetID="14" presetClass="entr" presetSubtype="10" fill="hold" nodeType="with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randombar(horizontal)">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randombar(horizontal)">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randombar(horizontal)">
                                      <p:cBhvr>
                                        <p:cTn id="37" dur="500"/>
                                        <p:tgtEl>
                                          <p:spTgt spid="16"/>
                                        </p:tgtEl>
                                      </p:cBhvr>
                                    </p:animEffect>
                                  </p:childTnLst>
                                </p:cTn>
                              </p:par>
                              <p:par>
                                <p:cTn id="38" presetID="14" presetClass="entr" presetSubtype="1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randombar(horizontal)">
                                      <p:cBhvr>
                                        <p:cTn id="40" dur="500"/>
                                        <p:tgtEl>
                                          <p:spTgt spid="15"/>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randombar(horizontal)">
                                      <p:cBhvr>
                                        <p:cTn id="43" dur="5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18" presetClass="entr" presetSubtype="12" fill="hold" nodeType="click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strips(downLeft)">
                                      <p:cBhvr>
                                        <p:cTn id="48" dur="500"/>
                                        <p:tgtEl>
                                          <p:spTgt spid="12"/>
                                        </p:tgtEl>
                                      </p:cBhvr>
                                    </p:animEffect>
                                  </p:childTnLst>
                                </p:cTn>
                              </p:par>
                            </p:childTnLst>
                          </p:cTn>
                        </p:par>
                      </p:childTnLst>
                    </p:cTn>
                  </p:par>
                  <p:par>
                    <p:cTn id="49" fill="hold">
                      <p:stCondLst>
                        <p:cond delay="indefinite"/>
                      </p:stCondLst>
                      <p:childTnLst>
                        <p:par>
                          <p:cTn id="50" fill="hold">
                            <p:stCondLst>
                              <p:cond delay="0"/>
                            </p:stCondLst>
                            <p:childTnLst>
                              <p:par>
                                <p:cTn id="51" presetID="14" presetClass="entr" presetSubtype="1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Effect transition="in" filter="randombar(horizontal)">
                                      <p:cBhvr>
                                        <p:cTn id="53" dur="500"/>
                                        <p:tgtEl>
                                          <p:spTgt spid="11"/>
                                        </p:tgtEl>
                                      </p:cBhvr>
                                    </p:animEffect>
                                  </p:childTnLst>
                                </p:cTn>
                              </p:par>
                            </p:childTnLst>
                          </p:cTn>
                        </p:par>
                      </p:childTnLst>
                    </p:cTn>
                  </p:par>
                  <p:par>
                    <p:cTn id="54" fill="hold">
                      <p:stCondLst>
                        <p:cond delay="indefinite"/>
                      </p:stCondLst>
                      <p:childTnLst>
                        <p:par>
                          <p:cTn id="55" fill="hold">
                            <p:stCondLst>
                              <p:cond delay="0"/>
                            </p:stCondLst>
                            <p:childTnLst>
                              <p:par>
                                <p:cTn id="56" presetID="14" presetClass="entr" presetSubtype="10" fill="hold" grpId="0" nodeType="click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randombar(horizontal)">
                                      <p:cBhvr>
                                        <p:cTn id="58" dur="5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14" presetClass="entr" presetSubtype="10" fill="hold" grpId="0" nodeType="click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randombar(horizontal)">
                                      <p:cBhvr>
                                        <p:cTn id="63" dur="500"/>
                                        <p:tgtEl>
                                          <p:spTgt spid="37"/>
                                        </p:tgtEl>
                                      </p:cBhvr>
                                    </p:animEffect>
                                  </p:childTnLst>
                                </p:cTn>
                              </p:par>
                              <p:par>
                                <p:cTn id="64" presetID="14" presetClass="entr" presetSubtype="10" fill="hold" grpId="0" nodeType="with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randombar(horizontal)">
                                      <p:cBhvr>
                                        <p:cTn id="66" dur="500"/>
                                        <p:tgtEl>
                                          <p:spTgt spid="30"/>
                                        </p:tgtEl>
                                      </p:cBhvr>
                                    </p:animEffect>
                                  </p:childTnLst>
                                </p:cTn>
                              </p:par>
                            </p:childTnLst>
                          </p:cTn>
                        </p:par>
                      </p:childTnLst>
                    </p:cTn>
                  </p:par>
                  <p:par>
                    <p:cTn id="67" fill="hold">
                      <p:stCondLst>
                        <p:cond delay="indefinite"/>
                      </p:stCondLst>
                      <p:childTnLst>
                        <p:par>
                          <p:cTn id="68" fill="hold">
                            <p:stCondLst>
                              <p:cond delay="0"/>
                            </p:stCondLst>
                            <p:childTnLst>
                              <p:par>
                                <p:cTn id="69" presetID="14" presetClass="entr" presetSubtype="10" fill="hold" grpId="0" nodeType="clickEffect">
                                  <p:stCondLst>
                                    <p:cond delay="0"/>
                                  </p:stCondLst>
                                  <p:childTnLst>
                                    <p:set>
                                      <p:cBhvr>
                                        <p:cTn id="70" dur="1" fill="hold">
                                          <p:stCondLst>
                                            <p:cond delay="0"/>
                                          </p:stCondLst>
                                        </p:cTn>
                                        <p:tgtEl>
                                          <p:spTgt spid="4"/>
                                        </p:tgtEl>
                                        <p:attrNameLst>
                                          <p:attrName>style.visibility</p:attrName>
                                        </p:attrNameLst>
                                      </p:cBhvr>
                                      <p:to>
                                        <p:strVal val="visible"/>
                                      </p:to>
                                    </p:set>
                                    <p:animEffect transition="in" filter="randombar(horizontal)">
                                      <p:cBhvr>
                                        <p:cTn id="71" dur="500"/>
                                        <p:tgtEl>
                                          <p:spTgt spid="4"/>
                                        </p:tgtEl>
                                      </p:cBhvr>
                                    </p:animEffect>
                                  </p:childTnLst>
                                </p:cTn>
                              </p:par>
                            </p:childTnLst>
                          </p:cTn>
                        </p:par>
                      </p:childTnLst>
                    </p:cTn>
                  </p:par>
                  <p:par>
                    <p:cTn id="72" fill="hold">
                      <p:stCondLst>
                        <p:cond delay="indefinite"/>
                      </p:stCondLst>
                      <p:childTnLst>
                        <p:par>
                          <p:cTn id="73" fill="hold">
                            <p:stCondLst>
                              <p:cond delay="0"/>
                            </p:stCondLst>
                            <p:childTnLst>
                              <p:par>
                                <p:cTn id="74" presetID="14" presetClass="entr" presetSubtype="10" fill="hold" grpId="0" nodeType="clickEffect">
                                  <p:stCondLst>
                                    <p:cond delay="0"/>
                                  </p:stCondLst>
                                  <p:childTnLst>
                                    <p:set>
                                      <p:cBhvr>
                                        <p:cTn id="75" dur="1" fill="hold">
                                          <p:stCondLst>
                                            <p:cond delay="0"/>
                                          </p:stCondLst>
                                        </p:cTn>
                                        <p:tgtEl>
                                          <p:spTgt spid="5"/>
                                        </p:tgtEl>
                                        <p:attrNameLst>
                                          <p:attrName>style.visibility</p:attrName>
                                        </p:attrNameLst>
                                      </p:cBhvr>
                                      <p:to>
                                        <p:strVal val="visible"/>
                                      </p:to>
                                    </p:set>
                                    <p:animEffect transition="in" filter="randombar(horizontal)">
                                      <p:cBhvr>
                                        <p:cTn id="76" dur="500"/>
                                        <p:tgtEl>
                                          <p:spTgt spid="5"/>
                                        </p:tgtEl>
                                      </p:cBhvr>
                                    </p:animEffect>
                                  </p:childTnLst>
                                </p:cTn>
                              </p:par>
                              <p:par>
                                <p:cTn id="77" presetID="14" presetClass="entr" presetSubtype="10" fill="hold" grpId="0" nodeType="with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randombar(horizontal)">
                                      <p:cBhvr>
                                        <p:cTn id="79" dur="500"/>
                                        <p:tgtEl>
                                          <p:spTgt spid="6"/>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
                                        </p:tgtEl>
                                        <p:attrNameLst>
                                          <p:attrName>style.visibility</p:attrName>
                                        </p:attrNameLst>
                                      </p:cBhvr>
                                      <p:to>
                                        <p:strVal val="visible"/>
                                      </p:to>
                                    </p:set>
                                    <p:animEffect transition="in" filter="randombar(horizontal)">
                                      <p:cBhvr>
                                        <p:cTn id="82" dur="500"/>
                                        <p:tgtEl>
                                          <p:spTgt spid="3"/>
                                        </p:tgtEl>
                                      </p:cBhvr>
                                    </p:animEffect>
                                  </p:childTnLst>
                                </p:cTn>
                              </p:par>
                            </p:childTnLst>
                          </p:cTn>
                        </p:par>
                      </p:childTnLst>
                    </p:cTn>
                  </p:par>
                  <p:par>
                    <p:cTn id="83" fill="hold">
                      <p:stCondLst>
                        <p:cond delay="indefinite"/>
                      </p:stCondLst>
                      <p:childTnLst>
                        <p:par>
                          <p:cTn id="84" fill="hold">
                            <p:stCondLst>
                              <p:cond delay="0"/>
                            </p:stCondLst>
                            <p:childTnLst>
                              <p:par>
                                <p:cTn id="85" presetID="18" presetClass="entr" presetSubtype="12" fill="hold" nodeType="clickEffect">
                                  <p:stCondLst>
                                    <p:cond delay="0"/>
                                  </p:stCondLst>
                                  <p:childTnLst>
                                    <p:set>
                                      <p:cBhvr>
                                        <p:cTn id="86" dur="1" fill="hold">
                                          <p:stCondLst>
                                            <p:cond delay="0"/>
                                          </p:stCondLst>
                                        </p:cTn>
                                        <p:tgtEl>
                                          <p:spTgt spid="8"/>
                                        </p:tgtEl>
                                        <p:attrNameLst>
                                          <p:attrName>style.visibility</p:attrName>
                                        </p:attrNameLst>
                                      </p:cBhvr>
                                      <p:to>
                                        <p:strVal val="visible"/>
                                      </p:to>
                                    </p:set>
                                    <p:animEffect transition="in" filter="strips(downLeft)">
                                      <p:cBhvr>
                                        <p:cTn id="87" dur="500"/>
                                        <p:tgtEl>
                                          <p:spTgt spid="8"/>
                                        </p:tgtEl>
                                      </p:cBhvr>
                                    </p:animEffect>
                                  </p:childTnLst>
                                </p:cTn>
                              </p:par>
                            </p:childTnLst>
                          </p:cTn>
                        </p:par>
                      </p:childTnLst>
                    </p:cTn>
                  </p:par>
                  <p:par>
                    <p:cTn id="88" fill="hold">
                      <p:stCondLst>
                        <p:cond delay="indefinite"/>
                      </p:stCondLst>
                      <p:childTnLst>
                        <p:par>
                          <p:cTn id="89" fill="hold">
                            <p:stCondLst>
                              <p:cond delay="0"/>
                            </p:stCondLst>
                            <p:childTnLst>
                              <p:par>
                                <p:cTn id="90" presetID="14" presetClass="entr" presetSubtype="10" fill="hold" grpId="0" nodeType="clickEffect">
                                  <p:stCondLst>
                                    <p:cond delay="0"/>
                                  </p:stCondLst>
                                  <p:childTnLst>
                                    <p:set>
                                      <p:cBhvr>
                                        <p:cTn id="91" dur="1" fill="hold">
                                          <p:stCondLst>
                                            <p:cond delay="0"/>
                                          </p:stCondLst>
                                        </p:cTn>
                                        <p:tgtEl>
                                          <p:spTgt spid="10"/>
                                        </p:tgtEl>
                                        <p:attrNameLst>
                                          <p:attrName>style.visibility</p:attrName>
                                        </p:attrNameLst>
                                      </p:cBhvr>
                                      <p:to>
                                        <p:strVal val="visible"/>
                                      </p:to>
                                    </p:set>
                                    <p:animEffect transition="in" filter="randombar(horizontal)">
                                      <p:cBhvr>
                                        <p:cTn id="92" dur="500"/>
                                        <p:tgtEl>
                                          <p:spTgt spid="10"/>
                                        </p:tgtEl>
                                      </p:cBhvr>
                                    </p:animEffect>
                                  </p:childTnLst>
                                </p:cTn>
                              </p:par>
                            </p:childTnLst>
                          </p:cTn>
                        </p:par>
                      </p:childTnLst>
                    </p:cTn>
                  </p:par>
                  <p:par>
                    <p:cTn id="93" fill="hold">
                      <p:stCondLst>
                        <p:cond delay="indefinite"/>
                      </p:stCondLst>
                      <p:childTnLst>
                        <p:par>
                          <p:cTn id="94" fill="hold">
                            <p:stCondLst>
                              <p:cond delay="0"/>
                            </p:stCondLst>
                            <p:childTnLst>
                              <p:par>
                                <p:cTn id="95" presetID="14" presetClass="entr" presetSubtype="10" fill="hold" grpId="0" nodeType="clickEffect">
                                  <p:stCondLst>
                                    <p:cond delay="0"/>
                                  </p:stCondLst>
                                  <p:childTnLst>
                                    <p:set>
                                      <p:cBhvr>
                                        <p:cTn id="96" dur="1" fill="hold">
                                          <p:stCondLst>
                                            <p:cond delay="0"/>
                                          </p:stCondLst>
                                        </p:cTn>
                                        <p:tgtEl>
                                          <p:spTgt spid="13"/>
                                        </p:tgtEl>
                                        <p:attrNameLst>
                                          <p:attrName>style.visibility</p:attrName>
                                        </p:attrNameLst>
                                      </p:cBhvr>
                                      <p:to>
                                        <p:strVal val="visible"/>
                                      </p:to>
                                    </p:set>
                                    <p:animEffect transition="in" filter="randombar(horizontal)">
                                      <p:cBhvr>
                                        <p:cTn id="97" dur="500"/>
                                        <p:tgtEl>
                                          <p:spTgt spid="13"/>
                                        </p:tgtEl>
                                      </p:cBhvr>
                                    </p:animEffect>
                                  </p:childTnLst>
                                </p:cTn>
                              </p:par>
                            </p:childTnLst>
                          </p:cTn>
                        </p:par>
                      </p:childTnLst>
                    </p:cTn>
                  </p:par>
                  <p:par>
                    <p:cTn id="98" fill="hold">
                      <p:stCondLst>
                        <p:cond delay="indefinite"/>
                      </p:stCondLst>
                      <p:childTnLst>
                        <p:par>
                          <p:cTn id="99" fill="hold">
                            <p:stCondLst>
                              <p:cond delay="0"/>
                            </p:stCondLst>
                            <p:childTnLst>
                              <p:par>
                                <p:cTn id="100" presetID="14" presetClass="entr" presetSubtype="10" fill="hold" grpId="0" nodeType="clickEffect">
                                  <p:stCondLst>
                                    <p:cond delay="0"/>
                                  </p:stCondLst>
                                  <p:childTnLst>
                                    <p:set>
                                      <p:cBhvr>
                                        <p:cTn id="101" dur="1" fill="hold">
                                          <p:stCondLst>
                                            <p:cond delay="0"/>
                                          </p:stCondLst>
                                        </p:cTn>
                                        <p:tgtEl>
                                          <p:spTgt spid="36"/>
                                        </p:tgtEl>
                                        <p:attrNameLst>
                                          <p:attrName>style.visibility</p:attrName>
                                        </p:attrNameLst>
                                      </p:cBhvr>
                                      <p:to>
                                        <p:strVal val="visible"/>
                                      </p:to>
                                    </p:set>
                                    <p:animEffect transition="in" filter="randombar(horizontal)">
                                      <p:cBhvr>
                                        <p:cTn id="102" dur="500"/>
                                        <p:tgtEl>
                                          <p:spTgt spid="36"/>
                                        </p:tgtEl>
                                      </p:cBhvr>
                                    </p:animEffect>
                                  </p:childTnLst>
                                </p:cTn>
                              </p:par>
                              <p:par>
                                <p:cTn id="103" presetID="14" presetClass="entr" presetSubtype="10" fill="hold" grpId="0" nodeType="withEffect">
                                  <p:stCondLst>
                                    <p:cond delay="0"/>
                                  </p:stCondLst>
                                  <p:childTnLst>
                                    <p:set>
                                      <p:cBhvr>
                                        <p:cTn id="104" dur="1" fill="hold">
                                          <p:stCondLst>
                                            <p:cond delay="0"/>
                                          </p:stCondLst>
                                        </p:cTn>
                                        <p:tgtEl>
                                          <p:spTgt spid="29"/>
                                        </p:tgtEl>
                                        <p:attrNameLst>
                                          <p:attrName>style.visibility</p:attrName>
                                        </p:attrNameLst>
                                      </p:cBhvr>
                                      <p:to>
                                        <p:strVal val="visible"/>
                                      </p:to>
                                    </p:set>
                                    <p:animEffect transition="in" filter="randombar(horizontal)">
                                      <p:cBhvr>
                                        <p:cTn id="10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10" grpId="0"/>
      <p:bldP spid="11" grpId="0"/>
      <p:bldP spid="13" grpId="0"/>
      <p:bldP spid="14" grpId="0"/>
      <p:bldP spid="15" grpId="0"/>
      <p:bldP spid="16" grpId="0"/>
      <p:bldP spid="17" grpId="0"/>
      <p:bldP spid="18" grpId="0"/>
      <p:bldP spid="29" grpId="0" animBg="1"/>
      <p:bldP spid="30" grpId="0" animBg="1"/>
      <p:bldP spid="32" grpId="0"/>
      <p:bldP spid="34" grpId="0"/>
      <p:bldP spid="35" grpId="0"/>
      <p:bldP spid="36" grpId="0"/>
      <p:bldP spid="3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2732088" y="436563"/>
            <a:ext cx="6265862" cy="400050"/>
          </a:xfrm>
          <a:prstGeom prst="rect">
            <a:avLst/>
          </a:prstGeom>
          <a:noFill/>
          <a:ln w="9525">
            <a:noFill/>
            <a:miter lim="800000"/>
            <a:headEnd/>
            <a:tailEnd/>
          </a:ln>
        </p:spPr>
        <p:txBody>
          <a:bodyPr>
            <a:spAutoFit/>
          </a:bodyPr>
          <a:lstStyle/>
          <a:p>
            <a:pPr algn="r" rtl="1"/>
            <a:r>
              <a:rPr lang="fa-IR" sz="2000" b="1">
                <a:solidFill>
                  <a:srgbClr val="7030A0"/>
                </a:solidFill>
              </a:rPr>
              <a:t>با توجه به مفروضات </a:t>
            </a:r>
            <a:r>
              <a:rPr lang="en-US" sz="2000" b="1">
                <a:solidFill>
                  <a:srgbClr val="7030A0"/>
                </a:solidFill>
              </a:rPr>
              <a:t> (M-M)</a:t>
            </a:r>
            <a:r>
              <a:rPr lang="fa-IR" sz="2000" b="1">
                <a:solidFill>
                  <a:srgbClr val="7030A0"/>
                </a:solidFill>
              </a:rPr>
              <a:t>ولی با در نظر گرفتن بدهی ریسک دار</a:t>
            </a:r>
          </a:p>
        </p:txBody>
      </p:sp>
      <p:sp>
        <p:nvSpPr>
          <p:cNvPr id="11267" name="TextBox 2"/>
          <p:cNvSpPr txBox="1">
            <a:spLocks noChangeArrowheads="1"/>
          </p:cNvSpPr>
          <p:nvPr/>
        </p:nvSpPr>
        <p:spPr bwMode="auto">
          <a:xfrm>
            <a:off x="5715000" y="941388"/>
            <a:ext cx="3165475" cy="369887"/>
          </a:xfrm>
          <a:prstGeom prst="rect">
            <a:avLst/>
          </a:prstGeom>
          <a:noFill/>
          <a:ln w="9525">
            <a:noFill/>
            <a:miter lim="800000"/>
            <a:headEnd/>
            <a:tailEnd/>
          </a:ln>
        </p:spPr>
        <p:txBody>
          <a:bodyPr>
            <a:spAutoFit/>
          </a:bodyPr>
          <a:lstStyle/>
          <a:p>
            <a:pPr algn="r"/>
            <a:r>
              <a:rPr lang="en-US">
                <a:sym typeface="Symbol" pitchFamily="18" charset="2"/>
              </a:rPr>
              <a:t> </a:t>
            </a:r>
            <a:r>
              <a:rPr lang="fa-IR">
                <a:sym typeface="Symbol" pitchFamily="18" charset="2"/>
              </a:rPr>
              <a:t> ریسک سیستماتیک سهام</a:t>
            </a:r>
            <a:r>
              <a:rPr lang="fa-IR" b="1">
                <a:sym typeface="Symbol" pitchFamily="18" charset="2"/>
              </a:rPr>
              <a:t></a:t>
            </a:r>
            <a:r>
              <a:rPr lang="en-US" b="1" baseline="-25000">
                <a:sym typeface="Symbol" pitchFamily="18" charset="2"/>
              </a:rPr>
              <a:t>s</a:t>
            </a:r>
            <a:endParaRPr lang="fa-IR" b="1" baseline="-25000"/>
          </a:p>
        </p:txBody>
      </p:sp>
      <p:sp>
        <p:nvSpPr>
          <p:cNvPr id="11268" name="Rectangle 3"/>
          <p:cNvSpPr>
            <a:spLocks noChangeArrowheads="1"/>
          </p:cNvSpPr>
          <p:nvPr/>
        </p:nvSpPr>
        <p:spPr bwMode="auto">
          <a:xfrm>
            <a:off x="5262563" y="1344613"/>
            <a:ext cx="3587750" cy="368300"/>
          </a:xfrm>
          <a:prstGeom prst="rect">
            <a:avLst/>
          </a:prstGeom>
          <a:noFill/>
          <a:ln w="9525">
            <a:noFill/>
            <a:miter lim="800000"/>
            <a:headEnd/>
            <a:tailEnd/>
          </a:ln>
        </p:spPr>
        <p:txBody>
          <a:bodyPr>
            <a:spAutoFit/>
          </a:bodyPr>
          <a:lstStyle/>
          <a:p>
            <a:pPr algn="r"/>
            <a:r>
              <a:rPr lang="fa-IR">
                <a:sym typeface="Symbol" pitchFamily="18" charset="2"/>
              </a:rPr>
              <a:t> ریسک سیستماتیک دارائیهای شرکت</a:t>
            </a:r>
            <a:r>
              <a:rPr lang="fa-IR" b="1">
                <a:sym typeface="Symbol" pitchFamily="18" charset="2"/>
              </a:rPr>
              <a:t></a:t>
            </a:r>
            <a:r>
              <a:rPr lang="en-US" b="1" baseline="-20000">
                <a:sym typeface="Symbol" pitchFamily="18" charset="2"/>
              </a:rPr>
              <a:t>v</a:t>
            </a:r>
            <a:endParaRPr lang="fa-IR" b="1" baseline="-20000"/>
          </a:p>
        </p:txBody>
      </p:sp>
      <p:sp>
        <p:nvSpPr>
          <p:cNvPr id="11269" name="TextBox 4"/>
          <p:cNvSpPr txBox="1">
            <a:spLocks noChangeArrowheads="1"/>
          </p:cNvSpPr>
          <p:nvPr/>
        </p:nvSpPr>
        <p:spPr bwMode="auto">
          <a:xfrm>
            <a:off x="8088313" y="2252663"/>
            <a:ext cx="731837" cy="368300"/>
          </a:xfrm>
          <a:prstGeom prst="rect">
            <a:avLst/>
          </a:prstGeom>
          <a:noFill/>
          <a:ln w="9525">
            <a:noFill/>
            <a:miter lim="800000"/>
            <a:headEnd/>
            <a:tailEnd/>
          </a:ln>
        </p:spPr>
        <p:txBody>
          <a:bodyPr wrap="none">
            <a:spAutoFit/>
          </a:bodyPr>
          <a:lstStyle/>
          <a:p>
            <a:r>
              <a:rPr lang="en-US" b="1"/>
              <a:t>N(d</a:t>
            </a:r>
            <a:r>
              <a:rPr lang="en-US" b="1" baseline="-25000"/>
              <a:t>1</a:t>
            </a:r>
            <a:r>
              <a:rPr lang="en-US" b="1"/>
              <a:t>)</a:t>
            </a:r>
            <a:endParaRPr lang="fa-IR" b="1"/>
          </a:p>
        </p:txBody>
      </p:sp>
      <p:sp>
        <p:nvSpPr>
          <p:cNvPr id="11270" name="TextBox 5"/>
          <p:cNvSpPr txBox="1">
            <a:spLocks noChangeArrowheads="1"/>
          </p:cNvSpPr>
          <p:nvPr/>
        </p:nvSpPr>
        <p:spPr bwMode="auto">
          <a:xfrm>
            <a:off x="7529513" y="2151063"/>
            <a:ext cx="384175" cy="369887"/>
          </a:xfrm>
          <a:prstGeom prst="rect">
            <a:avLst/>
          </a:prstGeom>
          <a:noFill/>
          <a:ln w="9525">
            <a:noFill/>
            <a:miter lim="800000"/>
            <a:headEnd/>
            <a:tailEnd/>
          </a:ln>
        </p:spPr>
        <p:txBody>
          <a:bodyPr wrap="none">
            <a:spAutoFit/>
          </a:bodyPr>
          <a:lstStyle/>
          <a:p>
            <a:r>
              <a:rPr lang="fa-IR" b="1">
                <a:sym typeface="Symbol" pitchFamily="18" charset="2"/>
              </a:rPr>
              <a:t></a:t>
            </a:r>
            <a:r>
              <a:rPr lang="en-US" b="1" baseline="-25000">
                <a:sym typeface="Symbol" pitchFamily="18" charset="2"/>
              </a:rPr>
              <a:t>s</a:t>
            </a:r>
            <a:endParaRPr lang="fa-IR" b="1" baseline="-25000"/>
          </a:p>
        </p:txBody>
      </p:sp>
      <p:sp>
        <p:nvSpPr>
          <p:cNvPr id="11271" name="Rectangle 6"/>
          <p:cNvSpPr>
            <a:spLocks noChangeArrowheads="1"/>
          </p:cNvSpPr>
          <p:nvPr/>
        </p:nvSpPr>
        <p:spPr bwMode="auto">
          <a:xfrm>
            <a:off x="7535863" y="2471738"/>
            <a:ext cx="384175" cy="368300"/>
          </a:xfrm>
          <a:prstGeom prst="rect">
            <a:avLst/>
          </a:prstGeom>
          <a:noFill/>
          <a:ln w="9525">
            <a:noFill/>
            <a:miter lim="800000"/>
            <a:headEnd/>
            <a:tailEnd/>
          </a:ln>
        </p:spPr>
        <p:txBody>
          <a:bodyPr wrap="none">
            <a:spAutoFit/>
          </a:bodyPr>
          <a:lstStyle/>
          <a:p>
            <a:r>
              <a:rPr lang="fa-IR" b="1">
                <a:sym typeface="Symbol" pitchFamily="18" charset="2"/>
              </a:rPr>
              <a:t></a:t>
            </a:r>
            <a:r>
              <a:rPr lang="en-US" b="1" baseline="-25000">
                <a:sym typeface="Symbol" pitchFamily="18" charset="2"/>
              </a:rPr>
              <a:t>v</a:t>
            </a:r>
            <a:endParaRPr lang="fa-IR" b="1" baseline="-25000"/>
          </a:p>
        </p:txBody>
      </p:sp>
      <p:cxnSp>
        <p:nvCxnSpPr>
          <p:cNvPr id="9" name="Straight Connector 8"/>
          <p:cNvCxnSpPr/>
          <p:nvPr/>
        </p:nvCxnSpPr>
        <p:spPr>
          <a:xfrm rot="10800000">
            <a:off x="7572375" y="2473325"/>
            <a:ext cx="36512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273" name="TextBox 9"/>
          <p:cNvSpPr txBox="1">
            <a:spLocks noChangeArrowheads="1"/>
          </p:cNvSpPr>
          <p:nvPr/>
        </p:nvSpPr>
        <p:spPr bwMode="auto">
          <a:xfrm>
            <a:off x="7910513" y="2289175"/>
            <a:ext cx="319087" cy="368300"/>
          </a:xfrm>
          <a:prstGeom prst="rect">
            <a:avLst/>
          </a:prstGeom>
          <a:noFill/>
          <a:ln w="9525">
            <a:noFill/>
            <a:miter lim="800000"/>
            <a:headEnd/>
            <a:tailEnd/>
          </a:ln>
        </p:spPr>
        <p:txBody>
          <a:bodyPr wrap="none">
            <a:spAutoFit/>
          </a:bodyPr>
          <a:lstStyle/>
          <a:p>
            <a:r>
              <a:rPr lang="en-US" b="1"/>
              <a:t>=</a:t>
            </a:r>
            <a:endParaRPr lang="fa-IR" b="1"/>
          </a:p>
        </p:txBody>
      </p:sp>
      <p:cxnSp>
        <p:nvCxnSpPr>
          <p:cNvPr id="11" name="Straight Connector 10"/>
          <p:cNvCxnSpPr/>
          <p:nvPr/>
        </p:nvCxnSpPr>
        <p:spPr>
          <a:xfrm rot="5400000">
            <a:off x="161132" y="4626769"/>
            <a:ext cx="1903412" cy="19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1103313" y="5588000"/>
            <a:ext cx="23304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flipV="1">
            <a:off x="3513138" y="5580063"/>
            <a:ext cx="581025"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277" name="TextBox 82"/>
          <p:cNvSpPr txBox="1">
            <a:spLocks noChangeArrowheads="1"/>
          </p:cNvSpPr>
          <p:nvPr/>
        </p:nvSpPr>
        <p:spPr bwMode="auto">
          <a:xfrm>
            <a:off x="3549650" y="5546725"/>
            <a:ext cx="577850" cy="338138"/>
          </a:xfrm>
          <a:prstGeom prst="rect">
            <a:avLst/>
          </a:prstGeom>
          <a:noFill/>
          <a:ln w="9525">
            <a:noFill/>
            <a:miter lim="800000"/>
            <a:headEnd/>
            <a:tailEnd/>
          </a:ln>
        </p:spPr>
        <p:txBody>
          <a:bodyPr wrap="none">
            <a:spAutoFit/>
          </a:bodyPr>
          <a:lstStyle/>
          <a:p>
            <a:r>
              <a:rPr lang="en-US" sz="1600"/>
              <a:t>B+S</a:t>
            </a:r>
            <a:endParaRPr lang="fa-IR" sz="1600"/>
          </a:p>
        </p:txBody>
      </p:sp>
      <p:sp>
        <p:nvSpPr>
          <p:cNvPr id="11278" name="Rectangle 83"/>
          <p:cNvSpPr>
            <a:spLocks noChangeArrowheads="1"/>
          </p:cNvSpPr>
          <p:nvPr/>
        </p:nvSpPr>
        <p:spPr bwMode="auto">
          <a:xfrm>
            <a:off x="3659188" y="5281613"/>
            <a:ext cx="320675" cy="338137"/>
          </a:xfrm>
          <a:prstGeom prst="rect">
            <a:avLst/>
          </a:prstGeom>
          <a:noFill/>
          <a:ln w="9525">
            <a:noFill/>
            <a:miter lim="800000"/>
            <a:headEnd/>
            <a:tailEnd/>
          </a:ln>
        </p:spPr>
        <p:txBody>
          <a:bodyPr wrap="none">
            <a:spAutoFit/>
          </a:bodyPr>
          <a:lstStyle/>
          <a:p>
            <a:r>
              <a:rPr lang="en-US" sz="1600"/>
              <a:t>B</a:t>
            </a:r>
            <a:endParaRPr lang="fa-IR" sz="1600"/>
          </a:p>
        </p:txBody>
      </p:sp>
      <p:sp>
        <p:nvSpPr>
          <p:cNvPr id="11279" name="TextBox 85"/>
          <p:cNvSpPr txBox="1">
            <a:spLocks noChangeArrowheads="1"/>
          </p:cNvSpPr>
          <p:nvPr/>
        </p:nvSpPr>
        <p:spPr bwMode="auto">
          <a:xfrm>
            <a:off x="774700" y="3684588"/>
            <a:ext cx="390525" cy="369887"/>
          </a:xfrm>
          <a:prstGeom prst="rect">
            <a:avLst/>
          </a:prstGeom>
          <a:noFill/>
          <a:ln w="9525">
            <a:noFill/>
            <a:miter lim="800000"/>
            <a:headEnd/>
            <a:tailEnd/>
          </a:ln>
        </p:spPr>
        <p:txBody>
          <a:bodyPr wrap="none">
            <a:spAutoFit/>
          </a:bodyPr>
          <a:lstStyle/>
          <a:p>
            <a:r>
              <a:rPr lang="en-US"/>
              <a:t>%</a:t>
            </a:r>
            <a:endParaRPr lang="fa-IR"/>
          </a:p>
        </p:txBody>
      </p:sp>
      <p:cxnSp>
        <p:nvCxnSpPr>
          <p:cNvPr id="18" name="Straight Connector 17"/>
          <p:cNvCxnSpPr>
            <a:stCxn id="56" idx="6"/>
          </p:cNvCxnSpPr>
          <p:nvPr/>
        </p:nvCxnSpPr>
        <p:spPr>
          <a:xfrm flipH="1">
            <a:off x="1135063" y="4687888"/>
            <a:ext cx="2058987" cy="238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flipV="1">
            <a:off x="1395413" y="4945063"/>
            <a:ext cx="82550" cy="44450"/>
          </a:xfrm>
          <a:custGeom>
            <a:avLst/>
            <a:gdLst>
              <a:gd name="connsiteX0" fmla="*/ 0 w 354841"/>
              <a:gd name="connsiteY0" fmla="*/ 0 h 234286"/>
              <a:gd name="connsiteX1" fmla="*/ 95534 w 354841"/>
              <a:gd name="connsiteY1" fmla="*/ 136478 h 234286"/>
              <a:gd name="connsiteX2" fmla="*/ 232012 w 354841"/>
              <a:gd name="connsiteY2" fmla="*/ 218364 h 234286"/>
              <a:gd name="connsiteX3" fmla="*/ 354841 w 354841"/>
              <a:gd name="connsiteY3" fmla="*/ 232012 h 234286"/>
            </a:gdLst>
            <a:ahLst/>
            <a:cxnLst>
              <a:cxn ang="0">
                <a:pos x="connsiteX0" y="connsiteY0"/>
              </a:cxn>
              <a:cxn ang="0">
                <a:pos x="connsiteX1" y="connsiteY1"/>
              </a:cxn>
              <a:cxn ang="0">
                <a:pos x="connsiteX2" y="connsiteY2"/>
              </a:cxn>
              <a:cxn ang="0">
                <a:pos x="connsiteX3" y="connsiteY3"/>
              </a:cxn>
            </a:cxnLst>
            <a:rect l="l" t="t" r="r" b="b"/>
            <a:pathLst>
              <a:path w="354841" h="234286">
                <a:moveTo>
                  <a:pt x="0" y="0"/>
                </a:moveTo>
                <a:cubicBezTo>
                  <a:pt x="28432" y="50042"/>
                  <a:pt x="56865" y="100084"/>
                  <a:pt x="95534" y="136478"/>
                </a:cubicBezTo>
                <a:cubicBezTo>
                  <a:pt x="134203" y="172872"/>
                  <a:pt x="188794" y="202442"/>
                  <a:pt x="232012" y="218364"/>
                </a:cubicBezTo>
                <a:cubicBezTo>
                  <a:pt x="275230" y="234286"/>
                  <a:pt x="332095" y="232012"/>
                  <a:pt x="354841" y="232012"/>
                </a:cubicBezTo>
              </a:path>
            </a:pathLst>
          </a:custGeom>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11282" name="Rectangle 106"/>
          <p:cNvSpPr>
            <a:spLocks noChangeArrowheads="1"/>
          </p:cNvSpPr>
          <p:nvPr/>
        </p:nvSpPr>
        <p:spPr bwMode="auto">
          <a:xfrm rot="-1963074">
            <a:off x="2640013" y="3990975"/>
            <a:ext cx="412750" cy="339725"/>
          </a:xfrm>
          <a:prstGeom prst="rect">
            <a:avLst/>
          </a:prstGeom>
          <a:noFill/>
          <a:ln w="9525">
            <a:noFill/>
            <a:miter lim="800000"/>
            <a:headEnd/>
            <a:tailEnd/>
          </a:ln>
        </p:spPr>
        <p:txBody>
          <a:bodyPr wrap="none">
            <a:spAutoFit/>
          </a:bodyPr>
          <a:lstStyle/>
          <a:p>
            <a:r>
              <a:rPr lang="en-US" sz="1600"/>
              <a:t>K</a:t>
            </a:r>
            <a:r>
              <a:rPr lang="en-US" sz="1600" baseline="-25000"/>
              <a:t>S</a:t>
            </a:r>
            <a:endParaRPr lang="fa-IR" sz="1600"/>
          </a:p>
        </p:txBody>
      </p:sp>
      <p:sp>
        <p:nvSpPr>
          <p:cNvPr id="11283" name="Rectangle 107"/>
          <p:cNvSpPr>
            <a:spLocks noChangeArrowheads="1"/>
          </p:cNvSpPr>
          <p:nvPr/>
        </p:nvSpPr>
        <p:spPr bwMode="auto">
          <a:xfrm>
            <a:off x="2782888" y="4368800"/>
            <a:ext cx="825500" cy="338138"/>
          </a:xfrm>
          <a:prstGeom prst="rect">
            <a:avLst/>
          </a:prstGeom>
          <a:noFill/>
          <a:ln w="9525">
            <a:noFill/>
            <a:miter lim="800000"/>
            <a:headEnd/>
            <a:tailEnd/>
          </a:ln>
        </p:spPr>
        <p:txBody>
          <a:bodyPr wrap="none">
            <a:spAutoFit/>
          </a:bodyPr>
          <a:lstStyle/>
          <a:p>
            <a:r>
              <a:rPr lang="en-US" sz="1600"/>
              <a:t>K</a:t>
            </a:r>
            <a:r>
              <a:rPr lang="en-US" sz="1600" baseline="-25000"/>
              <a:t>(WACC)</a:t>
            </a:r>
            <a:endParaRPr lang="fa-IR" sz="1600"/>
          </a:p>
        </p:txBody>
      </p:sp>
      <p:sp>
        <p:nvSpPr>
          <p:cNvPr id="11284" name="Rectangle 109"/>
          <p:cNvSpPr>
            <a:spLocks noChangeArrowheads="1"/>
          </p:cNvSpPr>
          <p:nvPr/>
        </p:nvSpPr>
        <p:spPr bwMode="auto">
          <a:xfrm>
            <a:off x="811213" y="4487863"/>
            <a:ext cx="311150" cy="369887"/>
          </a:xfrm>
          <a:prstGeom prst="rect">
            <a:avLst/>
          </a:prstGeom>
          <a:noFill/>
          <a:ln w="9525">
            <a:noFill/>
            <a:miter lim="800000"/>
            <a:headEnd/>
            <a:tailEnd/>
          </a:ln>
        </p:spPr>
        <p:txBody>
          <a:bodyPr wrap="none">
            <a:spAutoFit/>
          </a:bodyPr>
          <a:lstStyle/>
          <a:p>
            <a:r>
              <a:rPr lang="en-US">
                <a:sym typeface="Symbol" pitchFamily="18" charset="2"/>
              </a:rPr>
              <a:t></a:t>
            </a:r>
            <a:endParaRPr lang="fa-IR"/>
          </a:p>
        </p:txBody>
      </p:sp>
      <p:sp>
        <p:nvSpPr>
          <p:cNvPr id="11285" name="TextBox 115"/>
          <p:cNvSpPr txBox="1">
            <a:spLocks noChangeArrowheads="1"/>
          </p:cNvSpPr>
          <p:nvPr/>
        </p:nvSpPr>
        <p:spPr bwMode="auto">
          <a:xfrm>
            <a:off x="1541463" y="5646738"/>
            <a:ext cx="1462087" cy="338137"/>
          </a:xfrm>
          <a:prstGeom prst="rect">
            <a:avLst/>
          </a:prstGeom>
          <a:noFill/>
          <a:ln w="9525">
            <a:noFill/>
            <a:miter lim="800000"/>
            <a:headEnd/>
            <a:tailEnd/>
          </a:ln>
        </p:spPr>
        <p:txBody>
          <a:bodyPr wrap="none">
            <a:spAutoFit/>
          </a:bodyPr>
          <a:lstStyle/>
          <a:p>
            <a:pPr algn="r"/>
            <a:r>
              <a:rPr lang="fa-IR" sz="1600"/>
              <a:t>بدون مالیات شرکت</a:t>
            </a:r>
          </a:p>
        </p:txBody>
      </p:sp>
      <p:cxnSp>
        <p:nvCxnSpPr>
          <p:cNvPr id="26" name="Straight Connector 25"/>
          <p:cNvCxnSpPr/>
          <p:nvPr/>
        </p:nvCxnSpPr>
        <p:spPr>
          <a:xfrm rot="5400000">
            <a:off x="4679157" y="4626769"/>
            <a:ext cx="1903412" cy="19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a:off x="5621338" y="5588000"/>
            <a:ext cx="233045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8047038" y="5573713"/>
            <a:ext cx="614362" cy="25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289" name="TextBox 122"/>
          <p:cNvSpPr txBox="1">
            <a:spLocks noChangeArrowheads="1"/>
          </p:cNvSpPr>
          <p:nvPr/>
        </p:nvSpPr>
        <p:spPr bwMode="auto">
          <a:xfrm>
            <a:off x="8113713" y="5573713"/>
            <a:ext cx="577850" cy="338137"/>
          </a:xfrm>
          <a:prstGeom prst="rect">
            <a:avLst/>
          </a:prstGeom>
          <a:noFill/>
          <a:ln w="9525">
            <a:noFill/>
            <a:miter lim="800000"/>
            <a:headEnd/>
            <a:tailEnd/>
          </a:ln>
        </p:spPr>
        <p:txBody>
          <a:bodyPr wrap="none">
            <a:spAutoFit/>
          </a:bodyPr>
          <a:lstStyle/>
          <a:p>
            <a:r>
              <a:rPr lang="en-US" sz="1600"/>
              <a:t>B+S</a:t>
            </a:r>
            <a:endParaRPr lang="fa-IR" sz="1600"/>
          </a:p>
        </p:txBody>
      </p:sp>
      <p:sp>
        <p:nvSpPr>
          <p:cNvPr id="11290" name="Rectangle 123"/>
          <p:cNvSpPr>
            <a:spLocks noChangeArrowheads="1"/>
          </p:cNvSpPr>
          <p:nvPr/>
        </p:nvSpPr>
        <p:spPr bwMode="auto">
          <a:xfrm>
            <a:off x="8231188" y="5327650"/>
            <a:ext cx="320675" cy="338138"/>
          </a:xfrm>
          <a:prstGeom prst="rect">
            <a:avLst/>
          </a:prstGeom>
          <a:noFill/>
          <a:ln w="9525">
            <a:noFill/>
            <a:miter lim="800000"/>
            <a:headEnd/>
            <a:tailEnd/>
          </a:ln>
        </p:spPr>
        <p:txBody>
          <a:bodyPr wrap="none">
            <a:spAutoFit/>
          </a:bodyPr>
          <a:lstStyle/>
          <a:p>
            <a:r>
              <a:rPr lang="en-US" sz="1600"/>
              <a:t>B</a:t>
            </a:r>
            <a:endParaRPr lang="fa-IR" sz="1600"/>
          </a:p>
        </p:txBody>
      </p:sp>
      <p:sp>
        <p:nvSpPr>
          <p:cNvPr id="11291" name="TextBox 124"/>
          <p:cNvSpPr txBox="1">
            <a:spLocks noChangeArrowheads="1"/>
          </p:cNvSpPr>
          <p:nvPr/>
        </p:nvSpPr>
        <p:spPr bwMode="auto">
          <a:xfrm>
            <a:off x="5292725" y="3684588"/>
            <a:ext cx="390525" cy="369887"/>
          </a:xfrm>
          <a:prstGeom prst="rect">
            <a:avLst/>
          </a:prstGeom>
          <a:noFill/>
          <a:ln w="9525">
            <a:noFill/>
            <a:miter lim="800000"/>
            <a:headEnd/>
            <a:tailEnd/>
          </a:ln>
        </p:spPr>
        <p:txBody>
          <a:bodyPr wrap="none">
            <a:spAutoFit/>
          </a:bodyPr>
          <a:lstStyle/>
          <a:p>
            <a:r>
              <a:rPr lang="en-US"/>
              <a:t>%</a:t>
            </a:r>
            <a:endParaRPr lang="fa-IR"/>
          </a:p>
        </p:txBody>
      </p:sp>
      <p:cxnSp>
        <p:nvCxnSpPr>
          <p:cNvPr id="33" name="Straight Connector 32"/>
          <p:cNvCxnSpPr/>
          <p:nvPr/>
        </p:nvCxnSpPr>
        <p:spPr>
          <a:xfrm rot="10800000" flipV="1">
            <a:off x="5657850" y="4706938"/>
            <a:ext cx="2095500" cy="365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Freeform 34"/>
          <p:cNvSpPr/>
          <p:nvPr/>
        </p:nvSpPr>
        <p:spPr>
          <a:xfrm flipV="1">
            <a:off x="5913438" y="4945063"/>
            <a:ext cx="82550" cy="44450"/>
          </a:xfrm>
          <a:custGeom>
            <a:avLst/>
            <a:gdLst>
              <a:gd name="connsiteX0" fmla="*/ 0 w 354841"/>
              <a:gd name="connsiteY0" fmla="*/ 0 h 234286"/>
              <a:gd name="connsiteX1" fmla="*/ 95534 w 354841"/>
              <a:gd name="connsiteY1" fmla="*/ 136478 h 234286"/>
              <a:gd name="connsiteX2" fmla="*/ 232012 w 354841"/>
              <a:gd name="connsiteY2" fmla="*/ 218364 h 234286"/>
              <a:gd name="connsiteX3" fmla="*/ 354841 w 354841"/>
              <a:gd name="connsiteY3" fmla="*/ 232012 h 234286"/>
            </a:gdLst>
            <a:ahLst/>
            <a:cxnLst>
              <a:cxn ang="0">
                <a:pos x="connsiteX0" y="connsiteY0"/>
              </a:cxn>
              <a:cxn ang="0">
                <a:pos x="connsiteX1" y="connsiteY1"/>
              </a:cxn>
              <a:cxn ang="0">
                <a:pos x="connsiteX2" y="connsiteY2"/>
              </a:cxn>
              <a:cxn ang="0">
                <a:pos x="connsiteX3" y="connsiteY3"/>
              </a:cxn>
            </a:cxnLst>
            <a:rect l="l" t="t" r="r" b="b"/>
            <a:pathLst>
              <a:path w="354841" h="234286">
                <a:moveTo>
                  <a:pt x="0" y="0"/>
                </a:moveTo>
                <a:cubicBezTo>
                  <a:pt x="28432" y="50042"/>
                  <a:pt x="56865" y="100084"/>
                  <a:pt x="95534" y="136478"/>
                </a:cubicBezTo>
                <a:cubicBezTo>
                  <a:pt x="134203" y="172872"/>
                  <a:pt x="188794" y="202442"/>
                  <a:pt x="232012" y="218364"/>
                </a:cubicBezTo>
                <a:cubicBezTo>
                  <a:pt x="275230" y="234286"/>
                  <a:pt x="332095" y="232012"/>
                  <a:pt x="354841" y="232012"/>
                </a:cubicBezTo>
              </a:path>
            </a:pathLst>
          </a:custGeom>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36" name="Freeform 35"/>
          <p:cNvSpPr/>
          <p:nvPr/>
        </p:nvSpPr>
        <p:spPr>
          <a:xfrm>
            <a:off x="5627688" y="4695825"/>
            <a:ext cx="2116137" cy="328613"/>
          </a:xfrm>
          <a:custGeom>
            <a:avLst/>
            <a:gdLst>
              <a:gd name="connsiteX0" fmla="*/ 0 w 2169994"/>
              <a:gd name="connsiteY0" fmla="*/ 0 h 327547"/>
              <a:gd name="connsiteX1" fmla="*/ 109182 w 2169994"/>
              <a:gd name="connsiteY1" fmla="*/ 122830 h 327547"/>
              <a:gd name="connsiteX2" fmla="*/ 204716 w 2169994"/>
              <a:gd name="connsiteY2" fmla="*/ 191069 h 327547"/>
              <a:gd name="connsiteX3" fmla="*/ 300251 w 2169994"/>
              <a:gd name="connsiteY3" fmla="*/ 232012 h 327547"/>
              <a:gd name="connsiteX4" fmla="*/ 491319 w 2169994"/>
              <a:gd name="connsiteY4" fmla="*/ 300251 h 327547"/>
              <a:gd name="connsiteX5" fmla="*/ 709684 w 2169994"/>
              <a:gd name="connsiteY5" fmla="*/ 313899 h 327547"/>
              <a:gd name="connsiteX6" fmla="*/ 846161 w 2169994"/>
              <a:gd name="connsiteY6" fmla="*/ 327547 h 327547"/>
              <a:gd name="connsiteX7" fmla="*/ 2169994 w 2169994"/>
              <a:gd name="connsiteY7" fmla="*/ 327547 h 327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69994" h="327547">
                <a:moveTo>
                  <a:pt x="0" y="0"/>
                </a:moveTo>
                <a:cubicBezTo>
                  <a:pt x="37531" y="45492"/>
                  <a:pt x="75063" y="90985"/>
                  <a:pt x="109182" y="122830"/>
                </a:cubicBezTo>
                <a:cubicBezTo>
                  <a:pt x="143301" y="154675"/>
                  <a:pt x="172871" y="172872"/>
                  <a:pt x="204716" y="191069"/>
                </a:cubicBezTo>
                <a:cubicBezTo>
                  <a:pt x="236561" y="209266"/>
                  <a:pt x="252484" y="213815"/>
                  <a:pt x="300251" y="232012"/>
                </a:cubicBezTo>
                <a:cubicBezTo>
                  <a:pt x="348018" y="250209"/>
                  <a:pt x="423080" y="286603"/>
                  <a:pt x="491319" y="300251"/>
                </a:cubicBezTo>
                <a:cubicBezTo>
                  <a:pt x="559558" y="313899"/>
                  <a:pt x="650544" y="309350"/>
                  <a:pt x="709684" y="313899"/>
                </a:cubicBezTo>
                <a:cubicBezTo>
                  <a:pt x="768824" y="318448"/>
                  <a:pt x="846161" y="327547"/>
                  <a:pt x="846161" y="327547"/>
                </a:cubicBezTo>
                <a:lnTo>
                  <a:pt x="2169994" y="327547"/>
                </a:ln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11295" name="Rectangle 132"/>
          <p:cNvSpPr>
            <a:spLocks noChangeArrowheads="1"/>
          </p:cNvSpPr>
          <p:nvPr/>
        </p:nvSpPr>
        <p:spPr bwMode="auto">
          <a:xfrm>
            <a:off x="7529513" y="4706938"/>
            <a:ext cx="825500" cy="339725"/>
          </a:xfrm>
          <a:prstGeom prst="rect">
            <a:avLst/>
          </a:prstGeom>
          <a:noFill/>
          <a:ln w="9525">
            <a:noFill/>
            <a:miter lim="800000"/>
            <a:headEnd/>
            <a:tailEnd/>
          </a:ln>
        </p:spPr>
        <p:txBody>
          <a:bodyPr wrap="none">
            <a:spAutoFit/>
          </a:bodyPr>
          <a:lstStyle/>
          <a:p>
            <a:r>
              <a:rPr lang="en-US" sz="1600"/>
              <a:t>K</a:t>
            </a:r>
            <a:r>
              <a:rPr lang="en-US" sz="1600" baseline="-25000"/>
              <a:t>(WACC)</a:t>
            </a:r>
            <a:endParaRPr lang="fa-IR" sz="1600"/>
          </a:p>
        </p:txBody>
      </p:sp>
      <p:sp>
        <p:nvSpPr>
          <p:cNvPr id="11296" name="Rectangle 133"/>
          <p:cNvSpPr>
            <a:spLocks noChangeArrowheads="1"/>
          </p:cNvSpPr>
          <p:nvPr/>
        </p:nvSpPr>
        <p:spPr bwMode="auto">
          <a:xfrm>
            <a:off x="5329238" y="4487863"/>
            <a:ext cx="311150" cy="369887"/>
          </a:xfrm>
          <a:prstGeom prst="rect">
            <a:avLst/>
          </a:prstGeom>
          <a:noFill/>
          <a:ln w="9525">
            <a:noFill/>
            <a:miter lim="800000"/>
            <a:headEnd/>
            <a:tailEnd/>
          </a:ln>
        </p:spPr>
        <p:txBody>
          <a:bodyPr wrap="none">
            <a:spAutoFit/>
          </a:bodyPr>
          <a:lstStyle/>
          <a:p>
            <a:r>
              <a:rPr lang="en-US">
                <a:sym typeface="Symbol" pitchFamily="18" charset="2"/>
              </a:rPr>
              <a:t></a:t>
            </a:r>
            <a:endParaRPr lang="fa-IR"/>
          </a:p>
        </p:txBody>
      </p:sp>
      <p:sp>
        <p:nvSpPr>
          <p:cNvPr id="11297" name="TextBox 135"/>
          <p:cNvSpPr txBox="1">
            <a:spLocks noChangeArrowheads="1"/>
          </p:cNvSpPr>
          <p:nvPr/>
        </p:nvSpPr>
        <p:spPr bwMode="auto">
          <a:xfrm>
            <a:off x="6276975" y="5646738"/>
            <a:ext cx="1244600" cy="338137"/>
          </a:xfrm>
          <a:prstGeom prst="rect">
            <a:avLst/>
          </a:prstGeom>
          <a:noFill/>
          <a:ln w="9525">
            <a:noFill/>
            <a:miter lim="800000"/>
            <a:headEnd/>
            <a:tailEnd/>
          </a:ln>
        </p:spPr>
        <p:txBody>
          <a:bodyPr wrap="none">
            <a:spAutoFit/>
          </a:bodyPr>
          <a:lstStyle/>
          <a:p>
            <a:pPr algn="r"/>
            <a:r>
              <a:rPr lang="fa-IR" sz="1600"/>
              <a:t>با مالیات شرکت</a:t>
            </a:r>
          </a:p>
        </p:txBody>
      </p:sp>
      <p:sp>
        <p:nvSpPr>
          <p:cNvPr id="11298" name="Rectangle 141"/>
          <p:cNvSpPr>
            <a:spLocks noChangeArrowheads="1"/>
          </p:cNvSpPr>
          <p:nvPr/>
        </p:nvSpPr>
        <p:spPr bwMode="auto">
          <a:xfrm>
            <a:off x="4960938" y="4843463"/>
            <a:ext cx="742950" cy="338137"/>
          </a:xfrm>
          <a:prstGeom prst="rect">
            <a:avLst/>
          </a:prstGeom>
          <a:noFill/>
          <a:ln w="9525">
            <a:noFill/>
            <a:miter lim="800000"/>
            <a:headEnd/>
            <a:tailEnd/>
          </a:ln>
        </p:spPr>
        <p:txBody>
          <a:bodyPr wrap="none">
            <a:spAutoFit/>
          </a:bodyPr>
          <a:lstStyle/>
          <a:p>
            <a:r>
              <a:rPr lang="en-US" sz="1600">
                <a:sym typeface="Symbol" pitchFamily="18" charset="2"/>
              </a:rPr>
              <a:t>(1-T)</a:t>
            </a:r>
            <a:endParaRPr lang="fa-IR" sz="1600"/>
          </a:p>
        </p:txBody>
      </p:sp>
      <p:sp>
        <p:nvSpPr>
          <p:cNvPr id="11299" name="TextBox 142"/>
          <p:cNvSpPr txBox="1">
            <a:spLocks noChangeArrowheads="1"/>
          </p:cNvSpPr>
          <p:nvPr/>
        </p:nvSpPr>
        <p:spPr bwMode="auto">
          <a:xfrm>
            <a:off x="4935538" y="5208588"/>
            <a:ext cx="768350" cy="338137"/>
          </a:xfrm>
          <a:prstGeom prst="rect">
            <a:avLst/>
          </a:prstGeom>
          <a:noFill/>
          <a:ln w="9525">
            <a:noFill/>
            <a:miter lim="800000"/>
            <a:headEnd/>
            <a:tailEnd/>
          </a:ln>
        </p:spPr>
        <p:txBody>
          <a:bodyPr wrap="none">
            <a:spAutoFit/>
          </a:bodyPr>
          <a:lstStyle/>
          <a:p>
            <a:r>
              <a:rPr lang="en-US" sz="1600"/>
              <a:t>R</a:t>
            </a:r>
            <a:r>
              <a:rPr lang="en-US" sz="1600" baseline="-25000"/>
              <a:t>f</a:t>
            </a:r>
            <a:r>
              <a:rPr lang="en-US" sz="1600"/>
              <a:t>(1-t)</a:t>
            </a:r>
            <a:endParaRPr lang="fa-IR" sz="1600"/>
          </a:p>
        </p:txBody>
      </p:sp>
      <p:cxnSp>
        <p:nvCxnSpPr>
          <p:cNvPr id="51" name="Straight Connector 50"/>
          <p:cNvCxnSpPr/>
          <p:nvPr/>
        </p:nvCxnSpPr>
        <p:spPr>
          <a:xfrm rot="16200000" flipV="1">
            <a:off x="2251868" y="4656932"/>
            <a:ext cx="1865313" cy="0"/>
          </a:xfrm>
          <a:prstGeom prst="line">
            <a:avLst/>
          </a:prstGeom>
          <a:ln w="3175">
            <a:solidFill>
              <a:schemeClr val="bg2">
                <a:lumMod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56" name="Freeform 55"/>
          <p:cNvSpPr/>
          <p:nvPr/>
        </p:nvSpPr>
        <p:spPr>
          <a:xfrm>
            <a:off x="1119188" y="4687888"/>
            <a:ext cx="2074862" cy="587375"/>
          </a:xfrm>
          <a:custGeom>
            <a:avLst/>
            <a:gdLst>
              <a:gd name="connsiteX0" fmla="*/ 0 w 2074460"/>
              <a:gd name="connsiteY0" fmla="*/ 586854 h 586854"/>
              <a:gd name="connsiteX1" fmla="*/ 668741 w 2074460"/>
              <a:gd name="connsiteY1" fmla="*/ 504967 h 586854"/>
              <a:gd name="connsiteX2" fmla="*/ 1119117 w 2074460"/>
              <a:gd name="connsiteY2" fmla="*/ 423081 h 586854"/>
              <a:gd name="connsiteX3" fmla="*/ 1405720 w 2074460"/>
              <a:gd name="connsiteY3" fmla="*/ 354842 h 586854"/>
              <a:gd name="connsiteX4" fmla="*/ 1692323 w 2074460"/>
              <a:gd name="connsiteY4" fmla="*/ 272955 h 586854"/>
              <a:gd name="connsiteX5" fmla="*/ 1937983 w 2074460"/>
              <a:gd name="connsiteY5" fmla="*/ 163773 h 586854"/>
              <a:gd name="connsiteX6" fmla="*/ 2074460 w 2074460"/>
              <a:gd name="connsiteY6" fmla="*/ 0 h 586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4460" h="586854">
                <a:moveTo>
                  <a:pt x="0" y="586854"/>
                </a:moveTo>
                <a:lnTo>
                  <a:pt x="668741" y="504967"/>
                </a:lnTo>
                <a:cubicBezTo>
                  <a:pt x="855260" y="477672"/>
                  <a:pt x="996287" y="448102"/>
                  <a:pt x="1119117" y="423081"/>
                </a:cubicBezTo>
                <a:cubicBezTo>
                  <a:pt x="1241947" y="398060"/>
                  <a:pt x="1310186" y="379863"/>
                  <a:pt x="1405720" y="354842"/>
                </a:cubicBezTo>
                <a:cubicBezTo>
                  <a:pt x="1501254" y="329821"/>
                  <a:pt x="1603613" y="304800"/>
                  <a:pt x="1692323" y="272955"/>
                </a:cubicBezTo>
                <a:cubicBezTo>
                  <a:pt x="1781034" y="241110"/>
                  <a:pt x="1874294" y="209265"/>
                  <a:pt x="1937983" y="163773"/>
                </a:cubicBezTo>
                <a:cubicBezTo>
                  <a:pt x="2001672" y="118281"/>
                  <a:pt x="2038066" y="59140"/>
                  <a:pt x="2074460" y="0"/>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58" name="Freeform 57"/>
          <p:cNvSpPr/>
          <p:nvPr/>
        </p:nvSpPr>
        <p:spPr>
          <a:xfrm>
            <a:off x="1109663" y="4119563"/>
            <a:ext cx="2074862" cy="587375"/>
          </a:xfrm>
          <a:custGeom>
            <a:avLst/>
            <a:gdLst>
              <a:gd name="connsiteX0" fmla="*/ 0 w 2074460"/>
              <a:gd name="connsiteY0" fmla="*/ 586854 h 586854"/>
              <a:gd name="connsiteX1" fmla="*/ 668741 w 2074460"/>
              <a:gd name="connsiteY1" fmla="*/ 504967 h 586854"/>
              <a:gd name="connsiteX2" fmla="*/ 1119117 w 2074460"/>
              <a:gd name="connsiteY2" fmla="*/ 423081 h 586854"/>
              <a:gd name="connsiteX3" fmla="*/ 1405720 w 2074460"/>
              <a:gd name="connsiteY3" fmla="*/ 354842 h 586854"/>
              <a:gd name="connsiteX4" fmla="*/ 1692323 w 2074460"/>
              <a:gd name="connsiteY4" fmla="*/ 272955 h 586854"/>
              <a:gd name="connsiteX5" fmla="*/ 1937983 w 2074460"/>
              <a:gd name="connsiteY5" fmla="*/ 163773 h 586854"/>
              <a:gd name="connsiteX6" fmla="*/ 2074460 w 2074460"/>
              <a:gd name="connsiteY6" fmla="*/ 0 h 586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4460" h="586854">
                <a:moveTo>
                  <a:pt x="0" y="586854"/>
                </a:moveTo>
                <a:lnTo>
                  <a:pt x="668741" y="504967"/>
                </a:lnTo>
                <a:cubicBezTo>
                  <a:pt x="855260" y="477672"/>
                  <a:pt x="996287" y="448102"/>
                  <a:pt x="1119117" y="423081"/>
                </a:cubicBezTo>
                <a:cubicBezTo>
                  <a:pt x="1241947" y="398060"/>
                  <a:pt x="1310186" y="379863"/>
                  <a:pt x="1405720" y="354842"/>
                </a:cubicBezTo>
                <a:cubicBezTo>
                  <a:pt x="1501254" y="329821"/>
                  <a:pt x="1603613" y="304800"/>
                  <a:pt x="1692323" y="272955"/>
                </a:cubicBezTo>
                <a:cubicBezTo>
                  <a:pt x="1781034" y="241110"/>
                  <a:pt x="1874294" y="209265"/>
                  <a:pt x="1937983" y="163773"/>
                </a:cubicBezTo>
                <a:cubicBezTo>
                  <a:pt x="2001672" y="118281"/>
                  <a:pt x="2038066" y="59140"/>
                  <a:pt x="2074460" y="0"/>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11304" name="Rectangle 62"/>
          <p:cNvSpPr>
            <a:spLocks noChangeArrowheads="1"/>
          </p:cNvSpPr>
          <p:nvPr/>
        </p:nvSpPr>
        <p:spPr bwMode="auto">
          <a:xfrm rot="-1396269">
            <a:off x="2782888" y="4845050"/>
            <a:ext cx="396875" cy="338138"/>
          </a:xfrm>
          <a:prstGeom prst="rect">
            <a:avLst/>
          </a:prstGeom>
          <a:noFill/>
          <a:ln w="9525">
            <a:noFill/>
            <a:miter lim="800000"/>
            <a:headEnd/>
            <a:tailEnd/>
          </a:ln>
        </p:spPr>
        <p:txBody>
          <a:bodyPr wrap="none">
            <a:spAutoFit/>
          </a:bodyPr>
          <a:lstStyle/>
          <a:p>
            <a:r>
              <a:rPr lang="en-US" sz="1600">
                <a:sym typeface="Symbol" pitchFamily="18" charset="2"/>
              </a:rPr>
              <a:t>K</a:t>
            </a:r>
            <a:r>
              <a:rPr lang="en-US" sz="1600" baseline="-25000">
                <a:sym typeface="Symbol" pitchFamily="18" charset="2"/>
              </a:rPr>
              <a:t>b</a:t>
            </a:r>
            <a:endParaRPr lang="fa-IR" sz="1600" baseline="-25000"/>
          </a:p>
        </p:txBody>
      </p:sp>
      <p:sp>
        <p:nvSpPr>
          <p:cNvPr id="11305" name="TextBox 63"/>
          <p:cNvSpPr txBox="1">
            <a:spLocks noChangeArrowheads="1"/>
          </p:cNvSpPr>
          <p:nvPr/>
        </p:nvSpPr>
        <p:spPr bwMode="auto">
          <a:xfrm>
            <a:off x="733425" y="5072063"/>
            <a:ext cx="419100" cy="338137"/>
          </a:xfrm>
          <a:prstGeom prst="rect">
            <a:avLst/>
          </a:prstGeom>
          <a:noFill/>
          <a:ln w="9525">
            <a:noFill/>
            <a:miter lim="800000"/>
            <a:headEnd/>
            <a:tailEnd/>
          </a:ln>
        </p:spPr>
        <p:txBody>
          <a:bodyPr wrap="none">
            <a:spAutoFit/>
          </a:bodyPr>
          <a:lstStyle/>
          <a:p>
            <a:r>
              <a:rPr lang="en-US" sz="1600"/>
              <a:t>R</a:t>
            </a:r>
            <a:r>
              <a:rPr lang="en-US" sz="1600" baseline="-25000"/>
              <a:t>V</a:t>
            </a:r>
            <a:endParaRPr lang="fa-IR" sz="1600" baseline="-25000"/>
          </a:p>
        </p:txBody>
      </p:sp>
      <p:cxnSp>
        <p:nvCxnSpPr>
          <p:cNvPr id="65" name="Straight Connector 64"/>
          <p:cNvCxnSpPr/>
          <p:nvPr/>
        </p:nvCxnSpPr>
        <p:spPr>
          <a:xfrm rot="16200000" flipV="1">
            <a:off x="6815931" y="4653757"/>
            <a:ext cx="1865313" cy="0"/>
          </a:xfrm>
          <a:prstGeom prst="line">
            <a:avLst/>
          </a:prstGeom>
          <a:ln w="3175">
            <a:solidFill>
              <a:schemeClr val="bg2">
                <a:lumMod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11307" name="Rectangle 106"/>
          <p:cNvSpPr>
            <a:spLocks noChangeArrowheads="1"/>
          </p:cNvSpPr>
          <p:nvPr/>
        </p:nvSpPr>
        <p:spPr bwMode="auto">
          <a:xfrm rot="-1963074">
            <a:off x="7161213" y="4027488"/>
            <a:ext cx="412750" cy="339725"/>
          </a:xfrm>
          <a:prstGeom prst="rect">
            <a:avLst/>
          </a:prstGeom>
          <a:noFill/>
          <a:ln w="9525">
            <a:noFill/>
            <a:miter lim="800000"/>
            <a:headEnd/>
            <a:tailEnd/>
          </a:ln>
        </p:spPr>
        <p:txBody>
          <a:bodyPr wrap="none">
            <a:spAutoFit/>
          </a:bodyPr>
          <a:lstStyle/>
          <a:p>
            <a:r>
              <a:rPr lang="en-US" sz="1600"/>
              <a:t>K</a:t>
            </a:r>
            <a:r>
              <a:rPr lang="en-US" sz="1600" baseline="-25000"/>
              <a:t>S</a:t>
            </a:r>
            <a:endParaRPr lang="fa-IR" sz="1600"/>
          </a:p>
        </p:txBody>
      </p:sp>
      <p:sp>
        <p:nvSpPr>
          <p:cNvPr id="68" name="Freeform 67"/>
          <p:cNvSpPr/>
          <p:nvPr/>
        </p:nvSpPr>
        <p:spPr>
          <a:xfrm>
            <a:off x="5630863" y="4119563"/>
            <a:ext cx="2122487" cy="623887"/>
          </a:xfrm>
          <a:custGeom>
            <a:avLst/>
            <a:gdLst>
              <a:gd name="connsiteX0" fmla="*/ 0 w 2074460"/>
              <a:gd name="connsiteY0" fmla="*/ 586854 h 586854"/>
              <a:gd name="connsiteX1" fmla="*/ 668741 w 2074460"/>
              <a:gd name="connsiteY1" fmla="*/ 504967 h 586854"/>
              <a:gd name="connsiteX2" fmla="*/ 1119117 w 2074460"/>
              <a:gd name="connsiteY2" fmla="*/ 423081 h 586854"/>
              <a:gd name="connsiteX3" fmla="*/ 1405720 w 2074460"/>
              <a:gd name="connsiteY3" fmla="*/ 354842 h 586854"/>
              <a:gd name="connsiteX4" fmla="*/ 1692323 w 2074460"/>
              <a:gd name="connsiteY4" fmla="*/ 272955 h 586854"/>
              <a:gd name="connsiteX5" fmla="*/ 1937983 w 2074460"/>
              <a:gd name="connsiteY5" fmla="*/ 163773 h 586854"/>
              <a:gd name="connsiteX6" fmla="*/ 2074460 w 2074460"/>
              <a:gd name="connsiteY6" fmla="*/ 0 h 586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4460" h="586854">
                <a:moveTo>
                  <a:pt x="0" y="586854"/>
                </a:moveTo>
                <a:lnTo>
                  <a:pt x="668741" y="504967"/>
                </a:lnTo>
                <a:cubicBezTo>
                  <a:pt x="855260" y="477672"/>
                  <a:pt x="996287" y="448102"/>
                  <a:pt x="1119117" y="423081"/>
                </a:cubicBezTo>
                <a:cubicBezTo>
                  <a:pt x="1241947" y="398060"/>
                  <a:pt x="1310186" y="379863"/>
                  <a:pt x="1405720" y="354842"/>
                </a:cubicBezTo>
                <a:cubicBezTo>
                  <a:pt x="1501254" y="329821"/>
                  <a:pt x="1603613" y="304800"/>
                  <a:pt x="1692323" y="272955"/>
                </a:cubicBezTo>
                <a:cubicBezTo>
                  <a:pt x="1781034" y="241110"/>
                  <a:pt x="1874294" y="209265"/>
                  <a:pt x="1937983" y="163773"/>
                </a:cubicBezTo>
                <a:cubicBezTo>
                  <a:pt x="2001672" y="118281"/>
                  <a:pt x="2038066" y="59140"/>
                  <a:pt x="2074460" y="0"/>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cxnSp>
        <p:nvCxnSpPr>
          <p:cNvPr id="69" name="Straight Connector 68"/>
          <p:cNvCxnSpPr/>
          <p:nvPr/>
        </p:nvCxnSpPr>
        <p:spPr>
          <a:xfrm rot="10800000">
            <a:off x="5640388" y="5070475"/>
            <a:ext cx="2108200" cy="1588"/>
          </a:xfrm>
          <a:prstGeom prst="line">
            <a:avLst/>
          </a:prstGeom>
          <a:ln w="3175">
            <a:solidFill>
              <a:schemeClr val="bg2">
                <a:lumMod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72" name="Freeform 71"/>
          <p:cNvSpPr/>
          <p:nvPr/>
        </p:nvSpPr>
        <p:spPr>
          <a:xfrm>
            <a:off x="5640388" y="5022850"/>
            <a:ext cx="2108200" cy="387350"/>
          </a:xfrm>
          <a:custGeom>
            <a:avLst/>
            <a:gdLst>
              <a:gd name="connsiteX0" fmla="*/ 0 w 2074460"/>
              <a:gd name="connsiteY0" fmla="*/ 586854 h 586854"/>
              <a:gd name="connsiteX1" fmla="*/ 668741 w 2074460"/>
              <a:gd name="connsiteY1" fmla="*/ 504967 h 586854"/>
              <a:gd name="connsiteX2" fmla="*/ 1119117 w 2074460"/>
              <a:gd name="connsiteY2" fmla="*/ 423081 h 586854"/>
              <a:gd name="connsiteX3" fmla="*/ 1405720 w 2074460"/>
              <a:gd name="connsiteY3" fmla="*/ 354842 h 586854"/>
              <a:gd name="connsiteX4" fmla="*/ 1692323 w 2074460"/>
              <a:gd name="connsiteY4" fmla="*/ 272955 h 586854"/>
              <a:gd name="connsiteX5" fmla="*/ 1937983 w 2074460"/>
              <a:gd name="connsiteY5" fmla="*/ 163773 h 586854"/>
              <a:gd name="connsiteX6" fmla="*/ 2074460 w 2074460"/>
              <a:gd name="connsiteY6" fmla="*/ 0 h 586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74460" h="586854">
                <a:moveTo>
                  <a:pt x="0" y="586854"/>
                </a:moveTo>
                <a:lnTo>
                  <a:pt x="668741" y="504967"/>
                </a:lnTo>
                <a:cubicBezTo>
                  <a:pt x="855260" y="477672"/>
                  <a:pt x="996287" y="448102"/>
                  <a:pt x="1119117" y="423081"/>
                </a:cubicBezTo>
                <a:cubicBezTo>
                  <a:pt x="1241947" y="398060"/>
                  <a:pt x="1310186" y="379863"/>
                  <a:pt x="1405720" y="354842"/>
                </a:cubicBezTo>
                <a:cubicBezTo>
                  <a:pt x="1501254" y="329821"/>
                  <a:pt x="1603613" y="304800"/>
                  <a:pt x="1692323" y="272955"/>
                </a:cubicBezTo>
                <a:cubicBezTo>
                  <a:pt x="1781034" y="241110"/>
                  <a:pt x="1874294" y="209265"/>
                  <a:pt x="1937983" y="163773"/>
                </a:cubicBezTo>
                <a:cubicBezTo>
                  <a:pt x="2001672" y="118281"/>
                  <a:pt x="2038066" y="59140"/>
                  <a:pt x="2074460" y="0"/>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11311" name="Rectangle 72"/>
          <p:cNvSpPr>
            <a:spLocks noChangeArrowheads="1"/>
          </p:cNvSpPr>
          <p:nvPr/>
        </p:nvSpPr>
        <p:spPr bwMode="auto">
          <a:xfrm rot="-1388624">
            <a:off x="7307263" y="5119688"/>
            <a:ext cx="395287" cy="338137"/>
          </a:xfrm>
          <a:prstGeom prst="rect">
            <a:avLst/>
          </a:prstGeom>
          <a:noFill/>
          <a:ln w="9525">
            <a:noFill/>
            <a:miter lim="800000"/>
            <a:headEnd/>
            <a:tailEnd/>
          </a:ln>
        </p:spPr>
        <p:txBody>
          <a:bodyPr wrap="none">
            <a:spAutoFit/>
          </a:bodyPr>
          <a:lstStyle/>
          <a:p>
            <a:r>
              <a:rPr lang="en-US" sz="1600">
                <a:sym typeface="Symbol" pitchFamily="18" charset="2"/>
              </a:rPr>
              <a:t>K</a:t>
            </a:r>
            <a:r>
              <a:rPr lang="en-US" sz="1600" baseline="-25000">
                <a:sym typeface="Symbol" pitchFamily="18" charset="2"/>
              </a:rPr>
              <a:t>b</a:t>
            </a:r>
            <a:endParaRPr lang="fa-IR" sz="1600" baseline="-25000"/>
          </a:p>
        </p:txBody>
      </p:sp>
      <p:sp>
        <p:nvSpPr>
          <p:cNvPr id="11312" name="TextBox 73"/>
          <p:cNvSpPr txBox="1">
            <a:spLocks noChangeArrowheads="1"/>
          </p:cNvSpPr>
          <p:nvPr/>
        </p:nvSpPr>
        <p:spPr bwMode="auto">
          <a:xfrm>
            <a:off x="446088" y="1241425"/>
            <a:ext cx="688975" cy="368300"/>
          </a:xfrm>
          <a:prstGeom prst="rect">
            <a:avLst/>
          </a:prstGeom>
          <a:noFill/>
          <a:ln w="9525">
            <a:noFill/>
            <a:miter lim="800000"/>
            <a:headEnd/>
            <a:tailEnd/>
          </a:ln>
        </p:spPr>
        <p:txBody>
          <a:bodyPr>
            <a:spAutoFit/>
          </a:bodyPr>
          <a:lstStyle/>
          <a:p>
            <a:r>
              <a:rPr lang="en-US"/>
              <a:t>K</a:t>
            </a:r>
            <a:r>
              <a:rPr lang="en-US" baseline="-25000"/>
              <a:t>b</a:t>
            </a:r>
            <a:r>
              <a:rPr lang="en-US"/>
              <a:t> =</a:t>
            </a:r>
            <a:endParaRPr lang="fa-IR"/>
          </a:p>
        </p:txBody>
      </p:sp>
      <p:sp>
        <p:nvSpPr>
          <p:cNvPr id="11313" name="TextBox 74"/>
          <p:cNvSpPr txBox="1">
            <a:spLocks noChangeArrowheads="1"/>
          </p:cNvSpPr>
          <p:nvPr/>
        </p:nvSpPr>
        <p:spPr bwMode="auto">
          <a:xfrm>
            <a:off x="963613" y="1233488"/>
            <a:ext cx="395287" cy="369887"/>
          </a:xfrm>
          <a:prstGeom prst="rect">
            <a:avLst/>
          </a:prstGeom>
          <a:noFill/>
          <a:ln w="9525">
            <a:noFill/>
            <a:miter lim="800000"/>
            <a:headEnd/>
            <a:tailEnd/>
          </a:ln>
        </p:spPr>
        <p:txBody>
          <a:bodyPr wrap="none">
            <a:spAutoFit/>
          </a:bodyPr>
          <a:lstStyle/>
          <a:p>
            <a:r>
              <a:rPr lang="en-US"/>
              <a:t>R</a:t>
            </a:r>
            <a:r>
              <a:rPr lang="en-US" baseline="-25000"/>
              <a:t>f</a:t>
            </a:r>
            <a:endParaRPr lang="fa-IR" baseline="-25000"/>
          </a:p>
        </p:txBody>
      </p:sp>
      <p:sp>
        <p:nvSpPr>
          <p:cNvPr id="11314" name="TextBox 75"/>
          <p:cNvSpPr txBox="1">
            <a:spLocks noChangeArrowheads="1"/>
          </p:cNvSpPr>
          <p:nvPr/>
        </p:nvSpPr>
        <p:spPr bwMode="auto">
          <a:xfrm>
            <a:off x="1258888" y="1274763"/>
            <a:ext cx="319087" cy="369887"/>
          </a:xfrm>
          <a:prstGeom prst="rect">
            <a:avLst/>
          </a:prstGeom>
          <a:noFill/>
          <a:ln w="9525">
            <a:noFill/>
            <a:miter lim="800000"/>
            <a:headEnd/>
            <a:tailEnd/>
          </a:ln>
        </p:spPr>
        <p:txBody>
          <a:bodyPr wrap="none">
            <a:spAutoFit/>
          </a:bodyPr>
          <a:lstStyle/>
          <a:p>
            <a:r>
              <a:rPr lang="en-US"/>
              <a:t>+</a:t>
            </a:r>
            <a:endParaRPr lang="fa-IR"/>
          </a:p>
        </p:txBody>
      </p:sp>
      <p:sp>
        <p:nvSpPr>
          <p:cNvPr id="11315" name="TextBox 76"/>
          <p:cNvSpPr txBox="1">
            <a:spLocks noChangeArrowheads="1"/>
          </p:cNvSpPr>
          <p:nvPr/>
        </p:nvSpPr>
        <p:spPr bwMode="auto">
          <a:xfrm>
            <a:off x="1412875" y="1238250"/>
            <a:ext cx="881063" cy="369888"/>
          </a:xfrm>
          <a:prstGeom prst="rect">
            <a:avLst/>
          </a:prstGeom>
          <a:noFill/>
          <a:ln w="9525">
            <a:noFill/>
            <a:miter lim="800000"/>
            <a:headEnd/>
            <a:tailEnd/>
          </a:ln>
        </p:spPr>
        <p:txBody>
          <a:bodyPr wrap="none">
            <a:spAutoFit/>
          </a:bodyPr>
          <a:lstStyle/>
          <a:p>
            <a:r>
              <a:rPr lang="en-US"/>
              <a:t>(</a:t>
            </a:r>
            <a:r>
              <a:rPr lang="en-US">
                <a:sym typeface="Symbol" pitchFamily="18" charset="2"/>
              </a:rPr>
              <a:t> </a:t>
            </a:r>
            <a:r>
              <a:rPr lang="en-US" b="1">
                <a:sym typeface="Symbol" pitchFamily="18" charset="2"/>
              </a:rPr>
              <a:t>-</a:t>
            </a:r>
            <a:r>
              <a:rPr lang="en-US">
                <a:sym typeface="Symbol" pitchFamily="18" charset="2"/>
              </a:rPr>
              <a:t> R</a:t>
            </a:r>
            <a:r>
              <a:rPr lang="en-US" baseline="-25000">
                <a:sym typeface="Symbol" pitchFamily="18" charset="2"/>
              </a:rPr>
              <a:t>f</a:t>
            </a:r>
            <a:r>
              <a:rPr lang="en-US">
                <a:sym typeface="Symbol" pitchFamily="18" charset="2"/>
              </a:rPr>
              <a:t>)</a:t>
            </a:r>
            <a:endParaRPr lang="fa-IR"/>
          </a:p>
        </p:txBody>
      </p:sp>
      <p:sp>
        <p:nvSpPr>
          <p:cNvPr id="11316" name="Rectangle 77"/>
          <p:cNvSpPr>
            <a:spLocks noChangeArrowheads="1"/>
          </p:cNvSpPr>
          <p:nvPr/>
        </p:nvSpPr>
        <p:spPr bwMode="auto">
          <a:xfrm>
            <a:off x="2125663" y="1238250"/>
            <a:ext cx="795337" cy="369888"/>
          </a:xfrm>
          <a:prstGeom prst="rect">
            <a:avLst/>
          </a:prstGeom>
          <a:noFill/>
          <a:ln w="9525">
            <a:noFill/>
            <a:miter lim="800000"/>
            <a:headEnd/>
            <a:tailEnd/>
          </a:ln>
        </p:spPr>
        <p:txBody>
          <a:bodyPr wrap="none">
            <a:spAutoFit/>
          </a:bodyPr>
          <a:lstStyle/>
          <a:p>
            <a:r>
              <a:rPr lang="en-US"/>
              <a:t>N(-d</a:t>
            </a:r>
            <a:r>
              <a:rPr lang="en-US" baseline="-25000"/>
              <a:t>1</a:t>
            </a:r>
            <a:r>
              <a:rPr lang="en-US"/>
              <a:t>)</a:t>
            </a:r>
            <a:endParaRPr lang="fa-IR"/>
          </a:p>
        </p:txBody>
      </p:sp>
      <p:cxnSp>
        <p:nvCxnSpPr>
          <p:cNvPr id="84" name="Straight Connector 83"/>
          <p:cNvCxnSpPr/>
          <p:nvPr/>
        </p:nvCxnSpPr>
        <p:spPr>
          <a:xfrm rot="10800000">
            <a:off x="2892425" y="1452563"/>
            <a:ext cx="365125"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318" name="TextBox 84"/>
          <p:cNvSpPr txBox="1">
            <a:spLocks noChangeArrowheads="1"/>
          </p:cNvSpPr>
          <p:nvPr/>
        </p:nvSpPr>
        <p:spPr bwMode="auto">
          <a:xfrm>
            <a:off x="2892425" y="1157288"/>
            <a:ext cx="338138" cy="368300"/>
          </a:xfrm>
          <a:prstGeom prst="rect">
            <a:avLst/>
          </a:prstGeom>
          <a:noFill/>
          <a:ln w="9525">
            <a:noFill/>
            <a:miter lim="800000"/>
            <a:headEnd/>
            <a:tailEnd/>
          </a:ln>
        </p:spPr>
        <p:txBody>
          <a:bodyPr wrap="none">
            <a:spAutoFit/>
          </a:bodyPr>
          <a:lstStyle/>
          <a:p>
            <a:r>
              <a:rPr lang="en-US"/>
              <a:t>V</a:t>
            </a:r>
            <a:endParaRPr lang="fa-IR"/>
          </a:p>
        </p:txBody>
      </p:sp>
      <p:sp>
        <p:nvSpPr>
          <p:cNvPr id="11319" name="Rectangle 85"/>
          <p:cNvSpPr>
            <a:spLocks noChangeArrowheads="1"/>
          </p:cNvSpPr>
          <p:nvPr/>
        </p:nvSpPr>
        <p:spPr bwMode="auto">
          <a:xfrm>
            <a:off x="2892425" y="1416050"/>
            <a:ext cx="338138" cy="369888"/>
          </a:xfrm>
          <a:prstGeom prst="rect">
            <a:avLst/>
          </a:prstGeom>
          <a:noFill/>
          <a:ln w="9525">
            <a:noFill/>
            <a:miter lim="800000"/>
            <a:headEnd/>
            <a:tailEnd/>
          </a:ln>
        </p:spPr>
        <p:txBody>
          <a:bodyPr wrap="none">
            <a:spAutoFit/>
          </a:bodyPr>
          <a:lstStyle/>
          <a:p>
            <a:r>
              <a:rPr lang="en-US"/>
              <a:t>B</a:t>
            </a:r>
            <a:endParaRPr lang="fa-IR"/>
          </a:p>
        </p:txBody>
      </p:sp>
      <p:cxnSp>
        <p:nvCxnSpPr>
          <p:cNvPr id="97" name="Straight Connector 96"/>
          <p:cNvCxnSpPr/>
          <p:nvPr/>
        </p:nvCxnSpPr>
        <p:spPr>
          <a:xfrm rot="10800000">
            <a:off x="2782888" y="2085975"/>
            <a:ext cx="36512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328" name="TextBox 99"/>
          <p:cNvSpPr txBox="1">
            <a:spLocks noChangeArrowheads="1"/>
          </p:cNvSpPr>
          <p:nvPr/>
        </p:nvSpPr>
        <p:spPr bwMode="auto">
          <a:xfrm>
            <a:off x="482600" y="1870075"/>
            <a:ext cx="687388" cy="369888"/>
          </a:xfrm>
          <a:prstGeom prst="rect">
            <a:avLst/>
          </a:prstGeom>
          <a:noFill/>
          <a:ln w="9525">
            <a:noFill/>
            <a:miter lim="800000"/>
            <a:headEnd/>
            <a:tailEnd/>
          </a:ln>
        </p:spPr>
        <p:txBody>
          <a:bodyPr>
            <a:spAutoFit/>
          </a:bodyPr>
          <a:lstStyle/>
          <a:p>
            <a:r>
              <a:rPr lang="en-US"/>
              <a:t>K</a:t>
            </a:r>
            <a:r>
              <a:rPr lang="en-US" baseline="-25000"/>
              <a:t>S</a:t>
            </a:r>
            <a:r>
              <a:rPr lang="en-US"/>
              <a:t> =</a:t>
            </a:r>
            <a:endParaRPr lang="fa-IR"/>
          </a:p>
        </p:txBody>
      </p:sp>
      <p:sp>
        <p:nvSpPr>
          <p:cNvPr id="11329" name="TextBox 101"/>
          <p:cNvSpPr txBox="1">
            <a:spLocks noChangeArrowheads="1"/>
          </p:cNvSpPr>
          <p:nvPr/>
        </p:nvSpPr>
        <p:spPr bwMode="auto">
          <a:xfrm>
            <a:off x="1263650" y="1903413"/>
            <a:ext cx="319088" cy="369887"/>
          </a:xfrm>
          <a:prstGeom prst="rect">
            <a:avLst/>
          </a:prstGeom>
          <a:noFill/>
          <a:ln w="9525">
            <a:noFill/>
            <a:miter lim="800000"/>
            <a:headEnd/>
            <a:tailEnd/>
          </a:ln>
        </p:spPr>
        <p:txBody>
          <a:bodyPr wrap="none">
            <a:spAutoFit/>
          </a:bodyPr>
          <a:lstStyle/>
          <a:p>
            <a:r>
              <a:rPr lang="en-US"/>
              <a:t>+</a:t>
            </a:r>
            <a:endParaRPr lang="fa-IR"/>
          </a:p>
        </p:txBody>
      </p:sp>
      <p:sp>
        <p:nvSpPr>
          <p:cNvPr id="11330" name="TextBox 102"/>
          <p:cNvSpPr txBox="1">
            <a:spLocks noChangeArrowheads="1"/>
          </p:cNvSpPr>
          <p:nvPr/>
        </p:nvSpPr>
        <p:spPr bwMode="auto">
          <a:xfrm>
            <a:off x="1419225" y="1866900"/>
            <a:ext cx="925513" cy="369888"/>
          </a:xfrm>
          <a:prstGeom prst="rect">
            <a:avLst/>
          </a:prstGeom>
          <a:noFill/>
          <a:ln w="9525">
            <a:noFill/>
            <a:miter lim="800000"/>
            <a:headEnd/>
            <a:tailEnd/>
          </a:ln>
        </p:spPr>
        <p:txBody>
          <a:bodyPr wrap="none">
            <a:spAutoFit/>
          </a:bodyPr>
          <a:lstStyle/>
          <a:p>
            <a:r>
              <a:rPr lang="en-US"/>
              <a:t>(</a:t>
            </a:r>
            <a:r>
              <a:rPr lang="en-US">
                <a:sym typeface="Symbol" pitchFamily="18" charset="2"/>
              </a:rPr>
              <a:t> </a:t>
            </a:r>
            <a:r>
              <a:rPr lang="en-US" b="1">
                <a:sym typeface="Symbol" pitchFamily="18" charset="2"/>
              </a:rPr>
              <a:t>-</a:t>
            </a:r>
            <a:r>
              <a:rPr lang="en-US">
                <a:sym typeface="Symbol" pitchFamily="18" charset="2"/>
              </a:rPr>
              <a:t> K</a:t>
            </a:r>
            <a:r>
              <a:rPr lang="en-US" baseline="-25000">
                <a:sym typeface="Symbol" pitchFamily="18" charset="2"/>
              </a:rPr>
              <a:t>b</a:t>
            </a:r>
            <a:r>
              <a:rPr lang="en-US">
                <a:sym typeface="Symbol" pitchFamily="18" charset="2"/>
              </a:rPr>
              <a:t>)</a:t>
            </a:r>
            <a:endParaRPr lang="fa-IR"/>
          </a:p>
        </p:txBody>
      </p:sp>
      <p:sp>
        <p:nvSpPr>
          <p:cNvPr id="11331" name="TextBox 105"/>
          <p:cNvSpPr txBox="1">
            <a:spLocks noChangeArrowheads="1"/>
          </p:cNvSpPr>
          <p:nvPr/>
        </p:nvSpPr>
        <p:spPr bwMode="auto">
          <a:xfrm>
            <a:off x="2782888" y="1785938"/>
            <a:ext cx="338137" cy="369887"/>
          </a:xfrm>
          <a:prstGeom prst="rect">
            <a:avLst/>
          </a:prstGeom>
          <a:noFill/>
          <a:ln w="9525">
            <a:noFill/>
            <a:miter lim="800000"/>
            <a:headEnd/>
            <a:tailEnd/>
          </a:ln>
        </p:spPr>
        <p:txBody>
          <a:bodyPr wrap="none">
            <a:spAutoFit/>
          </a:bodyPr>
          <a:lstStyle/>
          <a:p>
            <a:r>
              <a:rPr lang="en-US"/>
              <a:t>B</a:t>
            </a:r>
            <a:endParaRPr lang="fa-IR"/>
          </a:p>
        </p:txBody>
      </p:sp>
      <p:sp>
        <p:nvSpPr>
          <p:cNvPr id="11332" name="Rectangle 106"/>
          <p:cNvSpPr>
            <a:spLocks noChangeArrowheads="1"/>
          </p:cNvSpPr>
          <p:nvPr/>
        </p:nvSpPr>
        <p:spPr bwMode="auto">
          <a:xfrm>
            <a:off x="2782888" y="2046288"/>
            <a:ext cx="338137" cy="368300"/>
          </a:xfrm>
          <a:prstGeom prst="rect">
            <a:avLst/>
          </a:prstGeom>
          <a:noFill/>
          <a:ln w="9525">
            <a:noFill/>
            <a:miter lim="800000"/>
            <a:headEnd/>
            <a:tailEnd/>
          </a:ln>
        </p:spPr>
        <p:txBody>
          <a:bodyPr wrap="none">
            <a:spAutoFit/>
          </a:bodyPr>
          <a:lstStyle/>
          <a:p>
            <a:r>
              <a:rPr lang="en-US"/>
              <a:t>S</a:t>
            </a:r>
            <a:endParaRPr lang="fa-IR"/>
          </a:p>
        </p:txBody>
      </p:sp>
      <p:sp>
        <p:nvSpPr>
          <p:cNvPr id="11333" name="Rectangle 107"/>
          <p:cNvSpPr>
            <a:spLocks noChangeArrowheads="1"/>
          </p:cNvSpPr>
          <p:nvPr/>
        </p:nvSpPr>
        <p:spPr bwMode="auto">
          <a:xfrm>
            <a:off x="1030288" y="1830388"/>
            <a:ext cx="311150" cy="369887"/>
          </a:xfrm>
          <a:prstGeom prst="rect">
            <a:avLst/>
          </a:prstGeom>
          <a:noFill/>
          <a:ln w="9525">
            <a:noFill/>
            <a:miter lim="800000"/>
            <a:headEnd/>
            <a:tailEnd/>
          </a:ln>
        </p:spPr>
        <p:txBody>
          <a:bodyPr wrap="none">
            <a:spAutoFit/>
          </a:bodyPr>
          <a:lstStyle/>
          <a:p>
            <a:r>
              <a:rPr lang="en-US">
                <a:sym typeface="Symbol" pitchFamily="18" charset="2"/>
              </a:rPr>
              <a:t></a:t>
            </a:r>
            <a:endParaRPr lang="fa-IR"/>
          </a:p>
        </p:txBody>
      </p:sp>
      <p:sp>
        <p:nvSpPr>
          <p:cNvPr id="73" name="Double Bracket 72"/>
          <p:cNvSpPr/>
          <p:nvPr/>
        </p:nvSpPr>
        <p:spPr>
          <a:xfrm>
            <a:off x="993775" y="1201738"/>
            <a:ext cx="2336800" cy="47942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11336" name="Rectangle 73"/>
          <p:cNvSpPr>
            <a:spLocks noChangeArrowheads="1"/>
          </p:cNvSpPr>
          <p:nvPr/>
        </p:nvSpPr>
        <p:spPr bwMode="auto">
          <a:xfrm>
            <a:off x="3257550" y="1270000"/>
            <a:ext cx="684213" cy="369888"/>
          </a:xfrm>
          <a:prstGeom prst="rect">
            <a:avLst/>
          </a:prstGeom>
          <a:noFill/>
          <a:ln w="9525">
            <a:noFill/>
            <a:miter lim="800000"/>
            <a:headEnd/>
            <a:tailEnd/>
          </a:ln>
        </p:spPr>
        <p:txBody>
          <a:bodyPr wrap="none">
            <a:spAutoFit/>
          </a:bodyPr>
          <a:lstStyle/>
          <a:p>
            <a:r>
              <a:rPr lang="en-US"/>
              <a:t>(1-T)</a:t>
            </a:r>
            <a:endParaRPr lang="fa-IR"/>
          </a:p>
        </p:txBody>
      </p:sp>
      <p:sp>
        <p:nvSpPr>
          <p:cNvPr id="75" name="Double Bracket 74"/>
          <p:cNvSpPr/>
          <p:nvPr/>
        </p:nvSpPr>
        <p:spPr>
          <a:xfrm>
            <a:off x="1712913" y="2460625"/>
            <a:ext cx="1323975" cy="47942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11338" name="Rectangle 75"/>
          <p:cNvSpPr>
            <a:spLocks noChangeArrowheads="1"/>
          </p:cNvSpPr>
          <p:nvPr/>
        </p:nvSpPr>
        <p:spPr bwMode="auto">
          <a:xfrm>
            <a:off x="2135188" y="1866900"/>
            <a:ext cx="684212" cy="369888"/>
          </a:xfrm>
          <a:prstGeom prst="rect">
            <a:avLst/>
          </a:prstGeom>
          <a:noFill/>
          <a:ln w="9525">
            <a:noFill/>
            <a:miter lim="800000"/>
            <a:headEnd/>
            <a:tailEnd/>
          </a:ln>
        </p:spPr>
        <p:txBody>
          <a:bodyPr wrap="none">
            <a:spAutoFit/>
          </a:bodyPr>
          <a:lstStyle/>
          <a:p>
            <a:r>
              <a:rPr lang="en-US"/>
              <a:t>(1-T)</a:t>
            </a:r>
            <a:endParaRPr lang="fa-IR"/>
          </a:p>
        </p:txBody>
      </p:sp>
      <p:cxnSp>
        <p:nvCxnSpPr>
          <p:cNvPr id="77" name="Straight Connector 76"/>
          <p:cNvCxnSpPr/>
          <p:nvPr/>
        </p:nvCxnSpPr>
        <p:spPr>
          <a:xfrm rot="10800000" flipV="1">
            <a:off x="2233613" y="2722563"/>
            <a:ext cx="581025" cy="31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340" name="TextBox 82"/>
          <p:cNvSpPr txBox="1">
            <a:spLocks noChangeArrowheads="1"/>
          </p:cNvSpPr>
          <p:nvPr/>
        </p:nvSpPr>
        <p:spPr bwMode="auto">
          <a:xfrm>
            <a:off x="2270125" y="2689225"/>
            <a:ext cx="577850" cy="338138"/>
          </a:xfrm>
          <a:prstGeom prst="rect">
            <a:avLst/>
          </a:prstGeom>
          <a:noFill/>
          <a:ln w="9525">
            <a:noFill/>
            <a:miter lim="800000"/>
            <a:headEnd/>
            <a:tailEnd/>
          </a:ln>
        </p:spPr>
        <p:txBody>
          <a:bodyPr wrap="none">
            <a:spAutoFit/>
          </a:bodyPr>
          <a:lstStyle/>
          <a:p>
            <a:r>
              <a:rPr lang="en-US" sz="1600"/>
              <a:t>B+S</a:t>
            </a:r>
            <a:endParaRPr lang="fa-IR" sz="1600"/>
          </a:p>
        </p:txBody>
      </p:sp>
      <p:sp>
        <p:nvSpPr>
          <p:cNvPr id="11341" name="Rectangle 83"/>
          <p:cNvSpPr>
            <a:spLocks noChangeArrowheads="1"/>
          </p:cNvSpPr>
          <p:nvPr/>
        </p:nvSpPr>
        <p:spPr bwMode="auto">
          <a:xfrm>
            <a:off x="2379663" y="2424113"/>
            <a:ext cx="320675" cy="338137"/>
          </a:xfrm>
          <a:prstGeom prst="rect">
            <a:avLst/>
          </a:prstGeom>
          <a:noFill/>
          <a:ln w="9525">
            <a:noFill/>
            <a:miter lim="800000"/>
            <a:headEnd/>
            <a:tailEnd/>
          </a:ln>
        </p:spPr>
        <p:txBody>
          <a:bodyPr wrap="none">
            <a:spAutoFit/>
          </a:bodyPr>
          <a:lstStyle/>
          <a:p>
            <a:r>
              <a:rPr lang="en-US" sz="1600"/>
              <a:t>B</a:t>
            </a:r>
            <a:endParaRPr lang="fa-IR" sz="1600"/>
          </a:p>
        </p:txBody>
      </p:sp>
      <p:sp>
        <p:nvSpPr>
          <p:cNvPr id="11342" name="Rectangle 79"/>
          <p:cNvSpPr>
            <a:spLocks noChangeArrowheads="1"/>
          </p:cNvSpPr>
          <p:nvPr/>
        </p:nvSpPr>
        <p:spPr bwMode="auto">
          <a:xfrm>
            <a:off x="1704975" y="2528888"/>
            <a:ext cx="530225" cy="369887"/>
          </a:xfrm>
          <a:prstGeom prst="rect">
            <a:avLst/>
          </a:prstGeom>
          <a:noFill/>
          <a:ln w="9525">
            <a:noFill/>
            <a:miter lim="800000"/>
            <a:headEnd/>
            <a:tailEnd/>
          </a:ln>
        </p:spPr>
        <p:txBody>
          <a:bodyPr wrap="none">
            <a:spAutoFit/>
          </a:bodyPr>
          <a:lstStyle/>
          <a:p>
            <a:r>
              <a:rPr lang="en-US"/>
              <a:t>1-T</a:t>
            </a:r>
            <a:endParaRPr lang="fa-IR"/>
          </a:p>
        </p:txBody>
      </p:sp>
      <p:sp>
        <p:nvSpPr>
          <p:cNvPr id="11345" name="Rectangle 82"/>
          <p:cNvSpPr>
            <a:spLocks noChangeArrowheads="1"/>
          </p:cNvSpPr>
          <p:nvPr/>
        </p:nvSpPr>
        <p:spPr bwMode="auto">
          <a:xfrm>
            <a:off x="1393825" y="2497138"/>
            <a:ext cx="311150" cy="369887"/>
          </a:xfrm>
          <a:prstGeom prst="rect">
            <a:avLst/>
          </a:prstGeom>
          <a:noFill/>
          <a:ln w="9525">
            <a:noFill/>
            <a:miter lim="800000"/>
            <a:headEnd/>
            <a:tailEnd/>
          </a:ln>
        </p:spPr>
        <p:txBody>
          <a:bodyPr wrap="none">
            <a:spAutoFit/>
          </a:bodyPr>
          <a:lstStyle/>
          <a:p>
            <a:r>
              <a:rPr lang="en-US">
                <a:sym typeface="Symbol" pitchFamily="18" charset="2"/>
              </a:rPr>
              <a:t></a:t>
            </a:r>
            <a:endParaRPr lang="fa-IR"/>
          </a:p>
        </p:txBody>
      </p:sp>
      <p:sp>
        <p:nvSpPr>
          <p:cNvPr id="85" name="TextBox 84"/>
          <p:cNvSpPr txBox="1">
            <a:spLocks noChangeArrowheads="1"/>
          </p:cNvSpPr>
          <p:nvPr/>
        </p:nvSpPr>
        <p:spPr bwMode="auto">
          <a:xfrm>
            <a:off x="482600" y="2497138"/>
            <a:ext cx="947738" cy="369887"/>
          </a:xfrm>
          <a:prstGeom prst="rect">
            <a:avLst/>
          </a:prstGeom>
          <a:noFill/>
          <a:ln w="9525">
            <a:noFill/>
            <a:miter lim="800000"/>
            <a:headEnd/>
            <a:tailEnd/>
          </a:ln>
        </p:spPr>
        <p:txBody>
          <a:bodyPr wrap="none">
            <a:spAutoFit/>
          </a:bodyPr>
          <a:lstStyle/>
          <a:p>
            <a:r>
              <a:rPr lang="en-US"/>
              <a:t>K</a:t>
            </a:r>
            <a:r>
              <a:rPr lang="en-US" baseline="-25000"/>
              <a:t>(WACC) </a:t>
            </a:r>
            <a:endParaRPr lang="fa-IR" baseline="-25000"/>
          </a:p>
        </p:txBody>
      </p:sp>
      <p:sp>
        <p:nvSpPr>
          <p:cNvPr id="11347" name="TextBox 85"/>
          <p:cNvSpPr txBox="1">
            <a:spLocks noChangeArrowheads="1"/>
          </p:cNvSpPr>
          <p:nvPr/>
        </p:nvSpPr>
        <p:spPr bwMode="auto">
          <a:xfrm>
            <a:off x="1211263" y="2528888"/>
            <a:ext cx="319087" cy="369887"/>
          </a:xfrm>
          <a:prstGeom prst="rect">
            <a:avLst/>
          </a:prstGeom>
          <a:noFill/>
          <a:ln w="9525">
            <a:noFill/>
            <a:miter lim="800000"/>
            <a:headEnd/>
            <a:tailEnd/>
          </a:ln>
        </p:spPr>
        <p:txBody>
          <a:bodyPr wrap="none">
            <a:spAutoFit/>
          </a:bodyPr>
          <a:lstStyle/>
          <a:p>
            <a:r>
              <a:rPr lang="en-US"/>
              <a:t>=</a:t>
            </a:r>
            <a:endParaRPr lang="fa-IR"/>
          </a:p>
        </p:txBody>
      </p:sp>
      <p:sp>
        <p:nvSpPr>
          <p:cNvPr id="11348" name="Rectangle 87"/>
          <p:cNvSpPr>
            <a:spLocks noChangeArrowheads="1"/>
          </p:cNvSpPr>
          <p:nvPr/>
        </p:nvSpPr>
        <p:spPr bwMode="auto">
          <a:xfrm>
            <a:off x="6361113" y="1749425"/>
            <a:ext cx="2559050" cy="369888"/>
          </a:xfrm>
          <a:prstGeom prst="rect">
            <a:avLst/>
          </a:prstGeom>
          <a:noFill/>
          <a:ln w="9525">
            <a:noFill/>
            <a:miter lim="800000"/>
            <a:headEnd/>
            <a:tailEnd/>
          </a:ln>
        </p:spPr>
        <p:txBody>
          <a:bodyPr wrap="none">
            <a:spAutoFit/>
          </a:bodyPr>
          <a:lstStyle/>
          <a:p>
            <a:r>
              <a:rPr lang="fa-IR"/>
              <a:t>نرخ بازده دارائیهای شرکت</a:t>
            </a:r>
            <a:r>
              <a:rPr lang="en-US"/>
              <a:t> </a:t>
            </a:r>
            <a:r>
              <a:rPr lang="en-US" b="1"/>
              <a:t>R</a:t>
            </a:r>
            <a:r>
              <a:rPr lang="en-US" b="1" baseline="-25000"/>
              <a:t>v</a:t>
            </a:r>
            <a:endParaRPr lang="fa-IR" b="1" baseline="-25000"/>
          </a:p>
        </p:txBody>
      </p:sp>
      <p:sp>
        <p:nvSpPr>
          <p:cNvPr id="86" name="TextBox 85"/>
          <p:cNvSpPr txBox="1">
            <a:spLocks noChangeArrowheads="1"/>
          </p:cNvSpPr>
          <p:nvPr/>
        </p:nvSpPr>
        <p:spPr bwMode="auto">
          <a:xfrm>
            <a:off x="2052638" y="2474913"/>
            <a:ext cx="249237" cy="369887"/>
          </a:xfrm>
          <a:prstGeom prst="rect">
            <a:avLst/>
          </a:prstGeom>
          <a:noFill/>
          <a:ln w="9525">
            <a:noFill/>
            <a:miter lim="800000"/>
            <a:headEnd/>
            <a:tailEnd/>
          </a:ln>
        </p:spPr>
        <p:txBody>
          <a:bodyPr wrap="none">
            <a:spAutoFit/>
          </a:bodyPr>
          <a:lstStyle/>
          <a:p>
            <a:r>
              <a:rPr lang="en-US" b="1"/>
              <a:t>.</a:t>
            </a:r>
            <a:endParaRPr lang="fa-IR"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267"/>
                                        </p:tgtEl>
                                        <p:attrNameLst>
                                          <p:attrName>style.visibility</p:attrName>
                                        </p:attrNameLst>
                                      </p:cBhvr>
                                      <p:to>
                                        <p:strVal val="visible"/>
                                      </p:to>
                                    </p:set>
                                    <p:animEffect transition="in" filter="randombar(horizontal)">
                                      <p:cBhvr>
                                        <p:cTn id="12" dur="500"/>
                                        <p:tgtEl>
                                          <p:spTgt spid="11267"/>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1269"/>
                                        </p:tgtEl>
                                        <p:attrNameLst>
                                          <p:attrName>style.visibility</p:attrName>
                                        </p:attrNameLst>
                                      </p:cBhvr>
                                      <p:to>
                                        <p:strVal val="visible"/>
                                      </p:to>
                                    </p:set>
                                    <p:animEffect transition="in" filter="randombar(horizontal)">
                                      <p:cBhvr>
                                        <p:cTn id="15" dur="500"/>
                                        <p:tgtEl>
                                          <p:spTgt spid="11269"/>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1270"/>
                                        </p:tgtEl>
                                        <p:attrNameLst>
                                          <p:attrName>style.visibility</p:attrName>
                                        </p:attrNameLst>
                                      </p:cBhvr>
                                      <p:to>
                                        <p:strVal val="visible"/>
                                      </p:to>
                                    </p:set>
                                    <p:animEffect transition="in" filter="randombar(horizontal)">
                                      <p:cBhvr>
                                        <p:cTn id="18" dur="500"/>
                                        <p:tgtEl>
                                          <p:spTgt spid="11270"/>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1271"/>
                                        </p:tgtEl>
                                        <p:attrNameLst>
                                          <p:attrName>style.visibility</p:attrName>
                                        </p:attrNameLst>
                                      </p:cBhvr>
                                      <p:to>
                                        <p:strVal val="visible"/>
                                      </p:to>
                                    </p:set>
                                    <p:animEffect transition="in" filter="randombar(horizontal)">
                                      <p:cBhvr>
                                        <p:cTn id="21" dur="500"/>
                                        <p:tgtEl>
                                          <p:spTgt spid="11271"/>
                                        </p:tgtEl>
                                      </p:cBhvr>
                                    </p:animEffect>
                                  </p:childTnLst>
                                </p:cTn>
                              </p:par>
                              <p:par>
                                <p:cTn id="22" presetID="14" presetClass="entr" presetSubtype="10"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randombar(horizontal)">
                                      <p:cBhvr>
                                        <p:cTn id="24" dur="500"/>
                                        <p:tgtEl>
                                          <p:spTgt spid="9"/>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1273"/>
                                        </p:tgtEl>
                                        <p:attrNameLst>
                                          <p:attrName>style.visibility</p:attrName>
                                        </p:attrNameLst>
                                      </p:cBhvr>
                                      <p:to>
                                        <p:strVal val="visible"/>
                                      </p:to>
                                    </p:set>
                                    <p:animEffect transition="in" filter="randombar(horizontal)">
                                      <p:cBhvr>
                                        <p:cTn id="27" dur="500"/>
                                        <p:tgtEl>
                                          <p:spTgt spid="11273"/>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1348"/>
                                        </p:tgtEl>
                                        <p:attrNameLst>
                                          <p:attrName>style.visibility</p:attrName>
                                        </p:attrNameLst>
                                      </p:cBhvr>
                                      <p:to>
                                        <p:strVal val="visible"/>
                                      </p:to>
                                    </p:set>
                                    <p:animEffect transition="in" filter="randombar(horizontal)">
                                      <p:cBhvr>
                                        <p:cTn id="30" dur="500"/>
                                        <p:tgtEl>
                                          <p:spTgt spid="11348"/>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1268"/>
                                        </p:tgtEl>
                                        <p:attrNameLst>
                                          <p:attrName>style.visibility</p:attrName>
                                        </p:attrNameLst>
                                      </p:cBhvr>
                                      <p:to>
                                        <p:strVal val="visible"/>
                                      </p:to>
                                    </p:set>
                                    <p:animEffect transition="in" filter="randombar(horizontal)">
                                      <p:cBhvr>
                                        <p:cTn id="33" dur="500"/>
                                        <p:tgtEl>
                                          <p:spTgt spid="11268"/>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1312"/>
                                        </p:tgtEl>
                                        <p:attrNameLst>
                                          <p:attrName>style.visibility</p:attrName>
                                        </p:attrNameLst>
                                      </p:cBhvr>
                                      <p:to>
                                        <p:strVal val="visible"/>
                                      </p:to>
                                    </p:set>
                                    <p:animEffect transition="in" filter="randombar(horizontal)">
                                      <p:cBhvr>
                                        <p:cTn id="38" dur="500"/>
                                        <p:tgtEl>
                                          <p:spTgt spid="11312"/>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11313"/>
                                        </p:tgtEl>
                                        <p:attrNameLst>
                                          <p:attrName>style.visibility</p:attrName>
                                        </p:attrNameLst>
                                      </p:cBhvr>
                                      <p:to>
                                        <p:strVal val="visible"/>
                                      </p:to>
                                    </p:set>
                                    <p:animEffect transition="in" filter="randombar(horizontal)">
                                      <p:cBhvr>
                                        <p:cTn id="43" dur="500"/>
                                        <p:tgtEl>
                                          <p:spTgt spid="11313"/>
                                        </p:tgtEl>
                                      </p:cBhvr>
                                    </p:animEffect>
                                  </p:childTnLst>
                                </p:cTn>
                              </p:par>
                              <p:par>
                                <p:cTn id="44" presetID="14" presetClass="entr" presetSubtype="10" fill="hold" grpId="0" nodeType="withEffect">
                                  <p:stCondLst>
                                    <p:cond delay="0"/>
                                  </p:stCondLst>
                                  <p:childTnLst>
                                    <p:set>
                                      <p:cBhvr>
                                        <p:cTn id="45" dur="1" fill="hold">
                                          <p:stCondLst>
                                            <p:cond delay="0"/>
                                          </p:stCondLst>
                                        </p:cTn>
                                        <p:tgtEl>
                                          <p:spTgt spid="11314"/>
                                        </p:tgtEl>
                                        <p:attrNameLst>
                                          <p:attrName>style.visibility</p:attrName>
                                        </p:attrNameLst>
                                      </p:cBhvr>
                                      <p:to>
                                        <p:strVal val="visible"/>
                                      </p:to>
                                    </p:set>
                                    <p:animEffect transition="in" filter="randombar(horizontal)">
                                      <p:cBhvr>
                                        <p:cTn id="46" dur="500"/>
                                        <p:tgtEl>
                                          <p:spTgt spid="11314"/>
                                        </p:tgtEl>
                                      </p:cBhvr>
                                    </p:animEffect>
                                  </p:childTnLst>
                                </p:cTn>
                              </p:par>
                              <p:par>
                                <p:cTn id="47" presetID="14" presetClass="entr" presetSubtype="10" fill="hold" grpId="0" nodeType="withEffect">
                                  <p:stCondLst>
                                    <p:cond delay="0"/>
                                  </p:stCondLst>
                                  <p:childTnLst>
                                    <p:set>
                                      <p:cBhvr>
                                        <p:cTn id="48" dur="1" fill="hold">
                                          <p:stCondLst>
                                            <p:cond delay="0"/>
                                          </p:stCondLst>
                                        </p:cTn>
                                        <p:tgtEl>
                                          <p:spTgt spid="11315"/>
                                        </p:tgtEl>
                                        <p:attrNameLst>
                                          <p:attrName>style.visibility</p:attrName>
                                        </p:attrNameLst>
                                      </p:cBhvr>
                                      <p:to>
                                        <p:strVal val="visible"/>
                                      </p:to>
                                    </p:set>
                                    <p:animEffect transition="in" filter="randombar(horizontal)">
                                      <p:cBhvr>
                                        <p:cTn id="49" dur="500"/>
                                        <p:tgtEl>
                                          <p:spTgt spid="11315"/>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11316"/>
                                        </p:tgtEl>
                                        <p:attrNameLst>
                                          <p:attrName>style.visibility</p:attrName>
                                        </p:attrNameLst>
                                      </p:cBhvr>
                                      <p:to>
                                        <p:strVal val="visible"/>
                                      </p:to>
                                    </p:set>
                                    <p:animEffect transition="in" filter="randombar(horizontal)">
                                      <p:cBhvr>
                                        <p:cTn id="52" dur="500"/>
                                        <p:tgtEl>
                                          <p:spTgt spid="11316"/>
                                        </p:tgtEl>
                                      </p:cBhvr>
                                    </p:animEffect>
                                  </p:childTnLst>
                                </p:cTn>
                              </p:par>
                              <p:par>
                                <p:cTn id="53" presetID="14" presetClass="entr" presetSubtype="10" fill="hold" nodeType="withEffect">
                                  <p:stCondLst>
                                    <p:cond delay="0"/>
                                  </p:stCondLst>
                                  <p:childTnLst>
                                    <p:set>
                                      <p:cBhvr>
                                        <p:cTn id="54" dur="1" fill="hold">
                                          <p:stCondLst>
                                            <p:cond delay="0"/>
                                          </p:stCondLst>
                                        </p:cTn>
                                        <p:tgtEl>
                                          <p:spTgt spid="84"/>
                                        </p:tgtEl>
                                        <p:attrNameLst>
                                          <p:attrName>style.visibility</p:attrName>
                                        </p:attrNameLst>
                                      </p:cBhvr>
                                      <p:to>
                                        <p:strVal val="visible"/>
                                      </p:to>
                                    </p:set>
                                    <p:animEffect transition="in" filter="randombar(horizontal)">
                                      <p:cBhvr>
                                        <p:cTn id="55" dur="500"/>
                                        <p:tgtEl>
                                          <p:spTgt spid="84"/>
                                        </p:tgtEl>
                                      </p:cBhvr>
                                    </p:animEffect>
                                  </p:childTnLst>
                                </p:cTn>
                              </p:par>
                              <p:par>
                                <p:cTn id="56" presetID="14" presetClass="entr" presetSubtype="10" fill="hold" grpId="0" nodeType="withEffect">
                                  <p:stCondLst>
                                    <p:cond delay="0"/>
                                  </p:stCondLst>
                                  <p:childTnLst>
                                    <p:set>
                                      <p:cBhvr>
                                        <p:cTn id="57" dur="1" fill="hold">
                                          <p:stCondLst>
                                            <p:cond delay="0"/>
                                          </p:stCondLst>
                                        </p:cTn>
                                        <p:tgtEl>
                                          <p:spTgt spid="11318"/>
                                        </p:tgtEl>
                                        <p:attrNameLst>
                                          <p:attrName>style.visibility</p:attrName>
                                        </p:attrNameLst>
                                      </p:cBhvr>
                                      <p:to>
                                        <p:strVal val="visible"/>
                                      </p:to>
                                    </p:set>
                                    <p:animEffect transition="in" filter="randombar(horizontal)">
                                      <p:cBhvr>
                                        <p:cTn id="58" dur="500"/>
                                        <p:tgtEl>
                                          <p:spTgt spid="11318"/>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11319"/>
                                        </p:tgtEl>
                                        <p:attrNameLst>
                                          <p:attrName>style.visibility</p:attrName>
                                        </p:attrNameLst>
                                      </p:cBhvr>
                                      <p:to>
                                        <p:strVal val="visible"/>
                                      </p:to>
                                    </p:set>
                                    <p:animEffect transition="in" filter="randombar(horizontal)">
                                      <p:cBhvr>
                                        <p:cTn id="61" dur="500"/>
                                        <p:tgtEl>
                                          <p:spTgt spid="11319"/>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73"/>
                                        </p:tgtEl>
                                        <p:attrNameLst>
                                          <p:attrName>style.visibility</p:attrName>
                                        </p:attrNameLst>
                                      </p:cBhvr>
                                      <p:to>
                                        <p:strVal val="visible"/>
                                      </p:to>
                                    </p:set>
                                    <p:animEffect transition="in" filter="randombar(horizontal)">
                                      <p:cBhvr>
                                        <p:cTn id="64" dur="500"/>
                                        <p:tgtEl>
                                          <p:spTgt spid="73"/>
                                        </p:tgtEl>
                                      </p:cBhvr>
                                    </p:animEffect>
                                  </p:childTnLst>
                                </p:cTn>
                              </p:par>
                              <p:par>
                                <p:cTn id="65" presetID="14" presetClass="entr" presetSubtype="10" fill="hold" grpId="0" nodeType="withEffect">
                                  <p:stCondLst>
                                    <p:cond delay="0"/>
                                  </p:stCondLst>
                                  <p:childTnLst>
                                    <p:set>
                                      <p:cBhvr>
                                        <p:cTn id="66" dur="1" fill="hold">
                                          <p:stCondLst>
                                            <p:cond delay="0"/>
                                          </p:stCondLst>
                                        </p:cTn>
                                        <p:tgtEl>
                                          <p:spTgt spid="11336"/>
                                        </p:tgtEl>
                                        <p:attrNameLst>
                                          <p:attrName>style.visibility</p:attrName>
                                        </p:attrNameLst>
                                      </p:cBhvr>
                                      <p:to>
                                        <p:strVal val="visible"/>
                                      </p:to>
                                    </p:set>
                                    <p:animEffect transition="in" filter="randombar(horizontal)">
                                      <p:cBhvr>
                                        <p:cTn id="67" dur="500"/>
                                        <p:tgtEl>
                                          <p:spTgt spid="11336"/>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11328"/>
                                        </p:tgtEl>
                                        <p:attrNameLst>
                                          <p:attrName>style.visibility</p:attrName>
                                        </p:attrNameLst>
                                      </p:cBhvr>
                                      <p:to>
                                        <p:strVal val="visible"/>
                                      </p:to>
                                    </p:set>
                                    <p:animEffect transition="in" filter="randombar(horizontal)">
                                      <p:cBhvr>
                                        <p:cTn id="72" dur="500"/>
                                        <p:tgtEl>
                                          <p:spTgt spid="11328"/>
                                        </p:tgtEl>
                                      </p:cBhvr>
                                    </p:animEffect>
                                  </p:childTnLst>
                                </p:cTn>
                              </p:par>
                            </p:childTnLst>
                          </p:cTn>
                        </p:par>
                      </p:childTnLst>
                    </p:cTn>
                  </p:par>
                  <p:par>
                    <p:cTn id="73" fill="hold">
                      <p:stCondLst>
                        <p:cond delay="indefinite"/>
                      </p:stCondLst>
                      <p:childTnLst>
                        <p:par>
                          <p:cTn id="74" fill="hold">
                            <p:stCondLst>
                              <p:cond delay="0"/>
                            </p:stCondLst>
                            <p:childTnLst>
                              <p:par>
                                <p:cTn id="75" presetID="14" presetClass="entr" presetSubtype="10" fill="hold" nodeType="clickEffect">
                                  <p:stCondLst>
                                    <p:cond delay="0"/>
                                  </p:stCondLst>
                                  <p:childTnLst>
                                    <p:set>
                                      <p:cBhvr>
                                        <p:cTn id="76" dur="1" fill="hold">
                                          <p:stCondLst>
                                            <p:cond delay="0"/>
                                          </p:stCondLst>
                                        </p:cTn>
                                        <p:tgtEl>
                                          <p:spTgt spid="97"/>
                                        </p:tgtEl>
                                        <p:attrNameLst>
                                          <p:attrName>style.visibility</p:attrName>
                                        </p:attrNameLst>
                                      </p:cBhvr>
                                      <p:to>
                                        <p:strVal val="visible"/>
                                      </p:to>
                                    </p:set>
                                    <p:animEffect transition="in" filter="randombar(horizontal)">
                                      <p:cBhvr>
                                        <p:cTn id="77" dur="500"/>
                                        <p:tgtEl>
                                          <p:spTgt spid="97"/>
                                        </p:tgtEl>
                                      </p:cBhvr>
                                    </p:animEffect>
                                  </p:childTnLst>
                                </p:cTn>
                              </p:par>
                              <p:par>
                                <p:cTn id="78" presetID="14" presetClass="entr" presetSubtype="10" fill="hold" grpId="0" nodeType="withEffect">
                                  <p:stCondLst>
                                    <p:cond delay="0"/>
                                  </p:stCondLst>
                                  <p:childTnLst>
                                    <p:set>
                                      <p:cBhvr>
                                        <p:cTn id="79" dur="1" fill="hold">
                                          <p:stCondLst>
                                            <p:cond delay="0"/>
                                          </p:stCondLst>
                                        </p:cTn>
                                        <p:tgtEl>
                                          <p:spTgt spid="11329"/>
                                        </p:tgtEl>
                                        <p:attrNameLst>
                                          <p:attrName>style.visibility</p:attrName>
                                        </p:attrNameLst>
                                      </p:cBhvr>
                                      <p:to>
                                        <p:strVal val="visible"/>
                                      </p:to>
                                    </p:set>
                                    <p:animEffect transition="in" filter="randombar(horizontal)">
                                      <p:cBhvr>
                                        <p:cTn id="80" dur="500"/>
                                        <p:tgtEl>
                                          <p:spTgt spid="11329"/>
                                        </p:tgtEl>
                                      </p:cBhvr>
                                    </p:animEffect>
                                  </p:childTnLst>
                                </p:cTn>
                              </p:par>
                              <p:par>
                                <p:cTn id="81" presetID="14" presetClass="entr" presetSubtype="10" fill="hold" grpId="0" nodeType="withEffect">
                                  <p:stCondLst>
                                    <p:cond delay="0"/>
                                  </p:stCondLst>
                                  <p:childTnLst>
                                    <p:set>
                                      <p:cBhvr>
                                        <p:cTn id="82" dur="1" fill="hold">
                                          <p:stCondLst>
                                            <p:cond delay="0"/>
                                          </p:stCondLst>
                                        </p:cTn>
                                        <p:tgtEl>
                                          <p:spTgt spid="11330"/>
                                        </p:tgtEl>
                                        <p:attrNameLst>
                                          <p:attrName>style.visibility</p:attrName>
                                        </p:attrNameLst>
                                      </p:cBhvr>
                                      <p:to>
                                        <p:strVal val="visible"/>
                                      </p:to>
                                    </p:set>
                                    <p:animEffect transition="in" filter="randombar(horizontal)">
                                      <p:cBhvr>
                                        <p:cTn id="83" dur="500"/>
                                        <p:tgtEl>
                                          <p:spTgt spid="11330"/>
                                        </p:tgtEl>
                                      </p:cBhvr>
                                    </p:animEffect>
                                  </p:childTnLst>
                                </p:cTn>
                              </p:par>
                              <p:par>
                                <p:cTn id="84" presetID="14" presetClass="entr" presetSubtype="10" fill="hold" grpId="0" nodeType="withEffect">
                                  <p:stCondLst>
                                    <p:cond delay="0"/>
                                  </p:stCondLst>
                                  <p:childTnLst>
                                    <p:set>
                                      <p:cBhvr>
                                        <p:cTn id="85" dur="1" fill="hold">
                                          <p:stCondLst>
                                            <p:cond delay="0"/>
                                          </p:stCondLst>
                                        </p:cTn>
                                        <p:tgtEl>
                                          <p:spTgt spid="11331"/>
                                        </p:tgtEl>
                                        <p:attrNameLst>
                                          <p:attrName>style.visibility</p:attrName>
                                        </p:attrNameLst>
                                      </p:cBhvr>
                                      <p:to>
                                        <p:strVal val="visible"/>
                                      </p:to>
                                    </p:set>
                                    <p:animEffect transition="in" filter="randombar(horizontal)">
                                      <p:cBhvr>
                                        <p:cTn id="86" dur="500"/>
                                        <p:tgtEl>
                                          <p:spTgt spid="11331"/>
                                        </p:tgtEl>
                                      </p:cBhvr>
                                    </p:animEffect>
                                  </p:childTnLst>
                                </p:cTn>
                              </p:par>
                              <p:par>
                                <p:cTn id="87" presetID="14" presetClass="entr" presetSubtype="10" fill="hold" grpId="0" nodeType="withEffect">
                                  <p:stCondLst>
                                    <p:cond delay="0"/>
                                  </p:stCondLst>
                                  <p:childTnLst>
                                    <p:set>
                                      <p:cBhvr>
                                        <p:cTn id="88" dur="1" fill="hold">
                                          <p:stCondLst>
                                            <p:cond delay="0"/>
                                          </p:stCondLst>
                                        </p:cTn>
                                        <p:tgtEl>
                                          <p:spTgt spid="11332"/>
                                        </p:tgtEl>
                                        <p:attrNameLst>
                                          <p:attrName>style.visibility</p:attrName>
                                        </p:attrNameLst>
                                      </p:cBhvr>
                                      <p:to>
                                        <p:strVal val="visible"/>
                                      </p:to>
                                    </p:set>
                                    <p:animEffect transition="in" filter="randombar(horizontal)">
                                      <p:cBhvr>
                                        <p:cTn id="89" dur="500"/>
                                        <p:tgtEl>
                                          <p:spTgt spid="11332"/>
                                        </p:tgtEl>
                                      </p:cBhvr>
                                    </p:animEffect>
                                  </p:childTnLst>
                                </p:cTn>
                              </p:par>
                              <p:par>
                                <p:cTn id="90" presetID="14" presetClass="entr" presetSubtype="10" fill="hold" grpId="0" nodeType="withEffect">
                                  <p:stCondLst>
                                    <p:cond delay="0"/>
                                  </p:stCondLst>
                                  <p:childTnLst>
                                    <p:set>
                                      <p:cBhvr>
                                        <p:cTn id="91" dur="1" fill="hold">
                                          <p:stCondLst>
                                            <p:cond delay="0"/>
                                          </p:stCondLst>
                                        </p:cTn>
                                        <p:tgtEl>
                                          <p:spTgt spid="11338"/>
                                        </p:tgtEl>
                                        <p:attrNameLst>
                                          <p:attrName>style.visibility</p:attrName>
                                        </p:attrNameLst>
                                      </p:cBhvr>
                                      <p:to>
                                        <p:strVal val="visible"/>
                                      </p:to>
                                    </p:set>
                                    <p:animEffect transition="in" filter="randombar(horizontal)">
                                      <p:cBhvr>
                                        <p:cTn id="92" dur="500"/>
                                        <p:tgtEl>
                                          <p:spTgt spid="11338"/>
                                        </p:tgtEl>
                                      </p:cBhvr>
                                    </p:animEffect>
                                  </p:childTnLst>
                                </p:cTn>
                              </p:par>
                              <p:par>
                                <p:cTn id="93" presetID="14" presetClass="entr" presetSubtype="10" fill="hold" grpId="0" nodeType="withEffect">
                                  <p:stCondLst>
                                    <p:cond delay="0"/>
                                  </p:stCondLst>
                                  <p:childTnLst>
                                    <p:set>
                                      <p:cBhvr>
                                        <p:cTn id="94" dur="1" fill="hold">
                                          <p:stCondLst>
                                            <p:cond delay="0"/>
                                          </p:stCondLst>
                                        </p:cTn>
                                        <p:tgtEl>
                                          <p:spTgt spid="11333"/>
                                        </p:tgtEl>
                                        <p:attrNameLst>
                                          <p:attrName>style.visibility</p:attrName>
                                        </p:attrNameLst>
                                      </p:cBhvr>
                                      <p:to>
                                        <p:strVal val="visible"/>
                                      </p:to>
                                    </p:set>
                                    <p:animEffect transition="in" filter="randombar(horizontal)">
                                      <p:cBhvr>
                                        <p:cTn id="95" dur="500"/>
                                        <p:tgtEl>
                                          <p:spTgt spid="11333"/>
                                        </p:tgtEl>
                                      </p:cBhvr>
                                    </p:animEffect>
                                  </p:childTnLst>
                                </p:cTn>
                              </p:par>
                            </p:childTnLst>
                          </p:cTn>
                        </p:par>
                      </p:childTnLst>
                    </p:cTn>
                  </p:par>
                  <p:par>
                    <p:cTn id="96" fill="hold">
                      <p:stCondLst>
                        <p:cond delay="indefinite"/>
                      </p:stCondLst>
                      <p:childTnLst>
                        <p:par>
                          <p:cTn id="97" fill="hold">
                            <p:stCondLst>
                              <p:cond delay="0"/>
                            </p:stCondLst>
                            <p:childTnLst>
                              <p:par>
                                <p:cTn id="98" presetID="14" presetClass="entr" presetSubtype="10" fill="hold" grpId="0" nodeType="clickEffect">
                                  <p:stCondLst>
                                    <p:cond delay="0"/>
                                  </p:stCondLst>
                                  <p:childTnLst>
                                    <p:set>
                                      <p:cBhvr>
                                        <p:cTn id="99" dur="1" fill="hold">
                                          <p:stCondLst>
                                            <p:cond delay="0"/>
                                          </p:stCondLst>
                                        </p:cTn>
                                        <p:tgtEl>
                                          <p:spTgt spid="11347"/>
                                        </p:tgtEl>
                                        <p:attrNameLst>
                                          <p:attrName>style.visibility</p:attrName>
                                        </p:attrNameLst>
                                      </p:cBhvr>
                                      <p:to>
                                        <p:strVal val="visible"/>
                                      </p:to>
                                    </p:set>
                                    <p:animEffect transition="in" filter="randombar(horizontal)">
                                      <p:cBhvr>
                                        <p:cTn id="100" dur="500"/>
                                        <p:tgtEl>
                                          <p:spTgt spid="11347"/>
                                        </p:tgtEl>
                                      </p:cBhvr>
                                    </p:animEffect>
                                  </p:childTnLst>
                                </p:cTn>
                              </p:par>
                              <p:par>
                                <p:cTn id="101" presetID="14" presetClass="entr" presetSubtype="10" fill="hold" grpId="0" nodeType="withEffect">
                                  <p:stCondLst>
                                    <p:cond delay="0"/>
                                  </p:stCondLst>
                                  <p:childTnLst>
                                    <p:set>
                                      <p:cBhvr>
                                        <p:cTn id="102" dur="1" fill="hold">
                                          <p:stCondLst>
                                            <p:cond delay="0"/>
                                          </p:stCondLst>
                                        </p:cTn>
                                        <p:tgtEl>
                                          <p:spTgt spid="85"/>
                                        </p:tgtEl>
                                        <p:attrNameLst>
                                          <p:attrName>style.visibility</p:attrName>
                                        </p:attrNameLst>
                                      </p:cBhvr>
                                      <p:to>
                                        <p:strVal val="visible"/>
                                      </p:to>
                                    </p:set>
                                    <p:animEffect transition="in" filter="randombar(horizontal)">
                                      <p:cBhvr>
                                        <p:cTn id="103" dur="500"/>
                                        <p:tgtEl>
                                          <p:spTgt spid="85"/>
                                        </p:tgtEl>
                                      </p:cBhvr>
                                    </p:animEffect>
                                  </p:childTnLst>
                                </p:cTn>
                              </p:par>
                            </p:childTnLst>
                          </p:cTn>
                        </p:par>
                      </p:childTnLst>
                    </p:cTn>
                  </p:par>
                  <p:par>
                    <p:cTn id="104" fill="hold">
                      <p:stCondLst>
                        <p:cond delay="indefinite"/>
                      </p:stCondLst>
                      <p:childTnLst>
                        <p:par>
                          <p:cTn id="105" fill="hold">
                            <p:stCondLst>
                              <p:cond delay="0"/>
                            </p:stCondLst>
                            <p:childTnLst>
                              <p:par>
                                <p:cTn id="106" presetID="14" presetClass="entr" presetSubtype="10" fill="hold" grpId="0" nodeType="clickEffect">
                                  <p:stCondLst>
                                    <p:cond delay="0"/>
                                  </p:stCondLst>
                                  <p:childTnLst>
                                    <p:set>
                                      <p:cBhvr>
                                        <p:cTn id="107" dur="1" fill="hold">
                                          <p:stCondLst>
                                            <p:cond delay="0"/>
                                          </p:stCondLst>
                                        </p:cTn>
                                        <p:tgtEl>
                                          <p:spTgt spid="75"/>
                                        </p:tgtEl>
                                        <p:attrNameLst>
                                          <p:attrName>style.visibility</p:attrName>
                                        </p:attrNameLst>
                                      </p:cBhvr>
                                      <p:to>
                                        <p:strVal val="visible"/>
                                      </p:to>
                                    </p:set>
                                    <p:animEffect transition="in" filter="randombar(horizontal)">
                                      <p:cBhvr>
                                        <p:cTn id="108" dur="500"/>
                                        <p:tgtEl>
                                          <p:spTgt spid="75"/>
                                        </p:tgtEl>
                                      </p:cBhvr>
                                    </p:animEffect>
                                  </p:childTnLst>
                                </p:cTn>
                              </p:par>
                              <p:par>
                                <p:cTn id="109" presetID="14" presetClass="entr" presetSubtype="10" fill="hold" nodeType="withEffect">
                                  <p:stCondLst>
                                    <p:cond delay="0"/>
                                  </p:stCondLst>
                                  <p:childTnLst>
                                    <p:set>
                                      <p:cBhvr>
                                        <p:cTn id="110" dur="1" fill="hold">
                                          <p:stCondLst>
                                            <p:cond delay="0"/>
                                          </p:stCondLst>
                                        </p:cTn>
                                        <p:tgtEl>
                                          <p:spTgt spid="77"/>
                                        </p:tgtEl>
                                        <p:attrNameLst>
                                          <p:attrName>style.visibility</p:attrName>
                                        </p:attrNameLst>
                                      </p:cBhvr>
                                      <p:to>
                                        <p:strVal val="visible"/>
                                      </p:to>
                                    </p:set>
                                    <p:animEffect transition="in" filter="randombar(horizontal)">
                                      <p:cBhvr>
                                        <p:cTn id="111" dur="500"/>
                                        <p:tgtEl>
                                          <p:spTgt spid="77"/>
                                        </p:tgtEl>
                                      </p:cBhvr>
                                    </p:animEffect>
                                  </p:childTnLst>
                                </p:cTn>
                              </p:par>
                              <p:par>
                                <p:cTn id="112" presetID="14" presetClass="entr" presetSubtype="10" fill="hold" nodeType="withEffect">
                                  <p:stCondLst>
                                    <p:cond delay="0"/>
                                  </p:stCondLst>
                                  <p:childTnLst>
                                    <p:set>
                                      <p:cBhvr>
                                        <p:cTn id="113" dur="1" fill="hold">
                                          <p:stCondLst>
                                            <p:cond delay="0"/>
                                          </p:stCondLst>
                                        </p:cTn>
                                        <p:tgtEl>
                                          <p:spTgt spid="11340"/>
                                        </p:tgtEl>
                                        <p:attrNameLst>
                                          <p:attrName>style.visibility</p:attrName>
                                        </p:attrNameLst>
                                      </p:cBhvr>
                                      <p:to>
                                        <p:strVal val="visible"/>
                                      </p:to>
                                    </p:set>
                                    <p:animEffect transition="in" filter="randombar(horizontal)">
                                      <p:cBhvr>
                                        <p:cTn id="114" dur="500"/>
                                        <p:tgtEl>
                                          <p:spTgt spid="11340"/>
                                        </p:tgtEl>
                                      </p:cBhvr>
                                    </p:animEffect>
                                  </p:childTnLst>
                                </p:cTn>
                              </p:par>
                              <p:par>
                                <p:cTn id="115" presetID="14" presetClass="entr" presetSubtype="10" fill="hold" nodeType="withEffect">
                                  <p:stCondLst>
                                    <p:cond delay="0"/>
                                  </p:stCondLst>
                                  <p:childTnLst>
                                    <p:set>
                                      <p:cBhvr>
                                        <p:cTn id="116" dur="1" fill="hold">
                                          <p:stCondLst>
                                            <p:cond delay="0"/>
                                          </p:stCondLst>
                                        </p:cTn>
                                        <p:tgtEl>
                                          <p:spTgt spid="11341"/>
                                        </p:tgtEl>
                                        <p:attrNameLst>
                                          <p:attrName>style.visibility</p:attrName>
                                        </p:attrNameLst>
                                      </p:cBhvr>
                                      <p:to>
                                        <p:strVal val="visible"/>
                                      </p:to>
                                    </p:set>
                                    <p:animEffect transition="in" filter="randombar(horizontal)">
                                      <p:cBhvr>
                                        <p:cTn id="117" dur="500"/>
                                        <p:tgtEl>
                                          <p:spTgt spid="11341"/>
                                        </p:tgtEl>
                                      </p:cBhvr>
                                    </p:animEffect>
                                  </p:childTnLst>
                                </p:cTn>
                              </p:par>
                              <p:par>
                                <p:cTn id="118" presetID="14" presetClass="entr" presetSubtype="10" fill="hold" nodeType="withEffect">
                                  <p:stCondLst>
                                    <p:cond delay="0"/>
                                  </p:stCondLst>
                                  <p:childTnLst>
                                    <p:set>
                                      <p:cBhvr>
                                        <p:cTn id="119" dur="1" fill="hold">
                                          <p:stCondLst>
                                            <p:cond delay="0"/>
                                          </p:stCondLst>
                                        </p:cTn>
                                        <p:tgtEl>
                                          <p:spTgt spid="11342"/>
                                        </p:tgtEl>
                                        <p:attrNameLst>
                                          <p:attrName>style.visibility</p:attrName>
                                        </p:attrNameLst>
                                      </p:cBhvr>
                                      <p:to>
                                        <p:strVal val="visible"/>
                                      </p:to>
                                    </p:set>
                                    <p:animEffect transition="in" filter="randombar(horizontal)">
                                      <p:cBhvr>
                                        <p:cTn id="120" dur="500"/>
                                        <p:tgtEl>
                                          <p:spTgt spid="11342"/>
                                        </p:tgtEl>
                                      </p:cBhvr>
                                    </p:animEffect>
                                  </p:childTnLst>
                                </p:cTn>
                              </p:par>
                              <p:par>
                                <p:cTn id="121" presetID="14" presetClass="entr" presetSubtype="10" fill="hold" nodeType="withEffect">
                                  <p:stCondLst>
                                    <p:cond delay="0"/>
                                  </p:stCondLst>
                                  <p:childTnLst>
                                    <p:set>
                                      <p:cBhvr>
                                        <p:cTn id="122" dur="1" fill="hold">
                                          <p:stCondLst>
                                            <p:cond delay="0"/>
                                          </p:stCondLst>
                                        </p:cTn>
                                        <p:tgtEl>
                                          <p:spTgt spid="11345"/>
                                        </p:tgtEl>
                                        <p:attrNameLst>
                                          <p:attrName>style.visibility</p:attrName>
                                        </p:attrNameLst>
                                      </p:cBhvr>
                                      <p:to>
                                        <p:strVal val="visible"/>
                                      </p:to>
                                    </p:set>
                                    <p:animEffect transition="in" filter="randombar(horizontal)">
                                      <p:cBhvr>
                                        <p:cTn id="123" dur="500"/>
                                        <p:tgtEl>
                                          <p:spTgt spid="11345"/>
                                        </p:tgtEl>
                                      </p:cBhvr>
                                    </p:animEffect>
                                  </p:childTnLst>
                                </p:cTn>
                              </p:par>
                              <p:par>
                                <p:cTn id="124" presetID="14" presetClass="entr" presetSubtype="10" fill="hold" nodeType="withEffect">
                                  <p:stCondLst>
                                    <p:cond delay="0"/>
                                  </p:stCondLst>
                                  <p:childTnLst>
                                    <p:set>
                                      <p:cBhvr>
                                        <p:cTn id="125" dur="1" fill="hold">
                                          <p:stCondLst>
                                            <p:cond delay="0"/>
                                          </p:stCondLst>
                                        </p:cTn>
                                        <p:tgtEl>
                                          <p:spTgt spid="86"/>
                                        </p:tgtEl>
                                        <p:attrNameLst>
                                          <p:attrName>style.visibility</p:attrName>
                                        </p:attrNameLst>
                                      </p:cBhvr>
                                      <p:to>
                                        <p:strVal val="visible"/>
                                      </p:to>
                                    </p:set>
                                    <p:animEffect transition="in" filter="randombar(horizontal)">
                                      <p:cBhvr>
                                        <p:cTn id="126" dur="500"/>
                                        <p:tgtEl>
                                          <p:spTgt spid="86"/>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11279"/>
                                        </p:tgtEl>
                                        <p:attrNameLst>
                                          <p:attrName>style.visibility</p:attrName>
                                        </p:attrNameLst>
                                      </p:cBhvr>
                                      <p:to>
                                        <p:strVal val="visible"/>
                                      </p:to>
                                    </p:set>
                                    <p:animEffect transition="in" filter="fade">
                                      <p:cBhvr>
                                        <p:cTn id="131" dur="2000"/>
                                        <p:tgtEl>
                                          <p:spTgt spid="11279"/>
                                        </p:tgtEl>
                                      </p:cBhvr>
                                    </p:animEffect>
                                  </p:childTnLst>
                                </p:cTn>
                              </p:par>
                              <p:par>
                                <p:cTn id="132" presetID="10" presetClass="entr" presetSubtype="0" fill="hold" nodeType="withEffect">
                                  <p:stCondLst>
                                    <p:cond delay="0"/>
                                  </p:stCondLst>
                                  <p:childTnLst>
                                    <p:set>
                                      <p:cBhvr>
                                        <p:cTn id="133" dur="1" fill="hold">
                                          <p:stCondLst>
                                            <p:cond delay="0"/>
                                          </p:stCondLst>
                                        </p:cTn>
                                        <p:tgtEl>
                                          <p:spTgt spid="11"/>
                                        </p:tgtEl>
                                        <p:attrNameLst>
                                          <p:attrName>style.visibility</p:attrName>
                                        </p:attrNameLst>
                                      </p:cBhvr>
                                      <p:to>
                                        <p:strVal val="visible"/>
                                      </p:to>
                                    </p:set>
                                    <p:animEffect transition="in" filter="fade">
                                      <p:cBhvr>
                                        <p:cTn id="134" dur="2000"/>
                                        <p:tgtEl>
                                          <p:spTgt spid="11"/>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11284"/>
                                        </p:tgtEl>
                                        <p:attrNameLst>
                                          <p:attrName>style.visibility</p:attrName>
                                        </p:attrNameLst>
                                      </p:cBhvr>
                                      <p:to>
                                        <p:strVal val="visible"/>
                                      </p:to>
                                    </p:set>
                                    <p:animEffect transition="in" filter="fade">
                                      <p:cBhvr>
                                        <p:cTn id="137" dur="2000"/>
                                        <p:tgtEl>
                                          <p:spTgt spid="11284"/>
                                        </p:tgtEl>
                                      </p:cBhvr>
                                    </p:animEffect>
                                  </p:childTnLst>
                                </p:cTn>
                              </p:par>
                              <p:par>
                                <p:cTn id="138" presetID="10" presetClass="entr" presetSubtype="0" fill="hold" grpId="0" nodeType="withEffect">
                                  <p:stCondLst>
                                    <p:cond delay="0"/>
                                  </p:stCondLst>
                                  <p:childTnLst>
                                    <p:set>
                                      <p:cBhvr>
                                        <p:cTn id="139" dur="1" fill="hold">
                                          <p:stCondLst>
                                            <p:cond delay="0"/>
                                          </p:stCondLst>
                                        </p:cTn>
                                        <p:tgtEl>
                                          <p:spTgt spid="11305"/>
                                        </p:tgtEl>
                                        <p:attrNameLst>
                                          <p:attrName>style.visibility</p:attrName>
                                        </p:attrNameLst>
                                      </p:cBhvr>
                                      <p:to>
                                        <p:strVal val="visible"/>
                                      </p:to>
                                    </p:set>
                                    <p:animEffect transition="in" filter="fade">
                                      <p:cBhvr>
                                        <p:cTn id="140" dur="2000"/>
                                        <p:tgtEl>
                                          <p:spTgt spid="11305"/>
                                        </p:tgtEl>
                                      </p:cBhvr>
                                    </p:animEffect>
                                  </p:childTnLst>
                                </p:cTn>
                              </p:par>
                              <p:par>
                                <p:cTn id="141" presetID="10" presetClass="entr" presetSubtype="0" fill="hold" grpId="0" nodeType="withEffect">
                                  <p:stCondLst>
                                    <p:cond delay="0"/>
                                  </p:stCondLst>
                                  <p:childTnLst>
                                    <p:set>
                                      <p:cBhvr>
                                        <p:cTn id="142" dur="1" fill="hold">
                                          <p:stCondLst>
                                            <p:cond delay="0"/>
                                          </p:stCondLst>
                                        </p:cTn>
                                        <p:tgtEl>
                                          <p:spTgt spid="11285"/>
                                        </p:tgtEl>
                                        <p:attrNameLst>
                                          <p:attrName>style.visibility</p:attrName>
                                        </p:attrNameLst>
                                      </p:cBhvr>
                                      <p:to>
                                        <p:strVal val="visible"/>
                                      </p:to>
                                    </p:set>
                                    <p:animEffect transition="in" filter="fade">
                                      <p:cBhvr>
                                        <p:cTn id="143" dur="2000"/>
                                        <p:tgtEl>
                                          <p:spTgt spid="11285"/>
                                        </p:tgtEl>
                                      </p:cBhvr>
                                    </p:animEffect>
                                  </p:childTnLst>
                                </p:cTn>
                              </p:par>
                              <p:par>
                                <p:cTn id="144" presetID="10" presetClass="entr" presetSubtype="0" fill="hold" grpId="0" nodeType="withEffect">
                                  <p:stCondLst>
                                    <p:cond delay="0"/>
                                  </p:stCondLst>
                                  <p:childTnLst>
                                    <p:set>
                                      <p:cBhvr>
                                        <p:cTn id="145" dur="1" fill="hold">
                                          <p:stCondLst>
                                            <p:cond delay="0"/>
                                          </p:stCondLst>
                                        </p:cTn>
                                        <p:tgtEl>
                                          <p:spTgt spid="11291"/>
                                        </p:tgtEl>
                                        <p:attrNameLst>
                                          <p:attrName>style.visibility</p:attrName>
                                        </p:attrNameLst>
                                      </p:cBhvr>
                                      <p:to>
                                        <p:strVal val="visible"/>
                                      </p:to>
                                    </p:set>
                                    <p:animEffect transition="in" filter="fade">
                                      <p:cBhvr>
                                        <p:cTn id="146" dur="2000"/>
                                        <p:tgtEl>
                                          <p:spTgt spid="11291"/>
                                        </p:tgtEl>
                                      </p:cBhvr>
                                    </p:animEffect>
                                  </p:childTnLst>
                                </p:cTn>
                              </p:par>
                              <p:par>
                                <p:cTn id="147" presetID="10" presetClass="entr" presetSubtype="0" fill="hold" nodeType="withEffect">
                                  <p:stCondLst>
                                    <p:cond delay="0"/>
                                  </p:stCondLst>
                                  <p:childTnLst>
                                    <p:set>
                                      <p:cBhvr>
                                        <p:cTn id="148" dur="1" fill="hold">
                                          <p:stCondLst>
                                            <p:cond delay="0"/>
                                          </p:stCondLst>
                                        </p:cTn>
                                        <p:tgtEl>
                                          <p:spTgt spid="26"/>
                                        </p:tgtEl>
                                        <p:attrNameLst>
                                          <p:attrName>style.visibility</p:attrName>
                                        </p:attrNameLst>
                                      </p:cBhvr>
                                      <p:to>
                                        <p:strVal val="visible"/>
                                      </p:to>
                                    </p:set>
                                    <p:animEffect transition="in" filter="fade">
                                      <p:cBhvr>
                                        <p:cTn id="149" dur="2000"/>
                                        <p:tgtEl>
                                          <p:spTgt spid="26"/>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11296"/>
                                        </p:tgtEl>
                                        <p:attrNameLst>
                                          <p:attrName>style.visibility</p:attrName>
                                        </p:attrNameLst>
                                      </p:cBhvr>
                                      <p:to>
                                        <p:strVal val="visible"/>
                                      </p:to>
                                    </p:set>
                                    <p:animEffect transition="in" filter="fade">
                                      <p:cBhvr>
                                        <p:cTn id="152" dur="2000"/>
                                        <p:tgtEl>
                                          <p:spTgt spid="11296"/>
                                        </p:tgtEl>
                                      </p:cBhvr>
                                    </p:animEffect>
                                  </p:childTnLst>
                                </p:cTn>
                              </p:par>
                              <p:par>
                                <p:cTn id="153" presetID="10" presetClass="entr" presetSubtype="0" fill="hold" grpId="0" nodeType="withEffect">
                                  <p:stCondLst>
                                    <p:cond delay="0"/>
                                  </p:stCondLst>
                                  <p:childTnLst>
                                    <p:set>
                                      <p:cBhvr>
                                        <p:cTn id="154" dur="1" fill="hold">
                                          <p:stCondLst>
                                            <p:cond delay="0"/>
                                          </p:stCondLst>
                                        </p:cTn>
                                        <p:tgtEl>
                                          <p:spTgt spid="11298"/>
                                        </p:tgtEl>
                                        <p:attrNameLst>
                                          <p:attrName>style.visibility</p:attrName>
                                        </p:attrNameLst>
                                      </p:cBhvr>
                                      <p:to>
                                        <p:strVal val="visible"/>
                                      </p:to>
                                    </p:set>
                                    <p:animEffect transition="in" filter="fade">
                                      <p:cBhvr>
                                        <p:cTn id="155" dur="2000"/>
                                        <p:tgtEl>
                                          <p:spTgt spid="11298"/>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11299"/>
                                        </p:tgtEl>
                                        <p:attrNameLst>
                                          <p:attrName>style.visibility</p:attrName>
                                        </p:attrNameLst>
                                      </p:cBhvr>
                                      <p:to>
                                        <p:strVal val="visible"/>
                                      </p:to>
                                    </p:set>
                                    <p:animEffect transition="in" filter="fade">
                                      <p:cBhvr>
                                        <p:cTn id="158" dur="2000"/>
                                        <p:tgtEl>
                                          <p:spTgt spid="11299"/>
                                        </p:tgtEl>
                                      </p:cBhvr>
                                    </p:animEffect>
                                  </p:childTnLst>
                                </p:cTn>
                              </p:par>
                              <p:par>
                                <p:cTn id="159" presetID="10" presetClass="entr" presetSubtype="0" fill="hold" nodeType="withEffect">
                                  <p:stCondLst>
                                    <p:cond delay="0"/>
                                  </p:stCondLst>
                                  <p:childTnLst>
                                    <p:set>
                                      <p:cBhvr>
                                        <p:cTn id="160" dur="1" fill="hold">
                                          <p:stCondLst>
                                            <p:cond delay="0"/>
                                          </p:stCondLst>
                                        </p:cTn>
                                        <p:tgtEl>
                                          <p:spTgt spid="28"/>
                                        </p:tgtEl>
                                        <p:attrNameLst>
                                          <p:attrName>style.visibility</p:attrName>
                                        </p:attrNameLst>
                                      </p:cBhvr>
                                      <p:to>
                                        <p:strVal val="visible"/>
                                      </p:to>
                                    </p:set>
                                    <p:animEffect transition="in" filter="fade">
                                      <p:cBhvr>
                                        <p:cTn id="161" dur="2000"/>
                                        <p:tgtEl>
                                          <p:spTgt spid="28"/>
                                        </p:tgtEl>
                                      </p:cBhvr>
                                    </p:animEffect>
                                  </p:childTnLst>
                                </p:cTn>
                              </p:par>
                              <p:par>
                                <p:cTn id="162" presetID="10" presetClass="entr" presetSubtype="0" fill="hold" grpId="0" nodeType="withEffect">
                                  <p:stCondLst>
                                    <p:cond delay="0"/>
                                  </p:stCondLst>
                                  <p:childTnLst>
                                    <p:set>
                                      <p:cBhvr>
                                        <p:cTn id="163" dur="1" fill="hold">
                                          <p:stCondLst>
                                            <p:cond delay="0"/>
                                          </p:stCondLst>
                                        </p:cTn>
                                        <p:tgtEl>
                                          <p:spTgt spid="11290"/>
                                        </p:tgtEl>
                                        <p:attrNameLst>
                                          <p:attrName>style.visibility</p:attrName>
                                        </p:attrNameLst>
                                      </p:cBhvr>
                                      <p:to>
                                        <p:strVal val="visible"/>
                                      </p:to>
                                    </p:set>
                                    <p:animEffect transition="in" filter="fade">
                                      <p:cBhvr>
                                        <p:cTn id="164" dur="2000"/>
                                        <p:tgtEl>
                                          <p:spTgt spid="11290"/>
                                        </p:tgtEl>
                                      </p:cBhvr>
                                    </p:animEffect>
                                  </p:childTnLst>
                                </p:cTn>
                              </p:par>
                              <p:par>
                                <p:cTn id="165" presetID="10" presetClass="entr" presetSubtype="0" fill="hold" grpId="0" nodeType="withEffect">
                                  <p:stCondLst>
                                    <p:cond delay="0"/>
                                  </p:stCondLst>
                                  <p:childTnLst>
                                    <p:set>
                                      <p:cBhvr>
                                        <p:cTn id="166" dur="1" fill="hold">
                                          <p:stCondLst>
                                            <p:cond delay="0"/>
                                          </p:stCondLst>
                                        </p:cTn>
                                        <p:tgtEl>
                                          <p:spTgt spid="11289"/>
                                        </p:tgtEl>
                                        <p:attrNameLst>
                                          <p:attrName>style.visibility</p:attrName>
                                        </p:attrNameLst>
                                      </p:cBhvr>
                                      <p:to>
                                        <p:strVal val="visible"/>
                                      </p:to>
                                    </p:set>
                                    <p:animEffect transition="in" filter="fade">
                                      <p:cBhvr>
                                        <p:cTn id="167" dur="2000"/>
                                        <p:tgtEl>
                                          <p:spTgt spid="11289"/>
                                        </p:tgtEl>
                                      </p:cBhvr>
                                    </p:animEffect>
                                  </p:childTnLst>
                                </p:cTn>
                              </p:par>
                              <p:par>
                                <p:cTn id="168" presetID="10" presetClass="entr" presetSubtype="0" fill="hold" grpId="0" nodeType="withEffect">
                                  <p:stCondLst>
                                    <p:cond delay="0"/>
                                  </p:stCondLst>
                                  <p:childTnLst>
                                    <p:set>
                                      <p:cBhvr>
                                        <p:cTn id="169" dur="1" fill="hold">
                                          <p:stCondLst>
                                            <p:cond delay="0"/>
                                          </p:stCondLst>
                                        </p:cTn>
                                        <p:tgtEl>
                                          <p:spTgt spid="11297"/>
                                        </p:tgtEl>
                                        <p:attrNameLst>
                                          <p:attrName>style.visibility</p:attrName>
                                        </p:attrNameLst>
                                      </p:cBhvr>
                                      <p:to>
                                        <p:strVal val="visible"/>
                                      </p:to>
                                    </p:set>
                                    <p:animEffect transition="in" filter="fade">
                                      <p:cBhvr>
                                        <p:cTn id="170" dur="2000"/>
                                        <p:tgtEl>
                                          <p:spTgt spid="11297"/>
                                        </p:tgtEl>
                                      </p:cBhvr>
                                    </p:animEffect>
                                  </p:childTnLst>
                                </p:cTn>
                              </p:par>
                              <p:par>
                                <p:cTn id="171" presetID="10" presetClass="entr" presetSubtype="0" fill="hold" nodeType="withEffect">
                                  <p:stCondLst>
                                    <p:cond delay="0"/>
                                  </p:stCondLst>
                                  <p:childTnLst>
                                    <p:set>
                                      <p:cBhvr>
                                        <p:cTn id="172" dur="1" fill="hold">
                                          <p:stCondLst>
                                            <p:cond delay="0"/>
                                          </p:stCondLst>
                                        </p:cTn>
                                        <p:tgtEl>
                                          <p:spTgt spid="27"/>
                                        </p:tgtEl>
                                        <p:attrNameLst>
                                          <p:attrName>style.visibility</p:attrName>
                                        </p:attrNameLst>
                                      </p:cBhvr>
                                      <p:to>
                                        <p:strVal val="visible"/>
                                      </p:to>
                                    </p:set>
                                    <p:animEffect transition="in" filter="fade">
                                      <p:cBhvr>
                                        <p:cTn id="173" dur="2000"/>
                                        <p:tgtEl>
                                          <p:spTgt spid="27"/>
                                        </p:tgtEl>
                                      </p:cBhvr>
                                    </p:animEffect>
                                  </p:childTnLst>
                                </p:cTn>
                              </p:par>
                              <p:par>
                                <p:cTn id="174" presetID="10" presetClass="entr" presetSubtype="0" fill="hold" nodeType="withEffect">
                                  <p:stCondLst>
                                    <p:cond delay="0"/>
                                  </p:stCondLst>
                                  <p:childTnLst>
                                    <p:set>
                                      <p:cBhvr>
                                        <p:cTn id="175" dur="1" fill="hold">
                                          <p:stCondLst>
                                            <p:cond delay="0"/>
                                          </p:stCondLst>
                                        </p:cTn>
                                        <p:tgtEl>
                                          <p:spTgt spid="13"/>
                                        </p:tgtEl>
                                        <p:attrNameLst>
                                          <p:attrName>style.visibility</p:attrName>
                                        </p:attrNameLst>
                                      </p:cBhvr>
                                      <p:to>
                                        <p:strVal val="visible"/>
                                      </p:to>
                                    </p:set>
                                    <p:animEffect transition="in" filter="fade">
                                      <p:cBhvr>
                                        <p:cTn id="176" dur="2000"/>
                                        <p:tgtEl>
                                          <p:spTgt spid="13"/>
                                        </p:tgtEl>
                                      </p:cBhvr>
                                    </p:animEffect>
                                  </p:childTnLst>
                                </p:cTn>
                              </p:par>
                              <p:par>
                                <p:cTn id="177" presetID="10" presetClass="entr" presetSubtype="0" fill="hold" grpId="0" nodeType="withEffect">
                                  <p:stCondLst>
                                    <p:cond delay="0"/>
                                  </p:stCondLst>
                                  <p:childTnLst>
                                    <p:set>
                                      <p:cBhvr>
                                        <p:cTn id="178" dur="1" fill="hold">
                                          <p:stCondLst>
                                            <p:cond delay="0"/>
                                          </p:stCondLst>
                                        </p:cTn>
                                        <p:tgtEl>
                                          <p:spTgt spid="11278"/>
                                        </p:tgtEl>
                                        <p:attrNameLst>
                                          <p:attrName>style.visibility</p:attrName>
                                        </p:attrNameLst>
                                      </p:cBhvr>
                                      <p:to>
                                        <p:strVal val="visible"/>
                                      </p:to>
                                    </p:set>
                                    <p:animEffect transition="in" filter="fade">
                                      <p:cBhvr>
                                        <p:cTn id="179" dur="2000"/>
                                        <p:tgtEl>
                                          <p:spTgt spid="11278"/>
                                        </p:tgtEl>
                                      </p:cBhvr>
                                    </p:animEffect>
                                  </p:childTnLst>
                                </p:cTn>
                              </p:par>
                              <p:par>
                                <p:cTn id="180" presetID="10" presetClass="entr" presetSubtype="0" fill="hold" grpId="0" nodeType="withEffect">
                                  <p:stCondLst>
                                    <p:cond delay="0"/>
                                  </p:stCondLst>
                                  <p:childTnLst>
                                    <p:set>
                                      <p:cBhvr>
                                        <p:cTn id="181" dur="1" fill="hold">
                                          <p:stCondLst>
                                            <p:cond delay="0"/>
                                          </p:stCondLst>
                                        </p:cTn>
                                        <p:tgtEl>
                                          <p:spTgt spid="11277"/>
                                        </p:tgtEl>
                                        <p:attrNameLst>
                                          <p:attrName>style.visibility</p:attrName>
                                        </p:attrNameLst>
                                      </p:cBhvr>
                                      <p:to>
                                        <p:strVal val="visible"/>
                                      </p:to>
                                    </p:set>
                                    <p:animEffect transition="in" filter="fade">
                                      <p:cBhvr>
                                        <p:cTn id="182" dur="2000"/>
                                        <p:tgtEl>
                                          <p:spTgt spid="11277"/>
                                        </p:tgtEl>
                                      </p:cBhvr>
                                    </p:animEffect>
                                  </p:childTnLst>
                                </p:cTn>
                              </p:par>
                              <p:par>
                                <p:cTn id="183" presetID="10" presetClass="entr" presetSubtype="0" fill="hold" nodeType="withEffect">
                                  <p:stCondLst>
                                    <p:cond delay="0"/>
                                  </p:stCondLst>
                                  <p:childTnLst>
                                    <p:set>
                                      <p:cBhvr>
                                        <p:cTn id="184" dur="1" fill="hold">
                                          <p:stCondLst>
                                            <p:cond delay="0"/>
                                          </p:stCondLst>
                                        </p:cTn>
                                        <p:tgtEl>
                                          <p:spTgt spid="12"/>
                                        </p:tgtEl>
                                        <p:attrNameLst>
                                          <p:attrName>style.visibility</p:attrName>
                                        </p:attrNameLst>
                                      </p:cBhvr>
                                      <p:to>
                                        <p:strVal val="visible"/>
                                      </p:to>
                                    </p:set>
                                    <p:animEffect transition="in" filter="fade">
                                      <p:cBhvr>
                                        <p:cTn id="185" dur="2000"/>
                                        <p:tgtEl>
                                          <p:spTgt spid="12"/>
                                        </p:tgtEl>
                                      </p:cBhvr>
                                    </p:animEffect>
                                  </p:childTnLst>
                                </p:cTn>
                              </p:par>
                            </p:childTnLst>
                          </p:cTn>
                        </p:par>
                      </p:childTnLst>
                    </p:cTn>
                  </p:par>
                  <p:par>
                    <p:cTn id="186" fill="hold">
                      <p:stCondLst>
                        <p:cond delay="indefinite"/>
                      </p:stCondLst>
                      <p:childTnLst>
                        <p:par>
                          <p:cTn id="187" fill="hold">
                            <p:stCondLst>
                              <p:cond delay="0"/>
                            </p:stCondLst>
                            <p:childTnLst>
                              <p:par>
                                <p:cTn id="188" presetID="22" presetClass="entr" presetSubtype="4" fill="hold" nodeType="clickEffect">
                                  <p:stCondLst>
                                    <p:cond delay="0"/>
                                  </p:stCondLst>
                                  <p:childTnLst>
                                    <p:set>
                                      <p:cBhvr>
                                        <p:cTn id="189" dur="1" fill="hold">
                                          <p:stCondLst>
                                            <p:cond delay="0"/>
                                          </p:stCondLst>
                                        </p:cTn>
                                        <p:tgtEl>
                                          <p:spTgt spid="51"/>
                                        </p:tgtEl>
                                        <p:attrNameLst>
                                          <p:attrName>style.visibility</p:attrName>
                                        </p:attrNameLst>
                                      </p:cBhvr>
                                      <p:to>
                                        <p:strVal val="visible"/>
                                      </p:to>
                                    </p:set>
                                    <p:animEffect transition="in" filter="wipe(down)">
                                      <p:cBhvr>
                                        <p:cTn id="190" dur="500"/>
                                        <p:tgtEl>
                                          <p:spTgt spid="51"/>
                                        </p:tgtEl>
                                      </p:cBhvr>
                                    </p:animEffect>
                                  </p:childTnLst>
                                </p:cTn>
                              </p:par>
                            </p:childTnLst>
                          </p:cTn>
                        </p:par>
                      </p:childTnLst>
                    </p:cTn>
                  </p:par>
                  <p:par>
                    <p:cTn id="191" fill="hold">
                      <p:stCondLst>
                        <p:cond delay="indefinite"/>
                      </p:stCondLst>
                      <p:childTnLst>
                        <p:par>
                          <p:cTn id="192" fill="hold">
                            <p:stCondLst>
                              <p:cond delay="0"/>
                            </p:stCondLst>
                            <p:childTnLst>
                              <p:par>
                                <p:cTn id="193" presetID="14" presetClass="entr" presetSubtype="10" fill="hold" nodeType="clickEffect">
                                  <p:stCondLst>
                                    <p:cond delay="0"/>
                                  </p:stCondLst>
                                  <p:childTnLst>
                                    <p:set>
                                      <p:cBhvr>
                                        <p:cTn id="194" dur="1" fill="hold">
                                          <p:stCondLst>
                                            <p:cond delay="0"/>
                                          </p:stCondLst>
                                        </p:cTn>
                                        <p:tgtEl>
                                          <p:spTgt spid="18"/>
                                        </p:tgtEl>
                                        <p:attrNameLst>
                                          <p:attrName>style.visibility</p:attrName>
                                        </p:attrNameLst>
                                      </p:cBhvr>
                                      <p:to>
                                        <p:strVal val="visible"/>
                                      </p:to>
                                    </p:set>
                                    <p:animEffect transition="in" filter="randombar(horizontal)">
                                      <p:cBhvr>
                                        <p:cTn id="195" dur="1000"/>
                                        <p:tgtEl>
                                          <p:spTgt spid="18"/>
                                        </p:tgtEl>
                                      </p:cBhvr>
                                    </p:animEffect>
                                  </p:childTnLst>
                                </p:cTn>
                              </p:par>
                            </p:childTnLst>
                          </p:cTn>
                        </p:par>
                      </p:childTnLst>
                    </p:cTn>
                  </p:par>
                  <p:par>
                    <p:cTn id="196" fill="hold">
                      <p:stCondLst>
                        <p:cond delay="indefinite"/>
                      </p:stCondLst>
                      <p:childTnLst>
                        <p:par>
                          <p:cTn id="197" fill="hold">
                            <p:stCondLst>
                              <p:cond delay="0"/>
                            </p:stCondLst>
                            <p:childTnLst>
                              <p:par>
                                <p:cTn id="198" presetID="22" presetClass="entr" presetSubtype="4" fill="hold" grpId="0" nodeType="clickEffect">
                                  <p:stCondLst>
                                    <p:cond delay="0"/>
                                  </p:stCondLst>
                                  <p:childTnLst>
                                    <p:set>
                                      <p:cBhvr>
                                        <p:cTn id="199" dur="1" fill="hold">
                                          <p:stCondLst>
                                            <p:cond delay="0"/>
                                          </p:stCondLst>
                                        </p:cTn>
                                        <p:tgtEl>
                                          <p:spTgt spid="11304"/>
                                        </p:tgtEl>
                                        <p:attrNameLst>
                                          <p:attrName>style.visibility</p:attrName>
                                        </p:attrNameLst>
                                      </p:cBhvr>
                                      <p:to>
                                        <p:strVal val="visible"/>
                                      </p:to>
                                    </p:set>
                                    <p:animEffect transition="in" filter="wipe(down)">
                                      <p:cBhvr>
                                        <p:cTn id="200" dur="1000"/>
                                        <p:tgtEl>
                                          <p:spTgt spid="11304"/>
                                        </p:tgtEl>
                                      </p:cBhvr>
                                    </p:animEffect>
                                  </p:childTnLst>
                                </p:cTn>
                              </p:par>
                              <p:par>
                                <p:cTn id="201" presetID="22" presetClass="entr" presetSubtype="4" fill="hold" grpId="0" nodeType="withEffect">
                                  <p:stCondLst>
                                    <p:cond delay="0"/>
                                  </p:stCondLst>
                                  <p:childTnLst>
                                    <p:set>
                                      <p:cBhvr>
                                        <p:cTn id="202" dur="1" fill="hold">
                                          <p:stCondLst>
                                            <p:cond delay="0"/>
                                          </p:stCondLst>
                                        </p:cTn>
                                        <p:tgtEl>
                                          <p:spTgt spid="56"/>
                                        </p:tgtEl>
                                        <p:attrNameLst>
                                          <p:attrName>style.visibility</p:attrName>
                                        </p:attrNameLst>
                                      </p:cBhvr>
                                      <p:to>
                                        <p:strVal val="visible"/>
                                      </p:to>
                                    </p:set>
                                    <p:animEffect transition="in" filter="wipe(down)">
                                      <p:cBhvr>
                                        <p:cTn id="203" dur="1000"/>
                                        <p:tgtEl>
                                          <p:spTgt spid="56"/>
                                        </p:tgtEl>
                                      </p:cBhvr>
                                    </p:animEffect>
                                  </p:childTnLst>
                                </p:cTn>
                              </p:par>
                            </p:childTnLst>
                          </p:cTn>
                        </p:par>
                      </p:childTnLst>
                    </p:cTn>
                  </p:par>
                  <p:par>
                    <p:cTn id="204" fill="hold">
                      <p:stCondLst>
                        <p:cond delay="indefinite"/>
                      </p:stCondLst>
                      <p:childTnLst>
                        <p:par>
                          <p:cTn id="205" fill="hold">
                            <p:stCondLst>
                              <p:cond delay="0"/>
                            </p:stCondLst>
                            <p:childTnLst>
                              <p:par>
                                <p:cTn id="206" presetID="22" presetClass="entr" presetSubtype="4" fill="hold" grpId="0" nodeType="clickEffect">
                                  <p:stCondLst>
                                    <p:cond delay="0"/>
                                  </p:stCondLst>
                                  <p:childTnLst>
                                    <p:set>
                                      <p:cBhvr>
                                        <p:cTn id="207" dur="1" fill="hold">
                                          <p:stCondLst>
                                            <p:cond delay="0"/>
                                          </p:stCondLst>
                                        </p:cTn>
                                        <p:tgtEl>
                                          <p:spTgt spid="11282"/>
                                        </p:tgtEl>
                                        <p:attrNameLst>
                                          <p:attrName>style.visibility</p:attrName>
                                        </p:attrNameLst>
                                      </p:cBhvr>
                                      <p:to>
                                        <p:strVal val="visible"/>
                                      </p:to>
                                    </p:set>
                                    <p:animEffect transition="in" filter="wipe(down)">
                                      <p:cBhvr>
                                        <p:cTn id="208" dur="1000"/>
                                        <p:tgtEl>
                                          <p:spTgt spid="11282"/>
                                        </p:tgtEl>
                                      </p:cBhvr>
                                    </p:animEffect>
                                  </p:childTnLst>
                                </p:cTn>
                              </p:par>
                              <p:par>
                                <p:cTn id="209" presetID="22" presetClass="entr" presetSubtype="4" fill="hold" grpId="0" nodeType="withEffect">
                                  <p:stCondLst>
                                    <p:cond delay="0"/>
                                  </p:stCondLst>
                                  <p:childTnLst>
                                    <p:set>
                                      <p:cBhvr>
                                        <p:cTn id="210" dur="1" fill="hold">
                                          <p:stCondLst>
                                            <p:cond delay="0"/>
                                          </p:stCondLst>
                                        </p:cTn>
                                        <p:tgtEl>
                                          <p:spTgt spid="58"/>
                                        </p:tgtEl>
                                        <p:attrNameLst>
                                          <p:attrName>style.visibility</p:attrName>
                                        </p:attrNameLst>
                                      </p:cBhvr>
                                      <p:to>
                                        <p:strVal val="visible"/>
                                      </p:to>
                                    </p:set>
                                    <p:animEffect transition="in" filter="wipe(down)">
                                      <p:cBhvr>
                                        <p:cTn id="211" dur="1000"/>
                                        <p:tgtEl>
                                          <p:spTgt spid="58"/>
                                        </p:tgtEl>
                                      </p:cBhvr>
                                    </p:animEffect>
                                  </p:childTnLst>
                                </p:cTn>
                              </p:par>
                            </p:childTnLst>
                          </p:cTn>
                        </p:par>
                      </p:childTnLst>
                    </p:cTn>
                  </p:par>
                  <p:par>
                    <p:cTn id="212" fill="hold">
                      <p:stCondLst>
                        <p:cond delay="indefinite"/>
                      </p:stCondLst>
                      <p:childTnLst>
                        <p:par>
                          <p:cTn id="213" fill="hold">
                            <p:stCondLst>
                              <p:cond delay="0"/>
                            </p:stCondLst>
                            <p:childTnLst>
                              <p:par>
                                <p:cTn id="214" presetID="14" presetClass="entr" presetSubtype="10" fill="hold" grpId="0" nodeType="clickEffect">
                                  <p:stCondLst>
                                    <p:cond delay="0"/>
                                  </p:stCondLst>
                                  <p:childTnLst>
                                    <p:set>
                                      <p:cBhvr>
                                        <p:cTn id="215" dur="1" fill="hold">
                                          <p:stCondLst>
                                            <p:cond delay="0"/>
                                          </p:stCondLst>
                                        </p:cTn>
                                        <p:tgtEl>
                                          <p:spTgt spid="11283"/>
                                        </p:tgtEl>
                                        <p:attrNameLst>
                                          <p:attrName>style.visibility</p:attrName>
                                        </p:attrNameLst>
                                      </p:cBhvr>
                                      <p:to>
                                        <p:strVal val="visible"/>
                                      </p:to>
                                    </p:set>
                                    <p:animEffect transition="in" filter="randombar(horizontal)">
                                      <p:cBhvr>
                                        <p:cTn id="216" dur="500"/>
                                        <p:tgtEl>
                                          <p:spTgt spid="11283"/>
                                        </p:tgtEl>
                                      </p:cBhvr>
                                    </p:animEffect>
                                  </p:childTnLst>
                                </p:cTn>
                              </p:par>
                            </p:childTnLst>
                          </p:cTn>
                        </p:par>
                      </p:childTnLst>
                    </p:cTn>
                  </p:par>
                  <p:par>
                    <p:cTn id="217" fill="hold">
                      <p:stCondLst>
                        <p:cond delay="indefinite"/>
                      </p:stCondLst>
                      <p:childTnLst>
                        <p:par>
                          <p:cTn id="218" fill="hold">
                            <p:stCondLst>
                              <p:cond delay="0"/>
                            </p:stCondLst>
                            <p:childTnLst>
                              <p:par>
                                <p:cTn id="219" presetID="22" presetClass="entr" presetSubtype="4" fill="hold" nodeType="clickEffect">
                                  <p:stCondLst>
                                    <p:cond delay="0"/>
                                  </p:stCondLst>
                                  <p:childTnLst>
                                    <p:set>
                                      <p:cBhvr>
                                        <p:cTn id="220" dur="1" fill="hold">
                                          <p:stCondLst>
                                            <p:cond delay="0"/>
                                          </p:stCondLst>
                                        </p:cTn>
                                        <p:tgtEl>
                                          <p:spTgt spid="65"/>
                                        </p:tgtEl>
                                        <p:attrNameLst>
                                          <p:attrName>style.visibility</p:attrName>
                                        </p:attrNameLst>
                                      </p:cBhvr>
                                      <p:to>
                                        <p:strVal val="visible"/>
                                      </p:to>
                                    </p:set>
                                    <p:animEffect transition="in" filter="wipe(down)">
                                      <p:cBhvr>
                                        <p:cTn id="221" dur="500"/>
                                        <p:tgtEl>
                                          <p:spTgt spid="65"/>
                                        </p:tgtEl>
                                      </p:cBhvr>
                                    </p:animEffect>
                                  </p:childTnLst>
                                </p:cTn>
                              </p:par>
                            </p:childTnLst>
                          </p:cTn>
                        </p:par>
                      </p:childTnLst>
                    </p:cTn>
                  </p:par>
                  <p:par>
                    <p:cTn id="222" fill="hold">
                      <p:stCondLst>
                        <p:cond delay="indefinite"/>
                      </p:stCondLst>
                      <p:childTnLst>
                        <p:par>
                          <p:cTn id="223" fill="hold">
                            <p:stCondLst>
                              <p:cond delay="0"/>
                            </p:stCondLst>
                            <p:childTnLst>
                              <p:par>
                                <p:cTn id="224" presetID="22" presetClass="entr" presetSubtype="4" fill="hold" nodeType="clickEffect">
                                  <p:stCondLst>
                                    <p:cond delay="0"/>
                                  </p:stCondLst>
                                  <p:childTnLst>
                                    <p:set>
                                      <p:cBhvr>
                                        <p:cTn id="225" dur="1" fill="hold">
                                          <p:stCondLst>
                                            <p:cond delay="0"/>
                                          </p:stCondLst>
                                        </p:cTn>
                                        <p:tgtEl>
                                          <p:spTgt spid="33"/>
                                        </p:tgtEl>
                                        <p:attrNameLst>
                                          <p:attrName>style.visibility</p:attrName>
                                        </p:attrNameLst>
                                      </p:cBhvr>
                                      <p:to>
                                        <p:strVal val="visible"/>
                                      </p:to>
                                    </p:set>
                                    <p:animEffect transition="in" filter="wipe(down)">
                                      <p:cBhvr>
                                        <p:cTn id="226" dur="1000"/>
                                        <p:tgtEl>
                                          <p:spTgt spid="33"/>
                                        </p:tgtEl>
                                      </p:cBhvr>
                                    </p:animEffect>
                                  </p:childTnLst>
                                </p:cTn>
                              </p:par>
                            </p:childTnLst>
                          </p:cTn>
                        </p:par>
                      </p:childTnLst>
                    </p:cTn>
                  </p:par>
                  <p:par>
                    <p:cTn id="227" fill="hold">
                      <p:stCondLst>
                        <p:cond delay="indefinite"/>
                      </p:stCondLst>
                      <p:childTnLst>
                        <p:par>
                          <p:cTn id="228" fill="hold">
                            <p:stCondLst>
                              <p:cond delay="0"/>
                            </p:stCondLst>
                            <p:childTnLst>
                              <p:par>
                                <p:cTn id="229" presetID="22" presetClass="entr" presetSubtype="4" fill="hold" grpId="0" nodeType="clickEffect">
                                  <p:stCondLst>
                                    <p:cond delay="0"/>
                                  </p:stCondLst>
                                  <p:childTnLst>
                                    <p:set>
                                      <p:cBhvr>
                                        <p:cTn id="230" dur="1" fill="hold">
                                          <p:stCondLst>
                                            <p:cond delay="0"/>
                                          </p:stCondLst>
                                        </p:cTn>
                                        <p:tgtEl>
                                          <p:spTgt spid="11311"/>
                                        </p:tgtEl>
                                        <p:attrNameLst>
                                          <p:attrName>style.visibility</p:attrName>
                                        </p:attrNameLst>
                                      </p:cBhvr>
                                      <p:to>
                                        <p:strVal val="visible"/>
                                      </p:to>
                                    </p:set>
                                    <p:animEffect transition="in" filter="wipe(down)">
                                      <p:cBhvr>
                                        <p:cTn id="231" dur="1000"/>
                                        <p:tgtEl>
                                          <p:spTgt spid="11311"/>
                                        </p:tgtEl>
                                      </p:cBhvr>
                                    </p:animEffect>
                                  </p:childTnLst>
                                </p:cTn>
                              </p:par>
                              <p:par>
                                <p:cTn id="232" presetID="22" presetClass="entr" presetSubtype="4" fill="hold" grpId="0" nodeType="withEffect">
                                  <p:stCondLst>
                                    <p:cond delay="0"/>
                                  </p:stCondLst>
                                  <p:childTnLst>
                                    <p:set>
                                      <p:cBhvr>
                                        <p:cTn id="233" dur="1" fill="hold">
                                          <p:stCondLst>
                                            <p:cond delay="0"/>
                                          </p:stCondLst>
                                        </p:cTn>
                                        <p:tgtEl>
                                          <p:spTgt spid="72"/>
                                        </p:tgtEl>
                                        <p:attrNameLst>
                                          <p:attrName>style.visibility</p:attrName>
                                        </p:attrNameLst>
                                      </p:cBhvr>
                                      <p:to>
                                        <p:strVal val="visible"/>
                                      </p:to>
                                    </p:set>
                                    <p:animEffect transition="in" filter="wipe(down)">
                                      <p:cBhvr>
                                        <p:cTn id="234" dur="1000"/>
                                        <p:tgtEl>
                                          <p:spTgt spid="72"/>
                                        </p:tgtEl>
                                      </p:cBhvr>
                                    </p:animEffect>
                                  </p:childTnLst>
                                </p:cTn>
                              </p:par>
                            </p:childTnLst>
                          </p:cTn>
                        </p:par>
                      </p:childTnLst>
                    </p:cTn>
                  </p:par>
                  <p:par>
                    <p:cTn id="235" fill="hold">
                      <p:stCondLst>
                        <p:cond delay="indefinite"/>
                      </p:stCondLst>
                      <p:childTnLst>
                        <p:par>
                          <p:cTn id="236" fill="hold">
                            <p:stCondLst>
                              <p:cond delay="0"/>
                            </p:stCondLst>
                            <p:childTnLst>
                              <p:par>
                                <p:cTn id="237" presetID="22" presetClass="entr" presetSubtype="4" fill="hold" grpId="0" nodeType="clickEffect">
                                  <p:stCondLst>
                                    <p:cond delay="0"/>
                                  </p:stCondLst>
                                  <p:childTnLst>
                                    <p:set>
                                      <p:cBhvr>
                                        <p:cTn id="238" dur="1" fill="hold">
                                          <p:stCondLst>
                                            <p:cond delay="0"/>
                                          </p:stCondLst>
                                        </p:cTn>
                                        <p:tgtEl>
                                          <p:spTgt spid="11307"/>
                                        </p:tgtEl>
                                        <p:attrNameLst>
                                          <p:attrName>style.visibility</p:attrName>
                                        </p:attrNameLst>
                                      </p:cBhvr>
                                      <p:to>
                                        <p:strVal val="visible"/>
                                      </p:to>
                                    </p:set>
                                    <p:animEffect transition="in" filter="wipe(down)">
                                      <p:cBhvr>
                                        <p:cTn id="239" dur="1000"/>
                                        <p:tgtEl>
                                          <p:spTgt spid="11307"/>
                                        </p:tgtEl>
                                      </p:cBhvr>
                                    </p:animEffect>
                                  </p:childTnLst>
                                </p:cTn>
                              </p:par>
                              <p:par>
                                <p:cTn id="240" presetID="22" presetClass="entr" presetSubtype="4" fill="hold" grpId="0" nodeType="withEffect">
                                  <p:stCondLst>
                                    <p:cond delay="0"/>
                                  </p:stCondLst>
                                  <p:childTnLst>
                                    <p:set>
                                      <p:cBhvr>
                                        <p:cTn id="241" dur="1" fill="hold">
                                          <p:stCondLst>
                                            <p:cond delay="0"/>
                                          </p:stCondLst>
                                        </p:cTn>
                                        <p:tgtEl>
                                          <p:spTgt spid="68"/>
                                        </p:tgtEl>
                                        <p:attrNameLst>
                                          <p:attrName>style.visibility</p:attrName>
                                        </p:attrNameLst>
                                      </p:cBhvr>
                                      <p:to>
                                        <p:strVal val="visible"/>
                                      </p:to>
                                    </p:set>
                                    <p:animEffect transition="in" filter="wipe(down)">
                                      <p:cBhvr>
                                        <p:cTn id="242" dur="1000"/>
                                        <p:tgtEl>
                                          <p:spTgt spid="68"/>
                                        </p:tgtEl>
                                      </p:cBhvr>
                                    </p:animEffect>
                                  </p:childTnLst>
                                </p:cTn>
                              </p:par>
                            </p:childTnLst>
                          </p:cTn>
                        </p:par>
                      </p:childTnLst>
                    </p:cTn>
                  </p:par>
                  <p:par>
                    <p:cTn id="243" fill="hold">
                      <p:stCondLst>
                        <p:cond delay="indefinite"/>
                      </p:stCondLst>
                      <p:childTnLst>
                        <p:par>
                          <p:cTn id="244" fill="hold">
                            <p:stCondLst>
                              <p:cond delay="0"/>
                            </p:stCondLst>
                            <p:childTnLst>
                              <p:par>
                                <p:cTn id="245" presetID="18" presetClass="entr" presetSubtype="12" fill="hold" nodeType="clickEffect">
                                  <p:stCondLst>
                                    <p:cond delay="0"/>
                                  </p:stCondLst>
                                  <p:childTnLst>
                                    <p:set>
                                      <p:cBhvr>
                                        <p:cTn id="246" dur="1" fill="hold">
                                          <p:stCondLst>
                                            <p:cond delay="0"/>
                                          </p:stCondLst>
                                        </p:cTn>
                                        <p:tgtEl>
                                          <p:spTgt spid="69"/>
                                        </p:tgtEl>
                                        <p:attrNameLst>
                                          <p:attrName>style.visibility</p:attrName>
                                        </p:attrNameLst>
                                      </p:cBhvr>
                                      <p:to>
                                        <p:strVal val="visible"/>
                                      </p:to>
                                    </p:set>
                                    <p:animEffect transition="in" filter="strips(downLeft)">
                                      <p:cBhvr>
                                        <p:cTn id="247" dur="500"/>
                                        <p:tgtEl>
                                          <p:spTgt spid="69"/>
                                        </p:tgtEl>
                                      </p:cBhvr>
                                    </p:animEffect>
                                  </p:childTnLst>
                                </p:cTn>
                              </p:par>
                            </p:childTnLst>
                          </p:cTn>
                        </p:par>
                      </p:childTnLst>
                    </p:cTn>
                  </p:par>
                  <p:par>
                    <p:cTn id="248" fill="hold">
                      <p:stCondLst>
                        <p:cond delay="indefinite"/>
                      </p:stCondLst>
                      <p:childTnLst>
                        <p:par>
                          <p:cTn id="249" fill="hold">
                            <p:stCondLst>
                              <p:cond delay="0"/>
                            </p:stCondLst>
                            <p:childTnLst>
                              <p:par>
                                <p:cTn id="250" presetID="14" presetClass="entr" presetSubtype="10" fill="hold" grpId="0" nodeType="clickEffect">
                                  <p:stCondLst>
                                    <p:cond delay="0"/>
                                  </p:stCondLst>
                                  <p:childTnLst>
                                    <p:set>
                                      <p:cBhvr>
                                        <p:cTn id="251" dur="1" fill="hold">
                                          <p:stCondLst>
                                            <p:cond delay="0"/>
                                          </p:stCondLst>
                                        </p:cTn>
                                        <p:tgtEl>
                                          <p:spTgt spid="36"/>
                                        </p:tgtEl>
                                        <p:attrNameLst>
                                          <p:attrName>style.visibility</p:attrName>
                                        </p:attrNameLst>
                                      </p:cBhvr>
                                      <p:to>
                                        <p:strVal val="visible"/>
                                      </p:to>
                                    </p:set>
                                    <p:animEffect transition="in" filter="randombar(horizontal)">
                                      <p:cBhvr>
                                        <p:cTn id="252" dur="1000"/>
                                        <p:tgtEl>
                                          <p:spTgt spid="36"/>
                                        </p:tgtEl>
                                      </p:cBhvr>
                                    </p:animEffect>
                                  </p:childTnLst>
                                </p:cTn>
                              </p:par>
                              <p:par>
                                <p:cTn id="253" presetID="14" presetClass="entr" presetSubtype="10" fill="hold" grpId="0" nodeType="withEffect">
                                  <p:stCondLst>
                                    <p:cond delay="0"/>
                                  </p:stCondLst>
                                  <p:childTnLst>
                                    <p:set>
                                      <p:cBhvr>
                                        <p:cTn id="254" dur="1" fill="hold">
                                          <p:stCondLst>
                                            <p:cond delay="0"/>
                                          </p:stCondLst>
                                        </p:cTn>
                                        <p:tgtEl>
                                          <p:spTgt spid="11295"/>
                                        </p:tgtEl>
                                        <p:attrNameLst>
                                          <p:attrName>style.visibility</p:attrName>
                                        </p:attrNameLst>
                                      </p:cBhvr>
                                      <p:to>
                                        <p:strVal val="visible"/>
                                      </p:to>
                                    </p:set>
                                    <p:animEffect transition="in" filter="randombar(horizontal)">
                                      <p:cBhvr>
                                        <p:cTn id="255" dur="1000"/>
                                        <p:tgtEl>
                                          <p:spTgt spid="11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267" grpId="0"/>
      <p:bldP spid="11268" grpId="0"/>
      <p:bldP spid="11269" grpId="0"/>
      <p:bldP spid="11270" grpId="0"/>
      <p:bldP spid="11271" grpId="0"/>
      <p:bldP spid="11273" grpId="0"/>
      <p:bldP spid="11277" grpId="0"/>
      <p:bldP spid="11278" grpId="0"/>
      <p:bldP spid="11279" grpId="0"/>
      <p:bldP spid="11282" grpId="0"/>
      <p:bldP spid="11283" grpId="0"/>
      <p:bldP spid="11284" grpId="0"/>
      <p:bldP spid="11285" grpId="0"/>
      <p:bldP spid="11289" grpId="0"/>
      <p:bldP spid="11290" grpId="0"/>
      <p:bldP spid="11291" grpId="0"/>
      <p:bldP spid="36" grpId="0" animBg="1"/>
      <p:bldP spid="11295" grpId="0"/>
      <p:bldP spid="11296" grpId="0"/>
      <p:bldP spid="11297" grpId="0"/>
      <p:bldP spid="11298" grpId="0"/>
      <p:bldP spid="11299" grpId="0"/>
      <p:bldP spid="56" grpId="0" animBg="1"/>
      <p:bldP spid="58" grpId="0" animBg="1"/>
      <p:bldP spid="11304" grpId="0"/>
      <p:bldP spid="11305" grpId="0"/>
      <p:bldP spid="11307" grpId="0"/>
      <p:bldP spid="68" grpId="0" animBg="1"/>
      <p:bldP spid="72" grpId="0" animBg="1"/>
      <p:bldP spid="11311" grpId="0"/>
      <p:bldP spid="11312" grpId="0"/>
      <p:bldP spid="11313" grpId="0"/>
      <p:bldP spid="11314" grpId="0"/>
      <p:bldP spid="11315" grpId="0"/>
      <p:bldP spid="11316" grpId="0"/>
      <p:bldP spid="11318" grpId="0"/>
      <p:bldP spid="11319" grpId="0"/>
      <p:bldP spid="11328" grpId="0"/>
      <p:bldP spid="11329" grpId="0"/>
      <p:bldP spid="11330" grpId="0"/>
      <p:bldP spid="11331" grpId="0"/>
      <p:bldP spid="11332" grpId="0"/>
      <p:bldP spid="11333" grpId="0"/>
      <p:bldP spid="73" grpId="0" animBg="1"/>
      <p:bldP spid="11336" grpId="0"/>
      <p:bldP spid="75" grpId="0" animBg="1"/>
      <p:bldP spid="11338" grpId="0"/>
      <p:bldP spid="85" grpId="0"/>
      <p:bldP spid="11347" grpId="0"/>
      <p:bldP spid="1134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28650" y="1416050"/>
            <a:ext cx="831850" cy="369888"/>
          </a:xfrm>
          <a:prstGeom prst="rect">
            <a:avLst/>
          </a:prstGeom>
          <a:noFill/>
          <a:ln w="9525">
            <a:noFill/>
            <a:miter lim="800000"/>
            <a:headEnd/>
            <a:tailEnd/>
          </a:ln>
        </p:spPr>
        <p:txBody>
          <a:bodyPr wrap="none">
            <a:spAutoFit/>
          </a:bodyPr>
          <a:lstStyle/>
          <a:p>
            <a:r>
              <a:rPr lang="en-US"/>
              <a:t>K</a:t>
            </a:r>
            <a:r>
              <a:rPr lang="en-US" baseline="-25000"/>
              <a:t>b</a:t>
            </a:r>
            <a:r>
              <a:rPr lang="en-US"/>
              <a:t>=R</a:t>
            </a:r>
            <a:r>
              <a:rPr lang="en-US" baseline="-25000"/>
              <a:t>f</a:t>
            </a:r>
            <a:r>
              <a:rPr lang="en-US"/>
              <a:t> </a:t>
            </a:r>
            <a:endParaRPr lang="fa-IR"/>
          </a:p>
        </p:txBody>
      </p:sp>
      <p:sp>
        <p:nvSpPr>
          <p:cNvPr id="3" name="TextBox 2"/>
          <p:cNvSpPr txBox="1">
            <a:spLocks noChangeArrowheads="1"/>
          </p:cNvSpPr>
          <p:nvPr/>
        </p:nvSpPr>
        <p:spPr bwMode="auto">
          <a:xfrm>
            <a:off x="1666875" y="1416050"/>
            <a:ext cx="787400" cy="369888"/>
          </a:xfrm>
          <a:prstGeom prst="rect">
            <a:avLst/>
          </a:prstGeom>
          <a:noFill/>
          <a:ln w="9525">
            <a:noFill/>
            <a:miter lim="800000"/>
            <a:headEnd/>
            <a:tailEnd/>
          </a:ln>
        </p:spPr>
        <p:txBody>
          <a:bodyPr wrap="none">
            <a:spAutoFit/>
          </a:bodyPr>
          <a:lstStyle/>
          <a:p>
            <a:r>
              <a:rPr lang="fa-IR">
                <a:sym typeface="Symbol" pitchFamily="18" charset="2"/>
              </a:rPr>
              <a:t></a:t>
            </a:r>
            <a:r>
              <a:rPr lang="en-US" baseline="-25000">
                <a:sym typeface="Symbol" pitchFamily="18" charset="2"/>
              </a:rPr>
              <a:t>b</a:t>
            </a:r>
            <a:r>
              <a:rPr lang="en-US">
                <a:sym typeface="Symbol" pitchFamily="18" charset="2"/>
              </a:rPr>
              <a:t> = 0</a:t>
            </a:r>
            <a:endParaRPr lang="fa-IR"/>
          </a:p>
        </p:txBody>
      </p:sp>
      <p:sp>
        <p:nvSpPr>
          <p:cNvPr id="4" name="TextBox 23"/>
          <p:cNvSpPr txBox="1">
            <a:spLocks noChangeArrowheads="1"/>
          </p:cNvSpPr>
          <p:nvPr/>
        </p:nvSpPr>
        <p:spPr bwMode="auto">
          <a:xfrm>
            <a:off x="993775" y="2697163"/>
            <a:ext cx="947738" cy="369887"/>
          </a:xfrm>
          <a:prstGeom prst="rect">
            <a:avLst/>
          </a:prstGeom>
          <a:noFill/>
          <a:ln w="9525">
            <a:noFill/>
            <a:miter lim="800000"/>
            <a:headEnd/>
            <a:tailEnd/>
          </a:ln>
        </p:spPr>
        <p:txBody>
          <a:bodyPr wrap="none">
            <a:spAutoFit/>
          </a:bodyPr>
          <a:lstStyle/>
          <a:p>
            <a:r>
              <a:rPr lang="en-US"/>
              <a:t>K</a:t>
            </a:r>
            <a:r>
              <a:rPr lang="en-US" baseline="-25000"/>
              <a:t>(WACC) </a:t>
            </a:r>
            <a:endParaRPr lang="fa-IR" baseline="-25000"/>
          </a:p>
        </p:txBody>
      </p:sp>
      <p:sp>
        <p:nvSpPr>
          <p:cNvPr id="5" name="Rectangle 24"/>
          <p:cNvSpPr>
            <a:spLocks noChangeArrowheads="1"/>
          </p:cNvSpPr>
          <p:nvPr/>
        </p:nvSpPr>
        <p:spPr bwMode="auto">
          <a:xfrm>
            <a:off x="1724025" y="2711450"/>
            <a:ext cx="319088" cy="369888"/>
          </a:xfrm>
          <a:prstGeom prst="rect">
            <a:avLst/>
          </a:prstGeom>
          <a:noFill/>
          <a:ln w="9525">
            <a:noFill/>
            <a:miter lim="800000"/>
            <a:headEnd/>
            <a:tailEnd/>
          </a:ln>
        </p:spPr>
        <p:txBody>
          <a:bodyPr wrap="none">
            <a:spAutoFit/>
          </a:bodyPr>
          <a:lstStyle/>
          <a:p>
            <a:r>
              <a:rPr lang="en-US"/>
              <a:t>=</a:t>
            </a:r>
            <a:endParaRPr lang="fa-IR"/>
          </a:p>
        </p:txBody>
      </p:sp>
      <p:sp>
        <p:nvSpPr>
          <p:cNvPr id="6" name="Rectangle 25"/>
          <p:cNvSpPr>
            <a:spLocks noChangeArrowheads="1"/>
          </p:cNvSpPr>
          <p:nvPr/>
        </p:nvSpPr>
        <p:spPr bwMode="auto">
          <a:xfrm>
            <a:off x="1979613" y="2697163"/>
            <a:ext cx="441325" cy="369887"/>
          </a:xfrm>
          <a:prstGeom prst="rect">
            <a:avLst/>
          </a:prstGeom>
          <a:noFill/>
          <a:ln w="9525">
            <a:noFill/>
            <a:miter lim="800000"/>
            <a:headEnd/>
            <a:tailEnd/>
          </a:ln>
        </p:spPr>
        <p:txBody>
          <a:bodyPr wrap="none">
            <a:spAutoFit/>
          </a:bodyPr>
          <a:lstStyle/>
          <a:p>
            <a:r>
              <a:rPr lang="en-US"/>
              <a:t>K</a:t>
            </a:r>
            <a:r>
              <a:rPr lang="en-US" baseline="-25000"/>
              <a:t>S</a:t>
            </a:r>
            <a:endParaRPr lang="fa-IR" baseline="-25000"/>
          </a:p>
        </p:txBody>
      </p:sp>
      <p:sp>
        <p:nvSpPr>
          <p:cNvPr id="7" name="Rectangle 26"/>
          <p:cNvSpPr>
            <a:spLocks noChangeArrowheads="1"/>
          </p:cNvSpPr>
          <p:nvPr/>
        </p:nvSpPr>
        <p:spPr bwMode="auto">
          <a:xfrm>
            <a:off x="847725" y="2697163"/>
            <a:ext cx="320675" cy="369887"/>
          </a:xfrm>
          <a:prstGeom prst="rect">
            <a:avLst/>
          </a:prstGeom>
          <a:noFill/>
          <a:ln w="9525">
            <a:noFill/>
            <a:miter lim="800000"/>
            <a:headEnd/>
            <a:tailEnd/>
          </a:ln>
        </p:spPr>
        <p:txBody>
          <a:bodyPr wrap="none">
            <a:spAutoFit/>
          </a:bodyPr>
          <a:lstStyle/>
          <a:p>
            <a:r>
              <a:rPr lang="en-US"/>
              <a:t>=</a:t>
            </a:r>
            <a:endParaRPr lang="fa-IR"/>
          </a:p>
        </p:txBody>
      </p:sp>
      <p:sp>
        <p:nvSpPr>
          <p:cNvPr id="8" name="Rectangle 27"/>
          <p:cNvSpPr>
            <a:spLocks noChangeArrowheads="1"/>
          </p:cNvSpPr>
          <p:nvPr/>
        </p:nvSpPr>
        <p:spPr bwMode="auto">
          <a:xfrm>
            <a:off x="665163" y="2662238"/>
            <a:ext cx="311150" cy="368300"/>
          </a:xfrm>
          <a:prstGeom prst="rect">
            <a:avLst/>
          </a:prstGeom>
          <a:noFill/>
          <a:ln w="9525">
            <a:noFill/>
            <a:miter lim="800000"/>
            <a:headEnd/>
            <a:tailEnd/>
          </a:ln>
        </p:spPr>
        <p:txBody>
          <a:bodyPr wrap="none">
            <a:spAutoFit/>
          </a:bodyPr>
          <a:lstStyle/>
          <a:p>
            <a:r>
              <a:rPr lang="en-US">
                <a:sym typeface="Symbol" pitchFamily="18" charset="2"/>
              </a:rPr>
              <a:t></a:t>
            </a:r>
            <a:endParaRPr lang="fa-IR"/>
          </a:p>
        </p:txBody>
      </p:sp>
      <p:sp>
        <p:nvSpPr>
          <p:cNvPr id="9" name="Rectangle 8"/>
          <p:cNvSpPr>
            <a:spLocks noChangeArrowheads="1"/>
          </p:cNvSpPr>
          <p:nvPr/>
        </p:nvSpPr>
        <p:spPr bwMode="auto">
          <a:xfrm>
            <a:off x="446088" y="3643313"/>
            <a:ext cx="768350" cy="369887"/>
          </a:xfrm>
          <a:prstGeom prst="rect">
            <a:avLst/>
          </a:prstGeom>
          <a:noFill/>
          <a:ln w="9525">
            <a:noFill/>
            <a:miter lim="800000"/>
            <a:headEnd/>
            <a:tailEnd/>
          </a:ln>
        </p:spPr>
        <p:txBody>
          <a:bodyPr wrap="none">
            <a:spAutoFit/>
          </a:bodyPr>
          <a:lstStyle/>
          <a:p>
            <a:r>
              <a:rPr lang="en-US"/>
              <a:t>K</a:t>
            </a:r>
            <a:r>
              <a:rPr lang="en-US" baseline="-25000"/>
              <a:t>b</a:t>
            </a:r>
            <a:r>
              <a:rPr lang="en-US"/>
              <a:t>=R</a:t>
            </a:r>
            <a:r>
              <a:rPr lang="en-US" baseline="-25000"/>
              <a:t>f</a:t>
            </a:r>
            <a:endParaRPr lang="fa-IR"/>
          </a:p>
        </p:txBody>
      </p:sp>
      <p:sp>
        <p:nvSpPr>
          <p:cNvPr id="10" name="Rectangle 56"/>
          <p:cNvSpPr>
            <a:spLocks noChangeArrowheads="1"/>
          </p:cNvSpPr>
          <p:nvPr/>
        </p:nvSpPr>
        <p:spPr bwMode="auto">
          <a:xfrm>
            <a:off x="446088" y="4195763"/>
            <a:ext cx="441325" cy="369887"/>
          </a:xfrm>
          <a:prstGeom prst="rect">
            <a:avLst/>
          </a:prstGeom>
          <a:noFill/>
          <a:ln w="9525">
            <a:noFill/>
            <a:miter lim="800000"/>
            <a:headEnd/>
            <a:tailEnd/>
          </a:ln>
        </p:spPr>
        <p:txBody>
          <a:bodyPr wrap="none">
            <a:spAutoFit/>
          </a:bodyPr>
          <a:lstStyle/>
          <a:p>
            <a:r>
              <a:rPr lang="en-US"/>
              <a:t>K</a:t>
            </a:r>
            <a:r>
              <a:rPr lang="en-US" baseline="-25000"/>
              <a:t>S</a:t>
            </a:r>
            <a:endParaRPr lang="fa-IR" baseline="-25000"/>
          </a:p>
        </p:txBody>
      </p:sp>
      <p:sp>
        <p:nvSpPr>
          <p:cNvPr id="11" name="TextBox 58"/>
          <p:cNvSpPr txBox="1">
            <a:spLocks noChangeArrowheads="1"/>
          </p:cNvSpPr>
          <p:nvPr/>
        </p:nvSpPr>
        <p:spPr bwMode="auto">
          <a:xfrm>
            <a:off x="893763" y="4164013"/>
            <a:ext cx="311150" cy="369887"/>
          </a:xfrm>
          <a:prstGeom prst="rect">
            <a:avLst/>
          </a:prstGeom>
          <a:noFill/>
          <a:ln w="9525">
            <a:noFill/>
            <a:miter lim="800000"/>
            <a:headEnd/>
            <a:tailEnd/>
          </a:ln>
        </p:spPr>
        <p:txBody>
          <a:bodyPr wrap="none">
            <a:spAutoFit/>
          </a:bodyPr>
          <a:lstStyle/>
          <a:p>
            <a:r>
              <a:rPr lang="en-US">
                <a:sym typeface="Symbol" pitchFamily="18" charset="2"/>
              </a:rPr>
              <a:t></a:t>
            </a:r>
            <a:endParaRPr lang="fa-IR"/>
          </a:p>
        </p:txBody>
      </p:sp>
      <p:sp>
        <p:nvSpPr>
          <p:cNvPr id="12" name="TextBox 59"/>
          <p:cNvSpPr txBox="1">
            <a:spLocks noChangeArrowheads="1"/>
          </p:cNvSpPr>
          <p:nvPr/>
        </p:nvSpPr>
        <p:spPr bwMode="auto">
          <a:xfrm>
            <a:off x="1208088" y="4195763"/>
            <a:ext cx="1517650" cy="369887"/>
          </a:xfrm>
          <a:prstGeom prst="rect">
            <a:avLst/>
          </a:prstGeom>
          <a:noFill/>
          <a:ln w="9525">
            <a:noFill/>
            <a:miter lim="800000"/>
            <a:headEnd/>
            <a:tailEnd/>
          </a:ln>
        </p:spPr>
        <p:txBody>
          <a:bodyPr wrap="none">
            <a:spAutoFit/>
          </a:bodyPr>
          <a:lstStyle/>
          <a:p>
            <a:r>
              <a:rPr lang="en-US"/>
              <a:t>( 1-T).(</a:t>
            </a:r>
            <a:r>
              <a:rPr lang="en-US">
                <a:sym typeface="Symbol" pitchFamily="18" charset="2"/>
              </a:rPr>
              <a:t> -K</a:t>
            </a:r>
            <a:r>
              <a:rPr lang="en-US" baseline="-25000">
                <a:sym typeface="Symbol" pitchFamily="18" charset="2"/>
              </a:rPr>
              <a:t>b</a:t>
            </a:r>
            <a:r>
              <a:rPr lang="en-US">
                <a:sym typeface="Symbol" pitchFamily="18" charset="2"/>
              </a:rPr>
              <a:t>)</a:t>
            </a:r>
            <a:endParaRPr lang="fa-IR"/>
          </a:p>
        </p:txBody>
      </p:sp>
      <p:cxnSp>
        <p:nvCxnSpPr>
          <p:cNvPr id="13" name="Straight Connector 12"/>
          <p:cNvCxnSpPr/>
          <p:nvPr/>
        </p:nvCxnSpPr>
        <p:spPr>
          <a:xfrm rot="10800000">
            <a:off x="2636838" y="4410075"/>
            <a:ext cx="43815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extBox 63"/>
          <p:cNvSpPr txBox="1">
            <a:spLocks noChangeArrowheads="1"/>
          </p:cNvSpPr>
          <p:nvPr/>
        </p:nvSpPr>
        <p:spPr bwMode="auto">
          <a:xfrm>
            <a:off x="2663825" y="4086225"/>
            <a:ext cx="338138" cy="369888"/>
          </a:xfrm>
          <a:prstGeom prst="rect">
            <a:avLst/>
          </a:prstGeom>
          <a:noFill/>
          <a:ln w="9525">
            <a:noFill/>
            <a:miter lim="800000"/>
            <a:headEnd/>
            <a:tailEnd/>
          </a:ln>
        </p:spPr>
        <p:txBody>
          <a:bodyPr wrap="none">
            <a:spAutoFit/>
          </a:bodyPr>
          <a:lstStyle/>
          <a:p>
            <a:r>
              <a:rPr lang="en-US"/>
              <a:t>B</a:t>
            </a:r>
            <a:endParaRPr lang="fa-IR"/>
          </a:p>
        </p:txBody>
      </p:sp>
      <p:sp>
        <p:nvSpPr>
          <p:cNvPr id="15" name="Arc 14"/>
          <p:cNvSpPr/>
          <p:nvPr/>
        </p:nvSpPr>
        <p:spPr>
          <a:xfrm>
            <a:off x="966788" y="4533900"/>
            <a:ext cx="219075" cy="44450"/>
          </a:xfrm>
          <a:prstGeom prst="arc">
            <a:avLst/>
          </a:prstGeom>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16" name="TextBox 65"/>
          <p:cNvSpPr txBox="1">
            <a:spLocks noChangeArrowheads="1"/>
          </p:cNvSpPr>
          <p:nvPr/>
        </p:nvSpPr>
        <p:spPr bwMode="auto">
          <a:xfrm>
            <a:off x="2663825" y="4394200"/>
            <a:ext cx="338138" cy="369888"/>
          </a:xfrm>
          <a:prstGeom prst="rect">
            <a:avLst/>
          </a:prstGeom>
          <a:noFill/>
          <a:ln w="9525">
            <a:noFill/>
            <a:miter lim="800000"/>
            <a:headEnd/>
            <a:tailEnd/>
          </a:ln>
        </p:spPr>
        <p:txBody>
          <a:bodyPr wrap="none">
            <a:spAutoFit/>
          </a:bodyPr>
          <a:lstStyle/>
          <a:p>
            <a:r>
              <a:rPr lang="en-US"/>
              <a:t>S</a:t>
            </a:r>
            <a:endParaRPr lang="fa-IR"/>
          </a:p>
        </p:txBody>
      </p:sp>
      <p:sp>
        <p:nvSpPr>
          <p:cNvPr id="17" name="TextBox 66"/>
          <p:cNvSpPr txBox="1">
            <a:spLocks noChangeArrowheads="1"/>
          </p:cNvSpPr>
          <p:nvPr/>
        </p:nvSpPr>
        <p:spPr bwMode="auto">
          <a:xfrm>
            <a:off x="738188" y="4237038"/>
            <a:ext cx="447675" cy="369887"/>
          </a:xfrm>
          <a:prstGeom prst="rect">
            <a:avLst/>
          </a:prstGeom>
          <a:noFill/>
          <a:ln w="9525">
            <a:noFill/>
            <a:miter lim="800000"/>
            <a:headEnd/>
            <a:tailEnd/>
          </a:ln>
        </p:spPr>
        <p:txBody>
          <a:bodyPr wrap="none">
            <a:spAutoFit/>
          </a:bodyPr>
          <a:lstStyle/>
          <a:p>
            <a:r>
              <a:rPr lang="en-US"/>
              <a:t>=  </a:t>
            </a:r>
            <a:endParaRPr lang="fa-IR"/>
          </a:p>
        </p:txBody>
      </p:sp>
      <p:sp>
        <p:nvSpPr>
          <p:cNvPr id="18" name="TextBox 67"/>
          <p:cNvSpPr txBox="1">
            <a:spLocks noChangeArrowheads="1"/>
          </p:cNvSpPr>
          <p:nvPr/>
        </p:nvSpPr>
        <p:spPr bwMode="auto">
          <a:xfrm>
            <a:off x="1039813" y="4268788"/>
            <a:ext cx="319087" cy="369887"/>
          </a:xfrm>
          <a:prstGeom prst="rect">
            <a:avLst/>
          </a:prstGeom>
          <a:noFill/>
          <a:ln w="9525">
            <a:noFill/>
            <a:miter lim="800000"/>
            <a:headEnd/>
            <a:tailEnd/>
          </a:ln>
        </p:spPr>
        <p:txBody>
          <a:bodyPr wrap="none">
            <a:spAutoFit/>
          </a:bodyPr>
          <a:lstStyle/>
          <a:p>
            <a:r>
              <a:rPr lang="en-US"/>
              <a:t>+</a:t>
            </a:r>
            <a:endParaRPr lang="fa-IR"/>
          </a:p>
        </p:txBody>
      </p:sp>
      <p:sp>
        <p:nvSpPr>
          <p:cNvPr id="19" name="Rectangle 49"/>
          <p:cNvSpPr>
            <a:spLocks noChangeArrowheads="1"/>
          </p:cNvSpPr>
          <p:nvPr/>
        </p:nvSpPr>
        <p:spPr bwMode="auto">
          <a:xfrm>
            <a:off x="446088" y="4918075"/>
            <a:ext cx="947737" cy="368300"/>
          </a:xfrm>
          <a:prstGeom prst="rect">
            <a:avLst/>
          </a:prstGeom>
          <a:noFill/>
          <a:ln w="9525">
            <a:noFill/>
            <a:miter lim="800000"/>
            <a:headEnd/>
            <a:tailEnd/>
          </a:ln>
        </p:spPr>
        <p:txBody>
          <a:bodyPr wrap="none">
            <a:spAutoFit/>
          </a:bodyPr>
          <a:lstStyle/>
          <a:p>
            <a:r>
              <a:rPr lang="en-US"/>
              <a:t>K</a:t>
            </a:r>
            <a:r>
              <a:rPr lang="en-US" baseline="-25000"/>
              <a:t>(WACC) </a:t>
            </a:r>
            <a:endParaRPr lang="fa-IR" baseline="-25000"/>
          </a:p>
        </p:txBody>
      </p:sp>
      <p:sp>
        <p:nvSpPr>
          <p:cNvPr id="20" name="TextBox 50"/>
          <p:cNvSpPr txBox="1">
            <a:spLocks noChangeArrowheads="1"/>
          </p:cNvSpPr>
          <p:nvPr/>
        </p:nvSpPr>
        <p:spPr bwMode="auto">
          <a:xfrm>
            <a:off x="1222375" y="4957763"/>
            <a:ext cx="319088" cy="369887"/>
          </a:xfrm>
          <a:prstGeom prst="rect">
            <a:avLst/>
          </a:prstGeom>
          <a:noFill/>
          <a:ln w="9525">
            <a:noFill/>
            <a:miter lim="800000"/>
            <a:headEnd/>
            <a:tailEnd/>
          </a:ln>
        </p:spPr>
        <p:txBody>
          <a:bodyPr wrap="none">
            <a:spAutoFit/>
          </a:bodyPr>
          <a:lstStyle/>
          <a:p>
            <a:r>
              <a:rPr lang="en-US"/>
              <a:t>=</a:t>
            </a:r>
            <a:endParaRPr lang="fa-IR"/>
          </a:p>
        </p:txBody>
      </p:sp>
      <p:sp>
        <p:nvSpPr>
          <p:cNvPr id="21" name="Rectangle 51"/>
          <p:cNvSpPr>
            <a:spLocks noChangeArrowheads="1"/>
          </p:cNvSpPr>
          <p:nvPr/>
        </p:nvSpPr>
        <p:spPr bwMode="auto">
          <a:xfrm>
            <a:off x="1412875" y="4881563"/>
            <a:ext cx="1012825" cy="368300"/>
          </a:xfrm>
          <a:prstGeom prst="rect">
            <a:avLst/>
          </a:prstGeom>
          <a:noFill/>
          <a:ln w="9525">
            <a:noFill/>
            <a:miter lim="800000"/>
            <a:headEnd/>
            <a:tailEnd/>
          </a:ln>
        </p:spPr>
        <p:txBody>
          <a:bodyPr>
            <a:spAutoFit/>
          </a:bodyPr>
          <a:lstStyle/>
          <a:p>
            <a:r>
              <a:rPr lang="en-US">
                <a:sym typeface="Symbol" pitchFamily="18" charset="2"/>
              </a:rPr>
              <a:t> (1 – T.</a:t>
            </a:r>
            <a:endParaRPr lang="fa-IR"/>
          </a:p>
        </p:txBody>
      </p:sp>
      <p:cxnSp>
        <p:nvCxnSpPr>
          <p:cNvPr id="22" name="Straight Connector 21"/>
          <p:cNvCxnSpPr/>
          <p:nvPr/>
        </p:nvCxnSpPr>
        <p:spPr>
          <a:xfrm rot="10800000">
            <a:off x="2381250" y="5094288"/>
            <a:ext cx="803275"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53"/>
          <p:cNvSpPr txBox="1">
            <a:spLocks noChangeArrowheads="1"/>
          </p:cNvSpPr>
          <p:nvPr/>
        </p:nvSpPr>
        <p:spPr bwMode="auto">
          <a:xfrm>
            <a:off x="2620963" y="4775200"/>
            <a:ext cx="338137" cy="369888"/>
          </a:xfrm>
          <a:prstGeom prst="rect">
            <a:avLst/>
          </a:prstGeom>
          <a:noFill/>
          <a:ln w="9525">
            <a:noFill/>
            <a:miter lim="800000"/>
            <a:headEnd/>
            <a:tailEnd/>
          </a:ln>
        </p:spPr>
        <p:txBody>
          <a:bodyPr wrap="none">
            <a:spAutoFit/>
          </a:bodyPr>
          <a:lstStyle/>
          <a:p>
            <a:r>
              <a:rPr lang="en-US"/>
              <a:t>B</a:t>
            </a:r>
            <a:endParaRPr lang="fa-IR"/>
          </a:p>
        </p:txBody>
      </p:sp>
      <p:sp>
        <p:nvSpPr>
          <p:cNvPr id="24" name="Rectangle 54"/>
          <p:cNvSpPr>
            <a:spLocks noChangeArrowheads="1"/>
          </p:cNvSpPr>
          <p:nvPr/>
        </p:nvSpPr>
        <p:spPr bwMode="auto">
          <a:xfrm>
            <a:off x="2484438" y="5067300"/>
            <a:ext cx="627062" cy="369888"/>
          </a:xfrm>
          <a:prstGeom prst="rect">
            <a:avLst/>
          </a:prstGeom>
          <a:noFill/>
          <a:ln w="9525">
            <a:noFill/>
            <a:miter lim="800000"/>
            <a:headEnd/>
            <a:tailEnd/>
          </a:ln>
        </p:spPr>
        <p:txBody>
          <a:bodyPr wrap="none">
            <a:spAutoFit/>
          </a:bodyPr>
          <a:lstStyle/>
          <a:p>
            <a:r>
              <a:rPr lang="en-US"/>
              <a:t>B+S</a:t>
            </a:r>
            <a:endParaRPr lang="fa-IR"/>
          </a:p>
        </p:txBody>
      </p:sp>
      <p:sp>
        <p:nvSpPr>
          <p:cNvPr id="25" name="TextBox 55"/>
          <p:cNvSpPr txBox="1">
            <a:spLocks noChangeArrowheads="1"/>
          </p:cNvSpPr>
          <p:nvPr/>
        </p:nvSpPr>
        <p:spPr bwMode="auto">
          <a:xfrm>
            <a:off x="3141663" y="4884738"/>
            <a:ext cx="261937" cy="369887"/>
          </a:xfrm>
          <a:prstGeom prst="rect">
            <a:avLst/>
          </a:prstGeom>
          <a:noFill/>
          <a:ln w="9525">
            <a:noFill/>
            <a:miter lim="800000"/>
            <a:headEnd/>
            <a:tailEnd/>
          </a:ln>
        </p:spPr>
        <p:txBody>
          <a:bodyPr wrap="none">
            <a:spAutoFit/>
          </a:bodyPr>
          <a:lstStyle/>
          <a:p>
            <a:r>
              <a:rPr lang="en-US"/>
              <a:t>)</a:t>
            </a:r>
            <a:endParaRPr lang="fa-IR"/>
          </a:p>
        </p:txBody>
      </p:sp>
      <p:sp>
        <p:nvSpPr>
          <p:cNvPr id="26" name="TextBox 13"/>
          <p:cNvSpPr txBox="1">
            <a:spLocks noChangeArrowheads="1"/>
          </p:cNvSpPr>
          <p:nvPr/>
        </p:nvSpPr>
        <p:spPr bwMode="auto">
          <a:xfrm>
            <a:off x="4286250" y="1452563"/>
            <a:ext cx="622300" cy="369887"/>
          </a:xfrm>
          <a:prstGeom prst="rect">
            <a:avLst/>
          </a:prstGeom>
          <a:noFill/>
          <a:ln w="9525">
            <a:noFill/>
            <a:miter lim="800000"/>
            <a:headEnd/>
            <a:tailEnd/>
          </a:ln>
        </p:spPr>
        <p:txBody>
          <a:bodyPr>
            <a:spAutoFit/>
          </a:bodyPr>
          <a:lstStyle/>
          <a:p>
            <a:r>
              <a:rPr lang="en-US"/>
              <a:t>K</a:t>
            </a:r>
            <a:r>
              <a:rPr lang="en-US" baseline="-25000"/>
              <a:t>b</a:t>
            </a:r>
            <a:r>
              <a:rPr lang="en-US"/>
              <a:t> =</a:t>
            </a:r>
            <a:endParaRPr lang="fa-IR"/>
          </a:p>
        </p:txBody>
      </p:sp>
      <p:sp>
        <p:nvSpPr>
          <p:cNvPr id="27" name="Rectangle 14"/>
          <p:cNvSpPr>
            <a:spLocks noChangeArrowheads="1"/>
          </p:cNvSpPr>
          <p:nvPr/>
        </p:nvSpPr>
        <p:spPr bwMode="auto">
          <a:xfrm>
            <a:off x="4816475" y="1447800"/>
            <a:ext cx="395288" cy="369888"/>
          </a:xfrm>
          <a:prstGeom prst="rect">
            <a:avLst/>
          </a:prstGeom>
          <a:noFill/>
          <a:ln w="9525">
            <a:noFill/>
            <a:miter lim="800000"/>
            <a:headEnd/>
            <a:tailEnd/>
          </a:ln>
        </p:spPr>
        <p:txBody>
          <a:bodyPr>
            <a:spAutoFit/>
          </a:bodyPr>
          <a:lstStyle/>
          <a:p>
            <a:r>
              <a:rPr lang="en-US"/>
              <a:t>R</a:t>
            </a:r>
            <a:r>
              <a:rPr lang="en-US" baseline="-25000"/>
              <a:t>f</a:t>
            </a:r>
            <a:endParaRPr lang="fa-IR" baseline="-25000"/>
          </a:p>
        </p:txBody>
      </p:sp>
      <p:sp>
        <p:nvSpPr>
          <p:cNvPr id="28" name="TextBox 15"/>
          <p:cNvSpPr txBox="1">
            <a:spLocks noChangeArrowheads="1"/>
          </p:cNvSpPr>
          <p:nvPr/>
        </p:nvSpPr>
        <p:spPr bwMode="auto">
          <a:xfrm>
            <a:off x="5081588" y="1484313"/>
            <a:ext cx="319087" cy="369887"/>
          </a:xfrm>
          <a:prstGeom prst="rect">
            <a:avLst/>
          </a:prstGeom>
          <a:noFill/>
          <a:ln w="9525">
            <a:noFill/>
            <a:miter lim="800000"/>
            <a:headEnd/>
            <a:tailEnd/>
          </a:ln>
        </p:spPr>
        <p:txBody>
          <a:bodyPr>
            <a:spAutoFit/>
          </a:bodyPr>
          <a:lstStyle/>
          <a:p>
            <a:r>
              <a:rPr lang="en-US"/>
              <a:t>+</a:t>
            </a:r>
            <a:endParaRPr lang="fa-IR"/>
          </a:p>
        </p:txBody>
      </p:sp>
      <p:sp>
        <p:nvSpPr>
          <p:cNvPr id="29" name="TextBox 16"/>
          <p:cNvSpPr txBox="1">
            <a:spLocks noChangeArrowheads="1"/>
          </p:cNvSpPr>
          <p:nvPr/>
        </p:nvSpPr>
        <p:spPr bwMode="auto">
          <a:xfrm>
            <a:off x="6797675" y="1416050"/>
            <a:ext cx="439738" cy="369888"/>
          </a:xfrm>
          <a:prstGeom prst="rect">
            <a:avLst/>
          </a:prstGeom>
          <a:noFill/>
          <a:ln w="9525">
            <a:noFill/>
            <a:miter lim="800000"/>
            <a:headEnd/>
            <a:tailEnd/>
          </a:ln>
        </p:spPr>
        <p:txBody>
          <a:bodyPr>
            <a:spAutoFit/>
          </a:bodyPr>
          <a:lstStyle/>
          <a:p>
            <a:r>
              <a:rPr lang="fa-IR">
                <a:sym typeface="Symbol" pitchFamily="18" charset="2"/>
              </a:rPr>
              <a:t></a:t>
            </a:r>
            <a:r>
              <a:rPr lang="en-US" baseline="-25000">
                <a:sym typeface="Symbol" pitchFamily="18" charset="2"/>
              </a:rPr>
              <a:t>b</a:t>
            </a:r>
            <a:endParaRPr lang="fa-IR" baseline="-25000"/>
          </a:p>
        </p:txBody>
      </p:sp>
      <p:sp>
        <p:nvSpPr>
          <p:cNvPr id="30" name="Double Bracket 29"/>
          <p:cNvSpPr/>
          <p:nvPr/>
        </p:nvSpPr>
        <p:spPr>
          <a:xfrm>
            <a:off x="5410200" y="1347788"/>
            <a:ext cx="1433513" cy="54292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dirty="0"/>
          </a:p>
        </p:txBody>
      </p:sp>
      <p:sp>
        <p:nvSpPr>
          <p:cNvPr id="34" name="TextBox 24"/>
          <p:cNvSpPr txBox="1">
            <a:spLocks noChangeArrowheads="1"/>
          </p:cNvSpPr>
          <p:nvPr/>
        </p:nvSpPr>
        <p:spPr bwMode="auto">
          <a:xfrm>
            <a:off x="5556250" y="1420813"/>
            <a:ext cx="1287463" cy="369887"/>
          </a:xfrm>
          <a:prstGeom prst="rect">
            <a:avLst/>
          </a:prstGeom>
          <a:noFill/>
          <a:ln w="9525">
            <a:noFill/>
            <a:miter lim="800000"/>
            <a:headEnd/>
            <a:tailEnd/>
          </a:ln>
        </p:spPr>
        <p:txBody>
          <a:bodyPr>
            <a:spAutoFit/>
          </a:bodyPr>
          <a:lstStyle/>
          <a:p>
            <a:r>
              <a:rPr lang="en-US"/>
              <a:t>E(R</a:t>
            </a:r>
            <a:r>
              <a:rPr lang="en-US" baseline="-25000"/>
              <a:t>m</a:t>
            </a:r>
            <a:r>
              <a:rPr lang="en-US"/>
              <a:t>) - R</a:t>
            </a:r>
            <a:r>
              <a:rPr lang="en-US" baseline="-25000"/>
              <a:t>f</a:t>
            </a:r>
            <a:endParaRPr lang="fa-IR" baseline="-25000"/>
          </a:p>
        </p:txBody>
      </p:sp>
      <p:sp>
        <p:nvSpPr>
          <p:cNvPr id="36" name="TextBox 13"/>
          <p:cNvSpPr txBox="1">
            <a:spLocks noChangeArrowheads="1"/>
          </p:cNvSpPr>
          <p:nvPr/>
        </p:nvSpPr>
        <p:spPr bwMode="auto">
          <a:xfrm>
            <a:off x="4462463" y="2730500"/>
            <a:ext cx="244475" cy="369888"/>
          </a:xfrm>
          <a:prstGeom prst="rect">
            <a:avLst/>
          </a:prstGeom>
          <a:noFill/>
          <a:ln w="9525">
            <a:noFill/>
            <a:miter lim="800000"/>
            <a:headEnd/>
            <a:tailEnd/>
          </a:ln>
        </p:spPr>
        <p:txBody>
          <a:bodyPr>
            <a:spAutoFit/>
          </a:bodyPr>
          <a:lstStyle/>
          <a:p>
            <a:pPr algn="r"/>
            <a:r>
              <a:rPr lang="en-US"/>
              <a:t>=</a:t>
            </a:r>
            <a:endParaRPr lang="fa-IR"/>
          </a:p>
        </p:txBody>
      </p:sp>
      <p:sp>
        <p:nvSpPr>
          <p:cNvPr id="37" name="Rectangle 14"/>
          <p:cNvSpPr>
            <a:spLocks noChangeArrowheads="1"/>
          </p:cNvSpPr>
          <p:nvPr/>
        </p:nvSpPr>
        <p:spPr bwMode="auto">
          <a:xfrm>
            <a:off x="4641850" y="2725738"/>
            <a:ext cx="395288" cy="369887"/>
          </a:xfrm>
          <a:prstGeom prst="rect">
            <a:avLst/>
          </a:prstGeom>
          <a:noFill/>
          <a:ln w="9525">
            <a:noFill/>
            <a:miter lim="800000"/>
            <a:headEnd/>
            <a:tailEnd/>
          </a:ln>
        </p:spPr>
        <p:txBody>
          <a:bodyPr>
            <a:spAutoFit/>
          </a:bodyPr>
          <a:lstStyle/>
          <a:p>
            <a:r>
              <a:rPr lang="en-US"/>
              <a:t>R</a:t>
            </a:r>
            <a:r>
              <a:rPr lang="en-US" baseline="-25000"/>
              <a:t>f</a:t>
            </a:r>
            <a:endParaRPr lang="fa-IR" baseline="-25000"/>
          </a:p>
        </p:txBody>
      </p:sp>
      <p:sp>
        <p:nvSpPr>
          <p:cNvPr id="38" name="TextBox 15"/>
          <p:cNvSpPr txBox="1">
            <a:spLocks noChangeArrowheads="1"/>
          </p:cNvSpPr>
          <p:nvPr/>
        </p:nvSpPr>
        <p:spPr bwMode="auto">
          <a:xfrm>
            <a:off x="4906963" y="2762250"/>
            <a:ext cx="319087" cy="369888"/>
          </a:xfrm>
          <a:prstGeom prst="rect">
            <a:avLst/>
          </a:prstGeom>
          <a:noFill/>
          <a:ln w="9525">
            <a:noFill/>
            <a:miter lim="800000"/>
            <a:headEnd/>
            <a:tailEnd/>
          </a:ln>
        </p:spPr>
        <p:txBody>
          <a:bodyPr>
            <a:spAutoFit/>
          </a:bodyPr>
          <a:lstStyle/>
          <a:p>
            <a:r>
              <a:rPr lang="en-US"/>
              <a:t>+</a:t>
            </a:r>
            <a:endParaRPr lang="fa-IR"/>
          </a:p>
        </p:txBody>
      </p:sp>
      <p:sp>
        <p:nvSpPr>
          <p:cNvPr id="39" name="TextBox 16"/>
          <p:cNvSpPr txBox="1">
            <a:spLocks noChangeArrowheads="1"/>
          </p:cNvSpPr>
          <p:nvPr/>
        </p:nvSpPr>
        <p:spPr bwMode="auto">
          <a:xfrm>
            <a:off x="6623050" y="2693988"/>
            <a:ext cx="439738" cy="369887"/>
          </a:xfrm>
          <a:prstGeom prst="rect">
            <a:avLst/>
          </a:prstGeom>
          <a:noFill/>
          <a:ln w="9525">
            <a:noFill/>
            <a:miter lim="800000"/>
            <a:headEnd/>
            <a:tailEnd/>
          </a:ln>
        </p:spPr>
        <p:txBody>
          <a:bodyPr>
            <a:spAutoFit/>
          </a:bodyPr>
          <a:lstStyle/>
          <a:p>
            <a:r>
              <a:rPr lang="fa-IR">
                <a:sym typeface="Symbol" pitchFamily="18" charset="2"/>
              </a:rPr>
              <a:t></a:t>
            </a:r>
            <a:r>
              <a:rPr lang="en-US" baseline="-25000">
                <a:sym typeface="Symbol" pitchFamily="18" charset="2"/>
              </a:rPr>
              <a:t>u</a:t>
            </a:r>
            <a:endParaRPr lang="fa-IR" baseline="-25000"/>
          </a:p>
        </p:txBody>
      </p:sp>
      <p:sp>
        <p:nvSpPr>
          <p:cNvPr id="40" name="Double Bracket 39"/>
          <p:cNvSpPr/>
          <p:nvPr/>
        </p:nvSpPr>
        <p:spPr>
          <a:xfrm>
            <a:off x="5235575" y="2625725"/>
            <a:ext cx="1433513" cy="54292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dirty="0"/>
          </a:p>
        </p:txBody>
      </p:sp>
      <p:sp>
        <p:nvSpPr>
          <p:cNvPr id="41" name="TextBox 24"/>
          <p:cNvSpPr txBox="1">
            <a:spLocks noChangeArrowheads="1"/>
          </p:cNvSpPr>
          <p:nvPr/>
        </p:nvSpPr>
        <p:spPr bwMode="auto">
          <a:xfrm>
            <a:off x="5381625" y="2698750"/>
            <a:ext cx="1287463" cy="369888"/>
          </a:xfrm>
          <a:prstGeom prst="rect">
            <a:avLst/>
          </a:prstGeom>
          <a:noFill/>
          <a:ln w="9525">
            <a:noFill/>
            <a:miter lim="800000"/>
            <a:headEnd/>
            <a:tailEnd/>
          </a:ln>
        </p:spPr>
        <p:txBody>
          <a:bodyPr>
            <a:spAutoFit/>
          </a:bodyPr>
          <a:lstStyle/>
          <a:p>
            <a:r>
              <a:rPr lang="en-US"/>
              <a:t>E(R</a:t>
            </a:r>
            <a:r>
              <a:rPr lang="en-US" baseline="-25000"/>
              <a:t>m</a:t>
            </a:r>
            <a:r>
              <a:rPr lang="en-US"/>
              <a:t>) - R</a:t>
            </a:r>
            <a:r>
              <a:rPr lang="en-US" baseline="-25000"/>
              <a:t>f</a:t>
            </a:r>
            <a:endParaRPr lang="fa-IR" baseline="-25000"/>
          </a:p>
        </p:txBody>
      </p:sp>
      <p:sp>
        <p:nvSpPr>
          <p:cNvPr id="42" name="TextBox 41"/>
          <p:cNvSpPr txBox="1">
            <a:spLocks noChangeArrowheads="1"/>
          </p:cNvSpPr>
          <p:nvPr/>
        </p:nvSpPr>
        <p:spPr bwMode="auto">
          <a:xfrm>
            <a:off x="4279900" y="2693988"/>
            <a:ext cx="311150" cy="369887"/>
          </a:xfrm>
          <a:prstGeom prst="rect">
            <a:avLst/>
          </a:prstGeom>
          <a:noFill/>
          <a:ln w="9525">
            <a:noFill/>
            <a:miter lim="800000"/>
            <a:headEnd/>
            <a:tailEnd/>
          </a:ln>
        </p:spPr>
        <p:txBody>
          <a:bodyPr wrap="none">
            <a:spAutoFit/>
          </a:bodyPr>
          <a:lstStyle/>
          <a:p>
            <a:r>
              <a:rPr lang="fa-IR">
                <a:sym typeface="Symbol" pitchFamily="18" charset="2"/>
              </a:rPr>
              <a:t></a:t>
            </a:r>
            <a:endParaRPr lang="fa-IR"/>
          </a:p>
        </p:txBody>
      </p:sp>
      <p:sp>
        <p:nvSpPr>
          <p:cNvPr id="43" name="TextBox 13"/>
          <p:cNvSpPr txBox="1">
            <a:spLocks noChangeArrowheads="1"/>
          </p:cNvSpPr>
          <p:nvPr/>
        </p:nvSpPr>
        <p:spPr bwMode="auto">
          <a:xfrm>
            <a:off x="3722688" y="4337050"/>
            <a:ext cx="622300" cy="369888"/>
          </a:xfrm>
          <a:prstGeom prst="rect">
            <a:avLst/>
          </a:prstGeom>
          <a:noFill/>
          <a:ln w="9525">
            <a:noFill/>
            <a:miter lim="800000"/>
            <a:headEnd/>
            <a:tailEnd/>
          </a:ln>
        </p:spPr>
        <p:txBody>
          <a:bodyPr>
            <a:spAutoFit/>
          </a:bodyPr>
          <a:lstStyle/>
          <a:p>
            <a:r>
              <a:rPr lang="en-US"/>
              <a:t>K</a:t>
            </a:r>
            <a:r>
              <a:rPr lang="en-US" baseline="-25000"/>
              <a:t>s</a:t>
            </a:r>
            <a:r>
              <a:rPr lang="en-US"/>
              <a:t> =</a:t>
            </a:r>
            <a:endParaRPr lang="fa-IR"/>
          </a:p>
        </p:txBody>
      </p:sp>
      <p:sp>
        <p:nvSpPr>
          <p:cNvPr id="44" name="Rectangle 14"/>
          <p:cNvSpPr>
            <a:spLocks noChangeArrowheads="1"/>
          </p:cNvSpPr>
          <p:nvPr/>
        </p:nvSpPr>
        <p:spPr bwMode="auto">
          <a:xfrm>
            <a:off x="4252913" y="4332288"/>
            <a:ext cx="395287" cy="369887"/>
          </a:xfrm>
          <a:prstGeom prst="rect">
            <a:avLst/>
          </a:prstGeom>
          <a:noFill/>
          <a:ln w="9525">
            <a:noFill/>
            <a:miter lim="800000"/>
            <a:headEnd/>
            <a:tailEnd/>
          </a:ln>
        </p:spPr>
        <p:txBody>
          <a:bodyPr>
            <a:spAutoFit/>
          </a:bodyPr>
          <a:lstStyle/>
          <a:p>
            <a:r>
              <a:rPr lang="en-US"/>
              <a:t>R</a:t>
            </a:r>
            <a:r>
              <a:rPr lang="en-US" baseline="-25000"/>
              <a:t>f</a:t>
            </a:r>
            <a:endParaRPr lang="fa-IR" baseline="-25000"/>
          </a:p>
        </p:txBody>
      </p:sp>
      <p:sp>
        <p:nvSpPr>
          <p:cNvPr id="45" name="TextBox 15"/>
          <p:cNvSpPr txBox="1">
            <a:spLocks noChangeArrowheads="1"/>
          </p:cNvSpPr>
          <p:nvPr/>
        </p:nvSpPr>
        <p:spPr bwMode="auto">
          <a:xfrm>
            <a:off x="4518025" y="4368800"/>
            <a:ext cx="319088" cy="369888"/>
          </a:xfrm>
          <a:prstGeom prst="rect">
            <a:avLst/>
          </a:prstGeom>
          <a:noFill/>
          <a:ln w="9525">
            <a:noFill/>
            <a:miter lim="800000"/>
            <a:headEnd/>
            <a:tailEnd/>
          </a:ln>
        </p:spPr>
        <p:txBody>
          <a:bodyPr>
            <a:spAutoFit/>
          </a:bodyPr>
          <a:lstStyle/>
          <a:p>
            <a:r>
              <a:rPr lang="en-US"/>
              <a:t>+</a:t>
            </a:r>
            <a:endParaRPr lang="fa-IR"/>
          </a:p>
        </p:txBody>
      </p:sp>
      <p:sp>
        <p:nvSpPr>
          <p:cNvPr id="46" name="TextBox 16"/>
          <p:cNvSpPr txBox="1">
            <a:spLocks noChangeArrowheads="1"/>
          </p:cNvSpPr>
          <p:nvPr/>
        </p:nvSpPr>
        <p:spPr bwMode="auto">
          <a:xfrm>
            <a:off x="6234113" y="4300538"/>
            <a:ext cx="439737" cy="369887"/>
          </a:xfrm>
          <a:prstGeom prst="rect">
            <a:avLst/>
          </a:prstGeom>
          <a:noFill/>
          <a:ln w="9525">
            <a:noFill/>
            <a:miter lim="800000"/>
            <a:headEnd/>
            <a:tailEnd/>
          </a:ln>
        </p:spPr>
        <p:txBody>
          <a:bodyPr>
            <a:spAutoFit/>
          </a:bodyPr>
          <a:lstStyle/>
          <a:p>
            <a:r>
              <a:rPr lang="fa-IR">
                <a:sym typeface="Symbol" pitchFamily="18" charset="2"/>
              </a:rPr>
              <a:t></a:t>
            </a:r>
            <a:r>
              <a:rPr lang="en-US" baseline="-25000">
                <a:sym typeface="Symbol" pitchFamily="18" charset="2"/>
              </a:rPr>
              <a:t>L</a:t>
            </a:r>
            <a:endParaRPr lang="fa-IR" baseline="-25000"/>
          </a:p>
        </p:txBody>
      </p:sp>
      <p:sp>
        <p:nvSpPr>
          <p:cNvPr id="47" name="Double Bracket 46"/>
          <p:cNvSpPr/>
          <p:nvPr/>
        </p:nvSpPr>
        <p:spPr>
          <a:xfrm>
            <a:off x="4846638" y="4232275"/>
            <a:ext cx="1433512" cy="54292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dirty="0"/>
          </a:p>
        </p:txBody>
      </p:sp>
      <p:sp>
        <p:nvSpPr>
          <p:cNvPr id="48" name="TextBox 24"/>
          <p:cNvSpPr txBox="1">
            <a:spLocks noChangeArrowheads="1"/>
          </p:cNvSpPr>
          <p:nvPr/>
        </p:nvSpPr>
        <p:spPr bwMode="auto">
          <a:xfrm>
            <a:off x="4992688" y="4305300"/>
            <a:ext cx="1287462" cy="369888"/>
          </a:xfrm>
          <a:prstGeom prst="rect">
            <a:avLst/>
          </a:prstGeom>
          <a:noFill/>
          <a:ln w="9525">
            <a:noFill/>
            <a:miter lim="800000"/>
            <a:headEnd/>
            <a:tailEnd/>
          </a:ln>
        </p:spPr>
        <p:txBody>
          <a:bodyPr>
            <a:spAutoFit/>
          </a:bodyPr>
          <a:lstStyle/>
          <a:p>
            <a:r>
              <a:rPr lang="en-US"/>
              <a:t>E(R</a:t>
            </a:r>
            <a:r>
              <a:rPr lang="en-US" baseline="-25000"/>
              <a:t>m</a:t>
            </a:r>
            <a:r>
              <a:rPr lang="en-US"/>
              <a:t>) - R</a:t>
            </a:r>
            <a:r>
              <a:rPr lang="en-US" baseline="-25000"/>
              <a:t>f</a:t>
            </a:r>
            <a:endParaRPr lang="fa-IR" baseline="-25000"/>
          </a:p>
        </p:txBody>
      </p:sp>
      <p:sp>
        <p:nvSpPr>
          <p:cNvPr id="49" name="Rectangle 56"/>
          <p:cNvSpPr>
            <a:spLocks noChangeArrowheads="1"/>
          </p:cNvSpPr>
          <p:nvPr/>
        </p:nvSpPr>
        <p:spPr bwMode="auto">
          <a:xfrm>
            <a:off x="3695700" y="4816475"/>
            <a:ext cx="904875" cy="369888"/>
          </a:xfrm>
          <a:prstGeom prst="rect">
            <a:avLst/>
          </a:prstGeom>
          <a:noFill/>
          <a:ln w="9525">
            <a:noFill/>
            <a:miter lim="800000"/>
            <a:headEnd/>
            <a:tailEnd/>
          </a:ln>
        </p:spPr>
        <p:txBody>
          <a:bodyPr wrap="none">
            <a:spAutoFit/>
          </a:bodyPr>
          <a:lstStyle/>
          <a:p>
            <a:r>
              <a:rPr lang="en-US"/>
              <a:t>K</a:t>
            </a:r>
            <a:r>
              <a:rPr lang="en-US" baseline="-25000"/>
              <a:t>(WACC)</a:t>
            </a:r>
            <a:endParaRPr lang="fa-IR" baseline="-25000"/>
          </a:p>
        </p:txBody>
      </p:sp>
      <p:sp>
        <p:nvSpPr>
          <p:cNvPr id="50" name="TextBox 58"/>
          <p:cNvSpPr txBox="1">
            <a:spLocks noChangeArrowheads="1"/>
          </p:cNvSpPr>
          <p:nvPr/>
        </p:nvSpPr>
        <p:spPr bwMode="auto">
          <a:xfrm>
            <a:off x="4572000" y="4827588"/>
            <a:ext cx="423863" cy="369887"/>
          </a:xfrm>
          <a:prstGeom prst="rect">
            <a:avLst/>
          </a:prstGeom>
          <a:noFill/>
          <a:ln w="9525">
            <a:noFill/>
            <a:miter lim="800000"/>
            <a:headEnd/>
            <a:tailEnd/>
          </a:ln>
        </p:spPr>
        <p:txBody>
          <a:bodyPr wrap="none">
            <a:spAutoFit/>
          </a:bodyPr>
          <a:lstStyle/>
          <a:p>
            <a:r>
              <a:rPr lang="en-US"/>
              <a:t>K</a:t>
            </a:r>
            <a:r>
              <a:rPr lang="en-US" baseline="-25000"/>
              <a:t>b</a:t>
            </a:r>
            <a:endParaRPr lang="fa-IR" baseline="-25000"/>
          </a:p>
        </p:txBody>
      </p:sp>
      <p:sp>
        <p:nvSpPr>
          <p:cNvPr id="51" name="TextBox 59"/>
          <p:cNvSpPr txBox="1">
            <a:spLocks noChangeArrowheads="1"/>
          </p:cNvSpPr>
          <p:nvPr/>
        </p:nvSpPr>
        <p:spPr bwMode="auto">
          <a:xfrm>
            <a:off x="4818063" y="4859338"/>
            <a:ext cx="749300" cy="382587"/>
          </a:xfrm>
          <a:prstGeom prst="rect">
            <a:avLst/>
          </a:prstGeom>
          <a:noFill/>
          <a:ln w="9525">
            <a:noFill/>
            <a:miter lim="800000"/>
            <a:headEnd/>
            <a:tailEnd/>
          </a:ln>
        </p:spPr>
        <p:txBody>
          <a:bodyPr>
            <a:spAutoFit/>
          </a:bodyPr>
          <a:lstStyle/>
          <a:p>
            <a:r>
              <a:rPr lang="en-US"/>
              <a:t>( 1-T)</a:t>
            </a:r>
            <a:endParaRPr lang="fa-IR"/>
          </a:p>
        </p:txBody>
      </p:sp>
      <p:cxnSp>
        <p:nvCxnSpPr>
          <p:cNvPr id="52" name="Straight Connector 51"/>
          <p:cNvCxnSpPr/>
          <p:nvPr/>
        </p:nvCxnSpPr>
        <p:spPr>
          <a:xfrm rot="10800000">
            <a:off x="5511800" y="5073650"/>
            <a:ext cx="438150"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TextBox 63"/>
          <p:cNvSpPr txBox="1">
            <a:spLocks noChangeArrowheads="1"/>
          </p:cNvSpPr>
          <p:nvPr/>
        </p:nvSpPr>
        <p:spPr bwMode="auto">
          <a:xfrm>
            <a:off x="5538788" y="4749800"/>
            <a:ext cx="338137" cy="369888"/>
          </a:xfrm>
          <a:prstGeom prst="rect">
            <a:avLst/>
          </a:prstGeom>
          <a:noFill/>
          <a:ln w="9525">
            <a:noFill/>
            <a:miter lim="800000"/>
            <a:headEnd/>
            <a:tailEnd/>
          </a:ln>
        </p:spPr>
        <p:txBody>
          <a:bodyPr wrap="none">
            <a:spAutoFit/>
          </a:bodyPr>
          <a:lstStyle/>
          <a:p>
            <a:r>
              <a:rPr lang="en-US"/>
              <a:t>B</a:t>
            </a:r>
            <a:endParaRPr lang="fa-IR"/>
          </a:p>
        </p:txBody>
      </p:sp>
      <p:sp>
        <p:nvSpPr>
          <p:cNvPr id="54" name="Arc 53"/>
          <p:cNvSpPr/>
          <p:nvPr/>
        </p:nvSpPr>
        <p:spPr>
          <a:xfrm>
            <a:off x="4645025" y="5197475"/>
            <a:ext cx="219075" cy="44450"/>
          </a:xfrm>
          <a:prstGeom prst="arc">
            <a:avLst/>
          </a:prstGeom>
        </p:spPr>
        <p:style>
          <a:lnRef idx="1">
            <a:schemeClr val="accent1"/>
          </a:lnRef>
          <a:fillRef idx="0">
            <a:schemeClr val="accent1"/>
          </a:fillRef>
          <a:effectRef idx="0">
            <a:schemeClr val="accent1"/>
          </a:effectRef>
          <a:fontRef idx="minor">
            <a:schemeClr val="tx1"/>
          </a:fontRef>
        </p:style>
        <p:txBody>
          <a:bodyPr rtlCol="1" anchor="ctr"/>
          <a:lstStyle/>
          <a:p>
            <a:pPr algn="ctr">
              <a:defRPr/>
            </a:pPr>
            <a:endParaRPr lang="fa-IR"/>
          </a:p>
        </p:txBody>
      </p:sp>
      <p:sp>
        <p:nvSpPr>
          <p:cNvPr id="55" name="TextBox 65"/>
          <p:cNvSpPr txBox="1">
            <a:spLocks noChangeArrowheads="1"/>
          </p:cNvSpPr>
          <p:nvPr/>
        </p:nvSpPr>
        <p:spPr bwMode="auto">
          <a:xfrm>
            <a:off x="5438775" y="5078413"/>
            <a:ext cx="627063" cy="369887"/>
          </a:xfrm>
          <a:prstGeom prst="rect">
            <a:avLst/>
          </a:prstGeom>
          <a:noFill/>
          <a:ln w="9525">
            <a:noFill/>
            <a:miter lim="800000"/>
            <a:headEnd/>
            <a:tailEnd/>
          </a:ln>
        </p:spPr>
        <p:txBody>
          <a:bodyPr wrap="none">
            <a:spAutoFit/>
          </a:bodyPr>
          <a:lstStyle/>
          <a:p>
            <a:r>
              <a:rPr lang="en-US"/>
              <a:t>B+S</a:t>
            </a:r>
            <a:endParaRPr lang="fa-IR"/>
          </a:p>
        </p:txBody>
      </p:sp>
      <p:sp>
        <p:nvSpPr>
          <p:cNvPr id="56" name="TextBox 66"/>
          <p:cNvSpPr txBox="1">
            <a:spLocks noChangeArrowheads="1"/>
          </p:cNvSpPr>
          <p:nvPr/>
        </p:nvSpPr>
        <p:spPr bwMode="auto">
          <a:xfrm>
            <a:off x="4425950" y="4857750"/>
            <a:ext cx="319088" cy="369888"/>
          </a:xfrm>
          <a:prstGeom prst="rect">
            <a:avLst/>
          </a:prstGeom>
          <a:noFill/>
          <a:ln w="9525">
            <a:noFill/>
            <a:miter lim="800000"/>
            <a:headEnd/>
            <a:tailEnd/>
          </a:ln>
        </p:spPr>
        <p:txBody>
          <a:bodyPr wrap="none">
            <a:spAutoFit/>
          </a:bodyPr>
          <a:lstStyle/>
          <a:p>
            <a:r>
              <a:rPr lang="en-US"/>
              <a:t>=</a:t>
            </a:r>
            <a:endParaRPr lang="fa-IR"/>
          </a:p>
        </p:txBody>
      </p:sp>
      <p:cxnSp>
        <p:nvCxnSpPr>
          <p:cNvPr id="58" name="Straight Connector 57"/>
          <p:cNvCxnSpPr/>
          <p:nvPr/>
        </p:nvCxnSpPr>
        <p:spPr>
          <a:xfrm rot="10800000">
            <a:off x="6424613" y="5099050"/>
            <a:ext cx="803275" cy="95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TextBox 53"/>
          <p:cNvSpPr txBox="1">
            <a:spLocks noChangeArrowheads="1"/>
          </p:cNvSpPr>
          <p:nvPr/>
        </p:nvSpPr>
        <p:spPr bwMode="auto">
          <a:xfrm>
            <a:off x="6627813" y="4779963"/>
            <a:ext cx="338137" cy="369887"/>
          </a:xfrm>
          <a:prstGeom prst="rect">
            <a:avLst/>
          </a:prstGeom>
          <a:noFill/>
          <a:ln w="9525">
            <a:noFill/>
            <a:miter lim="800000"/>
            <a:headEnd/>
            <a:tailEnd/>
          </a:ln>
        </p:spPr>
        <p:txBody>
          <a:bodyPr wrap="none">
            <a:spAutoFit/>
          </a:bodyPr>
          <a:lstStyle/>
          <a:p>
            <a:r>
              <a:rPr lang="en-US"/>
              <a:t>B</a:t>
            </a:r>
            <a:endParaRPr lang="fa-IR"/>
          </a:p>
        </p:txBody>
      </p:sp>
      <p:sp>
        <p:nvSpPr>
          <p:cNvPr id="60" name="Rectangle 54"/>
          <p:cNvSpPr>
            <a:spLocks noChangeArrowheads="1"/>
          </p:cNvSpPr>
          <p:nvPr/>
        </p:nvSpPr>
        <p:spPr bwMode="auto">
          <a:xfrm>
            <a:off x="6491288" y="5072063"/>
            <a:ext cx="627062" cy="369887"/>
          </a:xfrm>
          <a:prstGeom prst="rect">
            <a:avLst/>
          </a:prstGeom>
          <a:noFill/>
          <a:ln w="9525">
            <a:noFill/>
            <a:miter lim="800000"/>
            <a:headEnd/>
            <a:tailEnd/>
          </a:ln>
        </p:spPr>
        <p:txBody>
          <a:bodyPr wrap="none">
            <a:spAutoFit/>
          </a:bodyPr>
          <a:lstStyle/>
          <a:p>
            <a:r>
              <a:rPr lang="en-US"/>
              <a:t>B+S</a:t>
            </a:r>
            <a:endParaRPr lang="fa-IR"/>
          </a:p>
        </p:txBody>
      </p:sp>
      <p:sp>
        <p:nvSpPr>
          <p:cNvPr id="61" name="TextBox 55"/>
          <p:cNvSpPr txBox="1">
            <a:spLocks noChangeArrowheads="1"/>
          </p:cNvSpPr>
          <p:nvPr/>
        </p:nvSpPr>
        <p:spPr bwMode="auto">
          <a:xfrm>
            <a:off x="7148513" y="4921250"/>
            <a:ext cx="261937" cy="369888"/>
          </a:xfrm>
          <a:prstGeom prst="rect">
            <a:avLst/>
          </a:prstGeom>
          <a:noFill/>
          <a:ln w="9525">
            <a:noFill/>
            <a:miter lim="800000"/>
            <a:headEnd/>
            <a:tailEnd/>
          </a:ln>
        </p:spPr>
        <p:txBody>
          <a:bodyPr wrap="none">
            <a:spAutoFit/>
          </a:bodyPr>
          <a:lstStyle/>
          <a:p>
            <a:r>
              <a:rPr lang="en-US"/>
              <a:t>)</a:t>
            </a:r>
            <a:endParaRPr lang="fa-IR"/>
          </a:p>
        </p:txBody>
      </p:sp>
      <p:sp>
        <p:nvSpPr>
          <p:cNvPr id="62" name="TextBox 61"/>
          <p:cNvSpPr txBox="1">
            <a:spLocks noChangeArrowheads="1"/>
          </p:cNvSpPr>
          <p:nvPr/>
        </p:nvSpPr>
        <p:spPr bwMode="auto">
          <a:xfrm>
            <a:off x="5848350" y="4919663"/>
            <a:ext cx="715963" cy="369887"/>
          </a:xfrm>
          <a:prstGeom prst="rect">
            <a:avLst/>
          </a:prstGeom>
          <a:noFill/>
          <a:ln w="9525">
            <a:noFill/>
            <a:miter lim="800000"/>
            <a:headEnd/>
            <a:tailEnd/>
          </a:ln>
        </p:spPr>
        <p:txBody>
          <a:bodyPr wrap="none">
            <a:spAutoFit/>
          </a:bodyPr>
          <a:lstStyle/>
          <a:p>
            <a:r>
              <a:rPr lang="en-US"/>
              <a:t> +K</a:t>
            </a:r>
            <a:r>
              <a:rPr lang="en-US" baseline="-25000"/>
              <a:t>S</a:t>
            </a:r>
            <a:r>
              <a:rPr lang="en-US"/>
              <a:t>(</a:t>
            </a:r>
            <a:endParaRPr lang="fa-IR"/>
          </a:p>
        </p:txBody>
      </p:sp>
      <p:cxnSp>
        <p:nvCxnSpPr>
          <p:cNvPr id="64" name="Straight Connector 63"/>
          <p:cNvCxnSpPr/>
          <p:nvPr/>
        </p:nvCxnSpPr>
        <p:spPr>
          <a:xfrm>
            <a:off x="0" y="1017588"/>
            <a:ext cx="9144000"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TextBox 64"/>
          <p:cNvSpPr txBox="1">
            <a:spLocks noChangeArrowheads="1"/>
          </p:cNvSpPr>
          <p:nvPr/>
        </p:nvSpPr>
        <p:spPr bwMode="auto">
          <a:xfrm>
            <a:off x="1296988" y="581025"/>
            <a:ext cx="646112" cy="369888"/>
          </a:xfrm>
          <a:prstGeom prst="rect">
            <a:avLst/>
          </a:prstGeom>
          <a:noFill/>
          <a:ln w="9525">
            <a:noFill/>
            <a:miter lim="800000"/>
            <a:headEnd/>
            <a:tailEnd/>
          </a:ln>
        </p:spPr>
        <p:txBody>
          <a:bodyPr wrap="none">
            <a:spAutoFit/>
          </a:bodyPr>
          <a:lstStyle/>
          <a:p>
            <a:r>
              <a:rPr lang="en-US" b="1"/>
              <a:t>M-M</a:t>
            </a:r>
            <a:endParaRPr lang="fa-IR" b="1"/>
          </a:p>
        </p:txBody>
      </p:sp>
      <p:sp>
        <p:nvSpPr>
          <p:cNvPr id="66" name="TextBox 65"/>
          <p:cNvSpPr txBox="1">
            <a:spLocks noChangeArrowheads="1"/>
          </p:cNvSpPr>
          <p:nvPr/>
        </p:nvSpPr>
        <p:spPr bwMode="auto">
          <a:xfrm>
            <a:off x="5278438" y="581025"/>
            <a:ext cx="863600" cy="369888"/>
          </a:xfrm>
          <a:prstGeom prst="rect">
            <a:avLst/>
          </a:prstGeom>
          <a:noFill/>
          <a:ln w="9525">
            <a:noFill/>
            <a:miter lim="800000"/>
            <a:headEnd/>
            <a:tailEnd/>
          </a:ln>
        </p:spPr>
        <p:txBody>
          <a:bodyPr wrap="none">
            <a:spAutoFit/>
          </a:bodyPr>
          <a:lstStyle/>
          <a:p>
            <a:r>
              <a:rPr lang="en-US" b="1"/>
              <a:t>CAPM</a:t>
            </a:r>
            <a:endParaRPr lang="fa-IR" b="1"/>
          </a:p>
        </p:txBody>
      </p:sp>
      <p:sp>
        <p:nvSpPr>
          <p:cNvPr id="67" name="TextBox 66"/>
          <p:cNvSpPr txBox="1">
            <a:spLocks noChangeArrowheads="1"/>
          </p:cNvSpPr>
          <p:nvPr/>
        </p:nvSpPr>
        <p:spPr bwMode="auto">
          <a:xfrm>
            <a:off x="7843838" y="685800"/>
            <a:ext cx="1292225" cy="369888"/>
          </a:xfrm>
          <a:prstGeom prst="rect">
            <a:avLst/>
          </a:prstGeom>
          <a:noFill/>
          <a:ln w="9525">
            <a:noFill/>
            <a:miter lim="800000"/>
            <a:headEnd/>
            <a:tailEnd/>
          </a:ln>
        </p:spPr>
        <p:txBody>
          <a:bodyPr wrap="none">
            <a:spAutoFit/>
          </a:bodyPr>
          <a:lstStyle/>
          <a:p>
            <a:pPr algn="r"/>
            <a:r>
              <a:rPr lang="fa-IR"/>
              <a:t>ساختار سرمایه</a:t>
            </a:r>
          </a:p>
        </p:txBody>
      </p:sp>
      <p:cxnSp>
        <p:nvCxnSpPr>
          <p:cNvPr id="68" name="Straight Connector 67"/>
          <p:cNvCxnSpPr/>
          <p:nvPr/>
        </p:nvCxnSpPr>
        <p:spPr>
          <a:xfrm rot="5400000">
            <a:off x="4702969" y="2901157"/>
            <a:ext cx="5800725"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p:cNvSpPr txBox="1">
            <a:spLocks noChangeArrowheads="1"/>
          </p:cNvSpPr>
          <p:nvPr/>
        </p:nvSpPr>
        <p:spPr bwMode="auto">
          <a:xfrm>
            <a:off x="8004175" y="2698750"/>
            <a:ext cx="850900" cy="369888"/>
          </a:xfrm>
          <a:prstGeom prst="rect">
            <a:avLst/>
          </a:prstGeom>
          <a:noFill/>
          <a:ln w="9525">
            <a:noFill/>
            <a:miter lim="800000"/>
            <a:headEnd/>
            <a:tailEnd/>
          </a:ln>
        </p:spPr>
        <p:txBody>
          <a:bodyPr wrap="none">
            <a:spAutoFit/>
          </a:bodyPr>
          <a:lstStyle/>
          <a:p>
            <a:pPr algn="r"/>
            <a:r>
              <a:rPr lang="fa-IR"/>
              <a:t>فقط سهام</a:t>
            </a:r>
          </a:p>
        </p:txBody>
      </p:sp>
      <p:sp>
        <p:nvSpPr>
          <p:cNvPr id="72" name="Rectangle 71"/>
          <p:cNvSpPr>
            <a:spLocks noChangeArrowheads="1"/>
          </p:cNvSpPr>
          <p:nvPr/>
        </p:nvSpPr>
        <p:spPr bwMode="auto">
          <a:xfrm>
            <a:off x="7924800" y="1420813"/>
            <a:ext cx="882650" cy="369887"/>
          </a:xfrm>
          <a:prstGeom prst="rect">
            <a:avLst/>
          </a:prstGeom>
          <a:noFill/>
          <a:ln w="9525">
            <a:noFill/>
            <a:miter lim="800000"/>
            <a:headEnd/>
            <a:tailEnd/>
          </a:ln>
        </p:spPr>
        <p:txBody>
          <a:bodyPr wrap="none">
            <a:spAutoFit/>
          </a:bodyPr>
          <a:lstStyle/>
          <a:p>
            <a:pPr algn="r"/>
            <a:r>
              <a:rPr lang="fa-IR"/>
              <a:t>فقط بدهی</a:t>
            </a:r>
          </a:p>
        </p:txBody>
      </p:sp>
      <p:sp>
        <p:nvSpPr>
          <p:cNvPr id="73" name="Rectangle 72"/>
          <p:cNvSpPr>
            <a:spLocks noChangeArrowheads="1"/>
          </p:cNvSpPr>
          <p:nvPr/>
        </p:nvSpPr>
        <p:spPr bwMode="auto">
          <a:xfrm>
            <a:off x="7785100" y="4337050"/>
            <a:ext cx="1131888" cy="369888"/>
          </a:xfrm>
          <a:prstGeom prst="rect">
            <a:avLst/>
          </a:prstGeom>
          <a:noFill/>
          <a:ln w="9525">
            <a:noFill/>
            <a:miter lim="800000"/>
            <a:headEnd/>
            <a:tailEnd/>
          </a:ln>
        </p:spPr>
        <p:txBody>
          <a:bodyPr wrap="none">
            <a:spAutoFit/>
          </a:bodyPr>
          <a:lstStyle/>
          <a:p>
            <a:pPr algn="r"/>
            <a:r>
              <a:rPr lang="fa-IR"/>
              <a:t>بدهی و سهام</a:t>
            </a:r>
          </a:p>
        </p:txBody>
      </p:sp>
      <p:sp>
        <p:nvSpPr>
          <p:cNvPr id="74" name="TextBox 73"/>
          <p:cNvSpPr txBox="1">
            <a:spLocks noChangeArrowheads="1"/>
          </p:cNvSpPr>
          <p:nvPr/>
        </p:nvSpPr>
        <p:spPr bwMode="auto">
          <a:xfrm>
            <a:off x="1431925" y="1489075"/>
            <a:ext cx="249238" cy="369888"/>
          </a:xfrm>
          <a:prstGeom prst="rect">
            <a:avLst/>
          </a:prstGeom>
          <a:noFill/>
          <a:ln w="9525">
            <a:noFill/>
            <a:miter lim="800000"/>
            <a:headEnd/>
            <a:tailEnd/>
          </a:ln>
        </p:spPr>
        <p:txBody>
          <a:bodyPr wrap="none">
            <a:spAutoFit/>
          </a:bodyPr>
          <a:lstStyle/>
          <a:p>
            <a:r>
              <a:rPr lang="en-US"/>
              <a:t>,</a:t>
            </a:r>
            <a:endParaRPr lang="fa-IR"/>
          </a:p>
        </p:txBody>
      </p:sp>
      <p:cxnSp>
        <p:nvCxnSpPr>
          <p:cNvPr id="75" name="Straight Connector 74"/>
          <p:cNvCxnSpPr/>
          <p:nvPr/>
        </p:nvCxnSpPr>
        <p:spPr>
          <a:xfrm flipV="1">
            <a:off x="7615238" y="1588"/>
            <a:ext cx="1520825" cy="1017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TextBox 77"/>
          <p:cNvSpPr txBox="1">
            <a:spLocks noChangeArrowheads="1"/>
          </p:cNvSpPr>
          <p:nvPr/>
        </p:nvSpPr>
        <p:spPr bwMode="auto">
          <a:xfrm>
            <a:off x="7624763" y="252413"/>
            <a:ext cx="635000" cy="369887"/>
          </a:xfrm>
          <a:prstGeom prst="rect">
            <a:avLst/>
          </a:prstGeom>
          <a:noFill/>
          <a:ln w="9525">
            <a:noFill/>
            <a:miter lim="800000"/>
            <a:headEnd/>
            <a:tailEnd/>
          </a:ln>
        </p:spPr>
        <p:txBody>
          <a:bodyPr wrap="none">
            <a:spAutoFit/>
          </a:bodyPr>
          <a:lstStyle/>
          <a:p>
            <a:r>
              <a:rPr lang="fa-IR"/>
              <a:t>نظریه</a:t>
            </a:r>
          </a:p>
        </p:txBody>
      </p:sp>
      <p:cxnSp>
        <p:nvCxnSpPr>
          <p:cNvPr id="79" name="Straight Connector 78"/>
          <p:cNvCxnSpPr/>
          <p:nvPr/>
        </p:nvCxnSpPr>
        <p:spPr>
          <a:xfrm>
            <a:off x="7938" y="2187575"/>
            <a:ext cx="91440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7938" y="3502025"/>
            <a:ext cx="9144001"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5400000" flipH="1" flipV="1">
            <a:off x="614362" y="2901951"/>
            <a:ext cx="58007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0" name="Bent-Up Arrow 89"/>
          <p:cNvSpPr/>
          <p:nvPr/>
        </p:nvSpPr>
        <p:spPr>
          <a:xfrm>
            <a:off x="2782888" y="5254625"/>
            <a:ext cx="1643062" cy="1131888"/>
          </a:xfrm>
          <a:prstGeom prst="bentUpArrow">
            <a:avLst>
              <a:gd name="adj1" fmla="val 7791"/>
              <a:gd name="adj2" fmla="val 15929"/>
              <a:gd name="adj3" fmla="val 26699"/>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91" name="Bent-Up Arrow 90"/>
          <p:cNvSpPr/>
          <p:nvPr/>
        </p:nvSpPr>
        <p:spPr>
          <a:xfrm flipH="1">
            <a:off x="628650" y="5254625"/>
            <a:ext cx="1752600" cy="1131888"/>
          </a:xfrm>
          <a:prstGeom prst="bentUpArrow">
            <a:avLst>
              <a:gd name="adj1" fmla="val 7791"/>
              <a:gd name="adj2" fmla="val 15929"/>
              <a:gd name="adj3" fmla="val 26699"/>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p>
        </p:txBody>
      </p:sp>
      <p:sp>
        <p:nvSpPr>
          <p:cNvPr id="92" name="Oval 91"/>
          <p:cNvSpPr/>
          <p:nvPr/>
        </p:nvSpPr>
        <p:spPr>
          <a:xfrm>
            <a:off x="2308225" y="5984875"/>
            <a:ext cx="577850" cy="620713"/>
          </a:xfrm>
          <a:prstGeom prst="ellipse">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sz="2800" b="1"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randombar(horizontal)">
                                      <p:cBhvr>
                                        <p:cTn id="7" dur="500"/>
                                        <p:tgtEl>
                                          <p:spTgt spid="68"/>
                                        </p:tgtEl>
                                      </p:cBhvr>
                                    </p:animEffect>
                                  </p:childTnLst>
                                </p:cTn>
                              </p:par>
                              <p:par>
                                <p:cTn id="8" presetID="14" presetClass="entr" presetSubtype="10" fill="hold" nodeType="withEffect">
                                  <p:stCondLst>
                                    <p:cond delay="0"/>
                                  </p:stCondLst>
                                  <p:childTnLst>
                                    <p:set>
                                      <p:cBhvr>
                                        <p:cTn id="9" dur="1" fill="hold">
                                          <p:stCondLst>
                                            <p:cond delay="0"/>
                                          </p:stCondLst>
                                        </p:cTn>
                                        <p:tgtEl>
                                          <p:spTgt spid="81"/>
                                        </p:tgtEl>
                                        <p:attrNameLst>
                                          <p:attrName>style.visibility</p:attrName>
                                        </p:attrNameLst>
                                      </p:cBhvr>
                                      <p:to>
                                        <p:strVal val="visible"/>
                                      </p:to>
                                    </p:set>
                                    <p:animEffect transition="in" filter="randombar(horizontal)">
                                      <p:cBhvr>
                                        <p:cTn id="10" dur="500"/>
                                        <p:tgtEl>
                                          <p:spTgt spid="81"/>
                                        </p:tgtEl>
                                      </p:cBhvr>
                                    </p:animEffect>
                                  </p:childTnLst>
                                </p:cTn>
                              </p:par>
                              <p:par>
                                <p:cTn id="11" presetID="14" presetClass="entr" presetSubtype="10" fill="hold" nodeType="withEffect">
                                  <p:stCondLst>
                                    <p:cond delay="0"/>
                                  </p:stCondLst>
                                  <p:childTnLst>
                                    <p:set>
                                      <p:cBhvr>
                                        <p:cTn id="12" dur="1" fill="hold">
                                          <p:stCondLst>
                                            <p:cond delay="0"/>
                                          </p:stCondLst>
                                        </p:cTn>
                                        <p:tgtEl>
                                          <p:spTgt spid="64"/>
                                        </p:tgtEl>
                                        <p:attrNameLst>
                                          <p:attrName>style.visibility</p:attrName>
                                        </p:attrNameLst>
                                      </p:cBhvr>
                                      <p:to>
                                        <p:strVal val="visible"/>
                                      </p:to>
                                    </p:set>
                                    <p:animEffect transition="in" filter="randombar(horizontal)">
                                      <p:cBhvr>
                                        <p:cTn id="13" dur="500"/>
                                        <p:tgtEl>
                                          <p:spTgt spid="64"/>
                                        </p:tgtEl>
                                      </p:cBhvr>
                                    </p:animEffect>
                                  </p:childTnLst>
                                </p:cTn>
                              </p:par>
                              <p:par>
                                <p:cTn id="14" presetID="14" presetClass="entr" presetSubtype="10" fill="hold"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randombar(horizontal)">
                                      <p:cBhvr>
                                        <p:cTn id="16" dur="500"/>
                                        <p:tgtEl>
                                          <p:spTgt spid="75"/>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67"/>
                                        </p:tgtEl>
                                        <p:attrNameLst>
                                          <p:attrName>style.visibility</p:attrName>
                                        </p:attrNameLst>
                                      </p:cBhvr>
                                      <p:to>
                                        <p:strVal val="visible"/>
                                      </p:to>
                                    </p:set>
                                    <p:animEffect transition="in" filter="randombar(horizontal)">
                                      <p:cBhvr>
                                        <p:cTn id="19" dur="500"/>
                                        <p:tgtEl>
                                          <p:spTgt spid="67"/>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78"/>
                                        </p:tgtEl>
                                        <p:attrNameLst>
                                          <p:attrName>style.visibility</p:attrName>
                                        </p:attrNameLst>
                                      </p:cBhvr>
                                      <p:to>
                                        <p:strVal val="visible"/>
                                      </p:to>
                                    </p:set>
                                    <p:animEffect transition="in" filter="randombar(horizontal)">
                                      <p:cBhvr>
                                        <p:cTn id="22" dur="500"/>
                                        <p:tgtEl>
                                          <p:spTgt spid="78"/>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66"/>
                                        </p:tgtEl>
                                        <p:attrNameLst>
                                          <p:attrName>style.visibility</p:attrName>
                                        </p:attrNameLst>
                                      </p:cBhvr>
                                      <p:to>
                                        <p:strVal val="visible"/>
                                      </p:to>
                                    </p:set>
                                    <p:animEffect transition="in" filter="randombar(horizontal)">
                                      <p:cBhvr>
                                        <p:cTn id="25" dur="500"/>
                                        <p:tgtEl>
                                          <p:spTgt spid="66"/>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65"/>
                                        </p:tgtEl>
                                        <p:attrNameLst>
                                          <p:attrName>style.visibility</p:attrName>
                                        </p:attrNameLst>
                                      </p:cBhvr>
                                      <p:to>
                                        <p:strVal val="visible"/>
                                      </p:to>
                                    </p:set>
                                    <p:animEffect transition="in" filter="randombar(horizontal)">
                                      <p:cBhvr>
                                        <p:cTn id="28" dur="500"/>
                                        <p:tgtEl>
                                          <p:spTgt spid="65"/>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72"/>
                                        </p:tgtEl>
                                        <p:attrNameLst>
                                          <p:attrName>style.visibility</p:attrName>
                                        </p:attrNameLst>
                                      </p:cBhvr>
                                      <p:to>
                                        <p:strVal val="visible"/>
                                      </p:to>
                                    </p:set>
                                    <p:animEffect transition="in" filter="randombar(horizontal)">
                                      <p:cBhvr>
                                        <p:cTn id="33" dur="500"/>
                                        <p:tgtEl>
                                          <p:spTgt spid="72"/>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26"/>
                                        </p:tgtEl>
                                        <p:attrNameLst>
                                          <p:attrName>style.visibility</p:attrName>
                                        </p:attrNameLst>
                                      </p:cBhvr>
                                      <p:to>
                                        <p:strVal val="visible"/>
                                      </p:to>
                                    </p:set>
                                    <p:animEffect transition="in" filter="randombar(horizontal)">
                                      <p:cBhvr>
                                        <p:cTn id="38" dur="500"/>
                                        <p:tgtEl>
                                          <p:spTgt spid="26"/>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randombar(horizontal)">
                                      <p:cBhvr>
                                        <p:cTn id="41" dur="500"/>
                                        <p:tgtEl>
                                          <p:spTgt spid="27"/>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randombar(horizontal)">
                                      <p:cBhvr>
                                        <p:cTn id="44" dur="500"/>
                                        <p:tgtEl>
                                          <p:spTgt spid="28"/>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randombar(horizontal)">
                                      <p:cBhvr>
                                        <p:cTn id="47" dur="500"/>
                                        <p:tgtEl>
                                          <p:spTgt spid="29"/>
                                        </p:tgtEl>
                                      </p:cBhvr>
                                    </p:animEffect>
                                  </p:childTnLst>
                                </p:cTn>
                              </p:par>
                              <p:par>
                                <p:cTn id="48" presetID="14" presetClass="entr" presetSubtype="10" fill="hold" grpId="0" nodeType="with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randombar(horizontal)">
                                      <p:cBhvr>
                                        <p:cTn id="50" dur="500"/>
                                        <p:tgtEl>
                                          <p:spTgt spid="30"/>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34"/>
                                        </p:tgtEl>
                                        <p:attrNameLst>
                                          <p:attrName>style.visibility</p:attrName>
                                        </p:attrNameLst>
                                      </p:cBhvr>
                                      <p:to>
                                        <p:strVal val="visible"/>
                                      </p:to>
                                    </p:set>
                                    <p:animEffect transition="in" filter="randombar(horizontal)">
                                      <p:cBhvr>
                                        <p:cTn id="53" dur="500"/>
                                        <p:tgtEl>
                                          <p:spTgt spid="34"/>
                                        </p:tgtEl>
                                      </p:cBhvr>
                                    </p:animEffect>
                                  </p:childTnLst>
                                </p:cTn>
                              </p:par>
                            </p:childTnLst>
                          </p:cTn>
                        </p:par>
                      </p:childTnLst>
                    </p:cTn>
                  </p:par>
                  <p:par>
                    <p:cTn id="54" fill="hold">
                      <p:stCondLst>
                        <p:cond delay="indefinite"/>
                      </p:stCondLst>
                      <p:childTnLst>
                        <p:par>
                          <p:cTn id="55" fill="hold">
                            <p:stCondLst>
                              <p:cond delay="0"/>
                            </p:stCondLst>
                            <p:childTnLst>
                              <p:par>
                                <p:cTn id="56" presetID="14" presetClass="entr" presetSubtype="10" fill="hold" grpId="0" nodeType="click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randombar(horizontal)">
                                      <p:cBhvr>
                                        <p:cTn id="58" dur="500"/>
                                        <p:tgtEl>
                                          <p:spTgt spid="2"/>
                                        </p:tgtEl>
                                      </p:cBhvr>
                                    </p:animEffect>
                                  </p:childTnLst>
                                </p:cTn>
                              </p:par>
                              <p:par>
                                <p:cTn id="59" presetID="14" presetClass="entr" presetSubtype="10" fill="hold" grpId="0" nodeType="with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randombar(horizontal)">
                                      <p:cBhvr>
                                        <p:cTn id="61" dur="500"/>
                                        <p:tgtEl>
                                          <p:spTgt spid="3"/>
                                        </p:tgtEl>
                                      </p:cBhvr>
                                    </p:animEffect>
                                  </p:childTnLst>
                                </p:cTn>
                              </p:par>
                              <p:par>
                                <p:cTn id="62" presetID="14" presetClass="entr" presetSubtype="10" fill="hold" grpId="0" nodeType="withEffect">
                                  <p:stCondLst>
                                    <p:cond delay="0"/>
                                  </p:stCondLst>
                                  <p:childTnLst>
                                    <p:set>
                                      <p:cBhvr>
                                        <p:cTn id="63" dur="1" fill="hold">
                                          <p:stCondLst>
                                            <p:cond delay="0"/>
                                          </p:stCondLst>
                                        </p:cTn>
                                        <p:tgtEl>
                                          <p:spTgt spid="74"/>
                                        </p:tgtEl>
                                        <p:attrNameLst>
                                          <p:attrName>style.visibility</p:attrName>
                                        </p:attrNameLst>
                                      </p:cBhvr>
                                      <p:to>
                                        <p:strVal val="visible"/>
                                      </p:to>
                                    </p:set>
                                    <p:animEffect transition="in" filter="randombar(horizontal)">
                                      <p:cBhvr>
                                        <p:cTn id="64" dur="500"/>
                                        <p:tgtEl>
                                          <p:spTgt spid="74"/>
                                        </p:tgtEl>
                                      </p:cBhvr>
                                    </p:animEffect>
                                  </p:childTnLst>
                                </p:cTn>
                              </p:par>
                            </p:childTnLst>
                          </p:cTn>
                        </p:par>
                      </p:childTnLst>
                    </p:cTn>
                  </p:par>
                  <p:par>
                    <p:cTn id="65" fill="hold">
                      <p:stCondLst>
                        <p:cond delay="indefinite"/>
                      </p:stCondLst>
                      <p:childTnLst>
                        <p:par>
                          <p:cTn id="66" fill="hold">
                            <p:stCondLst>
                              <p:cond delay="0"/>
                            </p:stCondLst>
                            <p:childTnLst>
                              <p:par>
                                <p:cTn id="67" presetID="18" presetClass="entr" presetSubtype="12" fill="hold" nodeType="clickEffect">
                                  <p:stCondLst>
                                    <p:cond delay="0"/>
                                  </p:stCondLst>
                                  <p:childTnLst>
                                    <p:set>
                                      <p:cBhvr>
                                        <p:cTn id="68" dur="1" fill="hold">
                                          <p:stCondLst>
                                            <p:cond delay="0"/>
                                          </p:stCondLst>
                                        </p:cTn>
                                        <p:tgtEl>
                                          <p:spTgt spid="79"/>
                                        </p:tgtEl>
                                        <p:attrNameLst>
                                          <p:attrName>style.visibility</p:attrName>
                                        </p:attrNameLst>
                                      </p:cBhvr>
                                      <p:to>
                                        <p:strVal val="visible"/>
                                      </p:to>
                                    </p:set>
                                    <p:animEffect transition="in" filter="strips(downLeft)">
                                      <p:cBhvr>
                                        <p:cTn id="69" dur="500"/>
                                        <p:tgtEl>
                                          <p:spTgt spid="79"/>
                                        </p:tgtEl>
                                      </p:cBhvr>
                                    </p:animEffect>
                                  </p:childTnLst>
                                </p:cTn>
                              </p:par>
                            </p:childTnLst>
                          </p:cTn>
                        </p:par>
                      </p:childTnLst>
                    </p:cTn>
                  </p:par>
                  <p:par>
                    <p:cTn id="70" fill="hold">
                      <p:stCondLst>
                        <p:cond delay="indefinite"/>
                      </p:stCondLst>
                      <p:childTnLst>
                        <p:par>
                          <p:cTn id="71" fill="hold">
                            <p:stCondLst>
                              <p:cond delay="0"/>
                            </p:stCondLst>
                            <p:childTnLst>
                              <p:par>
                                <p:cTn id="72" presetID="14" presetClass="entr" presetSubtype="10" fill="hold" grpId="0" nodeType="clickEffect">
                                  <p:stCondLst>
                                    <p:cond delay="0"/>
                                  </p:stCondLst>
                                  <p:childTnLst>
                                    <p:set>
                                      <p:cBhvr>
                                        <p:cTn id="73" dur="1" fill="hold">
                                          <p:stCondLst>
                                            <p:cond delay="0"/>
                                          </p:stCondLst>
                                        </p:cTn>
                                        <p:tgtEl>
                                          <p:spTgt spid="71"/>
                                        </p:tgtEl>
                                        <p:attrNameLst>
                                          <p:attrName>style.visibility</p:attrName>
                                        </p:attrNameLst>
                                      </p:cBhvr>
                                      <p:to>
                                        <p:strVal val="visible"/>
                                      </p:to>
                                    </p:set>
                                    <p:animEffect transition="in" filter="randombar(horizontal)">
                                      <p:cBhvr>
                                        <p:cTn id="74" dur="500"/>
                                        <p:tgtEl>
                                          <p:spTgt spid="71"/>
                                        </p:tgtEl>
                                      </p:cBhvr>
                                    </p:animEffect>
                                  </p:childTnLst>
                                </p:cTn>
                              </p:par>
                            </p:childTnLst>
                          </p:cTn>
                        </p:par>
                      </p:childTnLst>
                    </p:cTn>
                  </p:par>
                  <p:par>
                    <p:cTn id="75" fill="hold">
                      <p:stCondLst>
                        <p:cond delay="indefinite"/>
                      </p:stCondLst>
                      <p:childTnLst>
                        <p:par>
                          <p:cTn id="76" fill="hold">
                            <p:stCondLst>
                              <p:cond delay="0"/>
                            </p:stCondLst>
                            <p:childTnLst>
                              <p:par>
                                <p:cTn id="77" presetID="14" presetClass="entr" presetSubtype="10" fill="hold" grpId="0" nodeType="clickEffect">
                                  <p:stCondLst>
                                    <p:cond delay="0"/>
                                  </p:stCondLst>
                                  <p:childTnLst>
                                    <p:set>
                                      <p:cBhvr>
                                        <p:cTn id="78" dur="1" fill="hold">
                                          <p:stCondLst>
                                            <p:cond delay="0"/>
                                          </p:stCondLst>
                                        </p:cTn>
                                        <p:tgtEl>
                                          <p:spTgt spid="36"/>
                                        </p:tgtEl>
                                        <p:attrNameLst>
                                          <p:attrName>style.visibility</p:attrName>
                                        </p:attrNameLst>
                                      </p:cBhvr>
                                      <p:to>
                                        <p:strVal val="visible"/>
                                      </p:to>
                                    </p:set>
                                    <p:animEffect transition="in" filter="randombar(horizontal)">
                                      <p:cBhvr>
                                        <p:cTn id="79" dur="500"/>
                                        <p:tgtEl>
                                          <p:spTgt spid="36"/>
                                        </p:tgtEl>
                                      </p:cBhvr>
                                    </p:animEffect>
                                  </p:childTnLst>
                                </p:cTn>
                              </p:par>
                              <p:par>
                                <p:cTn id="80" presetID="14" presetClass="entr" presetSubtype="10" fill="hold" grpId="0" nodeType="with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randombar(horizontal)">
                                      <p:cBhvr>
                                        <p:cTn id="82" dur="500"/>
                                        <p:tgtEl>
                                          <p:spTgt spid="37"/>
                                        </p:tgtEl>
                                      </p:cBhvr>
                                    </p:animEffect>
                                  </p:childTnLst>
                                </p:cTn>
                              </p:par>
                              <p:par>
                                <p:cTn id="83" presetID="14" presetClass="entr" presetSubtype="10" fill="hold" grpId="0" nodeType="with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randombar(horizontal)">
                                      <p:cBhvr>
                                        <p:cTn id="85" dur="500"/>
                                        <p:tgtEl>
                                          <p:spTgt spid="38"/>
                                        </p:tgtEl>
                                      </p:cBhvr>
                                    </p:animEffect>
                                  </p:childTnLst>
                                </p:cTn>
                              </p:par>
                              <p:par>
                                <p:cTn id="86" presetID="14" presetClass="entr" presetSubtype="10" fill="hold" grpId="0" nodeType="withEffect">
                                  <p:stCondLst>
                                    <p:cond delay="0"/>
                                  </p:stCondLst>
                                  <p:childTnLst>
                                    <p:set>
                                      <p:cBhvr>
                                        <p:cTn id="87" dur="1" fill="hold">
                                          <p:stCondLst>
                                            <p:cond delay="0"/>
                                          </p:stCondLst>
                                        </p:cTn>
                                        <p:tgtEl>
                                          <p:spTgt spid="39"/>
                                        </p:tgtEl>
                                        <p:attrNameLst>
                                          <p:attrName>style.visibility</p:attrName>
                                        </p:attrNameLst>
                                      </p:cBhvr>
                                      <p:to>
                                        <p:strVal val="visible"/>
                                      </p:to>
                                    </p:set>
                                    <p:animEffect transition="in" filter="randombar(horizontal)">
                                      <p:cBhvr>
                                        <p:cTn id="88" dur="500"/>
                                        <p:tgtEl>
                                          <p:spTgt spid="39"/>
                                        </p:tgtEl>
                                      </p:cBhvr>
                                    </p:animEffect>
                                  </p:childTnLst>
                                </p:cTn>
                              </p:par>
                              <p:par>
                                <p:cTn id="89" presetID="14" presetClass="entr" presetSubtype="10" fill="hold" grpId="0" nodeType="withEffect">
                                  <p:stCondLst>
                                    <p:cond delay="0"/>
                                  </p:stCondLst>
                                  <p:childTnLst>
                                    <p:set>
                                      <p:cBhvr>
                                        <p:cTn id="90" dur="1" fill="hold">
                                          <p:stCondLst>
                                            <p:cond delay="0"/>
                                          </p:stCondLst>
                                        </p:cTn>
                                        <p:tgtEl>
                                          <p:spTgt spid="40"/>
                                        </p:tgtEl>
                                        <p:attrNameLst>
                                          <p:attrName>style.visibility</p:attrName>
                                        </p:attrNameLst>
                                      </p:cBhvr>
                                      <p:to>
                                        <p:strVal val="visible"/>
                                      </p:to>
                                    </p:set>
                                    <p:animEffect transition="in" filter="randombar(horizontal)">
                                      <p:cBhvr>
                                        <p:cTn id="91" dur="500"/>
                                        <p:tgtEl>
                                          <p:spTgt spid="40"/>
                                        </p:tgtEl>
                                      </p:cBhvr>
                                    </p:animEffect>
                                  </p:childTnLst>
                                </p:cTn>
                              </p:par>
                              <p:par>
                                <p:cTn id="92" presetID="14" presetClass="entr" presetSubtype="10" fill="hold" grpId="0" nodeType="withEffect">
                                  <p:stCondLst>
                                    <p:cond delay="0"/>
                                  </p:stCondLst>
                                  <p:childTnLst>
                                    <p:set>
                                      <p:cBhvr>
                                        <p:cTn id="93" dur="1" fill="hold">
                                          <p:stCondLst>
                                            <p:cond delay="0"/>
                                          </p:stCondLst>
                                        </p:cTn>
                                        <p:tgtEl>
                                          <p:spTgt spid="41"/>
                                        </p:tgtEl>
                                        <p:attrNameLst>
                                          <p:attrName>style.visibility</p:attrName>
                                        </p:attrNameLst>
                                      </p:cBhvr>
                                      <p:to>
                                        <p:strVal val="visible"/>
                                      </p:to>
                                    </p:set>
                                    <p:animEffect transition="in" filter="randombar(horizontal)">
                                      <p:cBhvr>
                                        <p:cTn id="94" dur="500"/>
                                        <p:tgtEl>
                                          <p:spTgt spid="41"/>
                                        </p:tgtEl>
                                      </p:cBhvr>
                                    </p:animEffect>
                                  </p:childTnLst>
                                </p:cTn>
                              </p:par>
                              <p:par>
                                <p:cTn id="95" presetID="14" presetClass="entr" presetSubtype="10" fill="hold" grpId="0" nodeType="with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randombar(horizontal)">
                                      <p:cBhvr>
                                        <p:cTn id="97" dur="500"/>
                                        <p:tgtEl>
                                          <p:spTgt spid="42"/>
                                        </p:tgtEl>
                                      </p:cBhvr>
                                    </p:animEffect>
                                  </p:childTnLst>
                                </p:cTn>
                              </p:par>
                            </p:childTnLst>
                          </p:cTn>
                        </p:par>
                      </p:childTnLst>
                    </p:cTn>
                  </p:par>
                  <p:par>
                    <p:cTn id="98" fill="hold">
                      <p:stCondLst>
                        <p:cond delay="indefinite"/>
                      </p:stCondLst>
                      <p:childTnLst>
                        <p:par>
                          <p:cTn id="99" fill="hold">
                            <p:stCondLst>
                              <p:cond delay="0"/>
                            </p:stCondLst>
                            <p:childTnLst>
                              <p:par>
                                <p:cTn id="100" presetID="14" presetClass="entr" presetSubtype="10" fill="hold" grpId="0" nodeType="clickEffect">
                                  <p:stCondLst>
                                    <p:cond delay="0"/>
                                  </p:stCondLst>
                                  <p:childTnLst>
                                    <p:set>
                                      <p:cBhvr>
                                        <p:cTn id="101" dur="1" fill="hold">
                                          <p:stCondLst>
                                            <p:cond delay="0"/>
                                          </p:stCondLst>
                                        </p:cTn>
                                        <p:tgtEl>
                                          <p:spTgt spid="4"/>
                                        </p:tgtEl>
                                        <p:attrNameLst>
                                          <p:attrName>style.visibility</p:attrName>
                                        </p:attrNameLst>
                                      </p:cBhvr>
                                      <p:to>
                                        <p:strVal val="visible"/>
                                      </p:to>
                                    </p:set>
                                    <p:animEffect transition="in" filter="randombar(horizontal)">
                                      <p:cBhvr>
                                        <p:cTn id="102" dur="500"/>
                                        <p:tgtEl>
                                          <p:spTgt spid="4"/>
                                        </p:tgtEl>
                                      </p:cBhvr>
                                    </p:animEffect>
                                  </p:childTnLst>
                                </p:cTn>
                              </p:par>
                              <p:par>
                                <p:cTn id="103" presetID="14" presetClass="entr" presetSubtype="10" fill="hold" grpId="0" nodeType="withEffect">
                                  <p:stCondLst>
                                    <p:cond delay="0"/>
                                  </p:stCondLst>
                                  <p:childTnLst>
                                    <p:set>
                                      <p:cBhvr>
                                        <p:cTn id="104" dur="1" fill="hold">
                                          <p:stCondLst>
                                            <p:cond delay="0"/>
                                          </p:stCondLst>
                                        </p:cTn>
                                        <p:tgtEl>
                                          <p:spTgt spid="5"/>
                                        </p:tgtEl>
                                        <p:attrNameLst>
                                          <p:attrName>style.visibility</p:attrName>
                                        </p:attrNameLst>
                                      </p:cBhvr>
                                      <p:to>
                                        <p:strVal val="visible"/>
                                      </p:to>
                                    </p:set>
                                    <p:animEffect transition="in" filter="randombar(horizontal)">
                                      <p:cBhvr>
                                        <p:cTn id="105" dur="500"/>
                                        <p:tgtEl>
                                          <p:spTgt spid="5"/>
                                        </p:tgtEl>
                                      </p:cBhvr>
                                    </p:animEffect>
                                  </p:childTnLst>
                                </p:cTn>
                              </p:par>
                              <p:par>
                                <p:cTn id="106" presetID="14" presetClass="entr" presetSubtype="10" fill="hold" grpId="0" nodeType="withEffect">
                                  <p:stCondLst>
                                    <p:cond delay="0"/>
                                  </p:stCondLst>
                                  <p:childTnLst>
                                    <p:set>
                                      <p:cBhvr>
                                        <p:cTn id="107" dur="1" fill="hold">
                                          <p:stCondLst>
                                            <p:cond delay="0"/>
                                          </p:stCondLst>
                                        </p:cTn>
                                        <p:tgtEl>
                                          <p:spTgt spid="6"/>
                                        </p:tgtEl>
                                        <p:attrNameLst>
                                          <p:attrName>style.visibility</p:attrName>
                                        </p:attrNameLst>
                                      </p:cBhvr>
                                      <p:to>
                                        <p:strVal val="visible"/>
                                      </p:to>
                                    </p:set>
                                    <p:animEffect transition="in" filter="randombar(horizontal)">
                                      <p:cBhvr>
                                        <p:cTn id="108" dur="500"/>
                                        <p:tgtEl>
                                          <p:spTgt spid="6"/>
                                        </p:tgtEl>
                                      </p:cBhvr>
                                    </p:animEffect>
                                  </p:childTnLst>
                                </p:cTn>
                              </p:par>
                              <p:par>
                                <p:cTn id="109" presetID="14" presetClass="entr" presetSubtype="10" fill="hold" grpId="0" nodeType="withEffect">
                                  <p:stCondLst>
                                    <p:cond delay="0"/>
                                  </p:stCondLst>
                                  <p:childTnLst>
                                    <p:set>
                                      <p:cBhvr>
                                        <p:cTn id="110" dur="1" fill="hold">
                                          <p:stCondLst>
                                            <p:cond delay="0"/>
                                          </p:stCondLst>
                                        </p:cTn>
                                        <p:tgtEl>
                                          <p:spTgt spid="7"/>
                                        </p:tgtEl>
                                        <p:attrNameLst>
                                          <p:attrName>style.visibility</p:attrName>
                                        </p:attrNameLst>
                                      </p:cBhvr>
                                      <p:to>
                                        <p:strVal val="visible"/>
                                      </p:to>
                                    </p:set>
                                    <p:animEffect transition="in" filter="randombar(horizontal)">
                                      <p:cBhvr>
                                        <p:cTn id="111" dur="500"/>
                                        <p:tgtEl>
                                          <p:spTgt spid="7"/>
                                        </p:tgtEl>
                                      </p:cBhvr>
                                    </p:animEffect>
                                  </p:childTnLst>
                                </p:cTn>
                              </p:par>
                              <p:par>
                                <p:cTn id="112" presetID="14" presetClass="entr" presetSubtype="10" fill="hold" grpId="0" nodeType="withEffect">
                                  <p:stCondLst>
                                    <p:cond delay="0"/>
                                  </p:stCondLst>
                                  <p:childTnLst>
                                    <p:set>
                                      <p:cBhvr>
                                        <p:cTn id="113" dur="1" fill="hold">
                                          <p:stCondLst>
                                            <p:cond delay="0"/>
                                          </p:stCondLst>
                                        </p:cTn>
                                        <p:tgtEl>
                                          <p:spTgt spid="8"/>
                                        </p:tgtEl>
                                        <p:attrNameLst>
                                          <p:attrName>style.visibility</p:attrName>
                                        </p:attrNameLst>
                                      </p:cBhvr>
                                      <p:to>
                                        <p:strVal val="visible"/>
                                      </p:to>
                                    </p:set>
                                    <p:animEffect transition="in" filter="randombar(horizontal)">
                                      <p:cBhvr>
                                        <p:cTn id="114" dur="500"/>
                                        <p:tgtEl>
                                          <p:spTgt spid="8"/>
                                        </p:tgtEl>
                                      </p:cBhvr>
                                    </p:animEffect>
                                  </p:childTnLst>
                                </p:cTn>
                              </p:par>
                            </p:childTnLst>
                          </p:cTn>
                        </p:par>
                      </p:childTnLst>
                    </p:cTn>
                  </p:par>
                  <p:par>
                    <p:cTn id="115" fill="hold">
                      <p:stCondLst>
                        <p:cond delay="indefinite"/>
                      </p:stCondLst>
                      <p:childTnLst>
                        <p:par>
                          <p:cTn id="116" fill="hold">
                            <p:stCondLst>
                              <p:cond delay="0"/>
                            </p:stCondLst>
                            <p:childTnLst>
                              <p:par>
                                <p:cTn id="117" presetID="18" presetClass="entr" presetSubtype="12" fill="hold" nodeType="clickEffect">
                                  <p:stCondLst>
                                    <p:cond delay="0"/>
                                  </p:stCondLst>
                                  <p:childTnLst>
                                    <p:set>
                                      <p:cBhvr>
                                        <p:cTn id="118" dur="1" fill="hold">
                                          <p:stCondLst>
                                            <p:cond delay="0"/>
                                          </p:stCondLst>
                                        </p:cTn>
                                        <p:tgtEl>
                                          <p:spTgt spid="80"/>
                                        </p:tgtEl>
                                        <p:attrNameLst>
                                          <p:attrName>style.visibility</p:attrName>
                                        </p:attrNameLst>
                                      </p:cBhvr>
                                      <p:to>
                                        <p:strVal val="visible"/>
                                      </p:to>
                                    </p:set>
                                    <p:animEffect transition="in" filter="strips(downLeft)">
                                      <p:cBhvr>
                                        <p:cTn id="119" dur="500"/>
                                        <p:tgtEl>
                                          <p:spTgt spid="80"/>
                                        </p:tgtEl>
                                      </p:cBhvr>
                                    </p:animEffect>
                                  </p:childTnLst>
                                </p:cTn>
                              </p:par>
                            </p:childTnLst>
                          </p:cTn>
                        </p:par>
                      </p:childTnLst>
                    </p:cTn>
                  </p:par>
                  <p:par>
                    <p:cTn id="120" fill="hold">
                      <p:stCondLst>
                        <p:cond delay="indefinite"/>
                      </p:stCondLst>
                      <p:childTnLst>
                        <p:par>
                          <p:cTn id="121" fill="hold">
                            <p:stCondLst>
                              <p:cond delay="0"/>
                            </p:stCondLst>
                            <p:childTnLst>
                              <p:par>
                                <p:cTn id="122" presetID="14" presetClass="entr" presetSubtype="10" fill="hold" grpId="0" nodeType="clickEffect">
                                  <p:stCondLst>
                                    <p:cond delay="0"/>
                                  </p:stCondLst>
                                  <p:childTnLst>
                                    <p:set>
                                      <p:cBhvr>
                                        <p:cTn id="123" dur="1" fill="hold">
                                          <p:stCondLst>
                                            <p:cond delay="0"/>
                                          </p:stCondLst>
                                        </p:cTn>
                                        <p:tgtEl>
                                          <p:spTgt spid="73"/>
                                        </p:tgtEl>
                                        <p:attrNameLst>
                                          <p:attrName>style.visibility</p:attrName>
                                        </p:attrNameLst>
                                      </p:cBhvr>
                                      <p:to>
                                        <p:strVal val="visible"/>
                                      </p:to>
                                    </p:set>
                                    <p:animEffect transition="in" filter="randombar(horizontal)">
                                      <p:cBhvr>
                                        <p:cTn id="124" dur="500"/>
                                        <p:tgtEl>
                                          <p:spTgt spid="73"/>
                                        </p:tgtEl>
                                      </p:cBhvr>
                                    </p:animEffect>
                                  </p:childTnLst>
                                </p:cTn>
                              </p:par>
                            </p:childTnLst>
                          </p:cTn>
                        </p:par>
                      </p:childTnLst>
                    </p:cTn>
                  </p:par>
                  <p:par>
                    <p:cTn id="125" fill="hold">
                      <p:stCondLst>
                        <p:cond delay="indefinite"/>
                      </p:stCondLst>
                      <p:childTnLst>
                        <p:par>
                          <p:cTn id="126" fill="hold">
                            <p:stCondLst>
                              <p:cond delay="0"/>
                            </p:stCondLst>
                            <p:childTnLst>
                              <p:par>
                                <p:cTn id="127" presetID="14" presetClass="entr" presetSubtype="10" fill="hold" grpId="0" nodeType="clickEffect">
                                  <p:stCondLst>
                                    <p:cond delay="0"/>
                                  </p:stCondLst>
                                  <p:childTnLst>
                                    <p:set>
                                      <p:cBhvr>
                                        <p:cTn id="128" dur="1" fill="hold">
                                          <p:stCondLst>
                                            <p:cond delay="0"/>
                                          </p:stCondLst>
                                        </p:cTn>
                                        <p:tgtEl>
                                          <p:spTgt spid="43"/>
                                        </p:tgtEl>
                                        <p:attrNameLst>
                                          <p:attrName>style.visibility</p:attrName>
                                        </p:attrNameLst>
                                      </p:cBhvr>
                                      <p:to>
                                        <p:strVal val="visible"/>
                                      </p:to>
                                    </p:set>
                                    <p:animEffect transition="in" filter="randombar(horizontal)">
                                      <p:cBhvr>
                                        <p:cTn id="129" dur="500"/>
                                        <p:tgtEl>
                                          <p:spTgt spid="43"/>
                                        </p:tgtEl>
                                      </p:cBhvr>
                                    </p:animEffect>
                                  </p:childTnLst>
                                </p:cTn>
                              </p:par>
                              <p:par>
                                <p:cTn id="130" presetID="14" presetClass="entr" presetSubtype="10" fill="hold" grpId="0" nodeType="withEffect">
                                  <p:stCondLst>
                                    <p:cond delay="0"/>
                                  </p:stCondLst>
                                  <p:childTnLst>
                                    <p:set>
                                      <p:cBhvr>
                                        <p:cTn id="131" dur="1" fill="hold">
                                          <p:stCondLst>
                                            <p:cond delay="0"/>
                                          </p:stCondLst>
                                        </p:cTn>
                                        <p:tgtEl>
                                          <p:spTgt spid="44"/>
                                        </p:tgtEl>
                                        <p:attrNameLst>
                                          <p:attrName>style.visibility</p:attrName>
                                        </p:attrNameLst>
                                      </p:cBhvr>
                                      <p:to>
                                        <p:strVal val="visible"/>
                                      </p:to>
                                    </p:set>
                                    <p:animEffect transition="in" filter="randombar(horizontal)">
                                      <p:cBhvr>
                                        <p:cTn id="132" dur="500"/>
                                        <p:tgtEl>
                                          <p:spTgt spid="44"/>
                                        </p:tgtEl>
                                      </p:cBhvr>
                                    </p:animEffect>
                                  </p:childTnLst>
                                </p:cTn>
                              </p:par>
                              <p:par>
                                <p:cTn id="133" presetID="14" presetClass="entr" presetSubtype="10" fill="hold" grpId="0" nodeType="withEffect">
                                  <p:stCondLst>
                                    <p:cond delay="0"/>
                                  </p:stCondLst>
                                  <p:childTnLst>
                                    <p:set>
                                      <p:cBhvr>
                                        <p:cTn id="134" dur="1" fill="hold">
                                          <p:stCondLst>
                                            <p:cond delay="0"/>
                                          </p:stCondLst>
                                        </p:cTn>
                                        <p:tgtEl>
                                          <p:spTgt spid="45"/>
                                        </p:tgtEl>
                                        <p:attrNameLst>
                                          <p:attrName>style.visibility</p:attrName>
                                        </p:attrNameLst>
                                      </p:cBhvr>
                                      <p:to>
                                        <p:strVal val="visible"/>
                                      </p:to>
                                    </p:set>
                                    <p:animEffect transition="in" filter="randombar(horizontal)">
                                      <p:cBhvr>
                                        <p:cTn id="135" dur="500"/>
                                        <p:tgtEl>
                                          <p:spTgt spid="45"/>
                                        </p:tgtEl>
                                      </p:cBhvr>
                                    </p:animEffect>
                                  </p:childTnLst>
                                </p:cTn>
                              </p:par>
                              <p:par>
                                <p:cTn id="136" presetID="14" presetClass="entr" presetSubtype="10" fill="hold" grpId="0" nodeType="withEffect">
                                  <p:stCondLst>
                                    <p:cond delay="0"/>
                                  </p:stCondLst>
                                  <p:childTnLst>
                                    <p:set>
                                      <p:cBhvr>
                                        <p:cTn id="137" dur="1" fill="hold">
                                          <p:stCondLst>
                                            <p:cond delay="0"/>
                                          </p:stCondLst>
                                        </p:cTn>
                                        <p:tgtEl>
                                          <p:spTgt spid="46"/>
                                        </p:tgtEl>
                                        <p:attrNameLst>
                                          <p:attrName>style.visibility</p:attrName>
                                        </p:attrNameLst>
                                      </p:cBhvr>
                                      <p:to>
                                        <p:strVal val="visible"/>
                                      </p:to>
                                    </p:set>
                                    <p:animEffect transition="in" filter="randombar(horizontal)">
                                      <p:cBhvr>
                                        <p:cTn id="138" dur="500"/>
                                        <p:tgtEl>
                                          <p:spTgt spid="46"/>
                                        </p:tgtEl>
                                      </p:cBhvr>
                                    </p:animEffect>
                                  </p:childTnLst>
                                </p:cTn>
                              </p:par>
                              <p:par>
                                <p:cTn id="139" presetID="14" presetClass="entr" presetSubtype="10" fill="hold" grpId="0" nodeType="withEffect">
                                  <p:stCondLst>
                                    <p:cond delay="0"/>
                                  </p:stCondLst>
                                  <p:childTnLst>
                                    <p:set>
                                      <p:cBhvr>
                                        <p:cTn id="140" dur="1" fill="hold">
                                          <p:stCondLst>
                                            <p:cond delay="0"/>
                                          </p:stCondLst>
                                        </p:cTn>
                                        <p:tgtEl>
                                          <p:spTgt spid="47"/>
                                        </p:tgtEl>
                                        <p:attrNameLst>
                                          <p:attrName>style.visibility</p:attrName>
                                        </p:attrNameLst>
                                      </p:cBhvr>
                                      <p:to>
                                        <p:strVal val="visible"/>
                                      </p:to>
                                    </p:set>
                                    <p:animEffect transition="in" filter="randombar(horizontal)">
                                      <p:cBhvr>
                                        <p:cTn id="141" dur="500"/>
                                        <p:tgtEl>
                                          <p:spTgt spid="47"/>
                                        </p:tgtEl>
                                      </p:cBhvr>
                                    </p:animEffect>
                                  </p:childTnLst>
                                </p:cTn>
                              </p:par>
                              <p:par>
                                <p:cTn id="142" presetID="14" presetClass="entr" presetSubtype="10" fill="hold" grpId="0" nodeType="withEffect">
                                  <p:stCondLst>
                                    <p:cond delay="0"/>
                                  </p:stCondLst>
                                  <p:childTnLst>
                                    <p:set>
                                      <p:cBhvr>
                                        <p:cTn id="143" dur="1" fill="hold">
                                          <p:stCondLst>
                                            <p:cond delay="0"/>
                                          </p:stCondLst>
                                        </p:cTn>
                                        <p:tgtEl>
                                          <p:spTgt spid="48"/>
                                        </p:tgtEl>
                                        <p:attrNameLst>
                                          <p:attrName>style.visibility</p:attrName>
                                        </p:attrNameLst>
                                      </p:cBhvr>
                                      <p:to>
                                        <p:strVal val="visible"/>
                                      </p:to>
                                    </p:set>
                                    <p:animEffect transition="in" filter="randombar(horizontal)">
                                      <p:cBhvr>
                                        <p:cTn id="144" dur="500"/>
                                        <p:tgtEl>
                                          <p:spTgt spid="48"/>
                                        </p:tgtEl>
                                      </p:cBhvr>
                                    </p:animEffect>
                                  </p:childTnLst>
                                </p:cTn>
                              </p:par>
                            </p:childTnLst>
                          </p:cTn>
                        </p:par>
                      </p:childTnLst>
                    </p:cTn>
                  </p:par>
                  <p:par>
                    <p:cTn id="145" fill="hold">
                      <p:stCondLst>
                        <p:cond delay="indefinite"/>
                      </p:stCondLst>
                      <p:childTnLst>
                        <p:par>
                          <p:cTn id="146" fill="hold">
                            <p:stCondLst>
                              <p:cond delay="0"/>
                            </p:stCondLst>
                            <p:childTnLst>
                              <p:par>
                                <p:cTn id="147" presetID="14" presetClass="entr" presetSubtype="10" fill="hold" grpId="0" nodeType="clickEffect">
                                  <p:stCondLst>
                                    <p:cond delay="0"/>
                                  </p:stCondLst>
                                  <p:childTnLst>
                                    <p:set>
                                      <p:cBhvr>
                                        <p:cTn id="148" dur="1" fill="hold">
                                          <p:stCondLst>
                                            <p:cond delay="0"/>
                                          </p:stCondLst>
                                        </p:cTn>
                                        <p:tgtEl>
                                          <p:spTgt spid="9"/>
                                        </p:tgtEl>
                                        <p:attrNameLst>
                                          <p:attrName>style.visibility</p:attrName>
                                        </p:attrNameLst>
                                      </p:cBhvr>
                                      <p:to>
                                        <p:strVal val="visible"/>
                                      </p:to>
                                    </p:set>
                                    <p:animEffect transition="in" filter="randombar(horizontal)">
                                      <p:cBhvr>
                                        <p:cTn id="149" dur="500"/>
                                        <p:tgtEl>
                                          <p:spTgt spid="9"/>
                                        </p:tgtEl>
                                      </p:cBhvr>
                                    </p:animEffect>
                                  </p:childTnLst>
                                </p:cTn>
                              </p:par>
                              <p:par>
                                <p:cTn id="150" presetID="14" presetClass="entr" presetSubtype="10" fill="hold" grpId="0" nodeType="withEffect">
                                  <p:stCondLst>
                                    <p:cond delay="0"/>
                                  </p:stCondLst>
                                  <p:childTnLst>
                                    <p:set>
                                      <p:cBhvr>
                                        <p:cTn id="151" dur="1" fill="hold">
                                          <p:stCondLst>
                                            <p:cond delay="0"/>
                                          </p:stCondLst>
                                        </p:cTn>
                                        <p:tgtEl>
                                          <p:spTgt spid="10"/>
                                        </p:tgtEl>
                                        <p:attrNameLst>
                                          <p:attrName>style.visibility</p:attrName>
                                        </p:attrNameLst>
                                      </p:cBhvr>
                                      <p:to>
                                        <p:strVal val="visible"/>
                                      </p:to>
                                    </p:set>
                                    <p:animEffect transition="in" filter="randombar(horizontal)">
                                      <p:cBhvr>
                                        <p:cTn id="152" dur="500"/>
                                        <p:tgtEl>
                                          <p:spTgt spid="10"/>
                                        </p:tgtEl>
                                      </p:cBhvr>
                                    </p:animEffect>
                                  </p:childTnLst>
                                </p:cTn>
                              </p:par>
                              <p:par>
                                <p:cTn id="153" presetID="14" presetClass="entr" presetSubtype="10" fill="hold" grpId="0" nodeType="withEffect">
                                  <p:stCondLst>
                                    <p:cond delay="0"/>
                                  </p:stCondLst>
                                  <p:childTnLst>
                                    <p:set>
                                      <p:cBhvr>
                                        <p:cTn id="154" dur="1" fill="hold">
                                          <p:stCondLst>
                                            <p:cond delay="0"/>
                                          </p:stCondLst>
                                        </p:cTn>
                                        <p:tgtEl>
                                          <p:spTgt spid="11"/>
                                        </p:tgtEl>
                                        <p:attrNameLst>
                                          <p:attrName>style.visibility</p:attrName>
                                        </p:attrNameLst>
                                      </p:cBhvr>
                                      <p:to>
                                        <p:strVal val="visible"/>
                                      </p:to>
                                    </p:set>
                                    <p:animEffect transition="in" filter="randombar(horizontal)">
                                      <p:cBhvr>
                                        <p:cTn id="155" dur="500"/>
                                        <p:tgtEl>
                                          <p:spTgt spid="11"/>
                                        </p:tgtEl>
                                      </p:cBhvr>
                                    </p:animEffect>
                                  </p:childTnLst>
                                </p:cTn>
                              </p:par>
                              <p:par>
                                <p:cTn id="156" presetID="14" presetClass="entr" presetSubtype="10" fill="hold" grpId="0" nodeType="withEffect">
                                  <p:stCondLst>
                                    <p:cond delay="0"/>
                                  </p:stCondLst>
                                  <p:childTnLst>
                                    <p:set>
                                      <p:cBhvr>
                                        <p:cTn id="157" dur="1" fill="hold">
                                          <p:stCondLst>
                                            <p:cond delay="0"/>
                                          </p:stCondLst>
                                        </p:cTn>
                                        <p:tgtEl>
                                          <p:spTgt spid="12"/>
                                        </p:tgtEl>
                                        <p:attrNameLst>
                                          <p:attrName>style.visibility</p:attrName>
                                        </p:attrNameLst>
                                      </p:cBhvr>
                                      <p:to>
                                        <p:strVal val="visible"/>
                                      </p:to>
                                    </p:set>
                                    <p:animEffect transition="in" filter="randombar(horizontal)">
                                      <p:cBhvr>
                                        <p:cTn id="158" dur="500"/>
                                        <p:tgtEl>
                                          <p:spTgt spid="12"/>
                                        </p:tgtEl>
                                      </p:cBhvr>
                                    </p:animEffect>
                                  </p:childTnLst>
                                </p:cTn>
                              </p:par>
                              <p:par>
                                <p:cTn id="159" presetID="14" presetClass="entr" presetSubtype="10" fill="hold" nodeType="withEffect">
                                  <p:stCondLst>
                                    <p:cond delay="0"/>
                                  </p:stCondLst>
                                  <p:childTnLst>
                                    <p:set>
                                      <p:cBhvr>
                                        <p:cTn id="160" dur="1" fill="hold">
                                          <p:stCondLst>
                                            <p:cond delay="0"/>
                                          </p:stCondLst>
                                        </p:cTn>
                                        <p:tgtEl>
                                          <p:spTgt spid="13"/>
                                        </p:tgtEl>
                                        <p:attrNameLst>
                                          <p:attrName>style.visibility</p:attrName>
                                        </p:attrNameLst>
                                      </p:cBhvr>
                                      <p:to>
                                        <p:strVal val="visible"/>
                                      </p:to>
                                    </p:set>
                                    <p:animEffect transition="in" filter="randombar(horizontal)">
                                      <p:cBhvr>
                                        <p:cTn id="161" dur="500"/>
                                        <p:tgtEl>
                                          <p:spTgt spid="13"/>
                                        </p:tgtEl>
                                      </p:cBhvr>
                                    </p:animEffect>
                                  </p:childTnLst>
                                </p:cTn>
                              </p:par>
                              <p:par>
                                <p:cTn id="162" presetID="14" presetClass="entr" presetSubtype="10" fill="hold" grpId="0" nodeType="withEffect">
                                  <p:stCondLst>
                                    <p:cond delay="0"/>
                                  </p:stCondLst>
                                  <p:childTnLst>
                                    <p:set>
                                      <p:cBhvr>
                                        <p:cTn id="163" dur="1" fill="hold">
                                          <p:stCondLst>
                                            <p:cond delay="0"/>
                                          </p:stCondLst>
                                        </p:cTn>
                                        <p:tgtEl>
                                          <p:spTgt spid="14"/>
                                        </p:tgtEl>
                                        <p:attrNameLst>
                                          <p:attrName>style.visibility</p:attrName>
                                        </p:attrNameLst>
                                      </p:cBhvr>
                                      <p:to>
                                        <p:strVal val="visible"/>
                                      </p:to>
                                    </p:set>
                                    <p:animEffect transition="in" filter="randombar(horizontal)">
                                      <p:cBhvr>
                                        <p:cTn id="164" dur="500"/>
                                        <p:tgtEl>
                                          <p:spTgt spid="14"/>
                                        </p:tgtEl>
                                      </p:cBhvr>
                                    </p:animEffect>
                                  </p:childTnLst>
                                </p:cTn>
                              </p:par>
                              <p:par>
                                <p:cTn id="165" presetID="14" presetClass="entr" presetSubtype="10" fill="hold" grpId="0" nodeType="withEffect">
                                  <p:stCondLst>
                                    <p:cond delay="0"/>
                                  </p:stCondLst>
                                  <p:childTnLst>
                                    <p:set>
                                      <p:cBhvr>
                                        <p:cTn id="166" dur="1" fill="hold">
                                          <p:stCondLst>
                                            <p:cond delay="0"/>
                                          </p:stCondLst>
                                        </p:cTn>
                                        <p:tgtEl>
                                          <p:spTgt spid="15"/>
                                        </p:tgtEl>
                                        <p:attrNameLst>
                                          <p:attrName>style.visibility</p:attrName>
                                        </p:attrNameLst>
                                      </p:cBhvr>
                                      <p:to>
                                        <p:strVal val="visible"/>
                                      </p:to>
                                    </p:set>
                                    <p:animEffect transition="in" filter="randombar(horizontal)">
                                      <p:cBhvr>
                                        <p:cTn id="167" dur="500"/>
                                        <p:tgtEl>
                                          <p:spTgt spid="15"/>
                                        </p:tgtEl>
                                      </p:cBhvr>
                                    </p:animEffect>
                                  </p:childTnLst>
                                </p:cTn>
                              </p:par>
                              <p:par>
                                <p:cTn id="168" presetID="14" presetClass="entr" presetSubtype="10" fill="hold" grpId="0" nodeType="withEffect">
                                  <p:stCondLst>
                                    <p:cond delay="0"/>
                                  </p:stCondLst>
                                  <p:childTnLst>
                                    <p:set>
                                      <p:cBhvr>
                                        <p:cTn id="169" dur="1" fill="hold">
                                          <p:stCondLst>
                                            <p:cond delay="0"/>
                                          </p:stCondLst>
                                        </p:cTn>
                                        <p:tgtEl>
                                          <p:spTgt spid="16"/>
                                        </p:tgtEl>
                                        <p:attrNameLst>
                                          <p:attrName>style.visibility</p:attrName>
                                        </p:attrNameLst>
                                      </p:cBhvr>
                                      <p:to>
                                        <p:strVal val="visible"/>
                                      </p:to>
                                    </p:set>
                                    <p:animEffect transition="in" filter="randombar(horizontal)">
                                      <p:cBhvr>
                                        <p:cTn id="170" dur="500"/>
                                        <p:tgtEl>
                                          <p:spTgt spid="16"/>
                                        </p:tgtEl>
                                      </p:cBhvr>
                                    </p:animEffect>
                                  </p:childTnLst>
                                </p:cTn>
                              </p:par>
                              <p:par>
                                <p:cTn id="171" presetID="14" presetClass="entr" presetSubtype="10" fill="hold" grpId="0" nodeType="withEffect">
                                  <p:stCondLst>
                                    <p:cond delay="0"/>
                                  </p:stCondLst>
                                  <p:childTnLst>
                                    <p:set>
                                      <p:cBhvr>
                                        <p:cTn id="172" dur="1" fill="hold">
                                          <p:stCondLst>
                                            <p:cond delay="0"/>
                                          </p:stCondLst>
                                        </p:cTn>
                                        <p:tgtEl>
                                          <p:spTgt spid="17"/>
                                        </p:tgtEl>
                                        <p:attrNameLst>
                                          <p:attrName>style.visibility</p:attrName>
                                        </p:attrNameLst>
                                      </p:cBhvr>
                                      <p:to>
                                        <p:strVal val="visible"/>
                                      </p:to>
                                    </p:set>
                                    <p:animEffect transition="in" filter="randombar(horizontal)">
                                      <p:cBhvr>
                                        <p:cTn id="173" dur="500"/>
                                        <p:tgtEl>
                                          <p:spTgt spid="17"/>
                                        </p:tgtEl>
                                      </p:cBhvr>
                                    </p:animEffect>
                                  </p:childTnLst>
                                </p:cTn>
                              </p:par>
                              <p:par>
                                <p:cTn id="174" presetID="14" presetClass="entr" presetSubtype="10" fill="hold" grpId="0" nodeType="withEffect">
                                  <p:stCondLst>
                                    <p:cond delay="0"/>
                                  </p:stCondLst>
                                  <p:childTnLst>
                                    <p:set>
                                      <p:cBhvr>
                                        <p:cTn id="175" dur="1" fill="hold">
                                          <p:stCondLst>
                                            <p:cond delay="0"/>
                                          </p:stCondLst>
                                        </p:cTn>
                                        <p:tgtEl>
                                          <p:spTgt spid="18"/>
                                        </p:tgtEl>
                                        <p:attrNameLst>
                                          <p:attrName>style.visibility</p:attrName>
                                        </p:attrNameLst>
                                      </p:cBhvr>
                                      <p:to>
                                        <p:strVal val="visible"/>
                                      </p:to>
                                    </p:set>
                                    <p:animEffect transition="in" filter="randombar(horizontal)">
                                      <p:cBhvr>
                                        <p:cTn id="176" dur="500"/>
                                        <p:tgtEl>
                                          <p:spTgt spid="18"/>
                                        </p:tgtEl>
                                      </p:cBhvr>
                                    </p:animEffect>
                                  </p:childTnLst>
                                </p:cTn>
                              </p:par>
                            </p:childTnLst>
                          </p:cTn>
                        </p:par>
                      </p:childTnLst>
                    </p:cTn>
                  </p:par>
                  <p:par>
                    <p:cTn id="177" fill="hold">
                      <p:stCondLst>
                        <p:cond delay="indefinite"/>
                      </p:stCondLst>
                      <p:childTnLst>
                        <p:par>
                          <p:cTn id="178" fill="hold">
                            <p:stCondLst>
                              <p:cond delay="0"/>
                            </p:stCondLst>
                            <p:childTnLst>
                              <p:par>
                                <p:cTn id="179" presetID="14" presetClass="entr" presetSubtype="10" fill="hold" grpId="0" nodeType="clickEffect">
                                  <p:stCondLst>
                                    <p:cond delay="0"/>
                                  </p:stCondLst>
                                  <p:childTnLst>
                                    <p:set>
                                      <p:cBhvr>
                                        <p:cTn id="180" dur="1" fill="hold">
                                          <p:stCondLst>
                                            <p:cond delay="0"/>
                                          </p:stCondLst>
                                        </p:cTn>
                                        <p:tgtEl>
                                          <p:spTgt spid="49"/>
                                        </p:tgtEl>
                                        <p:attrNameLst>
                                          <p:attrName>style.visibility</p:attrName>
                                        </p:attrNameLst>
                                      </p:cBhvr>
                                      <p:to>
                                        <p:strVal val="visible"/>
                                      </p:to>
                                    </p:set>
                                    <p:animEffect transition="in" filter="randombar(horizontal)">
                                      <p:cBhvr>
                                        <p:cTn id="181" dur="500"/>
                                        <p:tgtEl>
                                          <p:spTgt spid="49"/>
                                        </p:tgtEl>
                                      </p:cBhvr>
                                    </p:animEffect>
                                  </p:childTnLst>
                                </p:cTn>
                              </p:par>
                              <p:par>
                                <p:cTn id="182" presetID="14" presetClass="entr" presetSubtype="10" fill="hold" grpId="0" nodeType="withEffect">
                                  <p:stCondLst>
                                    <p:cond delay="0"/>
                                  </p:stCondLst>
                                  <p:childTnLst>
                                    <p:set>
                                      <p:cBhvr>
                                        <p:cTn id="183" dur="1" fill="hold">
                                          <p:stCondLst>
                                            <p:cond delay="0"/>
                                          </p:stCondLst>
                                        </p:cTn>
                                        <p:tgtEl>
                                          <p:spTgt spid="50"/>
                                        </p:tgtEl>
                                        <p:attrNameLst>
                                          <p:attrName>style.visibility</p:attrName>
                                        </p:attrNameLst>
                                      </p:cBhvr>
                                      <p:to>
                                        <p:strVal val="visible"/>
                                      </p:to>
                                    </p:set>
                                    <p:animEffect transition="in" filter="randombar(horizontal)">
                                      <p:cBhvr>
                                        <p:cTn id="184" dur="500"/>
                                        <p:tgtEl>
                                          <p:spTgt spid="50"/>
                                        </p:tgtEl>
                                      </p:cBhvr>
                                    </p:animEffect>
                                  </p:childTnLst>
                                </p:cTn>
                              </p:par>
                              <p:par>
                                <p:cTn id="185" presetID="14" presetClass="entr" presetSubtype="10" fill="hold" grpId="0" nodeType="withEffect">
                                  <p:stCondLst>
                                    <p:cond delay="0"/>
                                  </p:stCondLst>
                                  <p:childTnLst>
                                    <p:set>
                                      <p:cBhvr>
                                        <p:cTn id="186" dur="1" fill="hold">
                                          <p:stCondLst>
                                            <p:cond delay="0"/>
                                          </p:stCondLst>
                                        </p:cTn>
                                        <p:tgtEl>
                                          <p:spTgt spid="51"/>
                                        </p:tgtEl>
                                        <p:attrNameLst>
                                          <p:attrName>style.visibility</p:attrName>
                                        </p:attrNameLst>
                                      </p:cBhvr>
                                      <p:to>
                                        <p:strVal val="visible"/>
                                      </p:to>
                                    </p:set>
                                    <p:animEffect transition="in" filter="randombar(horizontal)">
                                      <p:cBhvr>
                                        <p:cTn id="187" dur="500"/>
                                        <p:tgtEl>
                                          <p:spTgt spid="51"/>
                                        </p:tgtEl>
                                      </p:cBhvr>
                                    </p:animEffect>
                                  </p:childTnLst>
                                </p:cTn>
                              </p:par>
                              <p:par>
                                <p:cTn id="188" presetID="14" presetClass="entr" presetSubtype="10" fill="hold" nodeType="withEffect">
                                  <p:stCondLst>
                                    <p:cond delay="0"/>
                                  </p:stCondLst>
                                  <p:childTnLst>
                                    <p:set>
                                      <p:cBhvr>
                                        <p:cTn id="189" dur="1" fill="hold">
                                          <p:stCondLst>
                                            <p:cond delay="0"/>
                                          </p:stCondLst>
                                        </p:cTn>
                                        <p:tgtEl>
                                          <p:spTgt spid="52"/>
                                        </p:tgtEl>
                                        <p:attrNameLst>
                                          <p:attrName>style.visibility</p:attrName>
                                        </p:attrNameLst>
                                      </p:cBhvr>
                                      <p:to>
                                        <p:strVal val="visible"/>
                                      </p:to>
                                    </p:set>
                                    <p:animEffect transition="in" filter="randombar(horizontal)">
                                      <p:cBhvr>
                                        <p:cTn id="190" dur="500"/>
                                        <p:tgtEl>
                                          <p:spTgt spid="52"/>
                                        </p:tgtEl>
                                      </p:cBhvr>
                                    </p:animEffect>
                                  </p:childTnLst>
                                </p:cTn>
                              </p:par>
                              <p:par>
                                <p:cTn id="191" presetID="14" presetClass="entr" presetSubtype="10" fill="hold" grpId="0" nodeType="withEffect">
                                  <p:stCondLst>
                                    <p:cond delay="0"/>
                                  </p:stCondLst>
                                  <p:childTnLst>
                                    <p:set>
                                      <p:cBhvr>
                                        <p:cTn id="192" dur="1" fill="hold">
                                          <p:stCondLst>
                                            <p:cond delay="0"/>
                                          </p:stCondLst>
                                        </p:cTn>
                                        <p:tgtEl>
                                          <p:spTgt spid="53"/>
                                        </p:tgtEl>
                                        <p:attrNameLst>
                                          <p:attrName>style.visibility</p:attrName>
                                        </p:attrNameLst>
                                      </p:cBhvr>
                                      <p:to>
                                        <p:strVal val="visible"/>
                                      </p:to>
                                    </p:set>
                                    <p:animEffect transition="in" filter="randombar(horizontal)">
                                      <p:cBhvr>
                                        <p:cTn id="193" dur="500"/>
                                        <p:tgtEl>
                                          <p:spTgt spid="53"/>
                                        </p:tgtEl>
                                      </p:cBhvr>
                                    </p:animEffect>
                                  </p:childTnLst>
                                </p:cTn>
                              </p:par>
                              <p:par>
                                <p:cTn id="194" presetID="14" presetClass="entr" presetSubtype="10" fill="hold" grpId="0" nodeType="withEffect">
                                  <p:stCondLst>
                                    <p:cond delay="0"/>
                                  </p:stCondLst>
                                  <p:childTnLst>
                                    <p:set>
                                      <p:cBhvr>
                                        <p:cTn id="195" dur="1" fill="hold">
                                          <p:stCondLst>
                                            <p:cond delay="0"/>
                                          </p:stCondLst>
                                        </p:cTn>
                                        <p:tgtEl>
                                          <p:spTgt spid="54"/>
                                        </p:tgtEl>
                                        <p:attrNameLst>
                                          <p:attrName>style.visibility</p:attrName>
                                        </p:attrNameLst>
                                      </p:cBhvr>
                                      <p:to>
                                        <p:strVal val="visible"/>
                                      </p:to>
                                    </p:set>
                                    <p:animEffect transition="in" filter="randombar(horizontal)">
                                      <p:cBhvr>
                                        <p:cTn id="196" dur="500"/>
                                        <p:tgtEl>
                                          <p:spTgt spid="54"/>
                                        </p:tgtEl>
                                      </p:cBhvr>
                                    </p:animEffect>
                                  </p:childTnLst>
                                </p:cTn>
                              </p:par>
                              <p:par>
                                <p:cTn id="197" presetID="14" presetClass="entr" presetSubtype="10" fill="hold" grpId="0" nodeType="withEffect">
                                  <p:stCondLst>
                                    <p:cond delay="0"/>
                                  </p:stCondLst>
                                  <p:childTnLst>
                                    <p:set>
                                      <p:cBhvr>
                                        <p:cTn id="198" dur="1" fill="hold">
                                          <p:stCondLst>
                                            <p:cond delay="0"/>
                                          </p:stCondLst>
                                        </p:cTn>
                                        <p:tgtEl>
                                          <p:spTgt spid="55"/>
                                        </p:tgtEl>
                                        <p:attrNameLst>
                                          <p:attrName>style.visibility</p:attrName>
                                        </p:attrNameLst>
                                      </p:cBhvr>
                                      <p:to>
                                        <p:strVal val="visible"/>
                                      </p:to>
                                    </p:set>
                                    <p:animEffect transition="in" filter="randombar(horizontal)">
                                      <p:cBhvr>
                                        <p:cTn id="199" dur="500"/>
                                        <p:tgtEl>
                                          <p:spTgt spid="55"/>
                                        </p:tgtEl>
                                      </p:cBhvr>
                                    </p:animEffect>
                                  </p:childTnLst>
                                </p:cTn>
                              </p:par>
                              <p:par>
                                <p:cTn id="200" presetID="14" presetClass="entr" presetSubtype="10" fill="hold" grpId="0" nodeType="withEffect">
                                  <p:stCondLst>
                                    <p:cond delay="0"/>
                                  </p:stCondLst>
                                  <p:childTnLst>
                                    <p:set>
                                      <p:cBhvr>
                                        <p:cTn id="201" dur="1" fill="hold">
                                          <p:stCondLst>
                                            <p:cond delay="0"/>
                                          </p:stCondLst>
                                        </p:cTn>
                                        <p:tgtEl>
                                          <p:spTgt spid="56"/>
                                        </p:tgtEl>
                                        <p:attrNameLst>
                                          <p:attrName>style.visibility</p:attrName>
                                        </p:attrNameLst>
                                      </p:cBhvr>
                                      <p:to>
                                        <p:strVal val="visible"/>
                                      </p:to>
                                    </p:set>
                                    <p:animEffect transition="in" filter="randombar(horizontal)">
                                      <p:cBhvr>
                                        <p:cTn id="202" dur="500"/>
                                        <p:tgtEl>
                                          <p:spTgt spid="56"/>
                                        </p:tgtEl>
                                      </p:cBhvr>
                                    </p:animEffect>
                                  </p:childTnLst>
                                </p:cTn>
                              </p:par>
                              <p:par>
                                <p:cTn id="203" presetID="14" presetClass="entr" presetSubtype="10" fill="hold" nodeType="withEffect">
                                  <p:stCondLst>
                                    <p:cond delay="0"/>
                                  </p:stCondLst>
                                  <p:childTnLst>
                                    <p:set>
                                      <p:cBhvr>
                                        <p:cTn id="204" dur="1" fill="hold">
                                          <p:stCondLst>
                                            <p:cond delay="0"/>
                                          </p:stCondLst>
                                        </p:cTn>
                                        <p:tgtEl>
                                          <p:spTgt spid="58"/>
                                        </p:tgtEl>
                                        <p:attrNameLst>
                                          <p:attrName>style.visibility</p:attrName>
                                        </p:attrNameLst>
                                      </p:cBhvr>
                                      <p:to>
                                        <p:strVal val="visible"/>
                                      </p:to>
                                    </p:set>
                                    <p:animEffect transition="in" filter="randombar(horizontal)">
                                      <p:cBhvr>
                                        <p:cTn id="205" dur="500"/>
                                        <p:tgtEl>
                                          <p:spTgt spid="58"/>
                                        </p:tgtEl>
                                      </p:cBhvr>
                                    </p:animEffect>
                                  </p:childTnLst>
                                </p:cTn>
                              </p:par>
                              <p:par>
                                <p:cTn id="206" presetID="14" presetClass="entr" presetSubtype="10" fill="hold" grpId="0" nodeType="withEffect">
                                  <p:stCondLst>
                                    <p:cond delay="0"/>
                                  </p:stCondLst>
                                  <p:childTnLst>
                                    <p:set>
                                      <p:cBhvr>
                                        <p:cTn id="207" dur="1" fill="hold">
                                          <p:stCondLst>
                                            <p:cond delay="0"/>
                                          </p:stCondLst>
                                        </p:cTn>
                                        <p:tgtEl>
                                          <p:spTgt spid="59"/>
                                        </p:tgtEl>
                                        <p:attrNameLst>
                                          <p:attrName>style.visibility</p:attrName>
                                        </p:attrNameLst>
                                      </p:cBhvr>
                                      <p:to>
                                        <p:strVal val="visible"/>
                                      </p:to>
                                    </p:set>
                                    <p:animEffect transition="in" filter="randombar(horizontal)">
                                      <p:cBhvr>
                                        <p:cTn id="208" dur="500"/>
                                        <p:tgtEl>
                                          <p:spTgt spid="59"/>
                                        </p:tgtEl>
                                      </p:cBhvr>
                                    </p:animEffect>
                                  </p:childTnLst>
                                </p:cTn>
                              </p:par>
                              <p:par>
                                <p:cTn id="209" presetID="14" presetClass="entr" presetSubtype="10" fill="hold" grpId="0" nodeType="withEffect">
                                  <p:stCondLst>
                                    <p:cond delay="0"/>
                                  </p:stCondLst>
                                  <p:childTnLst>
                                    <p:set>
                                      <p:cBhvr>
                                        <p:cTn id="210" dur="1" fill="hold">
                                          <p:stCondLst>
                                            <p:cond delay="0"/>
                                          </p:stCondLst>
                                        </p:cTn>
                                        <p:tgtEl>
                                          <p:spTgt spid="60"/>
                                        </p:tgtEl>
                                        <p:attrNameLst>
                                          <p:attrName>style.visibility</p:attrName>
                                        </p:attrNameLst>
                                      </p:cBhvr>
                                      <p:to>
                                        <p:strVal val="visible"/>
                                      </p:to>
                                    </p:set>
                                    <p:animEffect transition="in" filter="randombar(horizontal)">
                                      <p:cBhvr>
                                        <p:cTn id="211" dur="500"/>
                                        <p:tgtEl>
                                          <p:spTgt spid="60"/>
                                        </p:tgtEl>
                                      </p:cBhvr>
                                    </p:animEffect>
                                  </p:childTnLst>
                                </p:cTn>
                              </p:par>
                              <p:par>
                                <p:cTn id="212" presetID="14" presetClass="entr" presetSubtype="10" fill="hold" grpId="0" nodeType="withEffect">
                                  <p:stCondLst>
                                    <p:cond delay="0"/>
                                  </p:stCondLst>
                                  <p:childTnLst>
                                    <p:set>
                                      <p:cBhvr>
                                        <p:cTn id="213" dur="1" fill="hold">
                                          <p:stCondLst>
                                            <p:cond delay="0"/>
                                          </p:stCondLst>
                                        </p:cTn>
                                        <p:tgtEl>
                                          <p:spTgt spid="61"/>
                                        </p:tgtEl>
                                        <p:attrNameLst>
                                          <p:attrName>style.visibility</p:attrName>
                                        </p:attrNameLst>
                                      </p:cBhvr>
                                      <p:to>
                                        <p:strVal val="visible"/>
                                      </p:to>
                                    </p:set>
                                    <p:animEffect transition="in" filter="randombar(horizontal)">
                                      <p:cBhvr>
                                        <p:cTn id="214" dur="500"/>
                                        <p:tgtEl>
                                          <p:spTgt spid="61"/>
                                        </p:tgtEl>
                                      </p:cBhvr>
                                    </p:animEffect>
                                  </p:childTnLst>
                                </p:cTn>
                              </p:par>
                              <p:par>
                                <p:cTn id="215" presetID="14" presetClass="entr" presetSubtype="10" fill="hold" grpId="0" nodeType="withEffect">
                                  <p:stCondLst>
                                    <p:cond delay="0"/>
                                  </p:stCondLst>
                                  <p:childTnLst>
                                    <p:set>
                                      <p:cBhvr>
                                        <p:cTn id="216" dur="1" fill="hold">
                                          <p:stCondLst>
                                            <p:cond delay="0"/>
                                          </p:stCondLst>
                                        </p:cTn>
                                        <p:tgtEl>
                                          <p:spTgt spid="62"/>
                                        </p:tgtEl>
                                        <p:attrNameLst>
                                          <p:attrName>style.visibility</p:attrName>
                                        </p:attrNameLst>
                                      </p:cBhvr>
                                      <p:to>
                                        <p:strVal val="visible"/>
                                      </p:to>
                                    </p:set>
                                    <p:animEffect transition="in" filter="randombar(horizontal)">
                                      <p:cBhvr>
                                        <p:cTn id="217" dur="500"/>
                                        <p:tgtEl>
                                          <p:spTgt spid="62"/>
                                        </p:tgtEl>
                                      </p:cBhvr>
                                    </p:animEffect>
                                  </p:childTnLst>
                                </p:cTn>
                              </p:par>
                            </p:childTnLst>
                          </p:cTn>
                        </p:par>
                      </p:childTnLst>
                    </p:cTn>
                  </p:par>
                  <p:par>
                    <p:cTn id="218" fill="hold">
                      <p:stCondLst>
                        <p:cond delay="indefinite"/>
                      </p:stCondLst>
                      <p:childTnLst>
                        <p:par>
                          <p:cTn id="219" fill="hold">
                            <p:stCondLst>
                              <p:cond delay="0"/>
                            </p:stCondLst>
                            <p:childTnLst>
                              <p:par>
                                <p:cTn id="220" presetID="14" presetClass="entr" presetSubtype="10" fill="hold" grpId="0" nodeType="clickEffect">
                                  <p:stCondLst>
                                    <p:cond delay="0"/>
                                  </p:stCondLst>
                                  <p:childTnLst>
                                    <p:set>
                                      <p:cBhvr>
                                        <p:cTn id="221" dur="1" fill="hold">
                                          <p:stCondLst>
                                            <p:cond delay="0"/>
                                          </p:stCondLst>
                                        </p:cTn>
                                        <p:tgtEl>
                                          <p:spTgt spid="19"/>
                                        </p:tgtEl>
                                        <p:attrNameLst>
                                          <p:attrName>style.visibility</p:attrName>
                                        </p:attrNameLst>
                                      </p:cBhvr>
                                      <p:to>
                                        <p:strVal val="visible"/>
                                      </p:to>
                                    </p:set>
                                    <p:animEffect transition="in" filter="randombar(horizontal)">
                                      <p:cBhvr>
                                        <p:cTn id="222" dur="500"/>
                                        <p:tgtEl>
                                          <p:spTgt spid="19"/>
                                        </p:tgtEl>
                                      </p:cBhvr>
                                    </p:animEffect>
                                  </p:childTnLst>
                                </p:cTn>
                              </p:par>
                              <p:par>
                                <p:cTn id="223" presetID="14" presetClass="entr" presetSubtype="10" fill="hold" grpId="0" nodeType="withEffect">
                                  <p:stCondLst>
                                    <p:cond delay="0"/>
                                  </p:stCondLst>
                                  <p:childTnLst>
                                    <p:set>
                                      <p:cBhvr>
                                        <p:cTn id="224" dur="1" fill="hold">
                                          <p:stCondLst>
                                            <p:cond delay="0"/>
                                          </p:stCondLst>
                                        </p:cTn>
                                        <p:tgtEl>
                                          <p:spTgt spid="20"/>
                                        </p:tgtEl>
                                        <p:attrNameLst>
                                          <p:attrName>style.visibility</p:attrName>
                                        </p:attrNameLst>
                                      </p:cBhvr>
                                      <p:to>
                                        <p:strVal val="visible"/>
                                      </p:to>
                                    </p:set>
                                    <p:animEffect transition="in" filter="randombar(horizontal)">
                                      <p:cBhvr>
                                        <p:cTn id="225" dur="500"/>
                                        <p:tgtEl>
                                          <p:spTgt spid="20"/>
                                        </p:tgtEl>
                                      </p:cBhvr>
                                    </p:animEffect>
                                  </p:childTnLst>
                                </p:cTn>
                              </p:par>
                              <p:par>
                                <p:cTn id="226" presetID="14" presetClass="entr" presetSubtype="10" fill="hold" grpId="0" nodeType="withEffect">
                                  <p:stCondLst>
                                    <p:cond delay="0"/>
                                  </p:stCondLst>
                                  <p:childTnLst>
                                    <p:set>
                                      <p:cBhvr>
                                        <p:cTn id="227" dur="1" fill="hold">
                                          <p:stCondLst>
                                            <p:cond delay="0"/>
                                          </p:stCondLst>
                                        </p:cTn>
                                        <p:tgtEl>
                                          <p:spTgt spid="21"/>
                                        </p:tgtEl>
                                        <p:attrNameLst>
                                          <p:attrName>style.visibility</p:attrName>
                                        </p:attrNameLst>
                                      </p:cBhvr>
                                      <p:to>
                                        <p:strVal val="visible"/>
                                      </p:to>
                                    </p:set>
                                    <p:animEffect transition="in" filter="randombar(horizontal)">
                                      <p:cBhvr>
                                        <p:cTn id="228" dur="500"/>
                                        <p:tgtEl>
                                          <p:spTgt spid="21"/>
                                        </p:tgtEl>
                                      </p:cBhvr>
                                    </p:animEffect>
                                  </p:childTnLst>
                                </p:cTn>
                              </p:par>
                              <p:par>
                                <p:cTn id="229" presetID="14" presetClass="entr" presetSubtype="10" fill="hold" nodeType="withEffect">
                                  <p:stCondLst>
                                    <p:cond delay="0"/>
                                  </p:stCondLst>
                                  <p:childTnLst>
                                    <p:set>
                                      <p:cBhvr>
                                        <p:cTn id="230" dur="1" fill="hold">
                                          <p:stCondLst>
                                            <p:cond delay="0"/>
                                          </p:stCondLst>
                                        </p:cTn>
                                        <p:tgtEl>
                                          <p:spTgt spid="22"/>
                                        </p:tgtEl>
                                        <p:attrNameLst>
                                          <p:attrName>style.visibility</p:attrName>
                                        </p:attrNameLst>
                                      </p:cBhvr>
                                      <p:to>
                                        <p:strVal val="visible"/>
                                      </p:to>
                                    </p:set>
                                    <p:animEffect transition="in" filter="randombar(horizontal)">
                                      <p:cBhvr>
                                        <p:cTn id="231" dur="500"/>
                                        <p:tgtEl>
                                          <p:spTgt spid="22"/>
                                        </p:tgtEl>
                                      </p:cBhvr>
                                    </p:animEffect>
                                  </p:childTnLst>
                                </p:cTn>
                              </p:par>
                              <p:par>
                                <p:cTn id="232" presetID="14" presetClass="entr" presetSubtype="10" fill="hold" grpId="0" nodeType="withEffect">
                                  <p:stCondLst>
                                    <p:cond delay="0"/>
                                  </p:stCondLst>
                                  <p:childTnLst>
                                    <p:set>
                                      <p:cBhvr>
                                        <p:cTn id="233" dur="1" fill="hold">
                                          <p:stCondLst>
                                            <p:cond delay="0"/>
                                          </p:stCondLst>
                                        </p:cTn>
                                        <p:tgtEl>
                                          <p:spTgt spid="23"/>
                                        </p:tgtEl>
                                        <p:attrNameLst>
                                          <p:attrName>style.visibility</p:attrName>
                                        </p:attrNameLst>
                                      </p:cBhvr>
                                      <p:to>
                                        <p:strVal val="visible"/>
                                      </p:to>
                                    </p:set>
                                    <p:animEffect transition="in" filter="randombar(horizontal)">
                                      <p:cBhvr>
                                        <p:cTn id="234" dur="500"/>
                                        <p:tgtEl>
                                          <p:spTgt spid="23"/>
                                        </p:tgtEl>
                                      </p:cBhvr>
                                    </p:animEffect>
                                  </p:childTnLst>
                                </p:cTn>
                              </p:par>
                              <p:par>
                                <p:cTn id="235" presetID="14" presetClass="entr" presetSubtype="10" fill="hold" grpId="0" nodeType="withEffect">
                                  <p:stCondLst>
                                    <p:cond delay="0"/>
                                  </p:stCondLst>
                                  <p:childTnLst>
                                    <p:set>
                                      <p:cBhvr>
                                        <p:cTn id="236" dur="1" fill="hold">
                                          <p:stCondLst>
                                            <p:cond delay="0"/>
                                          </p:stCondLst>
                                        </p:cTn>
                                        <p:tgtEl>
                                          <p:spTgt spid="24"/>
                                        </p:tgtEl>
                                        <p:attrNameLst>
                                          <p:attrName>style.visibility</p:attrName>
                                        </p:attrNameLst>
                                      </p:cBhvr>
                                      <p:to>
                                        <p:strVal val="visible"/>
                                      </p:to>
                                    </p:set>
                                    <p:animEffect transition="in" filter="randombar(horizontal)">
                                      <p:cBhvr>
                                        <p:cTn id="237" dur="500"/>
                                        <p:tgtEl>
                                          <p:spTgt spid="24"/>
                                        </p:tgtEl>
                                      </p:cBhvr>
                                    </p:animEffect>
                                  </p:childTnLst>
                                </p:cTn>
                              </p:par>
                              <p:par>
                                <p:cTn id="238" presetID="14" presetClass="entr" presetSubtype="10" fill="hold" grpId="0" nodeType="withEffect">
                                  <p:stCondLst>
                                    <p:cond delay="0"/>
                                  </p:stCondLst>
                                  <p:childTnLst>
                                    <p:set>
                                      <p:cBhvr>
                                        <p:cTn id="239" dur="1" fill="hold">
                                          <p:stCondLst>
                                            <p:cond delay="0"/>
                                          </p:stCondLst>
                                        </p:cTn>
                                        <p:tgtEl>
                                          <p:spTgt spid="25"/>
                                        </p:tgtEl>
                                        <p:attrNameLst>
                                          <p:attrName>style.visibility</p:attrName>
                                        </p:attrNameLst>
                                      </p:cBhvr>
                                      <p:to>
                                        <p:strVal val="visible"/>
                                      </p:to>
                                    </p:set>
                                    <p:animEffect transition="in" filter="randombar(horizontal)">
                                      <p:cBhvr>
                                        <p:cTn id="240" dur="500"/>
                                        <p:tgtEl>
                                          <p:spTgt spid="25"/>
                                        </p:tgtEl>
                                      </p:cBhvr>
                                    </p:animEffect>
                                  </p:childTnLst>
                                </p:cTn>
                              </p:par>
                            </p:childTnLst>
                          </p:cTn>
                        </p:par>
                      </p:childTnLst>
                    </p:cTn>
                  </p:par>
                  <p:par>
                    <p:cTn id="241" fill="hold">
                      <p:stCondLst>
                        <p:cond delay="indefinite"/>
                      </p:stCondLst>
                      <p:childTnLst>
                        <p:par>
                          <p:cTn id="242" fill="hold">
                            <p:stCondLst>
                              <p:cond delay="0"/>
                            </p:stCondLst>
                            <p:childTnLst>
                              <p:par>
                                <p:cTn id="243" presetID="12" presetClass="entr" presetSubtype="4" fill="hold" grpId="0" nodeType="clickEffect">
                                  <p:stCondLst>
                                    <p:cond delay="0"/>
                                  </p:stCondLst>
                                  <p:childTnLst>
                                    <p:set>
                                      <p:cBhvr>
                                        <p:cTn id="244" dur="1" fill="hold">
                                          <p:stCondLst>
                                            <p:cond delay="0"/>
                                          </p:stCondLst>
                                        </p:cTn>
                                        <p:tgtEl>
                                          <p:spTgt spid="91"/>
                                        </p:tgtEl>
                                        <p:attrNameLst>
                                          <p:attrName>style.visibility</p:attrName>
                                        </p:attrNameLst>
                                      </p:cBhvr>
                                      <p:to>
                                        <p:strVal val="visible"/>
                                      </p:to>
                                    </p:set>
                                    <p:animEffect transition="in" filter="slide(fromBottom)">
                                      <p:cBhvr>
                                        <p:cTn id="245" dur="500"/>
                                        <p:tgtEl>
                                          <p:spTgt spid="91"/>
                                        </p:tgtEl>
                                      </p:cBhvr>
                                    </p:animEffect>
                                  </p:childTnLst>
                                </p:cTn>
                              </p:par>
                              <p:par>
                                <p:cTn id="246" presetID="12" presetClass="entr" presetSubtype="4" fill="hold" grpId="0" nodeType="withEffect">
                                  <p:stCondLst>
                                    <p:cond delay="0"/>
                                  </p:stCondLst>
                                  <p:childTnLst>
                                    <p:set>
                                      <p:cBhvr>
                                        <p:cTn id="247" dur="1" fill="hold">
                                          <p:stCondLst>
                                            <p:cond delay="0"/>
                                          </p:stCondLst>
                                        </p:cTn>
                                        <p:tgtEl>
                                          <p:spTgt spid="92"/>
                                        </p:tgtEl>
                                        <p:attrNameLst>
                                          <p:attrName>style.visibility</p:attrName>
                                        </p:attrNameLst>
                                      </p:cBhvr>
                                      <p:to>
                                        <p:strVal val="visible"/>
                                      </p:to>
                                    </p:set>
                                    <p:animEffect transition="in" filter="slide(fromBottom)">
                                      <p:cBhvr>
                                        <p:cTn id="248" dur="500"/>
                                        <p:tgtEl>
                                          <p:spTgt spid="92"/>
                                        </p:tgtEl>
                                      </p:cBhvr>
                                    </p:animEffect>
                                  </p:childTnLst>
                                </p:cTn>
                              </p:par>
                              <p:par>
                                <p:cTn id="249" presetID="12" presetClass="entr" presetSubtype="4" fill="hold" grpId="0" nodeType="withEffect">
                                  <p:stCondLst>
                                    <p:cond delay="0"/>
                                  </p:stCondLst>
                                  <p:childTnLst>
                                    <p:set>
                                      <p:cBhvr>
                                        <p:cTn id="250" dur="1" fill="hold">
                                          <p:stCondLst>
                                            <p:cond delay="0"/>
                                          </p:stCondLst>
                                        </p:cTn>
                                        <p:tgtEl>
                                          <p:spTgt spid="90"/>
                                        </p:tgtEl>
                                        <p:attrNameLst>
                                          <p:attrName>style.visibility</p:attrName>
                                        </p:attrNameLst>
                                      </p:cBhvr>
                                      <p:to>
                                        <p:strVal val="visible"/>
                                      </p:to>
                                    </p:set>
                                    <p:animEffect transition="in" filter="slide(fromBottom)">
                                      <p:cBhvr>
                                        <p:cTn id="251"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4" grpId="0"/>
      <p:bldP spid="15" grpId="0" animBg="1"/>
      <p:bldP spid="16" grpId="0"/>
      <p:bldP spid="17" grpId="0"/>
      <p:bldP spid="18" grpId="0"/>
      <p:bldP spid="19" grpId="0"/>
      <p:bldP spid="20" grpId="0"/>
      <p:bldP spid="21" grpId="0"/>
      <p:bldP spid="23" grpId="0"/>
      <p:bldP spid="24" grpId="0"/>
      <p:bldP spid="25" grpId="0"/>
      <p:bldP spid="26" grpId="0"/>
      <p:bldP spid="27" grpId="0"/>
      <p:bldP spid="28" grpId="0"/>
      <p:bldP spid="29" grpId="0"/>
      <p:bldP spid="30" grpId="0" animBg="1"/>
      <p:bldP spid="34" grpId="0"/>
      <p:bldP spid="36" grpId="0"/>
      <p:bldP spid="37" grpId="0"/>
      <p:bldP spid="38" grpId="0"/>
      <p:bldP spid="39" grpId="0"/>
      <p:bldP spid="40" grpId="0" animBg="1"/>
      <p:bldP spid="41" grpId="0"/>
      <p:bldP spid="42" grpId="0"/>
      <p:bldP spid="43" grpId="0"/>
      <p:bldP spid="44" grpId="0"/>
      <p:bldP spid="45" grpId="0"/>
      <p:bldP spid="46" grpId="0"/>
      <p:bldP spid="47" grpId="0" animBg="1"/>
      <p:bldP spid="48" grpId="0"/>
      <p:bldP spid="49" grpId="0"/>
      <p:bldP spid="50" grpId="0"/>
      <p:bldP spid="51" grpId="0"/>
      <p:bldP spid="53" grpId="0"/>
      <p:bldP spid="54" grpId="0" animBg="1"/>
      <p:bldP spid="55" grpId="0"/>
      <p:bldP spid="56" grpId="0"/>
      <p:bldP spid="59" grpId="0"/>
      <p:bldP spid="60" grpId="0"/>
      <p:bldP spid="61" grpId="0"/>
      <p:bldP spid="62" grpId="0"/>
      <p:bldP spid="65" grpId="0"/>
      <p:bldP spid="66" grpId="0"/>
      <p:bldP spid="67" grpId="0"/>
      <p:bldP spid="71" grpId="0"/>
      <p:bldP spid="72" grpId="0"/>
      <p:bldP spid="73" grpId="0"/>
      <p:bldP spid="74" grpId="0"/>
      <p:bldP spid="78" grpId="0"/>
      <p:bldP spid="90" grpId="0" animBg="1"/>
      <p:bldP spid="91" grpId="0" animBg="1"/>
      <p:bldP spid="9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852488" y="509588"/>
            <a:ext cx="7215187" cy="400050"/>
          </a:xfrm>
          <a:prstGeom prst="rect">
            <a:avLst/>
          </a:prstGeom>
          <a:noFill/>
          <a:ln w="9525">
            <a:noFill/>
            <a:miter lim="800000"/>
            <a:headEnd/>
            <a:tailEnd/>
          </a:ln>
        </p:spPr>
        <p:txBody>
          <a:bodyPr wrap="none">
            <a:spAutoFit/>
          </a:bodyPr>
          <a:lstStyle/>
          <a:p>
            <a:pPr algn="r"/>
            <a:r>
              <a:rPr lang="fa-IR" sz="2000" b="1">
                <a:solidFill>
                  <a:srgbClr val="7030A0"/>
                </a:solidFill>
              </a:rPr>
              <a:t>ساختار بهینه سرمایه نه تنها به نسبت بدهی، بلکه به سررسید بدهی هم بستگی دارد</a:t>
            </a:r>
          </a:p>
        </p:txBody>
      </p:sp>
      <p:sp>
        <p:nvSpPr>
          <p:cNvPr id="3" name="TextBox 2"/>
          <p:cNvSpPr txBox="1">
            <a:spLocks noChangeArrowheads="1"/>
          </p:cNvSpPr>
          <p:nvPr/>
        </p:nvSpPr>
        <p:spPr bwMode="auto">
          <a:xfrm>
            <a:off x="2106613" y="1130300"/>
            <a:ext cx="6883400" cy="400050"/>
          </a:xfrm>
          <a:prstGeom prst="rect">
            <a:avLst/>
          </a:prstGeom>
          <a:noFill/>
          <a:ln w="9525">
            <a:noFill/>
            <a:miter lim="800000"/>
            <a:headEnd/>
            <a:tailEnd/>
          </a:ln>
        </p:spPr>
        <p:txBody>
          <a:bodyPr wrap="none">
            <a:spAutoFit/>
          </a:bodyPr>
          <a:lstStyle/>
          <a:p>
            <a:pPr algn="r"/>
            <a:r>
              <a:rPr lang="fa-IR" sz="2000" dirty="0"/>
              <a:t>در این مورد 3 نگرش وجود دارد اما هیچکدام کاملأ مورد آزمون قرار نگرفته اند</a:t>
            </a:r>
          </a:p>
        </p:txBody>
      </p:sp>
      <p:sp>
        <p:nvSpPr>
          <p:cNvPr id="4" name="TextBox 3"/>
          <p:cNvSpPr txBox="1">
            <a:spLocks noChangeArrowheads="1"/>
          </p:cNvSpPr>
          <p:nvPr/>
        </p:nvSpPr>
        <p:spPr bwMode="auto">
          <a:xfrm>
            <a:off x="-101600" y="2114550"/>
            <a:ext cx="9144000" cy="1016000"/>
          </a:xfrm>
          <a:prstGeom prst="rect">
            <a:avLst/>
          </a:prstGeom>
          <a:noFill/>
          <a:ln w="9525">
            <a:noFill/>
            <a:miter lim="800000"/>
            <a:headEnd/>
            <a:tailEnd/>
          </a:ln>
        </p:spPr>
        <p:txBody>
          <a:bodyPr>
            <a:spAutoFit/>
          </a:bodyPr>
          <a:lstStyle/>
          <a:p>
            <a:pPr algn="r"/>
            <a:r>
              <a:rPr lang="fa-IR" sz="2000" dirty="0"/>
              <a:t> </a:t>
            </a:r>
            <a:r>
              <a:rPr lang="fa-IR" sz="2000" b="1" dirty="0"/>
              <a:t>1- موریس (1976) </a:t>
            </a:r>
            <a:r>
              <a:rPr lang="fa-IR" sz="2000" dirty="0"/>
              <a:t>اگر بدهی کوتاه مدت یا بدهی با نرخ متغییر باشد ریسک سهامداران کاهش میابد.</a:t>
            </a:r>
          </a:p>
          <a:p>
            <a:pPr algn="r"/>
            <a:r>
              <a:rPr lang="fa-IR" sz="2000" dirty="0"/>
              <a:t> واگر کوواریانس میان سود خالص عملیاتی و نرخ بهره مورد انتظار آتی مثبت باشد، ارزش سهام افزایش میابد.</a:t>
            </a:r>
          </a:p>
        </p:txBody>
      </p:sp>
      <p:sp>
        <p:nvSpPr>
          <p:cNvPr id="5" name="TextBox 4"/>
          <p:cNvSpPr txBox="1">
            <a:spLocks noChangeArrowheads="1"/>
          </p:cNvSpPr>
          <p:nvPr/>
        </p:nvSpPr>
        <p:spPr bwMode="auto">
          <a:xfrm>
            <a:off x="7938" y="3611563"/>
            <a:ext cx="8982075" cy="708025"/>
          </a:xfrm>
          <a:prstGeom prst="rect">
            <a:avLst/>
          </a:prstGeom>
          <a:noFill/>
          <a:ln w="9525">
            <a:noFill/>
            <a:miter lim="800000"/>
            <a:headEnd/>
            <a:tailEnd/>
          </a:ln>
        </p:spPr>
        <p:txBody>
          <a:bodyPr>
            <a:spAutoFit/>
          </a:bodyPr>
          <a:lstStyle/>
          <a:p>
            <a:pPr algn="r"/>
            <a:r>
              <a:rPr lang="fa-IR" sz="2000" b="1"/>
              <a:t>2- مایرز(1977) بارنا، هاگن و سنبت(1980) </a:t>
            </a:r>
            <a:r>
              <a:rPr lang="fa-IR" sz="2000"/>
              <a:t>شرکتهائی که فرصت سرمایه گذاری زیادی دارند، ممکن   است از بدهی کوتاه مدت (یا بدهی قابل باز خرید) استفاده کنند</a:t>
            </a:r>
          </a:p>
        </p:txBody>
      </p:sp>
      <p:sp>
        <p:nvSpPr>
          <p:cNvPr id="6" name="TextBox 5"/>
          <p:cNvSpPr txBox="1">
            <a:spLocks noChangeArrowheads="1"/>
          </p:cNvSpPr>
          <p:nvPr/>
        </p:nvSpPr>
        <p:spPr bwMode="auto">
          <a:xfrm>
            <a:off x="263525" y="4999038"/>
            <a:ext cx="8691563" cy="708025"/>
          </a:xfrm>
          <a:prstGeom prst="rect">
            <a:avLst/>
          </a:prstGeom>
          <a:noFill/>
          <a:ln w="9525">
            <a:noFill/>
            <a:miter lim="800000"/>
            <a:headEnd/>
            <a:tailEnd/>
          </a:ln>
        </p:spPr>
        <p:txBody>
          <a:bodyPr>
            <a:spAutoFit/>
          </a:bodyPr>
          <a:lstStyle/>
          <a:p>
            <a:pPr algn="r"/>
            <a:r>
              <a:rPr lang="en-US" sz="2000"/>
              <a:t>  </a:t>
            </a:r>
            <a:r>
              <a:rPr lang="fa-IR" sz="2000" b="1"/>
              <a:t>3- بریک و راوید (1985) </a:t>
            </a:r>
            <a:r>
              <a:rPr lang="fa-IR" sz="2000"/>
              <a:t>اگر ساختار نرخ بهره یکنواخت نباشد، موعد سر رسید بلند مدت بهینه خواهد بود</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randombar(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randombar(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304800"/>
            <a:ext cx="8305800" cy="4524315"/>
          </a:xfrm>
          <a:prstGeom prst="rect">
            <a:avLst/>
          </a:prstGeom>
          <a:noFill/>
        </p:spPr>
        <p:txBody>
          <a:bodyPr wrap="square" rtlCol="0">
            <a:spAutoFit/>
          </a:bodyPr>
          <a:lstStyle/>
          <a:p>
            <a:pPr algn="r"/>
            <a:endParaRPr lang="fa-IR" dirty="0" smtClean="0"/>
          </a:p>
          <a:p>
            <a:pPr algn="r"/>
            <a:r>
              <a:rPr lang="fa-IR" dirty="0" smtClean="0"/>
              <a:t>فراوانی به منظور ارزیابی توانایی این مدل های نظری در توصیف رفتار تامین مالی شرکتها صورت پذیرفته </a:t>
            </a:r>
          </a:p>
          <a:p>
            <a:pPr algn="r"/>
            <a:endParaRPr lang="fa-IR" dirty="0" smtClean="0"/>
          </a:p>
          <a:p>
            <a:pPr algn="r"/>
            <a:r>
              <a:rPr lang="fa-IR" dirty="0" smtClean="0"/>
              <a:t>است (</a:t>
            </a:r>
            <a:r>
              <a:rPr lang="fa-IR" dirty="0" smtClean="0">
                <a:solidFill>
                  <a:srgbClr val="FF0000"/>
                </a:solidFill>
              </a:rPr>
              <a:t>چن </a:t>
            </a:r>
            <a:r>
              <a:rPr lang="fa-IR" dirty="0" smtClean="0"/>
              <a:t>، 2004). اگرچه بخش مهمی از مطالعات انجام شده در خصوص ساختار سرمایه بر توصیف رفتار</a:t>
            </a:r>
          </a:p>
          <a:p>
            <a:pPr algn="r"/>
            <a:endParaRPr lang="fa-IR" dirty="0" smtClean="0"/>
          </a:p>
          <a:p>
            <a:pPr algn="r"/>
            <a:r>
              <a:rPr lang="fa-IR" dirty="0" smtClean="0"/>
              <a:t> تامین مالی شرکتهای آمریکایی تمرکز داشته ولی طی چند سال گذشته مطالعات ساختار سرمایه جنبه بین المللی </a:t>
            </a:r>
          </a:p>
          <a:p>
            <a:pPr algn="r"/>
            <a:endParaRPr lang="fa-IR" dirty="0" smtClean="0"/>
          </a:p>
          <a:p>
            <a:pPr algn="r"/>
            <a:r>
              <a:rPr lang="fa-IR" dirty="0" smtClean="0"/>
              <a:t>پیدا کرده و در کشورهای متعددی انجام پذیرفته است.</a:t>
            </a:r>
            <a:endParaRPr lang="en-US" dirty="0" smtClean="0"/>
          </a:p>
          <a:p>
            <a:pPr algn="r"/>
            <a:endParaRPr lang="fa-IR" dirty="0" smtClean="0"/>
          </a:p>
          <a:p>
            <a:pPr algn="r"/>
            <a:r>
              <a:rPr lang="fa-IR" dirty="0" smtClean="0"/>
              <a:t>تئوری نوین ساختار سرمایه اولین بار در سال 1958 پس از انتشار مقاله مشور مودیلیانی و میلر ارائه گردید</a:t>
            </a:r>
          </a:p>
          <a:p>
            <a:pPr algn="r"/>
            <a:endParaRPr lang="fa-IR" dirty="0" smtClean="0"/>
          </a:p>
          <a:p>
            <a:pPr algn="r"/>
            <a:r>
              <a:rPr lang="fa-IR" dirty="0" smtClean="0"/>
              <a:t> و پس از آن محققین بسیاری در زمینه ساختار سرمایه تحقیق نمودند.طی چند دهه ی گذشته شماری از الگوها</a:t>
            </a:r>
          </a:p>
          <a:p>
            <a:pPr algn="r"/>
            <a:endParaRPr lang="fa-IR" dirty="0" smtClean="0"/>
          </a:p>
          <a:p>
            <a:pPr algn="r"/>
            <a:r>
              <a:rPr lang="fa-IR" dirty="0" smtClean="0"/>
              <a:t> جهت تشریح نوسانهای نسبت بدهی در شرکتهای مختلف ارائه شده است و ازاواخر دهه ی 1970 دو تئوری</a:t>
            </a:r>
          </a:p>
          <a:p>
            <a:pPr algn="r"/>
            <a:endParaRPr lang="fa-IR" dirty="0" smtClean="0"/>
          </a:p>
          <a:p>
            <a:pPr algn="r"/>
            <a:r>
              <a:rPr lang="fa-IR" dirty="0" smtClean="0"/>
              <a:t> توازی ایستا و تئوری سلسله مراتبی مطرح گردیده اند.</a:t>
            </a:r>
            <a:endParaRPr lang="en-US" dirty="0"/>
          </a:p>
        </p:txBody>
      </p:sp>
      <p:sp>
        <p:nvSpPr>
          <p:cNvPr id="6" name="TextBox 5"/>
          <p:cNvSpPr txBox="1"/>
          <p:nvPr/>
        </p:nvSpPr>
        <p:spPr>
          <a:xfrm>
            <a:off x="8610600" y="4267200"/>
            <a:ext cx="260931" cy="307777"/>
          </a:xfrm>
          <a:prstGeom prst="rect">
            <a:avLst/>
          </a:prstGeom>
          <a:noFill/>
        </p:spPr>
        <p:txBody>
          <a:bodyPr wrap="square" rtlCol="0">
            <a:spAutoFit/>
          </a:bodyPr>
          <a:lstStyle/>
          <a:p>
            <a:r>
              <a:rPr lang="fa-IR" sz="1400" dirty="0" smtClean="0"/>
              <a:t>1</a:t>
            </a:r>
            <a:endParaRPr lang="en-US" sz="1400" dirty="0"/>
          </a:p>
        </p:txBody>
      </p:sp>
      <p:sp>
        <p:nvSpPr>
          <p:cNvPr id="7" name="TextBox 6"/>
          <p:cNvSpPr txBox="1"/>
          <p:nvPr/>
        </p:nvSpPr>
        <p:spPr>
          <a:xfrm>
            <a:off x="6705600" y="4191000"/>
            <a:ext cx="381000" cy="307777"/>
          </a:xfrm>
          <a:prstGeom prst="rect">
            <a:avLst/>
          </a:prstGeom>
          <a:noFill/>
        </p:spPr>
        <p:txBody>
          <a:bodyPr wrap="square" rtlCol="0">
            <a:spAutoFit/>
          </a:bodyPr>
          <a:lstStyle/>
          <a:p>
            <a:r>
              <a:rPr lang="fa-IR" sz="1400" dirty="0" smtClean="0"/>
              <a:t>2</a:t>
            </a:r>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534400" cy="5791200"/>
          </a:xfrm>
        </p:spPr>
        <p:txBody>
          <a:bodyPr>
            <a:normAutofit fontScale="85000" lnSpcReduction="20000"/>
          </a:bodyPr>
          <a:lstStyle/>
          <a:p>
            <a:pPr algn="r">
              <a:buNone/>
            </a:pPr>
            <a:r>
              <a:rPr lang="fa-IR" dirty="0" smtClean="0">
                <a:cs typeface="B Elham" pitchFamily="2" charset="-78"/>
              </a:rPr>
              <a:t>یکی از پیچیده‌ترین مساله‌هایی که دامنگیر مدیران مالی کنونی است، رابطه ی بین اجزای تشکیل دهنده ی  ساختار سرمایه است و آن عبارت است از آمیزه‌ای از اوراق قرضه و سهام برای تأمین مالی و قیمت سهام شرکت. پرسش اصلی این است که کدام آمیزه مطلوب است؟</a:t>
            </a:r>
          </a:p>
          <a:p>
            <a:pPr algn="r">
              <a:buNone/>
            </a:pPr>
            <a:r>
              <a:rPr lang="fa-IR" dirty="0" smtClean="0">
                <a:cs typeface="B Elham" pitchFamily="2" charset="-78"/>
              </a:rPr>
              <a:t>شرکت </a:t>
            </a:r>
            <a:r>
              <a:rPr lang="fa-IR" dirty="0">
                <a:cs typeface="B Elham" pitchFamily="2" charset="-78"/>
              </a:rPr>
              <a:t>برای این‌که بتواند </a:t>
            </a:r>
            <a:r>
              <a:rPr lang="fa-IR" dirty="0" smtClean="0">
                <a:cs typeface="B Elham" pitchFamily="2" charset="-78"/>
              </a:rPr>
              <a:t>تأسیس </a:t>
            </a:r>
            <a:r>
              <a:rPr lang="fa-IR" dirty="0">
                <a:cs typeface="B Elham" pitchFamily="2" charset="-78"/>
              </a:rPr>
              <a:t>شود به سرمایه نیاز دارد و برای توسعه به مبلغ بیشتری  سرمایه نیاز خواهد داشت. وجوه مورد نیاز از منابع گوناگون و به شکل‌های مختلف </a:t>
            </a:r>
            <a:r>
              <a:rPr lang="fa-IR" dirty="0" smtClean="0">
                <a:cs typeface="B Elham" pitchFamily="2" charset="-78"/>
              </a:rPr>
              <a:t>تأمین </a:t>
            </a:r>
            <a:r>
              <a:rPr lang="fa-IR" dirty="0">
                <a:cs typeface="B Elham" pitchFamily="2" charset="-78"/>
              </a:rPr>
              <a:t>می‌شوند ولی </a:t>
            </a:r>
            <a:r>
              <a:rPr lang="fa-IR" dirty="0" smtClean="0">
                <a:cs typeface="B Elham" pitchFamily="2" charset="-78"/>
              </a:rPr>
              <a:t>همه ی </a:t>
            </a:r>
            <a:r>
              <a:rPr lang="fa-IR" dirty="0">
                <a:cs typeface="B Elham" pitchFamily="2" charset="-78"/>
              </a:rPr>
              <a:t>سرمایه را می‌توان در دو گروه اصلی قرار داد: </a:t>
            </a:r>
            <a:r>
              <a:rPr lang="fa-IR" dirty="0" smtClean="0">
                <a:cs typeface="B Elham" pitchFamily="2" charset="-78"/>
              </a:rPr>
              <a:t> </a:t>
            </a:r>
            <a:r>
              <a:rPr lang="fa-IR" b="1" dirty="0" smtClean="0">
                <a:solidFill>
                  <a:srgbClr val="002060"/>
                </a:solidFill>
                <a:cs typeface="B Elham" pitchFamily="2" charset="-78"/>
              </a:rPr>
              <a:t>وام</a:t>
            </a:r>
            <a:r>
              <a:rPr lang="fa-IR" dirty="0" smtClean="0">
                <a:solidFill>
                  <a:srgbClr val="00B0F0"/>
                </a:solidFill>
                <a:cs typeface="B Elham" pitchFamily="2" charset="-78"/>
              </a:rPr>
              <a:t>  </a:t>
            </a:r>
            <a:r>
              <a:rPr lang="fa-IR" dirty="0" smtClean="0">
                <a:cs typeface="B Elham" pitchFamily="2" charset="-78"/>
              </a:rPr>
              <a:t>و</a:t>
            </a:r>
            <a:r>
              <a:rPr lang="fa-IR" dirty="0" smtClean="0">
                <a:solidFill>
                  <a:srgbClr val="00B0F0"/>
                </a:solidFill>
                <a:cs typeface="B Elham" pitchFamily="2" charset="-78"/>
              </a:rPr>
              <a:t> </a:t>
            </a:r>
            <a:r>
              <a:rPr lang="fa-IR" b="1" dirty="0">
                <a:solidFill>
                  <a:srgbClr val="002060"/>
                </a:solidFill>
                <a:cs typeface="B Elham" pitchFamily="2" charset="-78"/>
              </a:rPr>
              <a:t>سهام</a:t>
            </a:r>
            <a:r>
              <a:rPr lang="fa-IR" dirty="0" smtClean="0">
                <a:solidFill>
                  <a:srgbClr val="00B0F0"/>
                </a:solidFill>
                <a:cs typeface="B Elham" pitchFamily="2" charset="-78"/>
              </a:rPr>
              <a:t>.</a:t>
            </a:r>
            <a:endParaRPr lang="en-US" dirty="0" smtClean="0">
              <a:solidFill>
                <a:srgbClr val="00B0F0"/>
              </a:solidFill>
              <a:cs typeface="B Elham" pitchFamily="2" charset="-78"/>
            </a:endParaRPr>
          </a:p>
          <a:p>
            <a:pPr marL="514350" indent="-514350" algn="r">
              <a:buNone/>
            </a:pPr>
            <a:r>
              <a:rPr lang="fa-IR" dirty="0" smtClean="0">
                <a:cs typeface="B Elham" pitchFamily="2" charset="-78"/>
              </a:rPr>
              <a:t>وجوه مورد نیاز شرکتهابرای سرمایه گذاری توسط سرمایه گذارانی که وجوه نقدی خود را در انواع مختلف اوراق بهادار سرمایه گذاری می کنند تأمین می شود.هر یک از گروههای سرمایه گذاری فوق با ریسک خاصی مواجه هستندو در نتیجه به منظور تأمین وجوه مالی مورد نیاز شرکت نیازمند </a:t>
            </a:r>
            <a:r>
              <a:rPr lang="fa-IR" b="1" dirty="0" smtClean="0">
                <a:solidFill>
                  <a:srgbClr val="FF0000"/>
                </a:solidFill>
                <a:cs typeface="B Elham" pitchFamily="2" charset="-78"/>
              </a:rPr>
              <a:t>نرخ بازده مورد انتظار*</a:t>
            </a:r>
            <a:r>
              <a:rPr lang="fa-IR" b="1" dirty="0" smtClean="0">
                <a:cs typeface="B Elham" pitchFamily="2" charset="-78"/>
              </a:rPr>
              <a:t> </a:t>
            </a:r>
            <a:r>
              <a:rPr lang="fa-IR" dirty="0" smtClean="0">
                <a:cs typeface="B Elham" pitchFamily="2" charset="-78"/>
              </a:rPr>
              <a:t>خاصی نیز هستند. </a:t>
            </a:r>
            <a:r>
              <a:rPr lang="fa-IR" b="1" dirty="0" smtClean="0">
                <a:solidFill>
                  <a:schemeClr val="accent4">
                    <a:lumMod val="75000"/>
                  </a:schemeClr>
                </a:solidFill>
                <a:cs typeface="B Elham" pitchFamily="2" charset="-78"/>
              </a:rPr>
              <a:t>نرخ بازده مورد توقع* </a:t>
            </a:r>
            <a:r>
              <a:rPr lang="fa-IR" dirty="0" smtClean="0">
                <a:cs typeface="B Elham" pitchFamily="2" charset="-78"/>
              </a:rPr>
              <a:t>همان هزینه فرصت برای شخص سرمایه گذاری است که می تواند منابع کمیابی را با ریسک معادل در فرصتهای مختلف سرمایه گذاری کند.</a:t>
            </a:r>
          </a:p>
          <a:p>
            <a:pPr marL="514350" indent="-514350" algn="r">
              <a:buNone/>
            </a:pPr>
            <a:r>
              <a:rPr lang="fa-IR" b="1" dirty="0" smtClean="0">
                <a:solidFill>
                  <a:srgbClr val="002060"/>
                </a:solidFill>
                <a:cs typeface="B Elham" pitchFamily="2" charset="-78"/>
              </a:rPr>
              <a:t>سرمايه گذار </a:t>
            </a:r>
            <a:r>
              <a:rPr lang="fa-IR" dirty="0" smtClean="0">
                <a:cs typeface="B Elham" pitchFamily="2" charset="-78"/>
              </a:rPr>
              <a:t>کسی است که با توجه به هزینه سرمایه، پروژه جدیدی را پذیرفته و یا رد می کند.آنها تنها پروژه هایی را خواهند پذیرفت که باعث افزایش مطلوبیت مورد انتظار ثروت آنها شود.هر پروژه ای با توجه به ریسکی که دارد باید جریانات نقدی خالصی را که بر اساس نرخ بازده مورد انتظار سرمایه گذاران است عاید آنها </a:t>
            </a:r>
            <a:r>
              <a:rPr lang="fa-IR" b="1" dirty="0" smtClean="0">
                <a:solidFill>
                  <a:srgbClr val="00B0F0"/>
                </a:solidFill>
                <a:cs typeface="B Elham" pitchFamily="2" charset="-78"/>
              </a:rPr>
              <a:t>نماید.هزینه سرمایه * </a:t>
            </a:r>
            <a:r>
              <a:rPr lang="fa-IR" dirty="0" smtClean="0">
                <a:cs typeface="B Elham" pitchFamily="2" charset="-78"/>
              </a:rPr>
              <a:t>حداقل نرخ بازده با ریسک تعدیل شده است که پروژه باید برای پذیرفته شدن توسط سهامداران ایجاد نماید.</a:t>
            </a:r>
            <a:endParaRPr lang="fa-IR" dirty="0">
              <a:cs typeface="B Elham" pitchFamily="2" charset="-78"/>
            </a:endParaRPr>
          </a:p>
        </p:txBody>
      </p:sp>
      <p:sp>
        <p:nvSpPr>
          <p:cNvPr id="5" name="TextBox 4"/>
          <p:cNvSpPr txBox="1"/>
          <p:nvPr/>
        </p:nvSpPr>
        <p:spPr>
          <a:xfrm>
            <a:off x="0" y="6324600"/>
            <a:ext cx="1828800" cy="261610"/>
          </a:xfrm>
          <a:prstGeom prst="rect">
            <a:avLst/>
          </a:prstGeom>
          <a:noFill/>
        </p:spPr>
        <p:txBody>
          <a:bodyPr wrap="square" rtlCol="1">
            <a:spAutoFit/>
          </a:bodyPr>
          <a:lstStyle/>
          <a:p>
            <a:r>
              <a:rPr lang="en-US" sz="1100" b="1" dirty="0" smtClean="0">
                <a:solidFill>
                  <a:srgbClr val="FF0000"/>
                </a:solidFill>
              </a:rPr>
              <a:t>*expected rate of return</a:t>
            </a:r>
            <a:endParaRPr lang="fa-IR" sz="1100" b="1" dirty="0">
              <a:solidFill>
                <a:srgbClr val="FF0000"/>
              </a:solidFill>
            </a:endParaRPr>
          </a:p>
        </p:txBody>
      </p:sp>
      <p:sp>
        <p:nvSpPr>
          <p:cNvPr id="6" name="TextBox 5"/>
          <p:cNvSpPr txBox="1"/>
          <p:nvPr/>
        </p:nvSpPr>
        <p:spPr>
          <a:xfrm>
            <a:off x="0" y="6596390"/>
            <a:ext cx="1828800" cy="261610"/>
          </a:xfrm>
          <a:prstGeom prst="rect">
            <a:avLst/>
          </a:prstGeom>
          <a:noFill/>
        </p:spPr>
        <p:txBody>
          <a:bodyPr wrap="square" rtlCol="1">
            <a:spAutoFit/>
          </a:bodyPr>
          <a:lstStyle/>
          <a:p>
            <a:r>
              <a:rPr lang="en-US" sz="1100" b="1" dirty="0" smtClean="0">
                <a:solidFill>
                  <a:srgbClr val="00B050"/>
                </a:solidFill>
              </a:rPr>
              <a:t>*Required rate of return</a:t>
            </a:r>
            <a:endParaRPr lang="fa-IR" sz="1100" b="1" dirty="0">
              <a:solidFill>
                <a:srgbClr val="00B050"/>
              </a:solidFill>
            </a:endParaRPr>
          </a:p>
        </p:txBody>
      </p:sp>
      <p:sp>
        <p:nvSpPr>
          <p:cNvPr id="7" name="TextBox 6"/>
          <p:cNvSpPr txBox="1"/>
          <p:nvPr/>
        </p:nvSpPr>
        <p:spPr>
          <a:xfrm>
            <a:off x="1981200" y="6629400"/>
            <a:ext cx="1371600" cy="261610"/>
          </a:xfrm>
          <a:prstGeom prst="rect">
            <a:avLst/>
          </a:prstGeom>
          <a:noFill/>
        </p:spPr>
        <p:txBody>
          <a:bodyPr wrap="square" rtlCol="1">
            <a:spAutoFit/>
          </a:bodyPr>
          <a:lstStyle/>
          <a:p>
            <a:r>
              <a:rPr lang="en-US" sz="1100" b="1" dirty="0" smtClean="0">
                <a:solidFill>
                  <a:srgbClr val="00B0F0"/>
                </a:solidFill>
              </a:rPr>
              <a:t>*cost of capital</a:t>
            </a:r>
            <a:endParaRPr lang="fa-IR" sz="1100" b="1" dirty="0">
              <a:solidFill>
                <a:srgbClr val="00B0F0"/>
              </a:solidFill>
            </a:endParaRPr>
          </a:p>
        </p:txBody>
      </p:sp>
    </p:spTree>
    <p:extLst>
      <p:ext uri="{BB962C8B-B14F-4D97-AF65-F5344CB8AC3E}">
        <p14:creationId xmlns:p14="http://schemas.microsoft.com/office/powerpoint/2010/main" val="2203853674"/>
      </p:ext>
    </p:extLst>
  </p:cSld>
  <p:clrMapOvr>
    <a:masterClrMapping/>
  </p:clrMapOvr>
  <p:transition>
    <p:circle/>
    <p:sndAc>
      <p:end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85728"/>
            <a:ext cx="8329642" cy="2368544"/>
          </a:xfrm>
        </p:spPr>
        <p:txBody>
          <a:bodyPr anchor="t">
            <a:normAutofit fontScale="90000"/>
          </a:bodyPr>
          <a:lstStyle/>
          <a:p>
            <a:pPr algn="r" rtl="1">
              <a:buFont typeface="Wingdings" pitchFamily="2" charset="2"/>
              <a:buChar char="q"/>
            </a:pPr>
            <a:r>
              <a:rPr lang="fa-IR" sz="2800" b="1" dirty="0" smtClean="0">
                <a:cs typeface="+mn-cs"/>
              </a:rPr>
              <a:t>عوامل تعیین کننده ساختار مالی</a:t>
            </a:r>
            <a:br>
              <a:rPr lang="fa-IR" sz="2800" b="1" dirty="0" smtClean="0">
                <a:cs typeface="+mn-cs"/>
              </a:rPr>
            </a:br>
            <a:r>
              <a:rPr lang="fa-IR" sz="2800" dirty="0" smtClean="0"/>
              <a:t/>
            </a:r>
            <a:br>
              <a:rPr lang="fa-IR" sz="2800" dirty="0" smtClean="0"/>
            </a:br>
            <a:r>
              <a:rPr lang="fa-IR" sz="2200" dirty="0" smtClean="0">
                <a:solidFill>
                  <a:schemeClr val="tx1"/>
                </a:solidFill>
                <a:latin typeface="+mn-lt"/>
                <a:ea typeface="+mn-ea"/>
                <a:cs typeface="+mn-cs"/>
              </a:rPr>
              <a:t>- رشد</a:t>
            </a:r>
            <a:br>
              <a:rPr lang="fa-IR" sz="2200" dirty="0" smtClean="0">
                <a:solidFill>
                  <a:schemeClr val="tx1"/>
                </a:solidFill>
                <a:latin typeface="+mn-lt"/>
                <a:ea typeface="+mn-ea"/>
                <a:cs typeface="+mn-cs"/>
              </a:rPr>
            </a:br>
            <a:r>
              <a:rPr lang="fa-IR" sz="2200" dirty="0" smtClean="0">
                <a:solidFill>
                  <a:schemeClr val="tx1"/>
                </a:solidFill>
                <a:latin typeface="+mn-lt"/>
                <a:ea typeface="+mn-ea"/>
                <a:cs typeface="+mn-cs"/>
              </a:rPr>
              <a:t>- سودآوری</a:t>
            </a:r>
            <a:br>
              <a:rPr lang="fa-IR" sz="2200" dirty="0" smtClean="0">
                <a:solidFill>
                  <a:schemeClr val="tx1"/>
                </a:solidFill>
                <a:latin typeface="+mn-lt"/>
                <a:ea typeface="+mn-ea"/>
                <a:cs typeface="+mn-cs"/>
              </a:rPr>
            </a:br>
            <a:r>
              <a:rPr lang="fa-IR" sz="2200" dirty="0" smtClean="0">
                <a:solidFill>
                  <a:schemeClr val="tx1"/>
                </a:solidFill>
                <a:latin typeface="+mn-lt"/>
                <a:ea typeface="+mn-ea"/>
                <a:cs typeface="+mn-cs"/>
              </a:rPr>
              <a:t>- اندازه شرکت </a:t>
            </a:r>
            <a:br>
              <a:rPr lang="fa-IR" sz="2200" dirty="0" smtClean="0">
                <a:solidFill>
                  <a:schemeClr val="tx1"/>
                </a:solidFill>
                <a:latin typeface="+mn-lt"/>
                <a:ea typeface="+mn-ea"/>
                <a:cs typeface="+mn-cs"/>
              </a:rPr>
            </a:br>
            <a:r>
              <a:rPr lang="fa-IR" sz="2200" dirty="0" smtClean="0">
                <a:solidFill>
                  <a:schemeClr val="tx1"/>
                </a:solidFill>
                <a:latin typeface="+mn-lt"/>
                <a:ea typeface="+mn-ea"/>
                <a:cs typeface="+mn-cs"/>
              </a:rPr>
              <a:t>- ثبات جریانات نقدینگی</a:t>
            </a:r>
            <a:br>
              <a:rPr lang="fa-IR" sz="2200" dirty="0" smtClean="0">
                <a:solidFill>
                  <a:schemeClr val="tx1"/>
                </a:solidFill>
                <a:latin typeface="+mn-lt"/>
                <a:ea typeface="+mn-ea"/>
                <a:cs typeface="+mn-cs"/>
              </a:rPr>
            </a:br>
            <a:r>
              <a:rPr lang="fa-IR" sz="2200" dirty="0" smtClean="0">
                <a:solidFill>
                  <a:schemeClr val="tx1"/>
                </a:solidFill>
                <a:latin typeface="+mn-lt"/>
                <a:ea typeface="+mn-ea"/>
                <a:cs typeface="+mn-cs"/>
              </a:rPr>
              <a:t>- هزینه ورشکستگی</a:t>
            </a:r>
            <a:br>
              <a:rPr lang="fa-IR" sz="2200" dirty="0" smtClean="0">
                <a:solidFill>
                  <a:schemeClr val="tx1"/>
                </a:solidFill>
                <a:latin typeface="+mn-lt"/>
                <a:ea typeface="+mn-ea"/>
                <a:cs typeface="+mn-cs"/>
              </a:rPr>
            </a:br>
            <a:r>
              <a:rPr lang="fa-IR" sz="2200" dirty="0" smtClean="0">
                <a:solidFill>
                  <a:schemeClr val="tx1"/>
                </a:solidFill>
                <a:latin typeface="+mn-lt"/>
                <a:ea typeface="+mn-ea"/>
                <a:cs typeface="+mn-cs"/>
              </a:rPr>
              <a:t>- قدرت بازار </a:t>
            </a:r>
            <a:br>
              <a:rPr lang="fa-IR" sz="2200" dirty="0" smtClean="0">
                <a:solidFill>
                  <a:schemeClr val="tx1"/>
                </a:solidFill>
                <a:latin typeface="+mn-lt"/>
                <a:ea typeface="+mn-ea"/>
                <a:cs typeface="+mn-cs"/>
              </a:rPr>
            </a:br>
            <a:r>
              <a:rPr lang="fa-IR" sz="2200" dirty="0" smtClean="0">
                <a:solidFill>
                  <a:schemeClr val="tx1"/>
                </a:solidFill>
                <a:latin typeface="+mn-lt"/>
                <a:ea typeface="+mn-ea"/>
                <a:cs typeface="+mn-cs"/>
              </a:rPr>
              <a:t>- کنترل </a:t>
            </a:r>
            <a:br>
              <a:rPr lang="fa-IR" sz="2200" dirty="0" smtClean="0">
                <a:solidFill>
                  <a:schemeClr val="tx1"/>
                </a:solidFill>
                <a:latin typeface="+mn-lt"/>
                <a:ea typeface="+mn-ea"/>
                <a:cs typeface="+mn-cs"/>
              </a:rPr>
            </a:br>
            <a:r>
              <a:rPr lang="fa-IR" sz="2200" dirty="0" smtClean="0">
                <a:solidFill>
                  <a:schemeClr val="tx1"/>
                </a:solidFill>
                <a:latin typeface="+mn-lt"/>
                <a:ea typeface="+mn-ea"/>
                <a:cs typeface="+mn-cs"/>
              </a:rPr>
              <a:t>- سایر عوامل </a:t>
            </a:r>
            <a:endParaRPr lang="en-US" sz="2200" dirty="0">
              <a:solidFill>
                <a:schemeClr val="tx1"/>
              </a:solidFill>
              <a:latin typeface="+mn-lt"/>
              <a:ea typeface="+mn-ea"/>
              <a:cs typeface="+mn-cs"/>
            </a:endParaRPr>
          </a:p>
        </p:txBody>
      </p:sp>
      <p:sp>
        <p:nvSpPr>
          <p:cNvPr id="3" name="Title 1"/>
          <p:cNvSpPr txBox="1">
            <a:spLocks/>
          </p:cNvSpPr>
          <p:nvPr/>
        </p:nvSpPr>
        <p:spPr>
          <a:xfrm>
            <a:off x="500034" y="3286124"/>
            <a:ext cx="8329642" cy="2643206"/>
          </a:xfrm>
          <a:prstGeom prst="rect">
            <a:avLst/>
          </a:prstGeom>
        </p:spPr>
        <p:txBody>
          <a:bodyPr vert="horz" lIns="91440" tIns="45720" rIns="91440" bIns="45720" rtlCol="0" anchor="t">
            <a:normAutofit fontScale="97500"/>
          </a:bodyPr>
          <a:lstStyle/>
          <a:p>
            <a:pPr lvl="0" algn="r" rtl="1">
              <a:spcBef>
                <a:spcPct val="0"/>
              </a:spcBef>
            </a:pP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TextBox 3"/>
          <p:cNvSpPr txBox="1"/>
          <p:nvPr/>
        </p:nvSpPr>
        <p:spPr>
          <a:xfrm>
            <a:off x="8077200" y="990600"/>
            <a:ext cx="306494" cy="369332"/>
          </a:xfrm>
          <a:prstGeom prst="rect">
            <a:avLst/>
          </a:prstGeom>
          <a:noFill/>
        </p:spPr>
        <p:txBody>
          <a:bodyPr wrap="none" rtlCol="0">
            <a:spAutoFit/>
          </a:bodyPr>
          <a:lstStyle/>
          <a:p>
            <a:r>
              <a:rPr lang="fa-IR" dirty="0" smtClean="0"/>
              <a:t>1</a:t>
            </a:r>
            <a:endParaRPr lang="en-US" dirty="0"/>
          </a:p>
        </p:txBody>
      </p:sp>
      <p:sp>
        <p:nvSpPr>
          <p:cNvPr id="5" name="TextBox 4"/>
          <p:cNvSpPr txBox="1"/>
          <p:nvPr/>
        </p:nvSpPr>
        <p:spPr>
          <a:xfrm>
            <a:off x="7543800" y="1295400"/>
            <a:ext cx="306494" cy="369332"/>
          </a:xfrm>
          <a:prstGeom prst="rect">
            <a:avLst/>
          </a:prstGeom>
          <a:noFill/>
        </p:spPr>
        <p:txBody>
          <a:bodyPr wrap="none" rtlCol="0">
            <a:spAutoFit/>
          </a:bodyPr>
          <a:lstStyle/>
          <a:p>
            <a:r>
              <a:rPr lang="fa-IR" dirty="0" smtClean="0"/>
              <a:t>2</a:t>
            </a:r>
            <a:endParaRPr lang="en-US" dirty="0"/>
          </a:p>
        </p:txBody>
      </p:sp>
      <p:sp>
        <p:nvSpPr>
          <p:cNvPr id="6" name="TextBox 5"/>
          <p:cNvSpPr txBox="1"/>
          <p:nvPr/>
        </p:nvSpPr>
        <p:spPr>
          <a:xfrm>
            <a:off x="7239000" y="1600200"/>
            <a:ext cx="306494" cy="369332"/>
          </a:xfrm>
          <a:prstGeom prst="rect">
            <a:avLst/>
          </a:prstGeom>
          <a:noFill/>
        </p:spPr>
        <p:txBody>
          <a:bodyPr wrap="none" rtlCol="0">
            <a:spAutoFit/>
          </a:bodyPr>
          <a:lstStyle/>
          <a:p>
            <a:r>
              <a:rPr lang="fa-IR" dirty="0" smtClean="0"/>
              <a:t>3</a:t>
            </a:r>
            <a:endParaRPr lang="en-US" dirty="0"/>
          </a:p>
        </p:txBody>
      </p:sp>
      <p:sp>
        <p:nvSpPr>
          <p:cNvPr id="7" name="TextBox 6"/>
          <p:cNvSpPr txBox="1"/>
          <p:nvPr/>
        </p:nvSpPr>
        <p:spPr>
          <a:xfrm>
            <a:off x="6629400" y="1981200"/>
            <a:ext cx="306494" cy="369332"/>
          </a:xfrm>
          <a:prstGeom prst="rect">
            <a:avLst/>
          </a:prstGeom>
          <a:noFill/>
        </p:spPr>
        <p:txBody>
          <a:bodyPr wrap="none" rtlCol="0">
            <a:spAutoFit/>
          </a:bodyPr>
          <a:lstStyle/>
          <a:p>
            <a:r>
              <a:rPr lang="fa-IR" dirty="0" smtClean="0"/>
              <a:t>4</a:t>
            </a:r>
            <a:endParaRPr lang="en-US" dirty="0"/>
          </a:p>
        </p:txBody>
      </p:sp>
      <p:sp>
        <p:nvSpPr>
          <p:cNvPr id="8" name="TextBox 7"/>
          <p:cNvSpPr txBox="1"/>
          <p:nvPr/>
        </p:nvSpPr>
        <p:spPr>
          <a:xfrm>
            <a:off x="6572264" y="2631040"/>
            <a:ext cx="45719" cy="923330"/>
          </a:xfrm>
          <a:prstGeom prst="rect">
            <a:avLst/>
          </a:prstGeom>
          <a:noFill/>
        </p:spPr>
        <p:txBody>
          <a:bodyPr wrap="square" rtlCol="0">
            <a:spAutoFit/>
          </a:bodyPr>
          <a:lstStyle/>
          <a:p>
            <a:endParaRPr lang="fa-IR" dirty="0" smtClean="0"/>
          </a:p>
          <a:p>
            <a:endParaRPr lang="fa-IR" dirty="0" smtClean="0"/>
          </a:p>
          <a:p>
            <a:endParaRPr lang="en-US" dirty="0"/>
          </a:p>
        </p:txBody>
      </p:sp>
      <p:sp>
        <p:nvSpPr>
          <p:cNvPr id="10" name="TextBox 9"/>
          <p:cNvSpPr txBox="1"/>
          <p:nvPr/>
        </p:nvSpPr>
        <p:spPr>
          <a:xfrm>
            <a:off x="6934200" y="2286000"/>
            <a:ext cx="314510" cy="369332"/>
          </a:xfrm>
          <a:prstGeom prst="rect">
            <a:avLst/>
          </a:prstGeom>
          <a:noFill/>
        </p:spPr>
        <p:txBody>
          <a:bodyPr wrap="square" rtlCol="0">
            <a:spAutoFit/>
          </a:bodyPr>
          <a:lstStyle/>
          <a:p>
            <a:r>
              <a:rPr lang="fa-IR" b="1" dirty="0" smtClean="0"/>
              <a:t>5</a:t>
            </a:r>
            <a:endParaRPr lang="en-US" b="1" dirty="0"/>
          </a:p>
        </p:txBody>
      </p:sp>
      <p:sp>
        <p:nvSpPr>
          <p:cNvPr id="11" name="TextBox 10"/>
          <p:cNvSpPr txBox="1"/>
          <p:nvPr/>
        </p:nvSpPr>
        <p:spPr>
          <a:xfrm>
            <a:off x="7467600" y="2590800"/>
            <a:ext cx="306494" cy="369332"/>
          </a:xfrm>
          <a:prstGeom prst="rect">
            <a:avLst/>
          </a:prstGeom>
          <a:noFill/>
        </p:spPr>
        <p:txBody>
          <a:bodyPr wrap="none" rtlCol="0">
            <a:spAutoFit/>
          </a:bodyPr>
          <a:lstStyle/>
          <a:p>
            <a:r>
              <a:rPr lang="fa-IR" dirty="0" smtClean="0"/>
              <a:t>6</a:t>
            </a:r>
            <a:endParaRPr lang="en-US" dirty="0"/>
          </a:p>
        </p:txBody>
      </p:sp>
      <p:sp>
        <p:nvSpPr>
          <p:cNvPr id="12" name="TextBox 11"/>
          <p:cNvSpPr txBox="1"/>
          <p:nvPr/>
        </p:nvSpPr>
        <p:spPr>
          <a:xfrm>
            <a:off x="228600" y="4419600"/>
            <a:ext cx="2430474" cy="2031325"/>
          </a:xfrm>
          <a:prstGeom prst="rect">
            <a:avLst/>
          </a:prstGeom>
          <a:noFill/>
        </p:spPr>
        <p:txBody>
          <a:bodyPr wrap="none" rtlCol="0">
            <a:spAutoFit/>
          </a:bodyPr>
          <a:lstStyle/>
          <a:p>
            <a:r>
              <a:rPr lang="en-US" b="1" dirty="0" smtClean="0"/>
              <a:t>1-Growth</a:t>
            </a:r>
          </a:p>
          <a:p>
            <a:r>
              <a:rPr lang="en-US" b="1" dirty="0" smtClean="0"/>
              <a:t>2-profitability</a:t>
            </a:r>
          </a:p>
          <a:p>
            <a:r>
              <a:rPr lang="en-US" b="1" dirty="0" smtClean="0"/>
              <a:t>3-size</a:t>
            </a:r>
          </a:p>
          <a:p>
            <a:r>
              <a:rPr lang="en-US" b="1" dirty="0" smtClean="0"/>
              <a:t>4-cash flow volatility</a:t>
            </a:r>
          </a:p>
          <a:p>
            <a:r>
              <a:rPr lang="en-US" b="1" dirty="0" smtClean="0"/>
              <a:t>5-bankruptcy cost</a:t>
            </a:r>
          </a:p>
          <a:p>
            <a:r>
              <a:rPr lang="en-US" b="1" dirty="0" smtClean="0"/>
              <a:t>6-market power</a:t>
            </a:r>
          </a:p>
          <a:p>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229600" cy="3429000"/>
          </a:xfrm>
        </p:spPr>
        <p:txBody>
          <a:bodyPr anchor="t">
            <a:normAutofit/>
          </a:bodyPr>
          <a:lstStyle/>
          <a:p>
            <a:pPr algn="r" rtl="1">
              <a:buFont typeface="Courier New" pitchFamily="49" charset="0"/>
              <a:buChar char="o"/>
            </a:pPr>
            <a:r>
              <a:rPr lang="fa-IR" b="1" dirty="0" smtClean="0">
                <a:cs typeface="+mn-cs"/>
              </a:rPr>
              <a:t>رشد</a:t>
            </a:r>
            <a:r>
              <a:rPr lang="fa-IR" dirty="0" smtClean="0"/>
              <a:t/>
            </a:r>
            <a:br>
              <a:rPr lang="fa-IR" dirty="0" smtClean="0"/>
            </a:br>
            <a:r>
              <a:rPr lang="fa-IR" sz="2000" dirty="0" smtClean="0">
                <a:solidFill>
                  <a:schemeClr val="tx1"/>
                </a:solidFill>
                <a:cs typeface="+mn-cs"/>
              </a:rPr>
              <a:t>بررسیها نشان می دهند نسبت بدهی بلند مدت رابطه ای معکوس با رشد مورد انتظار شرکت دارد .</a:t>
            </a:r>
            <a:br>
              <a:rPr lang="fa-IR" sz="2000" dirty="0" smtClean="0">
                <a:solidFill>
                  <a:schemeClr val="tx1"/>
                </a:solidFill>
                <a:cs typeface="+mn-cs"/>
              </a:rPr>
            </a:br>
            <a:r>
              <a:rPr lang="fa-IR" sz="2000" dirty="0" smtClean="0">
                <a:solidFill>
                  <a:schemeClr val="tx1"/>
                </a:solidFill>
                <a:cs typeface="+mn-cs"/>
              </a:rPr>
              <a:t>اگر شرکت بجای بدهی بلند مدت ، بدهی کوتاه مدت داشته باشد ، هزینه نمایندگی کاهش می یابد .مایز(1977)حتی نشان میدهد که بین بدهی کوتاه مدت و نرخ رشد مورد انتظارنوعی رابطه مثبت وجود دارد.(مارتین و همکاران ،1988 ) </a:t>
            </a:r>
            <a:endParaRPr lang="en-US" sz="2000" dirty="0">
              <a:solidFill>
                <a:schemeClr val="tx1"/>
              </a:solidFill>
              <a:cs typeface="+mn-cs"/>
            </a:endParaRPr>
          </a:p>
        </p:txBody>
      </p:sp>
      <p:sp>
        <p:nvSpPr>
          <p:cNvPr id="3" name="Title 3"/>
          <p:cNvSpPr txBox="1">
            <a:spLocks/>
          </p:cNvSpPr>
          <p:nvPr/>
        </p:nvSpPr>
        <p:spPr>
          <a:xfrm>
            <a:off x="457200" y="2590800"/>
            <a:ext cx="8443914" cy="3429000"/>
          </a:xfrm>
          <a:prstGeom prst="rect">
            <a:avLst/>
          </a:prstGeom>
        </p:spPr>
        <p:txBody>
          <a:bodyPr vert="horz" lIns="0" tIns="45720" rIns="0" bIns="0" anchor="t">
            <a:normAutofit/>
            <a:scene3d>
              <a:camera prst="orthographicFront"/>
              <a:lightRig rig="freezing" dir="t">
                <a:rot lat="0" lon="0" rev="5640000"/>
              </a:lightRig>
            </a:scene3d>
            <a:sp3d prstMaterial="flat">
              <a:contourClr>
                <a:schemeClr val="tx2"/>
              </a:contourClr>
            </a:sp3d>
          </a:bodyPr>
          <a:lstStyle/>
          <a:p>
            <a:pPr marL="0" marR="0" lvl="0" indent="0" algn="r" defTabSz="914400" rtl="1" eaLnBrk="1" fontAlgn="auto" latinLnBrk="0" hangingPunct="1">
              <a:lnSpc>
                <a:spcPct val="100000"/>
              </a:lnSpc>
              <a:spcBef>
                <a:spcPct val="0"/>
              </a:spcBef>
              <a:spcAft>
                <a:spcPts val="0"/>
              </a:spcAft>
              <a:buClrTx/>
              <a:buSzTx/>
              <a:buFont typeface="Courier New" pitchFamily="49" charset="0"/>
              <a:buChar char="o"/>
              <a:tabLst/>
              <a:defRPr/>
            </a:pPr>
            <a:r>
              <a:rPr kumimoji="0" lang="fa-IR" sz="5000" b="1" i="0" u="none" strike="noStrike" kern="1200" cap="none" spc="0" normalizeH="0" baseline="0" noProof="0" dirty="0" smtClean="0">
                <a:ln>
                  <a:noFill/>
                </a:ln>
                <a:solidFill>
                  <a:schemeClr val="tx2"/>
                </a:solidFill>
                <a:effectLst/>
                <a:uLnTx/>
                <a:uFillTx/>
                <a:latin typeface="+mj-lt"/>
                <a:ea typeface="+mj-ea"/>
                <a:cs typeface="+mn-cs"/>
              </a:rPr>
              <a:t>سود آوری</a:t>
            </a:r>
            <a:endParaRPr kumimoji="0" lang="en-US" sz="5000" b="1" i="0" u="none" strike="noStrike" kern="1200" cap="none" spc="0" normalizeH="0" baseline="0" noProof="0" dirty="0" smtClean="0">
              <a:ln>
                <a:noFill/>
              </a:ln>
              <a:solidFill>
                <a:schemeClr val="tx2"/>
              </a:solidFill>
              <a:effectLst/>
              <a:uLnTx/>
              <a:uFillTx/>
              <a:latin typeface="+mj-lt"/>
              <a:ea typeface="+mj-ea"/>
              <a:cs typeface="+mn-cs"/>
            </a:endParaRPr>
          </a:p>
          <a:p>
            <a:pPr marL="0" marR="0" lvl="0" indent="0" algn="r" defTabSz="914400" rtl="1" eaLnBrk="1" fontAlgn="auto" latinLnBrk="0" hangingPunct="1">
              <a:lnSpc>
                <a:spcPct val="100000"/>
              </a:lnSpc>
              <a:spcBef>
                <a:spcPct val="0"/>
              </a:spcBef>
              <a:spcAft>
                <a:spcPts val="0"/>
              </a:spcAft>
              <a:buClrTx/>
              <a:buSzTx/>
              <a:tabLst/>
              <a:defRPr/>
            </a:pPr>
            <a:r>
              <a:rPr kumimoji="0" lang="fa-IR" sz="3200" b="0" i="0" u="none" strike="noStrike" kern="1200" cap="none" spc="0" normalizeH="0" baseline="0" noProof="0" dirty="0" smtClean="0">
                <a:ln>
                  <a:noFill/>
                </a:ln>
                <a:solidFill>
                  <a:schemeClr val="tx2"/>
                </a:solidFill>
                <a:effectLst/>
                <a:uLnTx/>
                <a:uFillTx/>
                <a:latin typeface="+mj-lt"/>
                <a:ea typeface="+mj-ea"/>
                <a:cs typeface="+mj-cs"/>
              </a:rPr>
              <a:t/>
            </a:r>
            <a:br>
              <a:rPr kumimoji="0" lang="fa-IR" sz="3200" b="0" i="0" u="none" strike="noStrike" kern="1200" cap="none" spc="0" normalizeH="0" baseline="0" noProof="0" dirty="0" smtClean="0">
                <a:ln>
                  <a:noFill/>
                </a:ln>
                <a:solidFill>
                  <a:schemeClr val="tx2"/>
                </a:solidFill>
                <a:effectLst/>
                <a:uLnTx/>
                <a:uFillTx/>
                <a:latin typeface="+mj-lt"/>
                <a:ea typeface="+mj-ea"/>
                <a:cs typeface="+mj-cs"/>
              </a:rPr>
            </a:br>
            <a:r>
              <a:rPr kumimoji="0" lang="fa-IR" sz="2000" b="0" i="0" u="none" strike="noStrike" kern="1200" cap="none" spc="0" normalizeH="0" baseline="0" noProof="0" dirty="0" smtClean="0">
                <a:ln>
                  <a:noFill/>
                </a:ln>
                <a:solidFill>
                  <a:schemeClr val="tx1"/>
                </a:solidFill>
                <a:effectLst/>
                <a:uLnTx/>
                <a:uFillTx/>
                <a:latin typeface="+mj-lt"/>
                <a:ea typeface="+mj-ea"/>
                <a:cs typeface="+mn-cs"/>
              </a:rPr>
              <a:t>مایرز شواهدی از دونالدسون  و بریلی و مایرز  ارائه می نماید مبنی بر اینکه شرکتها برای افزایش سرمایه ، اول از طریق سود انباشته ، دوم از طریق وام ، سوم از طریق صدور سهام جدید تامین مالی می کنند .</a:t>
            </a:r>
            <a:br>
              <a:rPr kumimoji="0" lang="fa-IR" sz="2000" b="0" i="0" u="none" strike="noStrike" kern="1200" cap="none" spc="0" normalizeH="0" baseline="0" noProof="0" dirty="0" smtClean="0">
                <a:ln>
                  <a:noFill/>
                </a:ln>
                <a:solidFill>
                  <a:schemeClr val="tx1"/>
                </a:solidFill>
                <a:effectLst/>
                <a:uLnTx/>
                <a:uFillTx/>
                <a:latin typeface="+mj-lt"/>
                <a:ea typeface="+mj-ea"/>
                <a:cs typeface="+mn-cs"/>
              </a:rPr>
            </a:br>
            <a:r>
              <a:rPr kumimoji="0" lang="fa-IR" sz="2000" b="0" i="0" u="none" strike="noStrike" kern="1200" cap="none" spc="0" normalizeH="0" baseline="0" noProof="0" dirty="0" smtClean="0">
                <a:ln>
                  <a:noFill/>
                </a:ln>
                <a:solidFill>
                  <a:schemeClr val="tx1"/>
                </a:solidFill>
                <a:effectLst/>
                <a:uLnTx/>
                <a:uFillTx/>
                <a:latin typeface="+mj-lt"/>
                <a:ea typeface="+mj-ea"/>
                <a:cs typeface="+mn-cs"/>
              </a:rPr>
              <a:t>این عمل ممکن است بخاطرهزینه های مربوط به صدور سهام جدید باشد.</a:t>
            </a:r>
            <a:endParaRPr kumimoji="0" lang="en-US" sz="2000" b="0" i="0" u="none" strike="noStrike" kern="1200" cap="none" spc="0" normalizeH="0" baseline="0" noProof="0" dirty="0">
              <a:ln>
                <a:noFill/>
              </a:ln>
              <a:solidFill>
                <a:schemeClr val="tx1"/>
              </a:solidFill>
              <a:effectLst/>
              <a:uLnTx/>
              <a:uFillTx/>
              <a:latin typeface="+mj-lt"/>
              <a:ea typeface="+mj-ea"/>
              <a:cs typeface="+mn-cs"/>
            </a:endParaRPr>
          </a:p>
        </p:txBody>
      </p:sp>
      <p:sp>
        <p:nvSpPr>
          <p:cNvPr id="5" name="TextBox 4"/>
          <p:cNvSpPr txBox="1"/>
          <p:nvPr/>
        </p:nvSpPr>
        <p:spPr>
          <a:xfrm>
            <a:off x="7315200" y="3581400"/>
            <a:ext cx="306494" cy="369332"/>
          </a:xfrm>
          <a:prstGeom prst="rect">
            <a:avLst/>
          </a:prstGeom>
          <a:noFill/>
        </p:spPr>
        <p:txBody>
          <a:bodyPr wrap="none" rtlCol="0">
            <a:spAutoFit/>
          </a:bodyPr>
          <a:lstStyle/>
          <a:p>
            <a:r>
              <a:rPr lang="fa-IR" dirty="0" smtClean="0"/>
              <a:t>1</a:t>
            </a:r>
            <a:endParaRPr lang="en-US" dirty="0"/>
          </a:p>
        </p:txBody>
      </p:sp>
      <p:sp>
        <p:nvSpPr>
          <p:cNvPr id="6" name="TextBox 5"/>
          <p:cNvSpPr txBox="1"/>
          <p:nvPr/>
        </p:nvSpPr>
        <p:spPr>
          <a:xfrm>
            <a:off x="6096000" y="3581400"/>
            <a:ext cx="306494" cy="369332"/>
          </a:xfrm>
          <a:prstGeom prst="rect">
            <a:avLst/>
          </a:prstGeom>
          <a:noFill/>
        </p:spPr>
        <p:txBody>
          <a:bodyPr wrap="none" rtlCol="0">
            <a:spAutoFit/>
          </a:bodyPr>
          <a:lstStyle/>
          <a:p>
            <a:r>
              <a:rPr lang="fa-IR" dirty="0" smtClean="0"/>
              <a:t>2</a:t>
            </a:r>
            <a:endParaRPr lang="en-US" dirty="0"/>
          </a:p>
        </p:txBody>
      </p:sp>
      <p:sp>
        <p:nvSpPr>
          <p:cNvPr id="7" name="TextBox 6"/>
          <p:cNvSpPr txBox="1"/>
          <p:nvPr/>
        </p:nvSpPr>
        <p:spPr>
          <a:xfrm>
            <a:off x="228600" y="5715000"/>
            <a:ext cx="2286016" cy="646331"/>
          </a:xfrm>
          <a:prstGeom prst="rect">
            <a:avLst/>
          </a:prstGeom>
          <a:noFill/>
        </p:spPr>
        <p:txBody>
          <a:bodyPr wrap="square" rtlCol="0">
            <a:spAutoFit/>
          </a:bodyPr>
          <a:lstStyle/>
          <a:p>
            <a:r>
              <a:rPr lang="en-US" dirty="0" smtClean="0"/>
              <a:t>1-donaldson</a:t>
            </a:r>
          </a:p>
          <a:p>
            <a:r>
              <a:rPr lang="en-US" dirty="0" smtClean="0"/>
              <a:t>2-brealy &amp; </a:t>
            </a:r>
            <a:r>
              <a:rPr lang="en-US" dirty="0" err="1" smtClean="0"/>
              <a:t>mayers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04800"/>
            <a:ext cx="8686800" cy="4373562"/>
          </a:xfrm>
        </p:spPr>
        <p:txBody>
          <a:bodyPr anchor="t">
            <a:normAutofit/>
          </a:bodyPr>
          <a:lstStyle/>
          <a:p>
            <a:pPr algn="r" rtl="1">
              <a:buFont typeface="Courier New" pitchFamily="49" charset="0"/>
              <a:buChar char="o"/>
            </a:pPr>
            <a:r>
              <a:rPr lang="fa-IR" b="1" dirty="0" smtClean="0">
                <a:cs typeface="+mn-cs"/>
              </a:rPr>
              <a:t>اندازه شرکت </a:t>
            </a:r>
            <a:r>
              <a:rPr lang="fa-IR" sz="3200" dirty="0" smtClean="0"/>
              <a:t/>
            </a:r>
            <a:br>
              <a:rPr lang="fa-IR" sz="3200" dirty="0" smtClean="0"/>
            </a:br>
            <a:r>
              <a:rPr lang="fa-IR" sz="3200" dirty="0" smtClean="0"/>
              <a:t/>
            </a:r>
            <a:br>
              <a:rPr lang="fa-IR" sz="3200" dirty="0" smtClean="0"/>
            </a:br>
            <a:r>
              <a:rPr lang="fa-IR" sz="2000" dirty="0" smtClean="0">
                <a:solidFill>
                  <a:schemeClr val="tx1"/>
                </a:solidFill>
                <a:cs typeface="+mn-cs"/>
              </a:rPr>
              <a:t>وارنر(1977 )،آنگ،چوا و مک کانال(1982 )اندازه شرکت را از عوامل موثر بر اهرم مالی می دانند .</a:t>
            </a:r>
            <a:br>
              <a:rPr lang="fa-IR" sz="2000" dirty="0" smtClean="0">
                <a:solidFill>
                  <a:schemeClr val="tx1"/>
                </a:solidFill>
                <a:cs typeface="+mn-cs"/>
              </a:rPr>
            </a:br>
            <a:r>
              <a:rPr lang="fa-IR" sz="2000" dirty="0" smtClean="0">
                <a:solidFill>
                  <a:schemeClr val="tx1"/>
                </a:solidFill>
                <a:cs typeface="+mn-cs"/>
              </a:rPr>
              <a:t>آنها مشاهده کردند که شرکتهای بزرگ بدلیل تنوع فعالیتها کمتر در معرض ورشکستگی هستند ودرصورت ورشکستگی ،همچنان از قدرت وامگیری برخورداند .</a:t>
            </a:r>
            <a:br>
              <a:rPr lang="fa-IR" sz="2000" dirty="0" smtClean="0">
                <a:solidFill>
                  <a:schemeClr val="tx1"/>
                </a:solidFill>
                <a:cs typeface="+mn-cs"/>
              </a:rPr>
            </a:br>
            <a:r>
              <a:rPr lang="fa-IR" sz="2000" dirty="0" smtClean="0">
                <a:solidFill>
                  <a:schemeClr val="tx1"/>
                </a:solidFill>
                <a:cs typeface="+mn-cs"/>
              </a:rPr>
              <a:t>بر اساس مطالعات انجام شده میتوان نتیجه گرفت که شرکتهای بزرگتر می توانند دارای اهرم بیشتر باشند ، به تعبیر دیگربین اندازه و میزان استفاده از بدهی ارتباط مثبت وجود دارد .(مارتین و همکاران ، 1988)</a:t>
            </a:r>
            <a:endParaRPr lang="en-US" sz="2000" dirty="0">
              <a:solidFill>
                <a:schemeClr val="tx1"/>
              </a:solidFill>
              <a:cs typeface="+mn-cs"/>
            </a:endParaRPr>
          </a:p>
        </p:txBody>
      </p:sp>
      <p:sp>
        <p:nvSpPr>
          <p:cNvPr id="3" name="TextBox 2"/>
          <p:cNvSpPr txBox="1"/>
          <p:nvPr/>
        </p:nvSpPr>
        <p:spPr>
          <a:xfrm>
            <a:off x="3214678" y="1643050"/>
            <a:ext cx="184731" cy="369332"/>
          </a:xfrm>
          <a:prstGeom prst="rect">
            <a:avLst/>
          </a:prstGeom>
          <a:noFill/>
        </p:spPr>
        <p:txBody>
          <a:bodyPr wrap="none" rtlCol="0">
            <a:spAutoFit/>
          </a:bodyPr>
          <a:lstStyle/>
          <a:p>
            <a:endParaRPr lang="en-US" dirty="0"/>
          </a:p>
        </p:txBody>
      </p:sp>
      <p:sp>
        <p:nvSpPr>
          <p:cNvPr id="5" name="Title 3"/>
          <p:cNvSpPr txBox="1">
            <a:spLocks/>
          </p:cNvSpPr>
          <p:nvPr/>
        </p:nvSpPr>
        <p:spPr>
          <a:xfrm>
            <a:off x="533400" y="3657600"/>
            <a:ext cx="8229600" cy="1752600"/>
          </a:xfrm>
          <a:prstGeom prst="rect">
            <a:avLst/>
          </a:prstGeom>
        </p:spPr>
        <p:txBody>
          <a:bodyPr vert="horz" lIns="0" tIns="45720" rIns="0" bIns="0" anchor="t">
            <a:normAutofit fontScale="75000" lnSpcReduction="20000"/>
            <a:scene3d>
              <a:camera prst="orthographicFront"/>
              <a:lightRig rig="freezing" dir="t">
                <a:rot lat="0" lon="0" rev="5640000"/>
              </a:lightRig>
            </a:scene3d>
            <a:sp3d prstMaterial="flat">
              <a:contourClr>
                <a:schemeClr val="tx2"/>
              </a:contourClr>
            </a:sp3d>
          </a:bodyPr>
          <a:lstStyle/>
          <a:p>
            <a:pPr marL="0" marR="0" lvl="0" indent="0" algn="r" defTabSz="914400" rtl="1" eaLnBrk="1" fontAlgn="auto" latinLnBrk="0" hangingPunct="1">
              <a:lnSpc>
                <a:spcPct val="100000"/>
              </a:lnSpc>
              <a:spcBef>
                <a:spcPct val="0"/>
              </a:spcBef>
              <a:spcAft>
                <a:spcPts val="0"/>
              </a:spcAft>
              <a:buClrTx/>
              <a:buSzTx/>
              <a:buFont typeface="Courier New" pitchFamily="49" charset="0"/>
              <a:buChar char="o"/>
              <a:tabLst/>
              <a:defRPr/>
            </a:pPr>
            <a:r>
              <a:rPr lang="fa-IR" sz="6100" b="1" dirty="0" smtClean="0">
                <a:solidFill>
                  <a:schemeClr val="tx2"/>
                </a:solidFill>
                <a:latin typeface="+mj-lt"/>
                <a:ea typeface="+mj-ea"/>
              </a:rPr>
              <a:t>ثبات جریانهای نقدی </a:t>
            </a:r>
            <a:r>
              <a:rPr kumimoji="0" lang="fa-IR" sz="3200" b="0" i="0" u="none" strike="noStrike" kern="1200" cap="none" spc="0" normalizeH="0" baseline="0" noProof="0" dirty="0" smtClean="0">
                <a:ln>
                  <a:noFill/>
                </a:ln>
                <a:solidFill>
                  <a:schemeClr val="tx2"/>
                </a:solidFill>
                <a:effectLst/>
                <a:uLnTx/>
                <a:uFillTx/>
                <a:latin typeface="+mj-lt"/>
                <a:ea typeface="+mj-ea"/>
                <a:cs typeface="+mj-cs"/>
              </a:rPr>
              <a:t/>
            </a:r>
            <a:br>
              <a:rPr kumimoji="0" lang="fa-IR" sz="3200" b="0" i="0" u="none" strike="noStrike" kern="1200" cap="none" spc="0" normalizeH="0" baseline="0" noProof="0" dirty="0" smtClean="0">
                <a:ln>
                  <a:noFill/>
                </a:ln>
                <a:solidFill>
                  <a:schemeClr val="tx2"/>
                </a:solidFill>
                <a:effectLst/>
                <a:uLnTx/>
                <a:uFillTx/>
                <a:latin typeface="+mj-lt"/>
                <a:ea typeface="+mj-ea"/>
                <a:cs typeface="+mj-cs"/>
              </a:rPr>
            </a:br>
            <a:r>
              <a:rPr kumimoji="0" lang="fa-IR" sz="3200" b="0" i="0" u="none" strike="noStrike" kern="1200" cap="none" spc="0" normalizeH="0" baseline="0" noProof="0" dirty="0" smtClean="0">
                <a:ln>
                  <a:noFill/>
                </a:ln>
                <a:solidFill>
                  <a:schemeClr val="tx2"/>
                </a:solidFill>
                <a:effectLst/>
                <a:uLnTx/>
                <a:uFillTx/>
                <a:latin typeface="+mj-lt"/>
                <a:ea typeface="+mj-ea"/>
                <a:cs typeface="+mj-cs"/>
              </a:rPr>
              <a:t/>
            </a:r>
            <a:br>
              <a:rPr kumimoji="0" lang="fa-IR" sz="3200" b="0" i="0" u="none" strike="noStrike" kern="1200" cap="none" spc="0" normalizeH="0" baseline="0" noProof="0" dirty="0" smtClean="0">
                <a:ln>
                  <a:noFill/>
                </a:ln>
                <a:solidFill>
                  <a:schemeClr val="tx2"/>
                </a:solidFill>
                <a:effectLst/>
                <a:uLnTx/>
                <a:uFillTx/>
                <a:latin typeface="+mj-lt"/>
                <a:ea typeface="+mj-ea"/>
                <a:cs typeface="+mj-cs"/>
              </a:rPr>
            </a:br>
            <a:r>
              <a:rPr lang="fa-IR" sz="3000" dirty="0" smtClean="0">
                <a:latin typeface="+mj-lt"/>
                <a:ea typeface="+mj-ea"/>
              </a:rPr>
              <a:t>بر اساس تحقیقات انجام شده هر چه جریانات نقدی شرکت از ثبات بیشتری برخوردار باشد ، ازبدهی بیشتری در ساختار مالی استفاده می شود .</a:t>
            </a:r>
            <a:br>
              <a:rPr lang="fa-IR" sz="3000" dirty="0" smtClean="0">
                <a:latin typeface="+mj-lt"/>
                <a:ea typeface="+mj-ea"/>
              </a:rPr>
            </a:br>
            <a:endParaRPr lang="en-US" sz="3000" dirty="0">
              <a:latin typeface="+mj-lt"/>
              <a:ea typeface="+mj-e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14678" y="1643050"/>
            <a:ext cx="184731" cy="369332"/>
          </a:xfrm>
          <a:prstGeom prst="rect">
            <a:avLst/>
          </a:prstGeom>
          <a:noFill/>
        </p:spPr>
        <p:txBody>
          <a:bodyPr wrap="none" rtlCol="0">
            <a:spAutoFit/>
          </a:bodyPr>
          <a:lstStyle/>
          <a:p>
            <a:endParaRPr lang="en-US" dirty="0"/>
          </a:p>
        </p:txBody>
      </p:sp>
      <p:sp>
        <p:nvSpPr>
          <p:cNvPr id="6" name="Title 3"/>
          <p:cNvSpPr>
            <a:spLocks noGrp="1"/>
          </p:cNvSpPr>
          <p:nvPr>
            <p:ph type="title"/>
          </p:nvPr>
        </p:nvSpPr>
        <p:spPr>
          <a:xfrm>
            <a:off x="228600" y="228600"/>
            <a:ext cx="8686800" cy="2239962"/>
          </a:xfrm>
        </p:spPr>
        <p:txBody>
          <a:bodyPr anchor="t">
            <a:normAutofit fontScale="90000"/>
          </a:bodyPr>
          <a:lstStyle/>
          <a:p>
            <a:pPr algn="r" rtl="1">
              <a:buFont typeface="Courier New" pitchFamily="49" charset="0"/>
              <a:buChar char="o"/>
            </a:pPr>
            <a:r>
              <a:rPr lang="fa-IR" sz="4600" b="1" dirty="0" smtClean="0">
                <a:cs typeface="+mn-cs"/>
              </a:rPr>
              <a:t>هزینه  ورشکستگی</a:t>
            </a:r>
            <a:r>
              <a:rPr lang="fa-IR" sz="3200" dirty="0" smtClean="0"/>
              <a:t/>
            </a:r>
            <a:br>
              <a:rPr lang="fa-IR" sz="3200" dirty="0" smtClean="0"/>
            </a:br>
            <a:r>
              <a:rPr lang="fa-IR" sz="3200" dirty="0" smtClean="0"/>
              <a:t/>
            </a:r>
            <a:br>
              <a:rPr lang="fa-IR" sz="3200" dirty="0" smtClean="0"/>
            </a:br>
            <a:r>
              <a:rPr lang="fa-IR" sz="2300" dirty="0" smtClean="0">
                <a:solidFill>
                  <a:schemeClr val="tx1"/>
                </a:solidFill>
                <a:cs typeface="+mn-cs"/>
              </a:rPr>
              <a:t>افزایش سهم بدهی در ساختار مالی شرکت موجب افزایش ریسک نقدینگی و اعتباری شرکت می شود به نحوی که ناتوانی شرکت در ایفای تعهدات ناشی از افزایش بدهی منجر به افزایش ریسک ورشکستگی شرکت خواهد شد.</a:t>
            </a:r>
            <a:r>
              <a:rPr lang="fa-IR" sz="3200" dirty="0" smtClean="0"/>
              <a:t/>
            </a:r>
            <a:br>
              <a:rPr lang="fa-IR" sz="3200" dirty="0" smtClean="0"/>
            </a:br>
            <a:r>
              <a:rPr lang="fa-IR" sz="3200" dirty="0" smtClean="0"/>
              <a:t/>
            </a:r>
            <a:br>
              <a:rPr lang="fa-IR" sz="3200" dirty="0" smtClean="0"/>
            </a:br>
            <a:endParaRPr lang="en-US" sz="3200" dirty="0"/>
          </a:p>
        </p:txBody>
      </p:sp>
      <p:sp>
        <p:nvSpPr>
          <p:cNvPr id="7" name="Title 3"/>
          <p:cNvSpPr txBox="1">
            <a:spLocks/>
          </p:cNvSpPr>
          <p:nvPr/>
        </p:nvSpPr>
        <p:spPr>
          <a:xfrm>
            <a:off x="533400" y="3276600"/>
            <a:ext cx="8229600" cy="2514600"/>
          </a:xfrm>
          <a:prstGeom prst="rect">
            <a:avLst/>
          </a:prstGeom>
        </p:spPr>
        <p:txBody>
          <a:bodyPr vert="horz" lIns="0" tIns="45720" rIns="0" bIns="0" anchor="t">
            <a:normAutofit fontScale="97500"/>
            <a:scene3d>
              <a:camera prst="orthographicFront"/>
              <a:lightRig rig="freezing" dir="t">
                <a:rot lat="0" lon="0" rev="5640000"/>
              </a:lightRig>
            </a:scene3d>
            <a:sp3d prstMaterial="flat">
              <a:contourClr>
                <a:schemeClr val="tx2"/>
              </a:contourClr>
            </a:sp3d>
          </a:bodyPr>
          <a:lstStyle/>
          <a:p>
            <a:pPr marL="0" marR="0" lvl="0" indent="0" algn="r" defTabSz="914400" rtl="1" eaLnBrk="1" fontAlgn="auto" latinLnBrk="0" hangingPunct="1">
              <a:lnSpc>
                <a:spcPct val="100000"/>
              </a:lnSpc>
              <a:spcBef>
                <a:spcPct val="0"/>
              </a:spcBef>
              <a:spcAft>
                <a:spcPts val="0"/>
              </a:spcAft>
              <a:buClrTx/>
              <a:buSzTx/>
              <a:buFont typeface="Courier New" pitchFamily="49" charset="0"/>
              <a:buChar char="o"/>
              <a:tabLst/>
              <a:defRPr/>
            </a:pPr>
            <a:r>
              <a:rPr lang="fa-IR" sz="4600" b="1" dirty="0" smtClean="0">
                <a:solidFill>
                  <a:schemeClr val="tx2"/>
                </a:solidFill>
                <a:latin typeface="+mj-lt"/>
                <a:ea typeface="+mj-ea"/>
              </a:rPr>
              <a:t>قدرت بازار </a:t>
            </a:r>
            <a:r>
              <a:rPr kumimoji="0" lang="fa-IR" sz="3200" b="0" i="0" u="none" strike="noStrike" kern="1200" cap="none" spc="0" normalizeH="0" baseline="0" noProof="0" dirty="0" smtClean="0">
                <a:ln>
                  <a:noFill/>
                </a:ln>
                <a:solidFill>
                  <a:schemeClr val="tx2"/>
                </a:solidFill>
                <a:effectLst/>
                <a:uLnTx/>
                <a:uFillTx/>
                <a:latin typeface="+mj-lt"/>
                <a:ea typeface="+mj-ea"/>
                <a:cs typeface="+mj-cs"/>
              </a:rPr>
              <a:t/>
            </a:r>
            <a:br>
              <a:rPr kumimoji="0" lang="fa-IR" sz="3200" b="0" i="0" u="none" strike="noStrike" kern="1200" cap="none" spc="0" normalizeH="0" baseline="0" noProof="0" dirty="0" smtClean="0">
                <a:ln>
                  <a:noFill/>
                </a:ln>
                <a:solidFill>
                  <a:schemeClr val="tx2"/>
                </a:solidFill>
                <a:effectLst/>
                <a:uLnTx/>
                <a:uFillTx/>
                <a:latin typeface="+mj-lt"/>
                <a:ea typeface="+mj-ea"/>
                <a:cs typeface="+mj-cs"/>
              </a:rPr>
            </a:br>
            <a:r>
              <a:rPr kumimoji="0" lang="fa-IR" sz="3200" b="0" i="0" u="none" strike="noStrike" kern="1200" cap="none" spc="0" normalizeH="0" baseline="0" noProof="0" dirty="0" smtClean="0">
                <a:ln>
                  <a:noFill/>
                </a:ln>
                <a:solidFill>
                  <a:schemeClr val="tx2"/>
                </a:solidFill>
                <a:effectLst/>
                <a:uLnTx/>
                <a:uFillTx/>
                <a:latin typeface="+mj-lt"/>
                <a:ea typeface="+mj-ea"/>
                <a:cs typeface="+mj-cs"/>
              </a:rPr>
              <a:t/>
            </a:r>
            <a:br>
              <a:rPr kumimoji="0" lang="fa-IR" sz="3200" b="0" i="0" u="none" strike="noStrike" kern="1200" cap="none" spc="0" normalizeH="0" baseline="0" noProof="0" dirty="0" smtClean="0">
                <a:ln>
                  <a:noFill/>
                </a:ln>
                <a:solidFill>
                  <a:schemeClr val="tx2"/>
                </a:solidFill>
                <a:effectLst/>
                <a:uLnTx/>
                <a:uFillTx/>
                <a:latin typeface="+mj-lt"/>
                <a:ea typeface="+mj-ea"/>
                <a:cs typeface="+mj-cs"/>
              </a:rPr>
            </a:br>
            <a:r>
              <a:rPr lang="fa-IR" sz="2300" dirty="0" smtClean="0">
                <a:latin typeface="+mj-lt"/>
                <a:ea typeface="+mj-ea"/>
              </a:rPr>
              <a:t>مطالعات نشان دهنده آن است که بین قدرت بازار شرکت و میزان استفاده از بدهی درساختار مالی رابطه وجود دارد به نحوی که بالا بودن سهم بازار و قدرت شرکت ، امکان چانه زنی و استفاده بیشتر ازمنابع مالی بدهی را ممکن می سازد. </a:t>
            </a:r>
            <a:endParaRPr lang="en-US" sz="2300" dirty="0">
              <a:latin typeface="+mj-lt"/>
              <a:ea typeface="+mj-ea"/>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1343</TotalTime>
  <Words>3474</Words>
  <Application>Microsoft Office PowerPoint</Application>
  <PresentationFormat>On-screen Show (4:3)</PresentationFormat>
  <Paragraphs>461</Paragraphs>
  <Slides>35</Slides>
  <Notes>6</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35</vt:i4>
      </vt:variant>
    </vt:vector>
  </HeadingPairs>
  <TitlesOfParts>
    <vt:vector size="48" baseType="lpstr">
      <vt:lpstr>Andalus</vt:lpstr>
      <vt:lpstr>Arial</vt:lpstr>
      <vt:lpstr>B Elham</vt:lpstr>
      <vt:lpstr>B Nazanin</vt:lpstr>
      <vt:lpstr>Calibri</vt:lpstr>
      <vt:lpstr>Constantia</vt:lpstr>
      <vt:lpstr>Courier New</vt:lpstr>
      <vt:lpstr>Majalla UI</vt:lpstr>
      <vt:lpstr>Symbol</vt:lpstr>
      <vt:lpstr>Traditional Arabic</vt:lpstr>
      <vt:lpstr>Wingdings</vt:lpstr>
      <vt:lpstr>Wingdings 2</vt:lpstr>
      <vt:lpstr>Flow</vt:lpstr>
      <vt:lpstr>PowerPoint Presentation</vt:lpstr>
      <vt:lpstr>ساختار سرمایه</vt:lpstr>
      <vt:lpstr>PowerPoint Presentation</vt:lpstr>
      <vt:lpstr>PowerPoint Presentation</vt:lpstr>
      <vt:lpstr>PowerPoint Presentation</vt:lpstr>
      <vt:lpstr>عوامل تعیین کننده ساختار مالی  - رشد - سودآوری - اندازه شرکت  - ثبات جریانات نقدینگی - هزینه ورشکستگی - قدرت بازار  - کنترل  - سایر عوامل </vt:lpstr>
      <vt:lpstr>رشد بررسیها نشان می دهند نسبت بدهی بلند مدت رابطه ای معکوس با رشد مورد انتظار شرکت دارد . اگر شرکت بجای بدهی بلند مدت ، بدهی کوتاه مدت داشته باشد ، هزینه نمایندگی کاهش می یابد .مایز(1977)حتی نشان میدهد که بین بدهی کوتاه مدت و نرخ رشد مورد انتظارنوعی رابطه مثبت وجود دارد.(مارتین و همکاران ،1988 ) </vt:lpstr>
      <vt:lpstr>اندازه شرکت   وارنر(1977 )،آنگ،چوا و مک کانال(1982 )اندازه شرکت را از عوامل موثر بر اهرم مالی می دانند . آنها مشاهده کردند که شرکتهای بزرگ بدلیل تنوع فعالیتها کمتر در معرض ورشکستگی هستند ودرصورت ورشکستگی ،همچنان از قدرت وامگیری برخورداند . بر اساس مطالعات انجام شده میتوان نتیجه گرفت که شرکتهای بزرگتر می توانند دارای اهرم بیشتر باشند ، به تعبیر دیگربین اندازه و میزان استفاده از بدهی ارتباط مثبت وجود دارد .(مارتین و همکاران ، 1988)</vt:lpstr>
      <vt:lpstr>هزینه  ورشکستگی  افزایش سهم بدهی در ساختار مالی شرکت موجب افزایش ریسک نقدینگی و اعتباری شرکت می شود به نحوی که ناتوانی شرکت در ایفای تعهدات ناشی از افزایش بدهی منجر به افزایش ریسک ورشکستگی شرکت خواهد شد.  </vt:lpstr>
      <vt:lpstr>کنترل  منظور از کنترل ، کنترل واحد انتفاعی به وسیله سهامداران است . چنانچه اکثریت سهام یک واحد انتفاعی در تملک تعداد کمی سهامدار باشد ، تمایل سهامداران به حفظ کنترل شرکت بر تصمیمات تامین مالی اثر می گذارد و آنها مایلند کنترل خود را همچنان داشته باشند .</vt:lpstr>
      <vt:lpstr>PowerPoint Presentation</vt:lpstr>
      <vt:lpstr>PowerPoint Presentation</vt:lpstr>
      <vt:lpstr>PowerPoint Presentation</vt:lpstr>
      <vt:lpstr>نظريه سنتی:</vt:lpstr>
      <vt:lpstr>نظريه موديليانی و ميلر:</vt:lpstr>
      <vt:lpstr>PowerPoint Presentation</vt:lpstr>
      <vt:lpstr>PowerPoint Presentation</vt:lpstr>
      <vt:lpstr>مفروضات اصلی نظريه موديليانی و ميلر:</vt:lpstr>
      <vt:lpstr>الگوی ميلر و موديليانی- بدون ماليات:</vt:lpstr>
      <vt:lpstr>هزينه های ورشکستگی و نظريه موديليانی و ميلر:</vt:lpstr>
      <vt:lpstr>هزينه های نمايندگی:</vt:lpstr>
      <vt:lpstr>نظريه تبادل ايستا:</vt:lpstr>
      <vt:lpstr>نظريه عدم تقارن:</vt:lpstr>
      <vt:lpstr>نظريه سلسه مراتب گزينه های تامين مالی:</vt:lpstr>
      <vt:lpstr>PowerPoint Presentation</vt:lpstr>
      <vt:lpstr>PowerPoint Presentation</vt:lpstr>
      <vt:lpstr>PowerPoint Presentation</vt:lpstr>
      <vt:lpstr>مفهوم هزینه سرمایه یا هزینه تامین مالی  عبارت است از نرخ متوسط بازده مورد انتظارسرمایه گذاران در اوراق بهادار واحد انتفاعی .  (نرخ بازده مورد انتظار سهام)(نسبت سهام)+(نرخ بهره بدهی)(نسبت بدهی) =(هزینه تامین مالی)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ساختار سرمایه</dc:title>
  <dc:creator>baran</dc:creator>
  <cp:lastModifiedBy>irh</cp:lastModifiedBy>
  <cp:revision>179</cp:revision>
  <dcterms:created xsi:type="dcterms:W3CDTF">2006-08-16T00:00:00Z</dcterms:created>
  <dcterms:modified xsi:type="dcterms:W3CDTF">2017-12-25T14:44:36Z</dcterms:modified>
</cp:coreProperties>
</file>