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24" r:id="rId1"/>
  </p:sldMasterIdLst>
  <p:notesMasterIdLst>
    <p:notesMasterId r:id="rId19"/>
  </p:notesMasterIdLst>
  <p:sldIdLst>
    <p:sldId id="256" r:id="rId2"/>
    <p:sldId id="279" r:id="rId3"/>
    <p:sldId id="257" r:id="rId4"/>
    <p:sldId id="278" r:id="rId5"/>
    <p:sldId id="281" r:id="rId6"/>
    <p:sldId id="259" r:id="rId7"/>
    <p:sldId id="260" r:id="rId8"/>
    <p:sldId id="261" r:id="rId9"/>
    <p:sldId id="262" r:id="rId10"/>
    <p:sldId id="264" r:id="rId11"/>
    <p:sldId id="263" r:id="rId12"/>
    <p:sldId id="265" r:id="rId13"/>
    <p:sldId id="266" r:id="rId14"/>
    <p:sldId id="282" r:id="rId15"/>
    <p:sldId id="284" r:id="rId16"/>
    <p:sldId id="276" r:id="rId17"/>
    <p:sldId id="27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83183D-0BB3-4A13-A173-DB6F426731BF}" type="datetimeFigureOut">
              <a:rPr lang="en-US" smtClean="0"/>
              <a:pPr/>
              <a:t>7/12/2018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457C69-6324-4D20-B976-AF9CD13E374D}" type="slidenum">
              <a:rPr lang="en-US" smtClean="0"/>
              <a:pPr/>
              <a:t>‹#›</a:t>
            </a:fld>
            <a:endParaRPr lang="en-US"/>
          </a:p>
        </p:txBody>
      </p:sp>
    </p:spTree>
    <p:extLst>
      <p:ext uri="{BB962C8B-B14F-4D97-AF65-F5344CB8AC3E}">
        <p14:creationId xmlns:p14="http://schemas.microsoft.com/office/powerpoint/2010/main" val="4253337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57C69-6324-4D20-B976-AF9CD13E374D}" type="slidenum">
              <a:rPr lang="en-US" smtClean="0"/>
              <a:pPr/>
              <a:t>1</a:t>
            </a:fld>
            <a:endParaRPr lang="en-US"/>
          </a:p>
        </p:txBody>
      </p:sp>
    </p:spTree>
    <p:extLst>
      <p:ext uri="{BB962C8B-B14F-4D97-AF65-F5344CB8AC3E}">
        <p14:creationId xmlns:p14="http://schemas.microsoft.com/office/powerpoint/2010/main" val="21849869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smtClean="0"/>
              <a:t>رتهای </a:t>
            </a:r>
            <a:endParaRPr lang="en-US" dirty="0"/>
          </a:p>
        </p:txBody>
      </p:sp>
      <p:sp>
        <p:nvSpPr>
          <p:cNvPr id="4" name="Slide Number Placeholder 3"/>
          <p:cNvSpPr>
            <a:spLocks noGrp="1"/>
          </p:cNvSpPr>
          <p:nvPr>
            <p:ph type="sldNum" sz="quarter" idx="10"/>
          </p:nvPr>
        </p:nvSpPr>
        <p:spPr/>
        <p:txBody>
          <a:bodyPr/>
          <a:lstStyle/>
          <a:p>
            <a:fld id="{43457C69-6324-4D20-B976-AF9CD13E374D}" type="slidenum">
              <a:rPr lang="en-US" smtClean="0"/>
              <a:pPr/>
              <a:t>4</a:t>
            </a:fld>
            <a:endParaRPr lang="en-US"/>
          </a:p>
        </p:txBody>
      </p:sp>
    </p:spTree>
    <p:extLst>
      <p:ext uri="{BB962C8B-B14F-4D97-AF65-F5344CB8AC3E}">
        <p14:creationId xmlns:p14="http://schemas.microsoft.com/office/powerpoint/2010/main" val="14851777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457C69-6324-4D20-B976-AF9CD13E374D}"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457C69-6324-4D20-B976-AF9CD13E374D}"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957004E-ED13-4490-AEE6-6EF969B2042F}" type="datetime1">
              <a:rPr lang="en-US" smtClean="0"/>
              <a:t>7/12/2018</a:t>
            </a:fld>
            <a:endParaRPr lang="en-US"/>
          </a:p>
        </p:txBody>
      </p:sp>
      <p:sp>
        <p:nvSpPr>
          <p:cNvPr id="5" name="Footer Placeholder 4"/>
          <p:cNvSpPr>
            <a:spLocks noGrp="1"/>
          </p:cNvSpPr>
          <p:nvPr>
            <p:ph type="ftr" sz="quarter" idx="11"/>
          </p:nvPr>
        </p:nvSpPr>
        <p:spPr/>
        <p:txBody>
          <a:bodyPr/>
          <a:lstStyle/>
          <a:p>
            <a:r>
              <a:rPr lang="en-US" smtClean="0"/>
              <a:t>www.irhesabdaran.ir</a:t>
            </a:r>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36C4DC5D-6AA9-441A-9E0D-71F8650DC7F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06AC29-B97B-47A5-A087-26D745398651}" type="datetime1">
              <a:rPr lang="en-US" smtClean="0"/>
              <a:t>7/12/2018</a:t>
            </a:fld>
            <a:endParaRPr lang="en-US"/>
          </a:p>
        </p:txBody>
      </p:sp>
      <p:sp>
        <p:nvSpPr>
          <p:cNvPr id="5" name="Footer Placeholder 4"/>
          <p:cNvSpPr>
            <a:spLocks noGrp="1"/>
          </p:cNvSpPr>
          <p:nvPr>
            <p:ph type="ftr" sz="quarter" idx="11"/>
          </p:nvPr>
        </p:nvSpPr>
        <p:spPr/>
        <p:txBody>
          <a:bodyPr/>
          <a:lstStyle/>
          <a:p>
            <a:r>
              <a:rPr lang="en-US" smtClean="0"/>
              <a:t>www.irhesabdaran.ir</a:t>
            </a:r>
            <a:endParaRPr lang="en-US"/>
          </a:p>
        </p:txBody>
      </p:sp>
      <p:sp>
        <p:nvSpPr>
          <p:cNvPr id="6" name="Slide Number Placeholder 5"/>
          <p:cNvSpPr>
            <a:spLocks noGrp="1"/>
          </p:cNvSpPr>
          <p:nvPr>
            <p:ph type="sldNum" sz="quarter" idx="12"/>
          </p:nvPr>
        </p:nvSpPr>
        <p:spPr/>
        <p:txBody>
          <a:bodyPr/>
          <a:lstStyle/>
          <a:p>
            <a:fld id="{36C4DC5D-6AA9-441A-9E0D-71F8650DC7F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E34BA5-09D4-4E2B-9738-3CA2629EF456}" type="datetime1">
              <a:rPr lang="en-US" smtClean="0"/>
              <a:t>7/12/2018</a:t>
            </a:fld>
            <a:endParaRPr lang="en-US"/>
          </a:p>
        </p:txBody>
      </p:sp>
      <p:sp>
        <p:nvSpPr>
          <p:cNvPr id="5" name="Footer Placeholder 4"/>
          <p:cNvSpPr>
            <a:spLocks noGrp="1"/>
          </p:cNvSpPr>
          <p:nvPr>
            <p:ph type="ftr" sz="quarter" idx="11"/>
          </p:nvPr>
        </p:nvSpPr>
        <p:spPr/>
        <p:txBody>
          <a:bodyPr/>
          <a:lstStyle/>
          <a:p>
            <a:r>
              <a:rPr lang="en-US" smtClean="0"/>
              <a:t>www.irhesabdaran.ir</a:t>
            </a:r>
            <a:endParaRPr lang="en-US"/>
          </a:p>
        </p:txBody>
      </p:sp>
      <p:sp>
        <p:nvSpPr>
          <p:cNvPr id="6" name="Slide Number Placeholder 5"/>
          <p:cNvSpPr>
            <a:spLocks noGrp="1"/>
          </p:cNvSpPr>
          <p:nvPr>
            <p:ph type="sldNum" sz="quarter" idx="12"/>
          </p:nvPr>
        </p:nvSpPr>
        <p:spPr/>
        <p:txBody>
          <a:bodyPr/>
          <a:lstStyle/>
          <a:p>
            <a:fld id="{36C4DC5D-6AA9-441A-9E0D-71F8650DC7F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DD255D-52DC-4729-AF8C-12597E42A8BD}" type="datetime1">
              <a:rPr lang="en-US" smtClean="0"/>
              <a:t>7/12/2018</a:t>
            </a:fld>
            <a:endParaRPr lang="en-US"/>
          </a:p>
        </p:txBody>
      </p:sp>
      <p:sp>
        <p:nvSpPr>
          <p:cNvPr id="5" name="Footer Placeholder 4"/>
          <p:cNvSpPr>
            <a:spLocks noGrp="1"/>
          </p:cNvSpPr>
          <p:nvPr>
            <p:ph type="ftr" sz="quarter" idx="11"/>
          </p:nvPr>
        </p:nvSpPr>
        <p:spPr/>
        <p:txBody>
          <a:bodyPr/>
          <a:lstStyle/>
          <a:p>
            <a:r>
              <a:rPr lang="en-US" smtClean="0"/>
              <a:t>www.irhesabdaran.ir</a:t>
            </a:r>
            <a:endParaRPr lang="en-US"/>
          </a:p>
        </p:txBody>
      </p:sp>
      <p:sp>
        <p:nvSpPr>
          <p:cNvPr id="6" name="Slide Number Placeholder 5"/>
          <p:cNvSpPr>
            <a:spLocks noGrp="1"/>
          </p:cNvSpPr>
          <p:nvPr>
            <p:ph type="sldNum" sz="quarter" idx="12"/>
          </p:nvPr>
        </p:nvSpPr>
        <p:spPr/>
        <p:txBody>
          <a:bodyPr/>
          <a:lstStyle/>
          <a:p>
            <a:fld id="{36C4DC5D-6AA9-441A-9E0D-71F8650DC7F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061CEE44-CE60-4671-BF1E-C45DF51EFA2D}" type="datetime1">
              <a:rPr lang="en-US" smtClean="0"/>
              <a:t>7/12/2018</a:t>
            </a:fld>
            <a:endParaRPr lang="en-US"/>
          </a:p>
        </p:txBody>
      </p:sp>
      <p:sp>
        <p:nvSpPr>
          <p:cNvPr id="8" name="Slide Number Placeholder 7"/>
          <p:cNvSpPr>
            <a:spLocks noGrp="1"/>
          </p:cNvSpPr>
          <p:nvPr>
            <p:ph type="sldNum" sz="quarter" idx="11"/>
          </p:nvPr>
        </p:nvSpPr>
        <p:spPr/>
        <p:txBody>
          <a:bodyPr/>
          <a:lstStyle/>
          <a:p>
            <a:fld id="{36C4DC5D-6AA9-441A-9E0D-71F8650DC7F3}" type="slidenum">
              <a:rPr lang="en-US" smtClean="0"/>
              <a:pPr/>
              <a:t>‹#›</a:t>
            </a:fld>
            <a:endParaRPr lang="en-US"/>
          </a:p>
        </p:txBody>
      </p:sp>
      <p:sp>
        <p:nvSpPr>
          <p:cNvPr id="9" name="Footer Placeholder 8"/>
          <p:cNvSpPr>
            <a:spLocks noGrp="1"/>
          </p:cNvSpPr>
          <p:nvPr>
            <p:ph type="ftr" sz="quarter" idx="12"/>
          </p:nvPr>
        </p:nvSpPr>
        <p:spPr/>
        <p:txBody>
          <a:bodyPr/>
          <a:lstStyle/>
          <a:p>
            <a:r>
              <a:rPr lang="en-US" smtClean="0"/>
              <a:t>www.irhesabdaran.ir</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2A0896-9C08-40CC-9603-2B51DCA88F0C}" type="datetime1">
              <a:rPr lang="en-US" smtClean="0"/>
              <a:t>7/12/2018</a:t>
            </a:fld>
            <a:endParaRPr lang="en-US"/>
          </a:p>
        </p:txBody>
      </p:sp>
      <p:sp>
        <p:nvSpPr>
          <p:cNvPr id="6" name="Footer Placeholder 5"/>
          <p:cNvSpPr>
            <a:spLocks noGrp="1"/>
          </p:cNvSpPr>
          <p:nvPr>
            <p:ph type="ftr" sz="quarter" idx="11"/>
          </p:nvPr>
        </p:nvSpPr>
        <p:spPr/>
        <p:txBody>
          <a:bodyPr/>
          <a:lstStyle/>
          <a:p>
            <a:r>
              <a:rPr lang="en-US" smtClean="0"/>
              <a:t>www.irhesabdaran.ir</a:t>
            </a:r>
            <a:endParaRPr lang="en-US"/>
          </a:p>
        </p:txBody>
      </p:sp>
      <p:sp>
        <p:nvSpPr>
          <p:cNvPr id="7" name="Slide Number Placeholder 6"/>
          <p:cNvSpPr>
            <a:spLocks noGrp="1"/>
          </p:cNvSpPr>
          <p:nvPr>
            <p:ph type="sldNum" sz="quarter" idx="12"/>
          </p:nvPr>
        </p:nvSpPr>
        <p:spPr/>
        <p:txBody>
          <a:bodyPr/>
          <a:lstStyle/>
          <a:p>
            <a:fld id="{36C4DC5D-6AA9-441A-9E0D-71F8650DC7F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0E57942-3D19-4486-9332-41210DC426D9}" type="datetime1">
              <a:rPr lang="en-US" smtClean="0"/>
              <a:t>7/12/2018</a:t>
            </a:fld>
            <a:endParaRPr lang="en-US"/>
          </a:p>
        </p:txBody>
      </p:sp>
      <p:sp>
        <p:nvSpPr>
          <p:cNvPr id="8" name="Footer Placeholder 7"/>
          <p:cNvSpPr>
            <a:spLocks noGrp="1"/>
          </p:cNvSpPr>
          <p:nvPr>
            <p:ph type="ftr" sz="quarter" idx="11"/>
          </p:nvPr>
        </p:nvSpPr>
        <p:spPr/>
        <p:txBody>
          <a:bodyPr/>
          <a:lstStyle/>
          <a:p>
            <a:r>
              <a:rPr lang="en-US" smtClean="0"/>
              <a:t>www.irhesabdaran.ir</a:t>
            </a:r>
            <a:endParaRPr lang="en-US"/>
          </a:p>
        </p:txBody>
      </p:sp>
      <p:sp>
        <p:nvSpPr>
          <p:cNvPr id="9" name="Slide Number Placeholder 8"/>
          <p:cNvSpPr>
            <a:spLocks noGrp="1"/>
          </p:cNvSpPr>
          <p:nvPr>
            <p:ph type="sldNum" sz="quarter" idx="12"/>
          </p:nvPr>
        </p:nvSpPr>
        <p:spPr/>
        <p:txBody>
          <a:bodyPr/>
          <a:lstStyle/>
          <a:p>
            <a:fld id="{36C4DC5D-6AA9-441A-9E0D-71F8650DC7F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99F1E3-11F9-4203-A2B6-8AFAAE18512F}" type="datetime1">
              <a:rPr lang="en-US" smtClean="0"/>
              <a:t>7/12/2018</a:t>
            </a:fld>
            <a:endParaRPr lang="en-US"/>
          </a:p>
        </p:txBody>
      </p:sp>
      <p:sp>
        <p:nvSpPr>
          <p:cNvPr id="4" name="Footer Placeholder 3"/>
          <p:cNvSpPr>
            <a:spLocks noGrp="1"/>
          </p:cNvSpPr>
          <p:nvPr>
            <p:ph type="ftr" sz="quarter" idx="11"/>
          </p:nvPr>
        </p:nvSpPr>
        <p:spPr/>
        <p:txBody>
          <a:bodyPr/>
          <a:lstStyle/>
          <a:p>
            <a:r>
              <a:rPr lang="en-US" smtClean="0"/>
              <a:t>www.irhesabdaran.ir</a:t>
            </a:r>
            <a:endParaRPr lang="en-US"/>
          </a:p>
        </p:txBody>
      </p:sp>
      <p:sp>
        <p:nvSpPr>
          <p:cNvPr id="5" name="Slide Number Placeholder 4"/>
          <p:cNvSpPr>
            <a:spLocks noGrp="1"/>
          </p:cNvSpPr>
          <p:nvPr>
            <p:ph type="sldNum" sz="quarter" idx="12"/>
          </p:nvPr>
        </p:nvSpPr>
        <p:spPr/>
        <p:txBody>
          <a:bodyPr/>
          <a:lstStyle/>
          <a:p>
            <a:fld id="{36C4DC5D-6AA9-441A-9E0D-71F8650DC7F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D050AE-5979-42EA-BB33-134C2C6AD984}" type="datetime1">
              <a:rPr lang="en-US" smtClean="0"/>
              <a:t>7/12/2018</a:t>
            </a:fld>
            <a:endParaRPr lang="en-US"/>
          </a:p>
        </p:txBody>
      </p:sp>
      <p:sp>
        <p:nvSpPr>
          <p:cNvPr id="3" name="Footer Placeholder 2"/>
          <p:cNvSpPr>
            <a:spLocks noGrp="1"/>
          </p:cNvSpPr>
          <p:nvPr>
            <p:ph type="ftr" sz="quarter" idx="11"/>
          </p:nvPr>
        </p:nvSpPr>
        <p:spPr/>
        <p:txBody>
          <a:bodyPr/>
          <a:lstStyle/>
          <a:p>
            <a:r>
              <a:rPr lang="en-US" smtClean="0"/>
              <a:t>www.irhesabdaran.ir</a:t>
            </a:r>
            <a:endParaRPr lang="en-US"/>
          </a:p>
        </p:txBody>
      </p:sp>
      <p:sp>
        <p:nvSpPr>
          <p:cNvPr id="4" name="Slide Number Placeholder 3"/>
          <p:cNvSpPr>
            <a:spLocks noGrp="1"/>
          </p:cNvSpPr>
          <p:nvPr>
            <p:ph type="sldNum" sz="quarter" idx="12"/>
          </p:nvPr>
        </p:nvSpPr>
        <p:spPr/>
        <p:txBody>
          <a:bodyPr/>
          <a:lstStyle/>
          <a:p>
            <a:fld id="{36C4DC5D-6AA9-441A-9E0D-71F8650DC7F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B6AF9D-9925-48F8-8108-E11CD25FF48A}" type="datetime1">
              <a:rPr lang="en-US" smtClean="0"/>
              <a:t>7/12/2018</a:t>
            </a:fld>
            <a:endParaRPr lang="en-US"/>
          </a:p>
        </p:txBody>
      </p:sp>
      <p:sp>
        <p:nvSpPr>
          <p:cNvPr id="6" name="Footer Placeholder 5"/>
          <p:cNvSpPr>
            <a:spLocks noGrp="1"/>
          </p:cNvSpPr>
          <p:nvPr>
            <p:ph type="ftr" sz="quarter" idx="11"/>
          </p:nvPr>
        </p:nvSpPr>
        <p:spPr/>
        <p:txBody>
          <a:bodyPr/>
          <a:lstStyle/>
          <a:p>
            <a:r>
              <a:rPr lang="en-US" smtClean="0"/>
              <a:t>www.irhesabdaran.ir</a:t>
            </a:r>
            <a:endParaRPr lang="en-US"/>
          </a:p>
        </p:txBody>
      </p:sp>
      <p:sp>
        <p:nvSpPr>
          <p:cNvPr id="7" name="Slide Number Placeholder 6"/>
          <p:cNvSpPr>
            <a:spLocks noGrp="1"/>
          </p:cNvSpPr>
          <p:nvPr>
            <p:ph type="sldNum" sz="quarter" idx="12"/>
          </p:nvPr>
        </p:nvSpPr>
        <p:spPr/>
        <p:txBody>
          <a:bodyPr/>
          <a:lstStyle/>
          <a:p>
            <a:fld id="{36C4DC5D-6AA9-441A-9E0D-71F8650DC7F3}"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2200D5-73B6-4B8E-9563-44DD7C339E7B}" type="datetime1">
              <a:rPr lang="en-US" smtClean="0"/>
              <a:t>7/12/2018</a:t>
            </a:fld>
            <a:endParaRPr lang="en-US"/>
          </a:p>
        </p:txBody>
      </p:sp>
      <p:sp>
        <p:nvSpPr>
          <p:cNvPr id="6" name="Footer Placeholder 5"/>
          <p:cNvSpPr>
            <a:spLocks noGrp="1"/>
          </p:cNvSpPr>
          <p:nvPr>
            <p:ph type="ftr" sz="quarter" idx="11"/>
          </p:nvPr>
        </p:nvSpPr>
        <p:spPr/>
        <p:txBody>
          <a:bodyPr/>
          <a:lstStyle/>
          <a:p>
            <a:r>
              <a:rPr lang="en-US" smtClean="0"/>
              <a:t>www.irhesabdaran.ir</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36C4DC5D-6AA9-441A-9E0D-71F8650DC7F3}" type="slidenum">
              <a:rPr lang="en-US" smtClean="0"/>
              <a:pPr/>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A8A9318B-CD27-434D-BAAE-58C6EE7B9180}" type="datetime1">
              <a:rPr lang="en-US" smtClean="0"/>
              <a:t>7/12/2018</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r>
              <a:rPr lang="en-US" smtClean="0"/>
              <a:t>www.irhesabdaran.ir</a:t>
            </a:r>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36C4DC5D-6AA9-441A-9E0D-71F8650DC7F3}" type="slidenum">
              <a:rPr lang="en-US" smtClean="0"/>
              <a:pPr/>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225" r:id="rId1"/>
    <p:sldLayoutId id="2147484226" r:id="rId2"/>
    <p:sldLayoutId id="2147484227" r:id="rId3"/>
    <p:sldLayoutId id="2147484228" r:id="rId4"/>
    <p:sldLayoutId id="2147484229" r:id="rId5"/>
    <p:sldLayoutId id="2147484230" r:id="rId6"/>
    <p:sldLayoutId id="2147484231" r:id="rId7"/>
    <p:sldLayoutId id="2147484232" r:id="rId8"/>
    <p:sldLayoutId id="2147484233" r:id="rId9"/>
    <p:sldLayoutId id="2147484234" r:id="rId10"/>
    <p:sldLayoutId id="2147484235" r:id="rId11"/>
  </p:sldLayoutIdLst>
  <p:hf sldNum="0" hd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3000"/>
            <a:lum/>
          </a:blip>
          <a:srcRect/>
          <a:stretch>
            <a:fillRect t="-25000" b="-25000"/>
          </a:stretch>
        </a:blipFill>
        <a:effectLst/>
      </p:bgPr>
    </p:bg>
    <p:spTree>
      <p:nvGrpSpPr>
        <p:cNvPr id="1" name=""/>
        <p:cNvGrpSpPr/>
        <p:nvPr/>
      </p:nvGrpSpPr>
      <p:grpSpPr>
        <a:xfrm>
          <a:off x="0" y="0"/>
          <a:ext cx="0" cy="0"/>
          <a:chOff x="0" y="0"/>
          <a:chExt cx="0" cy="0"/>
        </a:xfrm>
      </p:grpSpPr>
      <p:pic>
        <p:nvPicPr>
          <p:cNvPr id="3" name="Picture 2" descr="Preview.bmp"/>
          <p:cNvPicPr>
            <a:picLocks noChangeAspect="1"/>
          </p:cNvPicPr>
          <p:nvPr/>
        </p:nvPicPr>
        <p:blipFill>
          <a:blip r:embed="rId4" cstate="print"/>
          <a:stretch>
            <a:fillRect/>
          </a:stretch>
        </p:blipFill>
        <p:spPr>
          <a:xfrm>
            <a:off x="1371600" y="457200"/>
            <a:ext cx="5968492" cy="5085969"/>
          </a:xfrm>
          <a:prstGeom prst="rect">
            <a:avLst/>
          </a:prstGeom>
        </p:spPr>
      </p:pic>
      <p:sp>
        <p:nvSpPr>
          <p:cNvPr id="2" name="Footer Placeholder 1"/>
          <p:cNvSpPr>
            <a:spLocks noGrp="1"/>
          </p:cNvSpPr>
          <p:nvPr>
            <p:ph type="ftr" sz="quarter" idx="11"/>
          </p:nvPr>
        </p:nvSpPr>
        <p:spPr>
          <a:xfrm>
            <a:off x="6927" y="6506291"/>
            <a:ext cx="3429000" cy="324000"/>
          </a:xfrm>
        </p:spPr>
        <p:txBody>
          <a:bodyPr/>
          <a:lstStyle/>
          <a:p>
            <a:r>
              <a:rPr lang="en-US" sz="2000" dirty="0" smtClean="0"/>
              <a:t>www.irhesabdaran.ir</a:t>
            </a:r>
            <a:endParaRPr lang="en-US" dirty="0"/>
          </a:p>
        </p:txBody>
      </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1600200"/>
          </a:xfrm>
        </p:spPr>
        <p:txBody>
          <a:bodyPr>
            <a:noAutofit/>
          </a:bodyPr>
          <a:lstStyle/>
          <a:p>
            <a:pPr algn="just" rtl="1"/>
            <a:r>
              <a:rPr lang="fa-IR" sz="1800" dirty="0">
                <a:solidFill>
                  <a:schemeClr val="tx1">
                    <a:lumMod val="95000"/>
                    <a:lumOff val="5000"/>
                  </a:schemeClr>
                </a:solidFill>
                <a:cs typeface="+mn-cs"/>
              </a:rPr>
              <a:t>یکی از هدفهای گزارشگری  مالی به مسئولیت پاسخ گویی دولت اختصاص یافته است مسئولیت مذکور جزء جدایی ناپذیر از کلیه هدفهای گزارشگری مالی دولتی شناخته می شود لذا گزارشگری مالی باید از یک سو به دولت کمک کند تا و ظیفه مسئولیت پاسخگویی عمومی خود را به جا آورد و از سوی دیگر استفاده کنند گان را قادر سازد که مسئولیت مذکور را ارزیابی  کنند. جزئیات این هدف گزارشگری به شرح زیر بیان شده است</a:t>
            </a:r>
            <a:r>
              <a:rPr lang="fa-IR" sz="1800" dirty="0">
                <a:cs typeface="+mn-cs"/>
              </a:rPr>
              <a:t>:</a:t>
            </a:r>
            <a:endParaRPr lang="en-US" sz="1800" dirty="0">
              <a:cs typeface="+mn-cs"/>
            </a:endParaRPr>
          </a:p>
        </p:txBody>
      </p:sp>
      <p:sp>
        <p:nvSpPr>
          <p:cNvPr id="6" name="Flowchart: Predefined Process 5"/>
          <p:cNvSpPr/>
          <p:nvPr/>
        </p:nvSpPr>
        <p:spPr>
          <a:xfrm>
            <a:off x="838200" y="2286000"/>
            <a:ext cx="7162800" cy="841248"/>
          </a:xfrm>
          <a:prstGeom prst="flowChartPredefinedProcess">
            <a:avLst/>
          </a:prstGeom>
          <a:solidFill>
            <a:schemeClr val="tx2">
              <a:lumMod val="40000"/>
              <a:lumOff val="60000"/>
            </a:schemeClr>
          </a:solidFill>
        </p:spPr>
        <p:style>
          <a:lnRef idx="1">
            <a:schemeClr val="dk1"/>
          </a:lnRef>
          <a:fillRef idx="2">
            <a:schemeClr val="dk1"/>
          </a:fillRef>
          <a:effectRef idx="1">
            <a:schemeClr val="dk1"/>
          </a:effectRef>
          <a:fontRef idx="minor">
            <a:schemeClr val="dk1"/>
          </a:fontRef>
        </p:style>
        <p:txBody>
          <a:bodyPr rtlCol="1" anchor="ctr"/>
          <a:lstStyle/>
          <a:p>
            <a:pPr algn="ctr" rtl="1"/>
            <a:r>
              <a:rPr lang="fa-IR" dirty="0" smtClean="0"/>
              <a:t>گزارشگری مالی باید اطلاعاتی در این مورد فراهم کند که آیا در آمد های سال جاری برای پرداخت های سال جاری کا فی بوده است؟</a:t>
            </a:r>
            <a:endParaRPr lang="en-US" dirty="0"/>
          </a:p>
        </p:txBody>
      </p:sp>
      <p:sp>
        <p:nvSpPr>
          <p:cNvPr id="8" name="Flowchart: Predefined Process 7"/>
          <p:cNvSpPr/>
          <p:nvPr/>
        </p:nvSpPr>
        <p:spPr>
          <a:xfrm>
            <a:off x="838200" y="3429000"/>
            <a:ext cx="7162800" cy="841248"/>
          </a:xfrm>
          <a:prstGeom prst="flowChartPredefinedProcess">
            <a:avLst/>
          </a:prstGeom>
          <a:solidFill>
            <a:schemeClr val="tx2">
              <a:lumMod val="40000"/>
              <a:lumOff val="60000"/>
            </a:schemeClr>
          </a:solidFill>
        </p:spPr>
        <p:style>
          <a:lnRef idx="1">
            <a:schemeClr val="dk1"/>
          </a:lnRef>
          <a:fillRef idx="2">
            <a:schemeClr val="dk1"/>
          </a:fillRef>
          <a:effectRef idx="1">
            <a:schemeClr val="dk1"/>
          </a:effectRef>
          <a:fontRef idx="minor">
            <a:schemeClr val="dk1"/>
          </a:fontRef>
        </p:style>
        <p:txBody>
          <a:bodyPr rtlCol="1" anchor="ctr"/>
          <a:lstStyle/>
          <a:p>
            <a:pPr algn="ctr" rtl="1"/>
            <a:r>
              <a:rPr lang="fa-IR" dirty="0"/>
              <a:t>ب) گزارشگری مالی باید اطلاعاتی فراهم آورد که استفاده کنندگان را در ارزیابی قدرت تدارک کالا و خدمات و هزینه ها و وظایف اجرایی واحد دولتی ،یاری </a:t>
            </a:r>
            <a:r>
              <a:rPr lang="fa-IR" dirty="0" smtClean="0"/>
              <a:t>کند.</a:t>
            </a:r>
            <a:endParaRPr lang="en-US" dirty="0"/>
          </a:p>
        </p:txBody>
      </p:sp>
      <p:sp>
        <p:nvSpPr>
          <p:cNvPr id="3" name="Footer Placeholder 2"/>
          <p:cNvSpPr>
            <a:spLocks noGrp="1"/>
          </p:cNvSpPr>
          <p:nvPr>
            <p:ph type="ftr" sz="quarter" idx="11"/>
          </p:nvPr>
        </p:nvSpPr>
        <p:spPr/>
        <p:txBody>
          <a:bodyPr/>
          <a:lstStyle/>
          <a:p>
            <a:r>
              <a:rPr lang="en-US" smtClean="0"/>
              <a:t>www.irhesabdaran.ir</a:t>
            </a:r>
            <a:endParaRPr lang="en-US"/>
          </a:p>
        </p:txBody>
      </p:sp>
    </p:spTree>
    <p:extLst>
      <p:ext uri="{BB962C8B-B14F-4D97-AF65-F5344CB8AC3E}">
        <p14:creationId xmlns:p14="http://schemas.microsoft.com/office/powerpoint/2010/main" val="320834265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533400"/>
            <a:ext cx="8610600" cy="914400"/>
          </a:xfrm>
          <a:prstGeom prst="rect">
            <a:avLst/>
          </a:prstGeom>
          <a:solidFill>
            <a:schemeClr val="tx2">
              <a:lumMod val="40000"/>
              <a:lumOff val="60000"/>
            </a:schemeClr>
          </a:solidFill>
        </p:spPr>
        <p:style>
          <a:lnRef idx="1">
            <a:schemeClr val="dk1"/>
          </a:lnRef>
          <a:fillRef idx="2">
            <a:schemeClr val="dk1"/>
          </a:fillRef>
          <a:effectRef idx="1">
            <a:schemeClr val="dk1"/>
          </a:effectRef>
          <a:fontRef idx="minor">
            <a:schemeClr val="dk1"/>
          </a:fontRef>
        </p:style>
        <p:txBody>
          <a:bodyPr rtlCol="1" anchor="ctr"/>
          <a:lstStyle/>
          <a:p>
            <a:pPr algn="ctr" rtl="1"/>
            <a:r>
              <a:rPr lang="fa-IR" sz="2000" b="1" dirty="0"/>
              <a:t>گزارشگری مالی باید استفاده کنندگان را به شرح موارد زیر در ارزیابی نتایج عملیات سالانه واحد دولتی کمک کند:</a:t>
            </a:r>
            <a:endParaRPr lang="en-US" sz="2000" b="1" dirty="0"/>
          </a:p>
        </p:txBody>
      </p:sp>
      <p:sp>
        <p:nvSpPr>
          <p:cNvPr id="9" name="Content Placeholder 8"/>
          <p:cNvSpPr>
            <a:spLocks noGrp="1"/>
          </p:cNvSpPr>
          <p:nvPr>
            <p:ph type="body" sz="half" idx="2"/>
          </p:nvPr>
        </p:nvSpPr>
        <p:spPr>
          <a:xfrm>
            <a:off x="381000" y="3276600"/>
            <a:ext cx="8382000" cy="804862"/>
          </a:xfrm>
        </p:spPr>
        <p:txBody>
          <a:bodyPr>
            <a:noAutofit/>
          </a:bodyPr>
          <a:lstStyle/>
          <a:p>
            <a:pPr marL="0" indent="0" algn="just" rtl="1">
              <a:buNone/>
            </a:pPr>
            <a:r>
              <a:rPr lang="fa-IR" sz="1800" dirty="0">
                <a:cs typeface="B Nazanin" pitchFamily="2" charset="-78"/>
              </a:rPr>
              <a:t>ب)گزارشگری مالی باید اطلاعاتی در مورد نحوه تأمین منابع مالی موردنیاز رای انجام فعالیتها و چگونگی تأمین نقدینگی  وا حد دولتی فراهم آورد.</a:t>
            </a:r>
            <a:endParaRPr lang="en-US" sz="1800" dirty="0">
              <a:cs typeface="B Nazanin" pitchFamily="2" charset="-78"/>
            </a:endParaRPr>
          </a:p>
          <a:p>
            <a:pPr marL="0" indent="0">
              <a:buNone/>
            </a:pPr>
            <a:endParaRPr lang="fa-IR" sz="1800" dirty="0"/>
          </a:p>
        </p:txBody>
      </p:sp>
      <p:sp>
        <p:nvSpPr>
          <p:cNvPr id="13" name="Title 12"/>
          <p:cNvSpPr>
            <a:spLocks noGrp="1"/>
          </p:cNvSpPr>
          <p:nvPr>
            <p:ph type="title"/>
          </p:nvPr>
        </p:nvSpPr>
        <p:spPr>
          <a:xfrm>
            <a:off x="228600" y="4800600"/>
            <a:ext cx="8153400" cy="1143000"/>
          </a:xfrm>
        </p:spPr>
        <p:txBody>
          <a:bodyPr>
            <a:noAutofit/>
          </a:bodyPr>
          <a:lstStyle/>
          <a:p>
            <a:pPr algn="r" rtl="1"/>
            <a:r>
              <a:rPr lang="fa-IR" sz="2000" b="1" dirty="0">
                <a:solidFill>
                  <a:schemeClr val="tx1">
                    <a:lumMod val="95000"/>
                    <a:lumOff val="5000"/>
                  </a:schemeClr>
                </a:solidFill>
                <a:cs typeface="B Nazanin" pitchFamily="2" charset="-78"/>
              </a:rPr>
              <a:t>ج)گزارشگری مالی باید اطلاعاتی را که برای تعیین و ضعیت مالی ناشی از نتیجه فعالیت سالانه واحد دولتی ضروری است فراهم آورد.</a:t>
            </a:r>
            <a:r>
              <a:rPr lang="en-US" sz="2000" b="1" dirty="0">
                <a:cs typeface="B Nazanin" pitchFamily="2" charset="-78"/>
              </a:rPr>
              <a:t/>
            </a:r>
            <a:br>
              <a:rPr lang="en-US" sz="2000" b="1" dirty="0">
                <a:cs typeface="B Nazanin" pitchFamily="2" charset="-78"/>
              </a:rPr>
            </a:br>
            <a:endParaRPr lang="fa-IR" sz="2000" b="1" dirty="0">
              <a:cs typeface="B Nazanin" pitchFamily="2" charset="-78"/>
            </a:endParaRPr>
          </a:p>
        </p:txBody>
      </p:sp>
      <p:sp>
        <p:nvSpPr>
          <p:cNvPr id="10" name="Content Placeholder 9"/>
          <p:cNvSpPr>
            <a:spLocks noGrp="1"/>
          </p:cNvSpPr>
          <p:nvPr>
            <p:ph sz="half" idx="4294967295"/>
          </p:nvPr>
        </p:nvSpPr>
        <p:spPr>
          <a:xfrm>
            <a:off x="0" y="2057400"/>
            <a:ext cx="8610600" cy="914400"/>
          </a:xfrm>
        </p:spPr>
        <p:txBody>
          <a:bodyPr>
            <a:noAutofit/>
          </a:bodyPr>
          <a:lstStyle/>
          <a:p>
            <a:pPr marL="0" indent="0" algn="just" rtl="1">
              <a:buNone/>
            </a:pPr>
            <a:r>
              <a:rPr lang="fa-IR" sz="1800" dirty="0">
                <a:cs typeface="B Nazanin" pitchFamily="2" charset="-78"/>
              </a:rPr>
              <a:t>الف)گزارشگری مالی باید اطلاعاتی در مورد منابع و مصارف فراهم آورد.گزارشگری مالی باید حساب مخارج را بر حسب و ظایف و هدفها و </a:t>
            </a:r>
            <a:r>
              <a:rPr lang="fa-IR" dirty="0">
                <a:cs typeface="B Nazanin" pitchFamily="2" charset="-78"/>
              </a:rPr>
              <a:t>حساب</a:t>
            </a:r>
            <a:r>
              <a:rPr lang="fa-IR" sz="1800" dirty="0">
                <a:cs typeface="B Nazanin" pitchFamily="2" charset="-78"/>
              </a:rPr>
              <a:t> در آمد ها و سایر منابع را بر حسب انواع منابع ارائه کند و حدود درآمد و هزینه را نیز تعیین کند.</a:t>
            </a:r>
            <a:endParaRPr lang="en-US" sz="1800" dirty="0">
              <a:cs typeface="B Nazanin" pitchFamily="2" charset="-78"/>
            </a:endParaRPr>
          </a:p>
          <a:p>
            <a:pPr marL="0" indent="0" algn="just" rtl="1">
              <a:buNone/>
            </a:pPr>
            <a:endParaRPr lang="fa-IR" sz="1800" dirty="0"/>
          </a:p>
        </p:txBody>
      </p:sp>
      <p:sp>
        <p:nvSpPr>
          <p:cNvPr id="2" name="Footer Placeholder 1"/>
          <p:cNvSpPr>
            <a:spLocks noGrp="1"/>
          </p:cNvSpPr>
          <p:nvPr>
            <p:ph type="ftr" sz="quarter" idx="11"/>
          </p:nvPr>
        </p:nvSpPr>
        <p:spPr/>
        <p:txBody>
          <a:bodyPr/>
          <a:lstStyle/>
          <a:p>
            <a:r>
              <a:rPr lang="en-US" smtClean="0"/>
              <a:t>www.irhesabdaran.ir</a:t>
            </a:r>
            <a:endParaRPr lang="en-US"/>
          </a:p>
        </p:txBody>
      </p:sp>
    </p:spTree>
    <p:extLst>
      <p:ext uri="{BB962C8B-B14F-4D97-AF65-F5344CB8AC3E}">
        <p14:creationId xmlns:p14="http://schemas.microsoft.com/office/powerpoint/2010/main" val="2380287721"/>
      </p:ext>
    </p:extLst>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wipe(down)">
                                      <p:cBhvr>
                                        <p:cTn id="12" dur="500"/>
                                        <p:tgtEl>
                                          <p:spTgt spid="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wipe(down)">
                                      <p:cBhvr>
                                        <p:cTn id="17" dur="5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down)">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build="p"/>
      <p:bldP spid="13" grpId="0"/>
      <p:bldP spid="10"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792162"/>
          </a:xfrm>
        </p:spPr>
        <p:txBody>
          <a:bodyPr>
            <a:noAutofit/>
          </a:bodyPr>
          <a:lstStyle/>
          <a:p>
            <a:pPr algn="ctr" rtl="1"/>
            <a:r>
              <a:rPr lang="fa-IR" sz="2400" dirty="0">
                <a:ln>
                  <a:gradFill>
                    <a:gsLst>
                      <a:gs pos="0">
                        <a:srgbClr val="000082"/>
                      </a:gs>
                      <a:gs pos="30000">
                        <a:srgbClr val="66008F"/>
                      </a:gs>
                      <a:gs pos="64999">
                        <a:srgbClr val="BA0066"/>
                      </a:gs>
                      <a:gs pos="89999">
                        <a:srgbClr val="FF0000"/>
                      </a:gs>
                      <a:gs pos="100000">
                        <a:srgbClr val="FF8200"/>
                      </a:gs>
                    </a:gsLst>
                    <a:lin ang="5400000" scaled="0"/>
                  </a:gradFill>
                </a:ln>
                <a:cs typeface="B Nazanin" pitchFamily="2" charset="-78"/>
              </a:rPr>
              <a:t>تهیه اطلاعات در </a:t>
            </a:r>
            <a:r>
              <a:rPr lang="fa-IR" sz="2400" dirty="0" smtClean="0">
                <a:ln>
                  <a:gradFill>
                    <a:gsLst>
                      <a:gs pos="0">
                        <a:srgbClr val="000082"/>
                      </a:gs>
                      <a:gs pos="30000">
                        <a:srgbClr val="66008F"/>
                      </a:gs>
                      <a:gs pos="64999">
                        <a:srgbClr val="BA0066"/>
                      </a:gs>
                      <a:gs pos="89999">
                        <a:srgbClr val="FF0000"/>
                      </a:gs>
                      <a:gs pos="100000">
                        <a:srgbClr val="FF8200"/>
                      </a:gs>
                    </a:gsLst>
                    <a:lin ang="5400000" scaled="0"/>
                  </a:gradFill>
                </a:ln>
                <a:cs typeface="B Nazanin" pitchFamily="2" charset="-78"/>
              </a:rPr>
              <a:t>حسابداری </a:t>
            </a:r>
            <a:r>
              <a:rPr lang="fa-IR" sz="2400" dirty="0">
                <a:ln>
                  <a:gradFill>
                    <a:gsLst>
                      <a:gs pos="0">
                        <a:srgbClr val="000082"/>
                      </a:gs>
                      <a:gs pos="30000">
                        <a:srgbClr val="66008F"/>
                      </a:gs>
                      <a:gs pos="64999">
                        <a:srgbClr val="BA0066"/>
                      </a:gs>
                      <a:gs pos="89999">
                        <a:srgbClr val="FF0000"/>
                      </a:gs>
                      <a:gs pos="100000">
                        <a:srgbClr val="FF8200"/>
                      </a:gs>
                    </a:gsLst>
                    <a:lin ang="5400000" scaled="0"/>
                  </a:gradFill>
                </a:ln>
                <a:cs typeface="B Nazanin" pitchFamily="2" charset="-78"/>
              </a:rPr>
              <a:t>دولتی</a:t>
            </a:r>
            <a:endParaRPr lang="fa-IR" sz="2400" dirty="0">
              <a:ln>
                <a:gradFill>
                  <a:gsLst>
                    <a:gs pos="0">
                      <a:srgbClr val="000082"/>
                    </a:gs>
                    <a:gs pos="30000">
                      <a:srgbClr val="66008F"/>
                    </a:gs>
                    <a:gs pos="64999">
                      <a:srgbClr val="BA0066"/>
                    </a:gs>
                    <a:gs pos="89999">
                      <a:srgbClr val="FF0000"/>
                    </a:gs>
                    <a:gs pos="100000">
                      <a:srgbClr val="FF8200"/>
                    </a:gs>
                  </a:gsLst>
                  <a:lin ang="5400000" scaled="0"/>
                </a:gradFill>
              </a:ln>
              <a:solidFill>
                <a:schemeClr val="accent1">
                  <a:lumMod val="75000"/>
                </a:schemeClr>
              </a:solidFill>
              <a:cs typeface="B Nazanin" pitchFamily="2" charset="-78"/>
            </a:endParaRPr>
          </a:p>
        </p:txBody>
      </p:sp>
      <p:sp>
        <p:nvSpPr>
          <p:cNvPr id="3" name="Content Placeholder 2"/>
          <p:cNvSpPr>
            <a:spLocks noGrp="1"/>
          </p:cNvSpPr>
          <p:nvPr>
            <p:ph sz="half" idx="2"/>
          </p:nvPr>
        </p:nvSpPr>
        <p:spPr>
          <a:xfrm>
            <a:off x="457200" y="1828800"/>
            <a:ext cx="8229601" cy="2625725"/>
          </a:xfrm>
        </p:spPr>
        <p:txBody>
          <a:bodyPr>
            <a:normAutofit/>
          </a:bodyPr>
          <a:lstStyle/>
          <a:p>
            <a:pPr marL="0" indent="0" algn="just" rtl="1">
              <a:buNone/>
            </a:pPr>
            <a:r>
              <a:rPr lang="fa-IR" sz="1800" dirty="0">
                <a:cs typeface="B Nazanin" pitchFamily="2" charset="-78"/>
              </a:rPr>
              <a:t>همان طور که ملا حظه می شود تهیه اطلاعات برای تصمیم گیری های اقتصادی ،اجتماعی در هدف کلی چارچوب نظری شورای ملی حسابرسی دولتی  ،در در جه اول اهمیت قرار دارد و مسئولیت پاسخگویی به صورت ضمنی مورد توجه قرار گرفته است.</a:t>
            </a:r>
            <a:endParaRPr lang="en-US" sz="1800" dirty="0">
              <a:cs typeface="B Nazanin" pitchFamily="2" charset="-78"/>
            </a:endParaRPr>
          </a:p>
          <a:p>
            <a:pPr marL="0" indent="0" algn="just" rtl="1">
              <a:buNone/>
            </a:pPr>
            <a:r>
              <a:rPr lang="fa-IR" sz="1800" dirty="0">
                <a:ln>
                  <a:gradFill flip="none" rotWithShape="1">
                    <a:gsLst>
                      <a:gs pos="0">
                        <a:srgbClr val="000082"/>
                      </a:gs>
                      <a:gs pos="30000">
                        <a:srgbClr val="66008F"/>
                      </a:gs>
                      <a:gs pos="64999">
                        <a:srgbClr val="BA0066"/>
                      </a:gs>
                      <a:gs pos="89999">
                        <a:srgbClr val="FF0000"/>
                      </a:gs>
                      <a:gs pos="100000">
                        <a:srgbClr val="FF8200"/>
                      </a:gs>
                    </a:gsLst>
                    <a:lin ang="2700000" scaled="1"/>
                    <a:tileRect/>
                  </a:gradFill>
                </a:ln>
                <a:cs typeface="B Nazanin" pitchFamily="2" charset="-78"/>
              </a:rPr>
              <a:t>اولویت تصمیم گیری بر مسئولیت پاسخگویی در چارچوب نظری یا رشد مشهود است.</a:t>
            </a:r>
            <a:endParaRPr lang="en-US" sz="1800" dirty="0">
              <a:ln>
                <a:gradFill flip="none" rotWithShape="1">
                  <a:gsLst>
                    <a:gs pos="0">
                      <a:srgbClr val="000082"/>
                    </a:gs>
                    <a:gs pos="30000">
                      <a:srgbClr val="66008F"/>
                    </a:gs>
                    <a:gs pos="64999">
                      <a:srgbClr val="BA0066"/>
                    </a:gs>
                    <a:gs pos="89999">
                      <a:srgbClr val="FF0000"/>
                    </a:gs>
                    <a:gs pos="100000">
                      <a:srgbClr val="FF8200"/>
                    </a:gs>
                  </a:gsLst>
                  <a:lin ang="2700000" scaled="1"/>
                  <a:tileRect/>
                </a:gradFill>
              </a:ln>
              <a:cs typeface="B Nazanin" pitchFamily="2" charset="-78"/>
            </a:endParaRPr>
          </a:p>
          <a:p>
            <a:pPr marL="0" indent="0" algn="just" rtl="1">
              <a:buNone/>
            </a:pPr>
            <a:r>
              <a:rPr lang="fa-IR" sz="1800" dirty="0">
                <a:cs typeface="B Nazanin" pitchFamily="2" charset="-78"/>
              </a:rPr>
              <a:t>گزارشگری مالی فعالیتی اجرایی است و باید بر اساس سودمندی آن مورد ارزیابی قرار گیرد سودمندی اطلاعات مالی محدود به تصمیم گیری اقتصادی نخواهد بود بلکه شامل تصمیم گیری سیاسی و اجتماعی نیز خواهد بود.</a:t>
            </a:r>
          </a:p>
        </p:txBody>
      </p:sp>
      <p:sp>
        <p:nvSpPr>
          <p:cNvPr id="4" name="Footer Placeholder 3"/>
          <p:cNvSpPr>
            <a:spLocks noGrp="1"/>
          </p:cNvSpPr>
          <p:nvPr>
            <p:ph type="ftr" sz="quarter" idx="11"/>
          </p:nvPr>
        </p:nvSpPr>
        <p:spPr/>
        <p:txBody>
          <a:bodyPr/>
          <a:lstStyle/>
          <a:p>
            <a:r>
              <a:rPr lang="en-US" smtClean="0"/>
              <a:t>www.irhesabdaran.ir</a:t>
            </a:r>
            <a:endParaRPr lang="en-US"/>
          </a:p>
        </p:txBody>
      </p:sp>
    </p:spTree>
    <p:extLst>
      <p:ext uri="{BB962C8B-B14F-4D97-AF65-F5344CB8AC3E}">
        <p14:creationId xmlns:p14="http://schemas.microsoft.com/office/powerpoint/2010/main" val="405466552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ded Corner 6"/>
          <p:cNvSpPr/>
          <p:nvPr/>
        </p:nvSpPr>
        <p:spPr>
          <a:xfrm>
            <a:off x="990600" y="609600"/>
            <a:ext cx="7162800" cy="1752600"/>
          </a:xfrm>
          <a:prstGeom prst="foldedCorner">
            <a:avLst/>
          </a:prstGeom>
        </p:spPr>
        <p:style>
          <a:lnRef idx="2">
            <a:schemeClr val="dk1"/>
          </a:lnRef>
          <a:fillRef idx="1">
            <a:schemeClr val="lt1"/>
          </a:fillRef>
          <a:effectRef idx="0">
            <a:schemeClr val="dk1"/>
          </a:effectRef>
          <a:fontRef idx="minor">
            <a:schemeClr val="dk1"/>
          </a:fontRef>
        </p:style>
        <p:txBody>
          <a:bodyPr rtlCol="1" anchor="ctr"/>
          <a:lstStyle/>
          <a:p>
            <a:pPr algn="just" rtl="1"/>
            <a:r>
              <a:rPr lang="fa-IR" b="1" dirty="0"/>
              <a:t>هدف کلی چارچوب نظری بر نیاز های اطلاعاتی استفاده کنندگان برای تصمیم گیری استوار است.بر اساس مطالعات انجام شده در مورد استفاده کنندگان بالقوه اطلاعات مورد نیاز برای تصمیم گیری ایشان 5 طبقه کلی از اطلاعات مربوط ،به شرح زیر شناخته شده است:</a:t>
            </a:r>
            <a:endParaRPr lang="en-US" b="1" dirty="0"/>
          </a:p>
        </p:txBody>
      </p:sp>
      <p:sp>
        <p:nvSpPr>
          <p:cNvPr id="9" name="Flowchart: Manual Input 8"/>
          <p:cNvSpPr/>
          <p:nvPr/>
        </p:nvSpPr>
        <p:spPr>
          <a:xfrm>
            <a:off x="1389743" y="2663371"/>
            <a:ext cx="6096000" cy="609600"/>
          </a:xfrm>
          <a:prstGeom prst="flowChartManualInput">
            <a:avLst/>
          </a:prstGeom>
          <a:solidFill>
            <a:schemeClr val="tx2">
              <a:lumMod val="40000"/>
              <a:lumOff val="60000"/>
            </a:schemeClr>
          </a:solidFill>
        </p:spPr>
        <p:style>
          <a:lnRef idx="1">
            <a:schemeClr val="accent3"/>
          </a:lnRef>
          <a:fillRef idx="2">
            <a:schemeClr val="accent3"/>
          </a:fillRef>
          <a:effectRef idx="1">
            <a:schemeClr val="accent3"/>
          </a:effectRef>
          <a:fontRef idx="minor">
            <a:schemeClr val="dk1"/>
          </a:fontRef>
        </p:style>
        <p:txBody>
          <a:bodyPr rtlCol="1" anchor="ctr"/>
          <a:lstStyle/>
          <a:p>
            <a:pPr algn="r" rtl="1"/>
            <a:r>
              <a:rPr lang="fa-IR" b="1" dirty="0"/>
              <a:t>1.     اطلاعات در مورد منابع مالی کوتاه مدت</a:t>
            </a:r>
            <a:endParaRPr lang="en-US" b="1" dirty="0"/>
          </a:p>
        </p:txBody>
      </p:sp>
      <p:sp>
        <p:nvSpPr>
          <p:cNvPr id="4" name="Flowchart: Manual Input 3"/>
          <p:cNvSpPr/>
          <p:nvPr/>
        </p:nvSpPr>
        <p:spPr>
          <a:xfrm>
            <a:off x="1407886" y="3272971"/>
            <a:ext cx="6096000" cy="609600"/>
          </a:xfrm>
          <a:prstGeom prst="flowChartManualInput">
            <a:avLst/>
          </a:prstGeom>
          <a:solidFill>
            <a:schemeClr val="tx2">
              <a:lumMod val="40000"/>
              <a:lumOff val="60000"/>
            </a:schemeClr>
          </a:solidFill>
        </p:spPr>
        <p:style>
          <a:lnRef idx="1">
            <a:schemeClr val="accent3"/>
          </a:lnRef>
          <a:fillRef idx="2">
            <a:schemeClr val="accent3"/>
          </a:fillRef>
          <a:effectRef idx="1">
            <a:schemeClr val="accent3"/>
          </a:effectRef>
          <a:fontRef idx="minor">
            <a:schemeClr val="dk1"/>
          </a:fontRef>
        </p:style>
        <p:txBody>
          <a:bodyPr rtlCol="1" anchor="ctr"/>
          <a:lstStyle/>
          <a:p>
            <a:pPr algn="r" rtl="1"/>
            <a:r>
              <a:rPr lang="fa-IR" b="1" dirty="0"/>
              <a:t>2.     اطلاعات مالی در مورد وضعیت مالی واحد دولتی</a:t>
            </a:r>
            <a:endParaRPr lang="en-US" b="1" dirty="0"/>
          </a:p>
        </p:txBody>
      </p:sp>
      <p:sp>
        <p:nvSpPr>
          <p:cNvPr id="5" name="Flowchart: Manual Input 4"/>
          <p:cNvSpPr/>
          <p:nvPr/>
        </p:nvSpPr>
        <p:spPr>
          <a:xfrm>
            <a:off x="1407886" y="3886200"/>
            <a:ext cx="6096000" cy="609600"/>
          </a:xfrm>
          <a:prstGeom prst="flowChartManualInput">
            <a:avLst/>
          </a:prstGeom>
          <a:solidFill>
            <a:schemeClr val="tx2">
              <a:lumMod val="40000"/>
              <a:lumOff val="60000"/>
            </a:schemeClr>
          </a:solidFill>
        </p:spPr>
        <p:style>
          <a:lnRef idx="1">
            <a:schemeClr val="accent3"/>
          </a:lnRef>
          <a:fillRef idx="2">
            <a:schemeClr val="accent3"/>
          </a:fillRef>
          <a:effectRef idx="1">
            <a:schemeClr val="accent3"/>
          </a:effectRef>
          <a:fontRef idx="minor">
            <a:schemeClr val="dk1"/>
          </a:fontRef>
        </p:style>
        <p:txBody>
          <a:bodyPr rtlCol="1" anchor="ctr"/>
          <a:lstStyle/>
          <a:p>
            <a:pPr algn="r" rtl="1"/>
            <a:r>
              <a:rPr lang="fa-IR" b="1" dirty="0"/>
              <a:t>3.     اطلاعات مالی در مورد مقایسه با قوانین ،شرایط قراردادها</a:t>
            </a:r>
            <a:endParaRPr lang="en-US" b="1" dirty="0"/>
          </a:p>
        </p:txBody>
      </p:sp>
      <p:sp>
        <p:nvSpPr>
          <p:cNvPr id="6" name="Flowchart: Manual Input 5"/>
          <p:cNvSpPr/>
          <p:nvPr/>
        </p:nvSpPr>
        <p:spPr>
          <a:xfrm>
            <a:off x="1407886" y="4495800"/>
            <a:ext cx="6096000" cy="609600"/>
          </a:xfrm>
          <a:prstGeom prst="flowChartManualInput">
            <a:avLst/>
          </a:prstGeom>
          <a:solidFill>
            <a:schemeClr val="tx2">
              <a:lumMod val="40000"/>
              <a:lumOff val="60000"/>
            </a:schemeClr>
          </a:solidFill>
        </p:spPr>
        <p:style>
          <a:lnRef idx="1">
            <a:schemeClr val="accent3"/>
          </a:lnRef>
          <a:fillRef idx="2">
            <a:schemeClr val="accent3"/>
          </a:fillRef>
          <a:effectRef idx="1">
            <a:schemeClr val="accent3"/>
          </a:effectRef>
          <a:fontRef idx="minor">
            <a:schemeClr val="dk1"/>
          </a:fontRef>
        </p:style>
        <p:txBody>
          <a:bodyPr rtlCol="1" anchor="ctr"/>
          <a:lstStyle/>
          <a:p>
            <a:pPr algn="r" rtl="1"/>
            <a:r>
              <a:rPr lang="fa-IR" b="1" dirty="0"/>
              <a:t>4.     اطلاعات سودمند برای برنامه ریزی و بودجه بندی</a:t>
            </a:r>
            <a:endParaRPr lang="en-US" b="1" dirty="0"/>
          </a:p>
        </p:txBody>
      </p:sp>
      <p:sp>
        <p:nvSpPr>
          <p:cNvPr id="8" name="Flowchart: Manual Input 7"/>
          <p:cNvSpPr/>
          <p:nvPr/>
        </p:nvSpPr>
        <p:spPr>
          <a:xfrm>
            <a:off x="1415143" y="5105400"/>
            <a:ext cx="6096000" cy="609600"/>
          </a:xfrm>
          <a:prstGeom prst="flowChartManualInput">
            <a:avLst/>
          </a:prstGeom>
          <a:solidFill>
            <a:schemeClr val="tx2">
              <a:lumMod val="40000"/>
              <a:lumOff val="60000"/>
            </a:schemeClr>
          </a:solidFill>
        </p:spPr>
        <p:style>
          <a:lnRef idx="1">
            <a:schemeClr val="accent3"/>
          </a:lnRef>
          <a:fillRef idx="2">
            <a:schemeClr val="accent3"/>
          </a:fillRef>
          <a:effectRef idx="1">
            <a:schemeClr val="accent3"/>
          </a:effectRef>
          <a:fontRef idx="minor">
            <a:schemeClr val="dk1"/>
          </a:fontRef>
        </p:style>
        <p:txBody>
          <a:bodyPr rtlCol="1" anchor="ctr"/>
          <a:lstStyle/>
          <a:p>
            <a:pPr algn="r" rtl="1"/>
            <a:r>
              <a:rPr lang="fa-IR" b="1" dirty="0"/>
              <a:t>5.     اطلاعات مربوط به عملکرد سازمانی و مدیریت.</a:t>
            </a:r>
            <a:endParaRPr lang="en-US" b="1" dirty="0"/>
          </a:p>
        </p:txBody>
      </p:sp>
      <p:sp>
        <p:nvSpPr>
          <p:cNvPr id="2" name="Footer Placeholder 1"/>
          <p:cNvSpPr>
            <a:spLocks noGrp="1"/>
          </p:cNvSpPr>
          <p:nvPr>
            <p:ph type="ftr" sz="quarter" idx="11"/>
          </p:nvPr>
        </p:nvSpPr>
        <p:spPr/>
        <p:txBody>
          <a:bodyPr/>
          <a:lstStyle/>
          <a:p>
            <a:r>
              <a:rPr lang="en-US" smtClean="0"/>
              <a:t>www.irhesabdaran.ir</a:t>
            </a:r>
            <a:endParaRPr lang="en-US"/>
          </a:p>
        </p:txBody>
      </p:sp>
    </p:spTree>
    <p:extLst>
      <p:ext uri="{BB962C8B-B14F-4D97-AF65-F5344CB8AC3E}">
        <p14:creationId xmlns:p14="http://schemas.microsoft.com/office/powerpoint/2010/main" val="13744404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anim calcmode="lin" valueType="num">
                                      <p:cBhvr>
                                        <p:cTn id="16" dur="1000" fill="hold"/>
                                        <p:tgtEl>
                                          <p:spTgt spid="9"/>
                                        </p:tgtEl>
                                        <p:attrNameLst>
                                          <p:attrName>ppt_x</p:attrName>
                                        </p:attrNameLst>
                                      </p:cBhvr>
                                      <p:tavLst>
                                        <p:tav tm="0">
                                          <p:val>
                                            <p:strVal val="#ppt_x"/>
                                          </p:val>
                                        </p:tav>
                                        <p:tav tm="100000">
                                          <p:val>
                                            <p:strVal val="#ppt_x"/>
                                          </p:val>
                                        </p:tav>
                                      </p:tavLst>
                                    </p:anim>
                                    <p:anim calcmode="lin" valueType="num">
                                      <p:cBhvr>
                                        <p:cTn id="1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anim calcmode="lin" valueType="num">
                                      <p:cBhvr>
                                        <p:cTn id="23" dur="1000" fill="hold"/>
                                        <p:tgtEl>
                                          <p:spTgt spid="4"/>
                                        </p:tgtEl>
                                        <p:attrNameLst>
                                          <p:attrName>ppt_x</p:attrName>
                                        </p:attrNameLst>
                                      </p:cBhvr>
                                      <p:tavLst>
                                        <p:tav tm="0">
                                          <p:val>
                                            <p:strVal val="#ppt_x"/>
                                          </p:val>
                                        </p:tav>
                                        <p:tav tm="100000">
                                          <p:val>
                                            <p:strVal val="#ppt_x"/>
                                          </p:val>
                                        </p:tav>
                                      </p:tavLst>
                                    </p:anim>
                                    <p:anim calcmode="lin" valueType="num">
                                      <p:cBhvr>
                                        <p:cTn id="2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1000"/>
                                        <p:tgtEl>
                                          <p:spTgt spid="5"/>
                                        </p:tgtEl>
                                      </p:cBhvr>
                                    </p:animEffect>
                                    <p:anim calcmode="lin" valueType="num">
                                      <p:cBhvr>
                                        <p:cTn id="30" dur="1000" fill="hold"/>
                                        <p:tgtEl>
                                          <p:spTgt spid="5"/>
                                        </p:tgtEl>
                                        <p:attrNameLst>
                                          <p:attrName>ppt_x</p:attrName>
                                        </p:attrNameLst>
                                      </p:cBhvr>
                                      <p:tavLst>
                                        <p:tav tm="0">
                                          <p:val>
                                            <p:strVal val="#ppt_x"/>
                                          </p:val>
                                        </p:tav>
                                        <p:tav tm="100000">
                                          <p:val>
                                            <p:strVal val="#ppt_x"/>
                                          </p:val>
                                        </p:tav>
                                      </p:tavLst>
                                    </p:anim>
                                    <p:anim calcmode="lin" valueType="num">
                                      <p:cBhvr>
                                        <p:cTn id="3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fade">
                                      <p:cBhvr>
                                        <p:cTn id="36" dur="1000"/>
                                        <p:tgtEl>
                                          <p:spTgt spid="6"/>
                                        </p:tgtEl>
                                      </p:cBhvr>
                                    </p:animEffect>
                                    <p:anim calcmode="lin" valueType="num">
                                      <p:cBhvr>
                                        <p:cTn id="37" dur="1000" fill="hold"/>
                                        <p:tgtEl>
                                          <p:spTgt spid="6"/>
                                        </p:tgtEl>
                                        <p:attrNameLst>
                                          <p:attrName>ppt_x</p:attrName>
                                        </p:attrNameLst>
                                      </p:cBhvr>
                                      <p:tavLst>
                                        <p:tav tm="0">
                                          <p:val>
                                            <p:strVal val="#ppt_x"/>
                                          </p:val>
                                        </p:tav>
                                        <p:tav tm="100000">
                                          <p:val>
                                            <p:strVal val="#ppt_x"/>
                                          </p:val>
                                        </p:tav>
                                      </p:tavLst>
                                    </p:anim>
                                    <p:anim calcmode="lin" valueType="num">
                                      <p:cBhvr>
                                        <p:cTn id="3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1000"/>
                                        <p:tgtEl>
                                          <p:spTgt spid="8"/>
                                        </p:tgtEl>
                                      </p:cBhvr>
                                    </p:animEffect>
                                    <p:anim calcmode="lin" valueType="num">
                                      <p:cBhvr>
                                        <p:cTn id="44" dur="1000" fill="hold"/>
                                        <p:tgtEl>
                                          <p:spTgt spid="8"/>
                                        </p:tgtEl>
                                        <p:attrNameLst>
                                          <p:attrName>ppt_x</p:attrName>
                                        </p:attrNameLst>
                                      </p:cBhvr>
                                      <p:tavLst>
                                        <p:tav tm="0">
                                          <p:val>
                                            <p:strVal val="#ppt_x"/>
                                          </p:val>
                                        </p:tav>
                                        <p:tav tm="100000">
                                          <p:val>
                                            <p:strVal val="#ppt_x"/>
                                          </p:val>
                                        </p:tav>
                                      </p:tavLst>
                                    </p:anim>
                                    <p:anim calcmode="lin" valueType="num">
                                      <p:cBhvr>
                                        <p:cTn id="4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4" grpId="0" animBg="1"/>
      <p:bldP spid="5" grpId="0" animBg="1"/>
      <p:bldP spid="6"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792162"/>
          </a:xfrm>
        </p:spPr>
        <p:txBody>
          <a:bodyPr>
            <a:noAutofit/>
          </a:bodyPr>
          <a:lstStyle/>
          <a:p>
            <a:pPr algn="ctr" rtl="1"/>
            <a:r>
              <a:rPr lang="fa-IR" sz="2400" dirty="0" smtClean="0">
                <a:ln>
                  <a:gradFill>
                    <a:gsLst>
                      <a:gs pos="0">
                        <a:srgbClr val="000082"/>
                      </a:gs>
                      <a:gs pos="30000">
                        <a:srgbClr val="66008F"/>
                      </a:gs>
                      <a:gs pos="64999">
                        <a:srgbClr val="BA0066"/>
                      </a:gs>
                      <a:gs pos="89999">
                        <a:srgbClr val="FF0000"/>
                      </a:gs>
                      <a:gs pos="100000">
                        <a:srgbClr val="FF8200"/>
                      </a:gs>
                    </a:gsLst>
                    <a:lin ang="5400000" scaled="0"/>
                  </a:gradFill>
                </a:ln>
                <a:cs typeface="B Nazanin" pitchFamily="2" charset="-78"/>
              </a:rPr>
              <a:t>اهمیت نقش مسئولیت پاسخگویی عمومی درچارچوب نظری موضوع بیانیه مفهومی شماره یک هیئت تدوین استاندارهای حسابداری دولتی زیر به شرح ذیل می باشد.</a:t>
            </a:r>
            <a:endParaRPr lang="fa-IR" sz="2400" dirty="0">
              <a:ln>
                <a:gradFill>
                  <a:gsLst>
                    <a:gs pos="0">
                      <a:srgbClr val="000082"/>
                    </a:gs>
                    <a:gs pos="30000">
                      <a:srgbClr val="66008F"/>
                    </a:gs>
                    <a:gs pos="64999">
                      <a:srgbClr val="BA0066"/>
                    </a:gs>
                    <a:gs pos="89999">
                      <a:srgbClr val="FF0000"/>
                    </a:gs>
                    <a:gs pos="100000">
                      <a:srgbClr val="FF8200"/>
                    </a:gs>
                  </a:gsLst>
                  <a:lin ang="5400000" scaled="0"/>
                </a:gradFill>
              </a:ln>
              <a:solidFill>
                <a:schemeClr val="accent1">
                  <a:lumMod val="75000"/>
                </a:schemeClr>
              </a:solidFill>
              <a:cs typeface="B Nazanin" pitchFamily="2" charset="-78"/>
            </a:endParaRPr>
          </a:p>
        </p:txBody>
      </p:sp>
      <p:sp>
        <p:nvSpPr>
          <p:cNvPr id="3" name="Content Placeholder 2"/>
          <p:cNvSpPr>
            <a:spLocks noGrp="1"/>
          </p:cNvSpPr>
          <p:nvPr>
            <p:ph sz="half" idx="2"/>
          </p:nvPr>
        </p:nvSpPr>
        <p:spPr>
          <a:xfrm>
            <a:off x="457200" y="1828800"/>
            <a:ext cx="8229601" cy="4343400"/>
          </a:xfrm>
        </p:spPr>
        <p:txBody>
          <a:bodyPr>
            <a:normAutofit/>
          </a:bodyPr>
          <a:lstStyle/>
          <a:p>
            <a:pPr marL="0" indent="0" algn="just" rtl="1">
              <a:buNone/>
            </a:pPr>
            <a:r>
              <a:rPr lang="fa-IR" sz="1800" dirty="0" smtClean="0">
                <a:cs typeface="B Nazanin" pitchFamily="2" charset="-78"/>
              </a:rPr>
              <a:t>بند103)گزارش های مالی به دولت کمک می کند تاوظیفه پاسخگویی عمومی خودراانجام دهدگزارش های مالی همچنین نیاز استفاده کنندگانی راکه امکانات محدودی برای برای دسترسی اطلاعات دارندواشخاصی که به گزارش های مالی به عنوان منبع مهم اطلاعاتی اتکا می کنندتامین می کنند. </a:t>
            </a:r>
          </a:p>
          <a:p>
            <a:pPr marL="0" indent="0" algn="just" rtl="1">
              <a:buNone/>
            </a:pPr>
            <a:r>
              <a:rPr lang="fa-IR" sz="1800" dirty="0" smtClean="0">
                <a:cs typeface="B Nazanin" pitchFamily="2" charset="-78"/>
              </a:rPr>
              <a:t>بند156)مسئولیت پاسخگویی سنگ بنای کلیه گزارش های مالی دولتی است .فرهنگ لغات مسئولیت پاسخگویی رابه این شرح تعریف کرده است (الزام به توضیح در قبال اعمال شخص به منظور ارائه دلایل منطقی برای آنچه انجام داده است.مسئولیت پاسخگویی دولت را ملزم می کننددر مورد اعمالی که انجام می دهد به شهروندان توضیح دهد</a:t>
            </a:r>
          </a:p>
          <a:p>
            <a:pPr marL="0" indent="0" algn="just" rtl="1">
              <a:buNone/>
            </a:pPr>
            <a:r>
              <a:rPr lang="fa-IR" sz="1800" dirty="0" smtClean="0">
                <a:cs typeface="B Nazanin" pitchFamily="2" charset="-78"/>
              </a:rPr>
              <a:t>بند178)گزارش های مالی باید استفاده کنندگان را به شرح موارد زیر در ارزیابی نتایج عملیات سالانه واحد دولتی کمک کند</a:t>
            </a:r>
          </a:p>
          <a:p>
            <a:pPr marL="0" indent="0" algn="just" rtl="1">
              <a:buNone/>
            </a:pPr>
            <a:r>
              <a:rPr lang="fa-IR" sz="1800" dirty="0" smtClean="0">
                <a:cs typeface="B Nazanin" pitchFamily="2" charset="-78"/>
              </a:rPr>
              <a:t>الف)گزارش های مالی باید اطلاعاتی درمورد منابع ومصارف فراهم آورندباید حساب مخارج ربرحسب وظایف وهدفها وحساب درآمد ها وسایر منابع رابرحسب انواع منابع ارائه کنندوحدودتطابق هزینه بادرآمدراتعیین کنند.</a:t>
            </a:r>
            <a:endParaRPr lang="en-US" sz="1800" dirty="0">
              <a:cs typeface="B Nazanin" pitchFamily="2" charset="-78"/>
            </a:endParaRPr>
          </a:p>
        </p:txBody>
      </p:sp>
      <p:sp>
        <p:nvSpPr>
          <p:cNvPr id="4" name="Footer Placeholder 3"/>
          <p:cNvSpPr>
            <a:spLocks noGrp="1"/>
          </p:cNvSpPr>
          <p:nvPr>
            <p:ph type="ftr" sz="quarter" idx="11"/>
          </p:nvPr>
        </p:nvSpPr>
        <p:spPr/>
        <p:txBody>
          <a:bodyPr/>
          <a:lstStyle/>
          <a:p>
            <a:r>
              <a:rPr lang="en-US" smtClean="0"/>
              <a:t>www.irhesabdaran.ir</a:t>
            </a:r>
            <a:endParaRPr lang="en-US"/>
          </a:p>
        </p:txBody>
      </p:sp>
    </p:spTree>
    <p:extLst>
      <p:ext uri="{BB962C8B-B14F-4D97-AF65-F5344CB8AC3E}">
        <p14:creationId xmlns:p14="http://schemas.microsoft.com/office/powerpoint/2010/main" val="367672452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411162"/>
          </a:xfrm>
        </p:spPr>
        <p:txBody>
          <a:bodyPr>
            <a:noAutofit/>
          </a:bodyPr>
          <a:lstStyle/>
          <a:p>
            <a:pPr algn="ctr" rtl="1"/>
            <a:endParaRPr lang="fa-IR" sz="2400" dirty="0">
              <a:ln>
                <a:gradFill>
                  <a:gsLst>
                    <a:gs pos="0">
                      <a:srgbClr val="000082"/>
                    </a:gs>
                    <a:gs pos="30000">
                      <a:srgbClr val="66008F"/>
                    </a:gs>
                    <a:gs pos="64999">
                      <a:srgbClr val="BA0066"/>
                    </a:gs>
                    <a:gs pos="89999">
                      <a:srgbClr val="FF0000"/>
                    </a:gs>
                    <a:gs pos="100000">
                      <a:srgbClr val="FF8200"/>
                    </a:gs>
                  </a:gsLst>
                  <a:lin ang="5400000" scaled="0"/>
                </a:gradFill>
              </a:ln>
              <a:solidFill>
                <a:schemeClr val="accent1">
                  <a:lumMod val="75000"/>
                </a:schemeClr>
              </a:solidFill>
              <a:cs typeface="B Nazanin" pitchFamily="2" charset="-78"/>
            </a:endParaRPr>
          </a:p>
        </p:txBody>
      </p:sp>
      <p:sp>
        <p:nvSpPr>
          <p:cNvPr id="3" name="Content Placeholder 2"/>
          <p:cNvSpPr>
            <a:spLocks noGrp="1"/>
          </p:cNvSpPr>
          <p:nvPr>
            <p:ph sz="half" idx="2"/>
          </p:nvPr>
        </p:nvSpPr>
        <p:spPr>
          <a:xfrm>
            <a:off x="457200" y="1143000"/>
            <a:ext cx="8229601" cy="3311525"/>
          </a:xfrm>
        </p:spPr>
        <p:txBody>
          <a:bodyPr>
            <a:normAutofit/>
          </a:bodyPr>
          <a:lstStyle/>
          <a:p>
            <a:pPr marL="0" indent="0" algn="just" rtl="1">
              <a:lnSpc>
                <a:spcPct val="150000"/>
              </a:lnSpc>
              <a:buNone/>
            </a:pPr>
            <a:r>
              <a:rPr lang="fa-IR" sz="1800" dirty="0" smtClean="0">
                <a:cs typeface="B Nazanin" pitchFamily="2" charset="-78"/>
              </a:rPr>
              <a:t>ب)گزارش گری مالی باید اطلاعاتی در مورد نحوه تامین منابع مالی مورد نیاز برای انجام فعالیت ها و چگونگی تامین نقدینگی واحد دولتی فراهم آورد.</a:t>
            </a:r>
            <a:endParaRPr lang="fa-IR" sz="1800" dirty="0">
              <a:cs typeface="B Nazanin" pitchFamily="2" charset="-78"/>
            </a:endParaRPr>
          </a:p>
          <a:p>
            <a:pPr marL="0" indent="0" algn="just" rtl="1">
              <a:lnSpc>
                <a:spcPct val="150000"/>
              </a:lnSpc>
              <a:buNone/>
            </a:pPr>
            <a:r>
              <a:rPr lang="fa-IR" sz="1800" dirty="0" smtClean="0">
                <a:cs typeface="B Nazanin" pitchFamily="2" charset="-78"/>
              </a:rPr>
              <a:t>بند179)گزارش گری مالی باید به استفاده کنندگان کمک کندتاسطح خدماتی را که واحد دولتی می تواندارائه کندوهمچنین قدرت ایفای تعهدات سررسیدشده آن را مورد ارزیابی قراردهد.</a:t>
            </a:r>
          </a:p>
        </p:txBody>
      </p:sp>
      <p:sp>
        <p:nvSpPr>
          <p:cNvPr id="4" name="Footer Placeholder 3"/>
          <p:cNvSpPr>
            <a:spLocks noGrp="1"/>
          </p:cNvSpPr>
          <p:nvPr>
            <p:ph type="ftr" sz="quarter" idx="11"/>
          </p:nvPr>
        </p:nvSpPr>
        <p:spPr/>
        <p:txBody>
          <a:bodyPr/>
          <a:lstStyle/>
          <a:p>
            <a:r>
              <a:rPr lang="en-US" smtClean="0"/>
              <a:t>www.irhesabdaran.ir</a:t>
            </a:r>
            <a:endParaRPr lang="en-US"/>
          </a:p>
        </p:txBody>
      </p:sp>
    </p:spTree>
    <p:extLst>
      <p:ext uri="{BB962C8B-B14F-4D97-AF65-F5344CB8AC3E}">
        <p14:creationId xmlns:p14="http://schemas.microsoft.com/office/powerpoint/2010/main" val="367672452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53200" y="4343400"/>
            <a:ext cx="1752600" cy="715963"/>
          </a:xfrm>
        </p:spPr>
        <p:txBody>
          <a:bodyPr>
            <a:normAutofit/>
          </a:bodyPr>
          <a:lstStyle/>
          <a:p>
            <a:pPr marL="0" indent="0" algn="r">
              <a:buNone/>
            </a:pPr>
            <a:r>
              <a:rPr lang="fa-IR" sz="2800" b="1" dirty="0" smtClean="0">
                <a:cs typeface="B Nazanin" pitchFamily="2" charset="-78"/>
              </a:rPr>
              <a:t>و در آخر:</a:t>
            </a:r>
            <a:endParaRPr lang="fa-IR" sz="2800" b="1" dirty="0">
              <a:cs typeface="B Nazanin" pitchFamily="2" charset="-78"/>
            </a:endParaRPr>
          </a:p>
        </p:txBody>
      </p:sp>
      <p:sp>
        <p:nvSpPr>
          <p:cNvPr id="5" name="Text Placeholder 4"/>
          <p:cNvSpPr>
            <a:spLocks noGrp="1"/>
          </p:cNvSpPr>
          <p:nvPr>
            <p:ph type="body" sz="half" idx="2"/>
          </p:nvPr>
        </p:nvSpPr>
        <p:spPr>
          <a:xfrm>
            <a:off x="457200" y="1435101"/>
            <a:ext cx="7848600" cy="2527300"/>
          </a:xfrm>
        </p:spPr>
        <p:style>
          <a:lnRef idx="2">
            <a:schemeClr val="dk1"/>
          </a:lnRef>
          <a:fillRef idx="1">
            <a:schemeClr val="lt1"/>
          </a:fillRef>
          <a:effectRef idx="0">
            <a:schemeClr val="dk1"/>
          </a:effectRef>
          <a:fontRef idx="minor">
            <a:schemeClr val="dk1"/>
          </a:fontRef>
        </p:style>
        <p:txBody>
          <a:bodyPr>
            <a:normAutofit/>
          </a:bodyPr>
          <a:lstStyle/>
          <a:p>
            <a:pPr algn="just" rtl="1"/>
            <a:r>
              <a:rPr lang="fa-IR" sz="1800" dirty="0"/>
              <a:t>با مطالعه اطلاعات فوق نتيجه گيري مي كنيم در جوامع پيشرفته امروزي پاسخگويي جزو لاينفك تصميم گيريها و برنامه ريزيهاي دولت بوده و پس از اتمام دوره برنامه با حسابرسي ها و حسابكشي ها نتايج عملكرد هر دستگاه بصورت ملموس و كاملا" واقعي و جامع در اختيار تصميم گيريها خواهد بود </a:t>
            </a:r>
            <a:r>
              <a:rPr lang="fa-IR" sz="1800" dirty="0" smtClean="0"/>
              <a:t>.</a:t>
            </a:r>
          </a:p>
          <a:p>
            <a:pPr algn="just" rtl="1"/>
            <a:r>
              <a:rPr lang="fa-IR" sz="1800" dirty="0" smtClean="0"/>
              <a:t> </a:t>
            </a:r>
            <a:endParaRPr lang="en-US" sz="1800" b="0" dirty="0"/>
          </a:p>
          <a:p>
            <a:pPr algn="ctr" rtl="1"/>
            <a:r>
              <a:rPr lang="fa-IR" sz="1800" dirty="0">
                <a:solidFill>
                  <a:srgbClr val="C00000"/>
                </a:solidFill>
              </a:rPr>
              <a:t>در ايران نيز مفهوم مسئوليت پاسخگويي مي تواند به عنوان معياري اساسي در ارزيابي قابليتهاي نظام حسابداري و گزارشگري مالي دولت جمهوري اسلامي ايران،‌ مورد استفاده قرار گيرد.</a:t>
            </a:r>
            <a:endParaRPr lang="en-US" sz="1800" dirty="0">
              <a:solidFill>
                <a:srgbClr val="C00000"/>
              </a:solidFill>
            </a:endParaRPr>
          </a:p>
          <a:p>
            <a:pPr algn="just"/>
            <a:endParaRPr lang="fa-IR" sz="1800" b="0" dirty="0"/>
          </a:p>
        </p:txBody>
      </p:sp>
      <p:sp>
        <p:nvSpPr>
          <p:cNvPr id="2" name="Title 1"/>
          <p:cNvSpPr>
            <a:spLocks noGrp="1"/>
          </p:cNvSpPr>
          <p:nvPr>
            <p:ph type="title"/>
          </p:nvPr>
        </p:nvSpPr>
        <p:spPr>
          <a:xfrm>
            <a:off x="533400" y="304800"/>
            <a:ext cx="7696200" cy="838200"/>
          </a:xfrm>
        </p:spPr>
        <p:txBody>
          <a:bodyPr>
            <a:normAutofit/>
          </a:bodyPr>
          <a:lstStyle/>
          <a:p>
            <a:pPr algn="ctr"/>
            <a:r>
              <a:rPr lang="fa-IR" sz="2800" dirty="0" smtClean="0">
                <a:cs typeface="B Nazanin" pitchFamily="2" charset="-78"/>
              </a:rPr>
              <a:t>نتیجه گیری</a:t>
            </a:r>
            <a:endParaRPr lang="fa-IR" sz="2800" dirty="0">
              <a:cs typeface="B Nazanin" pitchFamily="2" charset="-78"/>
            </a:endParaRPr>
          </a:p>
        </p:txBody>
      </p:sp>
      <p:sp>
        <p:nvSpPr>
          <p:cNvPr id="4" name="Rounded Rectangle 3"/>
          <p:cNvSpPr/>
          <p:nvPr/>
        </p:nvSpPr>
        <p:spPr>
          <a:xfrm>
            <a:off x="609600" y="5562600"/>
            <a:ext cx="7772400" cy="762000"/>
          </a:xfrm>
          <a:prstGeom prst="round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b="1" dirty="0">
                <a:solidFill>
                  <a:srgbClr val="C00000"/>
                </a:solidFill>
              </a:rPr>
              <a:t>(( پاسخگويي بهتر –حسابكشي دقيق تر = افق روشنتر))</a:t>
            </a:r>
            <a:r>
              <a:rPr lang="fa-IR" dirty="0">
                <a:solidFill>
                  <a:srgbClr val="C00000"/>
                </a:solidFill>
              </a:rPr>
              <a:t> </a:t>
            </a:r>
          </a:p>
        </p:txBody>
      </p:sp>
      <p:sp>
        <p:nvSpPr>
          <p:cNvPr id="6" name="Footer Placeholder 5"/>
          <p:cNvSpPr>
            <a:spLocks noGrp="1"/>
          </p:cNvSpPr>
          <p:nvPr>
            <p:ph type="ftr" sz="quarter" idx="11"/>
          </p:nvPr>
        </p:nvSpPr>
        <p:spPr/>
        <p:txBody>
          <a:bodyPr/>
          <a:lstStyle/>
          <a:p>
            <a:r>
              <a:rPr lang="en-US" smtClean="0"/>
              <a:t>www.irhesabdaran.ir</a:t>
            </a:r>
            <a:endParaRPr lang="en-US"/>
          </a:p>
        </p:txBody>
      </p:sp>
    </p:spTree>
    <p:extLst>
      <p:ext uri="{BB962C8B-B14F-4D97-AF65-F5344CB8AC3E}">
        <p14:creationId xmlns:p14="http://schemas.microsoft.com/office/powerpoint/2010/main" val="428389964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bg/>
                                          </p:spTgt>
                                        </p:tgtEl>
                                        <p:attrNameLst>
                                          <p:attrName>style.visibility</p:attrName>
                                        </p:attrNameLst>
                                      </p:cBhvr>
                                      <p:to>
                                        <p:strVal val="visible"/>
                                      </p:to>
                                    </p:set>
                                    <p:animEffect transition="in" filter="randombar(horizontal)">
                                      <p:cBhvr>
                                        <p:cTn id="12" dur="500"/>
                                        <p:tgtEl>
                                          <p:spTgt spid="5">
                                            <p:bg/>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randombar(horizontal)">
                                      <p:cBhvr>
                                        <p:cTn id="22" dur="5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randombar(horizontal)">
                                      <p:cBhvr>
                                        <p:cTn id="27" dur="500"/>
                                        <p:tgtEl>
                                          <p:spTgt spid="5">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0" end="0"/>
                                            </p:txEl>
                                          </p:spTgt>
                                        </p:tgtEl>
                                        <p:attrNameLst>
                                          <p:attrName>style.visibility</p:attrName>
                                        </p:attrNameLst>
                                      </p:cBhvr>
                                      <p:to>
                                        <p:strVal val="visible"/>
                                      </p:to>
                                    </p:set>
                                    <p:animEffect transition="in" filter="wipe(down)">
                                      <p:cBhvr>
                                        <p:cTn id="32" dur="500"/>
                                        <p:tgtEl>
                                          <p:spTgt spid="3">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p:cTn id="37" dur="500" fill="hold"/>
                                        <p:tgtEl>
                                          <p:spTgt spid="4"/>
                                        </p:tgtEl>
                                        <p:attrNameLst>
                                          <p:attrName>ppt_w</p:attrName>
                                        </p:attrNameLst>
                                      </p:cBhvr>
                                      <p:tavLst>
                                        <p:tav tm="0">
                                          <p:val>
                                            <p:fltVal val="0"/>
                                          </p:val>
                                        </p:tav>
                                        <p:tav tm="100000">
                                          <p:val>
                                            <p:strVal val="#ppt_w"/>
                                          </p:val>
                                        </p:tav>
                                      </p:tavLst>
                                    </p:anim>
                                    <p:anim calcmode="lin" valueType="num">
                                      <p:cBhvr>
                                        <p:cTn id="38" dur="500" fill="hold"/>
                                        <p:tgtEl>
                                          <p:spTgt spid="4"/>
                                        </p:tgtEl>
                                        <p:attrNameLst>
                                          <p:attrName>ppt_h</p:attrName>
                                        </p:attrNameLst>
                                      </p:cBhvr>
                                      <p:tavLst>
                                        <p:tav tm="0">
                                          <p:val>
                                            <p:fltVal val="0"/>
                                          </p:val>
                                        </p:tav>
                                        <p:tav tm="100000">
                                          <p:val>
                                            <p:strVal val="#ppt_h"/>
                                          </p:val>
                                        </p:tav>
                                      </p:tavLst>
                                    </p:anim>
                                    <p:animEffect transition="in" filter="fade">
                                      <p:cBhvr>
                                        <p:cTn id="3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animBg="1"/>
      <p:bldP spid="2" grpId="0"/>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pattFill prst="dashDnDiag">
          <a:fgClr>
            <a:schemeClr val="tx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848600" cy="5364162"/>
          </a:xfrm>
          <a:ln>
            <a:noFill/>
          </a:ln>
          <a:effectLst>
            <a:glow rad="101600">
              <a:schemeClr val="accent6">
                <a:satMod val="175000"/>
                <a:alpha val="40000"/>
              </a:scheme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ctr"/>
            <a:r>
              <a:rPr lang="fa-IR" sz="12000" dirty="0" smtClean="0">
                <a:ln>
                  <a:gradFill flip="none" rotWithShape="1">
                    <a:gsLst>
                      <a:gs pos="64999">
                        <a:srgbClr val="F0EBD5"/>
                      </a:gs>
                      <a:gs pos="100000">
                        <a:srgbClr val="D1C39F"/>
                      </a:gs>
                    </a:gsLst>
                    <a:lin ang="5400000" scaled="0"/>
                    <a:tileRect/>
                  </a:gradFill>
                </a:ln>
                <a:solidFill>
                  <a:srgbClr val="C00000"/>
                </a:solidFill>
                <a:cs typeface="B Nazanin" pitchFamily="2" charset="-78"/>
              </a:rPr>
              <a:t>باسپاس</a:t>
            </a:r>
            <a:br>
              <a:rPr lang="fa-IR" sz="12000" dirty="0" smtClean="0">
                <a:ln>
                  <a:gradFill flip="none" rotWithShape="1">
                    <a:gsLst>
                      <a:gs pos="64999">
                        <a:srgbClr val="F0EBD5"/>
                      </a:gs>
                      <a:gs pos="100000">
                        <a:srgbClr val="D1C39F"/>
                      </a:gs>
                    </a:gsLst>
                    <a:lin ang="5400000" scaled="0"/>
                    <a:tileRect/>
                  </a:gradFill>
                </a:ln>
                <a:solidFill>
                  <a:srgbClr val="C00000"/>
                </a:solidFill>
                <a:cs typeface="B Nazanin" pitchFamily="2" charset="-78"/>
              </a:rPr>
            </a:br>
            <a:r>
              <a:rPr lang="fa-IR" sz="12000" dirty="0" smtClean="0">
                <a:ln>
                  <a:gradFill flip="none" rotWithShape="1">
                    <a:gsLst>
                      <a:gs pos="64999">
                        <a:srgbClr val="F0EBD5"/>
                      </a:gs>
                      <a:gs pos="100000">
                        <a:srgbClr val="D1C39F"/>
                      </a:gs>
                    </a:gsLst>
                    <a:lin ang="5400000" scaled="0"/>
                    <a:tileRect/>
                  </a:gradFill>
                </a:ln>
                <a:solidFill>
                  <a:srgbClr val="C00000"/>
                </a:solidFill>
                <a:cs typeface="B Nazanin" pitchFamily="2" charset="-78"/>
              </a:rPr>
              <a:t> از توجه شما</a:t>
            </a:r>
            <a:endParaRPr lang="en-US" sz="12000" dirty="0">
              <a:ln>
                <a:gradFill flip="none" rotWithShape="1">
                  <a:gsLst>
                    <a:gs pos="64999">
                      <a:srgbClr val="F0EBD5"/>
                    </a:gs>
                    <a:gs pos="100000">
                      <a:srgbClr val="D1C39F"/>
                    </a:gs>
                  </a:gsLst>
                  <a:lin ang="5400000" scaled="0"/>
                  <a:tileRect/>
                </a:gradFill>
              </a:ln>
              <a:solidFill>
                <a:srgbClr val="C00000"/>
              </a:solidFill>
              <a:cs typeface="B Nazanin" pitchFamily="2" charset="-78"/>
            </a:endParaRPr>
          </a:p>
        </p:txBody>
      </p:sp>
      <p:sp>
        <p:nvSpPr>
          <p:cNvPr id="3" name="Footer Placeholder 2"/>
          <p:cNvSpPr>
            <a:spLocks noGrp="1"/>
          </p:cNvSpPr>
          <p:nvPr>
            <p:ph type="ftr" sz="quarter" idx="11"/>
          </p:nvPr>
        </p:nvSpPr>
        <p:spPr>
          <a:xfrm>
            <a:off x="1600200" y="5897562"/>
            <a:ext cx="5943600" cy="558483"/>
          </a:xfrm>
        </p:spPr>
        <p:txBody>
          <a:bodyPr/>
          <a:lstStyle/>
          <a:p>
            <a:r>
              <a:rPr lang="en-US" sz="3600" b="1" smtClean="0"/>
              <a:t>www.irhesabdaran.ir</a:t>
            </a:r>
            <a:endParaRPr lang="en-US" sz="3600" b="1"/>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3000"/>
            <a:lum/>
          </a:blip>
          <a:srcRect/>
          <a:stretch>
            <a:fillRect l="-15000" r="-1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6000" dirty="0" smtClean="0">
                <a:ln>
                  <a:gradFill>
                    <a:gsLst>
                      <a:gs pos="0">
                        <a:srgbClr val="FFF200"/>
                      </a:gs>
                      <a:gs pos="45000">
                        <a:srgbClr val="FF7A00"/>
                      </a:gs>
                      <a:gs pos="70000">
                        <a:srgbClr val="FF0300"/>
                      </a:gs>
                      <a:gs pos="100000">
                        <a:srgbClr val="4D0808"/>
                      </a:gs>
                    </a:gsLst>
                    <a:lin ang="5400000" scaled="0"/>
                  </a:gradFill>
                </a:ln>
                <a:cs typeface="B Nazanin" pitchFamily="2" charset="-78"/>
              </a:rPr>
              <a:t>حسابداری دولتی</a:t>
            </a:r>
            <a:endParaRPr lang="fa-IR" sz="6000" dirty="0">
              <a:ln>
                <a:gradFill>
                  <a:gsLst>
                    <a:gs pos="0">
                      <a:srgbClr val="FFF200"/>
                    </a:gs>
                    <a:gs pos="45000">
                      <a:srgbClr val="FF7A00"/>
                    </a:gs>
                    <a:gs pos="70000">
                      <a:srgbClr val="FF0300"/>
                    </a:gs>
                    <a:gs pos="100000">
                      <a:srgbClr val="4D0808"/>
                    </a:gs>
                  </a:gsLst>
                  <a:lin ang="5400000" scaled="0"/>
                </a:gradFill>
              </a:ln>
            </a:endParaRPr>
          </a:p>
        </p:txBody>
      </p:sp>
      <p:sp>
        <p:nvSpPr>
          <p:cNvPr id="5" name="Text Placeholder 4"/>
          <p:cNvSpPr>
            <a:spLocks noGrp="1"/>
          </p:cNvSpPr>
          <p:nvPr>
            <p:ph type="body" idx="1"/>
          </p:nvPr>
        </p:nvSpPr>
        <p:spPr>
          <a:xfrm rot="21158156">
            <a:off x="1209565" y="3573469"/>
            <a:ext cx="4103527" cy="2354791"/>
          </a:xfrm>
        </p:spPr>
        <p:txBody>
          <a:bodyPr>
            <a:normAutofit/>
          </a:bodyPr>
          <a:lstStyle/>
          <a:p>
            <a:pPr algn="ctr"/>
            <a:r>
              <a:rPr lang="fa-IR" dirty="0" smtClean="0">
                <a:ln>
                  <a:gradFill flip="none" rotWithShape="1">
                    <a:gsLst>
                      <a:gs pos="0">
                        <a:srgbClr val="FFF200"/>
                      </a:gs>
                      <a:gs pos="45000">
                        <a:srgbClr val="FF7A00"/>
                      </a:gs>
                      <a:gs pos="70000">
                        <a:srgbClr val="FF0300"/>
                      </a:gs>
                      <a:gs pos="100000">
                        <a:srgbClr val="4D0808"/>
                      </a:gs>
                    </a:gsLst>
                    <a:lin ang="10800000" scaled="1"/>
                    <a:tileRect/>
                  </a:gradFill>
                </a:ln>
                <a:solidFill>
                  <a:srgbClr val="FF0000"/>
                </a:solidFill>
                <a:cs typeface="B Nazanin" pitchFamily="2" charset="-78"/>
              </a:rPr>
              <a:t>دانشجو </a:t>
            </a:r>
            <a:r>
              <a:rPr lang="fa-IR" dirty="0">
                <a:ln>
                  <a:gradFill flip="none" rotWithShape="1">
                    <a:gsLst>
                      <a:gs pos="0">
                        <a:srgbClr val="FFF200"/>
                      </a:gs>
                      <a:gs pos="45000">
                        <a:srgbClr val="FF7A00"/>
                      </a:gs>
                      <a:gs pos="70000">
                        <a:srgbClr val="FF0300"/>
                      </a:gs>
                      <a:gs pos="100000">
                        <a:srgbClr val="4D0808"/>
                      </a:gs>
                    </a:gsLst>
                    <a:lin ang="10800000" scaled="1"/>
                    <a:tileRect/>
                  </a:gradFill>
                </a:ln>
                <a:solidFill>
                  <a:srgbClr val="FF0000"/>
                </a:solidFill>
                <a:cs typeface="B Nazanin" pitchFamily="2" charset="-78"/>
              </a:rPr>
              <a:t>: </a:t>
            </a:r>
          </a:p>
          <a:p>
            <a:pPr algn="ctr"/>
            <a:r>
              <a:rPr lang="fa-IR" dirty="0" smtClean="0">
                <a:ln>
                  <a:gradFill flip="none" rotWithShape="1">
                    <a:gsLst>
                      <a:gs pos="0">
                        <a:srgbClr val="FFF200"/>
                      </a:gs>
                      <a:gs pos="45000">
                        <a:srgbClr val="FF7A00"/>
                      </a:gs>
                      <a:gs pos="70000">
                        <a:srgbClr val="FF0300"/>
                      </a:gs>
                      <a:gs pos="100000">
                        <a:srgbClr val="4D0808"/>
                      </a:gs>
                    </a:gsLst>
                    <a:lin ang="10800000" scaled="1"/>
                    <a:tileRect/>
                  </a:gradFill>
                </a:ln>
                <a:solidFill>
                  <a:srgbClr val="FF0000"/>
                </a:solidFill>
                <a:cs typeface="B Nazanin" pitchFamily="2" charset="-78"/>
              </a:rPr>
              <a:t>نوشین ساعدموچشی</a:t>
            </a:r>
          </a:p>
          <a:p>
            <a:pPr algn="ctr"/>
            <a:r>
              <a:rPr lang="fa-IR" dirty="0" smtClean="0">
                <a:ln>
                  <a:gradFill flip="none" rotWithShape="1">
                    <a:gsLst>
                      <a:gs pos="0">
                        <a:srgbClr val="FFF200"/>
                      </a:gs>
                      <a:gs pos="45000">
                        <a:srgbClr val="FF7A00"/>
                      </a:gs>
                      <a:gs pos="70000">
                        <a:srgbClr val="FF0300"/>
                      </a:gs>
                      <a:gs pos="100000">
                        <a:srgbClr val="4D0808"/>
                      </a:gs>
                    </a:gsLst>
                    <a:lin ang="10800000" scaled="1"/>
                    <a:tileRect/>
                  </a:gradFill>
                </a:ln>
                <a:solidFill>
                  <a:srgbClr val="FF0000"/>
                </a:solidFill>
                <a:cs typeface="B Nazanin" pitchFamily="2" charset="-78"/>
              </a:rPr>
              <a:t>سمیه غلام ویسی</a:t>
            </a:r>
            <a:endParaRPr lang="en-US" dirty="0">
              <a:ln>
                <a:gradFill flip="none" rotWithShape="1">
                  <a:gsLst>
                    <a:gs pos="0">
                      <a:srgbClr val="FFF200"/>
                    </a:gs>
                    <a:gs pos="45000">
                      <a:srgbClr val="FF7A00"/>
                    </a:gs>
                    <a:gs pos="70000">
                      <a:srgbClr val="FF0300"/>
                    </a:gs>
                    <a:gs pos="100000">
                      <a:srgbClr val="4D0808"/>
                    </a:gs>
                  </a:gsLst>
                  <a:lin ang="10800000" scaled="1"/>
                  <a:tileRect/>
                </a:gradFill>
              </a:ln>
              <a:solidFill>
                <a:srgbClr val="FF0000"/>
              </a:solidFill>
              <a:cs typeface="B Nazanin" pitchFamily="2" charset="-78"/>
            </a:endParaRPr>
          </a:p>
          <a:p>
            <a:endParaRPr lang="fa-IR" dirty="0">
              <a:solidFill>
                <a:srgbClr val="FF0000"/>
              </a:solidFill>
            </a:endParaRPr>
          </a:p>
        </p:txBody>
      </p:sp>
      <p:sp>
        <p:nvSpPr>
          <p:cNvPr id="10" name="Content Placeholder 9"/>
          <p:cNvSpPr>
            <a:spLocks noGrp="1"/>
          </p:cNvSpPr>
          <p:nvPr>
            <p:ph sz="half" idx="2"/>
          </p:nvPr>
        </p:nvSpPr>
        <p:spPr>
          <a:xfrm>
            <a:off x="2514600" y="5867400"/>
            <a:ext cx="3581400" cy="838200"/>
          </a:xfrm>
        </p:spPr>
        <p:txBody>
          <a:bodyPr>
            <a:normAutofit/>
          </a:bodyPr>
          <a:lstStyle/>
          <a:p>
            <a:pPr marL="0" indent="0" algn="ctr">
              <a:buNone/>
            </a:pPr>
            <a:r>
              <a:rPr lang="en-US" dirty="0" smtClean="0">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a:rPr>
              <a:t>93</a:t>
            </a:r>
            <a:r>
              <a:rPr lang="fa-IR" dirty="0" smtClean="0">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a:rPr>
              <a:t>اردیبهشت</a:t>
            </a:r>
            <a:endParaRPr lang="fa-IR" dirty="0">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a:endParaRPr>
          </a:p>
        </p:txBody>
      </p:sp>
      <p:sp>
        <p:nvSpPr>
          <p:cNvPr id="7" name="Text Placeholder 6"/>
          <p:cNvSpPr>
            <a:spLocks noGrp="1"/>
          </p:cNvSpPr>
          <p:nvPr>
            <p:ph type="body" sz="quarter" idx="3"/>
          </p:nvPr>
        </p:nvSpPr>
        <p:spPr>
          <a:xfrm rot="21305556">
            <a:off x="359446" y="2966632"/>
            <a:ext cx="6172200" cy="1518972"/>
          </a:xfrm>
        </p:spPr>
        <p:txBody>
          <a:bodyPr/>
          <a:lstStyle/>
          <a:p>
            <a:pPr algn="ctr"/>
            <a:r>
              <a:rPr lang="fa-IR" dirty="0">
                <a:ln>
                  <a:gradFill flip="none" rotWithShape="1">
                    <a:gsLst>
                      <a:gs pos="0">
                        <a:srgbClr val="FFF200"/>
                      </a:gs>
                      <a:gs pos="45000">
                        <a:srgbClr val="FF7A00"/>
                      </a:gs>
                      <a:gs pos="70000">
                        <a:srgbClr val="FF0300"/>
                      </a:gs>
                      <a:gs pos="100000">
                        <a:srgbClr val="4D0808"/>
                      </a:gs>
                    </a:gsLst>
                    <a:lin ang="10800000" scaled="1"/>
                    <a:tileRect/>
                  </a:gradFill>
                </a:ln>
                <a:cs typeface="B Nazanin" pitchFamily="2" charset="-78"/>
              </a:rPr>
              <a:t>استاد : جناب دکتر </a:t>
            </a:r>
            <a:r>
              <a:rPr lang="fa-IR" dirty="0" smtClean="0">
                <a:ln>
                  <a:gradFill flip="none" rotWithShape="1">
                    <a:gsLst>
                      <a:gs pos="0">
                        <a:srgbClr val="FFF200"/>
                      </a:gs>
                      <a:gs pos="45000">
                        <a:srgbClr val="FF7A00"/>
                      </a:gs>
                      <a:gs pos="70000">
                        <a:srgbClr val="FF0300"/>
                      </a:gs>
                      <a:gs pos="100000">
                        <a:srgbClr val="4D0808"/>
                      </a:gs>
                    </a:gsLst>
                    <a:lin ang="10800000" scaled="1"/>
                    <a:tileRect/>
                  </a:gradFill>
                </a:ln>
                <a:cs typeface="B Nazanin" pitchFamily="2" charset="-78"/>
              </a:rPr>
              <a:t>محمدی</a:t>
            </a:r>
            <a:endParaRPr lang="fa-IR" dirty="0">
              <a:ln>
                <a:gradFill flip="none" rotWithShape="1">
                  <a:gsLst>
                    <a:gs pos="0">
                      <a:srgbClr val="FFF200"/>
                    </a:gs>
                    <a:gs pos="45000">
                      <a:srgbClr val="FF7A00"/>
                    </a:gs>
                    <a:gs pos="70000">
                      <a:srgbClr val="FF0300"/>
                    </a:gs>
                    <a:gs pos="100000">
                      <a:srgbClr val="4D0808"/>
                    </a:gs>
                  </a:gsLst>
                  <a:lin ang="10800000" scaled="1"/>
                  <a:tileRect/>
                </a:gradFill>
              </a:ln>
              <a:cs typeface="B Nazanin" pitchFamily="2" charset="-78"/>
            </a:endParaRPr>
          </a:p>
          <a:p>
            <a:endParaRPr lang="fa-IR" dirty="0"/>
          </a:p>
        </p:txBody>
      </p:sp>
      <p:sp>
        <p:nvSpPr>
          <p:cNvPr id="3" name="Footer Placeholder 2"/>
          <p:cNvSpPr>
            <a:spLocks noGrp="1"/>
          </p:cNvSpPr>
          <p:nvPr>
            <p:ph type="ftr" sz="quarter" idx="11"/>
          </p:nvPr>
        </p:nvSpPr>
        <p:spPr/>
        <p:txBody>
          <a:bodyPr/>
          <a:lstStyle/>
          <a:p>
            <a:r>
              <a:rPr lang="en-US" sz="1800" dirty="0" smtClean="0"/>
              <a:t>www.irhesabdaran.ir</a:t>
            </a:r>
            <a:endParaRPr lang="en-US" dirty="0"/>
          </a:p>
        </p:txBody>
      </p:sp>
    </p:spTree>
    <p:extLst>
      <p:ext uri="{BB962C8B-B14F-4D97-AF65-F5344CB8AC3E}">
        <p14:creationId xmlns:p14="http://schemas.microsoft.com/office/powerpoint/2010/main" val="1002183588"/>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rved Down Ribbon 2"/>
          <p:cNvSpPr/>
          <p:nvPr/>
        </p:nvSpPr>
        <p:spPr>
          <a:xfrm>
            <a:off x="436418" y="2133600"/>
            <a:ext cx="8534400" cy="2362200"/>
          </a:xfrm>
          <a:prstGeom prst="ellipseRibbon">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a-IR" sz="2400" dirty="0" smtClean="0">
                <a:solidFill>
                  <a:schemeClr val="tx1">
                    <a:lumMod val="95000"/>
                    <a:lumOff val="5000"/>
                  </a:schemeClr>
                </a:solidFill>
              </a:rPr>
              <a:t>نقش مسئولیت پاسخگویی درچارچوب     نظری حسابداری دولتی</a:t>
            </a:r>
            <a:endParaRPr lang="fa-IR" sz="2400" dirty="0">
              <a:solidFill>
                <a:schemeClr val="tx1">
                  <a:lumMod val="95000"/>
                  <a:lumOff val="5000"/>
                </a:schemeClr>
              </a:solidFill>
            </a:endParaRPr>
          </a:p>
        </p:txBody>
      </p:sp>
      <p:sp>
        <p:nvSpPr>
          <p:cNvPr id="2" name="Footer Placeholder 1"/>
          <p:cNvSpPr>
            <a:spLocks noGrp="1"/>
          </p:cNvSpPr>
          <p:nvPr>
            <p:ph type="ftr" sz="quarter" idx="11"/>
          </p:nvPr>
        </p:nvSpPr>
        <p:spPr>
          <a:xfrm>
            <a:off x="457200" y="6248400"/>
            <a:ext cx="3429000" cy="283845"/>
          </a:xfrm>
        </p:spPr>
        <p:txBody>
          <a:bodyPr/>
          <a:lstStyle/>
          <a:p>
            <a:r>
              <a:rPr lang="en-US" sz="2000" smtClean="0"/>
              <a:t>www.irhesabdaran.ir</a:t>
            </a:r>
            <a:endParaRPr lang="en-US" sz="200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410200" cy="914082"/>
          </a:xfrm>
        </p:spPr>
        <p:txBody>
          <a:bodyPr/>
          <a:lstStyle/>
          <a:p>
            <a:pPr algn="r"/>
            <a:r>
              <a:rPr lang="fa-IR" dirty="0" smtClean="0"/>
              <a:t>مقدمه</a:t>
            </a:r>
            <a:endParaRPr lang="fa-IR" dirty="0"/>
          </a:p>
        </p:txBody>
      </p:sp>
      <p:sp>
        <p:nvSpPr>
          <p:cNvPr id="4" name="Content Placeholder 3"/>
          <p:cNvSpPr>
            <a:spLocks noGrp="1"/>
          </p:cNvSpPr>
          <p:nvPr>
            <p:ph sz="half" idx="1"/>
          </p:nvPr>
        </p:nvSpPr>
        <p:spPr>
          <a:xfrm>
            <a:off x="533400" y="3581400"/>
            <a:ext cx="8153400" cy="3048000"/>
          </a:xfrm>
          <a:ln w="28575">
            <a:solidFill>
              <a:schemeClr val="tx2">
                <a:lumMod val="60000"/>
                <a:lumOff val="40000"/>
              </a:schemeClr>
            </a:solidFill>
          </a:ln>
        </p:spPr>
        <p:txBody>
          <a:bodyPr>
            <a:normAutofit/>
          </a:bodyPr>
          <a:lstStyle/>
          <a:p>
            <a:pPr marL="0" indent="0" algn="just" rtl="1">
              <a:buNone/>
            </a:pPr>
            <a:r>
              <a:rPr lang="fa-IR" sz="2400" dirty="0" smtClean="0">
                <a:cs typeface="B Nazanin" pitchFamily="2" charset="-78"/>
              </a:rPr>
              <a:t>ایجیری معتقداست که درچارچوب نظری مبتنی برپاسخگویی هدف حسابداری فراهم  ساختن اطلاعات مفیدبرای تصمیم های اقتصادی است .درجریان چارچوب نظری مبتنی برمسئولیت پاسخگویی ،هدف حسابداری ایجادیک سیستم مناسب جریان اطلاعات بین حسابده یا پاسخگووپاسخ خواه یا صاحبان حق می باشدحسابداری با مطمئن ساختن پاسخ خواه ازجریان به موقع  وصحیح اطلاعات ،پاسخگو رانیز حمایت می کندصورتهای مالی شامل آنچه باید افشا شود وآنچه نیازی به افشاء نداردمی باشد.</a:t>
            </a:r>
            <a:endParaRPr lang="en-US" dirty="0">
              <a:cs typeface="B Nazanin" pitchFamily="2" charset="-78"/>
            </a:endParaRPr>
          </a:p>
          <a:p>
            <a:pPr marL="0" indent="0">
              <a:buNone/>
            </a:pPr>
            <a:endParaRPr lang="fa-IR" sz="4000" dirty="0"/>
          </a:p>
        </p:txBody>
      </p:sp>
      <p:sp>
        <p:nvSpPr>
          <p:cNvPr id="5" name="Content Placeholder 4"/>
          <p:cNvSpPr>
            <a:spLocks noGrp="1"/>
          </p:cNvSpPr>
          <p:nvPr>
            <p:ph sz="half" idx="2"/>
          </p:nvPr>
        </p:nvSpPr>
        <p:spPr>
          <a:xfrm>
            <a:off x="533400" y="1066800"/>
            <a:ext cx="8229600" cy="2362200"/>
          </a:xfrm>
        </p:spPr>
        <p:txBody>
          <a:bodyPr>
            <a:noAutofit/>
          </a:bodyPr>
          <a:lstStyle/>
          <a:p>
            <a:pPr marL="0" indent="0" algn="just" rtl="1">
              <a:buNone/>
            </a:pPr>
            <a:r>
              <a:rPr lang="fa-IR" sz="1800" dirty="0">
                <a:cs typeface="B Nazanin" pitchFamily="2" charset="-78"/>
              </a:rPr>
              <a:t>مفهوم مسئولیت پاسخگویی در کشورهای با  نظام سیاسی مردم سالار از دیرباز جایگاه ویژ ه ای داشته است. در چارچوبی که مبتنی بر مسئولیت پاسخگویی است هدف حسابداری فراهم آوردن نظامی منصفانه  از جریان اطلاعات میان پاسخگو و پاسخ خواه است.این چارچوب بر پایۀ رابطه مسئولیت پاسخگویی میان دو طرف بنا می شود.بر مبنای رابطه بنیادی پاسخگو یی پاسخ خواه حق معین برای دانستن دارد ، در عین حال ،پاسخ گو نیز حق دارد از حریم قانونی خود حفاظت کند.دانستن اطلاعات بیشتر دربارۀ پاسخگو ضرورتاً بهتر نیست.البته شاید از منظر پاسخ خواه بهتر باشد اما لزوماً از منظر رابطه کلی پاسخگویی این گونه نیست . چارچوب های مفهومی مبتنی بر مسئولیت پاسخگویی حق هردو طرف را در نظر می گیرد.وبه همین دلیل دو سویه </a:t>
            </a:r>
            <a:r>
              <a:rPr lang="fa-IR" sz="1800" dirty="0" smtClean="0">
                <a:cs typeface="B Nazanin" pitchFamily="2" charset="-78"/>
              </a:rPr>
              <a:t>است.</a:t>
            </a:r>
            <a:endParaRPr lang="en-US" sz="1800" dirty="0">
              <a:cs typeface="B Nazanin" pitchFamily="2" charset="-78"/>
            </a:endParaRPr>
          </a:p>
          <a:p>
            <a:pPr marL="0" indent="0" algn="just" rtl="1">
              <a:buNone/>
            </a:pPr>
            <a:endParaRPr lang="fa-IR" sz="500" dirty="0"/>
          </a:p>
        </p:txBody>
      </p:sp>
    </p:spTree>
    <p:extLst>
      <p:ext uri="{BB962C8B-B14F-4D97-AF65-F5344CB8AC3E}">
        <p14:creationId xmlns:p14="http://schemas.microsoft.com/office/powerpoint/2010/main" val="210358396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wipe(down)">
                                      <p:cBhvr>
                                        <p:cTn id="13" dur="500"/>
                                        <p:tgtEl>
                                          <p:spTgt spid="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4">
                                            <p:bg/>
                                          </p:spTgt>
                                        </p:tgtEl>
                                        <p:attrNameLst>
                                          <p:attrName>style.visibility</p:attrName>
                                        </p:attrNameLst>
                                      </p:cBhvr>
                                      <p:to>
                                        <p:strVal val="visible"/>
                                      </p:to>
                                    </p:set>
                                    <p:animEffect transition="in" filter="wipe(down)">
                                      <p:cBhvr>
                                        <p:cTn id="18" dur="500"/>
                                        <p:tgtEl>
                                          <p:spTgt spid="4">
                                            <p:bg/>
                                          </p:spTgt>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fade">
                                      <p:cBhvr>
                                        <p:cTn id="23" dur="1000"/>
                                        <p:tgtEl>
                                          <p:spTgt spid="4">
                                            <p:txEl>
                                              <p:pRg st="0" end="0"/>
                                            </p:txEl>
                                          </p:spTgt>
                                        </p:tgtEl>
                                      </p:cBhvr>
                                    </p:animEffect>
                                    <p:anim calcmode="lin" valueType="num">
                                      <p:cBhvr>
                                        <p:cTn id="2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5"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animBg="1"/>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600"/>
            <a:ext cx="8839200" cy="5257800"/>
          </a:xfrm>
        </p:spPr>
        <p:txBody>
          <a:bodyPr/>
          <a:lstStyle/>
          <a:p>
            <a:pPr marL="0" indent="0" algn="just" rtl="1"/>
            <a:r>
              <a:rPr lang="fa-IR" sz="2400" b="1" dirty="0">
                <a:cs typeface="B Nazanin" pitchFamily="2" charset="-78"/>
              </a:rPr>
              <a:t>مفهوم امروزین پاسخگویی بر ارکانی نظیر پذیرش "حق دانستن حقایق " و" حق پاسخ خوا هی " برای مردم استوار است در جوامعی که دارای نظام های سیاسی مردم سالارهستند ،مردم با انتخابات قدرت قانونی خود را به نمایندگان خویش وا می گذارند. لیکن حق داشتن حقایق و پاسخ دهی را برای خود محفوظ می دارند دراین قبیل جوامع ،مقامات منتخب در قبال اعمالی که انجام می دهند ،در برابر شهروندان مسئولیت پاسخگو یی دارند و شهروندان نیز به عنوان صاحبان حق ، حقایق را در مورد اعمال مسئولین و بر مبنای حقوق طبیعی دانستن و پاسخ خواهی به طور علنی و مستقیم یا از طریق نمایندگان قانونی خود ،پی گیری و مطالبه میکنند.در فرآیند مسئولیت پاسخگویی هر دو طرف پاسخگو و پاسخ خواه با استفاده از ابزار های مناسب ، در ایفای این مسئولیت و ارزیابی آن ،مشارکت می کنند.</a:t>
            </a:r>
            <a:r>
              <a:rPr lang="en-US" sz="2400" b="1" dirty="0">
                <a:cs typeface="B Nazanin" pitchFamily="2" charset="-78"/>
              </a:rPr>
              <a:t/>
            </a:r>
            <a:br>
              <a:rPr lang="en-US" sz="2400" b="1" dirty="0">
                <a:cs typeface="B Nazanin" pitchFamily="2" charset="-78"/>
              </a:rPr>
            </a:br>
            <a:r>
              <a:rPr lang="fa-IR" sz="2400" b="1" dirty="0">
                <a:cs typeface="B Nazanin" pitchFamily="2" charset="-78"/>
              </a:rPr>
              <a:t/>
            </a:r>
            <a:br>
              <a:rPr lang="fa-IR" sz="2400" b="1" dirty="0">
                <a:cs typeface="B Nazanin" pitchFamily="2" charset="-78"/>
              </a:rPr>
            </a:br>
            <a:endParaRPr lang="en-US" sz="2400" b="1" dirty="0">
              <a:cs typeface="B Nazanin" pitchFamily="2" charset="-78"/>
            </a:endParaRPr>
          </a:p>
        </p:txBody>
      </p:sp>
      <p:sp>
        <p:nvSpPr>
          <p:cNvPr id="3" name="Subtitle 2"/>
          <p:cNvSpPr>
            <a:spLocks noGrp="1"/>
          </p:cNvSpPr>
          <p:nvPr>
            <p:ph type="subTitle" idx="1"/>
          </p:nvPr>
        </p:nvSpPr>
        <p:spPr>
          <a:xfrm rot="5560149">
            <a:off x="2794367" y="6639661"/>
            <a:ext cx="1955358" cy="4343400"/>
          </a:xfrm>
        </p:spPr>
        <p:txBody>
          <a:bodyPr/>
          <a:lstStyle/>
          <a:p>
            <a:endParaRPr lang="en-US" spc="0" dirty="0">
              <a:solidFill>
                <a:schemeClr val="bg1"/>
              </a:solidFill>
            </a:endParaRPr>
          </a:p>
        </p:txBody>
      </p:sp>
      <p:sp>
        <p:nvSpPr>
          <p:cNvPr id="4" name="Footer Placeholder 3"/>
          <p:cNvSpPr>
            <a:spLocks noGrp="1"/>
          </p:cNvSpPr>
          <p:nvPr>
            <p:ph type="ftr" sz="quarter" idx="11"/>
          </p:nvPr>
        </p:nvSpPr>
        <p:spPr>
          <a:xfrm>
            <a:off x="2438400" y="5344477"/>
            <a:ext cx="3429000" cy="283845"/>
          </a:xfrm>
        </p:spPr>
        <p:txBody>
          <a:bodyPr/>
          <a:lstStyle/>
          <a:p>
            <a:r>
              <a:rPr lang="en-US" sz="2800" dirty="0" smtClean="0"/>
              <a:t>www.irhesabdaran.ir</a:t>
            </a:r>
            <a:endParaRPr lang="en-US" sz="2800" dirty="0"/>
          </a:p>
        </p:txBody>
      </p:sp>
    </p:spTree>
    <p:extLst>
      <p:ext uri="{BB962C8B-B14F-4D97-AF65-F5344CB8AC3E}">
        <p14:creationId xmlns:p14="http://schemas.microsoft.com/office/powerpoint/2010/main" val="20824176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96200" cy="1218882"/>
          </a:xfrm>
        </p:spPr>
        <p:txBody>
          <a:bodyPr>
            <a:normAutofit/>
            <a:scene3d>
              <a:camera prst="orthographicFront"/>
              <a:lightRig rig="threePt" dir="t"/>
            </a:scene3d>
            <a:sp3d extrusionH="57150">
              <a:bevelT w="38100" h="38100" prst="convex"/>
            </a:sp3d>
          </a:bodyPr>
          <a:lstStyle/>
          <a:p>
            <a:r>
              <a:rPr lang="fa-IR" sz="2800" b="1" dirty="0" smtClean="0">
                <a:ln cap="sq" cmpd="sng">
                  <a:gradFill flip="none" rotWithShape="1">
                    <a:gsLst>
                      <a:gs pos="0">
                        <a:srgbClr val="000000"/>
                      </a:gs>
                      <a:gs pos="20000">
                        <a:srgbClr val="000040"/>
                      </a:gs>
                      <a:gs pos="50000">
                        <a:srgbClr val="400040"/>
                      </a:gs>
                      <a:gs pos="75000">
                        <a:srgbClr val="8F0040"/>
                      </a:gs>
                      <a:gs pos="89999">
                        <a:srgbClr val="F27300"/>
                      </a:gs>
                      <a:gs pos="100000">
                        <a:srgbClr val="FFBF00"/>
                      </a:gs>
                    </a:gsLst>
                    <a:lin ang="2700000" scaled="0"/>
                    <a:tileRect/>
                  </a:gradFill>
                </a:ln>
                <a:effectLst>
                  <a:outerShdw blurRad="38100" dist="38100" dir="2700000" algn="tl">
                    <a:srgbClr val="000000">
                      <a:alpha val="43137"/>
                    </a:srgbClr>
                  </a:outerShdw>
                </a:effectLst>
                <a:latin typeface="B nazanin"/>
                <a:cs typeface="+mn-cs"/>
              </a:rPr>
              <a:t>نقش مسئولیت  پاسخگویی در چارچوب نظری حسابداری دولتی</a:t>
            </a:r>
            <a:endParaRPr lang="en-US" sz="2800" b="1" dirty="0">
              <a:ln cap="sq" cmpd="sng">
                <a:gradFill flip="none" rotWithShape="1">
                  <a:gsLst>
                    <a:gs pos="0">
                      <a:srgbClr val="000000"/>
                    </a:gs>
                    <a:gs pos="20000">
                      <a:srgbClr val="000040"/>
                    </a:gs>
                    <a:gs pos="50000">
                      <a:srgbClr val="400040"/>
                    </a:gs>
                    <a:gs pos="75000">
                      <a:srgbClr val="8F0040"/>
                    </a:gs>
                    <a:gs pos="89999">
                      <a:srgbClr val="F27300"/>
                    </a:gs>
                    <a:gs pos="100000">
                      <a:srgbClr val="FFBF00"/>
                    </a:gs>
                  </a:gsLst>
                  <a:lin ang="2700000" scaled="0"/>
                  <a:tileRect/>
                </a:gradFill>
              </a:ln>
              <a:effectLst>
                <a:outerShdw blurRad="38100" dist="38100" dir="2700000" algn="tl">
                  <a:srgbClr val="000000">
                    <a:alpha val="43137"/>
                  </a:srgbClr>
                </a:outerShdw>
              </a:effectLst>
              <a:latin typeface="B nazanin"/>
              <a:cs typeface="+mn-cs"/>
            </a:endParaRPr>
          </a:p>
        </p:txBody>
      </p:sp>
      <p:sp>
        <p:nvSpPr>
          <p:cNvPr id="3" name="Content Placeholder 2"/>
          <p:cNvSpPr>
            <a:spLocks noGrp="1"/>
          </p:cNvSpPr>
          <p:nvPr>
            <p:ph idx="1"/>
          </p:nvPr>
        </p:nvSpPr>
        <p:spPr>
          <a:xfrm>
            <a:off x="76200" y="1752600"/>
            <a:ext cx="8763000" cy="4373563"/>
          </a:xfrm>
        </p:spPr>
        <p:txBody>
          <a:bodyPr>
            <a:normAutofit/>
          </a:bodyPr>
          <a:lstStyle/>
          <a:p>
            <a:pPr algn="just" rtl="1">
              <a:lnSpc>
                <a:spcPct val="150000"/>
              </a:lnSpc>
              <a:buNone/>
            </a:pPr>
            <a:r>
              <a:rPr lang="fa-IR" dirty="0" smtClean="0"/>
              <a:t>  این </a:t>
            </a:r>
            <a:r>
              <a:rPr lang="fa-IR" dirty="0"/>
              <a:t>چارچوب بر پایه ارتباطی دو طرفه بنا شده است.بر اساس این ارتباط پاسخ خواه حق دارد بداند ،همانطور که پاسخگو حق دارد در افشای اطلاعات حریمی قانونی برای خود قائل شود.اغلب چارچوبهای نظری حسابداری بر مبنای تصمیم گیری ، یک سویه به سود استفاده کنند گان تدوین یافته است ،در حالی که چارچوب نظری مبتنی بر مسئولیت پاسخگویی دو طرفه بوده و منافع هر دو طرف را تضمین مینماید .واقعیت حسابداری نگهداری دفاتر برای استفاده شخصی نمی باشد، زیرا در این حالت نیازی به تدوین استاندارد های حسابداری و رعایت آن احساس نمی </a:t>
            </a:r>
            <a:r>
              <a:rPr lang="fa-IR" dirty="0" smtClean="0"/>
              <a:t>گردید.</a:t>
            </a:r>
            <a:endParaRPr lang="fa-IR" dirty="0"/>
          </a:p>
        </p:txBody>
      </p:sp>
      <p:sp>
        <p:nvSpPr>
          <p:cNvPr id="4" name="Footer Placeholder 3"/>
          <p:cNvSpPr>
            <a:spLocks noGrp="1"/>
          </p:cNvSpPr>
          <p:nvPr>
            <p:ph type="ftr" sz="quarter" idx="11"/>
          </p:nvPr>
        </p:nvSpPr>
        <p:spPr/>
        <p:txBody>
          <a:bodyPr/>
          <a:lstStyle/>
          <a:p>
            <a:r>
              <a:rPr lang="en-US" smtClean="0"/>
              <a:t>www.irhesabdaran.ir</a:t>
            </a:r>
            <a:endParaRPr lang="en-US"/>
          </a:p>
        </p:txBody>
      </p:sp>
    </p:spTree>
  </p:cSld>
  <p:clrMapOvr>
    <a:masterClrMapping/>
  </p:clrMapOvr>
  <p:transition spd="med">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txBody>
          <a:bodyPr>
            <a:normAutofit/>
          </a:bodyPr>
          <a:lstStyle/>
          <a:p>
            <a:pPr algn="r"/>
            <a:r>
              <a:rPr lang="fa-IR" sz="2800" b="1" dirty="0">
                <a:ln w="10541" cmpd="sng">
                  <a:solidFill>
                    <a:schemeClr val="accent1">
                      <a:shade val="88000"/>
                      <a:satMod val="110000"/>
                    </a:schemeClr>
                  </a:solidFill>
                  <a:prstDash val="solid"/>
                </a:ln>
                <a:solidFill>
                  <a:schemeClr val="tx1">
                    <a:lumMod val="95000"/>
                    <a:lumOff val="5000"/>
                  </a:schemeClr>
                </a:solidFill>
              </a:rPr>
              <a:t>ارتباط پاسخگويي ممكن </a:t>
            </a:r>
            <a:r>
              <a:rPr lang="fa-IR" sz="2800" b="1" dirty="0" smtClean="0">
                <a:ln w="10541" cmpd="sng">
                  <a:solidFill>
                    <a:schemeClr val="accent1">
                      <a:shade val="88000"/>
                      <a:satMod val="110000"/>
                    </a:schemeClr>
                  </a:solidFill>
                  <a:prstDash val="solid"/>
                </a:ln>
                <a:solidFill>
                  <a:schemeClr val="tx1">
                    <a:lumMod val="95000"/>
                    <a:lumOff val="5000"/>
                  </a:schemeClr>
                </a:solidFill>
              </a:rPr>
              <a:t>است:</a:t>
            </a:r>
            <a:endParaRPr lang="en-US" sz="2800" b="1" dirty="0">
              <a:ln w="10541" cmpd="sng">
                <a:solidFill>
                  <a:schemeClr val="accent1">
                    <a:shade val="88000"/>
                    <a:satMod val="110000"/>
                  </a:schemeClr>
                </a:solidFill>
                <a:prstDash val="solid"/>
              </a:ln>
              <a:solidFill>
                <a:schemeClr val="tx1">
                  <a:lumMod val="95000"/>
                  <a:lumOff val="5000"/>
                </a:schemeClr>
              </a:solidFill>
            </a:endParaRPr>
          </a:p>
        </p:txBody>
      </p:sp>
      <p:sp>
        <p:nvSpPr>
          <p:cNvPr id="7" name="Content Placeholder 6"/>
          <p:cNvSpPr>
            <a:spLocks noGrp="1"/>
          </p:cNvSpPr>
          <p:nvPr>
            <p:ph sz="half" idx="2"/>
          </p:nvPr>
        </p:nvSpPr>
        <p:spPr>
          <a:xfrm>
            <a:off x="6553200" y="2259366"/>
            <a:ext cx="1752600" cy="3840480"/>
          </a:xfr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r" rtl="1"/>
            <a:r>
              <a:rPr lang="fa-IR" b="1" cap="all" dirty="0" smtClean="0">
                <a:ln w="0"/>
                <a:solidFill>
                  <a:schemeClr val="tx1">
                    <a:lumMod val="95000"/>
                    <a:lumOff val="5000"/>
                  </a:schemeClr>
                </a:solidFill>
                <a:effectLst>
                  <a:reflection blurRad="12700" stA="50000" endPos="50000" dist="5000" dir="5400000" sy="-100000" rotWithShape="0"/>
                </a:effectLst>
              </a:rPr>
              <a:t>درون سازماني</a:t>
            </a:r>
          </a:p>
          <a:p>
            <a:pPr algn="r" rtl="1"/>
            <a:endParaRPr lang="fa-IR" b="1" cap="all" dirty="0">
              <a:ln w="0"/>
              <a:solidFill>
                <a:schemeClr val="tx1">
                  <a:lumMod val="95000"/>
                  <a:lumOff val="5000"/>
                </a:schemeClr>
              </a:solidFill>
              <a:effectLst>
                <a:reflection blurRad="12700" stA="50000" endPos="50000" dist="5000" dir="5400000" sy="-100000" rotWithShape="0"/>
              </a:effectLst>
            </a:endParaRPr>
          </a:p>
          <a:p>
            <a:pPr algn="r" rtl="1"/>
            <a:endParaRPr lang="en-US" b="1" cap="all" dirty="0" smtClean="0">
              <a:ln w="0"/>
              <a:solidFill>
                <a:schemeClr val="tx1">
                  <a:lumMod val="95000"/>
                  <a:lumOff val="5000"/>
                </a:schemeClr>
              </a:solidFill>
              <a:effectLst>
                <a:reflection blurRad="12700" stA="50000" endPos="50000" dist="5000" dir="5400000" sy="-100000" rotWithShape="0"/>
              </a:effectLst>
            </a:endParaRPr>
          </a:p>
          <a:p>
            <a:pPr algn="r" rtl="1"/>
            <a:endParaRPr lang="en-US" b="1" cap="all" dirty="0" smtClean="0">
              <a:ln w="0"/>
              <a:solidFill>
                <a:schemeClr val="tx1">
                  <a:lumMod val="95000"/>
                  <a:lumOff val="5000"/>
                </a:schemeClr>
              </a:solidFill>
              <a:effectLst>
                <a:reflection blurRad="12700" stA="50000" endPos="50000" dist="5000" dir="5400000" sy="-100000" rotWithShape="0"/>
              </a:effectLst>
            </a:endParaRPr>
          </a:p>
          <a:p>
            <a:pPr algn="r" rtl="1">
              <a:buNone/>
            </a:pPr>
            <a:endParaRPr lang="fa-IR" b="1" cap="all" dirty="0" smtClean="0">
              <a:ln w="0"/>
              <a:solidFill>
                <a:schemeClr val="tx1">
                  <a:lumMod val="95000"/>
                  <a:lumOff val="5000"/>
                </a:schemeClr>
              </a:solidFill>
              <a:effectLst>
                <a:reflection blurRad="12700" stA="50000" endPos="50000" dist="5000" dir="5400000" sy="-100000" rotWithShape="0"/>
              </a:effectLst>
            </a:endParaRPr>
          </a:p>
          <a:p>
            <a:pPr algn="r" rtl="1"/>
            <a:r>
              <a:rPr lang="fa-IR" b="1" cap="all" dirty="0" smtClean="0">
                <a:ln w="0"/>
                <a:solidFill>
                  <a:schemeClr val="tx1">
                    <a:lumMod val="95000"/>
                    <a:lumOff val="5000"/>
                  </a:schemeClr>
                </a:solidFill>
                <a:effectLst>
                  <a:reflection blurRad="12700" stA="50000" endPos="50000" dist="5000" dir="5400000" sy="-100000" rotWithShape="0"/>
                </a:effectLst>
              </a:rPr>
              <a:t>برون سازماني</a:t>
            </a:r>
            <a:endParaRPr lang="en-US" b="1" cap="all" dirty="0" smtClean="0">
              <a:ln w="0"/>
              <a:solidFill>
                <a:schemeClr val="tx1">
                  <a:lumMod val="95000"/>
                  <a:lumOff val="5000"/>
                </a:schemeClr>
              </a:solidFill>
              <a:effectLst>
                <a:reflection blurRad="12700" stA="50000" endPos="50000" dist="5000" dir="5400000" sy="-100000" rotWithShape="0"/>
              </a:effectLst>
            </a:endParaRPr>
          </a:p>
          <a:p>
            <a:pPr algn="r" rtl="1"/>
            <a:endParaRPr lang="fa-IR" b="1" cap="all" dirty="0" smtClean="0">
              <a:ln w="0"/>
              <a:solidFill>
                <a:schemeClr val="tx1">
                  <a:lumMod val="95000"/>
                  <a:lumOff val="5000"/>
                </a:schemeClr>
              </a:solidFill>
              <a:effectLst>
                <a:reflection blurRad="12700" stA="50000" endPos="50000" dist="5000" dir="5400000" sy="-100000" rotWithShape="0"/>
              </a:effectLst>
            </a:endParaRPr>
          </a:p>
          <a:p>
            <a:endParaRPr lang="en-US" b="1" cap="all" dirty="0">
              <a:ln w="0"/>
              <a:solidFill>
                <a:schemeClr val="tx1">
                  <a:lumMod val="95000"/>
                  <a:lumOff val="5000"/>
                </a:schemeClr>
              </a:solidFill>
              <a:effectLst>
                <a:reflection blurRad="12700" stA="50000" endPos="50000" dist="5000" dir="5400000" sy="-100000" rotWithShape="0"/>
              </a:effectLst>
            </a:endParaRPr>
          </a:p>
        </p:txBody>
      </p:sp>
      <p:sp>
        <p:nvSpPr>
          <p:cNvPr id="10" name="Right Brace 9"/>
          <p:cNvSpPr/>
          <p:nvPr/>
        </p:nvSpPr>
        <p:spPr>
          <a:xfrm>
            <a:off x="8458200" y="1981200"/>
            <a:ext cx="381000" cy="3048000"/>
          </a:xfrm>
          <a:prstGeom prst="rightBrace">
            <a:avLst/>
          </a:prstGeom>
          <a:solidFill>
            <a:schemeClr val="tx2">
              <a:lumMod val="60000"/>
              <a:lumOff val="40000"/>
            </a:schemeClr>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Rounded Rectangle 2"/>
          <p:cNvSpPr/>
          <p:nvPr/>
        </p:nvSpPr>
        <p:spPr>
          <a:xfrm>
            <a:off x="1600200" y="1905000"/>
            <a:ext cx="3886200" cy="1524000"/>
          </a:xfrm>
          <a:prstGeom prst="roundRect">
            <a:avLst/>
          </a:prstGeom>
          <a:solidFill>
            <a:schemeClr val="tx2">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fa-IR" b="1" dirty="0" smtClean="0"/>
              <a:t>درون سازمان نیز کارمندان وکارگران برطبق سلسه مراتب سازمانی درمقابل رئیس خودپاسخگوباشند</a:t>
            </a:r>
            <a:endParaRPr lang="en-US" b="1" dirty="0"/>
          </a:p>
        </p:txBody>
      </p:sp>
      <p:sp>
        <p:nvSpPr>
          <p:cNvPr id="5" name="Rounded Rectangle 4"/>
          <p:cNvSpPr/>
          <p:nvPr/>
        </p:nvSpPr>
        <p:spPr>
          <a:xfrm>
            <a:off x="1600200" y="4398818"/>
            <a:ext cx="4191000" cy="1981200"/>
          </a:xfrm>
          <a:prstGeom prst="roundRect">
            <a:avLst/>
          </a:prstGeom>
          <a:solidFill>
            <a:schemeClr val="tx2">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fa-IR" b="1" dirty="0" smtClean="0"/>
              <a:t>یک شرکت ،یک دولت یاسازمان های تابع آن بایدبه سهامدارن،اعتباردهندگان،مشتریان به طورکلی عمومی مردم پاسخگوباشند.</a:t>
            </a:r>
            <a:endParaRPr lang="en-US" b="1" dirty="0"/>
          </a:p>
        </p:txBody>
      </p:sp>
      <p:sp>
        <p:nvSpPr>
          <p:cNvPr id="6" name="Left Arrow 5"/>
          <p:cNvSpPr/>
          <p:nvPr/>
        </p:nvSpPr>
        <p:spPr>
          <a:xfrm>
            <a:off x="6019800" y="2514600"/>
            <a:ext cx="489204" cy="484632"/>
          </a:xfrm>
          <a:prstGeom prst="left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eft Arrow 7"/>
          <p:cNvSpPr/>
          <p:nvPr/>
        </p:nvSpPr>
        <p:spPr>
          <a:xfrm>
            <a:off x="6172200" y="5029200"/>
            <a:ext cx="457200" cy="484632"/>
          </a:xfrm>
          <a:prstGeom prst="left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p:cNvSpPr>
            <a:spLocks noGrp="1"/>
          </p:cNvSpPr>
          <p:nvPr>
            <p:ph type="ftr" sz="quarter" idx="11"/>
          </p:nvPr>
        </p:nvSpPr>
        <p:spPr/>
        <p:txBody>
          <a:bodyPr/>
          <a:lstStyle/>
          <a:p>
            <a:r>
              <a:rPr lang="en-US" smtClean="0"/>
              <a:t>www.irhesabdaran.ir</a:t>
            </a:r>
            <a:endParaRPr lang="en-US"/>
          </a:p>
        </p:txBody>
      </p:sp>
    </p:spTree>
  </p:cSld>
  <p:clrMapOvr>
    <a:masterClrMapping/>
  </p:clrMapOvr>
  <p:transition spd="med">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4" presetClass="entr" presetSubtype="0" accel="10000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strVal val="#ppt_w*0.05"/>
                                          </p:val>
                                        </p:tav>
                                        <p:tav tm="100000">
                                          <p:val>
                                            <p:strVal val="#ppt_w"/>
                                          </p:val>
                                        </p:tav>
                                      </p:tavLst>
                                    </p:anim>
                                    <p:anim calcmode="lin" valueType="num">
                                      <p:cBhvr>
                                        <p:cTn id="15" dur="500" fill="hold"/>
                                        <p:tgtEl>
                                          <p:spTgt spid="10"/>
                                        </p:tgtEl>
                                        <p:attrNameLst>
                                          <p:attrName>ppt_h</p:attrName>
                                        </p:attrNameLst>
                                      </p:cBhvr>
                                      <p:tavLst>
                                        <p:tav tm="0">
                                          <p:val>
                                            <p:strVal val="#ppt_h"/>
                                          </p:val>
                                        </p:tav>
                                        <p:tav tm="100000">
                                          <p:val>
                                            <p:strVal val="#ppt_h"/>
                                          </p:val>
                                        </p:tav>
                                      </p:tavLst>
                                    </p:anim>
                                    <p:anim calcmode="lin" valueType="num">
                                      <p:cBhvr>
                                        <p:cTn id="16" dur="500" fill="hold"/>
                                        <p:tgtEl>
                                          <p:spTgt spid="10"/>
                                        </p:tgtEl>
                                        <p:attrNameLst>
                                          <p:attrName>ppt_x</p:attrName>
                                        </p:attrNameLst>
                                      </p:cBhvr>
                                      <p:tavLst>
                                        <p:tav tm="0">
                                          <p:val>
                                            <p:strVal val="#ppt_x-.2"/>
                                          </p:val>
                                        </p:tav>
                                        <p:tav tm="100000">
                                          <p:val>
                                            <p:strVal val="#ppt_x"/>
                                          </p:val>
                                        </p:tav>
                                      </p:tavLst>
                                    </p:anim>
                                    <p:anim calcmode="lin" valueType="num">
                                      <p:cBhvr>
                                        <p:cTn id="17" dur="500" fill="hold"/>
                                        <p:tgtEl>
                                          <p:spTgt spid="10"/>
                                        </p:tgtEl>
                                        <p:attrNameLst>
                                          <p:attrName>ppt_y</p:attrName>
                                        </p:attrNameLst>
                                      </p:cBhvr>
                                      <p:tavLst>
                                        <p:tav tm="0">
                                          <p:val>
                                            <p:strVal val="#ppt_y"/>
                                          </p:val>
                                        </p:tav>
                                        <p:tav tm="100000">
                                          <p:val>
                                            <p:strVal val="#ppt_y"/>
                                          </p:val>
                                        </p:tav>
                                      </p:tavLst>
                                    </p:anim>
                                    <p:animEffect transition="in" filter="fade">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6" presetClass="entr" presetSubtype="0" fill="hold"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animEffect transition="in" filter="wipe(down)">
                                      <p:cBhvr>
                                        <p:cTn id="23" dur="580">
                                          <p:stCondLst>
                                            <p:cond delay="0"/>
                                          </p:stCondLst>
                                        </p:cTn>
                                        <p:tgtEl>
                                          <p:spTgt spid="7">
                                            <p:txEl>
                                              <p:pRg st="0" end="0"/>
                                            </p:txEl>
                                          </p:spTgt>
                                        </p:tgtEl>
                                      </p:cBhvr>
                                    </p:animEffect>
                                    <p:anim calcmode="lin" valueType="num">
                                      <p:cBhvr>
                                        <p:cTn id="24" dur="1822" tmFilter="0,0; 0.14,0.36; 0.43,0.73; 0.71,0.91; 1.0,1.0">
                                          <p:stCondLst>
                                            <p:cond delay="0"/>
                                          </p:stCondLst>
                                        </p:cTn>
                                        <p:tgtEl>
                                          <p:spTgt spid="7">
                                            <p:txEl>
                                              <p:pRg st="0" end="0"/>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7">
                                            <p:txEl>
                                              <p:pRg st="0" end="0"/>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7">
                                            <p:txEl>
                                              <p:pRg st="0" end="0"/>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7">
                                            <p:txEl>
                                              <p:pRg st="0" end="0"/>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7">
                                            <p:txEl>
                                              <p:pRg st="0" end="0"/>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7">
                                            <p:txEl>
                                              <p:pRg st="0" end="0"/>
                                            </p:txEl>
                                          </p:spTgt>
                                        </p:tgtEl>
                                      </p:cBhvr>
                                      <p:to x="100000" y="60000"/>
                                    </p:animScale>
                                    <p:animScale>
                                      <p:cBhvr>
                                        <p:cTn id="30" dur="166" decel="50000">
                                          <p:stCondLst>
                                            <p:cond delay="676"/>
                                          </p:stCondLst>
                                        </p:cTn>
                                        <p:tgtEl>
                                          <p:spTgt spid="7">
                                            <p:txEl>
                                              <p:pRg st="0" end="0"/>
                                            </p:txEl>
                                          </p:spTgt>
                                        </p:tgtEl>
                                      </p:cBhvr>
                                      <p:to x="100000" y="100000"/>
                                    </p:animScale>
                                    <p:animScale>
                                      <p:cBhvr>
                                        <p:cTn id="31" dur="26">
                                          <p:stCondLst>
                                            <p:cond delay="1312"/>
                                          </p:stCondLst>
                                        </p:cTn>
                                        <p:tgtEl>
                                          <p:spTgt spid="7">
                                            <p:txEl>
                                              <p:pRg st="0" end="0"/>
                                            </p:txEl>
                                          </p:spTgt>
                                        </p:tgtEl>
                                      </p:cBhvr>
                                      <p:to x="100000" y="80000"/>
                                    </p:animScale>
                                    <p:animScale>
                                      <p:cBhvr>
                                        <p:cTn id="32" dur="166" decel="50000">
                                          <p:stCondLst>
                                            <p:cond delay="1338"/>
                                          </p:stCondLst>
                                        </p:cTn>
                                        <p:tgtEl>
                                          <p:spTgt spid="7">
                                            <p:txEl>
                                              <p:pRg st="0" end="0"/>
                                            </p:txEl>
                                          </p:spTgt>
                                        </p:tgtEl>
                                      </p:cBhvr>
                                      <p:to x="100000" y="100000"/>
                                    </p:animScale>
                                    <p:animScale>
                                      <p:cBhvr>
                                        <p:cTn id="33" dur="26">
                                          <p:stCondLst>
                                            <p:cond delay="1642"/>
                                          </p:stCondLst>
                                        </p:cTn>
                                        <p:tgtEl>
                                          <p:spTgt spid="7">
                                            <p:txEl>
                                              <p:pRg st="0" end="0"/>
                                            </p:txEl>
                                          </p:spTgt>
                                        </p:tgtEl>
                                      </p:cBhvr>
                                      <p:to x="100000" y="90000"/>
                                    </p:animScale>
                                    <p:animScale>
                                      <p:cBhvr>
                                        <p:cTn id="34" dur="166" decel="50000">
                                          <p:stCondLst>
                                            <p:cond delay="1668"/>
                                          </p:stCondLst>
                                        </p:cTn>
                                        <p:tgtEl>
                                          <p:spTgt spid="7">
                                            <p:txEl>
                                              <p:pRg st="0" end="0"/>
                                            </p:txEl>
                                          </p:spTgt>
                                        </p:tgtEl>
                                      </p:cBhvr>
                                      <p:to x="100000" y="100000"/>
                                    </p:animScale>
                                    <p:animScale>
                                      <p:cBhvr>
                                        <p:cTn id="35" dur="26">
                                          <p:stCondLst>
                                            <p:cond delay="1808"/>
                                          </p:stCondLst>
                                        </p:cTn>
                                        <p:tgtEl>
                                          <p:spTgt spid="7">
                                            <p:txEl>
                                              <p:pRg st="0" end="0"/>
                                            </p:txEl>
                                          </p:spTgt>
                                        </p:tgtEl>
                                      </p:cBhvr>
                                      <p:to x="100000" y="95000"/>
                                    </p:animScale>
                                    <p:animScale>
                                      <p:cBhvr>
                                        <p:cTn id="36" dur="166" decel="50000">
                                          <p:stCondLst>
                                            <p:cond delay="1834"/>
                                          </p:stCondLst>
                                        </p:cTn>
                                        <p:tgtEl>
                                          <p:spTgt spid="7">
                                            <p:txEl>
                                              <p:pRg st="0" end="0"/>
                                            </p:txEl>
                                          </p:spTgt>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nodeType="clickEffect">
                                  <p:stCondLst>
                                    <p:cond delay="0"/>
                                  </p:stCondLst>
                                  <p:childTnLst>
                                    <p:set>
                                      <p:cBhvr>
                                        <p:cTn id="40" dur="1" fill="hold">
                                          <p:stCondLst>
                                            <p:cond delay="0"/>
                                          </p:stCondLst>
                                        </p:cTn>
                                        <p:tgtEl>
                                          <p:spTgt spid="7">
                                            <p:txEl>
                                              <p:pRg st="5" end="5"/>
                                            </p:txEl>
                                          </p:spTgt>
                                        </p:tgtEl>
                                        <p:attrNameLst>
                                          <p:attrName>style.visibility</p:attrName>
                                        </p:attrNameLst>
                                      </p:cBhvr>
                                      <p:to>
                                        <p:strVal val="visible"/>
                                      </p:to>
                                    </p:set>
                                    <p:animEffect transition="in" filter="wipe(down)">
                                      <p:cBhvr>
                                        <p:cTn id="41" dur="580">
                                          <p:stCondLst>
                                            <p:cond delay="0"/>
                                          </p:stCondLst>
                                        </p:cTn>
                                        <p:tgtEl>
                                          <p:spTgt spid="7">
                                            <p:txEl>
                                              <p:pRg st="5" end="5"/>
                                            </p:txEl>
                                          </p:spTgt>
                                        </p:tgtEl>
                                      </p:cBhvr>
                                    </p:animEffect>
                                    <p:anim calcmode="lin" valueType="num">
                                      <p:cBhvr>
                                        <p:cTn id="42" dur="1822" tmFilter="0,0; 0.14,0.36; 0.43,0.73; 0.71,0.91; 1.0,1.0">
                                          <p:stCondLst>
                                            <p:cond delay="0"/>
                                          </p:stCondLst>
                                        </p:cTn>
                                        <p:tgtEl>
                                          <p:spTgt spid="7">
                                            <p:txEl>
                                              <p:pRg st="5" end="5"/>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7">
                                            <p:txEl>
                                              <p:pRg st="5" end="5"/>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7">
                                            <p:txEl>
                                              <p:pRg st="5" end="5"/>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7">
                                            <p:txEl>
                                              <p:pRg st="5" end="5"/>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7">
                                            <p:txEl>
                                              <p:pRg st="5" end="5"/>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7">
                                            <p:txEl>
                                              <p:pRg st="5" end="5"/>
                                            </p:txEl>
                                          </p:spTgt>
                                        </p:tgtEl>
                                      </p:cBhvr>
                                      <p:to x="100000" y="60000"/>
                                    </p:animScale>
                                    <p:animScale>
                                      <p:cBhvr>
                                        <p:cTn id="48" dur="166" decel="50000">
                                          <p:stCondLst>
                                            <p:cond delay="676"/>
                                          </p:stCondLst>
                                        </p:cTn>
                                        <p:tgtEl>
                                          <p:spTgt spid="7">
                                            <p:txEl>
                                              <p:pRg st="5" end="5"/>
                                            </p:txEl>
                                          </p:spTgt>
                                        </p:tgtEl>
                                      </p:cBhvr>
                                      <p:to x="100000" y="100000"/>
                                    </p:animScale>
                                    <p:animScale>
                                      <p:cBhvr>
                                        <p:cTn id="49" dur="26">
                                          <p:stCondLst>
                                            <p:cond delay="1312"/>
                                          </p:stCondLst>
                                        </p:cTn>
                                        <p:tgtEl>
                                          <p:spTgt spid="7">
                                            <p:txEl>
                                              <p:pRg st="5" end="5"/>
                                            </p:txEl>
                                          </p:spTgt>
                                        </p:tgtEl>
                                      </p:cBhvr>
                                      <p:to x="100000" y="80000"/>
                                    </p:animScale>
                                    <p:animScale>
                                      <p:cBhvr>
                                        <p:cTn id="50" dur="166" decel="50000">
                                          <p:stCondLst>
                                            <p:cond delay="1338"/>
                                          </p:stCondLst>
                                        </p:cTn>
                                        <p:tgtEl>
                                          <p:spTgt spid="7">
                                            <p:txEl>
                                              <p:pRg st="5" end="5"/>
                                            </p:txEl>
                                          </p:spTgt>
                                        </p:tgtEl>
                                      </p:cBhvr>
                                      <p:to x="100000" y="100000"/>
                                    </p:animScale>
                                    <p:animScale>
                                      <p:cBhvr>
                                        <p:cTn id="51" dur="26">
                                          <p:stCondLst>
                                            <p:cond delay="1642"/>
                                          </p:stCondLst>
                                        </p:cTn>
                                        <p:tgtEl>
                                          <p:spTgt spid="7">
                                            <p:txEl>
                                              <p:pRg st="5" end="5"/>
                                            </p:txEl>
                                          </p:spTgt>
                                        </p:tgtEl>
                                      </p:cBhvr>
                                      <p:to x="100000" y="90000"/>
                                    </p:animScale>
                                    <p:animScale>
                                      <p:cBhvr>
                                        <p:cTn id="52" dur="166" decel="50000">
                                          <p:stCondLst>
                                            <p:cond delay="1668"/>
                                          </p:stCondLst>
                                        </p:cTn>
                                        <p:tgtEl>
                                          <p:spTgt spid="7">
                                            <p:txEl>
                                              <p:pRg st="5" end="5"/>
                                            </p:txEl>
                                          </p:spTgt>
                                        </p:tgtEl>
                                      </p:cBhvr>
                                      <p:to x="100000" y="100000"/>
                                    </p:animScale>
                                    <p:animScale>
                                      <p:cBhvr>
                                        <p:cTn id="53" dur="26">
                                          <p:stCondLst>
                                            <p:cond delay="1808"/>
                                          </p:stCondLst>
                                        </p:cTn>
                                        <p:tgtEl>
                                          <p:spTgt spid="7">
                                            <p:txEl>
                                              <p:pRg st="5" end="5"/>
                                            </p:txEl>
                                          </p:spTgt>
                                        </p:tgtEl>
                                      </p:cBhvr>
                                      <p:to x="100000" y="95000"/>
                                    </p:animScale>
                                    <p:animScale>
                                      <p:cBhvr>
                                        <p:cTn id="54" dur="166" decel="50000">
                                          <p:stCondLst>
                                            <p:cond delay="1834"/>
                                          </p:stCondLst>
                                        </p:cTn>
                                        <p:tgtEl>
                                          <p:spTgt spid="7">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a:xfrm>
            <a:off x="685800" y="609600"/>
            <a:ext cx="8077200" cy="5638800"/>
          </a:xfrm>
        </p:spPr>
        <p:txBody>
          <a:bodyPr>
            <a:normAutofit/>
          </a:bodyPr>
          <a:lstStyle/>
          <a:p>
            <a:pPr algn="just" rtl="1">
              <a:lnSpc>
                <a:spcPct val="150000"/>
              </a:lnSpc>
              <a:buNone/>
            </a:pPr>
            <a:r>
              <a:rPr lang="fa-IR" sz="1600" dirty="0" smtClean="0"/>
              <a:t>     </a:t>
            </a:r>
            <a:r>
              <a:rPr lang="fa-IR" sz="1800" dirty="0" smtClean="0"/>
              <a:t> براساس ارتباط مسئوليت پاسخگويي، پاسخگو ملزم به فراهم کردن اطلاعات خاصی براي پاسخ خواه است. حسابداري به منظور دستيابي به اين هدفها از دو ابزار اساسي شامل: </a:t>
            </a:r>
          </a:p>
          <a:p>
            <a:pPr algn="just" rtl="1">
              <a:buNone/>
            </a:pPr>
            <a:endParaRPr lang="fa-IR" sz="1600" dirty="0" smtClean="0"/>
          </a:p>
          <a:p>
            <a:pPr algn="just" rtl="1">
              <a:buNone/>
            </a:pPr>
            <a:endParaRPr lang="fa-IR" sz="1600" dirty="0" smtClean="0"/>
          </a:p>
          <a:p>
            <a:pPr algn="just" rtl="1">
              <a:buNone/>
            </a:pPr>
            <a:r>
              <a:rPr lang="fa-IR" sz="1600" dirty="0" smtClean="0"/>
              <a:t>   </a:t>
            </a:r>
          </a:p>
          <a:p>
            <a:pPr algn="just" rtl="1">
              <a:buNone/>
            </a:pPr>
            <a:r>
              <a:rPr lang="fa-IR" sz="1600" dirty="0" smtClean="0"/>
              <a:t>            </a:t>
            </a:r>
            <a:r>
              <a:rPr lang="en-US" sz="1600" dirty="0" smtClean="0"/>
              <a:t>١</a:t>
            </a:r>
            <a:r>
              <a:rPr lang="en-US" sz="1600" dirty="0" smtClean="0">
                <a:cs typeface="Andalus"/>
              </a:rPr>
              <a:t>–</a:t>
            </a:r>
            <a:r>
              <a:rPr lang="fa-IR" sz="1600" dirty="0" smtClean="0">
                <a:cs typeface="Andalus"/>
              </a:rPr>
              <a:t> </a:t>
            </a:r>
            <a:r>
              <a:rPr lang="fa-IR" sz="1600" dirty="0" smtClean="0"/>
              <a:t>اسناد و مدارك مثبته و دفتر ها</a:t>
            </a:r>
          </a:p>
          <a:p>
            <a:pPr algn="just" rtl="1">
              <a:buNone/>
            </a:pPr>
            <a:endParaRPr lang="fa-IR" sz="1600" dirty="0" smtClean="0"/>
          </a:p>
          <a:p>
            <a:pPr algn="just" rtl="1">
              <a:buNone/>
            </a:pPr>
            <a:endParaRPr lang="fa-IR" sz="1600" dirty="0" smtClean="0"/>
          </a:p>
          <a:p>
            <a:pPr algn="just" rtl="1">
              <a:buNone/>
            </a:pPr>
            <a:endParaRPr lang="fa-IR" sz="1600" dirty="0" smtClean="0"/>
          </a:p>
          <a:p>
            <a:pPr algn="just" rtl="1">
              <a:buNone/>
            </a:pPr>
            <a:endParaRPr lang="fa-IR" sz="1600" dirty="0" smtClean="0"/>
          </a:p>
          <a:p>
            <a:pPr algn="just" rtl="1">
              <a:buNone/>
            </a:pPr>
            <a:r>
              <a:rPr lang="fa-IR" sz="1600" dirty="0" smtClean="0"/>
              <a:t>            ٢</a:t>
            </a:r>
            <a:r>
              <a:rPr lang="fa-IR" sz="1600" dirty="0" smtClean="0">
                <a:cs typeface="Andalus"/>
              </a:rPr>
              <a:t>– </a:t>
            </a:r>
            <a:r>
              <a:rPr lang="fa-IR" sz="1600" dirty="0" smtClean="0"/>
              <a:t>گزارشهاي مالي</a:t>
            </a:r>
          </a:p>
          <a:p>
            <a:pPr algn="just" rtl="1">
              <a:buNone/>
            </a:pPr>
            <a:endParaRPr lang="fa-IR" sz="1600" dirty="0" smtClean="0"/>
          </a:p>
          <a:p>
            <a:pPr algn="just" rtl="1">
              <a:buNone/>
            </a:pPr>
            <a:endParaRPr lang="fa-IR" sz="1600" dirty="0" smtClean="0"/>
          </a:p>
          <a:p>
            <a:pPr algn="just" rtl="1">
              <a:buNone/>
            </a:pPr>
            <a:endParaRPr lang="fa-IR" sz="1600" dirty="0" smtClean="0"/>
          </a:p>
          <a:p>
            <a:pPr algn="just" rtl="1">
              <a:buNone/>
            </a:pPr>
            <a:endParaRPr lang="fa-IR" sz="1600" dirty="0" smtClean="0"/>
          </a:p>
          <a:p>
            <a:pPr algn="just" rtl="1">
              <a:buNone/>
            </a:pPr>
            <a:endParaRPr lang="fa-IR" sz="1600" dirty="0" smtClean="0"/>
          </a:p>
          <a:p>
            <a:pPr algn="just" rtl="1">
              <a:buNone/>
            </a:pPr>
            <a:endParaRPr lang="fa-IR" sz="1600" dirty="0" smtClean="0"/>
          </a:p>
          <a:p>
            <a:pPr algn="just" rtl="1">
              <a:buNone/>
            </a:pPr>
            <a:endParaRPr lang="fa-IR" sz="1600" dirty="0" smtClean="0"/>
          </a:p>
          <a:p>
            <a:pPr algn="just" rtl="1">
              <a:buNone/>
            </a:pPr>
            <a:endParaRPr lang="fa-IR" sz="1600" dirty="0" smtClean="0"/>
          </a:p>
        </p:txBody>
      </p:sp>
      <p:sp>
        <p:nvSpPr>
          <p:cNvPr id="15" name="Right Brace 14"/>
          <p:cNvSpPr/>
          <p:nvPr/>
        </p:nvSpPr>
        <p:spPr>
          <a:xfrm>
            <a:off x="7848600" y="2590800"/>
            <a:ext cx="609600" cy="213360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6" name="Folded Corner 15"/>
          <p:cNvSpPr/>
          <p:nvPr/>
        </p:nvSpPr>
        <p:spPr>
          <a:xfrm>
            <a:off x="1676400" y="2286000"/>
            <a:ext cx="3886200" cy="1143000"/>
          </a:xfrm>
          <a:prstGeom prst="foldedCorner">
            <a:avLst/>
          </a:prstGeom>
          <a:solidFill>
            <a:schemeClr val="tx2">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fa-IR" b="1" dirty="0" smtClean="0"/>
              <a:t>اسناد و مدارك و دفتر ها زماني مورد رسيدگي قرار مي گيرد، كه تخلفاتي از جانب پاسخگو صورت گرفته باشد. </a:t>
            </a:r>
            <a:endParaRPr lang="en-US" b="1" dirty="0"/>
          </a:p>
        </p:txBody>
      </p:sp>
      <p:sp>
        <p:nvSpPr>
          <p:cNvPr id="17" name="Folded Corner 16"/>
          <p:cNvSpPr/>
          <p:nvPr/>
        </p:nvSpPr>
        <p:spPr>
          <a:xfrm>
            <a:off x="1676400" y="3886200"/>
            <a:ext cx="3886200" cy="1143000"/>
          </a:xfrm>
          <a:prstGeom prst="foldedCorner">
            <a:avLst/>
          </a:prstGeom>
          <a:solidFill>
            <a:schemeClr val="tx2">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fa-IR" b="1" dirty="0" smtClean="0">
                <a:effectLst>
                  <a:outerShdw blurRad="38100" dist="38100" dir="2700000" algn="tl">
                    <a:srgbClr val="000000">
                      <a:alpha val="43137"/>
                    </a:srgbClr>
                  </a:outerShdw>
                </a:effectLst>
              </a:rPr>
              <a:t>گزارشهاي مالي شامل اطلاعاتي است كه به طور منظم اختيار پاسخ خواه قرار مي گيرد</a:t>
            </a:r>
            <a:r>
              <a:rPr lang="fa-IR" dirty="0" smtClean="0"/>
              <a:t>.</a:t>
            </a:r>
            <a:endParaRPr lang="en-US" dirty="0"/>
          </a:p>
        </p:txBody>
      </p:sp>
      <p:sp>
        <p:nvSpPr>
          <p:cNvPr id="2" name="Footer Placeholder 1"/>
          <p:cNvSpPr>
            <a:spLocks noGrp="1"/>
          </p:cNvSpPr>
          <p:nvPr>
            <p:ph type="ftr" sz="quarter" idx="11"/>
          </p:nvPr>
        </p:nvSpPr>
        <p:spPr/>
        <p:txBody>
          <a:bodyPr/>
          <a:lstStyle/>
          <a:p>
            <a:r>
              <a:rPr lang="en-US" smtClean="0"/>
              <a:t>www.irhesabdaran.ir</a:t>
            </a:r>
            <a:endParaRPr lang="en-US"/>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edg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 to="" calcmode="lin" valueType="num">
                                      <p:cBhvr>
                                        <p:cTn id="12" dur="1" fill="hold"/>
                                        <p:tgtEl>
                                          <p:spTgt spid="15"/>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dissolve">
                                      <p:cBhvr>
                                        <p:cTn id="17" dur="5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
                                            <p:txEl>
                                              <p:pRg st="9" end="9"/>
                                            </p:txEl>
                                          </p:spTgt>
                                        </p:tgtEl>
                                        <p:attrNameLst>
                                          <p:attrName>style.visibility</p:attrName>
                                        </p:attrNameLst>
                                      </p:cBhvr>
                                      <p:to>
                                        <p:strVal val="visible"/>
                                      </p:to>
                                    </p:set>
                                    <p:animEffect transition="in" filter="dissolve">
                                      <p:cBhvr>
                                        <p:cTn id="22" dur="500"/>
                                        <p:tgtEl>
                                          <p:spTgt spid="6">
                                            <p:txEl>
                                              <p:pRg st="9" end="9"/>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slide(fromBottom)">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slide(fromBottom)">
                                      <p:cBhvr>
                                        <p:cTn id="3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rocess 3"/>
          <p:cNvSpPr/>
          <p:nvPr/>
        </p:nvSpPr>
        <p:spPr>
          <a:xfrm>
            <a:off x="1371600" y="3886200"/>
            <a:ext cx="7086600" cy="612648"/>
          </a:xfrm>
          <a:prstGeom prst="flowChartProcess">
            <a:avLst/>
          </a:prstGeom>
          <a:solidFill>
            <a:schemeClr val="tx2">
              <a:lumMod val="40000"/>
              <a:lumOff val="60000"/>
            </a:schemeClr>
          </a:solidFill>
        </p:spPr>
        <p:style>
          <a:lnRef idx="3">
            <a:schemeClr val="lt1"/>
          </a:lnRef>
          <a:fillRef idx="1">
            <a:schemeClr val="accent1"/>
          </a:fillRef>
          <a:effectRef idx="1">
            <a:schemeClr val="accent1"/>
          </a:effectRef>
          <a:fontRef idx="minor">
            <a:schemeClr val="lt1"/>
          </a:fontRef>
        </p:style>
        <p:txBody>
          <a:bodyPr rtlCol="1" anchor="ctr"/>
          <a:lstStyle/>
          <a:p>
            <a:pPr algn="r" rtl="1"/>
            <a:r>
              <a:rPr lang="fa-IR" dirty="0">
                <a:solidFill>
                  <a:schemeClr val="tx1">
                    <a:lumMod val="95000"/>
                    <a:lumOff val="5000"/>
                  </a:schemeClr>
                </a:solidFill>
              </a:rPr>
              <a:t>ب)تصمیمات اقتصادی، اجتماعی بگیرند</a:t>
            </a:r>
            <a:r>
              <a:rPr lang="fa-IR" dirty="0"/>
              <a:t>.</a:t>
            </a:r>
            <a:endParaRPr lang="en-US" dirty="0"/>
          </a:p>
        </p:txBody>
      </p:sp>
      <p:sp>
        <p:nvSpPr>
          <p:cNvPr id="7" name="Flowchart: Process 6"/>
          <p:cNvSpPr/>
          <p:nvPr/>
        </p:nvSpPr>
        <p:spPr>
          <a:xfrm>
            <a:off x="1433945" y="2665476"/>
            <a:ext cx="7086600" cy="612648"/>
          </a:xfrm>
          <a:prstGeom prst="flowChartProcess">
            <a:avLst/>
          </a:prstGeom>
          <a:solidFill>
            <a:schemeClr val="tx2">
              <a:lumMod val="40000"/>
              <a:lumOff val="60000"/>
            </a:schemeClr>
          </a:solidFill>
        </p:spPr>
        <p:style>
          <a:lnRef idx="3">
            <a:schemeClr val="lt1"/>
          </a:lnRef>
          <a:fillRef idx="1">
            <a:schemeClr val="accent1"/>
          </a:fillRef>
          <a:effectRef idx="1">
            <a:schemeClr val="accent1"/>
          </a:effectRef>
          <a:fontRef idx="minor">
            <a:schemeClr val="lt1"/>
          </a:fontRef>
        </p:style>
        <p:txBody>
          <a:bodyPr rtlCol="1" anchor="ctr"/>
          <a:lstStyle/>
          <a:p>
            <a:pPr algn="r" rtl="1"/>
            <a:r>
              <a:rPr lang="fa-IR" dirty="0">
                <a:solidFill>
                  <a:schemeClr val="tx1">
                    <a:lumMod val="95000"/>
                    <a:lumOff val="5000"/>
                  </a:schemeClr>
                </a:solidFill>
              </a:rPr>
              <a:t>الف)مسئولیت پاسخگویی را ارزیابی </a:t>
            </a:r>
            <a:r>
              <a:rPr lang="fa-IR" dirty="0" smtClean="0">
                <a:solidFill>
                  <a:schemeClr val="tx1">
                    <a:lumMod val="95000"/>
                    <a:lumOff val="5000"/>
                  </a:schemeClr>
                </a:solidFill>
              </a:rPr>
              <a:t>کنند.</a:t>
            </a:r>
            <a:endParaRPr lang="en-US" dirty="0">
              <a:solidFill>
                <a:schemeClr val="tx1">
                  <a:lumMod val="95000"/>
                  <a:lumOff val="5000"/>
                </a:schemeClr>
              </a:solidFill>
            </a:endParaRPr>
          </a:p>
        </p:txBody>
      </p:sp>
      <p:sp>
        <p:nvSpPr>
          <p:cNvPr id="5" name="Round Diagonal Corner Rectangle 4"/>
          <p:cNvSpPr/>
          <p:nvPr/>
        </p:nvSpPr>
        <p:spPr>
          <a:xfrm>
            <a:off x="1371600" y="762000"/>
            <a:ext cx="7086600" cy="914400"/>
          </a:xfrm>
          <a:prstGeom prst="round2Diag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a:t>گزارشهای مالی نقش عمده ای در ادای و ظیفه پاسخگو یی ایفا می کنند. گزارشگری مالی باید اطلاعاتی فراهم کند که به استفاده کنندگان کمک کند تا :</a:t>
            </a:r>
            <a:r>
              <a:rPr lang="en-US" dirty="0"/>
              <a:t/>
            </a:r>
            <a:br>
              <a:rPr lang="en-US" dirty="0"/>
            </a:br>
            <a:endParaRPr lang="fa-IR" dirty="0"/>
          </a:p>
        </p:txBody>
      </p:sp>
      <p:sp>
        <p:nvSpPr>
          <p:cNvPr id="9" name="Rectangular Callout 8"/>
          <p:cNvSpPr/>
          <p:nvPr/>
        </p:nvSpPr>
        <p:spPr>
          <a:xfrm>
            <a:off x="1371600" y="5486400"/>
            <a:ext cx="7086600" cy="917448"/>
          </a:xfrm>
          <a:prstGeom prst="wedgeRectCallout">
            <a:avLst/>
          </a:prstGeom>
        </p:spPr>
        <p:style>
          <a:lnRef idx="2">
            <a:schemeClr val="dk1"/>
          </a:lnRef>
          <a:fillRef idx="1">
            <a:schemeClr val="lt1"/>
          </a:fillRef>
          <a:effectRef idx="0">
            <a:schemeClr val="dk1"/>
          </a:effectRef>
          <a:fontRef idx="minor">
            <a:schemeClr val="dk1"/>
          </a:fontRef>
        </p:style>
        <p:txBody>
          <a:bodyPr rtlCol="1" anchor="ctr"/>
          <a:lstStyle/>
          <a:p>
            <a:pPr algn="just" rtl="1"/>
            <a:r>
              <a:rPr lang="fa-IR" dirty="0">
                <a:solidFill>
                  <a:schemeClr val="tx1">
                    <a:lumMod val="95000"/>
                    <a:lumOff val="5000"/>
                  </a:schemeClr>
                </a:solidFill>
              </a:rPr>
              <a:t>وظیفه مسئولیت پاسخگویی عمومی در گزارشگری مالی دولتی مهمتر از گزارشگری مالی واحد های انتفاعی است. به همین دلیل بهای در خور ملا حظه ای به مفهوم پاسخگویی دولت اختصاص داده شده است.</a:t>
            </a:r>
            <a:endParaRPr lang="en-US" dirty="0">
              <a:solidFill>
                <a:schemeClr val="tx1">
                  <a:lumMod val="95000"/>
                  <a:lumOff val="5000"/>
                </a:schemeClr>
              </a:solidFill>
            </a:endParaRPr>
          </a:p>
        </p:txBody>
      </p:sp>
      <p:sp>
        <p:nvSpPr>
          <p:cNvPr id="2" name="Footer Placeholder 1"/>
          <p:cNvSpPr>
            <a:spLocks noGrp="1"/>
          </p:cNvSpPr>
          <p:nvPr>
            <p:ph type="ftr" sz="quarter" idx="11"/>
          </p:nvPr>
        </p:nvSpPr>
        <p:spPr/>
        <p:txBody>
          <a:bodyPr/>
          <a:lstStyle/>
          <a:p>
            <a:r>
              <a:rPr lang="en-US" smtClean="0"/>
              <a:t>www.irhesabdaran.ir</a:t>
            </a:r>
            <a:endParaRPr lang="en-US"/>
          </a:p>
        </p:txBody>
      </p:sp>
    </p:spTree>
    <p:extLst>
      <p:ext uri="{BB962C8B-B14F-4D97-AF65-F5344CB8AC3E}">
        <p14:creationId xmlns:p14="http://schemas.microsoft.com/office/powerpoint/2010/main" val="24929089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circle(in)">
                                      <p:cBhvr>
                                        <p:cTn id="2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5" grpId="0" animBg="1"/>
      <p:bldP spid="9"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640</TotalTime>
  <Words>1153</Words>
  <Application>Microsoft Office PowerPoint</Application>
  <PresentationFormat>On-screen Show (4:3)</PresentationFormat>
  <Paragraphs>96</Paragraphs>
  <Slides>17</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Andalus</vt:lpstr>
      <vt:lpstr>Arial</vt:lpstr>
      <vt:lpstr>Arial Black</vt:lpstr>
      <vt:lpstr>B Nazanin</vt:lpstr>
      <vt:lpstr>B Nazanin</vt:lpstr>
      <vt:lpstr>Calibri</vt:lpstr>
      <vt:lpstr>Tahoma</vt:lpstr>
      <vt:lpstr>Essential</vt:lpstr>
      <vt:lpstr>PowerPoint Presentation</vt:lpstr>
      <vt:lpstr>حسابداری دولتی</vt:lpstr>
      <vt:lpstr>PowerPoint Presentation</vt:lpstr>
      <vt:lpstr>مقدمه</vt:lpstr>
      <vt:lpstr>مفهوم امروزین پاسخگویی بر ارکانی نظیر پذیرش "حق دانستن حقایق " و" حق پاسخ خوا هی " برای مردم استوار است در جوامعی که دارای نظام های سیاسی مردم سالارهستند ،مردم با انتخابات قدرت قانونی خود را به نمایندگان خویش وا می گذارند. لیکن حق داشتن حقایق و پاسخ دهی را برای خود محفوظ می دارند دراین قبیل جوامع ،مقامات منتخب در قبال اعمالی که انجام می دهند ،در برابر شهروندان مسئولیت پاسخگو یی دارند و شهروندان نیز به عنوان صاحبان حق ، حقایق را در مورد اعمال مسئولین و بر مبنای حقوق طبیعی دانستن و پاسخ خواهی به طور علنی و مستقیم یا از طریق نمایندگان قانونی خود ،پی گیری و مطالبه میکنند.در فرآیند مسئولیت پاسخگویی هر دو طرف پاسخگو و پاسخ خواه با استفاده از ابزار های مناسب ، در ایفای این مسئولیت و ارزیابی آن ،مشارکت می کنند.  </vt:lpstr>
      <vt:lpstr>نقش مسئولیت  پاسخگویی در چارچوب نظری حسابداری دولتی</vt:lpstr>
      <vt:lpstr>ارتباط پاسخگويي ممكن است:</vt:lpstr>
      <vt:lpstr>PowerPoint Presentation</vt:lpstr>
      <vt:lpstr>PowerPoint Presentation</vt:lpstr>
      <vt:lpstr>یکی از هدفهای گزارشگری  مالی به مسئولیت پاسخ گویی دولت اختصاص یافته است مسئولیت مذکور جزء جدایی ناپذیر از کلیه هدفهای گزارشگری مالی دولتی شناخته می شود لذا گزارشگری مالی باید از یک سو به دولت کمک کند تا و ظیفه مسئولیت پاسخگویی عمومی خود را به جا آورد و از سوی دیگر استفاده کنند گان را قادر سازد که مسئولیت مذکور را ارزیابی  کنند. جزئیات این هدف گزارشگری به شرح زیر بیان شده است:</vt:lpstr>
      <vt:lpstr>ج)گزارشگری مالی باید اطلاعاتی را که برای تعیین و ضعیت مالی ناشی از نتیجه فعالیت سالانه واحد دولتی ضروری است فراهم آورد. </vt:lpstr>
      <vt:lpstr>تهیه اطلاعات در حسابداری دولتی</vt:lpstr>
      <vt:lpstr>PowerPoint Presentation</vt:lpstr>
      <vt:lpstr>اهمیت نقش مسئولیت پاسخگویی عمومی درچارچوب نظری موضوع بیانیه مفهومی شماره یک هیئت تدوین استاندارهای حسابداری دولتی زیر به شرح ذیل می باشد.</vt:lpstr>
      <vt:lpstr>PowerPoint Presentation</vt:lpstr>
      <vt:lpstr>نتیجه گیری</vt:lpstr>
      <vt:lpstr>باسپاس  از توجه شما</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nabizadeh</cp:lastModifiedBy>
  <cp:revision>97</cp:revision>
  <dcterms:created xsi:type="dcterms:W3CDTF">2013-10-04T07:04:32Z</dcterms:created>
  <dcterms:modified xsi:type="dcterms:W3CDTF">2018-07-12T07:31:56Z</dcterms:modified>
</cp:coreProperties>
</file>