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9" r:id="rId1"/>
  </p:sldMasterIdLst>
  <p:sldIdLst>
    <p:sldId id="256" r:id="rId2"/>
    <p:sldId id="257" r:id="rId3"/>
    <p:sldId id="259" r:id="rId4"/>
    <p:sldId id="260" r:id="rId5"/>
    <p:sldId id="261" r:id="rId6"/>
    <p:sldId id="258" r:id="rId7"/>
    <p:sldId id="262" r:id="rId8"/>
    <p:sldId id="263" r:id="rId9"/>
    <p:sldId id="264" r:id="rId10"/>
    <p:sldId id="265" r:id="rId11"/>
    <p:sldId id="268" r:id="rId12"/>
    <p:sldId id="267" r:id="rId13"/>
    <p:sldId id="269" r:id="rId14"/>
    <p:sldId id="266"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B6230A"/>
    <a:srgbClr val="61457F"/>
    <a:srgbClr val="FF6699"/>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278CE1-4EB1-4D46-9D55-0DEA41FE2D8D}" type="doc">
      <dgm:prSet loTypeId="urn:microsoft.com/office/officeart/2005/8/layout/venn3" loCatId="relationship" qsTypeId="urn:microsoft.com/office/officeart/2005/8/quickstyle/simple1" qsCatId="simple" csTypeId="urn:microsoft.com/office/officeart/2005/8/colors/colorful2" csCatId="colorful"/>
      <dgm:spPr/>
      <dgm:t>
        <a:bodyPr/>
        <a:lstStyle/>
        <a:p>
          <a:endParaRPr lang="en-US"/>
        </a:p>
      </dgm:t>
    </dgm:pt>
    <dgm:pt modelId="{EE636699-7EA7-4FEC-8869-494150704B3E}">
      <dgm:prSet/>
      <dgm:spPr/>
      <dgm:t>
        <a:bodyPr/>
        <a:lstStyle/>
        <a:p>
          <a:pPr rtl="0"/>
          <a:r>
            <a:rPr lang="fa-IR" b="0" i="0" smtClean="0"/>
            <a:t>1-دلایل واکنش بازار</a:t>
          </a:r>
          <a:endParaRPr lang="en-US"/>
        </a:p>
      </dgm:t>
    </dgm:pt>
    <dgm:pt modelId="{D811FC1F-8A50-4426-A2D9-9E40E9F1B823}" type="parTrans" cxnId="{AF669528-0F36-4755-86B6-D07CDBDF568B}">
      <dgm:prSet/>
      <dgm:spPr/>
      <dgm:t>
        <a:bodyPr/>
        <a:lstStyle/>
        <a:p>
          <a:endParaRPr lang="en-US"/>
        </a:p>
      </dgm:t>
    </dgm:pt>
    <dgm:pt modelId="{49550684-372D-400A-91D8-D2EFADB4622F}" type="sibTrans" cxnId="{AF669528-0F36-4755-86B6-D07CDBDF568B}">
      <dgm:prSet/>
      <dgm:spPr/>
      <dgm:t>
        <a:bodyPr/>
        <a:lstStyle/>
        <a:p>
          <a:endParaRPr lang="en-US"/>
        </a:p>
      </dgm:t>
    </dgm:pt>
    <dgm:pt modelId="{4C3CA475-4D20-4228-973D-E1681335B920}">
      <dgm:prSet/>
      <dgm:spPr/>
      <dgm:t>
        <a:bodyPr/>
        <a:lstStyle/>
        <a:p>
          <a:pPr rtl="0"/>
          <a:r>
            <a:rPr lang="fa-IR" b="0" i="0" smtClean="0"/>
            <a:t>2- یافتن واکنش بازار</a:t>
          </a:r>
          <a:endParaRPr lang="en-US"/>
        </a:p>
      </dgm:t>
    </dgm:pt>
    <dgm:pt modelId="{98A0E322-4830-4568-BAC5-E05BEFCC5BCD}" type="parTrans" cxnId="{D1FE1B63-9D83-43BB-8407-DFF28B19F6FB}">
      <dgm:prSet/>
      <dgm:spPr/>
      <dgm:t>
        <a:bodyPr/>
        <a:lstStyle/>
        <a:p>
          <a:endParaRPr lang="en-US"/>
        </a:p>
      </dgm:t>
    </dgm:pt>
    <dgm:pt modelId="{D270A720-9E0B-48B2-8AC1-1AD1879DF102}" type="sibTrans" cxnId="{D1FE1B63-9D83-43BB-8407-DFF28B19F6FB}">
      <dgm:prSet/>
      <dgm:spPr/>
      <dgm:t>
        <a:bodyPr/>
        <a:lstStyle/>
        <a:p>
          <a:endParaRPr lang="en-US"/>
        </a:p>
      </dgm:t>
    </dgm:pt>
    <dgm:pt modelId="{EA57121D-D511-4CB5-B868-56BF399783A4}">
      <dgm:prSet/>
      <dgm:spPr/>
      <dgm:t>
        <a:bodyPr/>
        <a:lstStyle/>
        <a:p>
          <a:pPr rtl="0"/>
          <a:r>
            <a:rPr lang="fa-IR" b="0" i="0" smtClean="0"/>
            <a:t>3-تفکیک عوامل کلان (در سطح بازار)و عوامل خاص شرکت</a:t>
          </a:r>
          <a:endParaRPr lang="en-US"/>
        </a:p>
      </dgm:t>
    </dgm:pt>
    <dgm:pt modelId="{B0C4176C-2D14-4000-8001-0693B2F70355}" type="parTrans" cxnId="{379B0436-DF0E-4687-87AB-1A7A6385FD55}">
      <dgm:prSet/>
      <dgm:spPr/>
      <dgm:t>
        <a:bodyPr/>
        <a:lstStyle/>
        <a:p>
          <a:endParaRPr lang="en-US"/>
        </a:p>
      </dgm:t>
    </dgm:pt>
    <dgm:pt modelId="{750A84EC-3A35-45E8-9F55-7FC18D07806C}" type="sibTrans" cxnId="{379B0436-DF0E-4687-87AB-1A7A6385FD55}">
      <dgm:prSet/>
      <dgm:spPr/>
      <dgm:t>
        <a:bodyPr/>
        <a:lstStyle/>
        <a:p>
          <a:endParaRPr lang="en-US"/>
        </a:p>
      </dgm:t>
    </dgm:pt>
    <dgm:pt modelId="{8CB1B8B7-2465-4429-AA0F-68E75E4B2A50}">
      <dgm:prSet/>
      <dgm:spPr/>
      <dgm:t>
        <a:bodyPr/>
        <a:lstStyle/>
        <a:p>
          <a:pPr rtl="0"/>
          <a:r>
            <a:rPr lang="fa-IR" b="0" i="0" smtClean="0"/>
            <a:t>4-اندازه گیری انتظارات سرمایه گزاران از سود</a:t>
          </a:r>
          <a:endParaRPr lang="en-US"/>
        </a:p>
      </dgm:t>
    </dgm:pt>
    <dgm:pt modelId="{73F3FD55-6DBA-408B-81C0-2D0C40977BDA}" type="parTrans" cxnId="{B70017FF-426A-40DE-BB74-DC03A7939457}">
      <dgm:prSet/>
      <dgm:spPr/>
      <dgm:t>
        <a:bodyPr/>
        <a:lstStyle/>
        <a:p>
          <a:endParaRPr lang="en-US"/>
        </a:p>
      </dgm:t>
    </dgm:pt>
    <dgm:pt modelId="{F9C61BE4-8DF0-429F-A69F-ADB41CB1BC75}" type="sibTrans" cxnId="{B70017FF-426A-40DE-BB74-DC03A7939457}">
      <dgm:prSet/>
      <dgm:spPr/>
      <dgm:t>
        <a:bodyPr/>
        <a:lstStyle/>
        <a:p>
          <a:endParaRPr lang="en-US"/>
        </a:p>
      </dgm:t>
    </dgm:pt>
    <dgm:pt modelId="{F5B89405-C8A1-4CE7-95E8-9A3C3E71EC07}">
      <dgm:prSet/>
      <dgm:spPr/>
      <dgm:t>
        <a:bodyPr/>
        <a:lstStyle/>
        <a:p>
          <a:pPr rtl="0"/>
          <a:r>
            <a:rPr lang="fa-IR" b="0" i="0" smtClean="0"/>
            <a:t>5-مقایسه بازده و سود</a:t>
          </a:r>
          <a:endParaRPr lang="en-US"/>
        </a:p>
      </dgm:t>
    </dgm:pt>
    <dgm:pt modelId="{1FD88940-5361-4C2C-8B58-F28EE363B7ED}" type="parTrans" cxnId="{B0B5A45C-100A-4C8D-A0F1-8D44A48003BD}">
      <dgm:prSet/>
      <dgm:spPr/>
      <dgm:t>
        <a:bodyPr/>
        <a:lstStyle/>
        <a:p>
          <a:endParaRPr lang="en-US"/>
        </a:p>
      </dgm:t>
    </dgm:pt>
    <dgm:pt modelId="{6294F2C2-2814-44A4-BBFE-B4C2F34DAA1E}" type="sibTrans" cxnId="{B0B5A45C-100A-4C8D-A0F1-8D44A48003BD}">
      <dgm:prSet/>
      <dgm:spPr/>
      <dgm:t>
        <a:bodyPr/>
        <a:lstStyle/>
        <a:p>
          <a:endParaRPr lang="en-US"/>
        </a:p>
      </dgm:t>
    </dgm:pt>
    <dgm:pt modelId="{34A74D9C-6A2D-47A1-B6B0-A5F7F6F1385E}" type="pres">
      <dgm:prSet presAssocID="{00278CE1-4EB1-4D46-9D55-0DEA41FE2D8D}" presName="Name0" presStyleCnt="0">
        <dgm:presLayoutVars>
          <dgm:dir/>
          <dgm:resizeHandles val="exact"/>
        </dgm:presLayoutVars>
      </dgm:prSet>
      <dgm:spPr/>
      <dgm:t>
        <a:bodyPr/>
        <a:lstStyle/>
        <a:p>
          <a:endParaRPr lang="en-US"/>
        </a:p>
      </dgm:t>
    </dgm:pt>
    <dgm:pt modelId="{AC5ABAA4-06CE-4D81-99F6-8088BFE443A6}" type="pres">
      <dgm:prSet presAssocID="{EE636699-7EA7-4FEC-8869-494150704B3E}" presName="Name5" presStyleLbl="vennNode1" presStyleIdx="0" presStyleCnt="5">
        <dgm:presLayoutVars>
          <dgm:bulletEnabled val="1"/>
        </dgm:presLayoutVars>
      </dgm:prSet>
      <dgm:spPr/>
      <dgm:t>
        <a:bodyPr/>
        <a:lstStyle/>
        <a:p>
          <a:endParaRPr lang="en-US"/>
        </a:p>
      </dgm:t>
    </dgm:pt>
    <dgm:pt modelId="{96473F7A-78FF-42CE-8066-9BE1F1D1015E}" type="pres">
      <dgm:prSet presAssocID="{49550684-372D-400A-91D8-D2EFADB4622F}" presName="space" presStyleCnt="0"/>
      <dgm:spPr/>
    </dgm:pt>
    <dgm:pt modelId="{F7A96B6B-5D71-4E20-8046-90B768B0E58B}" type="pres">
      <dgm:prSet presAssocID="{4C3CA475-4D20-4228-973D-E1681335B920}" presName="Name5" presStyleLbl="vennNode1" presStyleIdx="1" presStyleCnt="5">
        <dgm:presLayoutVars>
          <dgm:bulletEnabled val="1"/>
        </dgm:presLayoutVars>
      </dgm:prSet>
      <dgm:spPr/>
      <dgm:t>
        <a:bodyPr/>
        <a:lstStyle/>
        <a:p>
          <a:endParaRPr lang="en-US"/>
        </a:p>
      </dgm:t>
    </dgm:pt>
    <dgm:pt modelId="{1EC5E035-B875-4146-BEAD-3B13A4265B01}" type="pres">
      <dgm:prSet presAssocID="{D270A720-9E0B-48B2-8AC1-1AD1879DF102}" presName="space" presStyleCnt="0"/>
      <dgm:spPr/>
    </dgm:pt>
    <dgm:pt modelId="{5E760972-D5D7-4DFD-A3F7-EE21421EA327}" type="pres">
      <dgm:prSet presAssocID="{EA57121D-D511-4CB5-B868-56BF399783A4}" presName="Name5" presStyleLbl="vennNode1" presStyleIdx="2" presStyleCnt="5">
        <dgm:presLayoutVars>
          <dgm:bulletEnabled val="1"/>
        </dgm:presLayoutVars>
      </dgm:prSet>
      <dgm:spPr/>
      <dgm:t>
        <a:bodyPr/>
        <a:lstStyle/>
        <a:p>
          <a:endParaRPr lang="en-US"/>
        </a:p>
      </dgm:t>
    </dgm:pt>
    <dgm:pt modelId="{9529C549-6BEC-4304-9F7D-BD5EB3860FD0}" type="pres">
      <dgm:prSet presAssocID="{750A84EC-3A35-45E8-9F55-7FC18D07806C}" presName="space" presStyleCnt="0"/>
      <dgm:spPr/>
    </dgm:pt>
    <dgm:pt modelId="{A46E713D-926F-4946-8FEC-5290EAEA9AD1}" type="pres">
      <dgm:prSet presAssocID="{8CB1B8B7-2465-4429-AA0F-68E75E4B2A50}" presName="Name5" presStyleLbl="vennNode1" presStyleIdx="3" presStyleCnt="5">
        <dgm:presLayoutVars>
          <dgm:bulletEnabled val="1"/>
        </dgm:presLayoutVars>
      </dgm:prSet>
      <dgm:spPr/>
      <dgm:t>
        <a:bodyPr/>
        <a:lstStyle/>
        <a:p>
          <a:endParaRPr lang="en-US"/>
        </a:p>
      </dgm:t>
    </dgm:pt>
    <dgm:pt modelId="{A5FFC211-3CB5-4225-A62C-0C038FC35BF1}" type="pres">
      <dgm:prSet presAssocID="{F9C61BE4-8DF0-429F-A69F-ADB41CB1BC75}" presName="space" presStyleCnt="0"/>
      <dgm:spPr/>
    </dgm:pt>
    <dgm:pt modelId="{499A2B81-93DA-4576-9E78-9C3D4A081204}" type="pres">
      <dgm:prSet presAssocID="{F5B89405-C8A1-4CE7-95E8-9A3C3E71EC07}" presName="Name5" presStyleLbl="vennNode1" presStyleIdx="4" presStyleCnt="5">
        <dgm:presLayoutVars>
          <dgm:bulletEnabled val="1"/>
        </dgm:presLayoutVars>
      </dgm:prSet>
      <dgm:spPr/>
      <dgm:t>
        <a:bodyPr/>
        <a:lstStyle/>
        <a:p>
          <a:endParaRPr lang="en-US"/>
        </a:p>
      </dgm:t>
    </dgm:pt>
  </dgm:ptLst>
  <dgm:cxnLst>
    <dgm:cxn modelId="{B70017FF-426A-40DE-BB74-DC03A7939457}" srcId="{00278CE1-4EB1-4D46-9D55-0DEA41FE2D8D}" destId="{8CB1B8B7-2465-4429-AA0F-68E75E4B2A50}" srcOrd="3" destOrd="0" parTransId="{73F3FD55-6DBA-408B-81C0-2D0C40977BDA}" sibTransId="{F9C61BE4-8DF0-429F-A69F-ADB41CB1BC75}"/>
    <dgm:cxn modelId="{9AA0745A-A8AD-4FE7-A631-44711C29E9C5}" type="presOf" srcId="{F5B89405-C8A1-4CE7-95E8-9A3C3E71EC07}" destId="{499A2B81-93DA-4576-9E78-9C3D4A081204}" srcOrd="0" destOrd="0" presId="urn:microsoft.com/office/officeart/2005/8/layout/venn3"/>
    <dgm:cxn modelId="{AF669528-0F36-4755-86B6-D07CDBDF568B}" srcId="{00278CE1-4EB1-4D46-9D55-0DEA41FE2D8D}" destId="{EE636699-7EA7-4FEC-8869-494150704B3E}" srcOrd="0" destOrd="0" parTransId="{D811FC1F-8A50-4426-A2D9-9E40E9F1B823}" sibTransId="{49550684-372D-400A-91D8-D2EFADB4622F}"/>
    <dgm:cxn modelId="{B0B5A45C-100A-4C8D-A0F1-8D44A48003BD}" srcId="{00278CE1-4EB1-4D46-9D55-0DEA41FE2D8D}" destId="{F5B89405-C8A1-4CE7-95E8-9A3C3E71EC07}" srcOrd="4" destOrd="0" parTransId="{1FD88940-5361-4C2C-8B58-F28EE363B7ED}" sibTransId="{6294F2C2-2814-44A4-BBFE-B4C2F34DAA1E}"/>
    <dgm:cxn modelId="{918E022C-88D5-4BBB-BA5F-FAA193F42812}" type="presOf" srcId="{4C3CA475-4D20-4228-973D-E1681335B920}" destId="{F7A96B6B-5D71-4E20-8046-90B768B0E58B}" srcOrd="0" destOrd="0" presId="urn:microsoft.com/office/officeart/2005/8/layout/venn3"/>
    <dgm:cxn modelId="{1BA865DB-B6B8-48E5-B398-6EB66A2FD8BB}" type="presOf" srcId="{EA57121D-D511-4CB5-B868-56BF399783A4}" destId="{5E760972-D5D7-4DFD-A3F7-EE21421EA327}" srcOrd="0" destOrd="0" presId="urn:microsoft.com/office/officeart/2005/8/layout/venn3"/>
    <dgm:cxn modelId="{BE941C6F-88FC-4C8E-B7B5-0E0D08D3FBF5}" type="presOf" srcId="{00278CE1-4EB1-4D46-9D55-0DEA41FE2D8D}" destId="{34A74D9C-6A2D-47A1-B6B0-A5F7F6F1385E}" srcOrd="0" destOrd="0" presId="urn:microsoft.com/office/officeart/2005/8/layout/venn3"/>
    <dgm:cxn modelId="{379B0436-DF0E-4687-87AB-1A7A6385FD55}" srcId="{00278CE1-4EB1-4D46-9D55-0DEA41FE2D8D}" destId="{EA57121D-D511-4CB5-B868-56BF399783A4}" srcOrd="2" destOrd="0" parTransId="{B0C4176C-2D14-4000-8001-0693B2F70355}" sibTransId="{750A84EC-3A35-45E8-9F55-7FC18D07806C}"/>
    <dgm:cxn modelId="{B5AAB7AB-DAF5-4F84-98F4-37D0928FF681}" type="presOf" srcId="{EE636699-7EA7-4FEC-8869-494150704B3E}" destId="{AC5ABAA4-06CE-4D81-99F6-8088BFE443A6}" srcOrd="0" destOrd="0" presId="urn:microsoft.com/office/officeart/2005/8/layout/venn3"/>
    <dgm:cxn modelId="{EF763CA2-56F4-4EF8-859A-9143697F4898}" type="presOf" srcId="{8CB1B8B7-2465-4429-AA0F-68E75E4B2A50}" destId="{A46E713D-926F-4946-8FEC-5290EAEA9AD1}" srcOrd="0" destOrd="0" presId="urn:microsoft.com/office/officeart/2005/8/layout/venn3"/>
    <dgm:cxn modelId="{D1FE1B63-9D83-43BB-8407-DFF28B19F6FB}" srcId="{00278CE1-4EB1-4D46-9D55-0DEA41FE2D8D}" destId="{4C3CA475-4D20-4228-973D-E1681335B920}" srcOrd="1" destOrd="0" parTransId="{98A0E322-4830-4568-BAC5-E05BEFCC5BCD}" sibTransId="{D270A720-9E0B-48B2-8AC1-1AD1879DF102}"/>
    <dgm:cxn modelId="{C0323C7D-1685-4498-95A5-15099900CA16}" type="presParOf" srcId="{34A74D9C-6A2D-47A1-B6B0-A5F7F6F1385E}" destId="{AC5ABAA4-06CE-4D81-99F6-8088BFE443A6}" srcOrd="0" destOrd="0" presId="urn:microsoft.com/office/officeart/2005/8/layout/venn3"/>
    <dgm:cxn modelId="{47520232-E73B-4467-90E7-44D7001AE13D}" type="presParOf" srcId="{34A74D9C-6A2D-47A1-B6B0-A5F7F6F1385E}" destId="{96473F7A-78FF-42CE-8066-9BE1F1D1015E}" srcOrd="1" destOrd="0" presId="urn:microsoft.com/office/officeart/2005/8/layout/venn3"/>
    <dgm:cxn modelId="{6F5A8730-A803-493C-9E7C-47A2FB2A471A}" type="presParOf" srcId="{34A74D9C-6A2D-47A1-B6B0-A5F7F6F1385E}" destId="{F7A96B6B-5D71-4E20-8046-90B768B0E58B}" srcOrd="2" destOrd="0" presId="urn:microsoft.com/office/officeart/2005/8/layout/venn3"/>
    <dgm:cxn modelId="{6AFFBC0D-EA26-4AA7-8266-0429FA8A7FA3}" type="presParOf" srcId="{34A74D9C-6A2D-47A1-B6B0-A5F7F6F1385E}" destId="{1EC5E035-B875-4146-BEAD-3B13A4265B01}" srcOrd="3" destOrd="0" presId="urn:microsoft.com/office/officeart/2005/8/layout/venn3"/>
    <dgm:cxn modelId="{795D6C3A-ED3C-4BE9-8F27-6299B578F661}" type="presParOf" srcId="{34A74D9C-6A2D-47A1-B6B0-A5F7F6F1385E}" destId="{5E760972-D5D7-4DFD-A3F7-EE21421EA327}" srcOrd="4" destOrd="0" presId="urn:microsoft.com/office/officeart/2005/8/layout/venn3"/>
    <dgm:cxn modelId="{91F48400-81E4-4907-8AD1-02641FEEACDF}" type="presParOf" srcId="{34A74D9C-6A2D-47A1-B6B0-A5F7F6F1385E}" destId="{9529C549-6BEC-4304-9F7D-BD5EB3860FD0}" srcOrd="5" destOrd="0" presId="urn:microsoft.com/office/officeart/2005/8/layout/venn3"/>
    <dgm:cxn modelId="{B7F0B388-0899-4ED6-B0E7-4E8474C7F149}" type="presParOf" srcId="{34A74D9C-6A2D-47A1-B6B0-A5F7F6F1385E}" destId="{A46E713D-926F-4946-8FEC-5290EAEA9AD1}" srcOrd="6" destOrd="0" presId="urn:microsoft.com/office/officeart/2005/8/layout/venn3"/>
    <dgm:cxn modelId="{A82D3846-930D-4AF8-8C86-B153268FBEBC}" type="presParOf" srcId="{34A74D9C-6A2D-47A1-B6B0-A5F7F6F1385E}" destId="{A5FFC211-3CB5-4225-A62C-0C038FC35BF1}" srcOrd="7" destOrd="0" presId="urn:microsoft.com/office/officeart/2005/8/layout/venn3"/>
    <dgm:cxn modelId="{639563AE-D4A6-4E3A-BAC7-D0CCFDE8DBDC}" type="presParOf" srcId="{34A74D9C-6A2D-47A1-B6B0-A5F7F6F1385E}" destId="{499A2B81-93DA-4576-9E78-9C3D4A081204}"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DE805A-0B59-4125-AA99-E1460547CB2E}" type="doc">
      <dgm:prSet loTypeId="urn:microsoft.com/office/officeart/2005/8/layout/hierarchy4" loCatId="hierarchy" qsTypeId="urn:microsoft.com/office/officeart/2005/8/quickstyle/3d2" qsCatId="3D" csTypeId="urn:microsoft.com/office/officeart/2005/8/colors/colorful1" csCatId="colorful" phldr="1"/>
      <dgm:spPr/>
      <dgm:t>
        <a:bodyPr/>
        <a:lstStyle/>
        <a:p>
          <a:endParaRPr lang="en-US"/>
        </a:p>
      </dgm:t>
    </dgm:pt>
    <dgm:pt modelId="{3463886D-A94E-4505-BFA4-70E9A159E581}">
      <dgm:prSet custT="1"/>
      <dgm:spPr/>
      <dgm:t>
        <a:bodyPr/>
        <a:lstStyle/>
        <a:p>
          <a:pPr rtl="0"/>
          <a:r>
            <a:rPr lang="fa-IR" sz="2800" b="0" i="0" smtClean="0"/>
            <a:t>اغلب مدل های پیش بینی سود</a:t>
          </a:r>
          <a:endParaRPr lang="en-US" sz="2800" dirty="0"/>
        </a:p>
      </dgm:t>
    </dgm:pt>
    <dgm:pt modelId="{FC806EC8-36D8-4C67-AD01-C9DAB9BB4F95}" type="parTrans" cxnId="{B9D7449F-3CF2-4E79-BAD7-1EA0D9B79D24}">
      <dgm:prSet/>
      <dgm:spPr/>
      <dgm:t>
        <a:bodyPr/>
        <a:lstStyle/>
        <a:p>
          <a:endParaRPr lang="en-US"/>
        </a:p>
      </dgm:t>
    </dgm:pt>
    <dgm:pt modelId="{7C7AD60C-5294-418A-8104-5A3AF5A9D6A2}" type="sibTrans" cxnId="{B9D7449F-3CF2-4E79-BAD7-1EA0D9B79D24}">
      <dgm:prSet/>
      <dgm:spPr/>
      <dgm:t>
        <a:bodyPr/>
        <a:lstStyle/>
        <a:p>
          <a:endParaRPr lang="en-US"/>
        </a:p>
      </dgm:t>
    </dgm:pt>
    <dgm:pt modelId="{B637E6F3-2B8E-42E3-8847-101E80242B70}">
      <dgm:prSet/>
      <dgm:spPr/>
      <dgm:t>
        <a:bodyPr/>
        <a:lstStyle/>
        <a:p>
          <a:pPr rtl="0"/>
          <a:r>
            <a:rPr lang="fa-IR" b="0" i="0" dirty="0" smtClean="0"/>
            <a:t>1-مدل سری زمانی</a:t>
          </a:r>
          <a:endParaRPr lang="en-US" dirty="0"/>
        </a:p>
      </dgm:t>
    </dgm:pt>
    <dgm:pt modelId="{269BBE8D-22F9-4455-BF77-D68F9E940949}" type="parTrans" cxnId="{993B0E38-8F6A-4EA5-867F-6B5A58D2A22E}">
      <dgm:prSet/>
      <dgm:spPr/>
      <dgm:t>
        <a:bodyPr/>
        <a:lstStyle/>
        <a:p>
          <a:endParaRPr lang="en-US"/>
        </a:p>
      </dgm:t>
    </dgm:pt>
    <dgm:pt modelId="{38DAEBE1-B1DF-4CDC-A787-53FDA187686F}" type="sibTrans" cxnId="{993B0E38-8F6A-4EA5-867F-6B5A58D2A22E}">
      <dgm:prSet/>
      <dgm:spPr/>
      <dgm:t>
        <a:bodyPr/>
        <a:lstStyle/>
        <a:p>
          <a:endParaRPr lang="en-US"/>
        </a:p>
      </dgm:t>
    </dgm:pt>
    <dgm:pt modelId="{EA44A576-4978-4A95-8697-9AE9FB38442D}">
      <dgm:prSet/>
      <dgm:spPr/>
      <dgm:t>
        <a:bodyPr/>
        <a:lstStyle/>
        <a:p>
          <a:pPr rtl="0"/>
          <a:r>
            <a:rPr lang="fa-IR" b="0" i="0" smtClean="0"/>
            <a:t>الگوی جبری</a:t>
          </a:r>
          <a:endParaRPr lang="en-US" dirty="0"/>
        </a:p>
      </dgm:t>
    </dgm:pt>
    <dgm:pt modelId="{73E1B776-6EBB-4863-A5CF-4B62D759F847}" type="parTrans" cxnId="{495963F5-679E-4A65-B6EC-B0E461CAD633}">
      <dgm:prSet/>
      <dgm:spPr/>
      <dgm:t>
        <a:bodyPr/>
        <a:lstStyle/>
        <a:p>
          <a:endParaRPr lang="en-US"/>
        </a:p>
      </dgm:t>
    </dgm:pt>
    <dgm:pt modelId="{C0C7C1C6-C805-4D5D-BEFE-7489C9286747}" type="sibTrans" cxnId="{495963F5-679E-4A65-B6EC-B0E461CAD633}">
      <dgm:prSet/>
      <dgm:spPr/>
      <dgm:t>
        <a:bodyPr/>
        <a:lstStyle/>
        <a:p>
          <a:endParaRPr lang="en-US"/>
        </a:p>
      </dgm:t>
    </dgm:pt>
    <dgm:pt modelId="{74BE6862-37B1-400B-A51F-0FB0A228008D}">
      <dgm:prSet/>
      <dgm:spPr/>
      <dgm:t>
        <a:bodyPr/>
        <a:lstStyle/>
        <a:p>
          <a:pPr rtl="0"/>
          <a:r>
            <a:rPr lang="fa-IR" b="0" i="0" smtClean="0"/>
            <a:t>-الگوی جبری در قالب فرایند ثابت</a:t>
          </a:r>
          <a:endParaRPr lang="en-US" dirty="0"/>
        </a:p>
      </dgm:t>
    </dgm:pt>
    <dgm:pt modelId="{4FD55422-C086-4CB1-8D75-F75B40D1CF9E}" type="parTrans" cxnId="{4419F6B8-A4E3-44AB-ADF9-1001B230AB07}">
      <dgm:prSet/>
      <dgm:spPr/>
      <dgm:t>
        <a:bodyPr/>
        <a:lstStyle/>
        <a:p>
          <a:endParaRPr lang="en-US"/>
        </a:p>
      </dgm:t>
    </dgm:pt>
    <dgm:pt modelId="{099015DC-AC30-482E-911C-7B4FF8541B37}" type="sibTrans" cxnId="{4419F6B8-A4E3-44AB-ADF9-1001B230AB07}">
      <dgm:prSet/>
      <dgm:spPr/>
      <dgm:t>
        <a:bodyPr/>
        <a:lstStyle/>
        <a:p>
          <a:endParaRPr lang="en-US"/>
        </a:p>
      </dgm:t>
    </dgm:pt>
    <dgm:pt modelId="{6E7D87DC-9796-44E6-8EB9-EE5574740CD3}">
      <dgm:prSet/>
      <dgm:spPr/>
      <dgm:t>
        <a:bodyPr/>
        <a:lstStyle/>
        <a:p>
          <a:pPr rtl="0"/>
          <a:r>
            <a:rPr lang="fa-IR" b="0" i="0" smtClean="0"/>
            <a:t>.میانگین </a:t>
          </a:r>
          <a:endParaRPr lang="en-US" dirty="0"/>
        </a:p>
      </dgm:t>
    </dgm:pt>
    <dgm:pt modelId="{D7E48DB8-D51A-4A67-B96C-8AE68605C8FC}" type="parTrans" cxnId="{F3C1131F-7DB6-4297-975E-2D1FF9F37139}">
      <dgm:prSet/>
      <dgm:spPr/>
      <dgm:t>
        <a:bodyPr/>
        <a:lstStyle/>
        <a:p>
          <a:endParaRPr lang="en-US"/>
        </a:p>
      </dgm:t>
    </dgm:pt>
    <dgm:pt modelId="{B1C059F8-6D15-4A57-986E-42EA4137F22D}" type="sibTrans" cxnId="{F3C1131F-7DB6-4297-975E-2D1FF9F37139}">
      <dgm:prSet/>
      <dgm:spPr/>
      <dgm:t>
        <a:bodyPr/>
        <a:lstStyle/>
        <a:p>
          <a:endParaRPr lang="en-US"/>
        </a:p>
      </dgm:t>
    </dgm:pt>
    <dgm:pt modelId="{0CF935B4-EFE7-4F10-98CF-AEA16756ACD3}">
      <dgm:prSet/>
      <dgm:spPr/>
      <dgm:t>
        <a:bodyPr/>
        <a:lstStyle/>
        <a:p>
          <a:pPr rtl="0"/>
          <a:r>
            <a:rPr lang="fa-IR" b="0" i="0" smtClean="0"/>
            <a:t>انحراف معیار</a:t>
          </a:r>
          <a:endParaRPr lang="en-US" dirty="0"/>
        </a:p>
      </dgm:t>
    </dgm:pt>
    <dgm:pt modelId="{B9C62888-B8C6-47D4-A0B0-757EEEB65952}" type="parTrans" cxnId="{A8F7BA96-BD77-4303-9CAD-41C632524B1A}">
      <dgm:prSet/>
      <dgm:spPr/>
      <dgm:t>
        <a:bodyPr/>
        <a:lstStyle/>
        <a:p>
          <a:endParaRPr lang="en-US"/>
        </a:p>
      </dgm:t>
    </dgm:pt>
    <dgm:pt modelId="{CB7AB8D8-41D5-450B-B75A-9FAD2AD0F8CF}" type="sibTrans" cxnId="{A8F7BA96-BD77-4303-9CAD-41C632524B1A}">
      <dgm:prSet/>
      <dgm:spPr/>
      <dgm:t>
        <a:bodyPr/>
        <a:lstStyle/>
        <a:p>
          <a:endParaRPr lang="en-US"/>
        </a:p>
      </dgm:t>
    </dgm:pt>
    <dgm:pt modelId="{93B81CD0-6FF7-4BA4-8DC5-5A7C0889DD13}">
      <dgm:prSet/>
      <dgm:spPr/>
      <dgm:t>
        <a:bodyPr/>
        <a:lstStyle/>
        <a:p>
          <a:pPr rtl="0"/>
          <a:r>
            <a:rPr lang="fa-IR" b="0" i="0" smtClean="0"/>
            <a:t>اگوی گام تصادفی</a:t>
          </a:r>
          <a:endParaRPr lang="en-US" dirty="0"/>
        </a:p>
      </dgm:t>
    </dgm:pt>
    <dgm:pt modelId="{6B9251E6-A3A0-4885-8CA6-E9048D58B638}" type="parTrans" cxnId="{9550F253-D8BA-45FA-80E0-68D283663145}">
      <dgm:prSet/>
      <dgm:spPr/>
      <dgm:t>
        <a:bodyPr/>
        <a:lstStyle/>
        <a:p>
          <a:endParaRPr lang="en-US"/>
        </a:p>
      </dgm:t>
    </dgm:pt>
    <dgm:pt modelId="{D605CCBA-4AD7-4506-9AC5-D16731D094A3}" type="sibTrans" cxnId="{9550F253-D8BA-45FA-80E0-68D283663145}">
      <dgm:prSet/>
      <dgm:spPr/>
      <dgm:t>
        <a:bodyPr/>
        <a:lstStyle/>
        <a:p>
          <a:endParaRPr lang="en-US"/>
        </a:p>
      </dgm:t>
    </dgm:pt>
    <dgm:pt modelId="{5E30DF49-C542-4F48-BB90-CBC933246C82}">
      <dgm:prSet/>
      <dgm:spPr/>
      <dgm:t>
        <a:bodyPr/>
        <a:lstStyle/>
        <a:p>
          <a:pPr rtl="0"/>
          <a:r>
            <a:rPr lang="fa-IR" b="0" i="0" smtClean="0"/>
            <a:t>2-مدل پیش بینی تحلیل گران</a:t>
          </a:r>
          <a:endParaRPr lang="en-US" dirty="0"/>
        </a:p>
      </dgm:t>
    </dgm:pt>
    <dgm:pt modelId="{960126C7-D38A-44E6-BFB4-AA2430410868}" type="parTrans" cxnId="{552290D6-7CB0-42AB-BF33-5E029AD604B7}">
      <dgm:prSet/>
      <dgm:spPr/>
      <dgm:t>
        <a:bodyPr/>
        <a:lstStyle/>
        <a:p>
          <a:endParaRPr lang="en-US"/>
        </a:p>
      </dgm:t>
    </dgm:pt>
    <dgm:pt modelId="{8306018D-1722-474D-BCC7-761701BD0E33}" type="sibTrans" cxnId="{552290D6-7CB0-42AB-BF33-5E029AD604B7}">
      <dgm:prSet/>
      <dgm:spPr/>
      <dgm:t>
        <a:bodyPr/>
        <a:lstStyle/>
        <a:p>
          <a:endParaRPr lang="en-US"/>
        </a:p>
      </dgm:t>
    </dgm:pt>
    <dgm:pt modelId="{4AF47D02-5AE1-49D2-8311-394F1235722E}" type="pres">
      <dgm:prSet presAssocID="{5EDE805A-0B59-4125-AA99-E1460547CB2E}" presName="Name0" presStyleCnt="0">
        <dgm:presLayoutVars>
          <dgm:chPref val="1"/>
          <dgm:dir/>
          <dgm:animOne val="branch"/>
          <dgm:animLvl val="lvl"/>
          <dgm:resizeHandles/>
        </dgm:presLayoutVars>
      </dgm:prSet>
      <dgm:spPr/>
      <dgm:t>
        <a:bodyPr/>
        <a:lstStyle/>
        <a:p>
          <a:endParaRPr lang="en-US"/>
        </a:p>
      </dgm:t>
    </dgm:pt>
    <dgm:pt modelId="{AA534347-A854-436B-8E3B-E51DCC365771}" type="pres">
      <dgm:prSet presAssocID="{3463886D-A94E-4505-BFA4-70E9A159E581}" presName="vertOne" presStyleCnt="0"/>
      <dgm:spPr/>
    </dgm:pt>
    <dgm:pt modelId="{9DE2B2B3-D7B0-493E-8C43-5E62BF231459}" type="pres">
      <dgm:prSet presAssocID="{3463886D-A94E-4505-BFA4-70E9A159E581}" presName="txOne" presStyleLbl="node0" presStyleIdx="0" presStyleCnt="6" custScaleX="154081" custScaleY="64429" custLinFactNeighborX="87903" custLinFactNeighborY="834">
        <dgm:presLayoutVars>
          <dgm:chPref val="3"/>
        </dgm:presLayoutVars>
      </dgm:prSet>
      <dgm:spPr/>
      <dgm:t>
        <a:bodyPr/>
        <a:lstStyle/>
        <a:p>
          <a:endParaRPr lang="en-US"/>
        </a:p>
      </dgm:t>
    </dgm:pt>
    <dgm:pt modelId="{02296EA4-46D7-45CF-8B94-00EF0CAAD33F}" type="pres">
      <dgm:prSet presAssocID="{3463886D-A94E-4505-BFA4-70E9A159E581}" presName="horzOne" presStyleCnt="0"/>
      <dgm:spPr/>
    </dgm:pt>
    <dgm:pt modelId="{FD46141A-0F58-4168-9804-2DFED380369E}" type="pres">
      <dgm:prSet presAssocID="{7C7AD60C-5294-418A-8104-5A3AF5A9D6A2}" presName="sibSpaceOne" presStyleCnt="0"/>
      <dgm:spPr/>
    </dgm:pt>
    <dgm:pt modelId="{1CB4AC2A-708C-4211-8B1F-7E53BAB6FCB9}" type="pres">
      <dgm:prSet presAssocID="{B637E6F3-2B8E-42E3-8847-101E80242B70}" presName="vertOne" presStyleCnt="0"/>
      <dgm:spPr/>
    </dgm:pt>
    <dgm:pt modelId="{81F3B1E7-93CB-486F-AA12-B6860325D881}" type="pres">
      <dgm:prSet presAssocID="{B637E6F3-2B8E-42E3-8847-101E80242B70}" presName="txOne" presStyleLbl="node0" presStyleIdx="1" presStyleCnt="6" custScaleX="135824" custScaleY="19341" custLinFactX="45124" custLinFactNeighborX="100000" custLinFactNeighborY="-431">
        <dgm:presLayoutVars>
          <dgm:chPref val="3"/>
        </dgm:presLayoutVars>
      </dgm:prSet>
      <dgm:spPr/>
      <dgm:t>
        <a:bodyPr/>
        <a:lstStyle/>
        <a:p>
          <a:endParaRPr lang="en-US"/>
        </a:p>
      </dgm:t>
    </dgm:pt>
    <dgm:pt modelId="{9938CD82-9773-4A43-A267-49020C973A95}" type="pres">
      <dgm:prSet presAssocID="{B637E6F3-2B8E-42E3-8847-101E80242B70}" presName="horzOne" presStyleCnt="0"/>
      <dgm:spPr/>
    </dgm:pt>
    <dgm:pt modelId="{4CD5C856-AB91-4411-939E-3237850ABB52}" type="pres">
      <dgm:prSet presAssocID="{38DAEBE1-B1DF-4CDC-A787-53FDA187686F}" presName="sibSpaceOne" presStyleCnt="0"/>
      <dgm:spPr/>
    </dgm:pt>
    <dgm:pt modelId="{7988B7AB-8461-4383-94DC-4F3291BEB8C9}" type="pres">
      <dgm:prSet presAssocID="{EA44A576-4978-4A95-8697-9AE9FB38442D}" presName="vertOne" presStyleCnt="0"/>
      <dgm:spPr/>
    </dgm:pt>
    <dgm:pt modelId="{9CE855FB-E183-4377-888F-CC1C66B1226A}" type="pres">
      <dgm:prSet presAssocID="{EA44A576-4978-4A95-8697-9AE9FB38442D}" presName="txOne" presStyleLbl="node0" presStyleIdx="2" presStyleCnt="6" custScaleY="25145" custLinFactX="59072" custLinFactNeighborX="100000" custLinFactNeighborY="-17608">
        <dgm:presLayoutVars>
          <dgm:chPref val="3"/>
        </dgm:presLayoutVars>
      </dgm:prSet>
      <dgm:spPr/>
      <dgm:t>
        <a:bodyPr/>
        <a:lstStyle/>
        <a:p>
          <a:endParaRPr lang="en-US"/>
        </a:p>
      </dgm:t>
    </dgm:pt>
    <dgm:pt modelId="{9E31B59A-405E-4973-9729-1FC3D3C48450}" type="pres">
      <dgm:prSet presAssocID="{EA44A576-4978-4A95-8697-9AE9FB38442D}" presName="horzOne" presStyleCnt="0"/>
      <dgm:spPr/>
    </dgm:pt>
    <dgm:pt modelId="{69CAB60F-642C-4488-AA2F-582E197D057D}" type="pres">
      <dgm:prSet presAssocID="{C0C7C1C6-C805-4D5D-BEFE-7489C9286747}" presName="sibSpaceOne" presStyleCnt="0"/>
      <dgm:spPr/>
    </dgm:pt>
    <dgm:pt modelId="{FF0F0867-88AA-4BC0-98C5-F04E45ACED69}" type="pres">
      <dgm:prSet presAssocID="{74BE6862-37B1-400B-A51F-0FB0A228008D}" presName="vertOne" presStyleCnt="0"/>
      <dgm:spPr/>
    </dgm:pt>
    <dgm:pt modelId="{7112994A-213A-49E2-9AFD-3D9E9E2AFAF2}" type="pres">
      <dgm:prSet presAssocID="{74BE6862-37B1-400B-A51F-0FB0A228008D}" presName="txOne" presStyleLbl="node0" presStyleIdx="3" presStyleCnt="6" custScaleX="345925" custScaleY="17343" custLinFactX="59477" custLinFactNeighborX="100000" custLinFactNeighborY="6911">
        <dgm:presLayoutVars>
          <dgm:chPref val="3"/>
        </dgm:presLayoutVars>
      </dgm:prSet>
      <dgm:spPr/>
      <dgm:t>
        <a:bodyPr/>
        <a:lstStyle/>
        <a:p>
          <a:endParaRPr lang="en-US"/>
        </a:p>
      </dgm:t>
    </dgm:pt>
    <dgm:pt modelId="{79563D8F-3D30-45E1-8AAD-EEC1358BF0C6}" type="pres">
      <dgm:prSet presAssocID="{74BE6862-37B1-400B-A51F-0FB0A228008D}" presName="horzOne" presStyleCnt="0"/>
      <dgm:spPr/>
    </dgm:pt>
    <dgm:pt modelId="{C76F7E1A-09BF-4FA6-84F8-FB8B1D997023}" type="pres">
      <dgm:prSet presAssocID="{099015DC-AC30-482E-911C-7B4FF8541B37}" presName="sibSpaceOne" presStyleCnt="0"/>
      <dgm:spPr/>
    </dgm:pt>
    <dgm:pt modelId="{AB0D9CF4-C5F8-480E-8BA5-9D2516C6ED5F}" type="pres">
      <dgm:prSet presAssocID="{6E7D87DC-9796-44E6-8EB9-EE5574740CD3}" presName="vertOne" presStyleCnt="0"/>
      <dgm:spPr/>
    </dgm:pt>
    <dgm:pt modelId="{3FA4AAF8-52EA-4785-A28D-94E0F577C7E3}" type="pres">
      <dgm:prSet presAssocID="{6E7D87DC-9796-44E6-8EB9-EE5574740CD3}" presName="txOne" presStyleLbl="node0" presStyleIdx="4" presStyleCnt="6" custScaleX="125369" custScaleY="19288" custLinFactX="91265" custLinFactNeighborX="100000" custLinFactNeighborY="-5611">
        <dgm:presLayoutVars>
          <dgm:chPref val="3"/>
        </dgm:presLayoutVars>
      </dgm:prSet>
      <dgm:spPr/>
      <dgm:t>
        <a:bodyPr/>
        <a:lstStyle/>
        <a:p>
          <a:endParaRPr lang="en-US"/>
        </a:p>
      </dgm:t>
    </dgm:pt>
    <dgm:pt modelId="{DDDB446C-F7A9-4F2B-ABFF-904536EE53BD}" type="pres">
      <dgm:prSet presAssocID="{6E7D87DC-9796-44E6-8EB9-EE5574740CD3}" presName="horzOne" presStyleCnt="0"/>
      <dgm:spPr/>
    </dgm:pt>
    <dgm:pt modelId="{083A71EA-2293-4492-8401-FEDC1269DF02}" type="pres">
      <dgm:prSet presAssocID="{B1C059F8-6D15-4A57-986E-42EA4137F22D}" presName="sibSpaceOne" presStyleCnt="0"/>
      <dgm:spPr/>
    </dgm:pt>
    <dgm:pt modelId="{8C1F5D3C-1067-442B-958B-7DCCD4E7A63A}" type="pres">
      <dgm:prSet presAssocID="{0CF935B4-EFE7-4F10-98CF-AEA16756ACD3}" presName="vertOne" presStyleCnt="0"/>
      <dgm:spPr/>
    </dgm:pt>
    <dgm:pt modelId="{310A928A-F0EC-4084-8043-3F0598F6971A}" type="pres">
      <dgm:prSet presAssocID="{0CF935B4-EFE7-4F10-98CF-AEA16756ACD3}" presName="txOne" presStyleLbl="node0" presStyleIdx="5" presStyleCnt="6" custScaleX="45315" custScaleY="23006" custLinFactY="6300" custLinFactNeighborX="-8625" custLinFactNeighborY="100000">
        <dgm:presLayoutVars>
          <dgm:chPref val="3"/>
        </dgm:presLayoutVars>
      </dgm:prSet>
      <dgm:spPr/>
      <dgm:t>
        <a:bodyPr/>
        <a:lstStyle/>
        <a:p>
          <a:endParaRPr lang="en-US"/>
        </a:p>
      </dgm:t>
    </dgm:pt>
    <dgm:pt modelId="{3D807580-EA1E-4D34-A376-C392FA151AC4}" type="pres">
      <dgm:prSet presAssocID="{0CF935B4-EFE7-4F10-98CF-AEA16756ACD3}" presName="parTransOne" presStyleCnt="0"/>
      <dgm:spPr/>
    </dgm:pt>
    <dgm:pt modelId="{91726B16-269D-4F03-8320-ABF5ACEFAE85}" type="pres">
      <dgm:prSet presAssocID="{0CF935B4-EFE7-4F10-98CF-AEA16756ACD3}" presName="horzOne" presStyleCnt="0"/>
      <dgm:spPr/>
    </dgm:pt>
    <dgm:pt modelId="{B4546518-8FB2-465B-8F14-1E0CE296C805}" type="pres">
      <dgm:prSet presAssocID="{93B81CD0-6FF7-4BA4-8DC5-5A7C0889DD13}" presName="vertTwo" presStyleCnt="0"/>
      <dgm:spPr/>
    </dgm:pt>
    <dgm:pt modelId="{19EDB859-EECC-4299-A9CB-65F07632DB95}" type="pres">
      <dgm:prSet presAssocID="{93B81CD0-6FF7-4BA4-8DC5-5A7C0889DD13}" presName="txTwo" presStyleLbl="node2" presStyleIdx="0" presStyleCnt="2" custScaleY="23880" custLinFactX="-200000" custLinFactNeighborX="-257326" custLinFactNeighborY="-19563">
        <dgm:presLayoutVars>
          <dgm:chPref val="3"/>
        </dgm:presLayoutVars>
      </dgm:prSet>
      <dgm:spPr/>
      <dgm:t>
        <a:bodyPr/>
        <a:lstStyle/>
        <a:p>
          <a:endParaRPr lang="en-US"/>
        </a:p>
      </dgm:t>
    </dgm:pt>
    <dgm:pt modelId="{056EA51C-A69C-4380-A8A1-3AC4F5E27285}" type="pres">
      <dgm:prSet presAssocID="{93B81CD0-6FF7-4BA4-8DC5-5A7C0889DD13}" presName="horzTwo" presStyleCnt="0"/>
      <dgm:spPr/>
    </dgm:pt>
    <dgm:pt modelId="{A99F748A-B65F-4A2F-BDA0-B15E0B232B8D}" type="pres">
      <dgm:prSet presAssocID="{D605CCBA-4AD7-4506-9AC5-D16731D094A3}" presName="sibSpaceTwo" presStyleCnt="0"/>
      <dgm:spPr/>
    </dgm:pt>
    <dgm:pt modelId="{CABF0579-DB06-49F8-8AAC-FB3538785E62}" type="pres">
      <dgm:prSet presAssocID="{5E30DF49-C542-4F48-BB90-CBC933246C82}" presName="vertTwo" presStyleCnt="0"/>
      <dgm:spPr/>
    </dgm:pt>
    <dgm:pt modelId="{F652F8CA-3F07-4E33-9AB8-08E2FA31D798}" type="pres">
      <dgm:prSet presAssocID="{5E30DF49-C542-4F48-BB90-CBC933246C82}" presName="txTwo" presStyleLbl="node2" presStyleIdx="1" presStyleCnt="2" custScaleX="171667" custScaleY="19287" custLinFactX="-324808" custLinFactNeighborX="-400000" custLinFactNeighborY="19216">
        <dgm:presLayoutVars>
          <dgm:chPref val="3"/>
        </dgm:presLayoutVars>
      </dgm:prSet>
      <dgm:spPr/>
      <dgm:t>
        <a:bodyPr/>
        <a:lstStyle/>
        <a:p>
          <a:endParaRPr lang="en-US"/>
        </a:p>
      </dgm:t>
    </dgm:pt>
    <dgm:pt modelId="{E6287CC5-4061-499F-9B3B-301C762E5734}" type="pres">
      <dgm:prSet presAssocID="{5E30DF49-C542-4F48-BB90-CBC933246C82}" presName="horzTwo" presStyleCnt="0"/>
      <dgm:spPr/>
    </dgm:pt>
  </dgm:ptLst>
  <dgm:cxnLst>
    <dgm:cxn modelId="{B9D7449F-3CF2-4E79-BAD7-1EA0D9B79D24}" srcId="{5EDE805A-0B59-4125-AA99-E1460547CB2E}" destId="{3463886D-A94E-4505-BFA4-70E9A159E581}" srcOrd="0" destOrd="0" parTransId="{FC806EC8-36D8-4C67-AD01-C9DAB9BB4F95}" sibTransId="{7C7AD60C-5294-418A-8104-5A3AF5A9D6A2}"/>
    <dgm:cxn modelId="{137D4CAC-B431-46F0-A46B-81755F2EE06C}" type="presOf" srcId="{EA44A576-4978-4A95-8697-9AE9FB38442D}" destId="{9CE855FB-E183-4377-888F-CC1C66B1226A}" srcOrd="0" destOrd="0" presId="urn:microsoft.com/office/officeart/2005/8/layout/hierarchy4"/>
    <dgm:cxn modelId="{D5465225-2D2B-4307-824D-AC70A858BC48}" type="presOf" srcId="{74BE6862-37B1-400B-A51F-0FB0A228008D}" destId="{7112994A-213A-49E2-9AFD-3D9E9E2AFAF2}" srcOrd="0" destOrd="0" presId="urn:microsoft.com/office/officeart/2005/8/layout/hierarchy4"/>
    <dgm:cxn modelId="{32F401EA-C3C3-4B3E-AB9B-FAC8ACA792B3}" type="presOf" srcId="{6E7D87DC-9796-44E6-8EB9-EE5574740CD3}" destId="{3FA4AAF8-52EA-4785-A28D-94E0F577C7E3}" srcOrd="0" destOrd="0" presId="urn:microsoft.com/office/officeart/2005/8/layout/hierarchy4"/>
    <dgm:cxn modelId="{5E3E07F1-788C-4747-97A0-9A15F8DB7274}" type="presOf" srcId="{5EDE805A-0B59-4125-AA99-E1460547CB2E}" destId="{4AF47D02-5AE1-49D2-8311-394F1235722E}" srcOrd="0" destOrd="0" presId="urn:microsoft.com/office/officeart/2005/8/layout/hierarchy4"/>
    <dgm:cxn modelId="{9550F253-D8BA-45FA-80E0-68D283663145}" srcId="{0CF935B4-EFE7-4F10-98CF-AEA16756ACD3}" destId="{93B81CD0-6FF7-4BA4-8DC5-5A7C0889DD13}" srcOrd="0" destOrd="0" parTransId="{6B9251E6-A3A0-4885-8CA6-E9048D58B638}" sibTransId="{D605CCBA-4AD7-4506-9AC5-D16731D094A3}"/>
    <dgm:cxn modelId="{A8F7BA96-BD77-4303-9CAD-41C632524B1A}" srcId="{5EDE805A-0B59-4125-AA99-E1460547CB2E}" destId="{0CF935B4-EFE7-4F10-98CF-AEA16756ACD3}" srcOrd="5" destOrd="0" parTransId="{B9C62888-B8C6-47D4-A0B0-757EEEB65952}" sibTransId="{CB7AB8D8-41D5-450B-B75A-9FAD2AD0F8CF}"/>
    <dgm:cxn modelId="{993B0E38-8F6A-4EA5-867F-6B5A58D2A22E}" srcId="{5EDE805A-0B59-4125-AA99-E1460547CB2E}" destId="{B637E6F3-2B8E-42E3-8847-101E80242B70}" srcOrd="1" destOrd="0" parTransId="{269BBE8D-22F9-4455-BF77-D68F9E940949}" sibTransId="{38DAEBE1-B1DF-4CDC-A787-53FDA187686F}"/>
    <dgm:cxn modelId="{552290D6-7CB0-42AB-BF33-5E029AD604B7}" srcId="{0CF935B4-EFE7-4F10-98CF-AEA16756ACD3}" destId="{5E30DF49-C542-4F48-BB90-CBC933246C82}" srcOrd="1" destOrd="0" parTransId="{960126C7-D38A-44E6-BFB4-AA2430410868}" sibTransId="{8306018D-1722-474D-BCC7-761701BD0E33}"/>
    <dgm:cxn modelId="{23E2F4C1-7465-4AA1-977E-FAA36F25766A}" type="presOf" srcId="{3463886D-A94E-4505-BFA4-70E9A159E581}" destId="{9DE2B2B3-D7B0-493E-8C43-5E62BF231459}" srcOrd="0" destOrd="0" presId="urn:microsoft.com/office/officeart/2005/8/layout/hierarchy4"/>
    <dgm:cxn modelId="{495963F5-679E-4A65-B6EC-B0E461CAD633}" srcId="{5EDE805A-0B59-4125-AA99-E1460547CB2E}" destId="{EA44A576-4978-4A95-8697-9AE9FB38442D}" srcOrd="2" destOrd="0" parTransId="{73E1B776-6EBB-4863-A5CF-4B62D759F847}" sibTransId="{C0C7C1C6-C805-4D5D-BEFE-7489C9286747}"/>
    <dgm:cxn modelId="{4419F6B8-A4E3-44AB-ADF9-1001B230AB07}" srcId="{5EDE805A-0B59-4125-AA99-E1460547CB2E}" destId="{74BE6862-37B1-400B-A51F-0FB0A228008D}" srcOrd="3" destOrd="0" parTransId="{4FD55422-C086-4CB1-8D75-F75B40D1CF9E}" sibTransId="{099015DC-AC30-482E-911C-7B4FF8541B37}"/>
    <dgm:cxn modelId="{E1C3BB29-DF1A-499A-890A-EF5C08C4CB32}" type="presOf" srcId="{93B81CD0-6FF7-4BA4-8DC5-5A7C0889DD13}" destId="{19EDB859-EECC-4299-A9CB-65F07632DB95}" srcOrd="0" destOrd="0" presId="urn:microsoft.com/office/officeart/2005/8/layout/hierarchy4"/>
    <dgm:cxn modelId="{4EB0B850-2754-461A-9878-BF3E85494153}" type="presOf" srcId="{0CF935B4-EFE7-4F10-98CF-AEA16756ACD3}" destId="{310A928A-F0EC-4084-8043-3F0598F6971A}" srcOrd="0" destOrd="0" presId="urn:microsoft.com/office/officeart/2005/8/layout/hierarchy4"/>
    <dgm:cxn modelId="{81BD4C3C-CF01-4424-B474-477EEC2F1AEB}" type="presOf" srcId="{B637E6F3-2B8E-42E3-8847-101E80242B70}" destId="{81F3B1E7-93CB-486F-AA12-B6860325D881}" srcOrd="0" destOrd="0" presId="urn:microsoft.com/office/officeart/2005/8/layout/hierarchy4"/>
    <dgm:cxn modelId="{F3C1131F-7DB6-4297-975E-2D1FF9F37139}" srcId="{5EDE805A-0B59-4125-AA99-E1460547CB2E}" destId="{6E7D87DC-9796-44E6-8EB9-EE5574740CD3}" srcOrd="4" destOrd="0" parTransId="{D7E48DB8-D51A-4A67-B96C-8AE68605C8FC}" sibTransId="{B1C059F8-6D15-4A57-986E-42EA4137F22D}"/>
    <dgm:cxn modelId="{BCC437BC-632F-48B5-98FC-793E08B242B7}" type="presOf" srcId="{5E30DF49-C542-4F48-BB90-CBC933246C82}" destId="{F652F8CA-3F07-4E33-9AB8-08E2FA31D798}" srcOrd="0" destOrd="0" presId="urn:microsoft.com/office/officeart/2005/8/layout/hierarchy4"/>
    <dgm:cxn modelId="{ECD8EA19-A56A-4667-B0EA-CF0FE40E4CE9}" type="presParOf" srcId="{4AF47D02-5AE1-49D2-8311-394F1235722E}" destId="{AA534347-A854-436B-8E3B-E51DCC365771}" srcOrd="0" destOrd="0" presId="urn:microsoft.com/office/officeart/2005/8/layout/hierarchy4"/>
    <dgm:cxn modelId="{B73495CD-201E-4939-A221-D11FBC753D91}" type="presParOf" srcId="{AA534347-A854-436B-8E3B-E51DCC365771}" destId="{9DE2B2B3-D7B0-493E-8C43-5E62BF231459}" srcOrd="0" destOrd="0" presId="urn:microsoft.com/office/officeart/2005/8/layout/hierarchy4"/>
    <dgm:cxn modelId="{96EBCEFF-F8EC-4223-B854-C5A822CDB19B}" type="presParOf" srcId="{AA534347-A854-436B-8E3B-E51DCC365771}" destId="{02296EA4-46D7-45CF-8B94-00EF0CAAD33F}" srcOrd="1" destOrd="0" presId="urn:microsoft.com/office/officeart/2005/8/layout/hierarchy4"/>
    <dgm:cxn modelId="{91B946F6-449B-415B-AD45-916EFF42EEDD}" type="presParOf" srcId="{4AF47D02-5AE1-49D2-8311-394F1235722E}" destId="{FD46141A-0F58-4168-9804-2DFED380369E}" srcOrd="1" destOrd="0" presId="urn:microsoft.com/office/officeart/2005/8/layout/hierarchy4"/>
    <dgm:cxn modelId="{3E607102-499E-49E2-8E50-F2121CC27BE9}" type="presParOf" srcId="{4AF47D02-5AE1-49D2-8311-394F1235722E}" destId="{1CB4AC2A-708C-4211-8B1F-7E53BAB6FCB9}" srcOrd="2" destOrd="0" presId="urn:microsoft.com/office/officeart/2005/8/layout/hierarchy4"/>
    <dgm:cxn modelId="{DBE89250-BE3E-4DAB-AEFA-8B42616D9AD6}" type="presParOf" srcId="{1CB4AC2A-708C-4211-8B1F-7E53BAB6FCB9}" destId="{81F3B1E7-93CB-486F-AA12-B6860325D881}" srcOrd="0" destOrd="0" presId="urn:microsoft.com/office/officeart/2005/8/layout/hierarchy4"/>
    <dgm:cxn modelId="{60A62B6C-331C-4CBD-ABEE-31FDEB722AD8}" type="presParOf" srcId="{1CB4AC2A-708C-4211-8B1F-7E53BAB6FCB9}" destId="{9938CD82-9773-4A43-A267-49020C973A95}" srcOrd="1" destOrd="0" presId="urn:microsoft.com/office/officeart/2005/8/layout/hierarchy4"/>
    <dgm:cxn modelId="{684C1D3A-43DF-4D0D-AA18-FFA06C74A246}" type="presParOf" srcId="{4AF47D02-5AE1-49D2-8311-394F1235722E}" destId="{4CD5C856-AB91-4411-939E-3237850ABB52}" srcOrd="3" destOrd="0" presId="urn:microsoft.com/office/officeart/2005/8/layout/hierarchy4"/>
    <dgm:cxn modelId="{B7671886-93CD-40A3-B93B-44BB7F4A0459}" type="presParOf" srcId="{4AF47D02-5AE1-49D2-8311-394F1235722E}" destId="{7988B7AB-8461-4383-94DC-4F3291BEB8C9}" srcOrd="4" destOrd="0" presId="urn:microsoft.com/office/officeart/2005/8/layout/hierarchy4"/>
    <dgm:cxn modelId="{5CC58294-4862-4AAA-80E9-AF8F124FBB0A}" type="presParOf" srcId="{7988B7AB-8461-4383-94DC-4F3291BEB8C9}" destId="{9CE855FB-E183-4377-888F-CC1C66B1226A}" srcOrd="0" destOrd="0" presId="urn:microsoft.com/office/officeart/2005/8/layout/hierarchy4"/>
    <dgm:cxn modelId="{BF431BC5-0D34-4BF7-AC78-A78C04746070}" type="presParOf" srcId="{7988B7AB-8461-4383-94DC-4F3291BEB8C9}" destId="{9E31B59A-405E-4973-9729-1FC3D3C48450}" srcOrd="1" destOrd="0" presId="urn:microsoft.com/office/officeart/2005/8/layout/hierarchy4"/>
    <dgm:cxn modelId="{765CAA6E-2015-4E98-A430-5E6D6ED07DBE}" type="presParOf" srcId="{4AF47D02-5AE1-49D2-8311-394F1235722E}" destId="{69CAB60F-642C-4488-AA2F-582E197D057D}" srcOrd="5" destOrd="0" presId="urn:microsoft.com/office/officeart/2005/8/layout/hierarchy4"/>
    <dgm:cxn modelId="{759D67E5-5569-4B0F-875C-97C0C9D6040F}" type="presParOf" srcId="{4AF47D02-5AE1-49D2-8311-394F1235722E}" destId="{FF0F0867-88AA-4BC0-98C5-F04E45ACED69}" srcOrd="6" destOrd="0" presId="urn:microsoft.com/office/officeart/2005/8/layout/hierarchy4"/>
    <dgm:cxn modelId="{5655F3D3-7E08-4474-87DA-1EF9D2353CC6}" type="presParOf" srcId="{FF0F0867-88AA-4BC0-98C5-F04E45ACED69}" destId="{7112994A-213A-49E2-9AFD-3D9E9E2AFAF2}" srcOrd="0" destOrd="0" presId="urn:microsoft.com/office/officeart/2005/8/layout/hierarchy4"/>
    <dgm:cxn modelId="{305DD4C5-54FD-444B-BCED-87796525D037}" type="presParOf" srcId="{FF0F0867-88AA-4BC0-98C5-F04E45ACED69}" destId="{79563D8F-3D30-45E1-8AAD-EEC1358BF0C6}" srcOrd="1" destOrd="0" presId="urn:microsoft.com/office/officeart/2005/8/layout/hierarchy4"/>
    <dgm:cxn modelId="{6367A47E-3DE6-4C0A-AE08-17CA11773BFA}" type="presParOf" srcId="{4AF47D02-5AE1-49D2-8311-394F1235722E}" destId="{C76F7E1A-09BF-4FA6-84F8-FB8B1D997023}" srcOrd="7" destOrd="0" presId="urn:microsoft.com/office/officeart/2005/8/layout/hierarchy4"/>
    <dgm:cxn modelId="{DD114FD1-2300-43F2-A33E-DCFC18810BCA}" type="presParOf" srcId="{4AF47D02-5AE1-49D2-8311-394F1235722E}" destId="{AB0D9CF4-C5F8-480E-8BA5-9D2516C6ED5F}" srcOrd="8" destOrd="0" presId="urn:microsoft.com/office/officeart/2005/8/layout/hierarchy4"/>
    <dgm:cxn modelId="{B6A5D4CE-1784-4008-AE08-D2D7B7030F5A}" type="presParOf" srcId="{AB0D9CF4-C5F8-480E-8BA5-9D2516C6ED5F}" destId="{3FA4AAF8-52EA-4785-A28D-94E0F577C7E3}" srcOrd="0" destOrd="0" presId="urn:microsoft.com/office/officeart/2005/8/layout/hierarchy4"/>
    <dgm:cxn modelId="{325975E1-BEFC-494B-B7A6-21CA34D13181}" type="presParOf" srcId="{AB0D9CF4-C5F8-480E-8BA5-9D2516C6ED5F}" destId="{DDDB446C-F7A9-4F2B-ABFF-904536EE53BD}" srcOrd="1" destOrd="0" presId="urn:microsoft.com/office/officeart/2005/8/layout/hierarchy4"/>
    <dgm:cxn modelId="{F397E1B2-696A-4C18-9477-2C42FEE435AA}" type="presParOf" srcId="{4AF47D02-5AE1-49D2-8311-394F1235722E}" destId="{083A71EA-2293-4492-8401-FEDC1269DF02}" srcOrd="9" destOrd="0" presId="urn:microsoft.com/office/officeart/2005/8/layout/hierarchy4"/>
    <dgm:cxn modelId="{EBFD3B1E-7429-4545-93BC-3A8FDB93C7C5}" type="presParOf" srcId="{4AF47D02-5AE1-49D2-8311-394F1235722E}" destId="{8C1F5D3C-1067-442B-958B-7DCCD4E7A63A}" srcOrd="10" destOrd="0" presId="urn:microsoft.com/office/officeart/2005/8/layout/hierarchy4"/>
    <dgm:cxn modelId="{4FD0AF84-A300-4C5C-A02C-E35B9ED9C69E}" type="presParOf" srcId="{8C1F5D3C-1067-442B-958B-7DCCD4E7A63A}" destId="{310A928A-F0EC-4084-8043-3F0598F6971A}" srcOrd="0" destOrd="0" presId="urn:microsoft.com/office/officeart/2005/8/layout/hierarchy4"/>
    <dgm:cxn modelId="{A23215A7-D608-4C58-A6EF-FA5DDCA24961}" type="presParOf" srcId="{8C1F5D3C-1067-442B-958B-7DCCD4E7A63A}" destId="{3D807580-EA1E-4D34-A376-C392FA151AC4}" srcOrd="1" destOrd="0" presId="urn:microsoft.com/office/officeart/2005/8/layout/hierarchy4"/>
    <dgm:cxn modelId="{4A0286DE-83AE-460C-93F9-FED66933F3EA}" type="presParOf" srcId="{8C1F5D3C-1067-442B-958B-7DCCD4E7A63A}" destId="{91726B16-269D-4F03-8320-ABF5ACEFAE85}" srcOrd="2" destOrd="0" presId="urn:microsoft.com/office/officeart/2005/8/layout/hierarchy4"/>
    <dgm:cxn modelId="{7E4634BE-D3ED-45C8-8AEA-0448935682E5}" type="presParOf" srcId="{91726B16-269D-4F03-8320-ABF5ACEFAE85}" destId="{B4546518-8FB2-465B-8F14-1E0CE296C805}" srcOrd="0" destOrd="0" presId="urn:microsoft.com/office/officeart/2005/8/layout/hierarchy4"/>
    <dgm:cxn modelId="{CBD004F6-4D56-45A2-B171-85FAB93E469C}" type="presParOf" srcId="{B4546518-8FB2-465B-8F14-1E0CE296C805}" destId="{19EDB859-EECC-4299-A9CB-65F07632DB95}" srcOrd="0" destOrd="0" presId="urn:microsoft.com/office/officeart/2005/8/layout/hierarchy4"/>
    <dgm:cxn modelId="{7BEA5147-8F22-4374-AE3F-F198F382A692}" type="presParOf" srcId="{B4546518-8FB2-465B-8F14-1E0CE296C805}" destId="{056EA51C-A69C-4380-A8A1-3AC4F5E27285}" srcOrd="1" destOrd="0" presId="urn:microsoft.com/office/officeart/2005/8/layout/hierarchy4"/>
    <dgm:cxn modelId="{F256E1EC-58A3-4926-B83E-D127E55D1B1F}" type="presParOf" srcId="{91726B16-269D-4F03-8320-ABF5ACEFAE85}" destId="{A99F748A-B65F-4A2F-BDA0-B15E0B232B8D}" srcOrd="1" destOrd="0" presId="urn:microsoft.com/office/officeart/2005/8/layout/hierarchy4"/>
    <dgm:cxn modelId="{56149775-7517-4A03-AE03-9B9E8FE6C8E2}" type="presParOf" srcId="{91726B16-269D-4F03-8320-ABF5ACEFAE85}" destId="{CABF0579-DB06-49F8-8AAC-FB3538785E62}" srcOrd="2" destOrd="0" presId="urn:microsoft.com/office/officeart/2005/8/layout/hierarchy4"/>
    <dgm:cxn modelId="{F07210EE-D6D6-4AFD-8901-F2B46E38F164}" type="presParOf" srcId="{CABF0579-DB06-49F8-8AAC-FB3538785E62}" destId="{F652F8CA-3F07-4E33-9AB8-08E2FA31D798}" srcOrd="0" destOrd="0" presId="urn:microsoft.com/office/officeart/2005/8/layout/hierarchy4"/>
    <dgm:cxn modelId="{4FDBD71F-2B83-44D0-85E5-518C3A2923C3}" type="presParOf" srcId="{CABF0579-DB06-49F8-8AAC-FB3538785E62}" destId="{E6287CC5-4061-499F-9B3B-301C762E573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42BEA36-3390-4F53-BBBE-7943891EB68D}" type="doc">
      <dgm:prSet loTypeId="urn:microsoft.com/office/officeart/2005/8/layout/process4" loCatId="list" qsTypeId="urn:microsoft.com/office/officeart/2005/8/quickstyle/simple3" qsCatId="simple" csTypeId="urn:microsoft.com/office/officeart/2005/8/colors/accent3_3" csCatId="accent3" phldr="1"/>
      <dgm:spPr/>
      <dgm:t>
        <a:bodyPr/>
        <a:lstStyle/>
        <a:p>
          <a:endParaRPr lang="en-US"/>
        </a:p>
      </dgm:t>
    </dgm:pt>
    <dgm:pt modelId="{59209CC8-B4D4-4197-AFEE-511600869DB3}">
      <dgm:prSet custT="1"/>
      <dgm:spPr/>
      <dgm:t>
        <a:bodyPr/>
        <a:lstStyle/>
        <a:p>
          <a:pPr algn="r" rtl="0"/>
          <a:r>
            <a:rPr lang="fa-IR" sz="2400" dirty="0" smtClean="0"/>
            <a:t>1- </a:t>
          </a:r>
          <a:r>
            <a:rPr lang="fa-IR" sz="2400" b="1" dirty="0" smtClean="0"/>
            <a:t>مطالعات رویدادی</a:t>
          </a:r>
          <a:r>
            <a:rPr lang="fa-IR" sz="1800" dirty="0" smtClean="0"/>
            <a:t>:مطالعاتی که در ان پژوهشگر بدنبال بررسی سهم شرکتهایی است که یک رویداد مشترک را تجربه کرده اند.(بررسی اثار وضع مقرراتی خاص در مورد یک صنعت خاص،بر روی قیمت سهم ان صنعت یا اثار افزایش سرمایه بر روی قیمت سهام یک شرکت)</a:t>
          </a:r>
          <a:endParaRPr lang="en-US" sz="1800" dirty="0"/>
        </a:p>
      </dgm:t>
    </dgm:pt>
    <dgm:pt modelId="{96EFB298-2E04-4487-894F-CF933BBDD9A4}" type="parTrans" cxnId="{6BD76BD6-9341-42A4-B791-F5EAD55791E4}">
      <dgm:prSet/>
      <dgm:spPr/>
      <dgm:t>
        <a:bodyPr/>
        <a:lstStyle/>
        <a:p>
          <a:endParaRPr lang="en-US"/>
        </a:p>
      </dgm:t>
    </dgm:pt>
    <dgm:pt modelId="{3A31403D-A577-43BD-96CD-9708F7D90E0F}" type="sibTrans" cxnId="{6BD76BD6-9341-42A4-B791-F5EAD55791E4}">
      <dgm:prSet/>
      <dgm:spPr/>
      <dgm:t>
        <a:bodyPr/>
        <a:lstStyle/>
        <a:p>
          <a:endParaRPr lang="en-US"/>
        </a:p>
      </dgm:t>
    </dgm:pt>
    <dgm:pt modelId="{1E82165B-6A98-4E1F-976C-8392B5F4B7F9}">
      <dgm:prSet custT="1"/>
      <dgm:spPr/>
      <dgm:t>
        <a:bodyPr/>
        <a:lstStyle/>
        <a:p>
          <a:pPr algn="r" rtl="0"/>
          <a:r>
            <a:rPr lang="fa-IR" sz="2000" b="1" smtClean="0"/>
            <a:t>هدف</a:t>
          </a:r>
          <a:r>
            <a:rPr lang="fa-IR" sz="2000" smtClean="0"/>
            <a:t>:تعیین یک رویداد مشخص و محاسبه بازده غیر عادی حاصل از ان رویداد خاص</a:t>
          </a:r>
          <a:endParaRPr lang="en-US" sz="2000" dirty="0"/>
        </a:p>
      </dgm:t>
    </dgm:pt>
    <dgm:pt modelId="{B396DFD6-A987-4EFB-B472-58942C63FEB5}" type="parTrans" cxnId="{CDA0A7B5-C163-4ACB-B30C-396A63EB69FC}">
      <dgm:prSet/>
      <dgm:spPr/>
      <dgm:t>
        <a:bodyPr/>
        <a:lstStyle/>
        <a:p>
          <a:endParaRPr lang="en-US"/>
        </a:p>
      </dgm:t>
    </dgm:pt>
    <dgm:pt modelId="{D7C37D85-C212-4CF9-9A58-1527A123105B}" type="sibTrans" cxnId="{CDA0A7B5-C163-4ACB-B30C-396A63EB69FC}">
      <dgm:prSet/>
      <dgm:spPr/>
      <dgm:t>
        <a:bodyPr/>
        <a:lstStyle/>
        <a:p>
          <a:endParaRPr lang="en-US"/>
        </a:p>
      </dgm:t>
    </dgm:pt>
    <dgm:pt modelId="{8425F787-E9C5-474E-A2B0-7B5EB53C2D9D}">
      <dgm:prSet custT="1"/>
      <dgm:spPr/>
      <dgm:t>
        <a:bodyPr/>
        <a:lstStyle/>
        <a:p>
          <a:pPr algn="r" rtl="0"/>
          <a:r>
            <a:rPr lang="fa-IR" sz="2000" b="1" smtClean="0"/>
            <a:t>فرض</a:t>
          </a:r>
          <a:r>
            <a:rPr lang="fa-IR" sz="2000" smtClean="0"/>
            <a:t>:رفتار بازار منطقی است و اثرات یک رویداد بلافاصله بر روی قیمت سهم اثر </a:t>
          </a:r>
          <a:r>
            <a:rPr lang="fa-IR" sz="2400" smtClean="0"/>
            <a:t>میگزارد</a:t>
          </a:r>
          <a:r>
            <a:rPr lang="fa-IR" sz="1800" smtClean="0"/>
            <a:t>.</a:t>
          </a:r>
          <a:endParaRPr lang="en-US" sz="1800" dirty="0"/>
        </a:p>
      </dgm:t>
    </dgm:pt>
    <dgm:pt modelId="{587A6EDF-3815-4A9B-9585-763061A20E05}" type="parTrans" cxnId="{F71A7343-02E4-4D0A-B5EE-2A8642B8964A}">
      <dgm:prSet/>
      <dgm:spPr/>
      <dgm:t>
        <a:bodyPr/>
        <a:lstStyle/>
        <a:p>
          <a:endParaRPr lang="en-US"/>
        </a:p>
      </dgm:t>
    </dgm:pt>
    <dgm:pt modelId="{D9613B75-E8CB-478F-9C78-92420990967B}" type="sibTrans" cxnId="{F71A7343-02E4-4D0A-B5EE-2A8642B8964A}">
      <dgm:prSet/>
      <dgm:spPr/>
      <dgm:t>
        <a:bodyPr/>
        <a:lstStyle/>
        <a:p>
          <a:endParaRPr lang="en-US"/>
        </a:p>
      </dgm:t>
    </dgm:pt>
    <dgm:pt modelId="{F77D5203-C64C-47EF-B9B6-FC37FC32F868}">
      <dgm:prSet custT="1"/>
      <dgm:spPr/>
      <dgm:t>
        <a:bodyPr/>
        <a:lstStyle/>
        <a:p>
          <a:pPr algn="r" rtl="0"/>
          <a:r>
            <a:rPr lang="fa-IR" sz="2000" b="1" smtClean="0"/>
            <a:t>محدوده مطالعه</a:t>
          </a:r>
          <a:r>
            <a:rPr lang="fa-IR" sz="2000" smtClean="0"/>
            <a:t>:میتوان برای سنجش اثر یک رویداد از اطلاعات قیمت سهام که در یک دوره در بازه زمانی کوتاه مشاهده میشود استفاده کرد.</a:t>
          </a:r>
          <a:endParaRPr lang="en-US" sz="2000" dirty="0"/>
        </a:p>
      </dgm:t>
    </dgm:pt>
    <dgm:pt modelId="{10BD1330-3308-4019-A713-BF9FD7168A95}" type="parTrans" cxnId="{ABC7BAB9-A5FB-4B4E-B45F-7ABDEAA04523}">
      <dgm:prSet/>
      <dgm:spPr/>
      <dgm:t>
        <a:bodyPr/>
        <a:lstStyle/>
        <a:p>
          <a:endParaRPr lang="en-US"/>
        </a:p>
      </dgm:t>
    </dgm:pt>
    <dgm:pt modelId="{1647B29C-2C1A-46FE-90C8-A6A7E9713611}" type="sibTrans" cxnId="{ABC7BAB9-A5FB-4B4E-B45F-7ABDEAA04523}">
      <dgm:prSet/>
      <dgm:spPr/>
      <dgm:t>
        <a:bodyPr/>
        <a:lstStyle/>
        <a:p>
          <a:endParaRPr lang="en-US"/>
        </a:p>
      </dgm:t>
    </dgm:pt>
    <dgm:pt modelId="{39F2286B-2935-41EE-B9CB-66A821BB22CD}" type="pres">
      <dgm:prSet presAssocID="{642BEA36-3390-4F53-BBBE-7943891EB68D}" presName="Name0" presStyleCnt="0">
        <dgm:presLayoutVars>
          <dgm:dir/>
          <dgm:animLvl val="lvl"/>
          <dgm:resizeHandles val="exact"/>
        </dgm:presLayoutVars>
      </dgm:prSet>
      <dgm:spPr/>
      <dgm:t>
        <a:bodyPr/>
        <a:lstStyle/>
        <a:p>
          <a:endParaRPr lang="en-US"/>
        </a:p>
      </dgm:t>
    </dgm:pt>
    <dgm:pt modelId="{B9F34442-4026-4F3A-9D99-46E487E4F18C}" type="pres">
      <dgm:prSet presAssocID="{F77D5203-C64C-47EF-B9B6-FC37FC32F868}" presName="boxAndChildren" presStyleCnt="0"/>
      <dgm:spPr/>
    </dgm:pt>
    <dgm:pt modelId="{7B6AAA33-D79A-492D-91B8-CDA379F497E8}" type="pres">
      <dgm:prSet presAssocID="{F77D5203-C64C-47EF-B9B6-FC37FC32F868}" presName="parentTextBox" presStyleLbl="node1" presStyleIdx="0" presStyleCnt="4" custScaleY="198149" custLinFactNeighborY="-36817"/>
      <dgm:spPr/>
      <dgm:t>
        <a:bodyPr/>
        <a:lstStyle/>
        <a:p>
          <a:endParaRPr lang="en-US"/>
        </a:p>
      </dgm:t>
    </dgm:pt>
    <dgm:pt modelId="{6D450691-4C1D-411C-A40E-5DAD22A6E543}" type="pres">
      <dgm:prSet presAssocID="{D9613B75-E8CB-478F-9C78-92420990967B}" presName="sp" presStyleCnt="0"/>
      <dgm:spPr/>
    </dgm:pt>
    <dgm:pt modelId="{0B0523A1-9E58-4D02-8E78-4C3C02B30BC7}" type="pres">
      <dgm:prSet presAssocID="{8425F787-E9C5-474E-A2B0-7B5EB53C2D9D}" presName="arrowAndChildren" presStyleCnt="0"/>
      <dgm:spPr/>
    </dgm:pt>
    <dgm:pt modelId="{024F490B-B24B-495E-97A7-C93D16789357}" type="pres">
      <dgm:prSet presAssocID="{8425F787-E9C5-474E-A2B0-7B5EB53C2D9D}" presName="parentTextArrow" presStyleLbl="node1" presStyleIdx="1" presStyleCnt="4" custScaleY="143240" custLinFactNeighborY="-57132"/>
      <dgm:spPr/>
      <dgm:t>
        <a:bodyPr/>
        <a:lstStyle/>
        <a:p>
          <a:endParaRPr lang="en-US"/>
        </a:p>
      </dgm:t>
    </dgm:pt>
    <dgm:pt modelId="{2C10397B-D1C0-4EFA-8C6C-D298F7CF356F}" type="pres">
      <dgm:prSet presAssocID="{D7C37D85-C212-4CF9-9A58-1527A123105B}" presName="sp" presStyleCnt="0"/>
      <dgm:spPr/>
    </dgm:pt>
    <dgm:pt modelId="{9C49AA8D-D2F3-4183-A9D0-0C1E4E760CFD}" type="pres">
      <dgm:prSet presAssocID="{1E82165B-6A98-4E1F-976C-8392B5F4B7F9}" presName="arrowAndChildren" presStyleCnt="0"/>
      <dgm:spPr/>
    </dgm:pt>
    <dgm:pt modelId="{78B87120-C52A-4DB1-83A5-1E2142BFBF2B}" type="pres">
      <dgm:prSet presAssocID="{1E82165B-6A98-4E1F-976C-8392B5F4B7F9}" presName="parentTextArrow" presStyleLbl="node1" presStyleIdx="2" presStyleCnt="4" custScaleY="186869" custLinFactNeighborX="501" custLinFactNeighborY="-38108"/>
      <dgm:spPr/>
      <dgm:t>
        <a:bodyPr/>
        <a:lstStyle/>
        <a:p>
          <a:endParaRPr lang="en-US"/>
        </a:p>
      </dgm:t>
    </dgm:pt>
    <dgm:pt modelId="{0D047CDD-7F8C-4FF0-AC86-2EBAD76A9F42}" type="pres">
      <dgm:prSet presAssocID="{3A31403D-A577-43BD-96CD-9708F7D90E0F}" presName="sp" presStyleCnt="0"/>
      <dgm:spPr/>
    </dgm:pt>
    <dgm:pt modelId="{C3391E3E-EDF5-496A-90E4-73710B67245A}" type="pres">
      <dgm:prSet presAssocID="{59209CC8-B4D4-4197-AFEE-511600869DB3}" presName="arrowAndChildren" presStyleCnt="0"/>
      <dgm:spPr/>
    </dgm:pt>
    <dgm:pt modelId="{EE68DAAF-EC82-4C8A-9406-39B2027622DD}" type="pres">
      <dgm:prSet presAssocID="{59209CC8-B4D4-4197-AFEE-511600869DB3}" presName="parentTextArrow" presStyleLbl="node1" presStyleIdx="3" presStyleCnt="4" custScaleY="231745" custLinFactNeighborX="-501" custLinFactNeighborY="-26069"/>
      <dgm:spPr/>
      <dgm:t>
        <a:bodyPr/>
        <a:lstStyle/>
        <a:p>
          <a:endParaRPr lang="en-US"/>
        </a:p>
      </dgm:t>
    </dgm:pt>
  </dgm:ptLst>
  <dgm:cxnLst>
    <dgm:cxn modelId="{748AF2AF-34BA-4009-BFB2-F98076D77A54}" type="presOf" srcId="{8425F787-E9C5-474E-A2B0-7B5EB53C2D9D}" destId="{024F490B-B24B-495E-97A7-C93D16789357}" srcOrd="0" destOrd="0" presId="urn:microsoft.com/office/officeart/2005/8/layout/process4"/>
    <dgm:cxn modelId="{6BD76BD6-9341-42A4-B791-F5EAD55791E4}" srcId="{642BEA36-3390-4F53-BBBE-7943891EB68D}" destId="{59209CC8-B4D4-4197-AFEE-511600869DB3}" srcOrd="0" destOrd="0" parTransId="{96EFB298-2E04-4487-894F-CF933BBDD9A4}" sibTransId="{3A31403D-A577-43BD-96CD-9708F7D90E0F}"/>
    <dgm:cxn modelId="{CDA0A7B5-C163-4ACB-B30C-396A63EB69FC}" srcId="{642BEA36-3390-4F53-BBBE-7943891EB68D}" destId="{1E82165B-6A98-4E1F-976C-8392B5F4B7F9}" srcOrd="1" destOrd="0" parTransId="{B396DFD6-A987-4EFB-B472-58942C63FEB5}" sibTransId="{D7C37D85-C212-4CF9-9A58-1527A123105B}"/>
    <dgm:cxn modelId="{BAD11AC8-30D5-46A1-9ACC-4D434C252245}" type="presOf" srcId="{642BEA36-3390-4F53-BBBE-7943891EB68D}" destId="{39F2286B-2935-41EE-B9CB-66A821BB22CD}" srcOrd="0" destOrd="0" presId="urn:microsoft.com/office/officeart/2005/8/layout/process4"/>
    <dgm:cxn modelId="{ABC7BAB9-A5FB-4B4E-B45F-7ABDEAA04523}" srcId="{642BEA36-3390-4F53-BBBE-7943891EB68D}" destId="{F77D5203-C64C-47EF-B9B6-FC37FC32F868}" srcOrd="3" destOrd="0" parTransId="{10BD1330-3308-4019-A713-BF9FD7168A95}" sibTransId="{1647B29C-2C1A-46FE-90C8-A6A7E9713611}"/>
    <dgm:cxn modelId="{46BD13A0-6A55-43D6-AB53-AB576B6A828D}" type="presOf" srcId="{F77D5203-C64C-47EF-B9B6-FC37FC32F868}" destId="{7B6AAA33-D79A-492D-91B8-CDA379F497E8}" srcOrd="0" destOrd="0" presId="urn:microsoft.com/office/officeart/2005/8/layout/process4"/>
    <dgm:cxn modelId="{D7C8FEC6-7E82-41D2-AB43-0F695AA7FCA2}" type="presOf" srcId="{59209CC8-B4D4-4197-AFEE-511600869DB3}" destId="{EE68DAAF-EC82-4C8A-9406-39B2027622DD}" srcOrd="0" destOrd="0" presId="urn:microsoft.com/office/officeart/2005/8/layout/process4"/>
    <dgm:cxn modelId="{F71A7343-02E4-4D0A-B5EE-2A8642B8964A}" srcId="{642BEA36-3390-4F53-BBBE-7943891EB68D}" destId="{8425F787-E9C5-474E-A2B0-7B5EB53C2D9D}" srcOrd="2" destOrd="0" parTransId="{587A6EDF-3815-4A9B-9585-763061A20E05}" sibTransId="{D9613B75-E8CB-478F-9C78-92420990967B}"/>
    <dgm:cxn modelId="{9D21F692-E218-496A-BF21-C16EBCE91253}" type="presOf" srcId="{1E82165B-6A98-4E1F-976C-8392B5F4B7F9}" destId="{78B87120-C52A-4DB1-83A5-1E2142BFBF2B}" srcOrd="0" destOrd="0" presId="urn:microsoft.com/office/officeart/2005/8/layout/process4"/>
    <dgm:cxn modelId="{9EC54F4C-DE43-4A78-A99F-2933A31482BB}" type="presParOf" srcId="{39F2286B-2935-41EE-B9CB-66A821BB22CD}" destId="{B9F34442-4026-4F3A-9D99-46E487E4F18C}" srcOrd="0" destOrd="0" presId="urn:microsoft.com/office/officeart/2005/8/layout/process4"/>
    <dgm:cxn modelId="{8094BB2F-DB3C-4F92-A689-F5866D827EC7}" type="presParOf" srcId="{B9F34442-4026-4F3A-9D99-46E487E4F18C}" destId="{7B6AAA33-D79A-492D-91B8-CDA379F497E8}" srcOrd="0" destOrd="0" presId="urn:microsoft.com/office/officeart/2005/8/layout/process4"/>
    <dgm:cxn modelId="{C3B94508-7A11-449C-9ECF-62F9DA37634B}" type="presParOf" srcId="{39F2286B-2935-41EE-B9CB-66A821BB22CD}" destId="{6D450691-4C1D-411C-A40E-5DAD22A6E543}" srcOrd="1" destOrd="0" presId="urn:microsoft.com/office/officeart/2005/8/layout/process4"/>
    <dgm:cxn modelId="{527D384F-75AD-462C-B958-C15E7204A3E3}" type="presParOf" srcId="{39F2286B-2935-41EE-B9CB-66A821BB22CD}" destId="{0B0523A1-9E58-4D02-8E78-4C3C02B30BC7}" srcOrd="2" destOrd="0" presId="urn:microsoft.com/office/officeart/2005/8/layout/process4"/>
    <dgm:cxn modelId="{893C3FA5-8971-46CA-920F-F787D4E27D92}" type="presParOf" srcId="{0B0523A1-9E58-4D02-8E78-4C3C02B30BC7}" destId="{024F490B-B24B-495E-97A7-C93D16789357}" srcOrd="0" destOrd="0" presId="urn:microsoft.com/office/officeart/2005/8/layout/process4"/>
    <dgm:cxn modelId="{0158D616-B786-41B6-80DE-7511BE62B0A9}" type="presParOf" srcId="{39F2286B-2935-41EE-B9CB-66A821BB22CD}" destId="{2C10397B-D1C0-4EFA-8C6C-D298F7CF356F}" srcOrd="3" destOrd="0" presId="urn:microsoft.com/office/officeart/2005/8/layout/process4"/>
    <dgm:cxn modelId="{AB8D3C86-8BFB-4FAE-815F-DD3E78309B47}" type="presParOf" srcId="{39F2286B-2935-41EE-B9CB-66A821BB22CD}" destId="{9C49AA8D-D2F3-4183-A9D0-0C1E4E760CFD}" srcOrd="4" destOrd="0" presId="urn:microsoft.com/office/officeart/2005/8/layout/process4"/>
    <dgm:cxn modelId="{D913E569-246B-49ED-B924-DC16B8F6117F}" type="presParOf" srcId="{9C49AA8D-D2F3-4183-A9D0-0C1E4E760CFD}" destId="{78B87120-C52A-4DB1-83A5-1E2142BFBF2B}" srcOrd="0" destOrd="0" presId="urn:microsoft.com/office/officeart/2005/8/layout/process4"/>
    <dgm:cxn modelId="{B1EB3A99-2595-47CD-A0F0-D07C8AA7AEEB}" type="presParOf" srcId="{39F2286B-2935-41EE-B9CB-66A821BB22CD}" destId="{0D047CDD-7F8C-4FF0-AC86-2EBAD76A9F42}" srcOrd="5" destOrd="0" presId="urn:microsoft.com/office/officeart/2005/8/layout/process4"/>
    <dgm:cxn modelId="{3C64FA43-2B2C-4F4E-8F96-7128F01FDA8F}" type="presParOf" srcId="{39F2286B-2935-41EE-B9CB-66A821BB22CD}" destId="{C3391E3E-EDF5-496A-90E4-73710B67245A}" srcOrd="6" destOrd="0" presId="urn:microsoft.com/office/officeart/2005/8/layout/process4"/>
    <dgm:cxn modelId="{00FFAB2F-2495-433C-8DE1-2B4788677BAE}" type="presParOf" srcId="{C3391E3E-EDF5-496A-90E4-73710B67245A}" destId="{EE68DAAF-EC82-4C8A-9406-39B2027622D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B99849-BFE7-4A79-98BD-7962EAF6BB54}"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B08353C9-E86E-4A6A-8BA1-490F539CC5E6}">
      <dgm:prSet custT="1"/>
      <dgm:spPr/>
      <dgm:t>
        <a:bodyPr/>
        <a:lstStyle/>
        <a:p>
          <a:pPr algn="r" rtl="0"/>
          <a:r>
            <a:rPr lang="fa-IR" sz="2400" dirty="0" smtClean="0"/>
            <a:t>1-رقم سود دارای محتوای اطلاعاتی با اهمیت و معناداری بود.</a:t>
          </a:r>
          <a:r>
            <a:rPr lang="fa-IR" sz="500" dirty="0" smtClean="0"/>
            <a:t>د.</a:t>
          </a:r>
          <a:endParaRPr lang="en-US" sz="500" dirty="0"/>
        </a:p>
      </dgm:t>
    </dgm:pt>
    <dgm:pt modelId="{77FE7FAE-0C56-4419-8B28-EA6D86822AD8}" type="parTrans" cxnId="{4CB51DA3-32EF-453B-BE09-47DEE1D2C414}">
      <dgm:prSet/>
      <dgm:spPr/>
      <dgm:t>
        <a:bodyPr/>
        <a:lstStyle/>
        <a:p>
          <a:endParaRPr lang="en-US"/>
        </a:p>
      </dgm:t>
    </dgm:pt>
    <dgm:pt modelId="{A8A27E7B-DA66-4E69-9704-0377CC754ECC}" type="sibTrans" cxnId="{4CB51DA3-32EF-453B-BE09-47DEE1D2C414}">
      <dgm:prSet/>
      <dgm:spPr/>
      <dgm:t>
        <a:bodyPr/>
        <a:lstStyle/>
        <a:p>
          <a:endParaRPr lang="en-US"/>
        </a:p>
      </dgm:t>
    </dgm:pt>
    <dgm:pt modelId="{F0FB2904-2400-4315-9104-33BE5B039BD0}">
      <dgm:prSet custT="1"/>
      <dgm:spPr/>
      <dgm:t>
        <a:bodyPr/>
        <a:lstStyle/>
        <a:p>
          <a:pPr algn="r" rtl="0"/>
          <a:r>
            <a:rPr lang="fa-IR" sz="2400" dirty="0" smtClean="0"/>
            <a:t>2-انتشار اطلاعات دربازاربطورمستمروپیوسته انجام میشود(حسابداری تنها منبع اطلاعاتی در خصوص شرکتها نیست</a:t>
          </a:r>
          <a:r>
            <a:rPr lang="fa-IR" sz="1800" dirty="0" smtClean="0"/>
            <a:t>.</a:t>
          </a:r>
          <a:endParaRPr lang="en-US" sz="1800" dirty="0"/>
        </a:p>
      </dgm:t>
    </dgm:pt>
    <dgm:pt modelId="{35DFB932-3EA6-4F30-963C-55F1FF0A19A2}" type="parTrans" cxnId="{D27CB949-B6D4-425A-B88E-12A5D673A85B}">
      <dgm:prSet/>
      <dgm:spPr/>
      <dgm:t>
        <a:bodyPr/>
        <a:lstStyle/>
        <a:p>
          <a:endParaRPr lang="en-US"/>
        </a:p>
      </dgm:t>
    </dgm:pt>
    <dgm:pt modelId="{2B3458A8-C703-4A3C-98D9-FC618DA5CA12}" type="sibTrans" cxnId="{D27CB949-B6D4-425A-B88E-12A5D673A85B}">
      <dgm:prSet/>
      <dgm:spPr/>
      <dgm:t>
        <a:bodyPr/>
        <a:lstStyle/>
        <a:p>
          <a:endParaRPr lang="en-US"/>
        </a:p>
      </dgm:t>
    </dgm:pt>
    <dgm:pt modelId="{18615BC0-A059-47AC-892E-3181B71AACA9}">
      <dgm:prSet custT="1"/>
      <dgm:spPr/>
      <dgm:t>
        <a:bodyPr/>
        <a:lstStyle/>
        <a:p>
          <a:pPr algn="r" rtl="0"/>
          <a:r>
            <a:rPr lang="fa-IR" sz="2400" dirty="0" smtClean="0"/>
            <a:t>3-بازار در پیشبینی اطلاعات گزارشهای حسابداری ثابت قدم است.(با استفاده ازهزینه معاملات نمیتوان به سود اقتصادی دست یافت)</a:t>
          </a:r>
          <a:r>
            <a:rPr lang="fa-IR" sz="500" dirty="0" smtClean="0"/>
            <a:t>.</a:t>
          </a:r>
          <a:endParaRPr lang="en-US" sz="500" dirty="0"/>
        </a:p>
      </dgm:t>
    </dgm:pt>
    <dgm:pt modelId="{90166006-9C1B-4777-9A76-A43666ECD04E}" type="parTrans" cxnId="{B78E9252-DF99-44C8-84F7-CB3D8B88892B}">
      <dgm:prSet/>
      <dgm:spPr/>
      <dgm:t>
        <a:bodyPr/>
        <a:lstStyle/>
        <a:p>
          <a:endParaRPr lang="en-US"/>
        </a:p>
      </dgm:t>
    </dgm:pt>
    <dgm:pt modelId="{6DC0586F-0B86-4C2F-91A0-EC77ED881AE3}" type="sibTrans" cxnId="{B78E9252-DF99-44C8-84F7-CB3D8B88892B}">
      <dgm:prSet/>
      <dgm:spPr/>
      <dgm:t>
        <a:bodyPr/>
        <a:lstStyle/>
        <a:p>
          <a:endParaRPr lang="en-US"/>
        </a:p>
      </dgm:t>
    </dgm:pt>
    <dgm:pt modelId="{90C56589-BB94-49BC-8656-E63D9F1A7909}">
      <dgm:prSet custT="1"/>
      <dgm:spPr/>
      <dgm:t>
        <a:bodyPr/>
        <a:lstStyle/>
        <a:p>
          <a:pPr algn="r" rtl="0"/>
          <a:r>
            <a:rPr lang="fa-IR" sz="1700" dirty="0" smtClean="0"/>
            <a:t>4</a:t>
          </a:r>
          <a:r>
            <a:rPr lang="fa-IR" sz="2400" dirty="0" smtClean="0"/>
            <a:t>-میانگین شرکت با اخبار خوب---&gt; بازده غیرعادی(+)  میانگین شرکتهای با اخبار بد---&gt; بازده غیرعادی(-)</a:t>
          </a:r>
          <a:endParaRPr lang="en-US" sz="2400" dirty="0"/>
        </a:p>
      </dgm:t>
    </dgm:pt>
    <dgm:pt modelId="{7575E7B0-E938-4C0C-962D-9E1A6F27585D}" type="parTrans" cxnId="{50EAD87C-819E-496B-911E-48205B7AB765}">
      <dgm:prSet/>
      <dgm:spPr/>
      <dgm:t>
        <a:bodyPr/>
        <a:lstStyle/>
        <a:p>
          <a:endParaRPr lang="en-US"/>
        </a:p>
      </dgm:t>
    </dgm:pt>
    <dgm:pt modelId="{08F80DD3-D65B-47A2-93AF-88D76CA3CE6E}" type="sibTrans" cxnId="{50EAD87C-819E-496B-911E-48205B7AB765}">
      <dgm:prSet/>
      <dgm:spPr/>
      <dgm:t>
        <a:bodyPr/>
        <a:lstStyle/>
        <a:p>
          <a:endParaRPr lang="en-US"/>
        </a:p>
      </dgm:t>
    </dgm:pt>
    <dgm:pt modelId="{E91D3DCB-9B51-463B-9E13-348A593B4BEE}" type="pres">
      <dgm:prSet presAssocID="{ADB99849-BFE7-4A79-98BD-7962EAF6BB54}" presName="linear" presStyleCnt="0">
        <dgm:presLayoutVars>
          <dgm:animLvl val="lvl"/>
          <dgm:resizeHandles val="exact"/>
        </dgm:presLayoutVars>
      </dgm:prSet>
      <dgm:spPr/>
      <dgm:t>
        <a:bodyPr/>
        <a:lstStyle/>
        <a:p>
          <a:endParaRPr lang="en-US"/>
        </a:p>
      </dgm:t>
    </dgm:pt>
    <dgm:pt modelId="{E12F52C2-FDF0-4EBA-B410-F281ED87D214}" type="pres">
      <dgm:prSet presAssocID="{B08353C9-E86E-4A6A-8BA1-490F539CC5E6}" presName="parentText" presStyleLbl="node1" presStyleIdx="0" presStyleCnt="4">
        <dgm:presLayoutVars>
          <dgm:chMax val="0"/>
          <dgm:bulletEnabled val="1"/>
        </dgm:presLayoutVars>
      </dgm:prSet>
      <dgm:spPr/>
      <dgm:t>
        <a:bodyPr/>
        <a:lstStyle/>
        <a:p>
          <a:endParaRPr lang="en-US"/>
        </a:p>
      </dgm:t>
    </dgm:pt>
    <dgm:pt modelId="{BD576874-C835-4B50-BA76-0431BF9F27D1}" type="pres">
      <dgm:prSet presAssocID="{A8A27E7B-DA66-4E69-9704-0377CC754ECC}" presName="spacer" presStyleCnt="0"/>
      <dgm:spPr/>
    </dgm:pt>
    <dgm:pt modelId="{5759D414-4723-4AA4-82B6-CEF04F170F58}" type="pres">
      <dgm:prSet presAssocID="{F0FB2904-2400-4315-9104-33BE5B039BD0}" presName="parentText" presStyleLbl="node1" presStyleIdx="1" presStyleCnt="4">
        <dgm:presLayoutVars>
          <dgm:chMax val="0"/>
          <dgm:bulletEnabled val="1"/>
        </dgm:presLayoutVars>
      </dgm:prSet>
      <dgm:spPr/>
      <dgm:t>
        <a:bodyPr/>
        <a:lstStyle/>
        <a:p>
          <a:endParaRPr lang="en-US"/>
        </a:p>
      </dgm:t>
    </dgm:pt>
    <dgm:pt modelId="{56201109-5231-43C4-A152-E09860F605BC}" type="pres">
      <dgm:prSet presAssocID="{2B3458A8-C703-4A3C-98D9-FC618DA5CA12}" presName="spacer" presStyleCnt="0"/>
      <dgm:spPr/>
    </dgm:pt>
    <dgm:pt modelId="{6F83545B-5E56-4951-A318-727AEB6D0945}" type="pres">
      <dgm:prSet presAssocID="{18615BC0-A059-47AC-892E-3181B71AACA9}" presName="parentText" presStyleLbl="node1" presStyleIdx="2" presStyleCnt="4">
        <dgm:presLayoutVars>
          <dgm:chMax val="0"/>
          <dgm:bulletEnabled val="1"/>
        </dgm:presLayoutVars>
      </dgm:prSet>
      <dgm:spPr/>
      <dgm:t>
        <a:bodyPr/>
        <a:lstStyle/>
        <a:p>
          <a:endParaRPr lang="en-US"/>
        </a:p>
      </dgm:t>
    </dgm:pt>
    <dgm:pt modelId="{F0529474-3523-41F9-9A84-A6CD918E2DE4}" type="pres">
      <dgm:prSet presAssocID="{6DC0586F-0B86-4C2F-91A0-EC77ED881AE3}" presName="spacer" presStyleCnt="0"/>
      <dgm:spPr/>
    </dgm:pt>
    <dgm:pt modelId="{0476DB77-1E7B-42ED-8BEA-17560B4599F0}" type="pres">
      <dgm:prSet presAssocID="{90C56589-BB94-49BC-8656-E63D9F1A7909}" presName="parentText" presStyleLbl="node1" presStyleIdx="3" presStyleCnt="4">
        <dgm:presLayoutVars>
          <dgm:chMax val="0"/>
          <dgm:bulletEnabled val="1"/>
        </dgm:presLayoutVars>
      </dgm:prSet>
      <dgm:spPr/>
      <dgm:t>
        <a:bodyPr/>
        <a:lstStyle/>
        <a:p>
          <a:endParaRPr lang="en-US"/>
        </a:p>
      </dgm:t>
    </dgm:pt>
  </dgm:ptLst>
  <dgm:cxnLst>
    <dgm:cxn modelId="{4CB51DA3-32EF-453B-BE09-47DEE1D2C414}" srcId="{ADB99849-BFE7-4A79-98BD-7962EAF6BB54}" destId="{B08353C9-E86E-4A6A-8BA1-490F539CC5E6}" srcOrd="0" destOrd="0" parTransId="{77FE7FAE-0C56-4419-8B28-EA6D86822AD8}" sibTransId="{A8A27E7B-DA66-4E69-9704-0377CC754ECC}"/>
    <dgm:cxn modelId="{B78E9252-DF99-44C8-84F7-CB3D8B88892B}" srcId="{ADB99849-BFE7-4A79-98BD-7962EAF6BB54}" destId="{18615BC0-A059-47AC-892E-3181B71AACA9}" srcOrd="2" destOrd="0" parTransId="{90166006-9C1B-4777-9A76-A43666ECD04E}" sibTransId="{6DC0586F-0B86-4C2F-91A0-EC77ED881AE3}"/>
    <dgm:cxn modelId="{DEFDAC33-2E8E-453C-BC79-8E7000B07678}" type="presOf" srcId="{B08353C9-E86E-4A6A-8BA1-490F539CC5E6}" destId="{E12F52C2-FDF0-4EBA-B410-F281ED87D214}" srcOrd="0" destOrd="0" presId="urn:microsoft.com/office/officeart/2005/8/layout/vList2"/>
    <dgm:cxn modelId="{D27CB949-B6D4-425A-B88E-12A5D673A85B}" srcId="{ADB99849-BFE7-4A79-98BD-7962EAF6BB54}" destId="{F0FB2904-2400-4315-9104-33BE5B039BD0}" srcOrd="1" destOrd="0" parTransId="{35DFB932-3EA6-4F30-963C-55F1FF0A19A2}" sibTransId="{2B3458A8-C703-4A3C-98D9-FC618DA5CA12}"/>
    <dgm:cxn modelId="{44E6AD98-AA7D-4075-B177-3D0BD0237DA7}" type="presOf" srcId="{F0FB2904-2400-4315-9104-33BE5B039BD0}" destId="{5759D414-4723-4AA4-82B6-CEF04F170F58}" srcOrd="0" destOrd="0" presId="urn:microsoft.com/office/officeart/2005/8/layout/vList2"/>
    <dgm:cxn modelId="{64370EC4-E7D7-48EF-985D-5F1CF307B677}" type="presOf" srcId="{90C56589-BB94-49BC-8656-E63D9F1A7909}" destId="{0476DB77-1E7B-42ED-8BEA-17560B4599F0}" srcOrd="0" destOrd="0" presId="urn:microsoft.com/office/officeart/2005/8/layout/vList2"/>
    <dgm:cxn modelId="{D1585320-9931-45CB-BF7D-5F051B9164D4}" type="presOf" srcId="{ADB99849-BFE7-4A79-98BD-7962EAF6BB54}" destId="{E91D3DCB-9B51-463B-9E13-348A593B4BEE}" srcOrd="0" destOrd="0" presId="urn:microsoft.com/office/officeart/2005/8/layout/vList2"/>
    <dgm:cxn modelId="{50EAD87C-819E-496B-911E-48205B7AB765}" srcId="{ADB99849-BFE7-4A79-98BD-7962EAF6BB54}" destId="{90C56589-BB94-49BC-8656-E63D9F1A7909}" srcOrd="3" destOrd="0" parTransId="{7575E7B0-E938-4C0C-962D-9E1A6F27585D}" sibTransId="{08F80DD3-D65B-47A2-93AF-88D76CA3CE6E}"/>
    <dgm:cxn modelId="{EA5C09A9-1804-46A9-A10D-9C3F8AFF5403}" type="presOf" srcId="{18615BC0-A059-47AC-892E-3181B71AACA9}" destId="{6F83545B-5E56-4951-A318-727AEB6D0945}" srcOrd="0" destOrd="0" presId="urn:microsoft.com/office/officeart/2005/8/layout/vList2"/>
    <dgm:cxn modelId="{823C59F8-CF38-4A3B-9613-DC99CE0336A2}" type="presParOf" srcId="{E91D3DCB-9B51-463B-9E13-348A593B4BEE}" destId="{E12F52C2-FDF0-4EBA-B410-F281ED87D214}" srcOrd="0" destOrd="0" presId="urn:microsoft.com/office/officeart/2005/8/layout/vList2"/>
    <dgm:cxn modelId="{3D0F40B0-D781-4B6D-99CD-D10E8CFAA177}" type="presParOf" srcId="{E91D3DCB-9B51-463B-9E13-348A593B4BEE}" destId="{BD576874-C835-4B50-BA76-0431BF9F27D1}" srcOrd="1" destOrd="0" presId="urn:microsoft.com/office/officeart/2005/8/layout/vList2"/>
    <dgm:cxn modelId="{998C0128-354B-4D07-8191-BDE3DEA0E172}" type="presParOf" srcId="{E91D3DCB-9B51-463B-9E13-348A593B4BEE}" destId="{5759D414-4723-4AA4-82B6-CEF04F170F58}" srcOrd="2" destOrd="0" presId="urn:microsoft.com/office/officeart/2005/8/layout/vList2"/>
    <dgm:cxn modelId="{BD8A0CC0-E4AF-4F2C-9DE1-8A636CA945A0}" type="presParOf" srcId="{E91D3DCB-9B51-463B-9E13-348A593B4BEE}" destId="{56201109-5231-43C4-A152-E09860F605BC}" srcOrd="3" destOrd="0" presId="urn:microsoft.com/office/officeart/2005/8/layout/vList2"/>
    <dgm:cxn modelId="{CF87521A-9FC5-439A-B63F-19517D1757AC}" type="presParOf" srcId="{E91D3DCB-9B51-463B-9E13-348A593B4BEE}" destId="{6F83545B-5E56-4951-A318-727AEB6D0945}" srcOrd="4" destOrd="0" presId="urn:microsoft.com/office/officeart/2005/8/layout/vList2"/>
    <dgm:cxn modelId="{2215E910-09DC-46D5-8314-244B7518BBE7}" type="presParOf" srcId="{E91D3DCB-9B51-463B-9E13-348A593B4BEE}" destId="{F0529474-3523-41F9-9A84-A6CD918E2DE4}" srcOrd="5" destOrd="0" presId="urn:microsoft.com/office/officeart/2005/8/layout/vList2"/>
    <dgm:cxn modelId="{E14FB69A-FC25-400D-8628-002B6DE53593}" type="presParOf" srcId="{E91D3DCB-9B51-463B-9E13-348A593B4BEE}" destId="{0476DB77-1E7B-42ED-8BEA-17560B4599F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BB04B16-0FF7-4B60-9B2D-965B8E1301AD}" type="doc">
      <dgm:prSet loTypeId="urn:microsoft.com/office/officeart/2005/8/layout/hList7" loCatId="relationship" qsTypeId="urn:microsoft.com/office/officeart/2005/8/quickstyle/3d6" qsCatId="3D" csTypeId="urn:microsoft.com/office/officeart/2005/8/colors/accent2_4" csCatId="accent2"/>
      <dgm:spPr/>
      <dgm:t>
        <a:bodyPr/>
        <a:lstStyle/>
        <a:p>
          <a:endParaRPr lang="en-US"/>
        </a:p>
      </dgm:t>
    </dgm:pt>
    <dgm:pt modelId="{7D16D7FC-6CD7-458F-93B4-49ADB82FF975}">
      <dgm:prSet custT="1"/>
      <dgm:spPr/>
      <dgm:t>
        <a:bodyPr/>
        <a:lstStyle/>
        <a:p>
          <a:pPr rtl="0"/>
          <a:r>
            <a:rPr lang="fa-IR" sz="2800" b="1" i="0" dirty="0" smtClean="0">
              <a:solidFill>
                <a:schemeClr val="tx1"/>
              </a:solidFill>
            </a:rPr>
            <a:t>1-بتا</a:t>
          </a:r>
          <a:endParaRPr lang="en-US" sz="2800" b="1" dirty="0">
            <a:solidFill>
              <a:schemeClr val="tx1"/>
            </a:solidFill>
          </a:endParaRPr>
        </a:p>
      </dgm:t>
    </dgm:pt>
    <dgm:pt modelId="{CD1D65C4-9B11-425D-BD81-2538224C8555}" type="parTrans" cxnId="{A6B205EB-62A1-4CD4-83DB-88256878E743}">
      <dgm:prSet/>
      <dgm:spPr/>
      <dgm:t>
        <a:bodyPr/>
        <a:lstStyle/>
        <a:p>
          <a:endParaRPr lang="en-US"/>
        </a:p>
      </dgm:t>
    </dgm:pt>
    <dgm:pt modelId="{27191AFD-825F-4DD0-83DE-E6B7B770923B}" type="sibTrans" cxnId="{A6B205EB-62A1-4CD4-83DB-88256878E743}">
      <dgm:prSet/>
      <dgm:spPr/>
      <dgm:t>
        <a:bodyPr/>
        <a:lstStyle/>
        <a:p>
          <a:endParaRPr lang="en-US"/>
        </a:p>
      </dgm:t>
    </dgm:pt>
    <dgm:pt modelId="{147B00EE-B5EF-412D-B6C4-1F7F9D435273}">
      <dgm:prSet custT="1"/>
      <dgm:spPr/>
      <dgm:t>
        <a:bodyPr/>
        <a:lstStyle/>
        <a:p>
          <a:pPr rtl="0"/>
          <a:r>
            <a:rPr lang="fa-IR" sz="2400" b="1" i="0" dirty="0" smtClean="0">
              <a:solidFill>
                <a:schemeClr val="tx1"/>
              </a:solidFill>
            </a:rPr>
            <a:t>2-ساختار سرمایه</a:t>
          </a:r>
          <a:endParaRPr lang="en-US" sz="2400" b="1" dirty="0">
            <a:solidFill>
              <a:schemeClr val="tx1"/>
            </a:solidFill>
          </a:endParaRPr>
        </a:p>
      </dgm:t>
    </dgm:pt>
    <dgm:pt modelId="{ABA7BCC4-BA6B-41A6-8C11-0759D6ABEA0F}" type="parTrans" cxnId="{D68E45D5-8342-4AD9-BF68-4993B2847280}">
      <dgm:prSet/>
      <dgm:spPr/>
      <dgm:t>
        <a:bodyPr/>
        <a:lstStyle/>
        <a:p>
          <a:endParaRPr lang="en-US"/>
        </a:p>
      </dgm:t>
    </dgm:pt>
    <dgm:pt modelId="{4FD7E9FF-9F5E-4E2D-9C1C-849DC59BCA13}" type="sibTrans" cxnId="{D68E45D5-8342-4AD9-BF68-4993B2847280}">
      <dgm:prSet/>
      <dgm:spPr/>
      <dgm:t>
        <a:bodyPr/>
        <a:lstStyle/>
        <a:p>
          <a:endParaRPr lang="en-US"/>
        </a:p>
      </dgm:t>
    </dgm:pt>
    <dgm:pt modelId="{CD745F4C-2D10-49F6-8DDB-B9891764D374}">
      <dgm:prSet custT="1"/>
      <dgm:spPr/>
      <dgm:t>
        <a:bodyPr/>
        <a:lstStyle/>
        <a:p>
          <a:pPr rtl="0"/>
          <a:r>
            <a:rPr lang="fa-IR" sz="2400" b="1" i="0" dirty="0" smtClean="0">
              <a:solidFill>
                <a:schemeClr val="tx1"/>
              </a:solidFill>
            </a:rPr>
            <a:t>3-کیفیت سود</a:t>
          </a:r>
          <a:endParaRPr lang="en-US" sz="2400" b="1" dirty="0">
            <a:solidFill>
              <a:schemeClr val="tx1"/>
            </a:solidFill>
          </a:endParaRPr>
        </a:p>
      </dgm:t>
    </dgm:pt>
    <dgm:pt modelId="{D0045DE6-BDC5-466C-9F2A-1F8AE838A829}" type="parTrans" cxnId="{24EA7F08-F415-4084-BDF3-D5A277EBFF03}">
      <dgm:prSet/>
      <dgm:spPr/>
      <dgm:t>
        <a:bodyPr/>
        <a:lstStyle/>
        <a:p>
          <a:endParaRPr lang="en-US"/>
        </a:p>
      </dgm:t>
    </dgm:pt>
    <dgm:pt modelId="{900A8896-0B75-49DD-94EB-7223140E5D5B}" type="sibTrans" cxnId="{24EA7F08-F415-4084-BDF3-D5A277EBFF03}">
      <dgm:prSet/>
      <dgm:spPr/>
      <dgm:t>
        <a:bodyPr/>
        <a:lstStyle/>
        <a:p>
          <a:endParaRPr lang="en-US"/>
        </a:p>
      </dgm:t>
    </dgm:pt>
    <dgm:pt modelId="{5DB32609-7DD8-470C-B69B-B22849CF9355}">
      <dgm:prSet custT="1"/>
      <dgm:spPr/>
      <dgm:t>
        <a:bodyPr/>
        <a:lstStyle/>
        <a:p>
          <a:pPr rtl="0"/>
          <a:r>
            <a:rPr lang="fa-IR" sz="2400" b="1" i="0" dirty="0" smtClean="0">
              <a:solidFill>
                <a:schemeClr val="tx1"/>
              </a:solidFill>
            </a:rPr>
            <a:t>4-فرصت های رشد</a:t>
          </a:r>
          <a:endParaRPr lang="en-US" sz="2400" b="1" dirty="0">
            <a:solidFill>
              <a:schemeClr val="tx1"/>
            </a:solidFill>
          </a:endParaRPr>
        </a:p>
      </dgm:t>
    </dgm:pt>
    <dgm:pt modelId="{066EACFD-F9EB-428B-856A-883ED1AFFBAA}" type="parTrans" cxnId="{3777513C-4A9E-4A56-94E9-884B2689F722}">
      <dgm:prSet/>
      <dgm:spPr/>
      <dgm:t>
        <a:bodyPr/>
        <a:lstStyle/>
        <a:p>
          <a:endParaRPr lang="en-US"/>
        </a:p>
      </dgm:t>
    </dgm:pt>
    <dgm:pt modelId="{DBF0A858-BF94-4273-9F8A-4A348AEA422D}" type="sibTrans" cxnId="{3777513C-4A9E-4A56-94E9-884B2689F722}">
      <dgm:prSet/>
      <dgm:spPr/>
      <dgm:t>
        <a:bodyPr/>
        <a:lstStyle/>
        <a:p>
          <a:endParaRPr lang="en-US"/>
        </a:p>
      </dgm:t>
    </dgm:pt>
    <dgm:pt modelId="{0F7536CD-A67E-4A45-B211-AC4BF6235A90}">
      <dgm:prSet custT="1"/>
      <dgm:spPr/>
      <dgm:t>
        <a:bodyPr/>
        <a:lstStyle/>
        <a:p>
          <a:pPr rtl="0"/>
          <a:r>
            <a:rPr lang="fa-IR" sz="2400" b="1" i="0" dirty="0" smtClean="0">
              <a:solidFill>
                <a:schemeClr val="tx1"/>
              </a:solidFill>
            </a:rPr>
            <a:t>5-تشابه انتظارات سرمایه گذاران</a:t>
          </a:r>
          <a:endParaRPr lang="en-US" sz="2400" b="1" dirty="0">
            <a:solidFill>
              <a:schemeClr val="tx1"/>
            </a:solidFill>
          </a:endParaRPr>
        </a:p>
      </dgm:t>
    </dgm:pt>
    <dgm:pt modelId="{AFDCA3D3-E52E-465B-AE16-FD8AF1CD88EF}" type="parTrans" cxnId="{E08D329C-8228-4B18-9BD5-2A4FC19A8FE2}">
      <dgm:prSet/>
      <dgm:spPr/>
      <dgm:t>
        <a:bodyPr/>
        <a:lstStyle/>
        <a:p>
          <a:endParaRPr lang="en-US"/>
        </a:p>
      </dgm:t>
    </dgm:pt>
    <dgm:pt modelId="{EF5DF023-D4C8-4E78-B1A0-ECEC9AB99411}" type="sibTrans" cxnId="{E08D329C-8228-4B18-9BD5-2A4FC19A8FE2}">
      <dgm:prSet/>
      <dgm:spPr/>
      <dgm:t>
        <a:bodyPr/>
        <a:lstStyle/>
        <a:p>
          <a:endParaRPr lang="en-US"/>
        </a:p>
      </dgm:t>
    </dgm:pt>
    <dgm:pt modelId="{708051EE-ED12-4F09-9A3F-DAA0655A5F5B}">
      <dgm:prSet custT="1"/>
      <dgm:spPr/>
      <dgm:t>
        <a:bodyPr/>
        <a:lstStyle/>
        <a:p>
          <a:pPr rtl="0"/>
          <a:r>
            <a:rPr lang="fa-IR" sz="2400" b="0" i="0" dirty="0" smtClean="0">
              <a:solidFill>
                <a:schemeClr val="tx1"/>
              </a:solidFill>
            </a:rPr>
            <a:t>6-میزان آگاهی بخشی قیمت</a:t>
          </a:r>
          <a:endParaRPr lang="en-US" sz="2400" dirty="0">
            <a:solidFill>
              <a:schemeClr val="tx1"/>
            </a:solidFill>
          </a:endParaRPr>
        </a:p>
      </dgm:t>
    </dgm:pt>
    <dgm:pt modelId="{CF13A9AB-7503-4E13-B8A7-FD2579E43EF3}" type="parTrans" cxnId="{26B9BE11-7940-49C8-AB75-6F4C50D06663}">
      <dgm:prSet/>
      <dgm:spPr/>
      <dgm:t>
        <a:bodyPr/>
        <a:lstStyle/>
        <a:p>
          <a:endParaRPr lang="en-US"/>
        </a:p>
      </dgm:t>
    </dgm:pt>
    <dgm:pt modelId="{7DD397A5-B12A-4A5E-B2F3-7EAE59662221}" type="sibTrans" cxnId="{26B9BE11-7940-49C8-AB75-6F4C50D06663}">
      <dgm:prSet/>
      <dgm:spPr/>
      <dgm:t>
        <a:bodyPr/>
        <a:lstStyle/>
        <a:p>
          <a:endParaRPr lang="en-US"/>
        </a:p>
      </dgm:t>
    </dgm:pt>
    <dgm:pt modelId="{F9558679-0E89-483F-979B-BC90901FB6B7}">
      <dgm:prSet/>
      <dgm:spPr/>
      <dgm:t>
        <a:bodyPr/>
        <a:lstStyle/>
        <a:p>
          <a:pPr rtl="0"/>
          <a:r>
            <a:rPr lang="fa-IR" b="1" i="0" dirty="0" smtClean="0">
              <a:solidFill>
                <a:schemeClr val="tx1"/>
              </a:solidFill>
            </a:rPr>
            <a:t>7-کیفیت حسابرسی</a:t>
          </a:r>
          <a:endParaRPr lang="en-US" b="1" dirty="0">
            <a:solidFill>
              <a:schemeClr val="tx1"/>
            </a:solidFill>
          </a:endParaRPr>
        </a:p>
      </dgm:t>
    </dgm:pt>
    <dgm:pt modelId="{E9ACE80E-9D18-454A-8FBC-D9A52EF953E4}" type="parTrans" cxnId="{6F0C93A9-1720-4E6A-87E5-29924EEF7ABF}">
      <dgm:prSet/>
      <dgm:spPr/>
      <dgm:t>
        <a:bodyPr/>
        <a:lstStyle/>
        <a:p>
          <a:endParaRPr lang="en-US"/>
        </a:p>
      </dgm:t>
    </dgm:pt>
    <dgm:pt modelId="{FD050F9D-26C1-4922-B3C9-39C4B611BB44}" type="sibTrans" cxnId="{6F0C93A9-1720-4E6A-87E5-29924EEF7ABF}">
      <dgm:prSet/>
      <dgm:spPr/>
      <dgm:t>
        <a:bodyPr/>
        <a:lstStyle/>
        <a:p>
          <a:endParaRPr lang="en-US"/>
        </a:p>
      </dgm:t>
    </dgm:pt>
    <dgm:pt modelId="{D799DF65-27F9-4875-8DD1-0FD10AC35A2B}" type="pres">
      <dgm:prSet presAssocID="{BBB04B16-0FF7-4B60-9B2D-965B8E1301AD}" presName="Name0" presStyleCnt="0">
        <dgm:presLayoutVars>
          <dgm:dir/>
          <dgm:resizeHandles val="exact"/>
        </dgm:presLayoutVars>
      </dgm:prSet>
      <dgm:spPr/>
      <dgm:t>
        <a:bodyPr/>
        <a:lstStyle/>
        <a:p>
          <a:endParaRPr lang="en-US"/>
        </a:p>
      </dgm:t>
    </dgm:pt>
    <dgm:pt modelId="{AF74FDB1-0DB8-4127-B07C-4B0989065CEE}" type="pres">
      <dgm:prSet presAssocID="{BBB04B16-0FF7-4B60-9B2D-965B8E1301AD}" presName="fgShape" presStyleLbl="fgShp" presStyleIdx="0" presStyleCnt="1"/>
      <dgm:spPr/>
    </dgm:pt>
    <dgm:pt modelId="{3019D1B9-6AD2-4FB0-B89F-0747FCA2216F}" type="pres">
      <dgm:prSet presAssocID="{BBB04B16-0FF7-4B60-9B2D-965B8E1301AD}" presName="linComp" presStyleCnt="0"/>
      <dgm:spPr/>
    </dgm:pt>
    <dgm:pt modelId="{6A74CA0F-4536-43CD-BC58-C098B1D3E303}" type="pres">
      <dgm:prSet presAssocID="{7D16D7FC-6CD7-458F-93B4-49ADB82FF975}" presName="compNode" presStyleCnt="0"/>
      <dgm:spPr/>
    </dgm:pt>
    <dgm:pt modelId="{4BC73088-FF98-4BC8-AACD-2E7A69E8847A}" type="pres">
      <dgm:prSet presAssocID="{7D16D7FC-6CD7-458F-93B4-49ADB82FF975}" presName="bkgdShape" presStyleLbl="node1" presStyleIdx="0" presStyleCnt="7"/>
      <dgm:spPr/>
      <dgm:t>
        <a:bodyPr/>
        <a:lstStyle/>
        <a:p>
          <a:endParaRPr lang="en-US"/>
        </a:p>
      </dgm:t>
    </dgm:pt>
    <dgm:pt modelId="{89DF61BA-10D5-410F-9970-C9F0CBAD9F0D}" type="pres">
      <dgm:prSet presAssocID="{7D16D7FC-6CD7-458F-93B4-49ADB82FF975}" presName="nodeTx" presStyleLbl="node1" presStyleIdx="0" presStyleCnt="7">
        <dgm:presLayoutVars>
          <dgm:bulletEnabled val="1"/>
        </dgm:presLayoutVars>
      </dgm:prSet>
      <dgm:spPr/>
      <dgm:t>
        <a:bodyPr/>
        <a:lstStyle/>
        <a:p>
          <a:endParaRPr lang="en-US"/>
        </a:p>
      </dgm:t>
    </dgm:pt>
    <dgm:pt modelId="{67341372-FA19-430D-B8F2-716CC3B0D1D9}" type="pres">
      <dgm:prSet presAssocID="{7D16D7FC-6CD7-458F-93B4-49ADB82FF975}" presName="invisiNode" presStyleLbl="node1" presStyleIdx="0" presStyleCnt="7"/>
      <dgm:spPr/>
    </dgm:pt>
    <dgm:pt modelId="{76246937-8927-44CD-B73A-330C07391D26}" type="pres">
      <dgm:prSet presAssocID="{7D16D7FC-6CD7-458F-93B4-49ADB82FF975}" presName="imagNode" presStyleLbl="fgImgPlace1" presStyleIdx="0" presStyleCnt="7"/>
      <dgm:spPr/>
    </dgm:pt>
    <dgm:pt modelId="{1E554AC8-1E1B-41C2-AE77-5EE3A0043177}" type="pres">
      <dgm:prSet presAssocID="{27191AFD-825F-4DD0-83DE-E6B7B770923B}" presName="sibTrans" presStyleLbl="sibTrans2D1" presStyleIdx="0" presStyleCnt="0"/>
      <dgm:spPr/>
      <dgm:t>
        <a:bodyPr/>
        <a:lstStyle/>
        <a:p>
          <a:endParaRPr lang="en-US"/>
        </a:p>
      </dgm:t>
    </dgm:pt>
    <dgm:pt modelId="{36636EDD-F283-457A-86ED-A281727FD477}" type="pres">
      <dgm:prSet presAssocID="{147B00EE-B5EF-412D-B6C4-1F7F9D435273}" presName="compNode" presStyleCnt="0"/>
      <dgm:spPr/>
    </dgm:pt>
    <dgm:pt modelId="{4F42148B-7115-4E2B-BAF7-986E593B3C83}" type="pres">
      <dgm:prSet presAssocID="{147B00EE-B5EF-412D-B6C4-1F7F9D435273}" presName="bkgdShape" presStyleLbl="node1" presStyleIdx="1" presStyleCnt="7"/>
      <dgm:spPr/>
      <dgm:t>
        <a:bodyPr/>
        <a:lstStyle/>
        <a:p>
          <a:endParaRPr lang="en-US"/>
        </a:p>
      </dgm:t>
    </dgm:pt>
    <dgm:pt modelId="{DFA01D85-AEB3-48E7-9199-31D85C6D0F3F}" type="pres">
      <dgm:prSet presAssocID="{147B00EE-B5EF-412D-B6C4-1F7F9D435273}" presName="nodeTx" presStyleLbl="node1" presStyleIdx="1" presStyleCnt="7">
        <dgm:presLayoutVars>
          <dgm:bulletEnabled val="1"/>
        </dgm:presLayoutVars>
      </dgm:prSet>
      <dgm:spPr/>
      <dgm:t>
        <a:bodyPr/>
        <a:lstStyle/>
        <a:p>
          <a:endParaRPr lang="en-US"/>
        </a:p>
      </dgm:t>
    </dgm:pt>
    <dgm:pt modelId="{01593ABB-68E1-4E30-8B43-DB2E3E5F8482}" type="pres">
      <dgm:prSet presAssocID="{147B00EE-B5EF-412D-B6C4-1F7F9D435273}" presName="invisiNode" presStyleLbl="node1" presStyleIdx="1" presStyleCnt="7"/>
      <dgm:spPr/>
    </dgm:pt>
    <dgm:pt modelId="{B4D3AD9B-3733-4EA2-B5B4-595C78F9763F}" type="pres">
      <dgm:prSet presAssocID="{147B00EE-B5EF-412D-B6C4-1F7F9D435273}" presName="imagNode" presStyleLbl="fgImgPlace1" presStyleIdx="1" presStyleCnt="7"/>
      <dgm:spPr/>
    </dgm:pt>
    <dgm:pt modelId="{1D226D5B-8E65-43A9-889A-42FEAD718150}" type="pres">
      <dgm:prSet presAssocID="{4FD7E9FF-9F5E-4E2D-9C1C-849DC59BCA13}" presName="sibTrans" presStyleLbl="sibTrans2D1" presStyleIdx="0" presStyleCnt="0"/>
      <dgm:spPr/>
      <dgm:t>
        <a:bodyPr/>
        <a:lstStyle/>
        <a:p>
          <a:endParaRPr lang="en-US"/>
        </a:p>
      </dgm:t>
    </dgm:pt>
    <dgm:pt modelId="{598107E3-C260-412A-88CA-2C86FA9EACFC}" type="pres">
      <dgm:prSet presAssocID="{CD745F4C-2D10-49F6-8DDB-B9891764D374}" presName="compNode" presStyleCnt="0"/>
      <dgm:spPr/>
    </dgm:pt>
    <dgm:pt modelId="{BBF691C1-D8F8-4271-8E4F-A214AAC4F97B}" type="pres">
      <dgm:prSet presAssocID="{CD745F4C-2D10-49F6-8DDB-B9891764D374}" presName="bkgdShape" presStyleLbl="node1" presStyleIdx="2" presStyleCnt="7"/>
      <dgm:spPr/>
      <dgm:t>
        <a:bodyPr/>
        <a:lstStyle/>
        <a:p>
          <a:endParaRPr lang="en-US"/>
        </a:p>
      </dgm:t>
    </dgm:pt>
    <dgm:pt modelId="{197B904D-B56C-4652-949D-285C9DC0BADA}" type="pres">
      <dgm:prSet presAssocID="{CD745F4C-2D10-49F6-8DDB-B9891764D374}" presName="nodeTx" presStyleLbl="node1" presStyleIdx="2" presStyleCnt="7">
        <dgm:presLayoutVars>
          <dgm:bulletEnabled val="1"/>
        </dgm:presLayoutVars>
      </dgm:prSet>
      <dgm:spPr/>
      <dgm:t>
        <a:bodyPr/>
        <a:lstStyle/>
        <a:p>
          <a:endParaRPr lang="en-US"/>
        </a:p>
      </dgm:t>
    </dgm:pt>
    <dgm:pt modelId="{B1C6ACF8-6421-4B8A-9DEB-CC106B3EA46C}" type="pres">
      <dgm:prSet presAssocID="{CD745F4C-2D10-49F6-8DDB-B9891764D374}" presName="invisiNode" presStyleLbl="node1" presStyleIdx="2" presStyleCnt="7"/>
      <dgm:spPr/>
    </dgm:pt>
    <dgm:pt modelId="{706BDDFD-DE2C-40B7-80D4-8857B89645C7}" type="pres">
      <dgm:prSet presAssocID="{CD745F4C-2D10-49F6-8DDB-B9891764D374}" presName="imagNode" presStyleLbl="fgImgPlace1" presStyleIdx="2" presStyleCnt="7"/>
      <dgm:spPr/>
    </dgm:pt>
    <dgm:pt modelId="{2BBF0146-8FD2-449F-AFEA-5F703809C801}" type="pres">
      <dgm:prSet presAssocID="{900A8896-0B75-49DD-94EB-7223140E5D5B}" presName="sibTrans" presStyleLbl="sibTrans2D1" presStyleIdx="0" presStyleCnt="0"/>
      <dgm:spPr/>
      <dgm:t>
        <a:bodyPr/>
        <a:lstStyle/>
        <a:p>
          <a:endParaRPr lang="en-US"/>
        </a:p>
      </dgm:t>
    </dgm:pt>
    <dgm:pt modelId="{67CA39A1-CFE7-4EB1-815E-E412C3DECB53}" type="pres">
      <dgm:prSet presAssocID="{5DB32609-7DD8-470C-B69B-B22849CF9355}" presName="compNode" presStyleCnt="0"/>
      <dgm:spPr/>
    </dgm:pt>
    <dgm:pt modelId="{D9B38EAF-6F4F-4A99-BA55-9855F7A0C51B}" type="pres">
      <dgm:prSet presAssocID="{5DB32609-7DD8-470C-B69B-B22849CF9355}" presName="bkgdShape" presStyleLbl="node1" presStyleIdx="3" presStyleCnt="7"/>
      <dgm:spPr/>
      <dgm:t>
        <a:bodyPr/>
        <a:lstStyle/>
        <a:p>
          <a:endParaRPr lang="en-US"/>
        </a:p>
      </dgm:t>
    </dgm:pt>
    <dgm:pt modelId="{C7214F25-49BC-462C-9098-1D6BA4EF2B4F}" type="pres">
      <dgm:prSet presAssocID="{5DB32609-7DD8-470C-B69B-B22849CF9355}" presName="nodeTx" presStyleLbl="node1" presStyleIdx="3" presStyleCnt="7">
        <dgm:presLayoutVars>
          <dgm:bulletEnabled val="1"/>
        </dgm:presLayoutVars>
      </dgm:prSet>
      <dgm:spPr/>
      <dgm:t>
        <a:bodyPr/>
        <a:lstStyle/>
        <a:p>
          <a:endParaRPr lang="en-US"/>
        </a:p>
      </dgm:t>
    </dgm:pt>
    <dgm:pt modelId="{5E1F3C80-3BAD-4F0F-8863-44AC8634F9E0}" type="pres">
      <dgm:prSet presAssocID="{5DB32609-7DD8-470C-B69B-B22849CF9355}" presName="invisiNode" presStyleLbl="node1" presStyleIdx="3" presStyleCnt="7"/>
      <dgm:spPr/>
    </dgm:pt>
    <dgm:pt modelId="{D8FE510E-2D19-4D56-883D-49F3991135E3}" type="pres">
      <dgm:prSet presAssocID="{5DB32609-7DD8-470C-B69B-B22849CF9355}" presName="imagNode" presStyleLbl="fgImgPlace1" presStyleIdx="3" presStyleCnt="7"/>
      <dgm:spPr/>
    </dgm:pt>
    <dgm:pt modelId="{21F277AA-6A99-4E5C-91D3-0E93867E8BF6}" type="pres">
      <dgm:prSet presAssocID="{DBF0A858-BF94-4273-9F8A-4A348AEA422D}" presName="sibTrans" presStyleLbl="sibTrans2D1" presStyleIdx="0" presStyleCnt="0"/>
      <dgm:spPr/>
      <dgm:t>
        <a:bodyPr/>
        <a:lstStyle/>
        <a:p>
          <a:endParaRPr lang="en-US"/>
        </a:p>
      </dgm:t>
    </dgm:pt>
    <dgm:pt modelId="{766B0988-45A3-40FD-927E-D316B837784F}" type="pres">
      <dgm:prSet presAssocID="{0F7536CD-A67E-4A45-B211-AC4BF6235A90}" presName="compNode" presStyleCnt="0"/>
      <dgm:spPr/>
    </dgm:pt>
    <dgm:pt modelId="{B1B23648-38EB-40B8-8C41-8E6BBF403F77}" type="pres">
      <dgm:prSet presAssocID="{0F7536CD-A67E-4A45-B211-AC4BF6235A90}" presName="bkgdShape" presStyleLbl="node1" presStyleIdx="4" presStyleCnt="7"/>
      <dgm:spPr/>
      <dgm:t>
        <a:bodyPr/>
        <a:lstStyle/>
        <a:p>
          <a:endParaRPr lang="en-US"/>
        </a:p>
      </dgm:t>
    </dgm:pt>
    <dgm:pt modelId="{9CD47DFB-58F1-4A3D-8CED-E42E7AD145EE}" type="pres">
      <dgm:prSet presAssocID="{0F7536CD-A67E-4A45-B211-AC4BF6235A90}" presName="nodeTx" presStyleLbl="node1" presStyleIdx="4" presStyleCnt="7">
        <dgm:presLayoutVars>
          <dgm:bulletEnabled val="1"/>
        </dgm:presLayoutVars>
      </dgm:prSet>
      <dgm:spPr/>
      <dgm:t>
        <a:bodyPr/>
        <a:lstStyle/>
        <a:p>
          <a:endParaRPr lang="en-US"/>
        </a:p>
      </dgm:t>
    </dgm:pt>
    <dgm:pt modelId="{A63B9904-1C1B-4D58-A6C7-C241985624C9}" type="pres">
      <dgm:prSet presAssocID="{0F7536CD-A67E-4A45-B211-AC4BF6235A90}" presName="invisiNode" presStyleLbl="node1" presStyleIdx="4" presStyleCnt="7"/>
      <dgm:spPr/>
    </dgm:pt>
    <dgm:pt modelId="{ED745CC6-5BA9-4E9C-99BE-77BAF02A6638}" type="pres">
      <dgm:prSet presAssocID="{0F7536CD-A67E-4A45-B211-AC4BF6235A90}" presName="imagNode" presStyleLbl="fgImgPlace1" presStyleIdx="4" presStyleCnt="7"/>
      <dgm:spPr/>
    </dgm:pt>
    <dgm:pt modelId="{6480CD8A-BE63-4FC4-8638-C3170A657B9D}" type="pres">
      <dgm:prSet presAssocID="{EF5DF023-D4C8-4E78-B1A0-ECEC9AB99411}" presName="sibTrans" presStyleLbl="sibTrans2D1" presStyleIdx="0" presStyleCnt="0"/>
      <dgm:spPr/>
      <dgm:t>
        <a:bodyPr/>
        <a:lstStyle/>
        <a:p>
          <a:endParaRPr lang="en-US"/>
        </a:p>
      </dgm:t>
    </dgm:pt>
    <dgm:pt modelId="{AAE64D63-9B18-4AF8-91EF-02CAA73A9D47}" type="pres">
      <dgm:prSet presAssocID="{708051EE-ED12-4F09-9A3F-DAA0655A5F5B}" presName="compNode" presStyleCnt="0"/>
      <dgm:spPr/>
    </dgm:pt>
    <dgm:pt modelId="{4E5D1BC7-D8FD-4E24-BD1D-7852E8CAE34D}" type="pres">
      <dgm:prSet presAssocID="{708051EE-ED12-4F09-9A3F-DAA0655A5F5B}" presName="bkgdShape" presStyleLbl="node1" presStyleIdx="5" presStyleCnt="7"/>
      <dgm:spPr/>
      <dgm:t>
        <a:bodyPr/>
        <a:lstStyle/>
        <a:p>
          <a:endParaRPr lang="en-US"/>
        </a:p>
      </dgm:t>
    </dgm:pt>
    <dgm:pt modelId="{4EEE6820-F057-4E1C-8894-DC5ACC331A6B}" type="pres">
      <dgm:prSet presAssocID="{708051EE-ED12-4F09-9A3F-DAA0655A5F5B}" presName="nodeTx" presStyleLbl="node1" presStyleIdx="5" presStyleCnt="7">
        <dgm:presLayoutVars>
          <dgm:bulletEnabled val="1"/>
        </dgm:presLayoutVars>
      </dgm:prSet>
      <dgm:spPr/>
      <dgm:t>
        <a:bodyPr/>
        <a:lstStyle/>
        <a:p>
          <a:endParaRPr lang="en-US"/>
        </a:p>
      </dgm:t>
    </dgm:pt>
    <dgm:pt modelId="{309CB995-AE00-40F6-9C2A-009024834D1D}" type="pres">
      <dgm:prSet presAssocID="{708051EE-ED12-4F09-9A3F-DAA0655A5F5B}" presName="invisiNode" presStyleLbl="node1" presStyleIdx="5" presStyleCnt="7"/>
      <dgm:spPr/>
    </dgm:pt>
    <dgm:pt modelId="{643AC615-7323-434A-8F3D-81D152CF4BF4}" type="pres">
      <dgm:prSet presAssocID="{708051EE-ED12-4F09-9A3F-DAA0655A5F5B}" presName="imagNode" presStyleLbl="fgImgPlace1" presStyleIdx="5" presStyleCnt="7"/>
      <dgm:spPr/>
    </dgm:pt>
    <dgm:pt modelId="{CC451DC1-BC9B-4BA5-8048-47BB890047FA}" type="pres">
      <dgm:prSet presAssocID="{7DD397A5-B12A-4A5E-B2F3-7EAE59662221}" presName="sibTrans" presStyleLbl="sibTrans2D1" presStyleIdx="0" presStyleCnt="0"/>
      <dgm:spPr/>
      <dgm:t>
        <a:bodyPr/>
        <a:lstStyle/>
        <a:p>
          <a:endParaRPr lang="en-US"/>
        </a:p>
      </dgm:t>
    </dgm:pt>
    <dgm:pt modelId="{69B21083-E85C-49A7-BA1B-5CEFFE22C648}" type="pres">
      <dgm:prSet presAssocID="{F9558679-0E89-483F-979B-BC90901FB6B7}" presName="compNode" presStyleCnt="0"/>
      <dgm:spPr/>
    </dgm:pt>
    <dgm:pt modelId="{62C952DB-5C47-4F8F-9EA0-5C5F7E9554D1}" type="pres">
      <dgm:prSet presAssocID="{F9558679-0E89-483F-979B-BC90901FB6B7}" presName="bkgdShape" presStyleLbl="node1" presStyleIdx="6" presStyleCnt="7"/>
      <dgm:spPr/>
      <dgm:t>
        <a:bodyPr/>
        <a:lstStyle/>
        <a:p>
          <a:endParaRPr lang="en-US"/>
        </a:p>
      </dgm:t>
    </dgm:pt>
    <dgm:pt modelId="{04036119-2A29-43C0-8150-0E3CA7288891}" type="pres">
      <dgm:prSet presAssocID="{F9558679-0E89-483F-979B-BC90901FB6B7}" presName="nodeTx" presStyleLbl="node1" presStyleIdx="6" presStyleCnt="7">
        <dgm:presLayoutVars>
          <dgm:bulletEnabled val="1"/>
        </dgm:presLayoutVars>
      </dgm:prSet>
      <dgm:spPr/>
      <dgm:t>
        <a:bodyPr/>
        <a:lstStyle/>
        <a:p>
          <a:endParaRPr lang="en-US"/>
        </a:p>
      </dgm:t>
    </dgm:pt>
    <dgm:pt modelId="{840558D4-0B45-415D-90E9-DCF6C8E1FA3B}" type="pres">
      <dgm:prSet presAssocID="{F9558679-0E89-483F-979B-BC90901FB6B7}" presName="invisiNode" presStyleLbl="node1" presStyleIdx="6" presStyleCnt="7"/>
      <dgm:spPr/>
    </dgm:pt>
    <dgm:pt modelId="{5BC4DAA9-34FA-44DF-A1D2-7C92A0E1679F}" type="pres">
      <dgm:prSet presAssocID="{F9558679-0E89-483F-979B-BC90901FB6B7}" presName="imagNode" presStyleLbl="fgImgPlace1" presStyleIdx="6" presStyleCnt="7"/>
      <dgm:spPr/>
    </dgm:pt>
  </dgm:ptLst>
  <dgm:cxnLst>
    <dgm:cxn modelId="{D68E45D5-8342-4AD9-BF68-4993B2847280}" srcId="{BBB04B16-0FF7-4B60-9B2D-965B8E1301AD}" destId="{147B00EE-B5EF-412D-B6C4-1F7F9D435273}" srcOrd="1" destOrd="0" parTransId="{ABA7BCC4-BA6B-41A6-8C11-0759D6ABEA0F}" sibTransId="{4FD7E9FF-9F5E-4E2D-9C1C-849DC59BCA13}"/>
    <dgm:cxn modelId="{B9E94B26-3FB2-4058-AEF1-4789D73417D2}" type="presOf" srcId="{7DD397A5-B12A-4A5E-B2F3-7EAE59662221}" destId="{CC451DC1-BC9B-4BA5-8048-47BB890047FA}" srcOrd="0" destOrd="0" presId="urn:microsoft.com/office/officeart/2005/8/layout/hList7"/>
    <dgm:cxn modelId="{1BBDD03F-8583-4C11-806E-AF605DB17E42}" type="presOf" srcId="{5DB32609-7DD8-470C-B69B-B22849CF9355}" destId="{C7214F25-49BC-462C-9098-1D6BA4EF2B4F}" srcOrd="1" destOrd="0" presId="urn:microsoft.com/office/officeart/2005/8/layout/hList7"/>
    <dgm:cxn modelId="{0EB5EF4A-FF65-4915-9663-1C280DD10F03}" type="presOf" srcId="{4FD7E9FF-9F5E-4E2D-9C1C-849DC59BCA13}" destId="{1D226D5B-8E65-43A9-889A-42FEAD718150}" srcOrd="0" destOrd="0" presId="urn:microsoft.com/office/officeart/2005/8/layout/hList7"/>
    <dgm:cxn modelId="{B9A23470-6853-4627-BEB2-C8A88B7B96E4}" type="presOf" srcId="{EF5DF023-D4C8-4E78-B1A0-ECEC9AB99411}" destId="{6480CD8A-BE63-4FC4-8638-C3170A657B9D}" srcOrd="0" destOrd="0" presId="urn:microsoft.com/office/officeart/2005/8/layout/hList7"/>
    <dgm:cxn modelId="{26B9BE11-7940-49C8-AB75-6F4C50D06663}" srcId="{BBB04B16-0FF7-4B60-9B2D-965B8E1301AD}" destId="{708051EE-ED12-4F09-9A3F-DAA0655A5F5B}" srcOrd="5" destOrd="0" parTransId="{CF13A9AB-7503-4E13-B8A7-FD2579E43EF3}" sibTransId="{7DD397A5-B12A-4A5E-B2F3-7EAE59662221}"/>
    <dgm:cxn modelId="{095702AA-3C60-475E-9BEC-57426DC90BB2}" type="presOf" srcId="{BBB04B16-0FF7-4B60-9B2D-965B8E1301AD}" destId="{D799DF65-27F9-4875-8DD1-0FD10AC35A2B}" srcOrd="0" destOrd="0" presId="urn:microsoft.com/office/officeart/2005/8/layout/hList7"/>
    <dgm:cxn modelId="{A997304D-4140-48EA-B20B-768083323D89}" type="presOf" srcId="{DBF0A858-BF94-4273-9F8A-4A348AEA422D}" destId="{21F277AA-6A99-4E5C-91D3-0E93867E8BF6}" srcOrd="0" destOrd="0" presId="urn:microsoft.com/office/officeart/2005/8/layout/hList7"/>
    <dgm:cxn modelId="{C16FA0F9-4FE3-42B5-924D-546F910C85E0}" type="presOf" srcId="{7D16D7FC-6CD7-458F-93B4-49ADB82FF975}" destId="{89DF61BA-10D5-410F-9970-C9F0CBAD9F0D}" srcOrd="1" destOrd="0" presId="urn:microsoft.com/office/officeart/2005/8/layout/hList7"/>
    <dgm:cxn modelId="{24EA7F08-F415-4084-BDF3-D5A277EBFF03}" srcId="{BBB04B16-0FF7-4B60-9B2D-965B8E1301AD}" destId="{CD745F4C-2D10-49F6-8DDB-B9891764D374}" srcOrd="2" destOrd="0" parTransId="{D0045DE6-BDC5-466C-9F2A-1F8AE838A829}" sibTransId="{900A8896-0B75-49DD-94EB-7223140E5D5B}"/>
    <dgm:cxn modelId="{3B88112D-F7B6-4852-817A-0B8A3E9CE0BB}" type="presOf" srcId="{27191AFD-825F-4DD0-83DE-E6B7B770923B}" destId="{1E554AC8-1E1B-41C2-AE77-5EE3A0043177}" srcOrd="0" destOrd="0" presId="urn:microsoft.com/office/officeart/2005/8/layout/hList7"/>
    <dgm:cxn modelId="{61F39F12-09B9-437F-BCE7-345EA86AA09C}" type="presOf" srcId="{708051EE-ED12-4F09-9A3F-DAA0655A5F5B}" destId="{4E5D1BC7-D8FD-4E24-BD1D-7852E8CAE34D}" srcOrd="0" destOrd="0" presId="urn:microsoft.com/office/officeart/2005/8/layout/hList7"/>
    <dgm:cxn modelId="{D050660D-CC31-478E-AB11-5234F59A9698}" type="presOf" srcId="{900A8896-0B75-49DD-94EB-7223140E5D5B}" destId="{2BBF0146-8FD2-449F-AFEA-5F703809C801}" srcOrd="0" destOrd="0" presId="urn:microsoft.com/office/officeart/2005/8/layout/hList7"/>
    <dgm:cxn modelId="{B4706826-44D5-45C8-9515-C5359600A238}" type="presOf" srcId="{F9558679-0E89-483F-979B-BC90901FB6B7}" destId="{04036119-2A29-43C0-8150-0E3CA7288891}" srcOrd="1" destOrd="0" presId="urn:microsoft.com/office/officeart/2005/8/layout/hList7"/>
    <dgm:cxn modelId="{4D25D311-2068-4864-AD33-85122BF84E3B}" type="presOf" srcId="{147B00EE-B5EF-412D-B6C4-1F7F9D435273}" destId="{4F42148B-7115-4E2B-BAF7-986E593B3C83}" srcOrd="0" destOrd="0" presId="urn:microsoft.com/office/officeart/2005/8/layout/hList7"/>
    <dgm:cxn modelId="{97CE4F2E-D164-43E4-97DB-B5B760B2F68C}" type="presOf" srcId="{708051EE-ED12-4F09-9A3F-DAA0655A5F5B}" destId="{4EEE6820-F057-4E1C-8894-DC5ACC331A6B}" srcOrd="1" destOrd="0" presId="urn:microsoft.com/office/officeart/2005/8/layout/hList7"/>
    <dgm:cxn modelId="{E08D329C-8228-4B18-9BD5-2A4FC19A8FE2}" srcId="{BBB04B16-0FF7-4B60-9B2D-965B8E1301AD}" destId="{0F7536CD-A67E-4A45-B211-AC4BF6235A90}" srcOrd="4" destOrd="0" parTransId="{AFDCA3D3-E52E-465B-AE16-FD8AF1CD88EF}" sibTransId="{EF5DF023-D4C8-4E78-B1A0-ECEC9AB99411}"/>
    <dgm:cxn modelId="{6F0C93A9-1720-4E6A-87E5-29924EEF7ABF}" srcId="{BBB04B16-0FF7-4B60-9B2D-965B8E1301AD}" destId="{F9558679-0E89-483F-979B-BC90901FB6B7}" srcOrd="6" destOrd="0" parTransId="{E9ACE80E-9D18-454A-8FBC-D9A52EF953E4}" sibTransId="{FD050F9D-26C1-4922-B3C9-39C4B611BB44}"/>
    <dgm:cxn modelId="{055A4636-B250-43E1-83B0-579D844C8D2A}" type="presOf" srcId="{5DB32609-7DD8-470C-B69B-B22849CF9355}" destId="{D9B38EAF-6F4F-4A99-BA55-9855F7A0C51B}" srcOrd="0" destOrd="0" presId="urn:microsoft.com/office/officeart/2005/8/layout/hList7"/>
    <dgm:cxn modelId="{3777513C-4A9E-4A56-94E9-884B2689F722}" srcId="{BBB04B16-0FF7-4B60-9B2D-965B8E1301AD}" destId="{5DB32609-7DD8-470C-B69B-B22849CF9355}" srcOrd="3" destOrd="0" parTransId="{066EACFD-F9EB-428B-856A-883ED1AFFBAA}" sibTransId="{DBF0A858-BF94-4273-9F8A-4A348AEA422D}"/>
    <dgm:cxn modelId="{BFD282E9-BF27-4928-92E6-F955277EFA29}" type="presOf" srcId="{147B00EE-B5EF-412D-B6C4-1F7F9D435273}" destId="{DFA01D85-AEB3-48E7-9199-31D85C6D0F3F}" srcOrd="1" destOrd="0" presId="urn:microsoft.com/office/officeart/2005/8/layout/hList7"/>
    <dgm:cxn modelId="{99FE7757-81E9-4234-99CA-EAB030130E2A}" type="presOf" srcId="{0F7536CD-A67E-4A45-B211-AC4BF6235A90}" destId="{B1B23648-38EB-40B8-8C41-8E6BBF403F77}" srcOrd="0" destOrd="0" presId="urn:microsoft.com/office/officeart/2005/8/layout/hList7"/>
    <dgm:cxn modelId="{A6B205EB-62A1-4CD4-83DB-88256878E743}" srcId="{BBB04B16-0FF7-4B60-9B2D-965B8E1301AD}" destId="{7D16D7FC-6CD7-458F-93B4-49ADB82FF975}" srcOrd="0" destOrd="0" parTransId="{CD1D65C4-9B11-425D-BD81-2538224C8555}" sibTransId="{27191AFD-825F-4DD0-83DE-E6B7B770923B}"/>
    <dgm:cxn modelId="{303D5292-5907-4F46-9271-3075E62BA966}" type="presOf" srcId="{7D16D7FC-6CD7-458F-93B4-49ADB82FF975}" destId="{4BC73088-FF98-4BC8-AACD-2E7A69E8847A}" srcOrd="0" destOrd="0" presId="urn:microsoft.com/office/officeart/2005/8/layout/hList7"/>
    <dgm:cxn modelId="{E9D1115F-F52B-4C78-8EE1-00B1214BB0DB}" type="presOf" srcId="{0F7536CD-A67E-4A45-B211-AC4BF6235A90}" destId="{9CD47DFB-58F1-4A3D-8CED-E42E7AD145EE}" srcOrd="1" destOrd="0" presId="urn:microsoft.com/office/officeart/2005/8/layout/hList7"/>
    <dgm:cxn modelId="{64045AA7-EF29-4FD0-97DE-70D1B347A9B9}" type="presOf" srcId="{CD745F4C-2D10-49F6-8DDB-B9891764D374}" destId="{197B904D-B56C-4652-949D-285C9DC0BADA}" srcOrd="1" destOrd="0" presId="urn:microsoft.com/office/officeart/2005/8/layout/hList7"/>
    <dgm:cxn modelId="{26DB9DF3-8995-49D4-B924-3AB5C3E9534B}" type="presOf" srcId="{CD745F4C-2D10-49F6-8DDB-B9891764D374}" destId="{BBF691C1-D8F8-4271-8E4F-A214AAC4F97B}" srcOrd="0" destOrd="0" presId="urn:microsoft.com/office/officeart/2005/8/layout/hList7"/>
    <dgm:cxn modelId="{A08F7FC6-5E0F-4F0D-8C4D-349F290A4253}" type="presOf" srcId="{F9558679-0E89-483F-979B-BC90901FB6B7}" destId="{62C952DB-5C47-4F8F-9EA0-5C5F7E9554D1}" srcOrd="0" destOrd="0" presId="urn:microsoft.com/office/officeart/2005/8/layout/hList7"/>
    <dgm:cxn modelId="{C7A5D7E9-32C8-4B89-ADDD-7A714A7B0094}" type="presParOf" srcId="{D799DF65-27F9-4875-8DD1-0FD10AC35A2B}" destId="{AF74FDB1-0DB8-4127-B07C-4B0989065CEE}" srcOrd="0" destOrd="0" presId="urn:microsoft.com/office/officeart/2005/8/layout/hList7"/>
    <dgm:cxn modelId="{1CC3D01B-004B-47E9-B0B4-1490ACA7231B}" type="presParOf" srcId="{D799DF65-27F9-4875-8DD1-0FD10AC35A2B}" destId="{3019D1B9-6AD2-4FB0-B89F-0747FCA2216F}" srcOrd="1" destOrd="0" presId="urn:microsoft.com/office/officeart/2005/8/layout/hList7"/>
    <dgm:cxn modelId="{848CA840-6E50-4627-B41E-2713DD771120}" type="presParOf" srcId="{3019D1B9-6AD2-4FB0-B89F-0747FCA2216F}" destId="{6A74CA0F-4536-43CD-BC58-C098B1D3E303}" srcOrd="0" destOrd="0" presId="urn:microsoft.com/office/officeart/2005/8/layout/hList7"/>
    <dgm:cxn modelId="{D0962060-444E-4A52-A1B3-2749AD3595AF}" type="presParOf" srcId="{6A74CA0F-4536-43CD-BC58-C098B1D3E303}" destId="{4BC73088-FF98-4BC8-AACD-2E7A69E8847A}" srcOrd="0" destOrd="0" presId="urn:microsoft.com/office/officeart/2005/8/layout/hList7"/>
    <dgm:cxn modelId="{9158CF1A-173A-41B3-BB8F-CBD45063AB51}" type="presParOf" srcId="{6A74CA0F-4536-43CD-BC58-C098B1D3E303}" destId="{89DF61BA-10D5-410F-9970-C9F0CBAD9F0D}" srcOrd="1" destOrd="0" presId="urn:microsoft.com/office/officeart/2005/8/layout/hList7"/>
    <dgm:cxn modelId="{95EBC14E-82ED-4819-8479-0322A3845837}" type="presParOf" srcId="{6A74CA0F-4536-43CD-BC58-C098B1D3E303}" destId="{67341372-FA19-430D-B8F2-716CC3B0D1D9}" srcOrd="2" destOrd="0" presId="urn:microsoft.com/office/officeart/2005/8/layout/hList7"/>
    <dgm:cxn modelId="{7A65455B-5F7B-46CC-B0C6-AD082C59A6E1}" type="presParOf" srcId="{6A74CA0F-4536-43CD-BC58-C098B1D3E303}" destId="{76246937-8927-44CD-B73A-330C07391D26}" srcOrd="3" destOrd="0" presId="urn:microsoft.com/office/officeart/2005/8/layout/hList7"/>
    <dgm:cxn modelId="{2936D3AB-EDAA-42FB-8D63-0B2EBF48EABA}" type="presParOf" srcId="{3019D1B9-6AD2-4FB0-B89F-0747FCA2216F}" destId="{1E554AC8-1E1B-41C2-AE77-5EE3A0043177}" srcOrd="1" destOrd="0" presId="urn:microsoft.com/office/officeart/2005/8/layout/hList7"/>
    <dgm:cxn modelId="{4727236C-45A1-4B5E-82B4-0A32851A85CF}" type="presParOf" srcId="{3019D1B9-6AD2-4FB0-B89F-0747FCA2216F}" destId="{36636EDD-F283-457A-86ED-A281727FD477}" srcOrd="2" destOrd="0" presId="urn:microsoft.com/office/officeart/2005/8/layout/hList7"/>
    <dgm:cxn modelId="{2FC9279C-4A5C-4DCB-AFD1-1E20604C627E}" type="presParOf" srcId="{36636EDD-F283-457A-86ED-A281727FD477}" destId="{4F42148B-7115-4E2B-BAF7-986E593B3C83}" srcOrd="0" destOrd="0" presId="urn:microsoft.com/office/officeart/2005/8/layout/hList7"/>
    <dgm:cxn modelId="{63460D60-CACC-4396-83DD-6063677ADBF1}" type="presParOf" srcId="{36636EDD-F283-457A-86ED-A281727FD477}" destId="{DFA01D85-AEB3-48E7-9199-31D85C6D0F3F}" srcOrd="1" destOrd="0" presId="urn:microsoft.com/office/officeart/2005/8/layout/hList7"/>
    <dgm:cxn modelId="{8BA6E5B0-9D63-44F4-AD8B-2365892640CE}" type="presParOf" srcId="{36636EDD-F283-457A-86ED-A281727FD477}" destId="{01593ABB-68E1-4E30-8B43-DB2E3E5F8482}" srcOrd="2" destOrd="0" presId="urn:microsoft.com/office/officeart/2005/8/layout/hList7"/>
    <dgm:cxn modelId="{03DE2B94-02AE-4BEA-BA87-5B653EAB67A0}" type="presParOf" srcId="{36636EDD-F283-457A-86ED-A281727FD477}" destId="{B4D3AD9B-3733-4EA2-B5B4-595C78F9763F}" srcOrd="3" destOrd="0" presId="urn:microsoft.com/office/officeart/2005/8/layout/hList7"/>
    <dgm:cxn modelId="{988B9FF3-97C9-48E2-BD77-831C11EA3609}" type="presParOf" srcId="{3019D1B9-6AD2-4FB0-B89F-0747FCA2216F}" destId="{1D226D5B-8E65-43A9-889A-42FEAD718150}" srcOrd="3" destOrd="0" presId="urn:microsoft.com/office/officeart/2005/8/layout/hList7"/>
    <dgm:cxn modelId="{DB46227B-14ED-4027-AE27-78BC0AB3854D}" type="presParOf" srcId="{3019D1B9-6AD2-4FB0-B89F-0747FCA2216F}" destId="{598107E3-C260-412A-88CA-2C86FA9EACFC}" srcOrd="4" destOrd="0" presId="urn:microsoft.com/office/officeart/2005/8/layout/hList7"/>
    <dgm:cxn modelId="{9DFA9BAC-DA38-4240-B066-14EC8B6B8179}" type="presParOf" srcId="{598107E3-C260-412A-88CA-2C86FA9EACFC}" destId="{BBF691C1-D8F8-4271-8E4F-A214AAC4F97B}" srcOrd="0" destOrd="0" presId="urn:microsoft.com/office/officeart/2005/8/layout/hList7"/>
    <dgm:cxn modelId="{448C8A29-6F8B-4925-BF50-565C445E2B52}" type="presParOf" srcId="{598107E3-C260-412A-88CA-2C86FA9EACFC}" destId="{197B904D-B56C-4652-949D-285C9DC0BADA}" srcOrd="1" destOrd="0" presId="urn:microsoft.com/office/officeart/2005/8/layout/hList7"/>
    <dgm:cxn modelId="{BF333039-5C7E-46A3-B2AE-EE615445C277}" type="presParOf" srcId="{598107E3-C260-412A-88CA-2C86FA9EACFC}" destId="{B1C6ACF8-6421-4B8A-9DEB-CC106B3EA46C}" srcOrd="2" destOrd="0" presId="urn:microsoft.com/office/officeart/2005/8/layout/hList7"/>
    <dgm:cxn modelId="{B374E0EA-797F-4E09-B901-5D484FE0FD9C}" type="presParOf" srcId="{598107E3-C260-412A-88CA-2C86FA9EACFC}" destId="{706BDDFD-DE2C-40B7-80D4-8857B89645C7}" srcOrd="3" destOrd="0" presId="urn:microsoft.com/office/officeart/2005/8/layout/hList7"/>
    <dgm:cxn modelId="{B35A62F7-A981-437F-9CEF-7B6CC27AFC34}" type="presParOf" srcId="{3019D1B9-6AD2-4FB0-B89F-0747FCA2216F}" destId="{2BBF0146-8FD2-449F-AFEA-5F703809C801}" srcOrd="5" destOrd="0" presId="urn:microsoft.com/office/officeart/2005/8/layout/hList7"/>
    <dgm:cxn modelId="{C8160977-2D94-4CF9-A9EF-B78210A99816}" type="presParOf" srcId="{3019D1B9-6AD2-4FB0-B89F-0747FCA2216F}" destId="{67CA39A1-CFE7-4EB1-815E-E412C3DECB53}" srcOrd="6" destOrd="0" presId="urn:microsoft.com/office/officeart/2005/8/layout/hList7"/>
    <dgm:cxn modelId="{DF2395BB-01E8-4AA0-B786-95D579D0C75F}" type="presParOf" srcId="{67CA39A1-CFE7-4EB1-815E-E412C3DECB53}" destId="{D9B38EAF-6F4F-4A99-BA55-9855F7A0C51B}" srcOrd="0" destOrd="0" presId="urn:microsoft.com/office/officeart/2005/8/layout/hList7"/>
    <dgm:cxn modelId="{FF8168A1-0BD8-4E66-AAE4-A013EA6A2AB0}" type="presParOf" srcId="{67CA39A1-CFE7-4EB1-815E-E412C3DECB53}" destId="{C7214F25-49BC-462C-9098-1D6BA4EF2B4F}" srcOrd="1" destOrd="0" presId="urn:microsoft.com/office/officeart/2005/8/layout/hList7"/>
    <dgm:cxn modelId="{178FAFA3-D805-49D8-9D2D-BED17ED83F50}" type="presParOf" srcId="{67CA39A1-CFE7-4EB1-815E-E412C3DECB53}" destId="{5E1F3C80-3BAD-4F0F-8863-44AC8634F9E0}" srcOrd="2" destOrd="0" presId="urn:microsoft.com/office/officeart/2005/8/layout/hList7"/>
    <dgm:cxn modelId="{6B0907C3-2526-4F7E-9445-67213AD66D8C}" type="presParOf" srcId="{67CA39A1-CFE7-4EB1-815E-E412C3DECB53}" destId="{D8FE510E-2D19-4D56-883D-49F3991135E3}" srcOrd="3" destOrd="0" presId="urn:microsoft.com/office/officeart/2005/8/layout/hList7"/>
    <dgm:cxn modelId="{694EFC4B-875E-450C-AF3D-36182C48278D}" type="presParOf" srcId="{3019D1B9-6AD2-4FB0-B89F-0747FCA2216F}" destId="{21F277AA-6A99-4E5C-91D3-0E93867E8BF6}" srcOrd="7" destOrd="0" presId="urn:microsoft.com/office/officeart/2005/8/layout/hList7"/>
    <dgm:cxn modelId="{7F01CA7D-CBA9-4D54-9AE2-F369907AEFD0}" type="presParOf" srcId="{3019D1B9-6AD2-4FB0-B89F-0747FCA2216F}" destId="{766B0988-45A3-40FD-927E-D316B837784F}" srcOrd="8" destOrd="0" presId="urn:microsoft.com/office/officeart/2005/8/layout/hList7"/>
    <dgm:cxn modelId="{6D0926E5-2CB1-4BEC-8086-934A7C387629}" type="presParOf" srcId="{766B0988-45A3-40FD-927E-D316B837784F}" destId="{B1B23648-38EB-40B8-8C41-8E6BBF403F77}" srcOrd="0" destOrd="0" presId="urn:microsoft.com/office/officeart/2005/8/layout/hList7"/>
    <dgm:cxn modelId="{6FA8F77D-9467-4D40-B3BB-D9D78E90A2F7}" type="presParOf" srcId="{766B0988-45A3-40FD-927E-D316B837784F}" destId="{9CD47DFB-58F1-4A3D-8CED-E42E7AD145EE}" srcOrd="1" destOrd="0" presId="urn:microsoft.com/office/officeart/2005/8/layout/hList7"/>
    <dgm:cxn modelId="{FCF44C36-5879-48A1-AAC9-08C66D5C534E}" type="presParOf" srcId="{766B0988-45A3-40FD-927E-D316B837784F}" destId="{A63B9904-1C1B-4D58-A6C7-C241985624C9}" srcOrd="2" destOrd="0" presId="urn:microsoft.com/office/officeart/2005/8/layout/hList7"/>
    <dgm:cxn modelId="{9B6E2F22-B1B1-4048-85FA-49A579DDA88C}" type="presParOf" srcId="{766B0988-45A3-40FD-927E-D316B837784F}" destId="{ED745CC6-5BA9-4E9C-99BE-77BAF02A6638}" srcOrd="3" destOrd="0" presId="urn:microsoft.com/office/officeart/2005/8/layout/hList7"/>
    <dgm:cxn modelId="{F38CFA9C-EE17-4D9B-935C-E6D506CE61E6}" type="presParOf" srcId="{3019D1B9-6AD2-4FB0-B89F-0747FCA2216F}" destId="{6480CD8A-BE63-4FC4-8638-C3170A657B9D}" srcOrd="9" destOrd="0" presId="urn:microsoft.com/office/officeart/2005/8/layout/hList7"/>
    <dgm:cxn modelId="{4979DB53-5630-485E-B9F6-B05535274E83}" type="presParOf" srcId="{3019D1B9-6AD2-4FB0-B89F-0747FCA2216F}" destId="{AAE64D63-9B18-4AF8-91EF-02CAA73A9D47}" srcOrd="10" destOrd="0" presId="urn:microsoft.com/office/officeart/2005/8/layout/hList7"/>
    <dgm:cxn modelId="{CA7EBDC8-93FC-4259-A224-A40E649CC2B0}" type="presParOf" srcId="{AAE64D63-9B18-4AF8-91EF-02CAA73A9D47}" destId="{4E5D1BC7-D8FD-4E24-BD1D-7852E8CAE34D}" srcOrd="0" destOrd="0" presId="urn:microsoft.com/office/officeart/2005/8/layout/hList7"/>
    <dgm:cxn modelId="{E15FC94F-3FEE-4153-9562-5255A2F89DC2}" type="presParOf" srcId="{AAE64D63-9B18-4AF8-91EF-02CAA73A9D47}" destId="{4EEE6820-F057-4E1C-8894-DC5ACC331A6B}" srcOrd="1" destOrd="0" presId="urn:microsoft.com/office/officeart/2005/8/layout/hList7"/>
    <dgm:cxn modelId="{A454EEDA-0487-4F22-99DF-0420428E825F}" type="presParOf" srcId="{AAE64D63-9B18-4AF8-91EF-02CAA73A9D47}" destId="{309CB995-AE00-40F6-9C2A-009024834D1D}" srcOrd="2" destOrd="0" presId="urn:microsoft.com/office/officeart/2005/8/layout/hList7"/>
    <dgm:cxn modelId="{C649FD36-D9A1-4B90-8179-B831A769D871}" type="presParOf" srcId="{AAE64D63-9B18-4AF8-91EF-02CAA73A9D47}" destId="{643AC615-7323-434A-8F3D-81D152CF4BF4}" srcOrd="3" destOrd="0" presId="urn:microsoft.com/office/officeart/2005/8/layout/hList7"/>
    <dgm:cxn modelId="{2F5BFEA2-CE92-4420-AA84-8BE9C92C175E}" type="presParOf" srcId="{3019D1B9-6AD2-4FB0-B89F-0747FCA2216F}" destId="{CC451DC1-BC9B-4BA5-8048-47BB890047FA}" srcOrd="11" destOrd="0" presId="urn:microsoft.com/office/officeart/2005/8/layout/hList7"/>
    <dgm:cxn modelId="{1B738E6D-C061-4D08-99E9-E69E715B48A2}" type="presParOf" srcId="{3019D1B9-6AD2-4FB0-B89F-0747FCA2216F}" destId="{69B21083-E85C-49A7-BA1B-5CEFFE22C648}" srcOrd="12" destOrd="0" presId="urn:microsoft.com/office/officeart/2005/8/layout/hList7"/>
    <dgm:cxn modelId="{01414B9D-3D76-429E-ACF4-C8525183A4FE}" type="presParOf" srcId="{69B21083-E85C-49A7-BA1B-5CEFFE22C648}" destId="{62C952DB-5C47-4F8F-9EA0-5C5F7E9554D1}" srcOrd="0" destOrd="0" presId="urn:microsoft.com/office/officeart/2005/8/layout/hList7"/>
    <dgm:cxn modelId="{EFBB635C-F499-49AF-BC0D-33866BAFC0D4}" type="presParOf" srcId="{69B21083-E85C-49A7-BA1B-5CEFFE22C648}" destId="{04036119-2A29-43C0-8150-0E3CA7288891}" srcOrd="1" destOrd="0" presId="urn:microsoft.com/office/officeart/2005/8/layout/hList7"/>
    <dgm:cxn modelId="{F501620F-0EF1-47C5-A398-9ED761F20414}" type="presParOf" srcId="{69B21083-E85C-49A7-BA1B-5CEFFE22C648}" destId="{840558D4-0B45-415D-90E9-DCF6C8E1FA3B}" srcOrd="2" destOrd="0" presId="urn:microsoft.com/office/officeart/2005/8/layout/hList7"/>
    <dgm:cxn modelId="{6DA88C95-367F-4BA0-A91F-B53E23BFE128}" type="presParOf" srcId="{69B21083-E85C-49A7-BA1B-5CEFFE22C648}" destId="{5BC4DAA9-34FA-44DF-A1D2-7C92A0E1679F}"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5ABAA4-06CE-4D81-99F6-8088BFE443A6}">
      <dsp:nvSpPr>
        <dsp:cNvPr id="0" name=""/>
        <dsp:cNvSpPr/>
      </dsp:nvSpPr>
      <dsp:spPr>
        <a:xfrm>
          <a:off x="1242" y="868513"/>
          <a:ext cx="2422849" cy="2422849"/>
        </a:xfrm>
        <a:prstGeom prst="ellipse">
          <a:avLst/>
        </a:prstGeom>
        <a:solidFill>
          <a:schemeClr val="accent2">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337" tIns="29210" rIns="133337" bIns="29210" numCol="1" spcCol="1270" anchor="ctr" anchorCtr="0">
          <a:noAutofit/>
        </a:bodyPr>
        <a:lstStyle/>
        <a:p>
          <a:pPr lvl="0" algn="ctr" defTabSz="1022350" rtl="0">
            <a:lnSpc>
              <a:spcPct val="90000"/>
            </a:lnSpc>
            <a:spcBef>
              <a:spcPct val="0"/>
            </a:spcBef>
            <a:spcAft>
              <a:spcPct val="35000"/>
            </a:spcAft>
          </a:pPr>
          <a:r>
            <a:rPr lang="fa-IR" sz="2300" b="0" i="0" kern="1200" smtClean="0"/>
            <a:t>1-دلایل واکنش بازار</a:t>
          </a:r>
          <a:endParaRPr lang="en-US" sz="2300" kern="1200"/>
        </a:p>
      </dsp:txBody>
      <dsp:txXfrm>
        <a:off x="356060" y="1223331"/>
        <a:ext cx="1713213" cy="1713213"/>
      </dsp:txXfrm>
    </dsp:sp>
    <dsp:sp modelId="{F7A96B6B-5D71-4E20-8046-90B768B0E58B}">
      <dsp:nvSpPr>
        <dsp:cNvPr id="0" name=""/>
        <dsp:cNvSpPr/>
      </dsp:nvSpPr>
      <dsp:spPr>
        <a:xfrm>
          <a:off x="1939522" y="868513"/>
          <a:ext cx="2422849" cy="2422849"/>
        </a:xfrm>
        <a:prstGeom prst="ellipse">
          <a:avLst/>
        </a:prstGeom>
        <a:solidFill>
          <a:schemeClr val="accent2">
            <a:alpha val="50000"/>
            <a:hueOff val="-4941430"/>
            <a:satOff val="225"/>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337" tIns="29210" rIns="133337" bIns="29210" numCol="1" spcCol="1270" anchor="ctr" anchorCtr="0">
          <a:noAutofit/>
        </a:bodyPr>
        <a:lstStyle/>
        <a:p>
          <a:pPr lvl="0" algn="ctr" defTabSz="1022350" rtl="0">
            <a:lnSpc>
              <a:spcPct val="90000"/>
            </a:lnSpc>
            <a:spcBef>
              <a:spcPct val="0"/>
            </a:spcBef>
            <a:spcAft>
              <a:spcPct val="35000"/>
            </a:spcAft>
          </a:pPr>
          <a:r>
            <a:rPr lang="fa-IR" sz="2300" b="0" i="0" kern="1200" smtClean="0"/>
            <a:t>2- یافتن واکنش بازار</a:t>
          </a:r>
          <a:endParaRPr lang="en-US" sz="2300" kern="1200"/>
        </a:p>
      </dsp:txBody>
      <dsp:txXfrm>
        <a:off x="2294340" y="1223331"/>
        <a:ext cx="1713213" cy="1713213"/>
      </dsp:txXfrm>
    </dsp:sp>
    <dsp:sp modelId="{5E760972-D5D7-4DFD-A3F7-EE21421EA327}">
      <dsp:nvSpPr>
        <dsp:cNvPr id="0" name=""/>
        <dsp:cNvSpPr/>
      </dsp:nvSpPr>
      <dsp:spPr>
        <a:xfrm>
          <a:off x="3877802" y="868513"/>
          <a:ext cx="2422849" cy="2422849"/>
        </a:xfrm>
        <a:prstGeom prst="ellipse">
          <a:avLst/>
        </a:prstGeom>
        <a:solidFill>
          <a:schemeClr val="accent2">
            <a:alpha val="50000"/>
            <a:hueOff val="-9882860"/>
            <a:satOff val="451"/>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337" tIns="29210" rIns="133337" bIns="29210" numCol="1" spcCol="1270" anchor="ctr" anchorCtr="0">
          <a:noAutofit/>
        </a:bodyPr>
        <a:lstStyle/>
        <a:p>
          <a:pPr lvl="0" algn="ctr" defTabSz="1022350" rtl="0">
            <a:lnSpc>
              <a:spcPct val="90000"/>
            </a:lnSpc>
            <a:spcBef>
              <a:spcPct val="0"/>
            </a:spcBef>
            <a:spcAft>
              <a:spcPct val="35000"/>
            </a:spcAft>
          </a:pPr>
          <a:r>
            <a:rPr lang="fa-IR" sz="2300" b="0" i="0" kern="1200" smtClean="0"/>
            <a:t>3-تفکیک عوامل کلان (در سطح بازار)و عوامل خاص شرکت</a:t>
          </a:r>
          <a:endParaRPr lang="en-US" sz="2300" kern="1200"/>
        </a:p>
      </dsp:txBody>
      <dsp:txXfrm>
        <a:off x="4232620" y="1223331"/>
        <a:ext cx="1713213" cy="1713213"/>
      </dsp:txXfrm>
    </dsp:sp>
    <dsp:sp modelId="{A46E713D-926F-4946-8FEC-5290EAEA9AD1}">
      <dsp:nvSpPr>
        <dsp:cNvPr id="0" name=""/>
        <dsp:cNvSpPr/>
      </dsp:nvSpPr>
      <dsp:spPr>
        <a:xfrm>
          <a:off x="5816081" y="868513"/>
          <a:ext cx="2422849" cy="2422849"/>
        </a:xfrm>
        <a:prstGeom prst="ellipse">
          <a:avLst/>
        </a:prstGeom>
        <a:solidFill>
          <a:schemeClr val="accent2">
            <a:alpha val="50000"/>
            <a:hueOff val="-14824290"/>
            <a:satOff val="676"/>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337" tIns="29210" rIns="133337" bIns="29210" numCol="1" spcCol="1270" anchor="ctr" anchorCtr="0">
          <a:noAutofit/>
        </a:bodyPr>
        <a:lstStyle/>
        <a:p>
          <a:pPr lvl="0" algn="ctr" defTabSz="1022350" rtl="0">
            <a:lnSpc>
              <a:spcPct val="90000"/>
            </a:lnSpc>
            <a:spcBef>
              <a:spcPct val="0"/>
            </a:spcBef>
            <a:spcAft>
              <a:spcPct val="35000"/>
            </a:spcAft>
          </a:pPr>
          <a:r>
            <a:rPr lang="fa-IR" sz="2300" b="0" i="0" kern="1200" smtClean="0"/>
            <a:t>4-اندازه گیری انتظارات سرمایه گزاران از سود</a:t>
          </a:r>
          <a:endParaRPr lang="en-US" sz="2300" kern="1200"/>
        </a:p>
      </dsp:txBody>
      <dsp:txXfrm>
        <a:off x="6170899" y="1223331"/>
        <a:ext cx="1713213" cy="1713213"/>
      </dsp:txXfrm>
    </dsp:sp>
    <dsp:sp modelId="{499A2B81-93DA-4576-9E78-9C3D4A081204}">
      <dsp:nvSpPr>
        <dsp:cNvPr id="0" name=""/>
        <dsp:cNvSpPr/>
      </dsp:nvSpPr>
      <dsp:spPr>
        <a:xfrm>
          <a:off x="7754361" y="868513"/>
          <a:ext cx="2422849" cy="2422849"/>
        </a:xfrm>
        <a:prstGeom prst="ellipse">
          <a:avLst/>
        </a:prstGeom>
        <a:solidFill>
          <a:schemeClr val="accent2">
            <a:alpha val="50000"/>
            <a:hueOff val="-19765721"/>
            <a:satOff val="901"/>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337" tIns="29210" rIns="133337" bIns="29210" numCol="1" spcCol="1270" anchor="ctr" anchorCtr="0">
          <a:noAutofit/>
        </a:bodyPr>
        <a:lstStyle/>
        <a:p>
          <a:pPr lvl="0" algn="ctr" defTabSz="1022350" rtl="0">
            <a:lnSpc>
              <a:spcPct val="90000"/>
            </a:lnSpc>
            <a:spcBef>
              <a:spcPct val="0"/>
            </a:spcBef>
            <a:spcAft>
              <a:spcPct val="35000"/>
            </a:spcAft>
          </a:pPr>
          <a:r>
            <a:rPr lang="fa-IR" sz="2300" b="0" i="0" kern="1200" smtClean="0"/>
            <a:t>5-مقایسه بازده و سود</a:t>
          </a:r>
          <a:endParaRPr lang="en-US" sz="2300" kern="1200"/>
        </a:p>
      </dsp:txBody>
      <dsp:txXfrm>
        <a:off x="8109179" y="1223331"/>
        <a:ext cx="1713213" cy="17132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E2B2B3-D7B0-493E-8C43-5E62BF231459}">
      <dsp:nvSpPr>
        <dsp:cNvPr id="0" name=""/>
        <dsp:cNvSpPr/>
      </dsp:nvSpPr>
      <dsp:spPr>
        <a:xfrm>
          <a:off x="805285" y="792166"/>
          <a:ext cx="1402918" cy="2741131"/>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fa-IR" sz="2800" b="0" i="0" kern="1200" smtClean="0"/>
            <a:t>اغلب مدل های پیش بینی سود</a:t>
          </a:r>
          <a:endParaRPr lang="en-US" sz="2800" kern="1200" dirty="0"/>
        </a:p>
      </dsp:txBody>
      <dsp:txXfrm>
        <a:off x="846375" y="833256"/>
        <a:ext cx="1320738" cy="2658951"/>
      </dsp:txXfrm>
    </dsp:sp>
    <dsp:sp modelId="{81F3B1E7-93CB-486F-AA12-B6860325D881}">
      <dsp:nvSpPr>
        <dsp:cNvPr id="0" name=""/>
        <dsp:cNvSpPr/>
      </dsp:nvSpPr>
      <dsp:spPr>
        <a:xfrm>
          <a:off x="2882171" y="738347"/>
          <a:ext cx="1236687" cy="822862"/>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fa-IR" sz="2000" b="0" i="0" kern="1200" dirty="0" smtClean="0"/>
            <a:t>1-مدل سری زمانی</a:t>
          </a:r>
          <a:endParaRPr lang="en-US" sz="2000" kern="1200" dirty="0"/>
        </a:p>
      </dsp:txBody>
      <dsp:txXfrm>
        <a:off x="2906272" y="762448"/>
        <a:ext cx="1188485" cy="774660"/>
      </dsp:txXfrm>
    </dsp:sp>
    <dsp:sp modelId="{9CE855FB-E183-4377-888F-CC1C66B1226A}">
      <dsp:nvSpPr>
        <dsp:cNvPr id="0" name=""/>
        <dsp:cNvSpPr/>
      </dsp:nvSpPr>
      <dsp:spPr>
        <a:xfrm>
          <a:off x="4398821" y="7551"/>
          <a:ext cx="910507" cy="1069794"/>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fa-IR" sz="2000" b="0" i="0" kern="1200" smtClean="0"/>
            <a:t>الگوی جبری</a:t>
          </a:r>
          <a:endParaRPr lang="en-US" sz="2000" kern="1200" dirty="0"/>
        </a:p>
      </dsp:txBody>
      <dsp:txXfrm>
        <a:off x="4425489" y="34219"/>
        <a:ext cx="857171" cy="1016458"/>
      </dsp:txXfrm>
    </dsp:sp>
    <dsp:sp modelId="{7112994A-213A-49E2-9AFD-3D9E9E2AFAF2}">
      <dsp:nvSpPr>
        <dsp:cNvPr id="0" name=""/>
        <dsp:cNvSpPr/>
      </dsp:nvSpPr>
      <dsp:spPr>
        <a:xfrm>
          <a:off x="5465981" y="1050712"/>
          <a:ext cx="3149672" cy="737857"/>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fa-IR" sz="2000" b="0" i="0" kern="1200" smtClean="0"/>
            <a:t>-الگوی جبری در قالب فرایند ثابت</a:t>
          </a:r>
          <a:endParaRPr lang="en-US" sz="2000" kern="1200" dirty="0"/>
        </a:p>
      </dsp:txBody>
      <dsp:txXfrm>
        <a:off x="5487592" y="1072323"/>
        <a:ext cx="3106450" cy="694635"/>
      </dsp:txXfrm>
    </dsp:sp>
    <dsp:sp modelId="{3FA4AAF8-52EA-4785-A28D-94E0F577C7E3}">
      <dsp:nvSpPr>
        <dsp:cNvPr id="0" name=""/>
        <dsp:cNvSpPr/>
      </dsp:nvSpPr>
      <dsp:spPr>
        <a:xfrm>
          <a:off x="9058051" y="517964"/>
          <a:ext cx="1141493" cy="820607"/>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fa-IR" sz="2000" b="0" i="0" kern="1200" smtClean="0"/>
            <a:t>.میانگین </a:t>
          </a:r>
          <a:endParaRPr lang="en-US" sz="2000" kern="1200" dirty="0"/>
        </a:p>
      </dsp:txBody>
      <dsp:txXfrm>
        <a:off x="9082086" y="541999"/>
        <a:ext cx="1093423" cy="772537"/>
      </dsp:txXfrm>
    </dsp:sp>
    <dsp:sp modelId="{310A928A-F0EC-4084-8043-3F0598F6971A}">
      <dsp:nvSpPr>
        <dsp:cNvPr id="0" name=""/>
        <dsp:cNvSpPr/>
      </dsp:nvSpPr>
      <dsp:spPr>
        <a:xfrm>
          <a:off x="9088330" y="1650012"/>
          <a:ext cx="1155546" cy="978790"/>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fa-IR" sz="2000" b="0" i="0" kern="1200" smtClean="0"/>
            <a:t>انحراف معیار</a:t>
          </a:r>
          <a:endParaRPr lang="en-US" sz="2000" kern="1200" dirty="0"/>
        </a:p>
      </dsp:txBody>
      <dsp:txXfrm>
        <a:off x="9116998" y="1678680"/>
        <a:ext cx="1098210" cy="921454"/>
      </dsp:txXfrm>
    </dsp:sp>
    <dsp:sp modelId="{19EDB859-EECC-4299-A9CB-65F07632DB95}">
      <dsp:nvSpPr>
        <dsp:cNvPr id="0" name=""/>
        <dsp:cNvSpPr/>
      </dsp:nvSpPr>
      <dsp:spPr>
        <a:xfrm>
          <a:off x="4447042" y="1528461"/>
          <a:ext cx="910507" cy="1015974"/>
        </a:xfrm>
        <a:prstGeom prst="roundRect">
          <a:avLst>
            <a:gd name="adj" fmla="val 10000"/>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fa-IR" sz="2000" b="0" i="0" kern="1200" smtClean="0"/>
            <a:t>اگوی گام تصادفی</a:t>
          </a:r>
          <a:endParaRPr lang="en-US" sz="2000" kern="1200" dirty="0"/>
        </a:p>
      </dsp:txBody>
      <dsp:txXfrm>
        <a:off x="4473710" y="1555129"/>
        <a:ext cx="857171" cy="962638"/>
      </dsp:txXfrm>
    </dsp:sp>
    <dsp:sp modelId="{F652F8CA-3F07-4E33-9AB8-08E2FA31D798}">
      <dsp:nvSpPr>
        <dsp:cNvPr id="0" name=""/>
        <dsp:cNvSpPr/>
      </dsp:nvSpPr>
      <dsp:spPr>
        <a:xfrm>
          <a:off x="2998588" y="3178314"/>
          <a:ext cx="1563040" cy="820565"/>
        </a:xfrm>
        <a:prstGeom prst="roundRect">
          <a:avLst>
            <a:gd name="adj" fmla="val 10000"/>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fa-IR" sz="2000" b="0" i="0" kern="1200" smtClean="0"/>
            <a:t>2-مدل پیش بینی تحلیل گران</a:t>
          </a:r>
          <a:endParaRPr lang="en-US" sz="2000" kern="1200" dirty="0"/>
        </a:p>
      </dsp:txBody>
      <dsp:txXfrm>
        <a:off x="3022622" y="3202348"/>
        <a:ext cx="1514972" cy="7724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6AAA33-D79A-492D-91B8-CDA379F497E8}">
      <dsp:nvSpPr>
        <dsp:cNvPr id="0" name=""/>
        <dsp:cNvSpPr/>
      </dsp:nvSpPr>
      <dsp:spPr>
        <a:xfrm>
          <a:off x="0" y="2216524"/>
          <a:ext cx="11083858" cy="533580"/>
        </a:xfrm>
        <a:prstGeom prst="rect">
          <a:avLst/>
        </a:prstGeom>
        <a:gradFill rotWithShape="0">
          <a:gsLst>
            <a:gs pos="0">
              <a:schemeClr val="accent3">
                <a:shade val="80000"/>
                <a:hueOff val="0"/>
                <a:satOff val="0"/>
                <a:lumOff val="0"/>
                <a:alphaOff val="0"/>
                <a:tint val="64000"/>
                <a:lumMod val="118000"/>
              </a:schemeClr>
            </a:gs>
            <a:gs pos="100000">
              <a:schemeClr val="accent3">
                <a:shade val="80000"/>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r" defTabSz="889000" rtl="0">
            <a:lnSpc>
              <a:spcPct val="90000"/>
            </a:lnSpc>
            <a:spcBef>
              <a:spcPct val="0"/>
            </a:spcBef>
            <a:spcAft>
              <a:spcPct val="35000"/>
            </a:spcAft>
          </a:pPr>
          <a:r>
            <a:rPr lang="fa-IR" sz="2000" b="1" kern="1200" smtClean="0"/>
            <a:t>محدوده مطالعه</a:t>
          </a:r>
          <a:r>
            <a:rPr lang="fa-IR" sz="2000" kern="1200" smtClean="0"/>
            <a:t>:میتوان برای سنجش اثر یک رویداد از اطلاعات قیمت سهام که در یک دوره در بازه زمانی کوتاه مشاهده میشود استفاده کرد.</a:t>
          </a:r>
          <a:endParaRPr lang="en-US" sz="2000" kern="1200" dirty="0"/>
        </a:p>
      </dsp:txBody>
      <dsp:txXfrm>
        <a:off x="0" y="2216524"/>
        <a:ext cx="11083858" cy="533580"/>
      </dsp:txXfrm>
    </dsp:sp>
    <dsp:sp modelId="{024F490B-B24B-495E-97A7-C93D16789357}">
      <dsp:nvSpPr>
        <dsp:cNvPr id="0" name=""/>
        <dsp:cNvSpPr/>
      </dsp:nvSpPr>
      <dsp:spPr>
        <a:xfrm rot="10800000">
          <a:off x="0" y="1489852"/>
          <a:ext cx="11083858" cy="593237"/>
        </a:xfrm>
        <a:prstGeom prst="upArrowCallout">
          <a:avLst/>
        </a:prstGeom>
        <a:gradFill rotWithShape="0">
          <a:gsLst>
            <a:gs pos="0">
              <a:schemeClr val="accent3">
                <a:shade val="80000"/>
                <a:hueOff val="-102266"/>
                <a:satOff val="2460"/>
                <a:lumOff val="8654"/>
                <a:alphaOff val="0"/>
                <a:tint val="64000"/>
                <a:lumMod val="118000"/>
              </a:schemeClr>
            </a:gs>
            <a:gs pos="100000">
              <a:schemeClr val="accent3">
                <a:shade val="80000"/>
                <a:hueOff val="-102266"/>
                <a:satOff val="2460"/>
                <a:lumOff val="8654"/>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r" defTabSz="889000" rtl="0">
            <a:lnSpc>
              <a:spcPct val="90000"/>
            </a:lnSpc>
            <a:spcBef>
              <a:spcPct val="0"/>
            </a:spcBef>
            <a:spcAft>
              <a:spcPct val="35000"/>
            </a:spcAft>
          </a:pPr>
          <a:r>
            <a:rPr lang="fa-IR" sz="2000" b="1" kern="1200" smtClean="0"/>
            <a:t>فرض</a:t>
          </a:r>
          <a:r>
            <a:rPr lang="fa-IR" sz="2000" kern="1200" smtClean="0"/>
            <a:t>:رفتار بازار منطقی است و اثرات یک رویداد بلافاصله بر روی قیمت سهم اثر </a:t>
          </a:r>
          <a:r>
            <a:rPr lang="fa-IR" sz="2400" kern="1200" smtClean="0"/>
            <a:t>میگزارد</a:t>
          </a:r>
          <a:r>
            <a:rPr lang="fa-IR" sz="1800" kern="1200" smtClean="0"/>
            <a:t>.</a:t>
          </a:r>
          <a:endParaRPr lang="en-US" sz="1800" kern="1200" dirty="0"/>
        </a:p>
      </dsp:txBody>
      <dsp:txXfrm rot="10800000">
        <a:off x="0" y="1489852"/>
        <a:ext cx="11083858" cy="385468"/>
      </dsp:txXfrm>
    </dsp:sp>
    <dsp:sp modelId="{78B87120-C52A-4DB1-83A5-1E2142BFBF2B}">
      <dsp:nvSpPr>
        <dsp:cNvPr id="0" name=""/>
        <dsp:cNvSpPr/>
      </dsp:nvSpPr>
      <dsp:spPr>
        <a:xfrm rot="10800000">
          <a:off x="0" y="798751"/>
          <a:ext cx="11083858" cy="773929"/>
        </a:xfrm>
        <a:prstGeom prst="upArrowCallout">
          <a:avLst/>
        </a:prstGeom>
        <a:gradFill rotWithShape="0">
          <a:gsLst>
            <a:gs pos="0">
              <a:schemeClr val="accent3">
                <a:shade val="80000"/>
                <a:hueOff val="-204531"/>
                <a:satOff val="4921"/>
                <a:lumOff val="17309"/>
                <a:alphaOff val="0"/>
                <a:tint val="64000"/>
                <a:lumMod val="118000"/>
              </a:schemeClr>
            </a:gs>
            <a:gs pos="100000">
              <a:schemeClr val="accent3">
                <a:shade val="80000"/>
                <a:hueOff val="-204531"/>
                <a:satOff val="4921"/>
                <a:lumOff val="17309"/>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r" defTabSz="889000" rtl="0">
            <a:lnSpc>
              <a:spcPct val="90000"/>
            </a:lnSpc>
            <a:spcBef>
              <a:spcPct val="0"/>
            </a:spcBef>
            <a:spcAft>
              <a:spcPct val="35000"/>
            </a:spcAft>
          </a:pPr>
          <a:r>
            <a:rPr lang="fa-IR" sz="2000" b="1" kern="1200" smtClean="0"/>
            <a:t>هدف</a:t>
          </a:r>
          <a:r>
            <a:rPr lang="fa-IR" sz="2000" kern="1200" smtClean="0"/>
            <a:t>:تعیین یک رویداد مشخص و محاسبه بازده غیر عادی حاصل از ان رویداد خاص</a:t>
          </a:r>
          <a:endParaRPr lang="en-US" sz="2000" kern="1200" dirty="0"/>
        </a:p>
      </dsp:txBody>
      <dsp:txXfrm rot="10800000">
        <a:off x="0" y="798751"/>
        <a:ext cx="11083858" cy="502876"/>
      </dsp:txXfrm>
    </dsp:sp>
    <dsp:sp modelId="{EE68DAAF-EC82-4C8A-9406-39B2027622DD}">
      <dsp:nvSpPr>
        <dsp:cNvPr id="0" name=""/>
        <dsp:cNvSpPr/>
      </dsp:nvSpPr>
      <dsp:spPr>
        <a:xfrm rot="10800000">
          <a:off x="0" y="0"/>
          <a:ext cx="11083858" cy="959786"/>
        </a:xfrm>
        <a:prstGeom prst="upArrowCallout">
          <a:avLst/>
        </a:prstGeom>
        <a:gradFill rotWithShape="0">
          <a:gsLst>
            <a:gs pos="0">
              <a:schemeClr val="accent3">
                <a:shade val="80000"/>
                <a:hueOff val="-306797"/>
                <a:satOff val="7381"/>
                <a:lumOff val="25963"/>
                <a:alphaOff val="0"/>
                <a:tint val="64000"/>
                <a:lumMod val="118000"/>
              </a:schemeClr>
            </a:gs>
            <a:gs pos="100000">
              <a:schemeClr val="accent3">
                <a:shade val="80000"/>
                <a:hueOff val="-306797"/>
                <a:satOff val="7381"/>
                <a:lumOff val="25963"/>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lvl="0" algn="r" defTabSz="1066800" rtl="0">
            <a:lnSpc>
              <a:spcPct val="90000"/>
            </a:lnSpc>
            <a:spcBef>
              <a:spcPct val="0"/>
            </a:spcBef>
            <a:spcAft>
              <a:spcPct val="35000"/>
            </a:spcAft>
          </a:pPr>
          <a:r>
            <a:rPr lang="fa-IR" sz="2400" kern="1200" dirty="0" smtClean="0"/>
            <a:t>1- </a:t>
          </a:r>
          <a:r>
            <a:rPr lang="fa-IR" sz="2400" b="1" kern="1200" dirty="0" smtClean="0"/>
            <a:t>مطالعات رویدادی</a:t>
          </a:r>
          <a:r>
            <a:rPr lang="fa-IR" sz="1800" kern="1200" dirty="0" smtClean="0"/>
            <a:t>:مطالعاتی که در ان پژوهشگر بدنبال بررسی سهم شرکتهایی است که یک رویداد مشترک را تجربه کرده اند.(بررسی اثار وضع مقرراتی خاص در مورد یک صنعت خاص،بر روی قیمت سهم ان صنعت یا اثار افزایش سرمایه بر روی قیمت سهام یک شرکت)</a:t>
          </a:r>
          <a:endParaRPr lang="en-US" sz="1800" kern="1200" dirty="0"/>
        </a:p>
      </dsp:txBody>
      <dsp:txXfrm rot="10800000">
        <a:off x="0" y="0"/>
        <a:ext cx="11083858" cy="6236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2F52C2-FDF0-4EBA-B410-F281ED87D214}">
      <dsp:nvSpPr>
        <dsp:cNvPr id="0" name=""/>
        <dsp:cNvSpPr/>
      </dsp:nvSpPr>
      <dsp:spPr>
        <a:xfrm>
          <a:off x="0" y="1038"/>
          <a:ext cx="9794096" cy="834173"/>
        </a:xfrm>
        <a:prstGeom prst="round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r" defTabSz="1066800" rtl="0">
            <a:lnSpc>
              <a:spcPct val="90000"/>
            </a:lnSpc>
            <a:spcBef>
              <a:spcPct val="0"/>
            </a:spcBef>
            <a:spcAft>
              <a:spcPct val="35000"/>
            </a:spcAft>
          </a:pPr>
          <a:r>
            <a:rPr lang="fa-IR" sz="2400" kern="1200" dirty="0" smtClean="0"/>
            <a:t>1-رقم سود دارای محتوای اطلاعاتی با اهمیت و معناداری بود.</a:t>
          </a:r>
          <a:r>
            <a:rPr lang="fa-IR" sz="500" kern="1200" dirty="0" smtClean="0"/>
            <a:t>د.</a:t>
          </a:r>
          <a:endParaRPr lang="en-US" sz="500" kern="1200" dirty="0"/>
        </a:p>
      </dsp:txBody>
      <dsp:txXfrm>
        <a:off x="40721" y="41759"/>
        <a:ext cx="9712654" cy="752731"/>
      </dsp:txXfrm>
    </dsp:sp>
    <dsp:sp modelId="{5759D414-4723-4AA4-82B6-CEF04F170F58}">
      <dsp:nvSpPr>
        <dsp:cNvPr id="0" name=""/>
        <dsp:cNvSpPr/>
      </dsp:nvSpPr>
      <dsp:spPr>
        <a:xfrm>
          <a:off x="0" y="848374"/>
          <a:ext cx="9794096" cy="834173"/>
        </a:xfrm>
        <a:prstGeom prst="round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r" defTabSz="1066800" rtl="0">
            <a:lnSpc>
              <a:spcPct val="90000"/>
            </a:lnSpc>
            <a:spcBef>
              <a:spcPct val="0"/>
            </a:spcBef>
            <a:spcAft>
              <a:spcPct val="35000"/>
            </a:spcAft>
          </a:pPr>
          <a:r>
            <a:rPr lang="fa-IR" sz="2400" kern="1200" dirty="0" smtClean="0"/>
            <a:t>2-انتشار اطلاعات دربازاربطورمستمروپیوسته انجام میشود(حسابداری تنها منبع اطلاعاتی در خصوص شرکتها نیست</a:t>
          </a:r>
          <a:r>
            <a:rPr lang="fa-IR" sz="1800" kern="1200" dirty="0" smtClean="0"/>
            <a:t>.</a:t>
          </a:r>
          <a:endParaRPr lang="en-US" sz="1800" kern="1200" dirty="0"/>
        </a:p>
      </dsp:txBody>
      <dsp:txXfrm>
        <a:off x="40721" y="889095"/>
        <a:ext cx="9712654" cy="752731"/>
      </dsp:txXfrm>
    </dsp:sp>
    <dsp:sp modelId="{6F83545B-5E56-4951-A318-727AEB6D0945}">
      <dsp:nvSpPr>
        <dsp:cNvPr id="0" name=""/>
        <dsp:cNvSpPr/>
      </dsp:nvSpPr>
      <dsp:spPr>
        <a:xfrm>
          <a:off x="0" y="1695710"/>
          <a:ext cx="9794096" cy="834173"/>
        </a:xfrm>
        <a:prstGeom prst="round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r" defTabSz="1066800" rtl="0">
            <a:lnSpc>
              <a:spcPct val="90000"/>
            </a:lnSpc>
            <a:spcBef>
              <a:spcPct val="0"/>
            </a:spcBef>
            <a:spcAft>
              <a:spcPct val="35000"/>
            </a:spcAft>
          </a:pPr>
          <a:r>
            <a:rPr lang="fa-IR" sz="2400" kern="1200" dirty="0" smtClean="0"/>
            <a:t>3-بازار در پیشبینی اطلاعات گزارشهای حسابداری ثابت قدم است.(با استفاده ازهزینه معاملات نمیتوان به سود اقتصادی دست یافت)</a:t>
          </a:r>
          <a:r>
            <a:rPr lang="fa-IR" sz="500" kern="1200" dirty="0" smtClean="0"/>
            <a:t>.</a:t>
          </a:r>
          <a:endParaRPr lang="en-US" sz="500" kern="1200" dirty="0"/>
        </a:p>
      </dsp:txBody>
      <dsp:txXfrm>
        <a:off x="40721" y="1736431"/>
        <a:ext cx="9712654" cy="752731"/>
      </dsp:txXfrm>
    </dsp:sp>
    <dsp:sp modelId="{0476DB77-1E7B-42ED-8BEA-17560B4599F0}">
      <dsp:nvSpPr>
        <dsp:cNvPr id="0" name=""/>
        <dsp:cNvSpPr/>
      </dsp:nvSpPr>
      <dsp:spPr>
        <a:xfrm>
          <a:off x="0" y="2543046"/>
          <a:ext cx="9794096" cy="834173"/>
        </a:xfrm>
        <a:prstGeom prst="round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r" defTabSz="755650" rtl="0">
            <a:lnSpc>
              <a:spcPct val="90000"/>
            </a:lnSpc>
            <a:spcBef>
              <a:spcPct val="0"/>
            </a:spcBef>
            <a:spcAft>
              <a:spcPct val="35000"/>
            </a:spcAft>
          </a:pPr>
          <a:r>
            <a:rPr lang="fa-IR" sz="1700" kern="1200" dirty="0" smtClean="0"/>
            <a:t>4</a:t>
          </a:r>
          <a:r>
            <a:rPr lang="fa-IR" sz="2400" kern="1200" dirty="0" smtClean="0"/>
            <a:t>-میانگین شرکت با اخبار خوب---&gt; بازده غیرعادی(+)  میانگین شرکتهای با اخبار بد---&gt; بازده غیرعادی(-)</a:t>
          </a:r>
          <a:endParaRPr lang="en-US" sz="2400" kern="1200" dirty="0"/>
        </a:p>
      </dsp:txBody>
      <dsp:txXfrm>
        <a:off x="40721" y="2583767"/>
        <a:ext cx="9712654" cy="7527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C73088-FF98-4BC8-AACD-2E7A69E8847A}">
      <dsp:nvSpPr>
        <dsp:cNvPr id="0" name=""/>
        <dsp:cNvSpPr/>
      </dsp:nvSpPr>
      <dsp:spPr>
        <a:xfrm>
          <a:off x="4326" y="0"/>
          <a:ext cx="1450534" cy="3416300"/>
        </a:xfrm>
        <a:prstGeom prst="roundRect">
          <a:avLst>
            <a:gd name="adj" fmla="val 10000"/>
          </a:avLst>
        </a:prstGeom>
        <a:solidFill>
          <a:schemeClr val="accent2">
            <a:shade val="50000"/>
            <a:hueOff val="0"/>
            <a:satOff val="0"/>
            <a:lumOff val="0"/>
            <a:alphaOff val="0"/>
          </a:schemeClr>
        </a:solidFill>
        <a:ln>
          <a:noFill/>
        </a:ln>
        <a:effectLst>
          <a:outerShdw blurRad="38100" dist="25400" dir="5400000" rotWithShape="0">
            <a:srgbClr val="000000">
              <a:alpha val="4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fa-IR" sz="2800" b="1" i="0" kern="1200" dirty="0" smtClean="0">
              <a:solidFill>
                <a:schemeClr val="tx1"/>
              </a:solidFill>
            </a:rPr>
            <a:t>1-بتا</a:t>
          </a:r>
          <a:endParaRPr lang="en-US" sz="2800" b="1" kern="1200" dirty="0">
            <a:solidFill>
              <a:schemeClr val="tx1"/>
            </a:solidFill>
          </a:endParaRPr>
        </a:p>
      </dsp:txBody>
      <dsp:txXfrm>
        <a:off x="4326" y="1366520"/>
        <a:ext cx="1450534" cy="1366520"/>
      </dsp:txXfrm>
    </dsp:sp>
    <dsp:sp modelId="{76246937-8927-44CD-B73A-330C07391D26}">
      <dsp:nvSpPr>
        <dsp:cNvPr id="0" name=""/>
        <dsp:cNvSpPr/>
      </dsp:nvSpPr>
      <dsp:spPr>
        <a:xfrm>
          <a:off x="160779" y="204978"/>
          <a:ext cx="1137627" cy="1137627"/>
        </a:xfrm>
        <a:prstGeom prst="ellipse">
          <a:avLst/>
        </a:prstGeom>
        <a:solidFill>
          <a:schemeClr val="accent2">
            <a:tint val="50000"/>
            <a:hueOff val="0"/>
            <a:satOff val="0"/>
            <a:lumOff val="0"/>
            <a:alphaOff val="0"/>
          </a:schemeClr>
        </a:solidFill>
        <a:ln>
          <a:noFill/>
        </a:ln>
        <a:effectLst>
          <a:outerShdw blurRad="38100" dist="25400" dir="5400000" rotWithShape="0">
            <a:srgbClr val="000000">
              <a:alpha val="4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4F42148B-7115-4E2B-BAF7-986E593B3C83}">
      <dsp:nvSpPr>
        <dsp:cNvPr id="0" name=""/>
        <dsp:cNvSpPr/>
      </dsp:nvSpPr>
      <dsp:spPr>
        <a:xfrm>
          <a:off x="1498376" y="0"/>
          <a:ext cx="1450534" cy="3416300"/>
        </a:xfrm>
        <a:prstGeom prst="roundRect">
          <a:avLst>
            <a:gd name="adj" fmla="val 10000"/>
          </a:avLst>
        </a:prstGeom>
        <a:solidFill>
          <a:schemeClr val="accent2">
            <a:shade val="50000"/>
            <a:hueOff val="130484"/>
            <a:satOff val="1419"/>
            <a:lumOff val="13063"/>
            <a:alphaOff val="0"/>
          </a:schemeClr>
        </a:solidFill>
        <a:ln>
          <a:noFill/>
        </a:ln>
        <a:effectLst>
          <a:outerShdw blurRad="38100" dist="25400" dir="5400000" rotWithShape="0">
            <a:srgbClr val="000000">
              <a:alpha val="4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fa-IR" sz="2400" b="1" i="0" kern="1200" dirty="0" smtClean="0">
              <a:solidFill>
                <a:schemeClr val="tx1"/>
              </a:solidFill>
            </a:rPr>
            <a:t>2-ساختار سرمایه</a:t>
          </a:r>
          <a:endParaRPr lang="en-US" sz="2400" b="1" kern="1200" dirty="0">
            <a:solidFill>
              <a:schemeClr val="tx1"/>
            </a:solidFill>
          </a:endParaRPr>
        </a:p>
      </dsp:txBody>
      <dsp:txXfrm>
        <a:off x="1498376" y="1366520"/>
        <a:ext cx="1450534" cy="1366520"/>
      </dsp:txXfrm>
    </dsp:sp>
    <dsp:sp modelId="{B4D3AD9B-3733-4EA2-B5B4-595C78F9763F}">
      <dsp:nvSpPr>
        <dsp:cNvPr id="0" name=""/>
        <dsp:cNvSpPr/>
      </dsp:nvSpPr>
      <dsp:spPr>
        <a:xfrm>
          <a:off x="1654829" y="204978"/>
          <a:ext cx="1137627" cy="1137627"/>
        </a:xfrm>
        <a:prstGeom prst="ellipse">
          <a:avLst/>
        </a:prstGeom>
        <a:solidFill>
          <a:schemeClr val="accent2">
            <a:tint val="50000"/>
            <a:hueOff val="-2271"/>
            <a:satOff val="93"/>
            <a:lumOff val="-308"/>
            <a:alphaOff val="0"/>
          </a:schemeClr>
        </a:solidFill>
        <a:ln>
          <a:noFill/>
        </a:ln>
        <a:effectLst>
          <a:outerShdw blurRad="38100" dist="25400" dir="5400000" rotWithShape="0">
            <a:srgbClr val="000000">
              <a:alpha val="4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BBF691C1-D8F8-4271-8E4F-A214AAC4F97B}">
      <dsp:nvSpPr>
        <dsp:cNvPr id="0" name=""/>
        <dsp:cNvSpPr/>
      </dsp:nvSpPr>
      <dsp:spPr>
        <a:xfrm>
          <a:off x="2992426" y="0"/>
          <a:ext cx="1450534" cy="3416300"/>
        </a:xfrm>
        <a:prstGeom prst="roundRect">
          <a:avLst>
            <a:gd name="adj" fmla="val 10000"/>
          </a:avLst>
        </a:prstGeom>
        <a:solidFill>
          <a:schemeClr val="accent2">
            <a:shade val="50000"/>
            <a:hueOff val="260968"/>
            <a:satOff val="2838"/>
            <a:lumOff val="26127"/>
            <a:alphaOff val="0"/>
          </a:schemeClr>
        </a:solidFill>
        <a:ln>
          <a:noFill/>
        </a:ln>
        <a:effectLst>
          <a:outerShdw blurRad="38100" dist="25400" dir="5400000" rotWithShape="0">
            <a:srgbClr val="000000">
              <a:alpha val="4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fa-IR" sz="2400" b="1" i="0" kern="1200" dirty="0" smtClean="0">
              <a:solidFill>
                <a:schemeClr val="tx1"/>
              </a:solidFill>
            </a:rPr>
            <a:t>3-کیفیت سود</a:t>
          </a:r>
          <a:endParaRPr lang="en-US" sz="2400" b="1" kern="1200" dirty="0">
            <a:solidFill>
              <a:schemeClr val="tx1"/>
            </a:solidFill>
          </a:endParaRPr>
        </a:p>
      </dsp:txBody>
      <dsp:txXfrm>
        <a:off x="2992426" y="1366520"/>
        <a:ext cx="1450534" cy="1366520"/>
      </dsp:txXfrm>
    </dsp:sp>
    <dsp:sp modelId="{706BDDFD-DE2C-40B7-80D4-8857B89645C7}">
      <dsp:nvSpPr>
        <dsp:cNvPr id="0" name=""/>
        <dsp:cNvSpPr/>
      </dsp:nvSpPr>
      <dsp:spPr>
        <a:xfrm>
          <a:off x="3148879" y="204978"/>
          <a:ext cx="1137627" cy="1137627"/>
        </a:xfrm>
        <a:prstGeom prst="ellipse">
          <a:avLst/>
        </a:prstGeom>
        <a:solidFill>
          <a:schemeClr val="accent2">
            <a:tint val="50000"/>
            <a:hueOff val="-4542"/>
            <a:satOff val="187"/>
            <a:lumOff val="-615"/>
            <a:alphaOff val="0"/>
          </a:schemeClr>
        </a:solidFill>
        <a:ln>
          <a:noFill/>
        </a:ln>
        <a:effectLst>
          <a:outerShdw blurRad="38100" dist="25400" dir="5400000" rotWithShape="0">
            <a:srgbClr val="000000">
              <a:alpha val="4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D9B38EAF-6F4F-4A99-BA55-9855F7A0C51B}">
      <dsp:nvSpPr>
        <dsp:cNvPr id="0" name=""/>
        <dsp:cNvSpPr/>
      </dsp:nvSpPr>
      <dsp:spPr>
        <a:xfrm>
          <a:off x="4486476" y="0"/>
          <a:ext cx="1450534" cy="3416300"/>
        </a:xfrm>
        <a:prstGeom prst="roundRect">
          <a:avLst>
            <a:gd name="adj" fmla="val 10000"/>
          </a:avLst>
        </a:prstGeom>
        <a:solidFill>
          <a:schemeClr val="accent2">
            <a:shade val="50000"/>
            <a:hueOff val="391452"/>
            <a:satOff val="4257"/>
            <a:lumOff val="39190"/>
            <a:alphaOff val="0"/>
          </a:schemeClr>
        </a:solidFill>
        <a:ln>
          <a:noFill/>
        </a:ln>
        <a:effectLst>
          <a:outerShdw blurRad="38100" dist="25400" dir="5400000" rotWithShape="0">
            <a:srgbClr val="000000">
              <a:alpha val="4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fa-IR" sz="2400" b="1" i="0" kern="1200" dirty="0" smtClean="0">
              <a:solidFill>
                <a:schemeClr val="tx1"/>
              </a:solidFill>
            </a:rPr>
            <a:t>4-فرصت های رشد</a:t>
          </a:r>
          <a:endParaRPr lang="en-US" sz="2400" b="1" kern="1200" dirty="0">
            <a:solidFill>
              <a:schemeClr val="tx1"/>
            </a:solidFill>
          </a:endParaRPr>
        </a:p>
      </dsp:txBody>
      <dsp:txXfrm>
        <a:off x="4486476" y="1366520"/>
        <a:ext cx="1450534" cy="1366520"/>
      </dsp:txXfrm>
    </dsp:sp>
    <dsp:sp modelId="{D8FE510E-2D19-4D56-883D-49F3991135E3}">
      <dsp:nvSpPr>
        <dsp:cNvPr id="0" name=""/>
        <dsp:cNvSpPr/>
      </dsp:nvSpPr>
      <dsp:spPr>
        <a:xfrm>
          <a:off x="4642930" y="204978"/>
          <a:ext cx="1137627" cy="1137627"/>
        </a:xfrm>
        <a:prstGeom prst="ellipse">
          <a:avLst/>
        </a:prstGeom>
        <a:solidFill>
          <a:schemeClr val="accent2">
            <a:tint val="50000"/>
            <a:hueOff val="-6812"/>
            <a:satOff val="280"/>
            <a:lumOff val="-923"/>
            <a:alphaOff val="0"/>
          </a:schemeClr>
        </a:solidFill>
        <a:ln>
          <a:noFill/>
        </a:ln>
        <a:effectLst>
          <a:outerShdw blurRad="38100" dist="25400" dir="5400000" rotWithShape="0">
            <a:srgbClr val="000000">
              <a:alpha val="4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B1B23648-38EB-40B8-8C41-8E6BBF403F77}">
      <dsp:nvSpPr>
        <dsp:cNvPr id="0" name=""/>
        <dsp:cNvSpPr/>
      </dsp:nvSpPr>
      <dsp:spPr>
        <a:xfrm>
          <a:off x="5980527" y="0"/>
          <a:ext cx="1450534" cy="3416300"/>
        </a:xfrm>
        <a:prstGeom prst="roundRect">
          <a:avLst>
            <a:gd name="adj" fmla="val 10000"/>
          </a:avLst>
        </a:prstGeom>
        <a:solidFill>
          <a:schemeClr val="accent2">
            <a:shade val="50000"/>
            <a:hueOff val="391452"/>
            <a:satOff val="4257"/>
            <a:lumOff val="39190"/>
            <a:alphaOff val="0"/>
          </a:schemeClr>
        </a:solidFill>
        <a:ln>
          <a:noFill/>
        </a:ln>
        <a:effectLst>
          <a:outerShdw blurRad="38100" dist="25400" dir="5400000" rotWithShape="0">
            <a:srgbClr val="000000">
              <a:alpha val="4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fa-IR" sz="2400" b="1" i="0" kern="1200" dirty="0" smtClean="0">
              <a:solidFill>
                <a:schemeClr val="tx1"/>
              </a:solidFill>
            </a:rPr>
            <a:t>5-تشابه انتظارات سرمایه گذاران</a:t>
          </a:r>
          <a:endParaRPr lang="en-US" sz="2400" b="1" kern="1200" dirty="0">
            <a:solidFill>
              <a:schemeClr val="tx1"/>
            </a:solidFill>
          </a:endParaRPr>
        </a:p>
      </dsp:txBody>
      <dsp:txXfrm>
        <a:off x="5980527" y="1366520"/>
        <a:ext cx="1450534" cy="1366520"/>
      </dsp:txXfrm>
    </dsp:sp>
    <dsp:sp modelId="{ED745CC6-5BA9-4E9C-99BE-77BAF02A6638}">
      <dsp:nvSpPr>
        <dsp:cNvPr id="0" name=""/>
        <dsp:cNvSpPr/>
      </dsp:nvSpPr>
      <dsp:spPr>
        <a:xfrm>
          <a:off x="6136980" y="204978"/>
          <a:ext cx="1137627" cy="1137627"/>
        </a:xfrm>
        <a:prstGeom prst="ellipse">
          <a:avLst/>
        </a:prstGeom>
        <a:solidFill>
          <a:schemeClr val="accent2">
            <a:tint val="50000"/>
            <a:hueOff val="-9083"/>
            <a:satOff val="374"/>
            <a:lumOff val="-1231"/>
            <a:alphaOff val="0"/>
          </a:schemeClr>
        </a:solidFill>
        <a:ln>
          <a:noFill/>
        </a:ln>
        <a:effectLst>
          <a:outerShdw blurRad="38100" dist="25400" dir="5400000" rotWithShape="0">
            <a:srgbClr val="000000">
              <a:alpha val="4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4E5D1BC7-D8FD-4E24-BD1D-7852E8CAE34D}">
      <dsp:nvSpPr>
        <dsp:cNvPr id="0" name=""/>
        <dsp:cNvSpPr/>
      </dsp:nvSpPr>
      <dsp:spPr>
        <a:xfrm>
          <a:off x="7474577" y="0"/>
          <a:ext cx="1450534" cy="3416300"/>
        </a:xfrm>
        <a:prstGeom prst="roundRect">
          <a:avLst>
            <a:gd name="adj" fmla="val 10000"/>
          </a:avLst>
        </a:prstGeom>
        <a:solidFill>
          <a:schemeClr val="accent2">
            <a:shade val="50000"/>
            <a:hueOff val="260968"/>
            <a:satOff val="2838"/>
            <a:lumOff val="26127"/>
            <a:alphaOff val="0"/>
          </a:schemeClr>
        </a:solidFill>
        <a:ln>
          <a:noFill/>
        </a:ln>
        <a:effectLst>
          <a:outerShdw blurRad="38100" dist="25400" dir="5400000" rotWithShape="0">
            <a:srgbClr val="000000">
              <a:alpha val="4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fa-IR" sz="2400" b="0" i="0" kern="1200" dirty="0" smtClean="0">
              <a:solidFill>
                <a:schemeClr val="tx1"/>
              </a:solidFill>
            </a:rPr>
            <a:t>6-میزان آگاهی بخشی قیمت</a:t>
          </a:r>
          <a:endParaRPr lang="en-US" sz="2400" kern="1200" dirty="0">
            <a:solidFill>
              <a:schemeClr val="tx1"/>
            </a:solidFill>
          </a:endParaRPr>
        </a:p>
      </dsp:txBody>
      <dsp:txXfrm>
        <a:off x="7474577" y="1366520"/>
        <a:ext cx="1450534" cy="1366520"/>
      </dsp:txXfrm>
    </dsp:sp>
    <dsp:sp modelId="{643AC615-7323-434A-8F3D-81D152CF4BF4}">
      <dsp:nvSpPr>
        <dsp:cNvPr id="0" name=""/>
        <dsp:cNvSpPr/>
      </dsp:nvSpPr>
      <dsp:spPr>
        <a:xfrm>
          <a:off x="7631030" y="204978"/>
          <a:ext cx="1137627" cy="1137627"/>
        </a:xfrm>
        <a:prstGeom prst="ellipse">
          <a:avLst/>
        </a:prstGeom>
        <a:solidFill>
          <a:schemeClr val="accent2">
            <a:tint val="50000"/>
            <a:hueOff val="-11354"/>
            <a:satOff val="467"/>
            <a:lumOff val="-1538"/>
            <a:alphaOff val="0"/>
          </a:schemeClr>
        </a:solidFill>
        <a:ln>
          <a:noFill/>
        </a:ln>
        <a:effectLst>
          <a:outerShdw blurRad="38100" dist="25400" dir="5400000" rotWithShape="0">
            <a:srgbClr val="000000">
              <a:alpha val="4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62C952DB-5C47-4F8F-9EA0-5C5F7E9554D1}">
      <dsp:nvSpPr>
        <dsp:cNvPr id="0" name=""/>
        <dsp:cNvSpPr/>
      </dsp:nvSpPr>
      <dsp:spPr>
        <a:xfrm>
          <a:off x="8968627" y="0"/>
          <a:ext cx="1450534" cy="3416300"/>
        </a:xfrm>
        <a:prstGeom prst="roundRect">
          <a:avLst>
            <a:gd name="adj" fmla="val 10000"/>
          </a:avLst>
        </a:prstGeom>
        <a:solidFill>
          <a:schemeClr val="accent2">
            <a:shade val="50000"/>
            <a:hueOff val="130484"/>
            <a:satOff val="1419"/>
            <a:lumOff val="13063"/>
            <a:alphaOff val="0"/>
          </a:schemeClr>
        </a:solidFill>
        <a:ln>
          <a:noFill/>
        </a:ln>
        <a:effectLst>
          <a:outerShdw blurRad="38100" dist="25400" dir="5400000" rotWithShape="0">
            <a:srgbClr val="000000">
              <a:alpha val="4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0">
            <a:lnSpc>
              <a:spcPct val="90000"/>
            </a:lnSpc>
            <a:spcBef>
              <a:spcPct val="0"/>
            </a:spcBef>
            <a:spcAft>
              <a:spcPct val="35000"/>
            </a:spcAft>
          </a:pPr>
          <a:r>
            <a:rPr lang="fa-IR" sz="2600" b="1" i="0" kern="1200" dirty="0" smtClean="0">
              <a:solidFill>
                <a:schemeClr val="tx1"/>
              </a:solidFill>
            </a:rPr>
            <a:t>7-کیفیت حسابرسی</a:t>
          </a:r>
          <a:endParaRPr lang="en-US" sz="2600" b="1" kern="1200" dirty="0">
            <a:solidFill>
              <a:schemeClr val="tx1"/>
            </a:solidFill>
          </a:endParaRPr>
        </a:p>
      </dsp:txBody>
      <dsp:txXfrm>
        <a:off x="8968627" y="1366520"/>
        <a:ext cx="1450534" cy="1366520"/>
      </dsp:txXfrm>
    </dsp:sp>
    <dsp:sp modelId="{5BC4DAA9-34FA-44DF-A1D2-7C92A0E1679F}">
      <dsp:nvSpPr>
        <dsp:cNvPr id="0" name=""/>
        <dsp:cNvSpPr/>
      </dsp:nvSpPr>
      <dsp:spPr>
        <a:xfrm>
          <a:off x="9125080" y="204978"/>
          <a:ext cx="1137627" cy="1137627"/>
        </a:xfrm>
        <a:prstGeom prst="ellipse">
          <a:avLst/>
        </a:prstGeom>
        <a:solidFill>
          <a:schemeClr val="accent2">
            <a:tint val="50000"/>
            <a:hueOff val="-13625"/>
            <a:satOff val="561"/>
            <a:lumOff val="-1846"/>
            <a:alphaOff val="0"/>
          </a:schemeClr>
        </a:solidFill>
        <a:ln>
          <a:noFill/>
        </a:ln>
        <a:effectLst>
          <a:outerShdw blurRad="38100" dist="25400" dir="5400000" rotWithShape="0">
            <a:srgbClr val="000000">
              <a:alpha val="4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AF74FDB1-0DB8-4127-B07C-4B0989065CEE}">
      <dsp:nvSpPr>
        <dsp:cNvPr id="0" name=""/>
        <dsp:cNvSpPr/>
      </dsp:nvSpPr>
      <dsp:spPr>
        <a:xfrm>
          <a:off x="416939" y="2733040"/>
          <a:ext cx="9589608" cy="512445"/>
        </a:xfrm>
        <a:prstGeom prst="leftRightArrow">
          <a:avLst/>
        </a:prstGeom>
        <a:solidFill>
          <a:schemeClr val="accent2">
            <a:tint val="55000"/>
            <a:hueOff val="0"/>
            <a:satOff val="0"/>
            <a:lumOff val="0"/>
            <a:alphaOff val="0"/>
          </a:schemeClr>
        </a:solidFill>
        <a:ln>
          <a:noFill/>
        </a:ln>
        <a:effectLst>
          <a:outerShdw blurRad="38100" dist="25400" dir="5400000" rotWithShape="0">
            <a:srgbClr val="000000">
              <a:alpha val="4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8651C9F5-16C6-487F-8160-C41FCC902A10}" type="datetimeFigureOut">
              <a:rPr lang="en-US" smtClean="0"/>
              <a:t>11/20/2018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A0272692-39BC-46B4-BAC9-735E5F955FA2}" type="slidenum">
              <a:rPr lang="en-US" smtClean="0"/>
              <a:t>‹#›</a:t>
            </a:fld>
            <a:endParaRPr lang="en-US"/>
          </a:p>
        </p:txBody>
      </p:sp>
    </p:spTree>
    <p:extLst>
      <p:ext uri="{BB962C8B-B14F-4D97-AF65-F5344CB8AC3E}">
        <p14:creationId xmlns:p14="http://schemas.microsoft.com/office/powerpoint/2010/main" val="389319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51C9F5-16C6-487F-8160-C41FCC902A10}"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0272692-39BC-46B4-BAC9-735E5F955FA2}" type="slidenum">
              <a:rPr lang="en-US" smtClean="0"/>
              <a:t>‹#›</a:t>
            </a:fld>
            <a:endParaRPr lang="en-US"/>
          </a:p>
        </p:txBody>
      </p:sp>
    </p:spTree>
    <p:extLst>
      <p:ext uri="{BB962C8B-B14F-4D97-AF65-F5344CB8AC3E}">
        <p14:creationId xmlns:p14="http://schemas.microsoft.com/office/powerpoint/2010/main" val="2372874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51C9F5-16C6-487F-8160-C41FCC902A10}"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0272692-39BC-46B4-BAC9-735E5F955FA2}" type="slidenum">
              <a:rPr lang="en-US" smtClean="0"/>
              <a:t>‹#›</a:t>
            </a:fld>
            <a:endParaRPr lang="en-US"/>
          </a:p>
        </p:txBody>
      </p:sp>
    </p:spTree>
    <p:extLst>
      <p:ext uri="{BB962C8B-B14F-4D97-AF65-F5344CB8AC3E}">
        <p14:creationId xmlns:p14="http://schemas.microsoft.com/office/powerpoint/2010/main" val="1194873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51C9F5-16C6-487F-8160-C41FCC902A10}"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0272692-39BC-46B4-BAC9-735E5F955FA2}" type="slidenum">
              <a:rPr lang="en-US" smtClean="0"/>
              <a:t>‹#›</a:t>
            </a:fld>
            <a:endParaRPr lang="en-US"/>
          </a:p>
        </p:txBody>
      </p:sp>
    </p:spTree>
    <p:extLst>
      <p:ext uri="{BB962C8B-B14F-4D97-AF65-F5344CB8AC3E}">
        <p14:creationId xmlns:p14="http://schemas.microsoft.com/office/powerpoint/2010/main" val="3656550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51C9F5-16C6-487F-8160-C41FCC902A10}"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0272692-39BC-46B4-BAC9-735E5F955FA2}" type="slidenum">
              <a:rPr lang="en-US" smtClean="0"/>
              <a:t>‹#›</a:t>
            </a:fld>
            <a:endParaRPr lang="en-US"/>
          </a:p>
        </p:txBody>
      </p:sp>
    </p:spTree>
    <p:extLst>
      <p:ext uri="{BB962C8B-B14F-4D97-AF65-F5344CB8AC3E}">
        <p14:creationId xmlns:p14="http://schemas.microsoft.com/office/powerpoint/2010/main" val="7126851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651C9F5-16C6-487F-8160-C41FCC902A10}"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272692-39BC-46B4-BAC9-735E5F955FA2}" type="slidenum">
              <a:rPr lang="en-US" smtClean="0"/>
              <a:t>‹#›</a:t>
            </a:fld>
            <a:endParaRPr lang="en-US"/>
          </a:p>
        </p:txBody>
      </p:sp>
    </p:spTree>
    <p:extLst>
      <p:ext uri="{BB962C8B-B14F-4D97-AF65-F5344CB8AC3E}">
        <p14:creationId xmlns:p14="http://schemas.microsoft.com/office/powerpoint/2010/main" val="2051282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651C9F5-16C6-487F-8160-C41FCC902A10}" type="datetimeFigureOut">
              <a:rPr lang="en-US" smtClean="0"/>
              <a:t>11/20/2018</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A0272692-39BC-46B4-BAC9-735E5F955FA2}" type="slidenum">
              <a:rPr lang="en-US" smtClean="0"/>
              <a:t>‹#›</a:t>
            </a:fld>
            <a:endParaRPr lang="en-US"/>
          </a:p>
        </p:txBody>
      </p:sp>
    </p:spTree>
    <p:extLst>
      <p:ext uri="{BB962C8B-B14F-4D97-AF65-F5344CB8AC3E}">
        <p14:creationId xmlns:p14="http://schemas.microsoft.com/office/powerpoint/2010/main" val="26851330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8651C9F5-16C6-487F-8160-C41FCC902A10}"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72692-39BC-46B4-BAC9-735E5F955FA2}" type="slidenum">
              <a:rPr lang="en-US" smtClean="0"/>
              <a:t>‹#›</a:t>
            </a:fld>
            <a:endParaRPr lang="en-US"/>
          </a:p>
        </p:txBody>
      </p:sp>
    </p:spTree>
    <p:extLst>
      <p:ext uri="{BB962C8B-B14F-4D97-AF65-F5344CB8AC3E}">
        <p14:creationId xmlns:p14="http://schemas.microsoft.com/office/powerpoint/2010/main" val="2554775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8651C9F5-16C6-487F-8160-C41FCC902A10}"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0272692-39BC-46B4-BAC9-735E5F955FA2}" type="slidenum">
              <a:rPr lang="en-US" smtClean="0"/>
              <a:t>‹#›</a:t>
            </a:fld>
            <a:endParaRPr lang="en-US"/>
          </a:p>
        </p:txBody>
      </p:sp>
    </p:spTree>
    <p:extLst>
      <p:ext uri="{BB962C8B-B14F-4D97-AF65-F5344CB8AC3E}">
        <p14:creationId xmlns:p14="http://schemas.microsoft.com/office/powerpoint/2010/main" val="1689106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51C9F5-16C6-487F-8160-C41FCC902A10}"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72692-39BC-46B4-BAC9-735E5F955FA2}" type="slidenum">
              <a:rPr lang="en-US" smtClean="0"/>
              <a:t>‹#›</a:t>
            </a:fld>
            <a:endParaRPr lang="en-US"/>
          </a:p>
        </p:txBody>
      </p:sp>
    </p:spTree>
    <p:extLst>
      <p:ext uri="{BB962C8B-B14F-4D97-AF65-F5344CB8AC3E}">
        <p14:creationId xmlns:p14="http://schemas.microsoft.com/office/powerpoint/2010/main" val="1210607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51C9F5-16C6-487F-8160-C41FCC902A10}"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0272692-39BC-46B4-BAC9-735E5F955FA2}" type="slidenum">
              <a:rPr lang="en-US" smtClean="0"/>
              <a:t>‹#›</a:t>
            </a:fld>
            <a:endParaRPr lang="en-US"/>
          </a:p>
        </p:txBody>
      </p:sp>
    </p:spTree>
    <p:extLst>
      <p:ext uri="{BB962C8B-B14F-4D97-AF65-F5344CB8AC3E}">
        <p14:creationId xmlns:p14="http://schemas.microsoft.com/office/powerpoint/2010/main" val="939332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51C9F5-16C6-487F-8160-C41FCC902A10}"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72692-39BC-46B4-BAC9-735E5F955FA2}" type="slidenum">
              <a:rPr lang="en-US" smtClean="0"/>
              <a:t>‹#›</a:t>
            </a:fld>
            <a:endParaRPr lang="en-US"/>
          </a:p>
        </p:txBody>
      </p:sp>
    </p:spTree>
    <p:extLst>
      <p:ext uri="{BB962C8B-B14F-4D97-AF65-F5344CB8AC3E}">
        <p14:creationId xmlns:p14="http://schemas.microsoft.com/office/powerpoint/2010/main" val="1831843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51C9F5-16C6-487F-8160-C41FCC902A10}"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272692-39BC-46B4-BAC9-735E5F955FA2}" type="slidenum">
              <a:rPr lang="en-US" smtClean="0"/>
              <a:t>‹#›</a:t>
            </a:fld>
            <a:endParaRPr lang="en-US"/>
          </a:p>
        </p:txBody>
      </p:sp>
    </p:spTree>
    <p:extLst>
      <p:ext uri="{BB962C8B-B14F-4D97-AF65-F5344CB8AC3E}">
        <p14:creationId xmlns:p14="http://schemas.microsoft.com/office/powerpoint/2010/main" val="1128757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651C9F5-16C6-487F-8160-C41FCC902A10}"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272692-39BC-46B4-BAC9-735E5F955FA2}" type="slidenum">
              <a:rPr lang="en-US" smtClean="0"/>
              <a:t>‹#›</a:t>
            </a:fld>
            <a:endParaRPr lang="en-US"/>
          </a:p>
        </p:txBody>
      </p:sp>
    </p:spTree>
    <p:extLst>
      <p:ext uri="{BB962C8B-B14F-4D97-AF65-F5344CB8AC3E}">
        <p14:creationId xmlns:p14="http://schemas.microsoft.com/office/powerpoint/2010/main" val="1657914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51C9F5-16C6-487F-8160-C41FCC902A10}"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0272692-39BC-46B4-BAC9-735E5F955FA2}" type="slidenum">
              <a:rPr lang="en-US" smtClean="0"/>
              <a:t>‹#›</a:t>
            </a:fld>
            <a:endParaRPr lang="en-US"/>
          </a:p>
        </p:txBody>
      </p:sp>
    </p:spTree>
    <p:extLst>
      <p:ext uri="{BB962C8B-B14F-4D97-AF65-F5344CB8AC3E}">
        <p14:creationId xmlns:p14="http://schemas.microsoft.com/office/powerpoint/2010/main" val="1031802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51C9F5-16C6-487F-8160-C41FCC902A10}"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0272692-39BC-46B4-BAC9-735E5F955FA2}" type="slidenum">
              <a:rPr lang="en-US" smtClean="0"/>
              <a:t>‹#›</a:t>
            </a:fld>
            <a:endParaRPr lang="en-US"/>
          </a:p>
        </p:txBody>
      </p:sp>
    </p:spTree>
    <p:extLst>
      <p:ext uri="{BB962C8B-B14F-4D97-AF65-F5344CB8AC3E}">
        <p14:creationId xmlns:p14="http://schemas.microsoft.com/office/powerpoint/2010/main" val="1377028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51C9F5-16C6-487F-8160-C41FCC902A10}"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0272692-39BC-46B4-BAC9-735E5F955FA2}" type="slidenum">
              <a:rPr lang="en-US" smtClean="0"/>
              <a:t>‹#›</a:t>
            </a:fld>
            <a:endParaRPr lang="en-US"/>
          </a:p>
        </p:txBody>
      </p:sp>
    </p:spTree>
    <p:extLst>
      <p:ext uri="{BB962C8B-B14F-4D97-AF65-F5344CB8AC3E}">
        <p14:creationId xmlns:p14="http://schemas.microsoft.com/office/powerpoint/2010/main" val="1514521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8651C9F5-16C6-487F-8160-C41FCC902A10}" type="datetimeFigureOut">
              <a:rPr lang="en-US" smtClean="0"/>
              <a:t>11/20/2018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A0272692-39BC-46B4-BAC9-735E5F955FA2}" type="slidenum">
              <a:rPr lang="en-US" smtClean="0"/>
              <a:t>‹#›</a:t>
            </a:fld>
            <a:endParaRPr lang="en-US"/>
          </a:p>
        </p:txBody>
      </p:sp>
    </p:spTree>
    <p:extLst>
      <p:ext uri="{BB962C8B-B14F-4D97-AF65-F5344CB8AC3E}">
        <p14:creationId xmlns:p14="http://schemas.microsoft.com/office/powerpoint/2010/main" val="263436658"/>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 id="2147483891" r:id="rId12"/>
    <p:sldLayoutId id="2147483892" r:id="rId13"/>
    <p:sldLayoutId id="2147483893" r:id="rId14"/>
    <p:sldLayoutId id="2147483894" r:id="rId15"/>
    <p:sldLayoutId id="2147483895" r:id="rId16"/>
    <p:sldLayoutId id="2147483896"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6429" y="773724"/>
            <a:ext cx="10128739" cy="5203288"/>
          </a:xfrm>
          <a:prstGeom prst="rect">
            <a:avLst/>
          </a:prstGeom>
        </p:spPr>
      </p:pic>
      <p:sp>
        <p:nvSpPr>
          <p:cNvPr id="5" name="Rectangle 4"/>
          <p:cNvSpPr/>
          <p:nvPr/>
        </p:nvSpPr>
        <p:spPr>
          <a:xfrm>
            <a:off x="1533379" y="928468"/>
            <a:ext cx="5289452" cy="42906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1336430" y="745588"/>
            <a:ext cx="10128739" cy="5669280"/>
          </a:xfrm>
          <a:prstGeom prst="rect">
            <a:avLst/>
          </a:prstGeom>
          <a:noFill/>
          <a:ln w="762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9982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155" y="521588"/>
            <a:ext cx="11165983" cy="1635617"/>
          </a:xfrm>
          <a:solidFill>
            <a:schemeClr val="bg1"/>
          </a:solidFill>
        </p:spPr>
        <p:txBody>
          <a:bodyPr anchor="t"/>
          <a:lstStyle/>
          <a:p>
            <a:pPr lvl="0" algn="r">
              <a:spcBef>
                <a:spcPts val="1000"/>
              </a:spcBef>
              <a:buClr>
                <a:srgbClr val="B31166"/>
              </a:buClr>
              <a:buSzPct val="80000"/>
            </a:pPr>
            <a:r>
              <a:rPr lang="fa-IR" dirty="0" smtClean="0">
                <a:solidFill>
                  <a:srgbClr val="C00000"/>
                </a:solidFill>
              </a:rPr>
              <a:t>تفکیک عوامل کلان در سطح بازار و عوامل خاص شرکت</a:t>
            </a:r>
            <a:r>
              <a:rPr lang="en-US" dirty="0" smtClean="0">
                <a:solidFill>
                  <a:schemeClr val="tx1"/>
                </a:solidFill>
              </a:rPr>
              <a:t/>
            </a:r>
            <a:br>
              <a:rPr lang="en-US" dirty="0" smtClean="0">
                <a:solidFill>
                  <a:schemeClr val="tx1"/>
                </a:solidFill>
              </a:rPr>
            </a:br>
            <a:r>
              <a:rPr lang="fa-IR" sz="2400" dirty="0">
                <a:solidFill>
                  <a:prstClr val="black">
                    <a:lumMod val="75000"/>
                    <a:lumOff val="25000"/>
                  </a:prstClr>
                </a:solidFill>
                <a:cs typeface="Arial" panose="020B0604020202020204" pitchFamily="34" charset="0"/>
              </a:rPr>
              <a:t>-استفاده از مدل بازار---&gt;جهت تفکیک اثرات عوامل سطح بازار و عوامل خاص شرکت</a:t>
            </a:r>
            <a:r>
              <a:rPr lang="fa-IR" sz="2400" dirty="0" smtClean="0">
                <a:solidFill>
                  <a:prstClr val="black">
                    <a:lumMod val="75000"/>
                    <a:lumOff val="25000"/>
                  </a:prstClr>
                </a:solidFill>
                <a:cs typeface="Arial" panose="020B0604020202020204" pitchFamily="34" charset="0"/>
              </a:rPr>
              <a:t>.</a:t>
            </a:r>
            <a:r>
              <a:rPr lang="fa-IR" sz="2400" dirty="0">
                <a:solidFill>
                  <a:prstClr val="black">
                    <a:lumMod val="75000"/>
                    <a:lumOff val="25000"/>
                  </a:prstClr>
                </a:solidFill>
                <a:cs typeface="Arial" panose="020B0604020202020204" pitchFamily="34" charset="0"/>
              </a:rPr>
              <a:t/>
            </a:r>
            <a:br>
              <a:rPr lang="fa-IR" sz="2400" dirty="0">
                <a:solidFill>
                  <a:prstClr val="black">
                    <a:lumMod val="75000"/>
                    <a:lumOff val="25000"/>
                  </a:prstClr>
                </a:solidFill>
                <a:cs typeface="Arial" panose="020B0604020202020204" pitchFamily="34" charset="0"/>
              </a:rPr>
            </a:br>
            <a:r>
              <a:rPr lang="en-US" sz="2400" dirty="0">
                <a:solidFill>
                  <a:prstClr val="black">
                    <a:lumMod val="75000"/>
                    <a:lumOff val="25000"/>
                  </a:prstClr>
                </a:solidFill>
              </a:rPr>
              <a:t>t</a:t>
            </a:r>
            <a:r>
              <a:rPr lang="fa-IR" sz="2400" dirty="0">
                <a:solidFill>
                  <a:prstClr val="black">
                    <a:lumMod val="75000"/>
                    <a:lumOff val="25000"/>
                  </a:prstClr>
                </a:solidFill>
                <a:cs typeface="Arial" panose="020B0604020202020204" pitchFamily="34" charset="0"/>
              </a:rPr>
              <a:t>بازده شرکت در دوره </a:t>
            </a:r>
            <a:r>
              <a:rPr lang="en-US" sz="2400" dirty="0">
                <a:solidFill>
                  <a:prstClr val="black">
                    <a:lumMod val="75000"/>
                    <a:lumOff val="25000"/>
                  </a:prstClr>
                </a:solidFill>
              </a:rPr>
              <a:t>&lt;</a:t>
            </a:r>
            <a:r>
              <a:rPr lang="fa-IR" sz="2400" dirty="0">
                <a:solidFill>
                  <a:prstClr val="black">
                    <a:lumMod val="75000"/>
                    <a:lumOff val="25000"/>
                  </a:prstClr>
                </a:solidFill>
                <a:cs typeface="Arial" panose="020B0604020202020204" pitchFamily="34" charset="0"/>
              </a:rPr>
              <a:t>   </a:t>
            </a:r>
            <a:r>
              <a:rPr lang="en-US" sz="2400" dirty="0">
                <a:solidFill>
                  <a:prstClr val="black">
                    <a:lumMod val="75000"/>
                    <a:lumOff val="25000"/>
                  </a:prstClr>
                </a:solidFill>
              </a:rPr>
              <a:t>R j</a:t>
            </a:r>
            <a:r>
              <a:rPr lang="fa-IR" sz="2400" dirty="0">
                <a:solidFill>
                  <a:prstClr val="black">
                    <a:lumMod val="75000"/>
                    <a:lumOff val="25000"/>
                  </a:prstClr>
                </a:solidFill>
                <a:cs typeface="Arial" panose="020B0604020202020204" pitchFamily="34" charset="0"/>
              </a:rPr>
              <a:t>,</a:t>
            </a:r>
            <a:r>
              <a:rPr lang="en-US" sz="2400" dirty="0">
                <a:solidFill>
                  <a:prstClr val="black">
                    <a:lumMod val="75000"/>
                    <a:lumOff val="25000"/>
                  </a:prstClr>
                </a:solidFill>
              </a:rPr>
              <a:t>t</a:t>
            </a:r>
            <a:r>
              <a:rPr lang="fa-IR" sz="2400" dirty="0">
                <a:solidFill>
                  <a:prstClr val="black">
                    <a:lumMod val="75000"/>
                    <a:lumOff val="25000"/>
                  </a:prstClr>
                </a:solidFill>
                <a:cs typeface="Arial" panose="020B0604020202020204" pitchFamily="34" charset="0"/>
              </a:rPr>
              <a:t>-معادله بازده شرکت(مدل بازار) </a:t>
            </a:r>
            <a:br>
              <a:rPr lang="fa-IR" sz="2400" dirty="0">
                <a:solidFill>
                  <a:prstClr val="black">
                    <a:lumMod val="75000"/>
                    <a:lumOff val="25000"/>
                  </a:prstClr>
                </a:solidFill>
                <a:cs typeface="Arial" panose="020B0604020202020204" pitchFamily="34" charset="0"/>
              </a:rPr>
            </a:br>
            <a:endParaRPr lang="en-US" dirty="0">
              <a:solidFill>
                <a:schemeClr val="tx1"/>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15155" y="2144324"/>
                <a:ext cx="11165982" cy="4713676"/>
              </a:xfrm>
            </p:spPr>
            <p:txBody>
              <a:bodyPr>
                <a:normAutofit/>
              </a:bodyPr>
              <a:lstStyle/>
              <a:p>
                <a:pPr marL="0" indent="0" algn="r">
                  <a:buNone/>
                </a:pPr>
                <a:r>
                  <a:rPr lang="en-US" sz="2400" dirty="0" smtClean="0">
                    <a:solidFill>
                      <a:prstClr val="black">
                        <a:lumMod val="75000"/>
                        <a:lumOff val="25000"/>
                      </a:prstClr>
                    </a:solidFill>
                    <a:ea typeface="Cambria Math" panose="02040503050406030204" pitchFamily="18" charset="0"/>
                  </a:rPr>
                  <a:t>          </a:t>
                </a:r>
                <a:r>
                  <a:rPr lang="fa-IR" sz="2400" dirty="0" smtClean="0">
                    <a:solidFill>
                      <a:prstClr val="black">
                        <a:lumMod val="75000"/>
                        <a:lumOff val="25000"/>
                      </a:prstClr>
                    </a:solidFill>
                    <a:ea typeface="Cambria Math" panose="02040503050406030204" pitchFamily="18" charset="0"/>
                  </a:rPr>
                  <a:t>میزان خطا=بازده غیرعادی </a:t>
                </a:r>
                <a14:m>
                  <m:oMath xmlns:m="http://schemas.openxmlformats.org/officeDocument/2006/math">
                    <m:r>
                      <a:rPr lang="en-US" sz="2400" i="1" smtClean="0">
                        <a:solidFill>
                          <a:prstClr val="black">
                            <a:lumMod val="75000"/>
                            <a:lumOff val="25000"/>
                          </a:prstClr>
                        </a:solidFill>
                        <a:latin typeface="Cambria Math" panose="02040503050406030204" pitchFamily="18" charset="0"/>
                        <a:ea typeface="Cambria Math" panose="02040503050406030204" pitchFamily="18" charset="0"/>
                      </a:rPr>
                      <m:t>∈</m:t>
                    </m:r>
                    <m:r>
                      <a:rPr lang="en-US" sz="2400" b="0" i="1" smtClean="0">
                        <a:solidFill>
                          <a:prstClr val="black">
                            <a:lumMod val="75000"/>
                            <a:lumOff val="25000"/>
                          </a:prstClr>
                        </a:solidFill>
                        <a:latin typeface="Cambria Math" panose="02040503050406030204" pitchFamily="18" charset="0"/>
                        <a:ea typeface="Cambria Math" panose="02040503050406030204" pitchFamily="18" charset="0"/>
                      </a:rPr>
                      <m:t>𝑗𝑡</m:t>
                    </m:r>
                  </m:oMath>
                </a14:m>
                <a:r>
                  <a:rPr lang="en-US" sz="2400" dirty="0" smtClean="0">
                    <a:solidFill>
                      <a:prstClr val="black">
                        <a:lumMod val="75000"/>
                        <a:lumOff val="25000"/>
                      </a:prstClr>
                    </a:solidFill>
                  </a:rPr>
                  <a:t>-</a:t>
                </a:r>
                <a:endParaRPr lang="en-US" sz="2400" dirty="0">
                  <a:solidFill>
                    <a:prstClr val="black">
                      <a:lumMod val="75000"/>
                      <a:lumOff val="25000"/>
                    </a:prstClr>
                  </a:solidFill>
                </a:endParaRPr>
              </a:p>
              <a:p>
                <a:pPr marL="0" indent="0" algn="r">
                  <a:buNone/>
                </a:pPr>
                <a:r>
                  <a:rPr lang="fa-IR" sz="2400" dirty="0" smtClean="0"/>
                  <a:t>-جهت براورد بتا نیاز به تفکیک بازده سطح بازار از بازده خاص شرکت وجود دارد.</a:t>
                </a:r>
              </a:p>
              <a:p>
                <a:pPr marL="0" indent="0" algn="r">
                  <a:buNone/>
                </a:pPr>
                <a:r>
                  <a:rPr lang="fa-IR" sz="2400" dirty="0" smtClean="0"/>
                  <a:t>-بتای یک شرکت ممکن است طی زمان تغییر کند.(تغییر عملیات –ساختار سرمایه</a:t>
                </a:r>
                <a:endParaRPr lang="en-US" sz="2400" dirty="0"/>
              </a:p>
              <a:p>
                <a:pPr marL="0" indent="0" algn="r">
                  <a:buNone/>
                </a:pPr>
                <a:r>
                  <a:rPr lang="fa-IR" sz="2400" dirty="0"/>
                  <a:t> </a:t>
                </a:r>
                <a:r>
                  <a:rPr lang="fa-IR" sz="2400" dirty="0" smtClean="0"/>
                  <a:t>بازده پرتفوی بازار---اندازه گیری بازده بازار---بوسیله </a:t>
                </a:r>
                <a:r>
                  <a:rPr lang="fa-IR" sz="2400" b="1" dirty="0" smtClean="0"/>
                  <a:t>میانگین صنعتی داوجونز یا شاخص ترکیبی  </a:t>
                </a:r>
                <a:r>
                  <a:rPr lang="en-US" sz="2400" dirty="0" smtClean="0"/>
                  <a:t>R </a:t>
                </a:r>
                <a:r>
                  <a:rPr lang="en-US" sz="1400" dirty="0" smtClean="0"/>
                  <a:t>m</a:t>
                </a:r>
                <a:r>
                  <a:rPr lang="fa-IR" sz="1400" dirty="0" smtClean="0"/>
                  <a:t>،</a:t>
                </a:r>
                <a:r>
                  <a:rPr lang="en-US" sz="1400" dirty="0" smtClean="0"/>
                  <a:t>t</a:t>
                </a:r>
                <a:endParaRPr lang="fa-IR" sz="1400" dirty="0" smtClean="0"/>
              </a:p>
              <a:p>
                <a:pPr marL="0" indent="0" algn="r">
                  <a:buNone/>
                </a:pPr>
                <a:endParaRPr lang="fa-IR" sz="14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15155" y="2144324"/>
                <a:ext cx="11165982" cy="4713676"/>
              </a:xfrm>
              <a:blipFill rotWithShape="0">
                <a:blip r:embed="rId2"/>
                <a:stretch>
                  <a:fillRect t="-1035" r="-8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Wave 3"/>
              <p:cNvSpPr/>
              <p:nvPr/>
            </p:nvSpPr>
            <p:spPr>
              <a:xfrm>
                <a:off x="676141" y="1385332"/>
                <a:ext cx="2897745" cy="692196"/>
              </a:xfrm>
              <a:prstGeom prst="wav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R j</a:t>
                </a:r>
                <a:r>
                  <a:rPr lang="fa-IR" dirty="0" smtClean="0">
                    <a:solidFill>
                      <a:schemeClr val="tx1"/>
                    </a:solidFill>
                  </a:rPr>
                  <a:t>,</a:t>
                </a:r>
                <a:r>
                  <a:rPr lang="en-US" dirty="0" smtClean="0">
                    <a:solidFill>
                      <a:schemeClr val="tx1"/>
                    </a:solidFill>
                  </a:rPr>
                  <a:t>t =</a:t>
                </a:r>
                <a14:m>
                  <m:oMath xmlns:m="http://schemas.openxmlformats.org/officeDocument/2006/math">
                    <m:r>
                      <a:rPr lang="en-US" i="1" smtClean="0">
                        <a:solidFill>
                          <a:schemeClr val="tx1"/>
                        </a:solidFill>
                        <a:latin typeface="Cambria Math" panose="02040503050406030204" pitchFamily="18" charset="0"/>
                        <a:ea typeface="Cambria Math" panose="02040503050406030204" pitchFamily="18" charset="0"/>
                      </a:rPr>
                      <m:t>∝</m:t>
                    </m:r>
                    <m:r>
                      <a:rPr lang="en-US" b="0" i="1" smtClean="0">
                        <a:solidFill>
                          <a:schemeClr val="tx1"/>
                        </a:solidFill>
                        <a:latin typeface="Cambria Math" panose="02040503050406030204" pitchFamily="18" charset="0"/>
                        <a:ea typeface="Cambria Math" panose="02040503050406030204" pitchFamily="18" charset="0"/>
                      </a:rPr>
                      <m:t> </m:t>
                    </m:r>
                  </m:oMath>
                </a14:m>
                <a:r>
                  <a:rPr lang="en-US" dirty="0" smtClean="0">
                    <a:solidFill>
                      <a:schemeClr val="tx1"/>
                    </a:solidFill>
                  </a:rPr>
                  <a:t>j</a:t>
                </a:r>
                <a:r>
                  <a:rPr lang="en-US" sz="2000" b="1" dirty="0" smtClean="0">
                    <a:solidFill>
                      <a:schemeClr val="tx1"/>
                    </a:solidFill>
                  </a:rPr>
                  <a:t>+</a:t>
                </a:r>
                <a:r>
                  <a:rPr lang="en-US" dirty="0" smtClean="0">
                    <a:solidFill>
                      <a:schemeClr val="tx1"/>
                    </a:solidFill>
                  </a:rPr>
                  <a:t> B</a:t>
                </a:r>
                <a:r>
                  <a:rPr lang="fa-IR" dirty="0" smtClean="0">
                    <a:solidFill>
                      <a:schemeClr val="tx1"/>
                    </a:solidFill>
                  </a:rPr>
                  <a:t>,</a:t>
                </a:r>
                <a:r>
                  <a:rPr lang="en-US" dirty="0" smtClean="0">
                    <a:solidFill>
                      <a:schemeClr val="tx1"/>
                    </a:solidFill>
                  </a:rPr>
                  <a:t>j  R m</a:t>
                </a:r>
                <a:r>
                  <a:rPr lang="fa-IR" dirty="0" smtClean="0">
                    <a:solidFill>
                      <a:schemeClr val="tx1"/>
                    </a:solidFill>
                  </a:rPr>
                  <a:t>,</a:t>
                </a:r>
                <a:r>
                  <a:rPr lang="en-US" dirty="0" smtClean="0">
                    <a:solidFill>
                      <a:schemeClr val="tx1"/>
                    </a:solidFill>
                  </a:rPr>
                  <a:t>t </a:t>
                </a:r>
                <a:r>
                  <a:rPr lang="en-US" sz="2000" b="1" dirty="0" smtClean="0">
                    <a:solidFill>
                      <a:schemeClr val="tx1"/>
                    </a:solidFill>
                  </a:rPr>
                  <a:t>+</a:t>
                </a:r>
                <a:r>
                  <a:rPr lang="en-US" dirty="0" smtClean="0">
                    <a:solidFill>
                      <a:schemeClr val="tx1"/>
                    </a:solidFill>
                  </a:rPr>
                  <a:t> </a:t>
                </a:r>
                <a:r>
                  <a:rPr lang="en-US" dirty="0">
                    <a:solidFill>
                      <a:schemeClr val="tx1"/>
                    </a:solidFill>
                  </a:rPr>
                  <a:t>e</a:t>
                </a:r>
                <a:r>
                  <a:rPr lang="en-US" dirty="0" smtClean="0">
                    <a:solidFill>
                      <a:schemeClr val="tx1"/>
                    </a:solidFill>
                  </a:rPr>
                  <a:t> j</a:t>
                </a:r>
                <a:r>
                  <a:rPr lang="fa-IR" dirty="0" smtClean="0">
                    <a:solidFill>
                      <a:schemeClr val="tx1"/>
                    </a:solidFill>
                  </a:rPr>
                  <a:t>,</a:t>
                </a:r>
                <a:r>
                  <a:rPr lang="en-US" dirty="0" smtClean="0">
                    <a:solidFill>
                      <a:schemeClr val="tx1"/>
                    </a:solidFill>
                  </a:rPr>
                  <a:t>t</a:t>
                </a:r>
                <a:endParaRPr lang="en-US" dirty="0">
                  <a:solidFill>
                    <a:schemeClr val="tx1"/>
                  </a:solidFill>
                </a:endParaRPr>
              </a:p>
            </p:txBody>
          </p:sp>
        </mc:Choice>
        <mc:Fallback xmlns="">
          <p:sp>
            <p:nvSpPr>
              <p:cNvPr id="4" name="Wave 3"/>
              <p:cNvSpPr>
                <a:spLocks noRot="1" noChangeAspect="1" noMove="1" noResize="1" noEditPoints="1" noAdjustHandles="1" noChangeArrowheads="1" noChangeShapeType="1" noTextEdit="1"/>
              </p:cNvSpPr>
              <p:nvPr/>
            </p:nvSpPr>
            <p:spPr>
              <a:xfrm>
                <a:off x="676141" y="1385332"/>
                <a:ext cx="2897745" cy="692196"/>
              </a:xfrm>
              <a:prstGeom prst="wave">
                <a:avLst/>
              </a:prstGeom>
              <a:blipFill rotWithShape="0">
                <a:blip r:embed="rId3"/>
                <a:stretch>
                  <a:fillRect l="-1674" r="-41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6307428" y="2205496"/>
                <a:ext cx="1790163" cy="4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rPr>
                  <a:t>عرض از مبدا</a:t>
                </a:r>
                <a14:m>
                  <m:oMath xmlns:m="http://schemas.openxmlformats.org/officeDocument/2006/math">
                    <m:r>
                      <a:rPr lang="fa-IR" sz="2000" i="1" smtClean="0">
                        <a:solidFill>
                          <a:schemeClr val="tx1"/>
                        </a:solidFill>
                        <a:latin typeface="Cambria Math" panose="02040503050406030204" pitchFamily="18" charset="0"/>
                        <a:ea typeface="Cambria Math" panose="02040503050406030204" pitchFamily="18" charset="0"/>
                      </a:rPr>
                      <m:t>∝</m:t>
                    </m:r>
                    <m:r>
                      <a:rPr lang="en-US" sz="2000" b="0" i="1" smtClean="0">
                        <a:solidFill>
                          <a:schemeClr val="tx1"/>
                        </a:solidFill>
                        <a:latin typeface="Cambria Math" panose="02040503050406030204" pitchFamily="18" charset="0"/>
                        <a:ea typeface="Cambria Math" panose="02040503050406030204" pitchFamily="18" charset="0"/>
                      </a:rPr>
                      <m:t>𝑗𝑡</m:t>
                    </m:r>
                  </m:oMath>
                </a14:m>
                <a:endParaRPr lang="en-US" sz="2000" dirty="0">
                  <a:solidFill>
                    <a:schemeClr val="tx1"/>
                  </a:solidFill>
                </a:endParaRPr>
              </a:p>
            </p:txBody>
          </p:sp>
        </mc:Choice>
        <mc:Fallback xmlns="">
          <p:sp>
            <p:nvSpPr>
              <p:cNvPr id="5" name="Rectangle 4"/>
              <p:cNvSpPr>
                <a:spLocks noRot="1" noChangeAspect="1" noMove="1" noResize="1" noEditPoints="1" noAdjustHandles="1" noChangeArrowheads="1" noChangeShapeType="1" noTextEdit="1"/>
              </p:cNvSpPr>
              <p:nvPr/>
            </p:nvSpPr>
            <p:spPr>
              <a:xfrm>
                <a:off x="6307428" y="2205496"/>
                <a:ext cx="1790163" cy="476518"/>
              </a:xfrm>
              <a:prstGeom prst="rect">
                <a:avLst/>
              </a:prstGeom>
              <a:blipFill rotWithShape="0">
                <a:blip r:embed="rId4"/>
                <a:stretch>
                  <a:fillRect l="-4096" r="-1365" b="-15385"/>
                </a:stretch>
              </a:blipFill>
              <a:ln>
                <a:noFill/>
              </a:ln>
            </p:spPr>
            <p:txBody>
              <a:bodyPr/>
              <a:lstStyle/>
              <a:p>
                <a:r>
                  <a:rPr lang="en-US">
                    <a:noFill/>
                  </a:rPr>
                  <a:t> </a:t>
                </a:r>
              </a:p>
            </p:txBody>
          </p:sp>
        </mc:Fallback>
      </mc:AlternateContent>
      <p:sp>
        <p:nvSpPr>
          <p:cNvPr id="6" name="Rectangle 5"/>
          <p:cNvSpPr/>
          <p:nvPr/>
        </p:nvSpPr>
        <p:spPr>
          <a:xfrm>
            <a:off x="4266126" y="2205496"/>
            <a:ext cx="2041302" cy="4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شیب خط رگرسیون</a:t>
            </a:r>
            <a:r>
              <a:rPr lang="en-US" dirty="0" smtClean="0">
                <a:solidFill>
                  <a:schemeClr val="tx1"/>
                </a:solidFill>
              </a:rPr>
              <a:t>  B </a:t>
            </a:r>
            <a:endParaRPr lang="en-US" dirty="0">
              <a:solidFill>
                <a:schemeClr val="tx1"/>
              </a:solidFill>
            </a:endParaRPr>
          </a:p>
        </p:txBody>
      </p:sp>
      <p:sp>
        <p:nvSpPr>
          <p:cNvPr id="7" name="Rectangle 6"/>
          <p:cNvSpPr/>
          <p:nvPr/>
        </p:nvSpPr>
        <p:spPr>
          <a:xfrm>
            <a:off x="500888" y="3536035"/>
            <a:ext cx="734095" cy="5924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S&amp; p</a:t>
            </a:r>
            <a:endParaRPr lang="en-US" dirty="0">
              <a:solidFill>
                <a:schemeClr val="tx1"/>
              </a:solidFill>
            </a:endParaRPr>
          </a:p>
        </p:txBody>
      </p:sp>
      <p:sp>
        <p:nvSpPr>
          <p:cNvPr id="8" name="Rectangle 7"/>
          <p:cNvSpPr/>
          <p:nvPr/>
        </p:nvSpPr>
        <p:spPr>
          <a:xfrm>
            <a:off x="3570878" y="4159959"/>
            <a:ext cx="1445658" cy="5151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SML</a:t>
            </a:r>
            <a:r>
              <a:rPr lang="fa-IR" b="1" dirty="0" smtClean="0">
                <a:solidFill>
                  <a:schemeClr val="tx1"/>
                </a:solidFill>
              </a:rPr>
              <a:t>خط بازار</a:t>
            </a:r>
            <a:endParaRPr lang="en-US" b="1" dirty="0">
              <a:solidFill>
                <a:schemeClr val="tx1"/>
              </a:solidFill>
            </a:endParaRPr>
          </a:p>
        </p:txBody>
      </p:sp>
      <p:cxnSp>
        <p:nvCxnSpPr>
          <p:cNvPr id="10" name="Straight Connector 9"/>
          <p:cNvCxnSpPr/>
          <p:nvPr/>
        </p:nvCxnSpPr>
        <p:spPr>
          <a:xfrm flipH="1">
            <a:off x="1622739" y="4250017"/>
            <a:ext cx="12879" cy="2112136"/>
          </a:xfrm>
          <a:prstGeom prst="line">
            <a:avLst/>
          </a:prstGeom>
        </p:spPr>
        <p:style>
          <a:lnRef idx="3">
            <a:schemeClr val="accent2"/>
          </a:lnRef>
          <a:fillRef idx="0">
            <a:schemeClr val="accent2"/>
          </a:fillRef>
          <a:effectRef idx="2">
            <a:schemeClr val="accent2"/>
          </a:effectRef>
          <a:fontRef idx="minor">
            <a:schemeClr val="tx1"/>
          </a:fontRef>
        </p:style>
      </p:cxnSp>
      <p:cxnSp>
        <p:nvCxnSpPr>
          <p:cNvPr id="12" name="Straight Connector 11"/>
          <p:cNvCxnSpPr/>
          <p:nvPr/>
        </p:nvCxnSpPr>
        <p:spPr>
          <a:xfrm flipV="1">
            <a:off x="1584101" y="6354093"/>
            <a:ext cx="3451538" cy="6433"/>
          </a:xfrm>
          <a:prstGeom prst="line">
            <a:avLst/>
          </a:prstGeom>
        </p:spPr>
        <p:style>
          <a:lnRef idx="3">
            <a:schemeClr val="accent2"/>
          </a:lnRef>
          <a:fillRef idx="0">
            <a:schemeClr val="accent2"/>
          </a:fillRef>
          <a:effectRef idx="2">
            <a:schemeClr val="accent2"/>
          </a:effectRef>
          <a:fontRef idx="minor">
            <a:schemeClr val="tx1"/>
          </a:fontRef>
        </p:style>
      </p:cxnSp>
      <p:cxnSp>
        <p:nvCxnSpPr>
          <p:cNvPr id="15" name="Straight Connector 14"/>
          <p:cNvCxnSpPr/>
          <p:nvPr/>
        </p:nvCxnSpPr>
        <p:spPr>
          <a:xfrm flipV="1">
            <a:off x="1629178" y="4261281"/>
            <a:ext cx="1944708" cy="1595384"/>
          </a:xfrm>
          <a:prstGeom prst="line">
            <a:avLst/>
          </a:prstGeom>
        </p:spPr>
        <p:style>
          <a:lnRef idx="3">
            <a:schemeClr val="accent2"/>
          </a:lnRef>
          <a:fillRef idx="0">
            <a:schemeClr val="accent2"/>
          </a:fillRef>
          <a:effectRef idx="2">
            <a:schemeClr val="accent2"/>
          </a:effectRef>
          <a:fontRef idx="minor">
            <a:schemeClr val="tx1"/>
          </a:fontRef>
        </p:style>
      </p:cxnSp>
      <p:cxnSp>
        <p:nvCxnSpPr>
          <p:cNvPr id="21" name="Straight Connector 20"/>
          <p:cNvCxnSpPr/>
          <p:nvPr/>
        </p:nvCxnSpPr>
        <p:spPr>
          <a:xfrm>
            <a:off x="1622739" y="5058973"/>
            <a:ext cx="978793" cy="0"/>
          </a:xfrm>
          <a:prstGeom prst="line">
            <a:avLst/>
          </a:prstGeom>
          <a:ln>
            <a:prstDash val="lgDash"/>
          </a:ln>
        </p:spPr>
        <p:style>
          <a:lnRef idx="1">
            <a:schemeClr val="accent3"/>
          </a:lnRef>
          <a:fillRef idx="0">
            <a:schemeClr val="accent3"/>
          </a:fillRef>
          <a:effectRef idx="0">
            <a:schemeClr val="accent3"/>
          </a:effectRef>
          <a:fontRef idx="minor">
            <a:schemeClr val="tx1"/>
          </a:fontRef>
        </p:style>
      </p:cxnSp>
      <p:cxnSp>
        <p:nvCxnSpPr>
          <p:cNvPr id="23" name="Straight Connector 22"/>
          <p:cNvCxnSpPr/>
          <p:nvPr/>
        </p:nvCxnSpPr>
        <p:spPr>
          <a:xfrm>
            <a:off x="2617825" y="5058973"/>
            <a:ext cx="3169" cy="1309719"/>
          </a:xfrm>
          <a:prstGeom prst="line">
            <a:avLst/>
          </a:prstGeom>
          <a:ln w="9525" cmpd="sng">
            <a:solidFill>
              <a:schemeClr val="accent1"/>
            </a:solidFill>
            <a:prstDash val="lg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2601532" y="4452836"/>
            <a:ext cx="0" cy="606137"/>
          </a:xfrm>
          <a:prstGeom prst="line">
            <a:avLst/>
          </a:prstGeom>
          <a:ln cmpd="thinThick">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1622739" y="4452836"/>
            <a:ext cx="978793" cy="0"/>
          </a:xfrm>
          <a:prstGeom prst="line">
            <a:avLst/>
          </a:prstGeom>
          <a:ln cap="rnd">
            <a:solidFill>
              <a:schemeClr val="tx1"/>
            </a:solidFill>
            <a:prstDash val="dash"/>
            <a:headEnd w="lg" len="lg"/>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515154" y="4195259"/>
            <a:ext cx="1107585" cy="460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chemeClr val="tx1"/>
                </a:solidFill>
              </a:rPr>
              <a:t>بازده واقعی</a:t>
            </a:r>
            <a:endParaRPr lang="en-US" b="1" dirty="0">
              <a:solidFill>
                <a:schemeClr val="tx1"/>
              </a:solidFill>
            </a:endParaRPr>
          </a:p>
        </p:txBody>
      </p:sp>
      <p:sp>
        <p:nvSpPr>
          <p:cNvPr id="32" name="Rectangle 31"/>
          <p:cNvSpPr/>
          <p:nvPr/>
        </p:nvSpPr>
        <p:spPr>
          <a:xfrm>
            <a:off x="515154" y="4881489"/>
            <a:ext cx="1068947" cy="5205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chemeClr val="tx1"/>
                </a:solidFill>
              </a:rPr>
              <a:t>بازده مورد انتظار</a:t>
            </a:r>
            <a:endParaRPr lang="en-US" b="1" dirty="0">
              <a:solidFill>
                <a:schemeClr val="tx1"/>
              </a:solidFill>
            </a:endParaRPr>
          </a:p>
        </p:txBody>
      </p:sp>
      <mc:AlternateContent xmlns:mc="http://schemas.openxmlformats.org/markup-compatibility/2006" xmlns:a14="http://schemas.microsoft.com/office/drawing/2010/main">
        <mc:Choice Requires="a14">
          <p:sp>
            <p:nvSpPr>
              <p:cNvPr id="33" name="Flowchart: Process 32"/>
              <p:cNvSpPr/>
              <p:nvPr/>
            </p:nvSpPr>
            <p:spPr>
              <a:xfrm>
                <a:off x="335446" y="5605503"/>
                <a:ext cx="1329487" cy="422031"/>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chemeClr val="tx1"/>
                    </a:solidFill>
                  </a:rPr>
                  <a:t>بازده بدون ریسک</a:t>
                </a:r>
                <a14:m>
                  <m:oMath xmlns:m="http://schemas.openxmlformats.org/officeDocument/2006/math">
                    <m:r>
                      <a:rPr lang="fa-IR" b="1" i="1" smtClean="0">
                        <a:solidFill>
                          <a:schemeClr val="tx1"/>
                        </a:solidFill>
                        <a:latin typeface="Cambria Math" panose="02040503050406030204" pitchFamily="18" charset="0"/>
                        <a:ea typeface="Cambria Math" panose="02040503050406030204" pitchFamily="18" charset="0"/>
                      </a:rPr>
                      <m:t>∝</m:t>
                    </m:r>
                  </m:oMath>
                </a14:m>
                <a:endParaRPr lang="en-US" b="1" dirty="0">
                  <a:solidFill>
                    <a:schemeClr val="tx1"/>
                  </a:solidFill>
                </a:endParaRPr>
              </a:p>
            </p:txBody>
          </p:sp>
        </mc:Choice>
        <mc:Fallback xmlns="">
          <p:sp>
            <p:nvSpPr>
              <p:cNvPr id="33" name="Flowchart: Process 32"/>
              <p:cNvSpPr>
                <a:spLocks noRot="1" noChangeAspect="1" noMove="1" noResize="1" noEditPoints="1" noAdjustHandles="1" noChangeArrowheads="1" noChangeShapeType="1" noTextEdit="1"/>
              </p:cNvSpPr>
              <p:nvPr/>
            </p:nvSpPr>
            <p:spPr>
              <a:xfrm>
                <a:off x="335446" y="5605503"/>
                <a:ext cx="1329487" cy="422031"/>
              </a:xfrm>
              <a:prstGeom prst="flowChartProcess">
                <a:avLst/>
              </a:prstGeom>
              <a:blipFill rotWithShape="0">
                <a:blip r:embed="rId5"/>
                <a:stretch>
                  <a:fillRect t="-34783" b="-50725"/>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Flowchart: Process 33"/>
              <p:cNvSpPr/>
              <p:nvPr/>
            </p:nvSpPr>
            <p:spPr>
              <a:xfrm>
                <a:off x="1674256" y="4444670"/>
                <a:ext cx="943569" cy="614303"/>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sz="1600" b="1" dirty="0" smtClean="0">
                    <a:solidFill>
                      <a:schemeClr val="tx1"/>
                    </a:solidFill>
                  </a:rPr>
                  <a:t>بازده غیر عادی</a:t>
                </a:r>
                <a14:m>
                  <m:oMath xmlns:m="http://schemas.openxmlformats.org/officeDocument/2006/math">
                    <m:r>
                      <a:rPr lang="fa-IR" sz="1600" b="1" i="1" smtClean="0">
                        <a:solidFill>
                          <a:schemeClr val="tx1"/>
                        </a:solidFill>
                        <a:latin typeface="Cambria Math" panose="02040503050406030204" pitchFamily="18" charset="0"/>
                        <a:ea typeface="Cambria Math" panose="02040503050406030204" pitchFamily="18" charset="0"/>
                      </a:rPr>
                      <m:t>∈</m:t>
                    </m:r>
                    <m:r>
                      <a:rPr lang="en-US" sz="1600" b="1" i="1" smtClean="0">
                        <a:solidFill>
                          <a:schemeClr val="tx1"/>
                        </a:solidFill>
                        <a:latin typeface="Cambria Math" panose="02040503050406030204" pitchFamily="18" charset="0"/>
                        <a:ea typeface="Cambria Math" panose="02040503050406030204" pitchFamily="18" charset="0"/>
                      </a:rPr>
                      <m:t>𝒋𝒕</m:t>
                    </m:r>
                  </m:oMath>
                </a14:m>
                <a:endParaRPr lang="en-US" sz="1600" b="1" dirty="0">
                  <a:solidFill>
                    <a:schemeClr val="tx1"/>
                  </a:solidFill>
                </a:endParaRPr>
              </a:p>
            </p:txBody>
          </p:sp>
        </mc:Choice>
        <mc:Fallback xmlns="">
          <p:sp>
            <p:nvSpPr>
              <p:cNvPr id="34" name="Flowchart: Process 33"/>
              <p:cNvSpPr>
                <a:spLocks noRot="1" noChangeAspect="1" noMove="1" noResize="1" noEditPoints="1" noAdjustHandles="1" noChangeArrowheads="1" noChangeShapeType="1" noTextEdit="1"/>
              </p:cNvSpPr>
              <p:nvPr/>
            </p:nvSpPr>
            <p:spPr>
              <a:xfrm>
                <a:off x="1674256" y="4444670"/>
                <a:ext cx="943569" cy="614303"/>
              </a:xfrm>
              <a:prstGeom prst="flowChartProcess">
                <a:avLst/>
              </a:prstGeom>
              <a:blipFill rotWithShape="0">
                <a:blip r:embed="rId6"/>
                <a:stretch>
                  <a:fillRect r="-3247" b="-9901"/>
                </a:stretch>
              </a:blipFill>
              <a:ln>
                <a:noFill/>
              </a:ln>
            </p:spPr>
            <p:txBody>
              <a:bodyPr/>
              <a:lstStyle/>
              <a:p>
                <a:r>
                  <a:rPr lang="en-US">
                    <a:noFill/>
                  </a:rPr>
                  <a:t> </a:t>
                </a:r>
              </a:p>
            </p:txBody>
          </p:sp>
        </mc:Fallback>
      </mc:AlternateContent>
      <p:sp>
        <p:nvSpPr>
          <p:cNvPr id="35" name="Right Brace 34"/>
          <p:cNvSpPr/>
          <p:nvPr/>
        </p:nvSpPr>
        <p:spPr>
          <a:xfrm>
            <a:off x="2475289" y="4541058"/>
            <a:ext cx="157269" cy="40331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lowchart: Process 35"/>
          <p:cNvSpPr/>
          <p:nvPr/>
        </p:nvSpPr>
        <p:spPr>
          <a:xfrm>
            <a:off x="3244140" y="4573792"/>
            <a:ext cx="1730326" cy="424596"/>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b="1" dirty="0" smtClean="0">
                <a:solidFill>
                  <a:schemeClr val="tx1"/>
                </a:solidFill>
              </a:rPr>
              <a:t>شیب خط رگرسیون</a:t>
            </a:r>
            <a:endParaRPr lang="en-US" b="1" dirty="0">
              <a:solidFill>
                <a:schemeClr val="tx1"/>
              </a:solidFill>
            </a:endParaRPr>
          </a:p>
        </p:txBody>
      </p:sp>
      <p:sp>
        <p:nvSpPr>
          <p:cNvPr id="37" name="Flowchart: Process 36"/>
          <p:cNvSpPr/>
          <p:nvPr/>
        </p:nvSpPr>
        <p:spPr>
          <a:xfrm>
            <a:off x="1338438" y="6458541"/>
            <a:ext cx="3811403" cy="325383"/>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b="1" dirty="0" smtClean="0">
                <a:solidFill>
                  <a:schemeClr val="tx1"/>
                </a:solidFill>
              </a:rPr>
              <a:t>تفکیک عوامل سیستماتیک از غیر سیستماتیک</a:t>
            </a:r>
            <a:endParaRPr lang="en-US" b="1" dirty="0">
              <a:solidFill>
                <a:schemeClr val="tx1"/>
              </a:solidFill>
            </a:endParaRPr>
          </a:p>
        </p:txBody>
      </p:sp>
      <mc:AlternateContent xmlns:mc="http://schemas.openxmlformats.org/markup-compatibility/2006" xmlns:a14="http://schemas.microsoft.com/office/drawing/2010/main">
        <mc:Choice Requires="a14">
          <p:sp>
            <p:nvSpPr>
              <p:cNvPr id="39" name="Flowchart: Process 38"/>
              <p:cNvSpPr/>
              <p:nvPr/>
            </p:nvSpPr>
            <p:spPr>
              <a:xfrm>
                <a:off x="5074277" y="4128463"/>
                <a:ext cx="6606860" cy="2655461"/>
              </a:xfrm>
              <a:prstGeom prst="flowChartProcess">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en-US" sz="2000" dirty="0" smtClean="0">
                    <a:solidFill>
                      <a:schemeClr val="tx1"/>
                    </a:solidFill>
                  </a:rPr>
                  <a:t>        (B=0.8   </a:t>
                </a:r>
                <a14:m>
                  <m:oMath xmlns:m="http://schemas.openxmlformats.org/officeDocument/2006/math">
                    <m:r>
                      <a:rPr lang="fa-IR" sz="2000" i="1" smtClean="0">
                        <a:solidFill>
                          <a:schemeClr val="tx1"/>
                        </a:solidFill>
                        <a:latin typeface="Cambria Math" panose="02040503050406030204" pitchFamily="18" charset="0"/>
                        <a:ea typeface="Cambria Math" panose="02040503050406030204" pitchFamily="18" charset="0"/>
                      </a:rPr>
                      <m:t>∝</m:t>
                    </m:r>
                    <m:r>
                      <a:rPr lang="en-US" sz="2000" b="0" i="1" smtClean="0">
                        <a:solidFill>
                          <a:schemeClr val="tx1"/>
                        </a:solidFill>
                        <a:latin typeface="Cambria Math" panose="02040503050406030204" pitchFamily="18" charset="0"/>
                        <a:ea typeface="Cambria Math" panose="02040503050406030204" pitchFamily="18" charset="0"/>
                      </a:rPr>
                      <m:t>=</m:t>
                    </m:r>
                    <m:r>
                      <a:rPr lang="en-US" sz="2000" b="0" i="1" smtClean="0">
                        <a:solidFill>
                          <a:schemeClr val="tx1"/>
                        </a:solidFill>
                        <a:latin typeface="Cambria Math" panose="02040503050406030204" pitchFamily="18" charset="0"/>
                        <a:ea typeface="Cambria Math" panose="02040503050406030204" pitchFamily="18" charset="0"/>
                      </a:rPr>
                      <m:t>0</m:t>
                    </m:r>
                    <m:r>
                      <a:rPr lang="en-US" sz="2000" b="0" i="1" smtClean="0">
                        <a:solidFill>
                          <a:schemeClr val="tx1"/>
                        </a:solidFill>
                        <a:latin typeface="Cambria Math" panose="02040503050406030204" pitchFamily="18" charset="0"/>
                        <a:ea typeface="Cambria Math" panose="02040503050406030204" pitchFamily="18" charset="0"/>
                      </a:rPr>
                      <m:t>.</m:t>
                    </m:r>
                    <m:r>
                      <a:rPr lang="en-US" sz="2000" b="0" i="1" smtClean="0">
                        <a:solidFill>
                          <a:schemeClr val="tx1"/>
                        </a:solidFill>
                        <a:latin typeface="Cambria Math" panose="02040503050406030204" pitchFamily="18" charset="0"/>
                        <a:ea typeface="Cambria Math" panose="02040503050406030204" pitchFamily="18" charset="0"/>
                      </a:rPr>
                      <m:t>𝑜𝑜𝑜</m:t>
                    </m:r>
                    <m:r>
                      <a:rPr lang="en-US" sz="2000" b="0" i="1" smtClean="0">
                        <a:solidFill>
                          <a:schemeClr val="tx1"/>
                        </a:solidFill>
                        <a:latin typeface="Cambria Math" panose="02040503050406030204" pitchFamily="18" charset="0"/>
                        <a:ea typeface="Cambria Math" panose="02040503050406030204" pitchFamily="18" charset="0"/>
                      </a:rPr>
                      <m:t>1</m:t>
                    </m:r>
                  </m:oMath>
                </a14:m>
                <a:r>
                  <a:rPr lang="fa-IR" sz="2000" b="1" dirty="0" smtClean="0">
                    <a:solidFill>
                      <a:schemeClr val="tx1"/>
                    </a:solidFill>
                  </a:rPr>
                  <a:t>مثال</a:t>
                </a:r>
                <a:r>
                  <a:rPr lang="fa-IR" sz="2000" dirty="0" smtClean="0">
                    <a:solidFill>
                      <a:schemeClr val="tx1"/>
                    </a:solidFill>
                  </a:rPr>
                  <a:t>:1-محقق پارامترهای مدل را براوردکرد</a:t>
                </a:r>
              </a:p>
              <a:p>
                <a:pPr algn="r"/>
                <a:r>
                  <a:rPr lang="fa-IR" sz="2000" dirty="0" smtClean="0">
                    <a:solidFill>
                      <a:schemeClr val="tx1"/>
                    </a:solidFill>
                  </a:rPr>
                  <a:t>2-روز اعلان سود را با مراجعه به رسانه مالی(وال استریت ژورنال)مشخص و انرا  روز صفر مینامد.</a:t>
                </a:r>
              </a:p>
              <a:p>
                <a:pPr algn="r"/>
                <a:r>
                  <a:rPr lang="fa-IR" sz="2000" dirty="0" smtClean="0">
                    <a:solidFill>
                      <a:schemeClr val="tx1"/>
                    </a:solidFill>
                  </a:rPr>
                  <a:t>3-بازده پرتفوی بازاراز شاخص داو جونز برای روز صفر</a:t>
                </a:r>
              </a:p>
              <a:p>
                <a:pPr algn="r"/>
                <a:r>
                  <a:rPr lang="fa-IR" sz="2000" dirty="0" smtClean="0">
                    <a:solidFill>
                      <a:schemeClr val="tx1"/>
                    </a:solidFill>
                  </a:rPr>
                  <a:t>4-</a:t>
                </a:r>
              </a:p>
              <a:p>
                <a:pPr algn="r"/>
                <a:r>
                  <a:rPr lang="fa-IR" sz="2000" dirty="0" smtClean="0">
                    <a:solidFill>
                      <a:schemeClr val="tx1"/>
                    </a:solidFill>
                  </a:rPr>
                  <a:t>5-بازده واقعی شرکت در روز </a:t>
                </a:r>
                <a:r>
                  <a:rPr lang="fa-IR" sz="2000" dirty="0">
                    <a:solidFill>
                      <a:schemeClr val="tx1"/>
                    </a:solidFill>
                  </a:rPr>
                  <a:t>صفر (0.0015</a:t>
                </a:r>
                <a:r>
                  <a:rPr lang="fa-IR" sz="2000" dirty="0" smtClean="0">
                    <a:solidFill>
                      <a:schemeClr val="tx1"/>
                    </a:solidFill>
                  </a:rPr>
                  <a:t>)</a:t>
                </a:r>
              </a:p>
              <a:p>
                <a:pPr algn="r"/>
                <a:r>
                  <a:rPr lang="fa-IR" sz="2000" dirty="0" smtClean="0">
                    <a:solidFill>
                      <a:schemeClr val="tx1"/>
                    </a:solidFill>
                  </a:rPr>
                  <a:t>بازده غیرعادی در روز صفر</a:t>
                </a:r>
                <a:endParaRPr lang="en-US" sz="2000" dirty="0" smtClean="0">
                  <a:solidFill>
                    <a:schemeClr val="tx1"/>
                  </a:solidFill>
                </a:endParaRPr>
              </a:p>
              <a:p>
                <a:pPr algn="r"/>
                <a:r>
                  <a:rPr lang="fa-IR" sz="2000" dirty="0" smtClean="0">
                    <a:solidFill>
                      <a:schemeClr val="tx1"/>
                    </a:solidFill>
                  </a:rPr>
                  <a:t>0.0006 =بازده مورد انتظار-بازده واقعی=</a:t>
                </a:r>
              </a:p>
              <a:p>
                <a:pPr algn="r"/>
                <a:endParaRPr lang="en-US" sz="2000" dirty="0" smtClean="0">
                  <a:solidFill>
                    <a:schemeClr val="tx1"/>
                  </a:solidFill>
                </a:endParaRPr>
              </a:p>
            </p:txBody>
          </p:sp>
        </mc:Choice>
        <mc:Fallback xmlns="">
          <p:sp>
            <p:nvSpPr>
              <p:cNvPr id="39" name="Flowchart: Process 38"/>
              <p:cNvSpPr>
                <a:spLocks noRot="1" noChangeAspect="1" noMove="1" noResize="1" noEditPoints="1" noAdjustHandles="1" noChangeArrowheads="1" noChangeShapeType="1" noTextEdit="1"/>
              </p:cNvSpPr>
              <p:nvPr/>
            </p:nvSpPr>
            <p:spPr>
              <a:xfrm>
                <a:off x="5074277" y="4128463"/>
                <a:ext cx="6606860" cy="2655461"/>
              </a:xfrm>
              <a:prstGeom prst="flowChartProcess">
                <a:avLst/>
              </a:prstGeom>
              <a:blipFill rotWithShape="0">
                <a:blip r:embed="rId7"/>
                <a:stretch>
                  <a:fillRect l="-184" t="-911" r="-828"/>
                </a:stretch>
              </a:blipFill>
              <a:ln>
                <a:solidFill>
                  <a:schemeClr val="tx1"/>
                </a:solidFill>
              </a:ln>
            </p:spPr>
            <p:txBody>
              <a:bodyPr/>
              <a:lstStyle/>
              <a:p>
                <a:r>
                  <a:rPr lang="en-US">
                    <a:noFill/>
                  </a:rPr>
                  <a:t> </a:t>
                </a:r>
              </a:p>
            </p:txBody>
          </p:sp>
        </mc:Fallback>
      </mc:AlternateContent>
      <p:sp>
        <p:nvSpPr>
          <p:cNvPr id="9" name="Rectangle 8"/>
          <p:cNvSpPr/>
          <p:nvPr/>
        </p:nvSpPr>
        <p:spPr>
          <a:xfrm>
            <a:off x="5114302" y="5079966"/>
            <a:ext cx="1593759" cy="27288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a:t>
            </a:r>
            <a:r>
              <a:rPr lang="fa-IR" dirty="0">
                <a:solidFill>
                  <a:schemeClr val="tx1"/>
                </a:solidFill>
              </a:rPr>
              <a:t> </a:t>
            </a:r>
            <a:r>
              <a:rPr lang="en-US" sz="1400" dirty="0" smtClean="0">
                <a:solidFill>
                  <a:schemeClr val="tx1"/>
                </a:solidFill>
              </a:rPr>
              <a:t>m</a:t>
            </a:r>
            <a:r>
              <a:rPr lang="fa-IR" sz="1400" dirty="0" smtClean="0">
                <a:solidFill>
                  <a:schemeClr val="tx1"/>
                </a:solidFill>
              </a:rPr>
              <a:t>،</a:t>
            </a:r>
            <a:r>
              <a:rPr lang="en-US" sz="1400" dirty="0" smtClean="0">
                <a:solidFill>
                  <a:schemeClr val="tx1"/>
                </a:solidFill>
              </a:rPr>
              <a:t>t</a:t>
            </a:r>
            <a:r>
              <a:rPr lang="en-US" dirty="0" smtClean="0">
                <a:solidFill>
                  <a:schemeClr val="tx1"/>
                </a:solidFill>
              </a:rPr>
              <a:t>=0.001</a:t>
            </a:r>
            <a:endParaRPr lang="en-US" dirty="0"/>
          </a:p>
        </p:txBody>
      </p:sp>
      <p:sp>
        <p:nvSpPr>
          <p:cNvPr id="11" name="Rectangle 10"/>
          <p:cNvSpPr/>
          <p:nvPr/>
        </p:nvSpPr>
        <p:spPr>
          <a:xfrm>
            <a:off x="5074276" y="5399633"/>
            <a:ext cx="4421708" cy="31183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R </a:t>
            </a:r>
            <a:r>
              <a:rPr lang="en-US" sz="1400" dirty="0" smtClean="0">
                <a:solidFill>
                  <a:schemeClr val="tx1"/>
                </a:solidFill>
              </a:rPr>
              <a:t>j</a:t>
            </a:r>
            <a:r>
              <a:rPr lang="fa-IR" sz="1400" dirty="0" smtClean="0">
                <a:solidFill>
                  <a:schemeClr val="tx1"/>
                </a:solidFill>
              </a:rPr>
              <a:t>،</a:t>
            </a:r>
            <a:r>
              <a:rPr lang="en-US" dirty="0" smtClean="0">
                <a:solidFill>
                  <a:schemeClr val="tx1"/>
                </a:solidFill>
              </a:rPr>
              <a:t>t=0.0001+0.8(0.001)=0.0009</a:t>
            </a:r>
            <a:endParaRPr lang="en-US" dirty="0">
              <a:solidFill>
                <a:schemeClr val="tx1"/>
              </a:solidFill>
            </a:endParaRPr>
          </a:p>
        </p:txBody>
      </p:sp>
      <mc:AlternateContent xmlns:mc="http://schemas.openxmlformats.org/markup-compatibility/2006" xmlns:a14="http://schemas.microsoft.com/office/drawing/2010/main">
        <mc:Choice Requires="a14">
          <p:sp>
            <p:nvSpPr>
              <p:cNvPr id="13" name="Rectangle 12"/>
              <p:cNvSpPr/>
              <p:nvPr/>
            </p:nvSpPr>
            <p:spPr>
              <a:xfrm>
                <a:off x="7018986" y="6264497"/>
                <a:ext cx="879902" cy="4203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smtClean="0">
                          <a:solidFill>
                            <a:schemeClr val="tx1"/>
                          </a:solidFill>
                          <a:latin typeface="Cambria Math" panose="02040503050406030204" pitchFamily="18" charset="0"/>
                          <a:ea typeface="Cambria Math" panose="02040503050406030204" pitchFamily="18" charset="0"/>
                        </a:rPr>
                        <m:t>∈</m:t>
                      </m:r>
                      <m:r>
                        <a:rPr lang="en-US" b="0" i="1" smtClean="0">
                          <a:solidFill>
                            <a:schemeClr val="tx1"/>
                          </a:solidFill>
                          <a:latin typeface="Cambria Math" panose="02040503050406030204" pitchFamily="18" charset="0"/>
                          <a:ea typeface="Cambria Math" panose="02040503050406030204" pitchFamily="18" charset="0"/>
                        </a:rPr>
                        <m:t>𝑗𝑡</m:t>
                      </m:r>
                    </m:oMath>
                  </m:oMathPara>
                </a14:m>
                <a:endParaRPr lang="en-US" dirty="0">
                  <a:solidFill>
                    <a:schemeClr val="tx1"/>
                  </a:solidFill>
                </a:endParaRPr>
              </a:p>
            </p:txBody>
          </p:sp>
        </mc:Choice>
        <mc:Fallback xmlns="">
          <p:sp>
            <p:nvSpPr>
              <p:cNvPr id="13" name="Rectangle 12"/>
              <p:cNvSpPr>
                <a:spLocks noRot="1" noChangeAspect="1" noMove="1" noResize="1" noEditPoints="1" noAdjustHandles="1" noChangeArrowheads="1" noChangeShapeType="1" noTextEdit="1"/>
              </p:cNvSpPr>
              <p:nvPr/>
            </p:nvSpPr>
            <p:spPr>
              <a:xfrm>
                <a:off x="7018986" y="6264497"/>
                <a:ext cx="879902" cy="420361"/>
              </a:xfrm>
              <a:prstGeom prst="rect">
                <a:avLst/>
              </a:prstGeom>
              <a:blipFill rotWithShape="0">
                <a:blip r:embed="rId8"/>
                <a:stretch>
                  <a:fillRect b="-5556"/>
                </a:stretch>
              </a:blipFill>
            </p:spPr>
            <p:txBody>
              <a:bodyPr/>
              <a:lstStyle/>
              <a:p>
                <a:r>
                  <a:rPr lang="en-US">
                    <a:noFill/>
                  </a:rPr>
                  <a:t> </a:t>
                </a:r>
              </a:p>
            </p:txBody>
          </p:sp>
        </mc:Fallback>
      </mc:AlternateContent>
    </p:spTree>
    <p:extLst>
      <p:ext uri="{BB962C8B-B14F-4D97-AF65-F5344CB8AC3E}">
        <p14:creationId xmlns:p14="http://schemas.microsoft.com/office/powerpoint/2010/main" val="4241352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986546"/>
            <a:ext cx="8761413" cy="706964"/>
          </a:xfrm>
          <a:solidFill>
            <a:schemeClr val="bg1"/>
          </a:solidFill>
        </p:spPr>
        <p:txBody>
          <a:bodyPr anchor="t"/>
          <a:lstStyle/>
          <a:p>
            <a:pPr algn="ctr"/>
            <a:r>
              <a:rPr lang="fa-IR" dirty="0">
                <a:solidFill>
                  <a:srgbClr val="C00000"/>
                </a:solidFill>
              </a:rPr>
              <a:t>اندازه گیری انتظارات سرمایه گذاران از سود</a:t>
            </a:r>
            <a:r>
              <a:rPr lang="fa-IR" dirty="0">
                <a:solidFill>
                  <a:schemeClr val="tx1"/>
                </a:solidFill>
              </a:rPr>
              <a:t/>
            </a:r>
            <a:br>
              <a:rPr lang="fa-IR" dirty="0">
                <a:solidFill>
                  <a:schemeClr val="tx1"/>
                </a:solidFill>
              </a:rPr>
            </a:br>
            <a:endParaRPr lang="en-US" dirty="0"/>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3216718636"/>
              </p:ext>
            </p:extLst>
          </p:nvPr>
        </p:nvGraphicFramePr>
        <p:xfrm>
          <a:off x="515156" y="2603500"/>
          <a:ext cx="11165982" cy="4254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4663419" y="6488668"/>
            <a:ext cx="2499402" cy="369332"/>
          </a:xfrm>
          <a:prstGeom prst="rect">
            <a:avLst/>
          </a:prstGeom>
        </p:spPr>
        <p:txBody>
          <a:bodyPr wrap="none">
            <a:spAutoFit/>
          </a:bodyPr>
          <a:lstStyle/>
          <a:p>
            <a:r>
              <a:rPr lang="en-US" dirty="0"/>
              <a:t>www.irhesabdaran.ir</a:t>
            </a:r>
          </a:p>
        </p:txBody>
      </p:sp>
    </p:spTree>
    <p:extLst>
      <p:ext uri="{BB962C8B-B14F-4D97-AF65-F5344CB8AC3E}">
        <p14:creationId xmlns:p14="http://schemas.microsoft.com/office/powerpoint/2010/main" val="1517094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944" y="592428"/>
            <a:ext cx="10882648" cy="1882283"/>
          </a:xfrm>
          <a:solidFill>
            <a:schemeClr val="bg1"/>
          </a:solidFill>
          <a:ln w="28575">
            <a:noFill/>
          </a:ln>
        </p:spPr>
        <p:txBody>
          <a:bodyPr anchor="t"/>
          <a:lstStyle/>
          <a:p>
            <a:pPr algn="r"/>
            <a:r>
              <a:rPr lang="fa-IR" sz="2800" dirty="0" smtClean="0">
                <a:solidFill>
                  <a:schemeClr val="tx1"/>
                </a:solidFill>
              </a:rPr>
              <a:t/>
            </a:r>
            <a:br>
              <a:rPr lang="fa-IR" sz="2800" dirty="0" smtClean="0">
                <a:solidFill>
                  <a:schemeClr val="tx1"/>
                </a:solidFill>
              </a:rPr>
            </a:br>
            <a:r>
              <a:rPr lang="fa-IR" sz="2800" dirty="0" smtClean="0">
                <a:solidFill>
                  <a:schemeClr val="tx1"/>
                </a:solidFill>
              </a:rPr>
              <a:t>-</a:t>
            </a:r>
            <a:r>
              <a:rPr lang="fa-IR" sz="2800" dirty="0" smtClean="0">
                <a:solidFill>
                  <a:srgbClr val="C00000"/>
                </a:solidFill>
              </a:rPr>
              <a:t>دستیابی به برآورد معقول از سود مورد انتظار(معیار)یکی </a:t>
            </a:r>
            <a:r>
              <a:rPr lang="fa-IR" sz="2800" dirty="0" smtClean="0">
                <a:solidFill>
                  <a:schemeClr val="tx1"/>
                </a:solidFill>
              </a:rPr>
              <a:t>از عناصر این نوع تحقیقات است</a:t>
            </a:r>
            <a:br>
              <a:rPr lang="fa-IR" sz="2800" dirty="0" smtClean="0">
                <a:solidFill>
                  <a:schemeClr val="tx1"/>
                </a:solidFill>
              </a:rPr>
            </a:br>
            <a:r>
              <a:rPr lang="fa-IR" sz="2800" dirty="0" smtClean="0">
                <a:solidFill>
                  <a:schemeClr val="tx1"/>
                </a:solidFill>
              </a:rPr>
              <a:t>-</a:t>
            </a:r>
            <a:r>
              <a:rPr lang="fa-IR" sz="2400" dirty="0" smtClean="0">
                <a:solidFill>
                  <a:schemeClr val="tx1"/>
                </a:solidFill>
              </a:rPr>
              <a:t>اگر پایداری سود صفر باشد,سود دوره قبل هیچ اطلاعاتی راجع بع سودآوری اتی مخابره نمیکند و کل مبلغ   سود سال جاری غیر منتظره خواهد بود.</a:t>
            </a:r>
            <a:endParaRPr lang="en-US" sz="2400" dirty="0">
              <a:solidFill>
                <a:schemeClr val="tx1"/>
              </a:solidFill>
            </a:endParaRPr>
          </a:p>
        </p:txBody>
      </p:sp>
      <p:sp>
        <p:nvSpPr>
          <p:cNvPr id="3" name="Content Placeholder 2"/>
          <p:cNvSpPr>
            <a:spLocks noGrp="1"/>
          </p:cNvSpPr>
          <p:nvPr>
            <p:ph idx="1"/>
          </p:nvPr>
        </p:nvSpPr>
        <p:spPr>
          <a:xfrm>
            <a:off x="643944" y="2326063"/>
            <a:ext cx="10882648" cy="4510112"/>
          </a:xfrm>
        </p:spPr>
        <p:txBody>
          <a:bodyPr>
            <a:normAutofit lnSpcReduction="10000"/>
          </a:bodyPr>
          <a:lstStyle/>
          <a:p>
            <a:pPr marL="0" indent="0" algn="ctr">
              <a:buNone/>
            </a:pPr>
            <a:r>
              <a:rPr lang="fa-IR" sz="2800" dirty="0" smtClean="0">
                <a:solidFill>
                  <a:srgbClr val="C00000"/>
                </a:solidFill>
              </a:rPr>
              <a:t>مدل سری زمانی   </a:t>
            </a:r>
          </a:p>
          <a:p>
            <a:pPr marL="0" indent="0" algn="ctr">
              <a:buNone/>
            </a:pPr>
            <a:endParaRPr lang="fa-IR" sz="2800" dirty="0" smtClean="0">
              <a:solidFill>
                <a:srgbClr val="C00000"/>
              </a:solidFill>
            </a:endParaRPr>
          </a:p>
          <a:p>
            <a:pPr marL="0" indent="0" algn="r">
              <a:buNone/>
            </a:pPr>
            <a:endParaRPr lang="fa-IR" sz="2800" dirty="0">
              <a:solidFill>
                <a:srgbClr val="C00000"/>
              </a:solidFill>
            </a:endParaRPr>
          </a:p>
          <a:p>
            <a:pPr marL="0" indent="0" algn="r">
              <a:buNone/>
            </a:pPr>
            <a:r>
              <a:rPr lang="fa-IR" sz="2800" dirty="0" smtClean="0">
                <a:solidFill>
                  <a:srgbClr val="C00000"/>
                </a:solidFill>
              </a:rPr>
              <a:t>الگوی جبری در قالب یک فرایند </a:t>
            </a:r>
            <a:r>
              <a:rPr lang="fa-IR" sz="2400" b="1" dirty="0" smtClean="0">
                <a:solidFill>
                  <a:srgbClr val="C00000"/>
                </a:solidFill>
              </a:rPr>
              <a:t>ثابت:</a:t>
            </a:r>
            <a:r>
              <a:rPr lang="fa-IR" sz="2400" b="1" dirty="0" smtClean="0">
                <a:solidFill>
                  <a:schemeClr val="tx1"/>
                </a:solidFill>
              </a:rPr>
              <a:t>سودهای خالص به طور تصادفی حول میانگین نوسان دارند.</a:t>
            </a:r>
          </a:p>
          <a:p>
            <a:pPr marL="0" indent="0" algn="r">
              <a:buNone/>
            </a:pPr>
            <a:r>
              <a:rPr lang="fa-IR" sz="2400" dirty="0" smtClean="0">
                <a:solidFill>
                  <a:schemeClr val="accent6">
                    <a:lumMod val="50000"/>
                  </a:schemeClr>
                </a:solidFill>
              </a:rPr>
              <a:t>گوردن1964:</a:t>
            </a:r>
            <a:r>
              <a:rPr lang="fa-IR" sz="2400" dirty="0" smtClean="0">
                <a:solidFill>
                  <a:schemeClr val="tx1"/>
                </a:solidFill>
              </a:rPr>
              <a:t>معتقد است به واسطه آزادی مدیر در انتخاب روش های حسابداری,اغلب سود ها از یک جریان هموار شده پیروی کرده و امکان شناخت روند در ان وجود دارد.</a:t>
            </a:r>
          </a:p>
          <a:p>
            <a:pPr marL="0" indent="0" algn="r">
              <a:buNone/>
            </a:pPr>
            <a:r>
              <a:rPr lang="fa-IR" sz="2400" b="1" dirty="0" smtClean="0">
                <a:solidFill>
                  <a:srgbClr val="C00000"/>
                </a:solidFill>
              </a:rPr>
              <a:t>1</a:t>
            </a:r>
            <a:r>
              <a:rPr lang="fa-IR" sz="2400" dirty="0" smtClean="0">
                <a:solidFill>
                  <a:schemeClr val="tx1"/>
                </a:solidFill>
              </a:rPr>
              <a:t>-در نگاه گوردن تابع سود خطی و دارای شیب میباشد.   </a:t>
            </a:r>
          </a:p>
          <a:p>
            <a:pPr marL="0" indent="0" algn="r">
              <a:buNone/>
            </a:pPr>
            <a:r>
              <a:rPr lang="fa-IR" sz="2400" b="1" dirty="0" smtClean="0">
                <a:solidFill>
                  <a:srgbClr val="C00000"/>
                </a:solidFill>
              </a:rPr>
              <a:t>2</a:t>
            </a:r>
            <a:r>
              <a:rPr lang="fa-IR" sz="2400" dirty="0" smtClean="0">
                <a:solidFill>
                  <a:schemeClr val="tx1"/>
                </a:solidFill>
              </a:rPr>
              <a:t>-به موازات استفاده مدیر از روشهای حسابداری در هموارسازی سود,واریانس مقادیر خطا کاهش می یابد.  </a:t>
            </a:r>
          </a:p>
          <a:p>
            <a:pPr marL="0" indent="0" algn="r">
              <a:buNone/>
            </a:pPr>
            <a:r>
              <a:rPr lang="fa-IR" sz="2400" b="1" dirty="0" smtClean="0">
                <a:solidFill>
                  <a:srgbClr val="C00000"/>
                </a:solidFill>
              </a:rPr>
              <a:t>3</a:t>
            </a:r>
            <a:r>
              <a:rPr lang="fa-IR" sz="2400" dirty="0" smtClean="0">
                <a:solidFill>
                  <a:schemeClr val="tx1"/>
                </a:solidFill>
              </a:rPr>
              <a:t>-عایدات یک دوره علاوه بر میانگین دوره های قبل از روند عایدات پیشین نیز پیروی میکند.</a:t>
            </a:r>
          </a:p>
          <a:p>
            <a:pPr marL="0" indent="0" algn="r">
              <a:buNone/>
            </a:pPr>
            <a:endParaRPr lang="fa-IR" sz="2400" dirty="0">
              <a:solidFill>
                <a:schemeClr val="tx1"/>
              </a:solidFill>
            </a:endParaRPr>
          </a:p>
        </p:txBody>
      </p:sp>
      <p:sp>
        <p:nvSpPr>
          <p:cNvPr id="4" name="Rectangle 3"/>
          <p:cNvSpPr/>
          <p:nvPr/>
        </p:nvSpPr>
        <p:spPr>
          <a:xfrm>
            <a:off x="669702" y="2326063"/>
            <a:ext cx="4275786" cy="1429555"/>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fa-IR" sz="2400" dirty="0" smtClean="0">
                <a:solidFill>
                  <a:schemeClr val="tx1"/>
                </a:solidFill>
              </a:rPr>
              <a:t>الگوی گام تصادفی:</a:t>
            </a:r>
          </a:p>
          <a:p>
            <a:pPr algn="r"/>
            <a:r>
              <a:rPr lang="fa-IR" sz="2000" dirty="0" smtClean="0">
                <a:solidFill>
                  <a:schemeClr val="tx1"/>
                </a:solidFill>
              </a:rPr>
              <a:t>سود مورد انتظار تنها تابعی از سود مشاهده شده دوره جاری میباشد(سود دوره قبل در سود مورد انتظارتاثیری ندارد. </a:t>
            </a:r>
            <a:endParaRPr lang="en-US" sz="2000" dirty="0">
              <a:solidFill>
                <a:schemeClr val="tx1"/>
              </a:solidFill>
            </a:endParaRPr>
          </a:p>
        </p:txBody>
      </p:sp>
      <p:sp>
        <p:nvSpPr>
          <p:cNvPr id="5" name="Rectangle 4"/>
          <p:cNvSpPr/>
          <p:nvPr/>
        </p:nvSpPr>
        <p:spPr>
          <a:xfrm>
            <a:off x="7263685" y="2326063"/>
            <a:ext cx="4262907" cy="142955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fa-IR" sz="2800" dirty="0" smtClean="0">
                <a:solidFill>
                  <a:schemeClr val="tx1"/>
                </a:solidFill>
              </a:rPr>
              <a:t>الگوهای جبری:</a:t>
            </a:r>
          </a:p>
          <a:p>
            <a:pPr algn="r"/>
            <a:r>
              <a:rPr lang="fa-IR" sz="2000" dirty="0" smtClean="0">
                <a:solidFill>
                  <a:schemeClr val="tx1"/>
                </a:solidFill>
              </a:rPr>
              <a:t>سود مورد انتظار تابعی از سود های مشاهده شده دوره قبل میباشد(سود دوره جاری تغییری در سود مورد انتظار ایجاد نمیکند)</a:t>
            </a:r>
            <a:endParaRPr lang="en-US" sz="2000" dirty="0">
              <a:solidFill>
                <a:schemeClr val="tx1"/>
              </a:solidFill>
            </a:endParaRPr>
          </a:p>
        </p:txBody>
      </p:sp>
      <p:sp>
        <p:nvSpPr>
          <p:cNvPr id="6" name="Rectangle 5"/>
          <p:cNvSpPr/>
          <p:nvPr/>
        </p:nvSpPr>
        <p:spPr>
          <a:xfrm>
            <a:off x="4663419" y="6488668"/>
            <a:ext cx="2499402" cy="369332"/>
          </a:xfrm>
          <a:prstGeom prst="rect">
            <a:avLst/>
          </a:prstGeom>
        </p:spPr>
        <p:txBody>
          <a:bodyPr wrap="none">
            <a:spAutoFit/>
          </a:bodyPr>
          <a:lstStyle/>
          <a:p>
            <a:r>
              <a:rPr lang="en-US" dirty="0"/>
              <a:t>www.irhesabdaran.ir</a:t>
            </a:r>
          </a:p>
        </p:txBody>
      </p:sp>
    </p:spTree>
    <p:extLst>
      <p:ext uri="{BB962C8B-B14F-4D97-AF65-F5344CB8AC3E}">
        <p14:creationId xmlns:p14="http://schemas.microsoft.com/office/powerpoint/2010/main" val="3161145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155" y="1166851"/>
            <a:ext cx="11204255" cy="706964"/>
          </a:xfrm>
          <a:solidFill>
            <a:schemeClr val="accent4"/>
          </a:solidFill>
        </p:spPr>
        <p:txBody>
          <a:bodyPr/>
          <a:lstStyle/>
          <a:p>
            <a:pPr algn="r"/>
            <a:r>
              <a:rPr lang="fa-IR" dirty="0" smtClean="0"/>
              <a:t>الگوی گام تصادفی:                                                  </a:t>
            </a:r>
            <a:endParaRPr lang="en-US" dirty="0"/>
          </a:p>
        </p:txBody>
      </p:sp>
      <p:sp>
        <p:nvSpPr>
          <p:cNvPr id="3" name="Content Placeholder 2"/>
          <p:cNvSpPr>
            <a:spLocks noGrp="1"/>
          </p:cNvSpPr>
          <p:nvPr>
            <p:ph idx="1"/>
          </p:nvPr>
        </p:nvSpPr>
        <p:spPr>
          <a:xfrm>
            <a:off x="515155" y="2307286"/>
            <a:ext cx="11088710" cy="4299576"/>
          </a:xfrm>
          <a:ln w="12700">
            <a:solidFill>
              <a:schemeClr val="tx1"/>
            </a:solidFill>
          </a:ln>
        </p:spPr>
        <p:txBody>
          <a:bodyPr>
            <a:normAutofit/>
          </a:bodyPr>
          <a:lstStyle/>
          <a:p>
            <a:pPr marL="0" indent="0" algn="r">
              <a:buNone/>
            </a:pPr>
            <a:r>
              <a:rPr lang="fa-IR" sz="2800" dirty="0" smtClean="0"/>
              <a:t>- سود پیش بینی شده تنها تابعی از آخرین سود مشاهده شده میباشد.</a:t>
            </a:r>
          </a:p>
          <a:p>
            <a:pPr marL="0" indent="0" algn="r">
              <a:buNone/>
            </a:pPr>
            <a:endParaRPr lang="fa-IR" sz="2800" dirty="0"/>
          </a:p>
          <a:p>
            <a:pPr marL="0" indent="0" algn="r">
              <a:buNone/>
            </a:pPr>
            <a:endParaRPr lang="fa-IR" sz="2800" dirty="0" smtClean="0"/>
          </a:p>
          <a:p>
            <a:pPr marL="0" indent="0" algn="r">
              <a:buNone/>
            </a:pPr>
            <a:r>
              <a:rPr lang="fa-IR" sz="2800" dirty="0" smtClean="0"/>
              <a:t>- منبع دیگر انتظارات از سود است.و عمر پیش بینی نیز تاثیر با اهمیتی بر صحت ان دارد.</a:t>
            </a:r>
          </a:p>
          <a:p>
            <a:pPr marL="0" indent="0" algn="r">
              <a:buNone/>
            </a:pPr>
            <a:r>
              <a:rPr lang="fa-IR" sz="2800" dirty="0" smtClean="0">
                <a:solidFill>
                  <a:srgbClr val="B6230A"/>
                </a:solidFill>
              </a:rPr>
              <a:t>نتیجه1</a:t>
            </a:r>
            <a:r>
              <a:rPr lang="fa-IR" sz="2800" dirty="0" smtClean="0"/>
              <a:t>:پیش بینی تحلیل گران معمولا از پیش بینی های مبتنی بر سری های زمانی صحیح تر است.زیرا تحلیلگران میتوانند در هنگام پیش بینی سود,اطلاعاتی فراتر از اطلاعات موجود در سودهای گذشته در نظر بگیرند.</a:t>
            </a:r>
          </a:p>
          <a:p>
            <a:pPr marL="0" indent="0" algn="r">
              <a:buNone/>
            </a:pPr>
            <a:r>
              <a:rPr lang="fa-IR" sz="2800" dirty="0" smtClean="0">
                <a:solidFill>
                  <a:srgbClr val="C00000"/>
                </a:solidFill>
              </a:rPr>
              <a:t>نتیجه2</a:t>
            </a:r>
            <a:r>
              <a:rPr lang="fa-IR" sz="2800" dirty="0" smtClean="0"/>
              <a:t>-برای شرکتهای کوچکتر پیش بینی تحلیل گران دارای سویه خوشبینی هستند.</a:t>
            </a:r>
            <a:endParaRPr lang="en-US" sz="2800" dirty="0"/>
          </a:p>
        </p:txBody>
      </p:sp>
      <p:sp>
        <p:nvSpPr>
          <p:cNvPr id="4" name="Rectangle 3"/>
          <p:cNvSpPr/>
          <p:nvPr/>
        </p:nvSpPr>
        <p:spPr>
          <a:xfrm>
            <a:off x="515155" y="3155325"/>
            <a:ext cx="11088710" cy="746974"/>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sz="3600" dirty="0" smtClean="0"/>
              <a:t>پیش بینی تحلیلگرن:</a:t>
            </a:r>
          </a:p>
        </p:txBody>
      </p:sp>
    </p:spTree>
    <p:extLst>
      <p:ext uri="{BB962C8B-B14F-4D97-AF65-F5344CB8AC3E}">
        <p14:creationId xmlns:p14="http://schemas.microsoft.com/office/powerpoint/2010/main" val="27117265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519" y="553790"/>
            <a:ext cx="11198290" cy="1790165"/>
          </a:xfrm>
          <a:solidFill>
            <a:schemeClr val="accent4">
              <a:lumMod val="40000"/>
              <a:lumOff val="60000"/>
            </a:schemeClr>
          </a:solidFill>
          <a:ln w="19050">
            <a:solidFill>
              <a:schemeClr val="tx1"/>
            </a:solidFill>
            <a:prstDash val="lgDashDotDot"/>
          </a:ln>
        </p:spPr>
        <p:txBody>
          <a:bodyPr anchor="t"/>
          <a:lstStyle/>
          <a:p>
            <a:pPr algn="r"/>
            <a:r>
              <a:rPr lang="fa-IR" dirty="0" smtClean="0">
                <a:solidFill>
                  <a:srgbClr val="C00000"/>
                </a:solidFill>
              </a:rPr>
              <a:t>مقایسه بازده و سود</a:t>
            </a:r>
            <a:r>
              <a:rPr lang="fa-IR" dirty="0" smtClean="0">
                <a:solidFill>
                  <a:schemeClr val="tx1"/>
                </a:solidFill>
              </a:rPr>
              <a:t/>
            </a:r>
            <a:br>
              <a:rPr lang="fa-IR" dirty="0" smtClean="0">
                <a:solidFill>
                  <a:schemeClr val="tx1"/>
                </a:solidFill>
              </a:rPr>
            </a:br>
            <a:r>
              <a:rPr lang="fa-IR" sz="2400" dirty="0" smtClean="0">
                <a:solidFill>
                  <a:schemeClr val="tx1"/>
                </a:solidFill>
              </a:rPr>
              <a:t>منطقی تران است که محقق مجموع بازده های غیرعادی طی یک بازه زمانی3تا5 روزه پیرامون روز صفر را در نظر بگیرد تا اینکه بخواهد تنها بدنبال بازده غیرعادی در روز صفرباشد.(کاهش خطای اندازه گیری بازده مورد انتظار)</a:t>
            </a:r>
            <a:endParaRPr lang="en-US" sz="2400" dirty="0">
              <a:solidFill>
                <a:schemeClr val="tx1"/>
              </a:solidFill>
            </a:endParaRPr>
          </a:p>
        </p:txBody>
      </p:sp>
      <p:sp>
        <p:nvSpPr>
          <p:cNvPr id="3" name="Content Placeholder 2"/>
          <p:cNvSpPr>
            <a:spLocks noGrp="1"/>
          </p:cNvSpPr>
          <p:nvPr>
            <p:ph idx="1"/>
          </p:nvPr>
        </p:nvSpPr>
        <p:spPr>
          <a:xfrm>
            <a:off x="476518" y="2343955"/>
            <a:ext cx="11198289" cy="4514045"/>
          </a:xfrm>
        </p:spPr>
        <p:txBody>
          <a:bodyPr>
            <a:normAutofit/>
          </a:bodyPr>
          <a:lstStyle/>
          <a:p>
            <a:pPr marL="0" indent="0" algn="r">
              <a:buNone/>
            </a:pPr>
            <a:r>
              <a:rPr lang="fa-IR" sz="2400" dirty="0" smtClean="0"/>
              <a:t>-اگرسودغیر منتظره حاوی خبرخوب باشد</a:t>
            </a:r>
            <a:r>
              <a:rPr lang="fa-IR" sz="2400" b="1" dirty="0">
                <a:solidFill>
                  <a:srgbClr val="C00000"/>
                </a:solidFill>
              </a:rPr>
              <a:t>_</a:t>
            </a:r>
            <a:r>
              <a:rPr lang="fa-IR" sz="2400" b="1" dirty="0" smtClean="0">
                <a:solidFill>
                  <a:srgbClr val="C00000"/>
                </a:solidFill>
              </a:rPr>
              <a:t>&gt; </a:t>
            </a:r>
            <a:r>
              <a:rPr lang="fa-IR" sz="2400" dirty="0" smtClean="0"/>
              <a:t>نشاندهنده بازده غیرعادی مثبت</a:t>
            </a:r>
            <a:r>
              <a:rPr lang="fa-IR" sz="2400" b="1" dirty="0">
                <a:solidFill>
                  <a:srgbClr val="C00000"/>
                </a:solidFill>
              </a:rPr>
              <a:t>_</a:t>
            </a:r>
            <a:r>
              <a:rPr lang="fa-IR" sz="2400" b="1" dirty="0" smtClean="0">
                <a:solidFill>
                  <a:srgbClr val="C00000"/>
                </a:solidFill>
              </a:rPr>
              <a:t>&gt; </a:t>
            </a:r>
            <a:r>
              <a:rPr lang="fa-IR" sz="2400" dirty="0" smtClean="0"/>
              <a:t>واکنش مساعد سرمایه گذاران</a:t>
            </a:r>
          </a:p>
          <a:p>
            <a:pPr marL="0" indent="0" algn="r">
              <a:buNone/>
            </a:pPr>
            <a:r>
              <a:rPr lang="fa-IR" sz="2400" dirty="0"/>
              <a:t>-</a:t>
            </a:r>
            <a:r>
              <a:rPr lang="fa-IR" sz="2400" dirty="0" smtClean="0"/>
              <a:t>اگر پیرامون اعلان </a:t>
            </a:r>
            <a:r>
              <a:rPr lang="fa-IR" sz="2400" b="1" dirty="0" smtClean="0"/>
              <a:t>خبر خوب یا بد </a:t>
            </a:r>
            <a:r>
              <a:rPr lang="fa-IR" sz="2400" dirty="0" smtClean="0"/>
              <a:t>در سود،</a:t>
            </a:r>
            <a:r>
              <a:rPr lang="fa-IR" sz="2400" b="1" dirty="0" smtClean="0"/>
              <a:t>بازده</a:t>
            </a:r>
            <a:r>
              <a:rPr lang="fa-IR" sz="2400" dirty="0" smtClean="0"/>
              <a:t> </a:t>
            </a:r>
            <a:r>
              <a:rPr lang="fa-IR" sz="2400" b="1" dirty="0" smtClean="0"/>
              <a:t>غیرعادی مثبت یا منفی</a:t>
            </a:r>
            <a:r>
              <a:rPr lang="fa-IR" sz="2400" dirty="0" smtClean="0"/>
              <a:t> بوجود اید،محقق نتیجه میگیرد که پیشبینی های </a:t>
            </a:r>
            <a:r>
              <a:rPr lang="fa-IR" sz="2400" b="1" dirty="0" smtClean="0"/>
              <a:t>مبتنی بر تئوری تصمیم </a:t>
            </a:r>
            <a:r>
              <a:rPr lang="fa-IR" sz="2400" dirty="0" smtClean="0"/>
              <a:t>و</a:t>
            </a:r>
            <a:r>
              <a:rPr lang="fa-IR" sz="2400" b="1" dirty="0" smtClean="0"/>
              <a:t> فرضیه بازار کارا </a:t>
            </a:r>
            <a:r>
              <a:rPr lang="fa-IR" sz="2400" dirty="0" smtClean="0"/>
              <a:t>تایید شده اند</a:t>
            </a:r>
          </a:p>
          <a:p>
            <a:pPr marL="0" indent="0" algn="r">
              <a:buNone/>
            </a:pPr>
            <a:r>
              <a:rPr lang="fa-IR" sz="2400" dirty="0" smtClean="0"/>
              <a:t>چنین نتیجه ای از رویکرد سودمندی در تصمیم وفرضیه گزارشگری مالی پشتیبانی میکند.</a:t>
            </a:r>
          </a:p>
          <a:p>
            <a:pPr marL="0" indent="0" algn="r">
              <a:buNone/>
            </a:pPr>
            <a:r>
              <a:rPr lang="fa-IR" sz="2400" dirty="0" smtClean="0"/>
              <a:t>-</a:t>
            </a:r>
            <a:r>
              <a:rPr lang="fa-IR" sz="2800" b="1" dirty="0" smtClean="0">
                <a:solidFill>
                  <a:srgbClr val="C00000"/>
                </a:solidFill>
              </a:rPr>
              <a:t>پیچیدگی های این روش شناسی که به یک سری مفروضات و براوردها نیاز دارد چه میباشد؟</a:t>
            </a:r>
          </a:p>
          <a:p>
            <a:pPr marL="0" indent="0" algn="r">
              <a:buNone/>
            </a:pPr>
            <a:r>
              <a:rPr lang="fa-IR" sz="2400" dirty="0" smtClean="0">
                <a:solidFill>
                  <a:srgbClr val="C00000"/>
                </a:solidFill>
              </a:rPr>
              <a:t>1-</a:t>
            </a:r>
            <a:r>
              <a:rPr lang="fa-IR" sz="2400" dirty="0" smtClean="0">
                <a:solidFill>
                  <a:schemeClr val="tx1"/>
                </a:solidFill>
              </a:rPr>
              <a:t>سایراطلاعات خاص شرکت نیز پیرامون زمان اعلان سود ارائه میشود.</a:t>
            </a:r>
          </a:p>
          <a:p>
            <a:pPr marL="0" indent="0" algn="r">
              <a:buNone/>
            </a:pPr>
            <a:r>
              <a:rPr lang="fa-IR" sz="2400" dirty="0" smtClean="0">
                <a:solidFill>
                  <a:srgbClr val="C00000"/>
                </a:solidFill>
              </a:rPr>
              <a:t>2-دومین پیچیدگی</a:t>
            </a:r>
            <a:r>
              <a:rPr lang="fa-IR" sz="2400" dirty="0" smtClean="0">
                <a:solidFill>
                  <a:schemeClr val="tx1"/>
                </a:solidFill>
              </a:rPr>
              <a:t> مربوط به براورد بتاد شرکت است که نیازبه تفکیک بازده سطح بازاراز بازده خاص شرکت</a:t>
            </a:r>
          </a:p>
          <a:p>
            <a:pPr marL="0" indent="0" algn="r">
              <a:buNone/>
            </a:pPr>
            <a:r>
              <a:rPr lang="fa-IR" sz="2400" dirty="0" smtClean="0">
                <a:solidFill>
                  <a:srgbClr val="C00000"/>
                </a:solidFill>
              </a:rPr>
              <a:t>3-سومین پیچیدگی</a:t>
            </a:r>
            <a:r>
              <a:rPr lang="fa-IR" sz="2400" dirty="0" smtClean="0">
                <a:solidFill>
                  <a:schemeClr val="tx1"/>
                </a:solidFill>
              </a:rPr>
              <a:t>:شاخص های متعددی برای اندازه گیری بازده پرتفوی بازار در دسترس است.</a:t>
            </a:r>
          </a:p>
          <a:p>
            <a:pPr marL="0" indent="0" algn="r">
              <a:buNone/>
            </a:pPr>
            <a:r>
              <a:rPr lang="fa-IR" sz="2400" b="1" dirty="0" smtClean="0">
                <a:solidFill>
                  <a:schemeClr val="tx1"/>
                </a:solidFill>
              </a:rPr>
              <a:t>-مدل بازار نشان داد که مطابق انچه تئوری ها پیش بینی میکنند،بازار به اطلاعات سود واکنش میدهد.</a:t>
            </a:r>
          </a:p>
        </p:txBody>
      </p:sp>
    </p:spTree>
    <p:extLst>
      <p:ext uri="{BB962C8B-B14F-4D97-AF65-F5344CB8AC3E}">
        <p14:creationId xmlns:p14="http://schemas.microsoft.com/office/powerpoint/2010/main" val="28384144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1000" y="555320"/>
            <a:ext cx="8761413" cy="548787"/>
          </a:xfrm>
          <a:solidFill>
            <a:schemeClr val="accent4"/>
          </a:solidFill>
        </p:spPr>
        <p:txBody>
          <a:bodyPr/>
          <a:lstStyle/>
          <a:p>
            <a:pPr algn="r"/>
            <a:r>
              <a:rPr lang="fa-IR" dirty="0" smtClean="0">
                <a:solidFill>
                  <a:schemeClr val="tx1"/>
                </a:solidFill>
              </a:rPr>
              <a:t>محتوای اطلاعاتی اعلان سود</a:t>
            </a:r>
            <a:endParaRPr lang="en-US" dirty="0">
              <a:solidFill>
                <a:schemeClr val="tx1"/>
              </a:solidFill>
            </a:endParaRPr>
          </a:p>
        </p:txBody>
      </p:sp>
      <p:sp>
        <p:nvSpPr>
          <p:cNvPr id="4" name="Rectangle 3"/>
          <p:cNvSpPr/>
          <p:nvPr/>
        </p:nvSpPr>
        <p:spPr>
          <a:xfrm>
            <a:off x="502276" y="1104107"/>
            <a:ext cx="11178862" cy="1152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fa-IR" sz="2400" dirty="0" smtClean="0">
                <a:solidFill>
                  <a:schemeClr val="tx1"/>
                </a:solidFill>
              </a:rPr>
              <a:t>- مبنای تحقیقات بازار سرمایه در حسابداری                 بررسی ارتباط بین قیمت سهم و سود حسابداری</a:t>
            </a:r>
          </a:p>
          <a:p>
            <a:pPr algn="r"/>
            <a:r>
              <a:rPr lang="fa-IR" sz="2400" dirty="0" smtClean="0">
                <a:solidFill>
                  <a:schemeClr val="tx1"/>
                </a:solidFill>
              </a:rPr>
              <a:t>-</a:t>
            </a:r>
            <a:r>
              <a:rPr lang="fa-IR" sz="2400" b="1" dirty="0" smtClean="0">
                <a:solidFill>
                  <a:schemeClr val="accent6">
                    <a:lumMod val="50000"/>
                  </a:schemeClr>
                </a:solidFill>
              </a:rPr>
              <a:t>عمده تحقیقات تجربی </a:t>
            </a:r>
            <a:r>
              <a:rPr lang="fa-IR" sz="2400" dirty="0" smtClean="0">
                <a:solidFill>
                  <a:schemeClr val="tx1"/>
                </a:solidFill>
              </a:rPr>
              <a:t>شامل:</a:t>
            </a:r>
          </a:p>
        </p:txBody>
      </p:sp>
      <p:graphicFrame>
        <p:nvGraphicFramePr>
          <p:cNvPr id="11" name="Diagram 10"/>
          <p:cNvGraphicFramePr/>
          <p:nvPr>
            <p:extLst>
              <p:ext uri="{D42A27DB-BD31-4B8C-83A1-F6EECF244321}">
                <p14:modId xmlns:p14="http://schemas.microsoft.com/office/powerpoint/2010/main" val="233254868"/>
              </p:ext>
            </p:extLst>
          </p:nvPr>
        </p:nvGraphicFramePr>
        <p:xfrm>
          <a:off x="597280" y="2006930"/>
          <a:ext cx="11083858" cy="28500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541750" y="4946188"/>
            <a:ext cx="11194917" cy="1769307"/>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r" defTabSz="457200">
              <a:spcBef>
                <a:spcPts val="1000"/>
              </a:spcBef>
              <a:buClr>
                <a:srgbClr val="B31166"/>
              </a:buClr>
              <a:buSzPct val="80000"/>
            </a:pPr>
            <a:r>
              <a:rPr lang="fa-IR" sz="2400" b="1" dirty="0">
                <a:solidFill>
                  <a:prstClr val="black">
                    <a:lumMod val="75000"/>
                    <a:lumOff val="25000"/>
                  </a:prstClr>
                </a:solidFill>
              </a:rPr>
              <a:t>2-</a:t>
            </a:r>
            <a:r>
              <a:rPr lang="fa-IR" sz="2400" b="1" dirty="0">
                <a:solidFill>
                  <a:srgbClr val="B6230A"/>
                </a:solidFill>
              </a:rPr>
              <a:t>مطالعات ارتباطی(مقطعی):</a:t>
            </a:r>
            <a:r>
              <a:rPr lang="fa-IR" sz="2400" dirty="0">
                <a:solidFill>
                  <a:prstClr val="black"/>
                </a:solidFill>
              </a:rPr>
              <a:t>مطالعاتی که به بررسی ارتباط میان دو یا چندمتغییردربازه زمانی مشخص پردازد</a:t>
            </a:r>
            <a:r>
              <a:rPr lang="fa-IR" sz="2400" dirty="0" smtClean="0">
                <a:solidFill>
                  <a:prstClr val="black"/>
                </a:solidFill>
              </a:rPr>
              <a:t>.</a:t>
            </a:r>
          </a:p>
          <a:p>
            <a:pPr algn="r"/>
            <a:r>
              <a:rPr lang="fa-IR" sz="2400" b="1" dirty="0">
                <a:solidFill>
                  <a:schemeClr val="accent6">
                    <a:lumMod val="50000"/>
                  </a:schemeClr>
                </a:solidFill>
              </a:rPr>
              <a:t>هدف</a:t>
            </a:r>
            <a:r>
              <a:rPr lang="fa-IR" sz="2400" dirty="0">
                <a:solidFill>
                  <a:schemeClr val="tx1"/>
                </a:solidFill>
              </a:rPr>
              <a:t>:بررسی رابطه بین اطلاعات حسابداری گزارش شده در صورتهای مالی سالانه و سطح قیمت </a:t>
            </a:r>
            <a:r>
              <a:rPr lang="fa-IR" sz="2400" dirty="0" smtClean="0">
                <a:solidFill>
                  <a:schemeClr val="tx1"/>
                </a:solidFill>
              </a:rPr>
              <a:t>سهام</a:t>
            </a:r>
            <a:endParaRPr lang="fa-IR" sz="2400" dirty="0">
              <a:solidFill>
                <a:schemeClr val="tx1"/>
              </a:solidFill>
            </a:endParaRPr>
          </a:p>
          <a:p>
            <a:pPr algn="r"/>
            <a:r>
              <a:rPr lang="fa-IR" sz="2400" b="1" dirty="0">
                <a:solidFill>
                  <a:schemeClr val="accent6">
                    <a:lumMod val="50000"/>
                  </a:schemeClr>
                </a:solidFill>
              </a:rPr>
              <a:t>نتیجه</a:t>
            </a:r>
            <a:r>
              <a:rPr lang="fa-IR" sz="2400" dirty="0">
                <a:solidFill>
                  <a:schemeClr val="tx1"/>
                </a:solidFill>
              </a:rPr>
              <a:t>:در مطالعات مقطعی اغلب ارزشهای گزارش شده در صورتهای مالی دربازار،ارزشگذاری شده و بصورت تجربی ارزش حقوق صاحبان سهام تعیین میشود.</a:t>
            </a:r>
            <a:endParaRPr lang="en-US" sz="2400" dirty="0">
              <a:solidFill>
                <a:srgbClr val="B6230A"/>
              </a:solidFill>
            </a:endParaRPr>
          </a:p>
          <a:p>
            <a:pPr lvl="0" algn="r" defTabSz="457200">
              <a:spcBef>
                <a:spcPts val="1000"/>
              </a:spcBef>
              <a:buClr>
                <a:srgbClr val="B31166"/>
              </a:buClr>
              <a:buSzPct val="80000"/>
            </a:pPr>
            <a:endParaRPr lang="fa-IR" sz="2400" dirty="0">
              <a:solidFill>
                <a:prstClr val="black"/>
              </a:solidFill>
            </a:endParaRPr>
          </a:p>
        </p:txBody>
      </p:sp>
      <p:sp>
        <p:nvSpPr>
          <p:cNvPr id="10" name="Left Arrow 9"/>
          <p:cNvSpPr/>
          <p:nvPr/>
        </p:nvSpPr>
        <p:spPr>
          <a:xfrm>
            <a:off x="5961414" y="1329834"/>
            <a:ext cx="1222824" cy="18722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5504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645" y="510338"/>
            <a:ext cx="9678388" cy="70696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txBody>
          <a:bodyPr/>
          <a:lstStyle/>
          <a:p>
            <a:pPr algn="r"/>
            <a:r>
              <a:rPr lang="fa-IR" sz="3200" dirty="0" smtClean="0">
                <a:solidFill>
                  <a:schemeClr val="tx1"/>
                </a:solidFill>
              </a:rPr>
              <a:t>تحقیق بال و براون:مطالعه رابطه بین سودهای غیرعادی </a:t>
            </a:r>
            <a:r>
              <a:rPr lang="fa-IR" dirty="0" smtClean="0">
                <a:solidFill>
                  <a:schemeClr val="tx1"/>
                </a:solidFill>
              </a:rPr>
              <a:t>وبازده </a:t>
            </a:r>
            <a:r>
              <a:rPr lang="fa-IR" sz="2800" dirty="0" smtClean="0">
                <a:solidFill>
                  <a:schemeClr val="tx1"/>
                </a:solidFill>
              </a:rPr>
              <a:t>غیرعادی</a:t>
            </a:r>
            <a:endParaRPr lang="en-US" sz="2800" dirty="0">
              <a:solidFill>
                <a:schemeClr val="tx1"/>
              </a:solidFill>
            </a:endParaRPr>
          </a:p>
        </p:txBody>
      </p:sp>
      <p:sp>
        <p:nvSpPr>
          <p:cNvPr id="3" name="Content Placeholder 2"/>
          <p:cNvSpPr>
            <a:spLocks noGrp="1"/>
          </p:cNvSpPr>
          <p:nvPr>
            <p:ph idx="1"/>
          </p:nvPr>
        </p:nvSpPr>
        <p:spPr>
          <a:xfrm>
            <a:off x="494310" y="4861692"/>
            <a:ext cx="11222181" cy="1996308"/>
          </a:xfrm>
          <a:ln w="28575">
            <a:solidFill>
              <a:schemeClr val="tx1"/>
            </a:solidFill>
          </a:ln>
        </p:spPr>
        <p:txBody>
          <a:bodyPr>
            <a:normAutofit/>
          </a:bodyPr>
          <a:lstStyle/>
          <a:p>
            <a:pPr marL="0" indent="0" algn="r">
              <a:buNone/>
            </a:pPr>
            <a:r>
              <a:rPr lang="fa-IR" sz="2400" dirty="0" smtClean="0"/>
              <a:t>1-بازار گزارشهای سود مطلوب و نامطلوب را ازقبل پیشبینی وطبق ان قیمتها را تعدیل میکند.</a:t>
            </a:r>
          </a:p>
          <a:p>
            <a:pPr marL="0" indent="0" algn="r">
              <a:buNone/>
            </a:pPr>
            <a:r>
              <a:rPr lang="fa-IR" sz="2400" dirty="0" smtClean="0"/>
              <a:t>2-درواکنش به سود،بیشترین میزان تعدیل قیمت(85-%90) قبل از ماه اعلان سود رخ میدهد،که میتوان به انتشار مستمر اطلاعات حسابداری و غیر حسابداری در بازار نسبت داد.</a:t>
            </a:r>
          </a:p>
          <a:p>
            <a:pPr marL="0" indent="0" algn="r">
              <a:buNone/>
            </a:pPr>
            <a:r>
              <a:rPr lang="fa-IR" sz="2400" dirty="0" smtClean="0"/>
              <a:t>-</a:t>
            </a:r>
            <a:r>
              <a:rPr lang="fa-IR" sz="2800" b="1" dirty="0" smtClean="0">
                <a:solidFill>
                  <a:srgbClr val="B6230A"/>
                </a:solidFill>
              </a:rPr>
              <a:t>بنابراین</a:t>
            </a:r>
            <a:r>
              <a:rPr lang="fa-IR" sz="2400" dirty="0" smtClean="0"/>
              <a:t>:تنها10-15% از ارزش اطلاعاتی سود یا تعدیل قیمت،توسط انتشار سود به بازار مخابره میشود.</a:t>
            </a:r>
          </a:p>
        </p:txBody>
      </p:sp>
      <p:sp>
        <p:nvSpPr>
          <p:cNvPr id="4" name="Rectangle 3"/>
          <p:cNvSpPr/>
          <p:nvPr/>
        </p:nvSpPr>
        <p:spPr>
          <a:xfrm>
            <a:off x="486888" y="1217302"/>
            <a:ext cx="11222181" cy="1312142"/>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fa-IR" sz="2400" dirty="0" smtClean="0">
                <a:solidFill>
                  <a:schemeClr val="tx1"/>
                </a:solidFill>
              </a:rPr>
              <a:t>مطالعات بال و براون      سنگ بنای ادبیات حسابداری اثباتی و حسابداری مالی را تشکیل میدهد.</a:t>
            </a:r>
          </a:p>
          <a:p>
            <a:pPr algn="r"/>
            <a:r>
              <a:rPr lang="fa-IR" sz="2400" dirty="0" smtClean="0">
                <a:solidFill>
                  <a:schemeClr val="tx1"/>
                </a:solidFill>
              </a:rPr>
              <a:t>انگیزه انجام تحقیقات حسابداری اثباتی      تعیین محتوای اطلاعاتی سود حسابداری برای بازار سرمایه</a:t>
            </a:r>
          </a:p>
          <a:p>
            <a:pPr algn="r"/>
            <a:r>
              <a:rPr lang="fa-IR" sz="2400" dirty="0" smtClean="0">
                <a:solidFill>
                  <a:schemeClr val="tx1"/>
                </a:solidFill>
              </a:rPr>
              <a:t>(منشاء این انگیزه:انتقاد تئوری پردازان دستوری به روشهای محاسبه سود بر مبنای بهای تمام شده تاریخی بود)</a:t>
            </a:r>
          </a:p>
          <a:p>
            <a:pPr algn="r"/>
            <a:r>
              <a:rPr lang="fa-IR" sz="2400" dirty="0" smtClean="0">
                <a:solidFill>
                  <a:schemeClr val="tx1"/>
                </a:solidFill>
              </a:rPr>
              <a:t>                        </a:t>
            </a:r>
            <a:endParaRPr lang="en-US" sz="2400" dirty="0">
              <a:solidFill>
                <a:schemeClr val="tx1"/>
              </a:solidFill>
            </a:endParaRPr>
          </a:p>
        </p:txBody>
      </p:sp>
      <p:cxnSp>
        <p:nvCxnSpPr>
          <p:cNvPr id="6" name="Straight Arrow Connector 5"/>
          <p:cNvCxnSpPr/>
          <p:nvPr/>
        </p:nvCxnSpPr>
        <p:spPr>
          <a:xfrm flipH="1" flipV="1">
            <a:off x="9105405" y="1447077"/>
            <a:ext cx="376052" cy="7914"/>
          </a:xfrm>
          <a:prstGeom prst="straightConnector1">
            <a:avLst/>
          </a:prstGeom>
          <a:ln w="38100">
            <a:solidFill>
              <a:srgbClr val="B6230A"/>
            </a:solidFill>
            <a:tailEnd type="triangle"/>
          </a:ln>
        </p:spPr>
        <p:style>
          <a:lnRef idx="1">
            <a:schemeClr val="dk1"/>
          </a:lnRef>
          <a:fillRef idx="0">
            <a:schemeClr val="dk1"/>
          </a:fillRef>
          <a:effectRef idx="0">
            <a:schemeClr val="dk1"/>
          </a:effectRef>
          <a:fontRef idx="minor">
            <a:schemeClr val="tx1"/>
          </a:fontRef>
        </p:style>
      </p:cxnSp>
      <p:pic>
        <p:nvPicPr>
          <p:cNvPr id="11" name="Picture 10"/>
          <p:cNvPicPr>
            <a:picLocks noChangeAspect="1"/>
          </p:cNvPicPr>
          <p:nvPr/>
        </p:nvPicPr>
        <p:blipFill>
          <a:blip r:embed="rId2"/>
          <a:stretch>
            <a:fillRect/>
          </a:stretch>
        </p:blipFill>
        <p:spPr>
          <a:xfrm>
            <a:off x="7338951" y="1695420"/>
            <a:ext cx="533145" cy="241185"/>
          </a:xfrm>
          <a:prstGeom prst="rect">
            <a:avLst/>
          </a:prstGeom>
        </p:spPr>
      </p:pic>
      <p:sp>
        <p:nvSpPr>
          <p:cNvPr id="15" name="Rectangle 14"/>
          <p:cNvSpPr/>
          <p:nvPr/>
        </p:nvSpPr>
        <p:spPr>
          <a:xfrm>
            <a:off x="486888" y="2529444"/>
            <a:ext cx="11237027" cy="2332248"/>
          </a:xfrm>
          <a:prstGeom prst="rect">
            <a:avLst/>
          </a:prstGeom>
          <a:solidFill>
            <a:schemeClr val="accent3">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r" defTabSz="457200">
              <a:spcBef>
                <a:spcPts val="1000"/>
              </a:spcBef>
              <a:buClr>
                <a:srgbClr val="B31166"/>
              </a:buClr>
              <a:buSzPct val="80000"/>
            </a:pPr>
            <a:r>
              <a:rPr lang="fa-IR" sz="2400" dirty="0">
                <a:solidFill>
                  <a:prstClr val="black">
                    <a:lumMod val="75000"/>
                    <a:lumOff val="25000"/>
                  </a:prstClr>
                </a:solidFill>
              </a:rPr>
              <a:t>-تحقیق بال وبراون      اولین تحقیق بازارسرمایه      به بررسی تاثیراعلان سودحسابداری برقیمت سهام پرداخت</a:t>
            </a:r>
          </a:p>
          <a:p>
            <a:pPr lvl="0" algn="r" defTabSz="457200">
              <a:spcBef>
                <a:spcPts val="1000"/>
              </a:spcBef>
              <a:buClr>
                <a:srgbClr val="B31166"/>
              </a:buClr>
              <a:buSzPct val="80000"/>
            </a:pPr>
            <a:r>
              <a:rPr lang="fa-IR" sz="2400" dirty="0">
                <a:solidFill>
                  <a:prstClr val="black">
                    <a:lumMod val="75000"/>
                    <a:lumOff val="25000"/>
                  </a:prstClr>
                </a:solidFill>
              </a:rPr>
              <a:t>-انجام ازمون سودمند بودن اطلاعات موجود در رقم سود درتصمیمات سرمایه گذاری، قیمت سهام باید برای بازتاب این اطلاعات واکنش نشان دهد.(افزایش سود غیرمنتظره نهایتا منجر به افزایش ارزش شرکت میشود.)</a:t>
            </a:r>
          </a:p>
          <a:p>
            <a:pPr lvl="0" algn="r" defTabSz="457200">
              <a:spcBef>
                <a:spcPts val="1000"/>
              </a:spcBef>
              <a:buClr>
                <a:srgbClr val="B31166"/>
              </a:buClr>
              <a:buSzPct val="80000"/>
            </a:pPr>
            <a:r>
              <a:rPr lang="fa-IR" sz="2400" dirty="0">
                <a:solidFill>
                  <a:prstClr val="black">
                    <a:lumMod val="75000"/>
                    <a:lumOff val="25000"/>
                  </a:prstClr>
                </a:solidFill>
              </a:rPr>
              <a:t>-بررسی داده های 261 شرکت طی سالهای1946-1966 با توجه به اخبار خوب و اخبار بد.  </a:t>
            </a:r>
            <a:endParaRPr lang="fa-IR" sz="2400" dirty="0" smtClean="0">
              <a:solidFill>
                <a:prstClr val="black">
                  <a:lumMod val="75000"/>
                  <a:lumOff val="25000"/>
                </a:prstClr>
              </a:solidFill>
            </a:endParaRPr>
          </a:p>
          <a:p>
            <a:pPr lvl="0" algn="r" defTabSz="457200">
              <a:spcBef>
                <a:spcPts val="1000"/>
              </a:spcBef>
              <a:buClr>
                <a:srgbClr val="B31166"/>
              </a:buClr>
              <a:buSzPct val="80000"/>
            </a:pPr>
            <a:r>
              <a:rPr lang="fa-IR" sz="2400" dirty="0" smtClean="0">
                <a:solidFill>
                  <a:prstClr val="black">
                    <a:lumMod val="75000"/>
                    <a:lumOff val="25000"/>
                  </a:prstClr>
                </a:solidFill>
              </a:rPr>
              <a:t>                      -در </a:t>
            </a:r>
            <a:r>
              <a:rPr lang="fa-IR" sz="2400" dirty="0">
                <a:solidFill>
                  <a:prstClr val="black">
                    <a:lumMod val="75000"/>
                    <a:lumOff val="25000"/>
                  </a:prstClr>
                </a:solidFill>
              </a:rPr>
              <a:t>نظر گرفتن11 ماه قبل و 6 ماه بعد از ماه صفر(ماه اعلان سود)</a:t>
            </a:r>
          </a:p>
        </p:txBody>
      </p:sp>
      <p:pic>
        <p:nvPicPr>
          <p:cNvPr id="16" name="Picture 15"/>
          <p:cNvPicPr>
            <a:picLocks noChangeAspect="1"/>
          </p:cNvPicPr>
          <p:nvPr/>
        </p:nvPicPr>
        <p:blipFill>
          <a:blip r:embed="rId3"/>
          <a:stretch>
            <a:fillRect/>
          </a:stretch>
        </p:blipFill>
        <p:spPr>
          <a:xfrm>
            <a:off x="9191872" y="2713434"/>
            <a:ext cx="579170" cy="231668"/>
          </a:xfrm>
          <a:prstGeom prst="rect">
            <a:avLst/>
          </a:prstGeom>
        </p:spPr>
      </p:pic>
      <p:pic>
        <p:nvPicPr>
          <p:cNvPr id="17" name="Picture 16"/>
          <p:cNvPicPr>
            <a:picLocks noChangeAspect="1"/>
          </p:cNvPicPr>
          <p:nvPr/>
        </p:nvPicPr>
        <p:blipFill>
          <a:blip r:embed="rId4"/>
          <a:stretch>
            <a:fillRect/>
          </a:stretch>
        </p:blipFill>
        <p:spPr>
          <a:xfrm>
            <a:off x="6263456" y="2705104"/>
            <a:ext cx="591363" cy="231668"/>
          </a:xfrm>
          <a:prstGeom prst="rect">
            <a:avLst/>
          </a:prstGeom>
        </p:spPr>
      </p:pic>
      <p:sp>
        <p:nvSpPr>
          <p:cNvPr id="19" name="Rectangle 18"/>
          <p:cNvSpPr/>
          <p:nvPr/>
        </p:nvSpPr>
        <p:spPr>
          <a:xfrm>
            <a:off x="9967352" y="4331987"/>
            <a:ext cx="1767074" cy="510639"/>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sz="2400" dirty="0" smtClean="0">
                <a:solidFill>
                  <a:schemeClr val="tx1"/>
                </a:solidFill>
              </a:rPr>
              <a:t>نتایج بدست آمده</a:t>
            </a:r>
            <a:endParaRPr lang="en-US" sz="2400" dirty="0">
              <a:solidFill>
                <a:schemeClr val="tx1"/>
              </a:solidFill>
            </a:endParaRPr>
          </a:p>
        </p:txBody>
      </p:sp>
    </p:spTree>
    <p:extLst>
      <p:ext uri="{BB962C8B-B14F-4D97-AF65-F5344CB8AC3E}">
        <p14:creationId xmlns:p14="http://schemas.microsoft.com/office/powerpoint/2010/main" val="23333540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391776"/>
            <a:ext cx="9247830" cy="706964"/>
          </a:xfrm>
          <a:solidFill>
            <a:schemeClr val="accent4">
              <a:lumMod val="20000"/>
              <a:lumOff val="80000"/>
            </a:schemeClr>
          </a:solidFill>
        </p:spPr>
        <p:txBody>
          <a:bodyPr/>
          <a:lstStyle/>
          <a:p>
            <a:pPr algn="r"/>
            <a:r>
              <a:rPr lang="fa-IR" sz="3200" dirty="0" smtClean="0">
                <a:solidFill>
                  <a:schemeClr val="tx1"/>
                </a:solidFill>
              </a:rPr>
              <a:t>یافته های تحقیق بال و براون(پیامهای متعدد برای تئوری حسابداری)</a:t>
            </a:r>
            <a:endParaRPr lang="en-US" sz="3200" dirty="0">
              <a:solidFill>
                <a:schemeClr val="tx1"/>
              </a:solidFill>
            </a:endParaRPr>
          </a:p>
        </p:txBody>
      </p:sp>
      <p:sp>
        <p:nvSpPr>
          <p:cNvPr id="3" name="Content Placeholder 2"/>
          <p:cNvSpPr>
            <a:spLocks noGrp="1"/>
          </p:cNvSpPr>
          <p:nvPr>
            <p:ph idx="1"/>
          </p:nvPr>
        </p:nvSpPr>
        <p:spPr>
          <a:xfrm>
            <a:off x="1154954" y="4809508"/>
            <a:ext cx="9794095" cy="1615043"/>
          </a:xfrm>
          <a:ln w="19050">
            <a:solidFill>
              <a:schemeClr val="accent6">
                <a:lumMod val="75000"/>
              </a:schemeClr>
            </a:solidFill>
          </a:ln>
        </p:spPr>
        <p:txBody>
          <a:bodyPr>
            <a:normAutofit lnSpcReduction="10000"/>
          </a:bodyPr>
          <a:lstStyle/>
          <a:p>
            <a:pPr marL="0" indent="0" algn="r">
              <a:buNone/>
            </a:pPr>
            <a:r>
              <a:rPr lang="fa-IR" sz="2800" dirty="0" smtClean="0"/>
              <a:t>تحقیقات فوستر</a:t>
            </a:r>
          </a:p>
          <a:p>
            <a:pPr marL="0" indent="0" algn="r">
              <a:buNone/>
            </a:pPr>
            <a:r>
              <a:rPr lang="fa-IR" sz="2800" b="1" dirty="0" smtClean="0"/>
              <a:t>-</a:t>
            </a:r>
            <a:r>
              <a:rPr lang="fa-IR" sz="2400" dirty="0" smtClean="0"/>
              <a:t> سودهای سه ماهه اطلاعاتی با اهمیتی به بازر سرمایه مخابره میکند.</a:t>
            </a:r>
          </a:p>
          <a:p>
            <a:pPr marL="0" indent="0" algn="r">
              <a:buNone/>
            </a:pPr>
            <a:r>
              <a:rPr lang="fa-IR" sz="2800" b="1" dirty="0" smtClean="0"/>
              <a:t>-</a:t>
            </a:r>
            <a:r>
              <a:rPr lang="fa-IR" sz="2400" dirty="0" smtClean="0"/>
              <a:t>بازده غیرعادی مثبت|منفی  و افزایش|کاهش غیرمنظره در سودهاس سه ماهه رابطه دارند.</a:t>
            </a:r>
            <a:endParaRPr lang="en-US" sz="2400" dirty="0"/>
          </a:p>
        </p:txBody>
      </p:sp>
      <p:graphicFrame>
        <p:nvGraphicFramePr>
          <p:cNvPr id="5" name="Diagram 4"/>
          <p:cNvGraphicFramePr/>
          <p:nvPr>
            <p:extLst>
              <p:ext uri="{D42A27DB-BD31-4B8C-83A1-F6EECF244321}">
                <p14:modId xmlns:p14="http://schemas.microsoft.com/office/powerpoint/2010/main" val="3832337811"/>
              </p:ext>
            </p:extLst>
          </p:nvPr>
        </p:nvGraphicFramePr>
        <p:xfrm>
          <a:off x="1131202" y="1443124"/>
          <a:ext cx="9794096" cy="33782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4663419" y="6488668"/>
            <a:ext cx="2499402" cy="369332"/>
          </a:xfrm>
          <a:prstGeom prst="rect">
            <a:avLst/>
          </a:prstGeom>
        </p:spPr>
        <p:txBody>
          <a:bodyPr wrap="none">
            <a:spAutoFit/>
          </a:bodyPr>
          <a:lstStyle/>
          <a:p>
            <a:r>
              <a:rPr lang="en-US" dirty="0"/>
              <a:t>www.irhesabdaran.ir</a:t>
            </a:r>
          </a:p>
        </p:txBody>
      </p:sp>
    </p:spTree>
    <p:extLst>
      <p:ext uri="{BB962C8B-B14F-4D97-AF65-F5344CB8AC3E}">
        <p14:creationId xmlns:p14="http://schemas.microsoft.com/office/powerpoint/2010/main" val="22375624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3599" y="388344"/>
            <a:ext cx="8761413" cy="706964"/>
          </a:xfrm>
          <a:solidFill>
            <a:schemeClr val="accent3">
              <a:lumMod val="40000"/>
              <a:lumOff val="60000"/>
            </a:schemeClr>
          </a:solidFill>
        </p:spPr>
        <p:txBody>
          <a:bodyPr/>
          <a:lstStyle/>
          <a:p>
            <a:pPr algn="r"/>
            <a:r>
              <a:rPr lang="fa-IR" dirty="0" smtClean="0">
                <a:solidFill>
                  <a:schemeClr val="tx1"/>
                </a:solidFill>
              </a:rPr>
              <a:t>مطالعه مقدار تغییر غیرمنتظره در سود و بازده غیر عادی</a:t>
            </a:r>
            <a:endParaRPr lang="en-US" dirty="0">
              <a:solidFill>
                <a:schemeClr val="tx1"/>
              </a:solidFill>
            </a:endParaRPr>
          </a:p>
        </p:txBody>
      </p:sp>
      <p:sp>
        <p:nvSpPr>
          <p:cNvPr id="3" name="Content Placeholder 2"/>
          <p:cNvSpPr>
            <a:spLocks noGrp="1"/>
          </p:cNvSpPr>
          <p:nvPr>
            <p:ph idx="1"/>
          </p:nvPr>
        </p:nvSpPr>
        <p:spPr>
          <a:xfrm>
            <a:off x="570013" y="2235339"/>
            <a:ext cx="11067803" cy="4096987"/>
          </a:xfrm>
          <a:ln w="12700">
            <a:solidFill>
              <a:schemeClr val="tx1"/>
            </a:solidFill>
          </a:ln>
        </p:spPr>
        <p:txBody>
          <a:bodyPr>
            <a:normAutofit/>
          </a:bodyPr>
          <a:lstStyle/>
          <a:p>
            <a:pPr marL="0" indent="0" algn="r">
              <a:buNone/>
            </a:pPr>
            <a:r>
              <a:rPr lang="fa-IR" sz="2400" dirty="0" smtClean="0"/>
              <a:t>-بیور—کلارک و رایت</a:t>
            </a:r>
            <a:r>
              <a:rPr lang="fa-IR" dirty="0" smtClean="0"/>
              <a:t>:</a:t>
            </a:r>
          </a:p>
          <a:p>
            <a:pPr marL="0" indent="0" algn="r">
              <a:buNone/>
            </a:pPr>
            <a:r>
              <a:rPr lang="fa-IR" sz="2400" dirty="0">
                <a:solidFill>
                  <a:srgbClr val="C00000"/>
                </a:solidFill>
              </a:rPr>
              <a:t>1</a:t>
            </a:r>
            <a:r>
              <a:rPr lang="fa-IR" sz="2400" dirty="0" smtClean="0"/>
              <a:t>-شرکتهای ثبت شده دربورس رابرمبنای مقدارسودهای غیرمنتظره هرشرکت(درصد)به25 پرتفوی تقسیم کردند</a:t>
            </a:r>
          </a:p>
          <a:p>
            <a:pPr marL="0" indent="0" algn="r">
              <a:buNone/>
            </a:pPr>
            <a:r>
              <a:rPr lang="fa-IR" sz="2400" dirty="0" smtClean="0">
                <a:solidFill>
                  <a:srgbClr val="C00000"/>
                </a:solidFill>
              </a:rPr>
              <a:t>2</a:t>
            </a:r>
            <a:r>
              <a:rPr lang="fa-IR" sz="2400" dirty="0" smtClean="0"/>
              <a:t>-برای هر پرتفوی میانگین نرخ بازده غیرعادی سالانه برای 12 ماه منتهی به3 ماه بعد از سال مالی شرکت را(مثبترین به منفی ترین)محاسبه کردند.</a:t>
            </a:r>
          </a:p>
          <a:p>
            <a:pPr marL="0" indent="0" algn="r">
              <a:buNone/>
            </a:pPr>
            <a:r>
              <a:rPr lang="fa-IR" sz="2400" dirty="0" smtClean="0">
                <a:solidFill>
                  <a:srgbClr val="C00000"/>
                </a:solidFill>
              </a:rPr>
              <a:t>3</a:t>
            </a:r>
            <a:r>
              <a:rPr lang="fa-IR" sz="2400" dirty="0" smtClean="0"/>
              <a:t>-دریافتندزمانی که میانگین درصدسودهای غیرمنتظره   می یابد،میانگین نرخ بازده غیرعادی سالانه می یابد</a:t>
            </a:r>
          </a:p>
          <a:p>
            <a:pPr marL="0" indent="0" algn="r">
              <a:buNone/>
            </a:pPr>
            <a:r>
              <a:rPr lang="fa-IR" sz="2400" dirty="0" smtClean="0"/>
              <a:t>-(تنها0.10 الی0.15 از بازده غیرعادی به0.1 سودغیرمنتظره مربوط میشود.)</a:t>
            </a:r>
          </a:p>
          <a:p>
            <a:pPr marL="0" indent="0" algn="r">
              <a:buNone/>
            </a:pPr>
            <a:r>
              <a:rPr lang="fa-IR" sz="2400" dirty="0" smtClean="0"/>
              <a:t>یکی از دلایل چنین واکنشی:عدم توجه به اینکه،حساسیت بازده و سود غیرمنتظره(ضریب واکنش سود)از شرکتی به شرکت دیگر فرق میکند.</a:t>
            </a:r>
          </a:p>
        </p:txBody>
      </p:sp>
      <p:sp>
        <p:nvSpPr>
          <p:cNvPr id="4" name="Rectangle 3"/>
          <p:cNvSpPr/>
          <p:nvPr/>
        </p:nvSpPr>
        <p:spPr>
          <a:xfrm>
            <a:off x="570014" y="1095308"/>
            <a:ext cx="11067803" cy="11400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fa-IR" sz="2400" dirty="0" smtClean="0">
                <a:solidFill>
                  <a:srgbClr val="C00000"/>
                </a:solidFill>
              </a:rPr>
              <a:t>- تئوری زیر بنای آزمون ها در بررسی مقدار تغییر غیرمنتظره بازده و سود:</a:t>
            </a:r>
          </a:p>
          <a:p>
            <a:pPr algn="r"/>
            <a:r>
              <a:rPr lang="fa-IR" sz="2400" dirty="0" smtClean="0">
                <a:solidFill>
                  <a:schemeClr val="tx1"/>
                </a:solidFill>
              </a:rPr>
              <a:t>- اگر سود حسابداری منتشر شده دارای محتوای اطلاعاتی باشد ، لذا مقدار بازده غیرعادی به مقدار سود  غیرعادی مرتبط خواهد بود.</a:t>
            </a:r>
            <a:endParaRPr lang="en-US" sz="2400" dirty="0">
              <a:solidFill>
                <a:schemeClr val="tx1"/>
              </a:solidFill>
            </a:endParaRPr>
          </a:p>
        </p:txBody>
      </p:sp>
      <p:cxnSp>
        <p:nvCxnSpPr>
          <p:cNvPr id="6" name="Straight Arrow Connector 5"/>
          <p:cNvCxnSpPr/>
          <p:nvPr/>
        </p:nvCxnSpPr>
        <p:spPr>
          <a:xfrm flipV="1">
            <a:off x="6103915" y="4655127"/>
            <a:ext cx="0" cy="4987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6024306" y="4655127"/>
            <a:ext cx="0" cy="4987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606216" y="4560124"/>
            <a:ext cx="0" cy="4987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496291" y="4560124"/>
            <a:ext cx="0" cy="4987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73371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4592" y="522406"/>
            <a:ext cx="2423038" cy="706964"/>
          </a:xfrm>
          <a:solidFill>
            <a:schemeClr val="accent3">
              <a:lumMod val="60000"/>
              <a:lumOff val="40000"/>
            </a:schemeClr>
          </a:solidFill>
        </p:spPr>
        <p:txBody>
          <a:bodyPr/>
          <a:lstStyle/>
          <a:p>
            <a:pPr algn="r"/>
            <a:r>
              <a:rPr lang="fa-IR" dirty="0" smtClean="0">
                <a:solidFill>
                  <a:schemeClr val="tx1"/>
                </a:solidFill>
              </a:rPr>
              <a:t>نوسان پذیری</a:t>
            </a:r>
            <a:endParaRPr lang="en-US" dirty="0">
              <a:solidFill>
                <a:schemeClr val="tx1"/>
              </a:solidFill>
            </a:endParaRPr>
          </a:p>
        </p:txBody>
      </p:sp>
      <p:sp>
        <p:nvSpPr>
          <p:cNvPr id="3" name="Content Placeholder 2"/>
          <p:cNvSpPr>
            <a:spLocks noGrp="1"/>
          </p:cNvSpPr>
          <p:nvPr>
            <p:ph idx="1"/>
          </p:nvPr>
        </p:nvSpPr>
        <p:spPr>
          <a:xfrm>
            <a:off x="605642" y="3716977"/>
            <a:ext cx="11115302" cy="3141022"/>
          </a:xfrm>
          <a:noFill/>
          <a:ln w="12700">
            <a:solidFill>
              <a:schemeClr val="tx1"/>
            </a:solidFill>
          </a:ln>
        </p:spPr>
        <p:txBody>
          <a:bodyPr>
            <a:normAutofit/>
          </a:bodyPr>
          <a:lstStyle/>
          <a:p>
            <a:pPr marL="0" indent="0" algn="r">
              <a:buNone/>
            </a:pPr>
            <a:r>
              <a:rPr lang="fa-IR" sz="2400" dirty="0" smtClean="0">
                <a:solidFill>
                  <a:schemeClr val="tx1"/>
                </a:solidFill>
              </a:rPr>
              <a:t>-شرکتهای کوچکتراطلاعات بیشتری در سود خود دارند(طبق تحقیقات تجربی)</a:t>
            </a:r>
          </a:p>
          <a:p>
            <a:pPr marL="0" indent="0" algn="r">
              <a:buNone/>
            </a:pPr>
            <a:r>
              <a:rPr lang="fa-IR" sz="2400" dirty="0" smtClean="0">
                <a:solidFill>
                  <a:schemeClr val="tx1"/>
                </a:solidFill>
              </a:rPr>
              <a:t>-شرکتهای بزرگ ازانجا که مورد توجه رسانه های مالی وتحلیل گران است،اطلاعات بیشتری از سایرمنابع در اختیار دارد,لذا محتوای اطلاعاتی سود کاهش می یابد.</a:t>
            </a:r>
          </a:p>
        </p:txBody>
      </p:sp>
      <p:sp>
        <p:nvSpPr>
          <p:cNvPr id="4" name="Rectangle 3"/>
          <p:cNvSpPr/>
          <p:nvPr/>
        </p:nvSpPr>
        <p:spPr>
          <a:xfrm>
            <a:off x="605641" y="1229370"/>
            <a:ext cx="11115303" cy="20982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fa-IR" sz="2400" dirty="0" smtClean="0">
                <a:solidFill>
                  <a:schemeClr val="tx1"/>
                </a:solidFill>
              </a:rPr>
              <a:t>بین اندازه شرکت و محتوای اطلاعاتی(سود غیر منتظره) رابطه معکوس وجود دارد.(زیرا منابع اطلاعاتی جایگزین کمتری دارد.)</a:t>
            </a:r>
          </a:p>
          <a:p>
            <a:pPr algn="r"/>
            <a:r>
              <a:rPr lang="fa-IR" sz="2400" dirty="0" smtClean="0">
                <a:solidFill>
                  <a:schemeClr val="tx1"/>
                </a:solidFill>
              </a:rPr>
              <a:t>شاخص محتوای اطلاعاتی اعلان سود</a:t>
            </a:r>
            <a:r>
              <a:rPr lang="fa-IR" sz="2400" dirty="0" smtClean="0">
                <a:solidFill>
                  <a:srgbClr val="C00000"/>
                </a:solidFill>
              </a:rPr>
              <a:t>---&gt;</a:t>
            </a:r>
            <a:r>
              <a:rPr lang="fa-IR" sz="2400" dirty="0" smtClean="0">
                <a:solidFill>
                  <a:schemeClr val="tx1"/>
                </a:solidFill>
              </a:rPr>
              <a:t>واریانس بازده غیرعادی است</a:t>
            </a:r>
            <a:r>
              <a:rPr lang="fa-IR" sz="2400" dirty="0" smtClean="0">
                <a:solidFill>
                  <a:srgbClr val="C00000"/>
                </a:solidFill>
              </a:rPr>
              <a:t>--&gt;</a:t>
            </a:r>
            <a:r>
              <a:rPr lang="fa-IR" sz="2400" dirty="0" smtClean="0">
                <a:solidFill>
                  <a:schemeClr val="tx1"/>
                </a:solidFill>
              </a:rPr>
              <a:t>اولین بار توسط بیور</a:t>
            </a:r>
          </a:p>
          <a:p>
            <a:pPr lvl="0" algn="r" defTabSz="457200">
              <a:spcBef>
                <a:spcPts val="1000"/>
              </a:spcBef>
              <a:buClr>
                <a:srgbClr val="B31166"/>
              </a:buClr>
              <a:buSzPct val="80000"/>
            </a:pPr>
            <a:r>
              <a:rPr lang="fa-IR" sz="2400" b="1" dirty="0">
                <a:solidFill>
                  <a:srgbClr val="C00000"/>
                </a:solidFill>
              </a:rPr>
              <a:t>تئوری زیربنای آزمون واریانس بازده غیرعادی</a:t>
            </a:r>
            <a:r>
              <a:rPr lang="fa-IR" sz="2400" dirty="0">
                <a:solidFill>
                  <a:prstClr val="black">
                    <a:lumMod val="75000"/>
                    <a:lumOff val="25000"/>
                  </a:prstClr>
                </a:solidFill>
                <a:sym typeface="Wingdings" panose="05000000000000000000" pitchFamily="2" charset="2"/>
              </a:rPr>
              <a:t>:اگر اعلان سود دارای محتوای اطلاعاتی باشد، انتظار میرود که تغییرات قیمت در روز اعلان بیشتر و بزرگتر باشد.</a:t>
            </a:r>
          </a:p>
          <a:p>
            <a:pPr algn="r"/>
            <a:endParaRPr lang="fa-IR" sz="2400" dirty="0" smtClean="0">
              <a:solidFill>
                <a:schemeClr val="tx1"/>
              </a:solidFill>
            </a:endParaRPr>
          </a:p>
          <a:p>
            <a:pPr algn="r"/>
            <a:endParaRPr lang="en-US" sz="2400" dirty="0">
              <a:solidFill>
                <a:schemeClr val="tx1"/>
              </a:solidFill>
            </a:endParaRPr>
          </a:p>
        </p:txBody>
      </p:sp>
      <p:sp>
        <p:nvSpPr>
          <p:cNvPr id="11" name="Rectangle 10"/>
          <p:cNvSpPr/>
          <p:nvPr/>
        </p:nvSpPr>
        <p:spPr>
          <a:xfrm>
            <a:off x="7860993" y="3348843"/>
            <a:ext cx="2506637" cy="368134"/>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sz="2800" dirty="0" smtClean="0">
                <a:solidFill>
                  <a:schemeClr val="tx1"/>
                </a:solidFill>
              </a:rPr>
              <a:t>عدم تقارن اطلاعاتی</a:t>
            </a:r>
            <a:endParaRPr lang="en-US" sz="2800" dirty="0">
              <a:solidFill>
                <a:schemeClr val="tx1"/>
              </a:solidFill>
            </a:endParaRPr>
          </a:p>
        </p:txBody>
      </p:sp>
      <p:sp>
        <p:nvSpPr>
          <p:cNvPr id="13" name="Rectangle 12"/>
          <p:cNvSpPr/>
          <p:nvPr/>
        </p:nvSpPr>
        <p:spPr>
          <a:xfrm>
            <a:off x="605640" y="5058888"/>
            <a:ext cx="11115303" cy="1754170"/>
          </a:xfrm>
          <a:prstGeom prst="rect">
            <a:avLst/>
          </a:prstGeom>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defTabSz="457200">
              <a:spcBef>
                <a:spcPts val="1000"/>
              </a:spcBef>
              <a:buClr>
                <a:srgbClr val="B31166"/>
              </a:buClr>
              <a:buSzPct val="80000"/>
            </a:pPr>
            <a:r>
              <a:rPr lang="fa-IR" sz="2400" b="1" dirty="0">
                <a:solidFill>
                  <a:srgbClr val="C00000"/>
                </a:solidFill>
              </a:rPr>
              <a:t>فریمن</a:t>
            </a:r>
            <a:r>
              <a:rPr lang="fa-IR" sz="2400" dirty="0">
                <a:solidFill>
                  <a:prstClr val="black"/>
                </a:solidFill>
              </a:rPr>
              <a:t>:فرض ثابت بودن هزینه معاملات بین شرکت ها تایید شده است.</a:t>
            </a:r>
          </a:p>
          <a:p>
            <a:pPr lvl="0" algn="r" defTabSz="457200">
              <a:spcBef>
                <a:spcPts val="1000"/>
              </a:spcBef>
              <a:buClr>
                <a:srgbClr val="B31166"/>
              </a:buClr>
              <a:buSzPct val="80000"/>
            </a:pPr>
            <a:r>
              <a:rPr lang="fa-IR" sz="2400" dirty="0">
                <a:solidFill>
                  <a:prstClr val="black"/>
                </a:solidFill>
              </a:rPr>
              <a:t>-امکان اینکه بهای جستجوی اطلاعات با افزایش پیچیدگی های بزرگترافزایش می یابد را رد کرد.</a:t>
            </a:r>
          </a:p>
          <a:p>
            <a:pPr lvl="0" algn="r" defTabSz="457200">
              <a:spcBef>
                <a:spcPts val="1000"/>
              </a:spcBef>
              <a:buClr>
                <a:srgbClr val="B31166"/>
              </a:buClr>
              <a:buSzPct val="80000"/>
            </a:pPr>
            <a:r>
              <a:rPr lang="fa-IR" sz="2400" b="1" dirty="0">
                <a:solidFill>
                  <a:srgbClr val="C00000"/>
                </a:solidFill>
              </a:rPr>
              <a:t>گرانت</a:t>
            </a:r>
            <a:r>
              <a:rPr lang="fa-IR" sz="2400" dirty="0">
                <a:solidFill>
                  <a:prstClr val="black"/>
                </a:solidFill>
              </a:rPr>
              <a:t>:واکنش بازاربه اعلان سود در شرکتهای کوچک بیشتر از شرکتهای بزرگ است.</a:t>
            </a:r>
          </a:p>
          <a:p>
            <a:pPr lvl="0" algn="r" defTabSz="457200">
              <a:spcBef>
                <a:spcPts val="1000"/>
              </a:spcBef>
              <a:buClr>
                <a:srgbClr val="B31166"/>
              </a:buClr>
              <a:buSzPct val="80000"/>
            </a:pPr>
            <a:r>
              <a:rPr lang="fa-IR" sz="2400" b="1" dirty="0">
                <a:solidFill>
                  <a:srgbClr val="C00000"/>
                </a:solidFill>
              </a:rPr>
              <a:t>سرمایه گذاران نهادی</a:t>
            </a:r>
            <a:r>
              <a:rPr lang="fa-IR" sz="2400" dirty="0">
                <a:solidFill>
                  <a:prstClr val="black"/>
                </a:solidFill>
              </a:rPr>
              <a:t>:بدلیل محدودیت های نقدینگی و قراردادی،برشرکتهای بزرگ متمرکز می شوند.</a:t>
            </a:r>
          </a:p>
        </p:txBody>
      </p:sp>
    </p:spTree>
    <p:extLst>
      <p:ext uri="{BB962C8B-B14F-4D97-AF65-F5344CB8AC3E}">
        <p14:creationId xmlns:p14="http://schemas.microsoft.com/office/powerpoint/2010/main" val="2233297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761413" cy="1629832"/>
          </a:xfrm>
        </p:spPr>
        <p:txBody>
          <a:bodyPr/>
          <a:lstStyle/>
          <a:p>
            <a:pPr algn="r"/>
            <a:r>
              <a:rPr lang="fa-IR" sz="2400" b="1" dirty="0" smtClean="0">
                <a:solidFill>
                  <a:srgbClr val="FFFF00"/>
                </a:solidFill>
              </a:rPr>
              <a:t>نام درس</a:t>
            </a:r>
            <a:r>
              <a:rPr lang="fa-IR" sz="2400" dirty="0" smtClean="0">
                <a:solidFill>
                  <a:srgbClr val="FFFF00"/>
                </a:solidFill>
              </a:rPr>
              <a:t>:</a:t>
            </a:r>
            <a:r>
              <a:rPr lang="fa-IR" sz="2400" dirty="0" smtClean="0"/>
              <a:t>          </a:t>
            </a:r>
            <a:r>
              <a:rPr lang="fa-IR" sz="3200" b="1" dirty="0" smtClean="0">
                <a:solidFill>
                  <a:srgbClr val="FFC000"/>
                </a:solidFill>
              </a:rPr>
              <a:t>بازار کارا و تحقیقات بازار سرمایه در حسابداری</a:t>
            </a:r>
            <a:endParaRPr lang="en-US" sz="3200" b="1" dirty="0">
              <a:solidFill>
                <a:srgbClr val="FFC000"/>
              </a:solidFill>
            </a:endParaRPr>
          </a:p>
        </p:txBody>
      </p:sp>
      <p:sp>
        <p:nvSpPr>
          <p:cNvPr id="3" name="Content Placeholder 2"/>
          <p:cNvSpPr>
            <a:spLocks noGrp="1"/>
          </p:cNvSpPr>
          <p:nvPr>
            <p:ph idx="1"/>
          </p:nvPr>
        </p:nvSpPr>
        <p:spPr>
          <a:xfrm>
            <a:off x="1154954" y="2318197"/>
            <a:ext cx="10551942" cy="391517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w="28575">
            <a:solidFill>
              <a:schemeClr val="tx1"/>
            </a:solidFill>
          </a:ln>
        </p:spPr>
        <p:txBody>
          <a:bodyPr/>
          <a:lstStyle/>
          <a:p>
            <a:pPr marL="0" indent="0" algn="r">
              <a:buNone/>
            </a:pPr>
            <a:r>
              <a:rPr lang="fa-IR" sz="2800" b="1" dirty="0" smtClean="0"/>
              <a:t>تالیف</a:t>
            </a:r>
            <a:r>
              <a:rPr lang="fa-IR" sz="4000" b="1" dirty="0" smtClean="0"/>
              <a:t>:</a:t>
            </a:r>
            <a:r>
              <a:rPr lang="fa-IR" sz="2800" dirty="0" smtClean="0"/>
              <a:t>                     </a:t>
            </a:r>
            <a:r>
              <a:rPr lang="fa-IR" sz="2800" dirty="0" smtClean="0">
                <a:solidFill>
                  <a:schemeClr val="accent6">
                    <a:lumMod val="50000"/>
                  </a:schemeClr>
                </a:solidFill>
              </a:rPr>
              <a:t>دکتر ساسان مهرانی- دکتر غلامرضا کرمی</a:t>
            </a:r>
          </a:p>
          <a:p>
            <a:pPr marL="0" indent="0" algn="r">
              <a:buNone/>
            </a:pPr>
            <a:r>
              <a:rPr lang="fa-IR" sz="2800" dirty="0">
                <a:solidFill>
                  <a:schemeClr val="accent6">
                    <a:lumMod val="50000"/>
                  </a:schemeClr>
                </a:solidFill>
              </a:rPr>
              <a:t> </a:t>
            </a:r>
            <a:r>
              <a:rPr lang="fa-IR" sz="2800" dirty="0" smtClean="0">
                <a:solidFill>
                  <a:schemeClr val="accent6">
                    <a:lumMod val="50000"/>
                  </a:schemeClr>
                </a:solidFill>
              </a:rPr>
              <a:t>                           (اعضای هیئت علمی دانشگاه تهران)</a:t>
            </a:r>
          </a:p>
          <a:p>
            <a:pPr marL="0" indent="0" algn="r">
              <a:buNone/>
            </a:pPr>
            <a:r>
              <a:rPr lang="fa-IR" sz="2800" dirty="0">
                <a:solidFill>
                  <a:schemeClr val="accent6">
                    <a:lumMod val="50000"/>
                  </a:schemeClr>
                </a:solidFill>
              </a:rPr>
              <a:t> </a:t>
            </a:r>
            <a:r>
              <a:rPr lang="fa-IR" sz="2800" dirty="0" smtClean="0">
                <a:solidFill>
                  <a:schemeClr val="accent6">
                    <a:lumMod val="50000"/>
                  </a:schemeClr>
                </a:solidFill>
              </a:rPr>
              <a:t>                           سید مصطفی سید حسنی- مهتاب نجومی</a:t>
            </a:r>
          </a:p>
          <a:p>
            <a:pPr marL="0" indent="0" algn="r">
              <a:buNone/>
            </a:pPr>
            <a:r>
              <a:rPr lang="fa-IR" sz="2800" b="1" dirty="0" smtClean="0"/>
              <a:t>استاد مربوطه:        </a:t>
            </a:r>
            <a:r>
              <a:rPr lang="fa-IR" sz="2800" b="1" dirty="0" smtClean="0">
                <a:solidFill>
                  <a:srgbClr val="FF0000"/>
                </a:solidFill>
              </a:rPr>
              <a:t>    </a:t>
            </a:r>
            <a:r>
              <a:rPr lang="fa-IR" sz="2800" dirty="0" smtClean="0">
                <a:solidFill>
                  <a:srgbClr val="FF0000"/>
                </a:solidFill>
              </a:rPr>
              <a:t>جناب آقای دکتر دیدار</a:t>
            </a:r>
            <a:endParaRPr lang="fa-IR" sz="2800" b="1" dirty="0" smtClean="0">
              <a:solidFill>
                <a:srgbClr val="FF0000"/>
              </a:solidFill>
            </a:endParaRPr>
          </a:p>
          <a:p>
            <a:pPr marL="0" indent="0" algn="r">
              <a:buNone/>
            </a:pPr>
            <a:r>
              <a:rPr lang="fa-IR" sz="2800" b="1" dirty="0" smtClean="0"/>
              <a:t>ارائه دهنده</a:t>
            </a:r>
            <a:r>
              <a:rPr lang="fa-IR" sz="2800" b="1" dirty="0" smtClean="0">
                <a:solidFill>
                  <a:schemeClr val="accent6">
                    <a:lumMod val="75000"/>
                  </a:schemeClr>
                </a:solidFill>
              </a:rPr>
              <a:t>:</a:t>
            </a:r>
            <a:r>
              <a:rPr lang="fa-IR" sz="2800" dirty="0" smtClean="0">
                <a:solidFill>
                  <a:schemeClr val="accent6">
                    <a:lumMod val="75000"/>
                  </a:schemeClr>
                </a:solidFill>
              </a:rPr>
              <a:t>               نسا دباغی</a:t>
            </a:r>
            <a:endParaRPr lang="en-US" sz="2800" dirty="0">
              <a:solidFill>
                <a:schemeClr val="accent6">
                  <a:lumMod val="75000"/>
                </a:schemeClr>
              </a:solidFill>
            </a:endParaRPr>
          </a:p>
        </p:txBody>
      </p:sp>
      <p:sp>
        <p:nvSpPr>
          <p:cNvPr id="4" name="Rectangle 3"/>
          <p:cNvSpPr/>
          <p:nvPr/>
        </p:nvSpPr>
        <p:spPr>
          <a:xfrm>
            <a:off x="4663419" y="6488668"/>
            <a:ext cx="2499402" cy="369332"/>
          </a:xfrm>
          <a:prstGeom prst="rect">
            <a:avLst/>
          </a:prstGeom>
        </p:spPr>
        <p:txBody>
          <a:bodyPr wrap="none">
            <a:spAutoFit/>
          </a:bodyPr>
          <a:lstStyle/>
          <a:p>
            <a:r>
              <a:rPr lang="en-US" dirty="0"/>
              <a:t>www.irhesabdaran.ir</a:t>
            </a:r>
          </a:p>
        </p:txBody>
      </p:sp>
    </p:spTree>
    <p:extLst>
      <p:ext uri="{BB962C8B-B14F-4D97-AF65-F5344CB8AC3E}">
        <p14:creationId xmlns:p14="http://schemas.microsoft.com/office/powerpoint/2010/main" val="24159825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049" y="469739"/>
            <a:ext cx="9917279" cy="498873"/>
          </a:xfrm>
          <a:solidFill>
            <a:schemeClr val="accent6">
              <a:lumMod val="50000"/>
            </a:schemeClr>
          </a:solidFill>
        </p:spPr>
        <p:txBody>
          <a:bodyPr/>
          <a:lstStyle/>
          <a:p>
            <a:pPr algn="r"/>
            <a:r>
              <a:rPr lang="fa-IR" dirty="0" smtClean="0"/>
              <a:t>گسترش ریز ساختارهای قیمت به اندازه شرکت</a:t>
            </a:r>
            <a:endParaRPr lang="en-US" dirty="0"/>
          </a:p>
        </p:txBody>
      </p:sp>
      <p:sp>
        <p:nvSpPr>
          <p:cNvPr id="3" name="Content Placeholder 2"/>
          <p:cNvSpPr>
            <a:spLocks noGrp="1"/>
          </p:cNvSpPr>
          <p:nvPr>
            <p:ph idx="1"/>
          </p:nvPr>
        </p:nvSpPr>
        <p:spPr>
          <a:xfrm>
            <a:off x="529049" y="2843590"/>
            <a:ext cx="11073143" cy="4014410"/>
          </a:xfrm>
          <a:ln w="6350">
            <a:solidFill>
              <a:schemeClr val="tx1"/>
            </a:solidFill>
          </a:ln>
        </p:spPr>
        <p:txBody>
          <a:bodyPr>
            <a:normAutofit fontScale="92500" lnSpcReduction="10000"/>
          </a:bodyPr>
          <a:lstStyle/>
          <a:p>
            <a:pPr marL="0" indent="0" algn="r">
              <a:buNone/>
            </a:pPr>
            <a:r>
              <a:rPr lang="fa-IR" sz="2800" b="1" dirty="0" smtClean="0">
                <a:solidFill>
                  <a:schemeClr val="tx1"/>
                </a:solidFill>
              </a:rPr>
              <a:t>باورهای تحقیقات «انتقال اطلاعاتی»:</a:t>
            </a:r>
            <a:r>
              <a:rPr lang="fa-IR" sz="2400" dirty="0" smtClean="0">
                <a:solidFill>
                  <a:schemeClr val="tx1"/>
                </a:solidFill>
              </a:rPr>
              <a:t>سودهای غیرمنتظره(+-)یک شرکت در یک صنعت خاص میتواند در ان صنعت شرایط رابهتر یا بدترکند یا سهم بازار ان شرکت را نسبت به شرکتهای رقیب    دهد</a:t>
            </a:r>
            <a:r>
              <a:rPr lang="fa-IR" sz="2400" dirty="0" smtClean="0"/>
              <a:t>.</a:t>
            </a:r>
          </a:p>
          <a:p>
            <a:pPr marL="0" indent="0" algn="r">
              <a:buNone/>
            </a:pPr>
            <a:r>
              <a:rPr lang="fa-IR" sz="2400" b="1" dirty="0" smtClean="0">
                <a:solidFill>
                  <a:srgbClr val="C00000"/>
                </a:solidFill>
              </a:rPr>
              <a:t>نتایج پژوهش</a:t>
            </a:r>
            <a:r>
              <a:rPr lang="fa-IR" sz="2400" dirty="0" smtClean="0">
                <a:solidFill>
                  <a:schemeClr val="tx1"/>
                </a:solidFill>
              </a:rPr>
              <a:t>:</a:t>
            </a:r>
            <a:r>
              <a:rPr lang="fa-IR" sz="2400" dirty="0" smtClean="0">
                <a:solidFill>
                  <a:srgbClr val="FF0000"/>
                </a:solidFill>
              </a:rPr>
              <a:t>1-</a:t>
            </a:r>
            <a:r>
              <a:rPr lang="fa-IR" sz="2400" dirty="0" smtClean="0">
                <a:solidFill>
                  <a:schemeClr val="tx1"/>
                </a:solidFill>
              </a:rPr>
              <a:t>زمانی که یکی از شرکتهای صنعت سود اعلان میکند,واریانس بازده غیرعادی سایر شرکتهای صنعت   می یابد.</a:t>
            </a:r>
            <a:r>
              <a:rPr lang="fa-IR" sz="2400" dirty="0" smtClean="0">
                <a:solidFill>
                  <a:srgbClr val="FF0000"/>
                </a:solidFill>
              </a:rPr>
              <a:t>2</a:t>
            </a:r>
            <a:r>
              <a:rPr lang="fa-IR" sz="2400" dirty="0" smtClean="0">
                <a:solidFill>
                  <a:schemeClr val="tx1"/>
                </a:solidFill>
              </a:rPr>
              <a:t>-آخرین شرکتی که سود خود را برای یک دوره زمانی خاص اعلان میکند،کمترین واکنش در قیمت سهم را تجربه میکنند</a:t>
            </a:r>
            <a:r>
              <a:rPr lang="fa-IR" sz="2400" dirty="0" smtClean="0"/>
              <a:t>.</a:t>
            </a:r>
          </a:p>
          <a:p>
            <a:pPr marL="0" indent="0" algn="r">
              <a:buNone/>
            </a:pPr>
            <a:endParaRPr lang="fa-IR" sz="2400" dirty="0"/>
          </a:p>
          <a:p>
            <a:pPr marL="0" indent="0" algn="r">
              <a:buNone/>
            </a:pPr>
            <a:r>
              <a:rPr lang="fa-IR" sz="2400" dirty="0" smtClean="0">
                <a:solidFill>
                  <a:schemeClr val="tx1"/>
                </a:solidFill>
              </a:rPr>
              <a:t>:چرا بازار به اخبار خوب یا بد در سود برخی از شرکتها واکنش قوی تری نشان می دهد؟</a:t>
            </a:r>
            <a:r>
              <a:rPr lang="en-US" sz="2400" dirty="0" smtClean="0">
                <a:solidFill>
                  <a:schemeClr val="tx1"/>
                </a:solidFill>
              </a:rPr>
              <a:t>ERC</a:t>
            </a:r>
            <a:r>
              <a:rPr lang="fa-IR" sz="2400" dirty="0" smtClean="0">
                <a:solidFill>
                  <a:schemeClr val="tx1"/>
                </a:solidFill>
              </a:rPr>
              <a:t>سوال پایه</a:t>
            </a:r>
          </a:p>
          <a:p>
            <a:pPr marL="0" indent="0" algn="r">
              <a:buNone/>
            </a:pPr>
            <a:r>
              <a:rPr lang="fa-IR" sz="2400" dirty="0" smtClean="0">
                <a:solidFill>
                  <a:schemeClr val="tx1"/>
                </a:solidFill>
              </a:rPr>
              <a:t>-ضریب واکنش سود:شناسایی و تبیین میزان تفاوت واکنش بازار به محتوای اطلاعاتی سود است.</a:t>
            </a:r>
          </a:p>
          <a:p>
            <a:pPr marL="0" indent="0" algn="r">
              <a:buNone/>
            </a:pPr>
            <a:r>
              <a:rPr lang="fa-IR" sz="2400" dirty="0" smtClean="0">
                <a:solidFill>
                  <a:schemeClr val="tx1"/>
                </a:solidFill>
              </a:rPr>
              <a:t>میزان بازده غیرعادی یک ورق اوراق بهادار در بازار را در واکنش به سودغیر منتظره ی آن شرکت اندازه گیری میکند.</a:t>
            </a:r>
          </a:p>
          <a:p>
            <a:pPr marL="0" indent="0" algn="r">
              <a:buNone/>
            </a:pPr>
            <a:endParaRPr lang="fa-IR" sz="2400" dirty="0" smtClean="0">
              <a:solidFill>
                <a:schemeClr val="tx1"/>
              </a:solidFill>
            </a:endParaRPr>
          </a:p>
        </p:txBody>
      </p:sp>
      <p:sp>
        <p:nvSpPr>
          <p:cNvPr id="4" name="Rectangle 3"/>
          <p:cNvSpPr/>
          <p:nvPr/>
        </p:nvSpPr>
        <p:spPr>
          <a:xfrm>
            <a:off x="501431" y="1014552"/>
            <a:ext cx="11091553" cy="13006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fa-IR" dirty="0" smtClean="0">
                <a:solidFill>
                  <a:schemeClr val="tx1"/>
                </a:solidFill>
              </a:rPr>
              <a:t>-</a:t>
            </a:r>
            <a:r>
              <a:rPr lang="fa-IR" sz="2400" dirty="0" smtClean="0">
                <a:solidFill>
                  <a:schemeClr val="tx1"/>
                </a:solidFill>
              </a:rPr>
              <a:t>ارزشمندی تحقیقات ریزساختاری:رفتار بازار در سطح طول روز ممکن است با رفتار بازار در بازه های زمانی طولانی تر متفاوت باشد.</a:t>
            </a:r>
          </a:p>
          <a:p>
            <a:pPr lvl="0" algn="r" defTabSz="457200">
              <a:spcBef>
                <a:spcPts val="1000"/>
              </a:spcBef>
              <a:buClr>
                <a:srgbClr val="B31166"/>
              </a:buClr>
              <a:buSzPct val="80000"/>
            </a:pPr>
            <a:r>
              <a:rPr lang="fa-IR" sz="2400" b="1" dirty="0">
                <a:solidFill>
                  <a:srgbClr val="C00000"/>
                </a:solidFill>
              </a:rPr>
              <a:t>طبق </a:t>
            </a:r>
            <a:r>
              <a:rPr lang="fa-IR" sz="2400" b="1" dirty="0" smtClean="0">
                <a:solidFill>
                  <a:srgbClr val="C00000"/>
                </a:solidFill>
              </a:rPr>
              <a:t>مطالعات</a:t>
            </a:r>
            <a:r>
              <a:rPr lang="fa-IR" dirty="0" smtClean="0">
                <a:solidFill>
                  <a:srgbClr val="C00000"/>
                </a:solidFill>
              </a:rPr>
              <a:t>: </a:t>
            </a:r>
            <a:r>
              <a:rPr lang="fa-IR" sz="2400" dirty="0" smtClean="0">
                <a:solidFill>
                  <a:schemeClr val="tx1"/>
                </a:solidFill>
              </a:rPr>
              <a:t>واکنش </a:t>
            </a:r>
            <a:r>
              <a:rPr lang="fa-IR" sz="2400" dirty="0">
                <a:solidFill>
                  <a:schemeClr val="tx1"/>
                </a:solidFill>
              </a:rPr>
              <a:t>اولیه قیمت سهم شرکتهای کوچک و بزرگ به اعلان سود مشابه است.</a:t>
            </a:r>
            <a:endParaRPr lang="en-US" sz="2400" dirty="0">
              <a:solidFill>
                <a:schemeClr val="tx1"/>
              </a:solidFill>
            </a:endParaRPr>
          </a:p>
          <a:p>
            <a:pPr algn="r"/>
            <a:endParaRPr lang="fa-IR" sz="2400" dirty="0" smtClean="0">
              <a:solidFill>
                <a:schemeClr val="tx1"/>
              </a:solidFill>
            </a:endParaRPr>
          </a:p>
          <a:p>
            <a:pPr algn="r"/>
            <a:endParaRPr lang="en-US" sz="2400" dirty="0">
              <a:solidFill>
                <a:schemeClr val="tx1"/>
              </a:solidFill>
            </a:endParaRPr>
          </a:p>
        </p:txBody>
      </p:sp>
      <p:sp>
        <p:nvSpPr>
          <p:cNvPr id="5" name="Rectangle 4"/>
          <p:cNvSpPr/>
          <p:nvPr/>
        </p:nvSpPr>
        <p:spPr>
          <a:xfrm>
            <a:off x="529049" y="2380178"/>
            <a:ext cx="11073143" cy="446149"/>
          </a:xfrm>
          <a:prstGeom prst="rect">
            <a:avLst/>
          </a:prstGeom>
          <a:gradFill flip="none" rotWithShape="1">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fa-IR" sz="2400" dirty="0" smtClean="0">
                <a:solidFill>
                  <a:schemeClr val="tx1"/>
                </a:solidFill>
              </a:rPr>
              <a:t>6-2-4مقدارسود منتشره توسط سایر شرکتها</a:t>
            </a:r>
            <a:endParaRPr lang="en-US" sz="2400" dirty="0">
              <a:solidFill>
                <a:schemeClr val="tx1"/>
              </a:solidFill>
            </a:endParaRPr>
          </a:p>
        </p:txBody>
      </p:sp>
      <p:cxnSp>
        <p:nvCxnSpPr>
          <p:cNvPr id="7" name="Straight Arrow Connector 6"/>
          <p:cNvCxnSpPr/>
          <p:nvPr/>
        </p:nvCxnSpPr>
        <p:spPr>
          <a:xfrm flipH="1" flipV="1">
            <a:off x="3906982" y="3221025"/>
            <a:ext cx="11875" cy="30879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788229" y="3244853"/>
            <a:ext cx="1" cy="33254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831273" y="3529824"/>
            <a:ext cx="11874" cy="35543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510637" y="4702945"/>
            <a:ext cx="11073143" cy="391886"/>
          </a:xfrm>
          <a:prstGeom prst="rect">
            <a:avLst/>
          </a:prstGeom>
          <a:gradFill flip="none" rotWithShape="1">
            <a:gsLst>
              <a:gs pos="0">
                <a:srgbClr val="61457F">
                  <a:tint val="66000"/>
                  <a:satMod val="160000"/>
                </a:srgbClr>
              </a:gs>
              <a:gs pos="50000">
                <a:srgbClr val="61457F">
                  <a:tint val="44500"/>
                  <a:satMod val="160000"/>
                </a:srgbClr>
              </a:gs>
              <a:gs pos="100000">
                <a:srgbClr val="61457F">
                  <a:tint val="23500"/>
                  <a:satMod val="160000"/>
                </a:srgb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sz="2800" dirty="0" smtClean="0">
                <a:solidFill>
                  <a:schemeClr val="tx1"/>
                </a:solidFill>
              </a:rPr>
              <a:t>3-4 مطالعات ضریب واکنش سود</a:t>
            </a:r>
            <a:endParaRPr lang="en-US" sz="2800" dirty="0">
              <a:solidFill>
                <a:schemeClr val="tx1"/>
              </a:solidFill>
            </a:endParaRPr>
          </a:p>
        </p:txBody>
      </p:sp>
    </p:spTree>
    <p:extLst>
      <p:ext uri="{BB962C8B-B14F-4D97-AF65-F5344CB8AC3E}">
        <p14:creationId xmlns:p14="http://schemas.microsoft.com/office/powerpoint/2010/main" val="3653366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دلایل موثر بر میزان واکنش سود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26225164"/>
              </p:ext>
            </p:extLst>
          </p:nvPr>
        </p:nvGraphicFramePr>
        <p:xfrm>
          <a:off x="1154954" y="2603500"/>
          <a:ext cx="10423488"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6793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440" y="645580"/>
            <a:ext cx="8073695" cy="494134"/>
          </a:xfr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8900000" scaled="1"/>
            <a:tileRect/>
          </a:gradFill>
        </p:spPr>
        <p:txBody>
          <a:bodyPr/>
          <a:lstStyle/>
          <a:p>
            <a:pPr algn="r"/>
            <a:r>
              <a:rPr lang="en-US" dirty="0" smtClean="0">
                <a:solidFill>
                  <a:schemeClr val="tx1"/>
                </a:solidFill>
              </a:rPr>
              <a:t>ERC</a:t>
            </a:r>
            <a:r>
              <a:rPr lang="fa-IR" dirty="0" smtClean="0">
                <a:solidFill>
                  <a:schemeClr val="tx1"/>
                </a:solidFill>
              </a:rPr>
              <a:t>بتا:رابطه معکوس بین بتا و</a:t>
            </a:r>
            <a:endParaRPr lang="en-US" dirty="0">
              <a:solidFill>
                <a:schemeClr val="tx1"/>
              </a:solidFill>
            </a:endParaRPr>
          </a:p>
        </p:txBody>
      </p:sp>
      <p:sp>
        <p:nvSpPr>
          <p:cNvPr id="3" name="Content Placeholder 2"/>
          <p:cNvSpPr>
            <a:spLocks noGrp="1"/>
          </p:cNvSpPr>
          <p:nvPr>
            <p:ph idx="1"/>
          </p:nvPr>
        </p:nvSpPr>
        <p:spPr>
          <a:xfrm>
            <a:off x="465246" y="3987749"/>
            <a:ext cx="11220072" cy="2614931"/>
          </a:xfrm>
          <a:ln w="19050">
            <a:solidFill>
              <a:schemeClr val="tx1"/>
            </a:solidFill>
          </a:ln>
        </p:spPr>
        <p:txBody>
          <a:bodyPr>
            <a:normAutofit/>
          </a:bodyPr>
          <a:lstStyle/>
          <a:p>
            <a:pPr marL="0" indent="0" algn="r">
              <a:buNone/>
            </a:pPr>
            <a:r>
              <a:rPr lang="fa-IR" sz="2400" dirty="0" smtClean="0"/>
              <a:t>درجه اهرم عملیاتی     سود قبل از بهره   امنیت اوراق قرضه و سایر بدهی های در جریان</a:t>
            </a:r>
          </a:p>
          <a:p>
            <a:pPr marL="0" indent="0" algn="r">
              <a:buNone/>
            </a:pPr>
            <a:r>
              <a:rPr lang="en-US" sz="2400" dirty="0" smtClean="0"/>
              <a:t>      </a:t>
            </a:r>
            <a:r>
              <a:rPr lang="fa-IR" sz="2400" dirty="0" smtClean="0"/>
              <a:t>باید    از شرکتهایی باشد که بدهی کمتری دارند.</a:t>
            </a:r>
            <a:r>
              <a:rPr lang="en-US" sz="2400" dirty="0" smtClean="0"/>
              <a:t> ERC</a:t>
            </a:r>
          </a:p>
          <a:p>
            <a:pPr marL="0" indent="0" algn="r">
              <a:buNone/>
            </a:pPr>
            <a:endParaRPr lang="en-US" sz="2400" dirty="0" smtClean="0"/>
          </a:p>
          <a:p>
            <a:pPr marL="0" indent="0" algn="r">
              <a:buNone/>
            </a:pPr>
            <a:r>
              <a:rPr lang="fa-IR" sz="2400" dirty="0" smtClean="0"/>
              <a:t>تعریف کیفیت سود هر شرکت---&gt;بزرگی احتمالات قطر اصلی سیستم اطلاعات</a:t>
            </a:r>
          </a:p>
          <a:p>
            <a:pPr marL="0" indent="0" algn="r">
              <a:buNone/>
            </a:pPr>
            <a:r>
              <a:rPr lang="fa-IR" sz="2400" dirty="0" smtClean="0"/>
              <a:t>  رود.</a:t>
            </a:r>
            <a:r>
              <a:rPr lang="fa-IR" sz="2400" b="1" dirty="0" smtClean="0">
                <a:solidFill>
                  <a:srgbClr val="C00000"/>
                </a:solidFill>
              </a:rPr>
              <a:t>زیرا</a:t>
            </a:r>
            <a:r>
              <a:rPr lang="fa-IR" sz="2400" dirty="0" smtClean="0"/>
              <a:t>سرمایه گذاران </a:t>
            </a:r>
            <a:r>
              <a:rPr lang="fa-IR" sz="2200" dirty="0" smtClean="0"/>
              <a:t>بهترمیتوانندعملکردآتی شرکت را پیشبینی کنند</a:t>
            </a:r>
            <a:r>
              <a:rPr lang="en-US" sz="2400" dirty="0" smtClean="0"/>
              <a:t>ERC</a:t>
            </a:r>
            <a:r>
              <a:rPr lang="fa-IR" sz="2400" dirty="0" smtClean="0"/>
              <a:t>هرچه این احتمالات  رود انتظار داریم</a:t>
            </a:r>
            <a:endParaRPr lang="en-US" sz="2400" dirty="0"/>
          </a:p>
        </p:txBody>
      </p:sp>
      <p:cxnSp>
        <p:nvCxnSpPr>
          <p:cNvPr id="7" name="Straight Arrow Connector 6"/>
          <p:cNvCxnSpPr/>
          <p:nvPr/>
        </p:nvCxnSpPr>
        <p:spPr>
          <a:xfrm flipH="1" flipV="1">
            <a:off x="9563333" y="3949698"/>
            <a:ext cx="11875" cy="36009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2392580" y="3450475"/>
            <a:ext cx="8228075" cy="521271"/>
          </a:xfrm>
          <a:prstGeom prst="rect">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en-US" sz="3200" dirty="0" smtClean="0">
                <a:solidFill>
                  <a:schemeClr val="tx1"/>
                </a:solidFill>
              </a:rPr>
              <a:t>ERC</a:t>
            </a:r>
            <a:r>
              <a:rPr lang="fa-IR" sz="3200" dirty="0" smtClean="0">
                <a:solidFill>
                  <a:schemeClr val="tx1"/>
                </a:solidFill>
              </a:rPr>
              <a:t>ساختار سرمایه:رابطه معکوس بین درجه اهرم بدهی و </a:t>
            </a:r>
            <a:endParaRPr lang="en-US" sz="3200" dirty="0">
              <a:solidFill>
                <a:schemeClr val="tx1"/>
              </a:solidFill>
            </a:endParaRPr>
          </a:p>
        </p:txBody>
      </p:sp>
      <p:cxnSp>
        <p:nvCxnSpPr>
          <p:cNvPr id="42" name="Straight Arrow Connector 41"/>
          <p:cNvCxnSpPr/>
          <p:nvPr/>
        </p:nvCxnSpPr>
        <p:spPr>
          <a:xfrm flipH="1" flipV="1">
            <a:off x="7487762" y="3942279"/>
            <a:ext cx="11876" cy="36751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flipV="1">
            <a:off x="2541322" y="3998123"/>
            <a:ext cx="11874" cy="33250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10248406" y="4436780"/>
            <a:ext cx="5942" cy="35215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498763" y="1203791"/>
            <a:ext cx="11186555" cy="22376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defTabSz="457200">
              <a:spcBef>
                <a:spcPts val="1000"/>
              </a:spcBef>
              <a:buClr>
                <a:srgbClr val="B31166"/>
              </a:buClr>
              <a:buSzPct val="80000"/>
            </a:pPr>
            <a:endParaRPr lang="fa-IR" sz="2400" dirty="0" smtClean="0">
              <a:solidFill>
                <a:prstClr val="black">
                  <a:lumMod val="75000"/>
                  <a:lumOff val="25000"/>
                </a:prstClr>
              </a:solidFill>
            </a:endParaRPr>
          </a:p>
          <a:p>
            <a:pPr lvl="0" algn="r" defTabSz="457200">
              <a:spcBef>
                <a:spcPts val="1000"/>
              </a:spcBef>
              <a:buClr>
                <a:srgbClr val="B31166"/>
              </a:buClr>
              <a:buSzPct val="80000"/>
            </a:pPr>
            <a:r>
              <a:rPr lang="fa-IR" sz="2400" dirty="0" smtClean="0">
                <a:solidFill>
                  <a:prstClr val="black">
                    <a:lumMod val="75000"/>
                    <a:lumOff val="25000"/>
                  </a:prstClr>
                </a:solidFill>
              </a:rPr>
              <a:t>-</a:t>
            </a:r>
            <a:r>
              <a:rPr lang="fa-IR" sz="2400" dirty="0">
                <a:solidFill>
                  <a:prstClr val="black">
                    <a:lumMod val="75000"/>
                    <a:lumOff val="25000"/>
                  </a:prstClr>
                </a:solidFill>
              </a:rPr>
              <a:t>وقتی بازده مورد انتظار       ریسک     ارزش سهم برای سرمایه گذار ریسک گریز</a:t>
            </a:r>
          </a:p>
          <a:p>
            <a:pPr lvl="0" algn="r" defTabSz="457200">
              <a:spcBef>
                <a:spcPts val="1000"/>
              </a:spcBef>
              <a:buClr>
                <a:srgbClr val="B31166"/>
              </a:buClr>
              <a:buSzPct val="80000"/>
            </a:pPr>
            <a:r>
              <a:rPr lang="fa-IR" sz="2400" dirty="0">
                <a:solidFill>
                  <a:prstClr val="black">
                    <a:lumMod val="75000"/>
                    <a:lumOff val="25000"/>
                  </a:prstClr>
                </a:solidFill>
              </a:rPr>
              <a:t>-در صورت تشکیل پرتفوی،بتای یک ورق بهادار</a:t>
            </a:r>
            <a:r>
              <a:rPr lang="fa-IR" sz="2400" dirty="0">
                <a:solidFill>
                  <a:srgbClr val="FF0000"/>
                </a:solidFill>
              </a:rPr>
              <a:t>---&gt;</a:t>
            </a:r>
            <a:r>
              <a:rPr lang="fa-IR" sz="2400" dirty="0">
                <a:solidFill>
                  <a:prstClr val="black">
                    <a:lumMod val="75000"/>
                    <a:lumOff val="25000"/>
                  </a:prstClr>
                </a:solidFill>
              </a:rPr>
              <a:t>معیاری مربوط از ریسک آن خواهد بود زیرا سرمایه گذاران سود جاری را معیاری از عملکرد و بازده آتی شرکت میدانند و هرچه این بازده ریسک  داشته باشد واکنش سرمایه گذاران به مبلغ معینی از سود غیرمنتظره  خواهد بود.</a:t>
            </a:r>
          </a:p>
          <a:p>
            <a:pPr lvl="0" algn="r" defTabSz="457200">
              <a:spcBef>
                <a:spcPts val="1000"/>
              </a:spcBef>
              <a:buClr>
                <a:srgbClr val="B31166"/>
              </a:buClr>
              <a:buSzPct val="80000"/>
            </a:pPr>
            <a:r>
              <a:rPr lang="fa-IR" sz="2400" dirty="0">
                <a:solidFill>
                  <a:prstClr val="black">
                    <a:lumMod val="75000"/>
                    <a:lumOff val="25000"/>
                  </a:prstClr>
                </a:solidFill>
              </a:rPr>
              <a:t>1)بتا   خرید ورق بهادار   ریسک پرتفوی            2)بتا    ضریب واکنش سود</a:t>
            </a:r>
            <a:endParaRPr lang="en-US" sz="2400" dirty="0">
              <a:solidFill>
                <a:prstClr val="black">
                  <a:lumMod val="75000"/>
                  <a:lumOff val="25000"/>
                </a:prstClr>
              </a:solidFill>
            </a:endParaRPr>
          </a:p>
          <a:p>
            <a:pPr lvl="0" algn="r" defTabSz="457200">
              <a:spcBef>
                <a:spcPts val="1000"/>
              </a:spcBef>
              <a:buClr>
                <a:srgbClr val="B31166"/>
              </a:buClr>
              <a:buSzPct val="80000"/>
            </a:pPr>
            <a:endParaRPr lang="en-US" sz="2400" dirty="0">
              <a:solidFill>
                <a:prstClr val="black">
                  <a:lumMod val="75000"/>
                  <a:lumOff val="25000"/>
                </a:prstClr>
              </a:solidFill>
            </a:endParaRPr>
          </a:p>
        </p:txBody>
      </p:sp>
      <p:pic>
        <p:nvPicPr>
          <p:cNvPr id="49" name="Picture 48"/>
          <p:cNvPicPr>
            <a:picLocks noChangeAspect="1"/>
          </p:cNvPicPr>
          <p:nvPr/>
        </p:nvPicPr>
        <p:blipFill>
          <a:blip r:embed="rId2"/>
          <a:stretch>
            <a:fillRect/>
          </a:stretch>
        </p:blipFill>
        <p:spPr>
          <a:xfrm rot="10800000">
            <a:off x="8698966" y="1054774"/>
            <a:ext cx="335309" cy="542591"/>
          </a:xfrm>
          <a:prstGeom prst="rect">
            <a:avLst/>
          </a:prstGeom>
        </p:spPr>
      </p:pic>
      <p:pic>
        <p:nvPicPr>
          <p:cNvPr id="50" name="Picture 49"/>
          <p:cNvPicPr>
            <a:picLocks noChangeAspect="1"/>
          </p:cNvPicPr>
          <p:nvPr/>
        </p:nvPicPr>
        <p:blipFill>
          <a:blip r:embed="rId3"/>
          <a:stretch>
            <a:fillRect/>
          </a:stretch>
        </p:blipFill>
        <p:spPr>
          <a:xfrm>
            <a:off x="2797578" y="1294003"/>
            <a:ext cx="218754" cy="495075"/>
          </a:xfrm>
          <a:prstGeom prst="rect">
            <a:avLst/>
          </a:prstGeom>
        </p:spPr>
      </p:pic>
      <p:pic>
        <p:nvPicPr>
          <p:cNvPr id="51" name="Picture 50"/>
          <p:cNvPicPr>
            <a:picLocks noChangeAspect="1"/>
          </p:cNvPicPr>
          <p:nvPr/>
        </p:nvPicPr>
        <p:blipFill>
          <a:blip r:embed="rId4"/>
          <a:stretch>
            <a:fillRect/>
          </a:stretch>
        </p:blipFill>
        <p:spPr>
          <a:xfrm>
            <a:off x="7320108" y="1068779"/>
            <a:ext cx="335309" cy="516393"/>
          </a:xfrm>
          <a:prstGeom prst="rect">
            <a:avLst/>
          </a:prstGeom>
        </p:spPr>
      </p:pic>
      <p:pic>
        <p:nvPicPr>
          <p:cNvPr id="52" name="Picture 51"/>
          <p:cNvPicPr>
            <a:picLocks noChangeAspect="1"/>
          </p:cNvPicPr>
          <p:nvPr/>
        </p:nvPicPr>
        <p:blipFill>
          <a:blip r:embed="rId5"/>
          <a:stretch>
            <a:fillRect/>
          </a:stretch>
        </p:blipFill>
        <p:spPr>
          <a:xfrm>
            <a:off x="7018565" y="2732812"/>
            <a:ext cx="335309" cy="566977"/>
          </a:xfrm>
          <a:prstGeom prst="rect">
            <a:avLst/>
          </a:prstGeom>
        </p:spPr>
      </p:pic>
      <p:pic>
        <p:nvPicPr>
          <p:cNvPr id="53" name="Picture 52"/>
          <p:cNvPicPr>
            <a:picLocks noChangeAspect="1"/>
          </p:cNvPicPr>
          <p:nvPr/>
        </p:nvPicPr>
        <p:blipFill>
          <a:blip r:embed="rId6"/>
          <a:stretch>
            <a:fillRect/>
          </a:stretch>
        </p:blipFill>
        <p:spPr>
          <a:xfrm>
            <a:off x="8958395" y="2804647"/>
            <a:ext cx="259016" cy="475647"/>
          </a:xfrm>
          <a:prstGeom prst="rect">
            <a:avLst/>
          </a:prstGeom>
        </p:spPr>
      </p:pic>
      <p:pic>
        <p:nvPicPr>
          <p:cNvPr id="54" name="Picture 53"/>
          <p:cNvPicPr>
            <a:picLocks noChangeAspect="1"/>
          </p:cNvPicPr>
          <p:nvPr/>
        </p:nvPicPr>
        <p:blipFill>
          <a:blip r:embed="rId7"/>
          <a:stretch>
            <a:fillRect/>
          </a:stretch>
        </p:blipFill>
        <p:spPr>
          <a:xfrm>
            <a:off x="10798761" y="2708780"/>
            <a:ext cx="341406" cy="579170"/>
          </a:xfrm>
          <a:prstGeom prst="rect">
            <a:avLst/>
          </a:prstGeom>
        </p:spPr>
      </p:pic>
      <p:pic>
        <p:nvPicPr>
          <p:cNvPr id="55" name="Picture 54"/>
          <p:cNvPicPr>
            <a:picLocks noChangeAspect="1"/>
          </p:cNvPicPr>
          <p:nvPr/>
        </p:nvPicPr>
        <p:blipFill>
          <a:blip r:embed="rId8"/>
          <a:stretch>
            <a:fillRect/>
          </a:stretch>
        </p:blipFill>
        <p:spPr>
          <a:xfrm>
            <a:off x="5723541" y="2781938"/>
            <a:ext cx="231668" cy="506012"/>
          </a:xfrm>
          <a:prstGeom prst="rect">
            <a:avLst/>
          </a:prstGeom>
        </p:spPr>
      </p:pic>
      <p:pic>
        <p:nvPicPr>
          <p:cNvPr id="56" name="Picture 55"/>
          <p:cNvPicPr>
            <a:picLocks noChangeAspect="1"/>
          </p:cNvPicPr>
          <p:nvPr/>
        </p:nvPicPr>
        <p:blipFill>
          <a:blip r:embed="rId9"/>
          <a:stretch>
            <a:fillRect/>
          </a:stretch>
        </p:blipFill>
        <p:spPr>
          <a:xfrm>
            <a:off x="3411162" y="2908389"/>
            <a:ext cx="231668" cy="475529"/>
          </a:xfrm>
          <a:prstGeom prst="rect">
            <a:avLst/>
          </a:prstGeom>
        </p:spPr>
      </p:pic>
      <p:sp>
        <p:nvSpPr>
          <p:cNvPr id="57" name="Rectangle 56"/>
          <p:cNvSpPr/>
          <p:nvPr/>
        </p:nvSpPr>
        <p:spPr>
          <a:xfrm>
            <a:off x="2339440" y="4856099"/>
            <a:ext cx="8281215" cy="543129"/>
          </a:xfrm>
          <a:prstGeom prst="rect">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ERC</a:t>
            </a:r>
            <a:r>
              <a:rPr lang="fa-IR" sz="3200" dirty="0" smtClean="0">
                <a:solidFill>
                  <a:schemeClr val="tx1"/>
                </a:solidFill>
              </a:rPr>
              <a:t>کیفیت سود:رابطه مستقیم بین کیفیت سود و</a:t>
            </a:r>
            <a:endParaRPr lang="en-US" sz="3200" dirty="0">
              <a:solidFill>
                <a:schemeClr val="tx1"/>
              </a:solidFill>
            </a:endParaRPr>
          </a:p>
        </p:txBody>
      </p:sp>
      <p:cxnSp>
        <p:nvCxnSpPr>
          <p:cNvPr id="62" name="Straight Arrow Connector 61"/>
          <p:cNvCxnSpPr/>
          <p:nvPr/>
        </p:nvCxnSpPr>
        <p:spPr>
          <a:xfrm flipV="1">
            <a:off x="9636573" y="5921030"/>
            <a:ext cx="18066" cy="34654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pic>
        <p:nvPicPr>
          <p:cNvPr id="64" name="Picture 63"/>
          <p:cNvPicPr>
            <a:picLocks noChangeAspect="1"/>
          </p:cNvPicPr>
          <p:nvPr/>
        </p:nvPicPr>
        <p:blipFill>
          <a:blip r:embed="rId10"/>
          <a:stretch>
            <a:fillRect/>
          </a:stretch>
        </p:blipFill>
        <p:spPr>
          <a:xfrm>
            <a:off x="7046193" y="5823004"/>
            <a:ext cx="335309" cy="542591"/>
          </a:xfrm>
          <a:prstGeom prst="rect">
            <a:avLst/>
          </a:prstGeom>
        </p:spPr>
      </p:pic>
    </p:spTree>
    <p:extLst>
      <p:ext uri="{BB962C8B-B14F-4D97-AF65-F5344CB8AC3E}">
        <p14:creationId xmlns:p14="http://schemas.microsoft.com/office/powerpoint/2010/main" val="1420153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46156"/>
            <a:ext cx="8761413" cy="706964"/>
          </a:xfrm>
          <a:solidFill>
            <a:srgbClr val="B6230A"/>
          </a:solidFill>
        </p:spPr>
        <p:txBody>
          <a:bodyPr/>
          <a:lstStyle/>
          <a:p>
            <a:pPr algn="r"/>
            <a:r>
              <a:rPr lang="fa-IR" dirty="0" smtClean="0"/>
              <a:t>ابعاد کیفیت سود:</a:t>
            </a:r>
            <a:endParaRPr lang="en-US" dirty="0"/>
          </a:p>
        </p:txBody>
      </p:sp>
      <p:sp>
        <p:nvSpPr>
          <p:cNvPr id="3" name="Content Placeholder 2"/>
          <p:cNvSpPr>
            <a:spLocks noGrp="1"/>
          </p:cNvSpPr>
          <p:nvPr>
            <p:ph idx="1"/>
          </p:nvPr>
        </p:nvSpPr>
        <p:spPr>
          <a:xfrm>
            <a:off x="498764" y="4453246"/>
            <a:ext cx="11222181" cy="2303814"/>
          </a:xfrm>
        </p:spPr>
        <p:txBody>
          <a:bodyPr>
            <a:noAutofit/>
          </a:bodyPr>
          <a:lstStyle/>
          <a:p>
            <a:pPr marL="0" indent="0" algn="r">
              <a:buNone/>
            </a:pPr>
            <a:r>
              <a:rPr lang="fa-IR" sz="2400" dirty="0" smtClean="0">
                <a:solidFill>
                  <a:srgbClr val="B6230A"/>
                </a:solidFill>
              </a:rPr>
              <a:t>2</a:t>
            </a:r>
            <a:r>
              <a:rPr lang="fa-IR" sz="2400" b="1" dirty="0" smtClean="0">
                <a:solidFill>
                  <a:srgbClr val="B6230A"/>
                </a:solidFill>
              </a:rPr>
              <a:t>)کیفیت اقلام تعهدی</a:t>
            </a:r>
            <a:r>
              <a:rPr lang="fa-IR" sz="2400" dirty="0" smtClean="0"/>
              <a:t>:</a:t>
            </a:r>
            <a:r>
              <a:rPr lang="fa-IR" sz="2400" dirty="0" smtClean="0">
                <a:solidFill>
                  <a:schemeClr val="tx1"/>
                </a:solidFill>
              </a:rPr>
              <a:t>در سال2002 توسط دچاو و دیچو مطرح شد.</a:t>
            </a:r>
          </a:p>
          <a:p>
            <a:pPr marL="0" indent="0" algn="r">
              <a:buNone/>
            </a:pPr>
            <a:r>
              <a:rPr lang="fa-IR" sz="2400" dirty="0" smtClean="0">
                <a:solidFill>
                  <a:schemeClr val="tx1"/>
                </a:solidFill>
              </a:rPr>
              <a:t>خالص اقلام تعهدی:تغییر در حساب های غیر نقدی سرمایه در گردش(ذم م-استهلاک)</a:t>
            </a:r>
          </a:p>
          <a:p>
            <a:pPr marL="0" indent="0" algn="r">
              <a:buNone/>
            </a:pPr>
            <a:r>
              <a:rPr lang="fa-IR" sz="2400" dirty="0" smtClean="0">
                <a:solidFill>
                  <a:schemeClr val="tx1"/>
                </a:solidFill>
              </a:rPr>
              <a:t>کیفیت سود عمدتا وابسته به کیفیت اقلام تعهدی سرمایه در گردش است.</a:t>
            </a:r>
          </a:p>
          <a:p>
            <a:pPr marL="0" indent="0" algn="r">
              <a:buNone/>
            </a:pPr>
            <a:r>
              <a:rPr lang="fa-IR" sz="2400" dirty="0" smtClean="0">
                <a:solidFill>
                  <a:srgbClr val="B6230A"/>
                </a:solidFill>
              </a:rPr>
              <a:t>نتیجه گیری دیچاو و دیچو</a:t>
            </a:r>
            <a:r>
              <a:rPr lang="fa-IR" sz="2400" dirty="0" smtClean="0">
                <a:solidFill>
                  <a:schemeClr val="tx1"/>
                </a:solidFill>
              </a:rPr>
              <a:t>:هر چه میزان انطباق اقلام تعهدی سرمایه در گردش دوره جاری با جریانات نقد آتی بیشتر باشد،کیفیت اقلام تعهدی بالاتر است </a:t>
            </a:r>
            <a:endParaRPr lang="en-US" sz="2400" dirty="0">
              <a:solidFill>
                <a:schemeClr val="tx1"/>
              </a:solidFill>
            </a:endParaRPr>
          </a:p>
        </p:txBody>
      </p:sp>
      <p:sp>
        <p:nvSpPr>
          <p:cNvPr id="4" name="Rectangle 3"/>
          <p:cNvSpPr/>
          <p:nvPr/>
        </p:nvSpPr>
        <p:spPr>
          <a:xfrm>
            <a:off x="498764" y="1303453"/>
            <a:ext cx="11222181" cy="314979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fa-IR" sz="2400" dirty="0" smtClean="0">
                <a:solidFill>
                  <a:schemeClr val="tx1"/>
                </a:solidFill>
              </a:rPr>
              <a:t> بالاتر میرود.زیرا پایداری بیشتر موجب میشود که سود دوره </a:t>
            </a:r>
            <a:r>
              <a:rPr lang="en-US" sz="2400" dirty="0" smtClean="0">
                <a:solidFill>
                  <a:schemeClr val="tx1"/>
                </a:solidFill>
              </a:rPr>
              <a:t>ERC</a:t>
            </a:r>
            <a:r>
              <a:rPr lang="fa-IR" sz="2400" b="1" dirty="0" smtClean="0">
                <a:solidFill>
                  <a:srgbClr val="B6230A"/>
                </a:solidFill>
              </a:rPr>
              <a:t>1)پایداری سود</a:t>
            </a:r>
            <a:r>
              <a:rPr lang="fa-IR" sz="2400" dirty="0" smtClean="0">
                <a:solidFill>
                  <a:schemeClr val="tx1"/>
                </a:solidFill>
              </a:rPr>
              <a:t>: هرچه سود بیشتر باشد</a:t>
            </a:r>
          </a:p>
          <a:p>
            <a:pPr algn="r"/>
            <a:r>
              <a:rPr lang="fa-IR" sz="2400" dirty="0" smtClean="0">
                <a:solidFill>
                  <a:schemeClr val="tx1"/>
                </a:solidFill>
              </a:rPr>
              <a:t>جاری معیار بهتری از عملکرد آتی شرکت را فراهم کند.</a:t>
            </a:r>
          </a:p>
          <a:p>
            <a:pPr algn="r"/>
            <a:r>
              <a:rPr lang="fa-IR" sz="2400" dirty="0" smtClean="0">
                <a:solidFill>
                  <a:schemeClr val="tx1"/>
                </a:solidFill>
              </a:rPr>
              <a:t>رویدادهای موثر بر سود </a:t>
            </a:r>
            <a:r>
              <a:rPr lang="fa-IR" sz="2400" b="1" dirty="0" smtClean="0">
                <a:solidFill>
                  <a:schemeClr val="tx1"/>
                </a:solidFill>
              </a:rPr>
              <a:t>1-دائمی</a:t>
            </a:r>
            <a:r>
              <a:rPr lang="fa-IR" sz="2400" dirty="0" smtClean="0">
                <a:solidFill>
                  <a:schemeClr val="tx1"/>
                </a:solidFill>
              </a:rPr>
              <a:t>:انتظار میرود تاثیر آن بطور نامحدود بالا باشد.</a:t>
            </a:r>
          </a:p>
          <a:p>
            <a:pPr algn="r"/>
            <a:r>
              <a:rPr lang="fa-IR" sz="2400" dirty="0">
                <a:solidFill>
                  <a:schemeClr val="tx1"/>
                </a:solidFill>
              </a:rPr>
              <a:t> </a:t>
            </a:r>
            <a:r>
              <a:rPr lang="fa-IR" sz="2400" dirty="0" smtClean="0">
                <a:solidFill>
                  <a:schemeClr val="tx1"/>
                </a:solidFill>
              </a:rPr>
              <a:t>                             </a:t>
            </a:r>
            <a:r>
              <a:rPr lang="fa-IR" sz="2400" b="1" dirty="0" smtClean="0">
                <a:solidFill>
                  <a:schemeClr val="tx1"/>
                </a:solidFill>
              </a:rPr>
              <a:t>2-گذرا</a:t>
            </a:r>
            <a:r>
              <a:rPr lang="fa-IR" sz="2400" dirty="0" smtClean="0">
                <a:solidFill>
                  <a:schemeClr val="tx1"/>
                </a:solidFill>
              </a:rPr>
              <a:t>:در سال جاری بر سود اثر میگذارند اما در سالهای آتی خیر</a:t>
            </a:r>
          </a:p>
          <a:p>
            <a:pPr algn="r"/>
            <a:r>
              <a:rPr lang="fa-IR" sz="2400" dirty="0">
                <a:solidFill>
                  <a:schemeClr val="tx1"/>
                </a:solidFill>
              </a:rPr>
              <a:t> </a:t>
            </a:r>
            <a:r>
              <a:rPr lang="fa-IR" sz="2400" dirty="0" smtClean="0">
                <a:solidFill>
                  <a:schemeClr val="tx1"/>
                </a:solidFill>
              </a:rPr>
              <a:t>                             (پایداری میتواند به رویه های حسابداری وابسته باشد.)</a:t>
            </a:r>
          </a:p>
          <a:p>
            <a:pPr algn="r"/>
            <a:r>
              <a:rPr lang="fa-IR" sz="2400" dirty="0">
                <a:solidFill>
                  <a:schemeClr val="tx1"/>
                </a:solidFill>
              </a:rPr>
              <a:t> </a:t>
            </a:r>
            <a:r>
              <a:rPr lang="fa-IR" sz="2400" dirty="0" smtClean="0">
                <a:solidFill>
                  <a:schemeClr val="tx1"/>
                </a:solidFill>
              </a:rPr>
              <a:t>                             </a:t>
            </a:r>
            <a:r>
              <a:rPr lang="fa-IR" sz="2400" b="1" dirty="0" smtClean="0">
                <a:solidFill>
                  <a:schemeClr val="tx1"/>
                </a:solidFill>
              </a:rPr>
              <a:t>3-نامربوط به قیمت</a:t>
            </a:r>
            <a:r>
              <a:rPr lang="fa-IR" sz="2400" dirty="0" smtClean="0">
                <a:solidFill>
                  <a:schemeClr val="tx1"/>
                </a:solidFill>
              </a:rPr>
              <a:t>:پایداری صفر دارد(در صورت سود و زیان میتواند ناشی از </a:t>
            </a:r>
          </a:p>
          <a:p>
            <a:pPr algn="r"/>
            <a:r>
              <a:rPr lang="fa-IR" sz="2400" dirty="0">
                <a:solidFill>
                  <a:schemeClr val="tx1"/>
                </a:solidFill>
              </a:rPr>
              <a:t> </a:t>
            </a:r>
            <a:r>
              <a:rPr lang="fa-IR" sz="2400" dirty="0" smtClean="0">
                <a:solidFill>
                  <a:schemeClr val="tx1"/>
                </a:solidFill>
              </a:rPr>
              <a:t>                             رویه های حسابداری باشد.)</a:t>
            </a:r>
          </a:p>
          <a:p>
            <a:pPr algn="r"/>
            <a:r>
              <a:rPr lang="fa-IR" sz="2400" dirty="0" smtClean="0">
                <a:solidFill>
                  <a:schemeClr val="tx1"/>
                </a:solidFill>
              </a:rPr>
              <a:t>-با نرخ بهره بدون ریسک رابطه معکوس دارد.</a:t>
            </a:r>
            <a:endParaRPr lang="en-US" sz="2400" dirty="0">
              <a:solidFill>
                <a:schemeClr val="tx1"/>
              </a:solidFill>
            </a:endParaRPr>
          </a:p>
        </p:txBody>
      </p:sp>
      <p:sp>
        <p:nvSpPr>
          <p:cNvPr id="5" name="Right Brace 4"/>
          <p:cNvSpPr/>
          <p:nvPr/>
        </p:nvSpPr>
        <p:spPr>
          <a:xfrm>
            <a:off x="9096498" y="2054432"/>
            <a:ext cx="285008" cy="1816924"/>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10848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213" y="617409"/>
            <a:ext cx="8761413" cy="706964"/>
          </a:xfrm>
        </p:spPr>
        <p:txBody>
          <a:bodyPr/>
          <a:lstStyle/>
          <a:p>
            <a:pPr algn="r"/>
            <a:r>
              <a:rPr lang="en-US" dirty="0" smtClean="0"/>
              <a:t>ERC</a:t>
            </a:r>
            <a:r>
              <a:rPr lang="fa-IR" dirty="0" smtClean="0"/>
              <a:t>فرصت های رشد:</a:t>
            </a:r>
            <a:r>
              <a:rPr lang="fa-IR" sz="2800" dirty="0" smtClean="0"/>
              <a:t>رابطه مستقیم بین فرصت های رشد و</a:t>
            </a:r>
            <a:endParaRPr lang="en-US" sz="2800" dirty="0"/>
          </a:p>
        </p:txBody>
      </p:sp>
      <p:sp>
        <p:nvSpPr>
          <p:cNvPr id="3" name="Content Placeholder 2"/>
          <p:cNvSpPr>
            <a:spLocks noGrp="1"/>
          </p:cNvSpPr>
          <p:nvPr>
            <p:ph idx="1"/>
          </p:nvPr>
        </p:nvSpPr>
        <p:spPr>
          <a:xfrm>
            <a:off x="451263" y="3711031"/>
            <a:ext cx="10664042" cy="2611583"/>
          </a:xfrm>
        </p:spPr>
        <p:txBody>
          <a:bodyPr>
            <a:normAutofit/>
          </a:bodyPr>
          <a:lstStyle/>
          <a:p>
            <a:pPr marL="0" indent="0" algn="r">
              <a:buNone/>
            </a:pPr>
            <a:r>
              <a:rPr lang="fa-IR" sz="2400" dirty="0" smtClean="0"/>
              <a:t>انتظارات متفاوت سرمایه گذاران مختلف بر مبنای اطلاعات پیشینیان از شرکت و توانایی شان در ارزیابی صورت های مالی</a:t>
            </a:r>
          </a:p>
          <a:p>
            <a:pPr marL="0" indent="0" algn="r">
              <a:buNone/>
            </a:pPr>
            <a:r>
              <a:rPr lang="fa-IR" sz="2400" dirty="0" smtClean="0"/>
              <a:t>-اتکا به یک منبع خاص(تحلیلگران)در زمان شکلگیری انتظارات این تفاوت در انتظارات را کاهش میدهد.</a:t>
            </a:r>
          </a:p>
          <a:p>
            <a:pPr marL="0" indent="0" algn="r">
              <a:buNone/>
            </a:pPr>
            <a:r>
              <a:rPr lang="fa-IR" sz="2400" dirty="0" smtClean="0"/>
              <a:t>-هر چه سود جاری&lt;سود مورد انتظار    نشاندهنده خبر بد    اقدام به فروش سهم میکنند.</a:t>
            </a:r>
          </a:p>
          <a:p>
            <a:pPr marL="0" indent="0" algn="r">
              <a:buNone/>
            </a:pPr>
            <a:r>
              <a:rPr lang="en-US" sz="2400" dirty="0"/>
              <a:t> </a:t>
            </a:r>
            <a:r>
              <a:rPr lang="fa-IR" sz="2400" dirty="0" smtClean="0"/>
              <a:t>بالاتر</a:t>
            </a:r>
            <a:r>
              <a:rPr lang="en-US" sz="2400" dirty="0" smtClean="0"/>
              <a:t>ERC</a:t>
            </a:r>
            <a:r>
              <a:rPr lang="fa-IR" sz="2400" dirty="0" smtClean="0"/>
              <a:t>-هرچه پیشبینی تحلیل گران دقیق تر...انتظارات سرمایه گذاران از سود به یکدیگر نزدیکتر</a:t>
            </a:r>
            <a:endParaRPr lang="en-US" sz="2400" dirty="0"/>
          </a:p>
        </p:txBody>
      </p:sp>
      <p:sp>
        <p:nvSpPr>
          <p:cNvPr id="4" name="Rectangle 3"/>
          <p:cNvSpPr/>
          <p:nvPr/>
        </p:nvSpPr>
        <p:spPr>
          <a:xfrm>
            <a:off x="451263" y="1531916"/>
            <a:ext cx="10664042" cy="18763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fa-IR" sz="2800" dirty="0" smtClean="0">
                <a:solidFill>
                  <a:schemeClr val="tx1"/>
                </a:solidFill>
              </a:rPr>
              <a:t>توسط کالینز و کوتاری1998</a:t>
            </a:r>
          </a:p>
          <a:p>
            <a:pPr algn="r"/>
            <a:r>
              <a:rPr lang="fa-IR" sz="2800" dirty="0" smtClean="0">
                <a:solidFill>
                  <a:schemeClr val="tx1"/>
                </a:solidFill>
              </a:rPr>
              <a:t>معیارفرصت </a:t>
            </a:r>
            <a:r>
              <a:rPr lang="fa-IR" sz="2400" dirty="0" smtClean="0">
                <a:solidFill>
                  <a:schemeClr val="tx1"/>
                </a:solidFill>
              </a:rPr>
              <a:t>رشد:نسبت ارزش بازار به ارزش دفتری حقوق صاحبان سهام</a:t>
            </a:r>
            <a:r>
              <a:rPr lang="fa-IR" sz="2800" dirty="0" smtClean="0">
                <a:solidFill>
                  <a:schemeClr val="tx1"/>
                </a:solidFill>
              </a:rPr>
              <a:t>.</a:t>
            </a:r>
          </a:p>
          <a:p>
            <a:pPr algn="r"/>
            <a:r>
              <a:rPr lang="fa-IR" sz="2800" dirty="0" smtClean="0">
                <a:solidFill>
                  <a:schemeClr val="tx1"/>
                </a:solidFill>
              </a:rPr>
              <a:t> بالا خواهد </a:t>
            </a:r>
            <a:r>
              <a:rPr lang="fa-IR" sz="2400" dirty="0" smtClean="0">
                <a:solidFill>
                  <a:schemeClr val="tx1"/>
                </a:solidFill>
              </a:rPr>
              <a:t>بود</a:t>
            </a:r>
            <a:r>
              <a:rPr lang="en-US" sz="2400" dirty="0" smtClean="0">
                <a:solidFill>
                  <a:schemeClr val="tx1"/>
                </a:solidFill>
              </a:rPr>
              <a:t>ERC</a:t>
            </a:r>
            <a:r>
              <a:rPr lang="fa-IR" sz="2400" dirty="0" smtClean="0">
                <a:solidFill>
                  <a:schemeClr val="tx1"/>
                </a:solidFill>
              </a:rPr>
              <a:t>به میزانی که خبر خوب در سود جاری نشاندهنده فرصتهای رشد باشند</a:t>
            </a:r>
            <a:endParaRPr lang="en-US" sz="2400" dirty="0">
              <a:solidFill>
                <a:schemeClr val="tx1"/>
              </a:solidFill>
            </a:endParaRPr>
          </a:p>
        </p:txBody>
      </p:sp>
      <p:sp>
        <p:nvSpPr>
          <p:cNvPr id="5" name="Rectangle 4"/>
          <p:cNvSpPr/>
          <p:nvPr/>
        </p:nvSpPr>
        <p:spPr>
          <a:xfrm>
            <a:off x="653143" y="3117269"/>
            <a:ext cx="10462162" cy="58189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800" dirty="0" smtClean="0">
                <a:solidFill>
                  <a:schemeClr val="tx1"/>
                </a:solidFill>
              </a:rPr>
              <a:t>ERC</a:t>
            </a:r>
            <a:r>
              <a:rPr lang="fa-IR" sz="2800" dirty="0" smtClean="0">
                <a:solidFill>
                  <a:schemeClr val="tx1"/>
                </a:solidFill>
              </a:rPr>
              <a:t>تشابه انتظارات سرمایه گذاران:رابطه مستقیم ین تشابه انتظارات سرمایه گذاران </a:t>
            </a:r>
            <a:r>
              <a:rPr lang="fa-IR" dirty="0" smtClean="0">
                <a:solidFill>
                  <a:schemeClr val="tx1"/>
                </a:solidFill>
              </a:rPr>
              <a:t>و </a:t>
            </a:r>
            <a:endParaRPr lang="en-US" dirty="0">
              <a:solidFill>
                <a:schemeClr val="tx1"/>
              </a:solidFill>
            </a:endParaRPr>
          </a:p>
        </p:txBody>
      </p:sp>
    </p:spTree>
    <p:extLst>
      <p:ext uri="{BB962C8B-B14F-4D97-AF65-F5344CB8AC3E}">
        <p14:creationId xmlns:p14="http://schemas.microsoft.com/office/powerpoint/2010/main" val="1105164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9957" y="600181"/>
            <a:ext cx="8761413" cy="706964"/>
          </a:xfrm>
          <a:solidFill>
            <a:schemeClr val="tx2">
              <a:lumMod val="40000"/>
              <a:lumOff val="60000"/>
            </a:schemeClr>
          </a:solidFill>
        </p:spPr>
        <p:txBody>
          <a:bodyPr/>
          <a:lstStyle/>
          <a:p>
            <a:pPr algn="r"/>
            <a:r>
              <a:rPr lang="en-US" sz="3200" dirty="0" smtClean="0"/>
              <a:t>ERC</a:t>
            </a:r>
            <a:r>
              <a:rPr lang="fa-IR" dirty="0" smtClean="0"/>
              <a:t>میزان اگاهی بخشی قیمت:رابطه معکوس با</a:t>
            </a:r>
            <a:endParaRPr lang="en-US" dirty="0"/>
          </a:p>
        </p:txBody>
      </p:sp>
      <p:sp>
        <p:nvSpPr>
          <p:cNvPr id="3" name="Content Placeholder 2"/>
          <p:cNvSpPr>
            <a:spLocks noGrp="1"/>
          </p:cNvSpPr>
          <p:nvPr>
            <p:ph idx="1"/>
          </p:nvPr>
        </p:nvSpPr>
        <p:spPr>
          <a:xfrm>
            <a:off x="1579957" y="1526086"/>
            <a:ext cx="8825659" cy="1865470"/>
          </a:xfrm>
          <a:solidFill>
            <a:schemeClr val="bg1"/>
          </a:solidFill>
        </p:spPr>
        <p:txBody>
          <a:bodyPr/>
          <a:lstStyle/>
          <a:p>
            <a:pPr marL="0" indent="0" algn="r">
              <a:buNone/>
            </a:pPr>
            <a:r>
              <a:rPr lang="fa-IR" dirty="0" smtClean="0">
                <a:solidFill>
                  <a:schemeClr val="tx1"/>
                </a:solidFill>
              </a:rPr>
              <a:t>-</a:t>
            </a:r>
            <a:r>
              <a:rPr lang="fa-IR" sz="2400" dirty="0" smtClean="0">
                <a:solidFill>
                  <a:schemeClr val="tx1"/>
                </a:solidFill>
              </a:rPr>
              <a:t>اندازه شرکت ----&gt;میزان اگاهی بخشی قیمت است.</a:t>
            </a:r>
          </a:p>
          <a:p>
            <a:pPr marL="0" indent="0" algn="r">
              <a:buNone/>
            </a:pPr>
            <a:r>
              <a:rPr lang="fa-IR" sz="2400" dirty="0" smtClean="0">
                <a:solidFill>
                  <a:schemeClr val="tx1"/>
                </a:solidFill>
              </a:rPr>
              <a:t>-قیمت بازار----&gt;از اگاهی بخشی نسبی درباره ارزش آتی شرکت(سودهای اتی)برخوردار است.</a:t>
            </a:r>
          </a:p>
          <a:p>
            <a:pPr marL="0" indent="0" algn="r">
              <a:buNone/>
            </a:pPr>
            <a:r>
              <a:rPr lang="fa-IR" sz="2400" dirty="0" smtClean="0">
                <a:solidFill>
                  <a:schemeClr val="tx1"/>
                </a:solidFill>
              </a:rPr>
              <a:t>-</a:t>
            </a:r>
            <a:r>
              <a:rPr lang="en-US" sz="2400" dirty="0" smtClean="0">
                <a:solidFill>
                  <a:schemeClr val="tx1"/>
                </a:solidFill>
              </a:rPr>
              <a:t>ERC</a:t>
            </a:r>
            <a:r>
              <a:rPr lang="fa-IR" sz="2400" dirty="0" smtClean="0">
                <a:solidFill>
                  <a:schemeClr val="tx1"/>
                </a:solidFill>
              </a:rPr>
              <a:t>هر چه قیمت دهی     محتوای اطلاعاتی      </a:t>
            </a:r>
            <a:endParaRPr lang="en-US" sz="2400" dirty="0">
              <a:solidFill>
                <a:schemeClr val="tx1"/>
              </a:solidFill>
            </a:endParaRPr>
          </a:p>
        </p:txBody>
      </p:sp>
      <p:cxnSp>
        <p:nvCxnSpPr>
          <p:cNvPr id="5" name="Straight Arrow Connector 4"/>
          <p:cNvCxnSpPr/>
          <p:nvPr/>
        </p:nvCxnSpPr>
        <p:spPr>
          <a:xfrm flipV="1">
            <a:off x="8448539" y="2864505"/>
            <a:ext cx="0" cy="39924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6220496" y="2864505"/>
            <a:ext cx="0" cy="42365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085008" y="2967902"/>
            <a:ext cx="0" cy="42365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579957" y="3408847"/>
            <a:ext cx="9135266" cy="68258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1" algn="r"/>
            <a:r>
              <a:rPr lang="en-US" sz="4400" dirty="0" smtClean="0">
                <a:solidFill>
                  <a:schemeClr val="tx1"/>
                </a:solidFill>
              </a:rPr>
              <a:t>ERC</a:t>
            </a:r>
            <a:r>
              <a:rPr lang="fa-IR" sz="4400" dirty="0" smtClean="0">
                <a:solidFill>
                  <a:schemeClr val="tx1"/>
                </a:solidFill>
              </a:rPr>
              <a:t>کیفیت حسابرسی:رابطه مستقیم با </a:t>
            </a:r>
            <a:endParaRPr lang="en-US" sz="4400" dirty="0">
              <a:solidFill>
                <a:schemeClr val="tx1"/>
              </a:solidFill>
            </a:endParaRPr>
          </a:p>
        </p:txBody>
      </p:sp>
      <p:sp>
        <p:nvSpPr>
          <p:cNvPr id="12" name="Rectangle 11"/>
          <p:cNvSpPr/>
          <p:nvPr/>
        </p:nvSpPr>
        <p:spPr>
          <a:xfrm>
            <a:off x="888643" y="4201933"/>
            <a:ext cx="10947042" cy="2031442"/>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fa-IR" sz="2400" dirty="0">
                <a:solidFill>
                  <a:schemeClr val="tx1"/>
                </a:solidFill>
              </a:rPr>
              <a:t> </a:t>
            </a:r>
            <a:r>
              <a:rPr lang="fa-IR" sz="2400" dirty="0" smtClean="0">
                <a:solidFill>
                  <a:schemeClr val="tx1"/>
                </a:solidFill>
              </a:rPr>
              <a:t>اگر         تابعی از سودهای گزارش شده باشد و هدف حسابرسی مستقل بها دادن به باورپذیری و تبعی ازسود باشد--       </a:t>
            </a:r>
            <a:r>
              <a:rPr lang="fa-IR" sz="2400" dirty="0">
                <a:solidFill>
                  <a:schemeClr val="tx1"/>
                </a:solidFill>
              </a:rPr>
              <a:t> </a:t>
            </a:r>
            <a:r>
              <a:rPr lang="fa-IR" sz="2400" dirty="0" smtClean="0">
                <a:solidFill>
                  <a:schemeClr val="tx1"/>
                </a:solidFill>
              </a:rPr>
              <a:t>  باید تابعی از کیفیت حسابرسی باشد.</a:t>
            </a:r>
          </a:p>
          <a:p>
            <a:pPr algn="r"/>
            <a:r>
              <a:rPr lang="fa-IR" sz="2400" dirty="0" smtClean="0">
                <a:solidFill>
                  <a:schemeClr val="tx1"/>
                </a:solidFill>
              </a:rPr>
              <a:t>تحقیقات نشان میدهد---اندازه شرکت حسابرسی و کیفیت حسابرسی رایبطه مثبت دارند.</a:t>
            </a:r>
          </a:p>
          <a:p>
            <a:pPr algn="r"/>
            <a:r>
              <a:rPr lang="fa-IR" sz="2400" dirty="0" smtClean="0">
                <a:solidFill>
                  <a:schemeClr val="tx1"/>
                </a:solidFill>
              </a:rPr>
              <a:t>-چوی جتر---&gt;به بررسی کیفیت حسابرسی در بستر عدم اطمینان به جریان سود اتی پرداختند.</a:t>
            </a:r>
            <a:endParaRPr lang="en-US" sz="2400" dirty="0">
              <a:solidFill>
                <a:schemeClr val="tx1"/>
              </a:solidFill>
            </a:endParaRPr>
          </a:p>
        </p:txBody>
      </p:sp>
      <p:sp>
        <p:nvSpPr>
          <p:cNvPr id="13" name="Rectangle 12"/>
          <p:cNvSpPr/>
          <p:nvPr/>
        </p:nvSpPr>
        <p:spPr>
          <a:xfrm>
            <a:off x="9695354" y="4665571"/>
            <a:ext cx="646016" cy="33791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en-US" dirty="0" smtClean="0">
                <a:solidFill>
                  <a:schemeClr val="tx1"/>
                </a:solidFill>
              </a:rPr>
              <a:t>ERC</a:t>
            </a:r>
            <a:r>
              <a:rPr lang="fa-IR" dirty="0" smtClean="0">
                <a:solidFill>
                  <a:schemeClr val="tx1"/>
                </a:solidFill>
              </a:rPr>
              <a:t>                </a:t>
            </a:r>
            <a:r>
              <a:rPr lang="en-US" dirty="0" smtClean="0">
                <a:solidFill>
                  <a:schemeClr val="tx1"/>
                </a:solidFill>
              </a:rPr>
              <a:t> </a:t>
            </a:r>
            <a:endParaRPr lang="en-US" dirty="0">
              <a:solidFill>
                <a:schemeClr val="tx1"/>
              </a:solidFill>
            </a:endParaRPr>
          </a:p>
        </p:txBody>
      </p:sp>
      <p:sp>
        <p:nvSpPr>
          <p:cNvPr id="14" name="Rectangle 13"/>
          <p:cNvSpPr/>
          <p:nvPr/>
        </p:nvSpPr>
        <p:spPr>
          <a:xfrm>
            <a:off x="10715223" y="4201932"/>
            <a:ext cx="669701" cy="4636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ERC</a:t>
            </a:r>
            <a:endParaRPr lang="en-US" dirty="0">
              <a:solidFill>
                <a:schemeClr val="tx1"/>
              </a:solidFill>
            </a:endParaRPr>
          </a:p>
        </p:txBody>
      </p:sp>
      <p:sp>
        <p:nvSpPr>
          <p:cNvPr id="15" name="Rectangle 14"/>
          <p:cNvSpPr/>
          <p:nvPr/>
        </p:nvSpPr>
        <p:spPr>
          <a:xfrm>
            <a:off x="4663419" y="6488668"/>
            <a:ext cx="2499402" cy="369332"/>
          </a:xfrm>
          <a:prstGeom prst="rect">
            <a:avLst/>
          </a:prstGeom>
        </p:spPr>
        <p:txBody>
          <a:bodyPr wrap="none">
            <a:spAutoFit/>
          </a:bodyPr>
          <a:lstStyle/>
          <a:p>
            <a:r>
              <a:rPr lang="en-US" dirty="0"/>
              <a:t>www.irhesabdaran.ir</a:t>
            </a:r>
          </a:p>
        </p:txBody>
      </p:sp>
    </p:spTree>
    <p:extLst>
      <p:ext uri="{BB962C8B-B14F-4D97-AF65-F5344CB8AC3E}">
        <p14:creationId xmlns:p14="http://schemas.microsoft.com/office/powerpoint/2010/main" val="19396534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r"/>
            <a:r>
              <a:rPr lang="fa-IR" dirty="0" smtClean="0">
                <a:solidFill>
                  <a:schemeClr val="tx1"/>
                </a:solidFill>
              </a:rPr>
              <a:t>پیام تحقیقات ضریب واکنش سود</a:t>
            </a:r>
            <a:endParaRPr lang="en-US" dirty="0">
              <a:solidFill>
                <a:schemeClr val="tx1"/>
              </a:solidFill>
            </a:endParaRPr>
          </a:p>
        </p:txBody>
      </p:sp>
      <p:sp>
        <p:nvSpPr>
          <p:cNvPr id="3" name="Content Placeholder 2"/>
          <p:cNvSpPr>
            <a:spLocks noGrp="1"/>
          </p:cNvSpPr>
          <p:nvPr>
            <p:ph idx="1"/>
          </p:nvPr>
        </p:nvSpPr>
        <p:spPr>
          <a:xfrm>
            <a:off x="1283743" y="2324575"/>
            <a:ext cx="9302178" cy="3416300"/>
          </a:xfrm>
          <a:solidFill>
            <a:schemeClr val="bg1"/>
          </a:solidFill>
          <a:ln>
            <a:solidFill>
              <a:schemeClr val="tx1"/>
            </a:solidFill>
          </a:ln>
        </p:spPr>
        <p:txBody>
          <a:bodyPr>
            <a:normAutofit/>
          </a:bodyPr>
          <a:lstStyle/>
          <a:p>
            <a:pPr marL="0" indent="0" algn="r">
              <a:buNone/>
            </a:pPr>
            <a:r>
              <a:rPr lang="fa-IR" sz="2000" dirty="0" smtClean="0"/>
              <a:t>-</a:t>
            </a:r>
            <a:r>
              <a:rPr lang="fa-IR" sz="2400" dirty="0" smtClean="0"/>
              <a:t>درک بیشتر واکنش بازار,راه های را برای افزایش سودمندی صورتهای مالی در تصمیم گیری در اختیار میگذارد.</a:t>
            </a:r>
          </a:p>
          <a:p>
            <a:pPr marL="0" indent="0" algn="r">
              <a:buNone/>
            </a:pPr>
            <a:r>
              <a:rPr lang="fa-IR" sz="2400" dirty="0" smtClean="0"/>
              <a:t>با توجه به         </a:t>
            </a:r>
            <a:r>
              <a:rPr lang="fa-IR" sz="2400" dirty="0" smtClean="0">
                <a:solidFill>
                  <a:schemeClr val="tx1"/>
                </a:solidFill>
              </a:rPr>
              <a:t>    </a:t>
            </a:r>
            <a:r>
              <a:rPr lang="fa-IR" sz="2400" dirty="0" smtClean="0"/>
              <a:t>کمتر در شرکتهای با اهرم بالا,از افشای بیشتر درباره ماهیت و مبلغ ابزارهای مالی از ترازنامه پشتیبانی میکند.</a:t>
            </a:r>
          </a:p>
          <a:p>
            <a:pPr marL="0" indent="0" algn="r">
              <a:buNone/>
            </a:pPr>
            <a:r>
              <a:rPr lang="fa-IR" sz="2400" dirty="0" smtClean="0"/>
              <a:t>اهمیت فرصت های رشد برای سرمایه گزاران,مطلوب بودن افشای اطلاعات بخش ها را نمایان میسازد</a:t>
            </a:r>
          </a:p>
          <a:p>
            <a:pPr marL="0" indent="0" algn="r">
              <a:buNone/>
            </a:pPr>
            <a:r>
              <a:rPr lang="fa-IR" sz="2400" dirty="0" smtClean="0"/>
              <a:t>اهمیت پایداری سود برای          بدین معناست که افشای اجزای سود خالص برای سرمایه گذاران سودمند است</a:t>
            </a:r>
          </a:p>
          <a:p>
            <a:pPr marL="0" indent="0" algn="r">
              <a:buNone/>
            </a:pPr>
            <a:endParaRPr lang="en-US" sz="2400" dirty="0"/>
          </a:p>
        </p:txBody>
      </p:sp>
      <p:sp>
        <p:nvSpPr>
          <p:cNvPr id="4" name="Rectangle 3"/>
          <p:cNvSpPr/>
          <p:nvPr/>
        </p:nvSpPr>
        <p:spPr>
          <a:xfrm>
            <a:off x="8667482" y="3206839"/>
            <a:ext cx="656822" cy="3348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ERC</a:t>
            </a:r>
            <a:endParaRPr lang="en-US" dirty="0">
              <a:solidFill>
                <a:schemeClr val="tx1"/>
              </a:solidFill>
            </a:endParaRPr>
          </a:p>
        </p:txBody>
      </p:sp>
      <p:sp>
        <p:nvSpPr>
          <p:cNvPr id="5" name="Rectangle 4"/>
          <p:cNvSpPr/>
          <p:nvPr/>
        </p:nvSpPr>
        <p:spPr>
          <a:xfrm>
            <a:off x="7212169" y="4958366"/>
            <a:ext cx="798490" cy="4378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a:t>
            </a:r>
            <a:r>
              <a:rPr lang="en-US" dirty="0" smtClean="0">
                <a:solidFill>
                  <a:schemeClr val="tx1"/>
                </a:solidFill>
              </a:rPr>
              <a:t>ERC</a:t>
            </a:r>
            <a:endParaRPr lang="en-US" dirty="0">
              <a:solidFill>
                <a:schemeClr val="tx1"/>
              </a:solidFill>
            </a:endParaRPr>
          </a:p>
        </p:txBody>
      </p:sp>
      <p:sp>
        <p:nvSpPr>
          <p:cNvPr id="6" name="Rectangle 5"/>
          <p:cNvSpPr/>
          <p:nvPr/>
        </p:nvSpPr>
        <p:spPr>
          <a:xfrm>
            <a:off x="4663419" y="6488668"/>
            <a:ext cx="2499402" cy="369332"/>
          </a:xfrm>
          <a:prstGeom prst="rect">
            <a:avLst/>
          </a:prstGeom>
        </p:spPr>
        <p:txBody>
          <a:bodyPr wrap="none">
            <a:spAutoFit/>
          </a:bodyPr>
          <a:lstStyle/>
          <a:p>
            <a:r>
              <a:rPr lang="en-US" dirty="0"/>
              <a:t>www.irhesabdaran.ir</a:t>
            </a:r>
          </a:p>
        </p:txBody>
      </p:sp>
    </p:spTree>
    <p:extLst>
      <p:ext uri="{BB962C8B-B14F-4D97-AF65-F5344CB8AC3E}">
        <p14:creationId xmlns:p14="http://schemas.microsoft.com/office/powerpoint/2010/main" val="2669808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3444" y="973668"/>
            <a:ext cx="8761413" cy="706964"/>
          </a:xfrm>
          <a:solidFill>
            <a:schemeClr val="accent4">
              <a:lumMod val="60000"/>
              <a:lumOff val="40000"/>
            </a:schemeClr>
          </a:solidFill>
        </p:spPr>
        <p:txBody>
          <a:bodyPr/>
          <a:lstStyle/>
          <a:p>
            <a:r>
              <a:rPr lang="fa-IR" dirty="0" smtClean="0">
                <a:solidFill>
                  <a:schemeClr val="tx1"/>
                </a:solidFill>
              </a:rPr>
              <a:t>محتوای اطلاعاتی سایر صورتهای مالی                      </a:t>
            </a:r>
            <a:endParaRPr lang="en-US" dirty="0">
              <a:solidFill>
                <a:schemeClr val="tx1"/>
              </a:solidFill>
            </a:endParaRPr>
          </a:p>
        </p:txBody>
      </p:sp>
      <p:sp>
        <p:nvSpPr>
          <p:cNvPr id="3" name="Content Placeholder 2"/>
          <p:cNvSpPr>
            <a:spLocks noGrp="1"/>
          </p:cNvSpPr>
          <p:nvPr>
            <p:ph idx="1"/>
          </p:nvPr>
        </p:nvSpPr>
        <p:spPr>
          <a:xfrm>
            <a:off x="1154954" y="1919935"/>
            <a:ext cx="10056033" cy="4698821"/>
          </a:xfrm>
          <a:solidFill>
            <a:schemeClr val="bg1"/>
          </a:solidFill>
          <a:ln>
            <a:solidFill>
              <a:schemeClr val="bg1">
                <a:lumMod val="95000"/>
              </a:schemeClr>
            </a:solidFill>
          </a:ln>
        </p:spPr>
        <p:txBody>
          <a:bodyPr>
            <a:normAutofit/>
          </a:bodyPr>
          <a:lstStyle/>
          <a:p>
            <a:pPr marL="0" indent="0" algn="r">
              <a:buNone/>
            </a:pPr>
            <a:r>
              <a:rPr lang="fa-IR" sz="2000" dirty="0" smtClean="0"/>
              <a:t>-</a:t>
            </a:r>
            <a:r>
              <a:rPr lang="fa-IR" sz="2400" dirty="0" smtClean="0"/>
              <a:t>عوامل بنیادی در ارزیابی کیفیت سود:1تغییر در موجودی کالا نسبت به فروش2- تغییر در مخارج سرمایه ای 3- سفارشات نیمه تمام</a:t>
            </a:r>
          </a:p>
          <a:p>
            <a:pPr marL="0" indent="0" algn="r">
              <a:buNone/>
            </a:pPr>
            <a:r>
              <a:rPr lang="fa-IR" sz="2400" dirty="0" smtClean="0"/>
              <a:t>نتیجه تحقیقات لو و تیاگاراژان :بازار به کمک تحلیلگران کاملا در استفاده از اطلاعات ترازنامه ای و اطلاعات مکمل خبره میباشد.که به جای واکنش مستقیم به بازار از انها برای تقویت محتوای اطلاعاتی سود استفاده میکنند </a:t>
            </a:r>
            <a:r>
              <a:rPr lang="fa-IR" sz="2000" dirty="0" smtClean="0"/>
              <a:t>.</a:t>
            </a:r>
          </a:p>
          <a:p>
            <a:pPr marL="0" indent="0" algn="r">
              <a:buNone/>
            </a:pPr>
            <a:endParaRPr lang="fa-IR" sz="2000" dirty="0"/>
          </a:p>
          <a:p>
            <a:pPr marL="0" indent="0" algn="r">
              <a:buNone/>
            </a:pPr>
            <a:endParaRPr lang="fa-IR" sz="2000" dirty="0" smtClean="0"/>
          </a:p>
          <a:p>
            <a:pPr marL="0" indent="0" algn="r">
              <a:buNone/>
            </a:pPr>
            <a:r>
              <a:rPr lang="fa-IR" sz="2200" dirty="0" smtClean="0"/>
              <a:t>-فرض اصلی و بنیادین تحقیقات بازار سرمایه در حسابداری---&gt;فرضیه بازار کارا است.</a:t>
            </a:r>
          </a:p>
          <a:p>
            <a:pPr marL="0" indent="0" algn="r">
              <a:buNone/>
            </a:pPr>
            <a:r>
              <a:rPr lang="fa-IR" sz="2200" dirty="0" smtClean="0"/>
              <a:t>انچه در تحقیقات بازار سرمایه به ان تکیه شده:واکنش بازار به عنوان معیار سودمندی اطلاعات حسابداری است</a:t>
            </a:r>
          </a:p>
          <a:p>
            <a:pPr marL="0" indent="0" algn="r">
              <a:buNone/>
            </a:pPr>
            <a:r>
              <a:rPr lang="fa-IR" sz="2200" dirty="0" smtClean="0"/>
              <a:t>فرضیه بازار کارا---&gt;جز جدایی ناپزیر تحقیقات بازار سرمایه محسوب میشود.</a:t>
            </a:r>
            <a:endParaRPr lang="en-US" sz="2200" dirty="0"/>
          </a:p>
        </p:txBody>
      </p:sp>
      <p:sp>
        <p:nvSpPr>
          <p:cNvPr id="4" name="Rectangle 3"/>
          <p:cNvSpPr/>
          <p:nvPr/>
        </p:nvSpPr>
        <p:spPr>
          <a:xfrm>
            <a:off x="2232157" y="4018208"/>
            <a:ext cx="8937938" cy="73409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sz="3200" dirty="0" smtClean="0">
                <a:solidFill>
                  <a:schemeClr val="tx1"/>
                </a:solidFill>
              </a:rPr>
              <a:t>     -</a:t>
            </a:r>
            <a:r>
              <a:rPr lang="fa-IR" sz="3200" dirty="0">
                <a:solidFill>
                  <a:schemeClr val="tx1"/>
                </a:solidFill>
              </a:rPr>
              <a:t>پیامدهای کارایی بازار سرمایه برای گذارشگری مالی:</a:t>
            </a:r>
          </a:p>
          <a:p>
            <a:pPr algn="r"/>
            <a:endParaRPr lang="fa-IR" dirty="0"/>
          </a:p>
        </p:txBody>
      </p:sp>
    </p:spTree>
    <p:extLst>
      <p:ext uri="{BB962C8B-B14F-4D97-AF65-F5344CB8AC3E}">
        <p14:creationId xmlns:p14="http://schemas.microsoft.com/office/powerpoint/2010/main" val="1073115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r"/>
            <a:r>
              <a:rPr lang="fa-IR" dirty="0" smtClean="0">
                <a:solidFill>
                  <a:schemeClr val="tx1"/>
                </a:solidFill>
              </a:rPr>
              <a:t>مهمترین کاربرد کارایی بازار از نظر بیور</a:t>
            </a:r>
            <a:endParaRPr lang="en-US" dirty="0">
              <a:solidFill>
                <a:schemeClr val="tx1"/>
              </a:solidFill>
            </a:endParaRPr>
          </a:p>
        </p:txBody>
      </p:sp>
      <p:sp>
        <p:nvSpPr>
          <p:cNvPr id="3" name="Content Placeholder 2"/>
          <p:cNvSpPr>
            <a:spLocks noGrp="1"/>
          </p:cNvSpPr>
          <p:nvPr>
            <p:ph idx="1"/>
          </p:nvPr>
        </p:nvSpPr>
        <p:spPr>
          <a:xfrm>
            <a:off x="781466" y="1843647"/>
            <a:ext cx="10036787" cy="2754111"/>
          </a:xfrm>
          <a:solidFill>
            <a:schemeClr val="bg1"/>
          </a:solidFill>
        </p:spPr>
        <p:txBody>
          <a:bodyPr/>
          <a:lstStyle/>
          <a:p>
            <a:pPr marL="0" indent="0" algn="r">
              <a:buNone/>
            </a:pPr>
            <a:r>
              <a:rPr lang="fa-IR" sz="2400" dirty="0" smtClean="0">
                <a:solidFill>
                  <a:schemeClr val="tx1"/>
                </a:solidFill>
              </a:rPr>
              <a:t>1- تا هنگامی که تغییر رویه حسابداری,تاثیری بر جریان نقدی شرکت نداشته باشد بر قیمت بی اثر است.</a:t>
            </a:r>
          </a:p>
          <a:p>
            <a:pPr marL="0" indent="0" algn="r">
              <a:buNone/>
            </a:pPr>
            <a:r>
              <a:rPr lang="fa-IR" sz="2400" dirty="0" smtClean="0">
                <a:solidFill>
                  <a:schemeClr val="tx1"/>
                </a:solidFill>
              </a:rPr>
              <a:t>2-شرکت ها نباید نگران سرمایه گزاران نا اگاه(غیر ماهر)باشند.</a:t>
            </a:r>
          </a:p>
          <a:p>
            <a:pPr marL="0" indent="0" algn="r">
              <a:buNone/>
            </a:pPr>
            <a:r>
              <a:rPr lang="fa-IR" sz="2400" dirty="0" smtClean="0">
                <a:solidFill>
                  <a:schemeClr val="tx1"/>
                </a:solidFill>
              </a:rPr>
              <a:t>3-مدیریت باید کلیه اطلاعاتی که افشای آنها بهای اندکی دارد را بدون نگرانی افشاء نمایند.</a:t>
            </a:r>
          </a:p>
          <a:p>
            <a:pPr marL="0" indent="0" algn="r">
              <a:buNone/>
            </a:pPr>
            <a:r>
              <a:rPr lang="fa-IR" sz="2400" dirty="0" smtClean="0">
                <a:solidFill>
                  <a:schemeClr val="tx1"/>
                </a:solidFill>
              </a:rPr>
              <a:t>4-حسابداران در رقابت با سایر منابع اطلاعاتی قرار دارند و برای بقا باید اطلاعات سودمندی ارائه دهند</a:t>
            </a:r>
            <a:r>
              <a:rPr lang="fa-IR" dirty="0" smtClean="0">
                <a:solidFill>
                  <a:schemeClr val="tx1"/>
                </a:solidFill>
              </a:rPr>
              <a:t>. </a:t>
            </a:r>
            <a:endParaRPr lang="en-US" dirty="0">
              <a:solidFill>
                <a:schemeClr val="tx1"/>
              </a:solidFill>
            </a:endParaRPr>
          </a:p>
        </p:txBody>
      </p:sp>
      <p:sp>
        <p:nvSpPr>
          <p:cNvPr id="4" name="Rectangle 3"/>
          <p:cNvSpPr/>
          <p:nvPr/>
        </p:nvSpPr>
        <p:spPr>
          <a:xfrm>
            <a:off x="965914" y="4597758"/>
            <a:ext cx="9710671" cy="20477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fa-IR" sz="2400" b="1" dirty="0" smtClean="0">
                <a:solidFill>
                  <a:srgbClr val="C00000"/>
                </a:solidFill>
              </a:rPr>
              <a:t>-تعریف ارزش بنیادی(ارزش تئوریک):</a:t>
            </a:r>
          </a:p>
          <a:p>
            <a:pPr algn="r"/>
            <a:endParaRPr lang="fa-IR" sz="2400" b="1" dirty="0" smtClean="0">
              <a:solidFill>
                <a:srgbClr val="C00000"/>
              </a:solidFill>
            </a:endParaRPr>
          </a:p>
          <a:p>
            <a:pPr algn="r"/>
            <a:r>
              <a:rPr lang="fa-IR" sz="2400" dirty="0" smtClean="0">
                <a:solidFill>
                  <a:schemeClr val="tx1"/>
                </a:solidFill>
              </a:rPr>
              <a:t>ارزشی است که در ان هیچ گونه اطلاعات خصوصی وجود نداشته باشد و تمامی اطلاعات عمومی و خصوصی در قیمت سهم منعکس شده باشند.به ان ارزش تئوریک هم گفته میشود.زیرا در دنیای عمل دست یافتن به ان غیر ممکن است.</a:t>
            </a:r>
            <a:endParaRPr lang="en-US" sz="2400" dirty="0">
              <a:solidFill>
                <a:schemeClr val="tx1"/>
              </a:solidFill>
            </a:endParaRPr>
          </a:p>
        </p:txBody>
      </p:sp>
      <p:sp>
        <p:nvSpPr>
          <p:cNvPr id="5" name="Rectangle 4"/>
          <p:cNvSpPr/>
          <p:nvPr/>
        </p:nvSpPr>
        <p:spPr>
          <a:xfrm>
            <a:off x="4663419" y="6488668"/>
            <a:ext cx="2499402" cy="369332"/>
          </a:xfrm>
          <a:prstGeom prst="rect">
            <a:avLst/>
          </a:prstGeom>
        </p:spPr>
        <p:txBody>
          <a:bodyPr wrap="none">
            <a:spAutoFit/>
          </a:bodyPr>
          <a:lstStyle/>
          <a:p>
            <a:r>
              <a:rPr lang="en-US" dirty="0"/>
              <a:t>www.irhesabdaran.ir</a:t>
            </a:r>
          </a:p>
        </p:txBody>
      </p:sp>
    </p:spTree>
    <p:extLst>
      <p:ext uri="{BB962C8B-B14F-4D97-AF65-F5344CB8AC3E}">
        <p14:creationId xmlns:p14="http://schemas.microsoft.com/office/powerpoint/2010/main" val="1664320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r"/>
            <a:r>
              <a:rPr lang="fa-IR" b="1" dirty="0" smtClean="0">
                <a:solidFill>
                  <a:schemeClr val="tx1"/>
                </a:solidFill>
              </a:rPr>
              <a:t>مقدمه:</a:t>
            </a:r>
            <a:endParaRPr lang="en-US" b="1" dirty="0">
              <a:solidFill>
                <a:schemeClr val="tx1"/>
              </a:solidFill>
            </a:endParaRPr>
          </a:p>
        </p:txBody>
      </p:sp>
      <p:sp>
        <p:nvSpPr>
          <p:cNvPr id="3" name="Content Placeholder 2"/>
          <p:cNvSpPr>
            <a:spLocks noGrp="1"/>
          </p:cNvSpPr>
          <p:nvPr>
            <p:ph idx="1"/>
          </p:nvPr>
        </p:nvSpPr>
        <p:spPr>
          <a:xfrm>
            <a:off x="646036" y="2305317"/>
            <a:ext cx="9779247" cy="3791755"/>
          </a:xfrm>
        </p:spPr>
        <p:txBody>
          <a:bodyPr>
            <a:normAutofit/>
          </a:bodyPr>
          <a:lstStyle/>
          <a:p>
            <a:pPr marL="0" indent="0" algn="r">
              <a:buNone/>
            </a:pPr>
            <a:r>
              <a:rPr lang="fa-IR" sz="2400" b="1" dirty="0" smtClean="0">
                <a:solidFill>
                  <a:schemeClr val="accent6">
                    <a:lumMod val="75000"/>
                  </a:schemeClr>
                </a:solidFill>
              </a:rPr>
              <a:t>فصل دهم</a:t>
            </a:r>
            <a:r>
              <a:rPr lang="fa-IR" sz="2400" dirty="0" smtClean="0"/>
              <a:t>:بررسی عدم اطمینان درمحیط اقتصادی و تحلیل ان درسطح فرد وتئوری تصمیم انفرادی</a:t>
            </a:r>
          </a:p>
          <a:p>
            <a:pPr marL="0" indent="0" algn="r">
              <a:buNone/>
            </a:pPr>
            <a:r>
              <a:rPr lang="fa-IR" sz="2400" dirty="0" smtClean="0"/>
              <a:t>-اگر سرمایه گذاران تصیمات خود را بر مبنای این تئوری اتخذ کنند,قیمت تابعی از تصمیمات و مدل های تصمیم گیری خواهد بود.</a:t>
            </a:r>
          </a:p>
          <a:p>
            <a:pPr marL="0" indent="0" algn="r">
              <a:buNone/>
            </a:pPr>
            <a:r>
              <a:rPr lang="fa-IR" sz="2400" dirty="0" smtClean="0"/>
              <a:t>اطلاعات جدید                  انتظارات                       قیمت سهام</a:t>
            </a:r>
          </a:p>
          <a:p>
            <a:pPr marL="0" indent="0" algn="r">
              <a:buNone/>
            </a:pPr>
            <a:r>
              <a:rPr lang="fa-IR" sz="2400" dirty="0" smtClean="0"/>
              <a:t>تحقیقات بازار سرمایه با تکیه بر فرضیه بازار کارا و با معیار قرار دادن </a:t>
            </a:r>
            <a:r>
              <a:rPr lang="fa-IR" sz="2400" b="1" dirty="0" smtClean="0">
                <a:solidFill>
                  <a:schemeClr val="accent6">
                    <a:lumMod val="50000"/>
                  </a:schemeClr>
                </a:solidFill>
              </a:rPr>
              <a:t>واکنش بازار </a:t>
            </a:r>
            <a:r>
              <a:rPr lang="fa-IR" sz="2400" dirty="0" smtClean="0"/>
              <a:t>بعنوان یک مبنا در سودمندی اطلاعات حسابداری توسعه یافتند.(دهه 1960)</a:t>
            </a:r>
          </a:p>
          <a:p>
            <a:pPr marL="0" indent="0" algn="r">
              <a:buNone/>
            </a:pPr>
            <a:r>
              <a:rPr lang="fa-IR" sz="2400" dirty="0" smtClean="0"/>
              <a:t>-گافی کین 2007 تغییر نگرش در تحقیقات حسابداری را عصری جدید در تئوری حسابداری</a:t>
            </a:r>
          </a:p>
          <a:p>
            <a:pPr marL="0" indent="0" algn="r">
              <a:buNone/>
            </a:pPr>
            <a:r>
              <a:rPr lang="fa-IR" sz="2400" dirty="0" smtClean="0"/>
              <a:t> دانست      </a:t>
            </a:r>
            <a:r>
              <a:rPr lang="fa-IR" sz="2400" b="1" dirty="0" smtClean="0">
                <a:solidFill>
                  <a:schemeClr val="accent6">
                    <a:lumMod val="50000"/>
                  </a:schemeClr>
                </a:solidFill>
              </a:rPr>
              <a:t>عصر تجربه گرایی نوین</a:t>
            </a:r>
            <a:endParaRPr lang="en-US" sz="2400" b="1" dirty="0">
              <a:solidFill>
                <a:schemeClr val="accent6">
                  <a:lumMod val="50000"/>
                </a:schemeClr>
              </a:solidFill>
            </a:endParaRPr>
          </a:p>
        </p:txBody>
      </p:sp>
      <p:sp>
        <p:nvSpPr>
          <p:cNvPr id="4" name="Notched Right Arrow 3"/>
          <p:cNvSpPr/>
          <p:nvPr/>
        </p:nvSpPr>
        <p:spPr>
          <a:xfrm rot="10800000">
            <a:off x="7650044" y="3734872"/>
            <a:ext cx="1068947" cy="257576"/>
          </a:xfrm>
          <a:prstGeom prst="notchedRight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Notched Right Arrow 4"/>
          <p:cNvSpPr/>
          <p:nvPr/>
        </p:nvSpPr>
        <p:spPr>
          <a:xfrm rot="10800000">
            <a:off x="4816699" y="3734872"/>
            <a:ext cx="1339402" cy="257578"/>
          </a:xfrm>
          <a:prstGeom prst="notchedRightArrow">
            <a:avLst/>
          </a:prstGeom>
          <a:solidFill>
            <a:srgbClr val="C0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hevron 5"/>
          <p:cNvSpPr/>
          <p:nvPr/>
        </p:nvSpPr>
        <p:spPr>
          <a:xfrm rot="10800000">
            <a:off x="9156879" y="5653824"/>
            <a:ext cx="386366" cy="21894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p:cNvSpPr/>
          <p:nvPr/>
        </p:nvSpPr>
        <p:spPr>
          <a:xfrm>
            <a:off x="4663419" y="6488668"/>
            <a:ext cx="2499402" cy="369332"/>
          </a:xfrm>
          <a:prstGeom prst="rect">
            <a:avLst/>
          </a:prstGeom>
        </p:spPr>
        <p:txBody>
          <a:bodyPr wrap="none">
            <a:spAutoFit/>
          </a:bodyPr>
          <a:lstStyle/>
          <a:p>
            <a:r>
              <a:rPr lang="en-US" dirty="0"/>
              <a:t>www.irhesabdaran.ir</a:t>
            </a:r>
          </a:p>
        </p:txBody>
      </p:sp>
    </p:spTree>
    <p:extLst>
      <p:ext uri="{BB962C8B-B14F-4D97-AF65-F5344CB8AC3E}">
        <p14:creationId xmlns:p14="http://schemas.microsoft.com/office/powerpoint/2010/main" val="12469796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1249" y="759855"/>
            <a:ext cx="8596668" cy="798490"/>
          </a:xfrm>
          <a:solidFill>
            <a:schemeClr val="accent2">
              <a:lumMod val="75000"/>
            </a:schemeClr>
          </a:solidFill>
        </p:spPr>
        <p:txBody>
          <a:bodyPr/>
          <a:lstStyle/>
          <a:p>
            <a:pPr algn="r"/>
            <a:r>
              <a:rPr lang="fa-IR" dirty="0" smtClean="0">
                <a:solidFill>
                  <a:schemeClr val="bg1"/>
                </a:solidFill>
              </a:rPr>
              <a:t>عصر تجربه گرایی نوین</a:t>
            </a:r>
            <a:endParaRPr lang="en-US" dirty="0">
              <a:solidFill>
                <a:schemeClr val="bg1"/>
              </a:solidFill>
            </a:endParaRPr>
          </a:p>
        </p:txBody>
      </p:sp>
      <p:sp>
        <p:nvSpPr>
          <p:cNvPr id="3" name="Content Placeholder 2"/>
          <p:cNvSpPr>
            <a:spLocks noGrp="1"/>
          </p:cNvSpPr>
          <p:nvPr>
            <p:ph idx="1"/>
          </p:nvPr>
        </p:nvSpPr>
        <p:spPr>
          <a:xfrm>
            <a:off x="0" y="2034862"/>
            <a:ext cx="11359166" cy="3496615"/>
          </a:xfrm>
        </p:spPr>
        <p:txBody>
          <a:bodyPr>
            <a:noAutofit/>
          </a:bodyPr>
          <a:lstStyle/>
          <a:p>
            <a:pPr marL="0" indent="0" algn="r">
              <a:buNone/>
            </a:pPr>
            <a:r>
              <a:rPr lang="fa-IR" sz="2800" b="1" dirty="0" smtClean="0">
                <a:solidFill>
                  <a:schemeClr val="tx1"/>
                </a:solidFill>
              </a:rPr>
              <a:t>-</a:t>
            </a:r>
            <a:r>
              <a:rPr lang="fa-IR" sz="2400" dirty="0" smtClean="0">
                <a:solidFill>
                  <a:schemeClr val="tx1"/>
                </a:solidFill>
              </a:rPr>
              <a:t> </a:t>
            </a:r>
            <a:r>
              <a:rPr lang="fa-IR" sz="2400" b="1" dirty="0" smtClean="0">
                <a:solidFill>
                  <a:schemeClr val="tx1"/>
                </a:solidFill>
              </a:rPr>
              <a:t>دهه1970 پدید امدن تغییرات شگرف در جهت گیری تحقیقات حسابداری</a:t>
            </a:r>
          </a:p>
          <a:p>
            <a:pPr marL="0" indent="0" algn="r">
              <a:buNone/>
            </a:pPr>
            <a:r>
              <a:rPr lang="fa-IR" sz="2800" b="1" dirty="0" smtClean="0">
                <a:solidFill>
                  <a:schemeClr val="tx1"/>
                </a:solidFill>
              </a:rPr>
              <a:t>-</a:t>
            </a:r>
            <a:r>
              <a:rPr lang="fa-IR" sz="2400" b="1" dirty="0" smtClean="0">
                <a:solidFill>
                  <a:schemeClr val="tx1"/>
                </a:solidFill>
              </a:rPr>
              <a:t>  </a:t>
            </a:r>
            <a:r>
              <a:rPr lang="fa-IR" sz="2400" b="1" dirty="0" smtClean="0">
                <a:solidFill>
                  <a:srgbClr val="C00000"/>
                </a:solidFill>
              </a:rPr>
              <a:t>هدف</a:t>
            </a:r>
            <a:r>
              <a:rPr lang="fa-IR" sz="2400" b="1" dirty="0" smtClean="0">
                <a:solidFill>
                  <a:schemeClr val="tx1"/>
                </a:solidFill>
              </a:rPr>
              <a:t> حسابداران:ارائه شرحی مستدل از واقعیت های پدیدار شده در محیط حسابداری بود.(در </a:t>
            </a:r>
            <a:r>
              <a:rPr lang="fa-IR" sz="2400" b="1" dirty="0" smtClean="0">
                <a:solidFill>
                  <a:srgbClr val="C00000"/>
                </a:solidFill>
              </a:rPr>
              <a:t>پارادایم اثباتی</a:t>
            </a:r>
            <a:r>
              <a:rPr lang="fa-IR" sz="2400" b="1" dirty="0" smtClean="0">
                <a:solidFill>
                  <a:schemeClr val="tx1"/>
                </a:solidFill>
              </a:rPr>
              <a:t>:              عنصر محقق از تحقیق جداست بدین معنی که ذهن محقق نباید تاثیری در تفسیر نتایج داشته باشد.</a:t>
            </a:r>
          </a:p>
          <a:p>
            <a:pPr marL="0" indent="0" algn="r">
              <a:buNone/>
            </a:pPr>
            <a:r>
              <a:rPr lang="fa-IR" sz="2400" b="1" dirty="0" smtClean="0">
                <a:solidFill>
                  <a:schemeClr val="tx1"/>
                </a:solidFill>
              </a:rPr>
              <a:t>-  </a:t>
            </a:r>
            <a:r>
              <a:rPr lang="fa-IR" sz="2400" dirty="0" smtClean="0">
                <a:solidFill>
                  <a:schemeClr val="tx1"/>
                </a:solidFill>
              </a:rPr>
              <a:t>دراین عصرتمرکز محقق براین است که اطلاعات حسابداری در منظر ذینفعان اطلاعات چگونه تلقی میشود.</a:t>
            </a:r>
          </a:p>
          <a:p>
            <a:pPr marL="0" indent="0" algn="r">
              <a:buNone/>
            </a:pPr>
            <a:r>
              <a:rPr lang="fa-IR" sz="2400" dirty="0" smtClean="0">
                <a:solidFill>
                  <a:schemeClr val="tx1"/>
                </a:solidFill>
              </a:rPr>
              <a:t>-  تفاوت تحقیقات بازارسرمایه و تحقیقات رفتاری</a:t>
            </a:r>
          </a:p>
          <a:p>
            <a:pPr marL="0" indent="0" algn="r">
              <a:buNone/>
            </a:pPr>
            <a:r>
              <a:rPr lang="fa-IR" sz="2400" b="1" dirty="0" smtClean="0">
                <a:solidFill>
                  <a:schemeClr val="tx1"/>
                </a:solidFill>
              </a:rPr>
              <a:t>- یکی ازویژگی این دوران ---&gt;توجه به تجربه گرایی--&gt;</a:t>
            </a:r>
            <a:r>
              <a:rPr lang="fa-IR" sz="2400" b="1" dirty="0" smtClean="0">
                <a:solidFill>
                  <a:srgbClr val="C00000"/>
                </a:solidFill>
              </a:rPr>
              <a:t>استفاده ازروش علمی </a:t>
            </a:r>
            <a:r>
              <a:rPr lang="fa-IR" sz="2400" b="1" dirty="0" smtClean="0">
                <a:solidFill>
                  <a:schemeClr val="tx1"/>
                </a:solidFill>
              </a:rPr>
              <a:t>بعنوان روش غالب درحسابداری</a:t>
            </a:r>
          </a:p>
          <a:p>
            <a:pPr marL="0" indent="0" algn="r">
              <a:buNone/>
            </a:pPr>
            <a:r>
              <a:rPr lang="fa-IR" sz="2400" b="1" dirty="0" smtClean="0">
                <a:solidFill>
                  <a:schemeClr val="tx1"/>
                </a:solidFill>
              </a:rPr>
              <a:t>- جریان غالب در این عصردر تحقیقات حسابداری,تحقیقات بازار سرمایه است.</a:t>
            </a:r>
          </a:p>
          <a:p>
            <a:pPr marL="0" indent="0" algn="r">
              <a:buNone/>
            </a:pPr>
            <a:r>
              <a:rPr lang="fa-IR" sz="2400" b="1" dirty="0" smtClean="0">
                <a:solidFill>
                  <a:schemeClr val="tx1"/>
                </a:solidFill>
              </a:rPr>
              <a:t>- مبنای عمل در تحقیقات این عصر ,سطح نیمه قوی کارایی بازار سرمایه میباشد</a:t>
            </a:r>
          </a:p>
          <a:p>
            <a:pPr marL="0" indent="0" algn="r">
              <a:buNone/>
            </a:pPr>
            <a:r>
              <a:rPr lang="fa-IR" sz="2400" dirty="0" smtClean="0">
                <a:solidFill>
                  <a:srgbClr val="C00000"/>
                </a:solidFill>
              </a:rPr>
              <a:t>1) </a:t>
            </a:r>
            <a:r>
              <a:rPr lang="fa-IR" sz="2400" dirty="0" smtClean="0">
                <a:solidFill>
                  <a:schemeClr val="tx1"/>
                </a:solidFill>
              </a:rPr>
              <a:t>تمامی اطلاعات در قیمت سهام منعکس میشود.</a:t>
            </a:r>
            <a:r>
              <a:rPr lang="fa-IR" sz="2400" dirty="0" smtClean="0">
                <a:solidFill>
                  <a:srgbClr val="C00000"/>
                </a:solidFill>
              </a:rPr>
              <a:t>2) </a:t>
            </a:r>
            <a:r>
              <a:rPr lang="fa-IR" sz="2400" dirty="0" smtClean="0">
                <a:solidFill>
                  <a:schemeClr val="tx1"/>
                </a:solidFill>
              </a:rPr>
              <a:t>امکان کسب بازده غیر عادی از اطلاعات عمومی وجود ندارد.</a:t>
            </a:r>
            <a:r>
              <a:rPr lang="fa-IR" sz="2400" dirty="0" smtClean="0">
                <a:solidFill>
                  <a:srgbClr val="C00000"/>
                </a:solidFill>
              </a:rPr>
              <a:t>3) </a:t>
            </a:r>
            <a:r>
              <a:rPr lang="fa-IR" sz="2400" dirty="0" smtClean="0">
                <a:solidFill>
                  <a:schemeClr val="tx1"/>
                </a:solidFill>
              </a:rPr>
              <a:t>اطلاعات در تاریخی مشخص به صورت عمومی منتشر خواهد شد.</a:t>
            </a:r>
          </a:p>
          <a:p>
            <a:pPr marL="0" indent="0" algn="r">
              <a:buNone/>
            </a:pPr>
            <a:r>
              <a:rPr lang="fa-IR" sz="2400" dirty="0" smtClean="0">
                <a:solidFill>
                  <a:schemeClr val="tx1"/>
                </a:solidFill>
              </a:rPr>
              <a:t> </a:t>
            </a:r>
            <a:endParaRPr lang="en-US" sz="2400" dirty="0">
              <a:solidFill>
                <a:schemeClr val="tx1"/>
              </a:solidFill>
            </a:endParaRPr>
          </a:p>
        </p:txBody>
      </p:sp>
    </p:spTree>
    <p:extLst>
      <p:ext uri="{BB962C8B-B14F-4D97-AF65-F5344CB8AC3E}">
        <p14:creationId xmlns:p14="http://schemas.microsoft.com/office/powerpoint/2010/main" val="3932535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0494" y="765576"/>
            <a:ext cx="8596668" cy="1320800"/>
          </a:xfrm>
          <a:solidFill>
            <a:schemeClr val="accent1"/>
          </a:solidFill>
        </p:spPr>
        <p:txBody>
          <a:bodyPr/>
          <a:lstStyle/>
          <a:p>
            <a:pPr algn="r"/>
            <a:r>
              <a:rPr lang="fa-IR" dirty="0" smtClean="0">
                <a:solidFill>
                  <a:srgbClr val="FFC000"/>
                </a:solidFill>
              </a:rPr>
              <a:t>بازار سرمایه معیاری برای گزارش گری</a:t>
            </a:r>
            <a:endParaRPr lang="en-US" dirty="0">
              <a:solidFill>
                <a:srgbClr val="FFC000"/>
              </a:solidFill>
            </a:endParaRPr>
          </a:p>
        </p:txBody>
      </p:sp>
      <p:sp>
        <p:nvSpPr>
          <p:cNvPr id="3" name="Content Placeholder 2"/>
          <p:cNvSpPr>
            <a:spLocks noGrp="1"/>
          </p:cNvSpPr>
          <p:nvPr>
            <p:ph idx="1"/>
          </p:nvPr>
        </p:nvSpPr>
        <p:spPr>
          <a:xfrm>
            <a:off x="212501" y="2086377"/>
            <a:ext cx="11732653" cy="4771623"/>
          </a:xfrm>
        </p:spPr>
        <p:txBody>
          <a:bodyPr>
            <a:noAutofit/>
          </a:bodyPr>
          <a:lstStyle/>
          <a:p>
            <a:pPr marL="0" indent="0" algn="r">
              <a:buNone/>
            </a:pPr>
            <a:r>
              <a:rPr lang="fa-IR" sz="2400" dirty="0" smtClean="0"/>
              <a:t>- مطرح شدن </a:t>
            </a:r>
            <a:r>
              <a:rPr lang="fa-IR" sz="2400" b="1" dirty="0" smtClean="0"/>
              <a:t>رویکرد سودمندی در تصمیم گیری </a:t>
            </a:r>
            <a:r>
              <a:rPr lang="fa-IR" sz="2400" dirty="0" smtClean="0"/>
              <a:t>بعنوان </a:t>
            </a:r>
            <a:r>
              <a:rPr lang="fa-IR" sz="2400" b="1" dirty="0" smtClean="0"/>
              <a:t>هدف غالب حسابداری و گزارشگری مالی</a:t>
            </a:r>
          </a:p>
          <a:p>
            <a:pPr marL="0" indent="0" algn="r">
              <a:buNone/>
            </a:pPr>
            <a:r>
              <a:rPr lang="fa-IR" sz="2400" dirty="0" smtClean="0"/>
              <a:t>- </a:t>
            </a:r>
            <a:r>
              <a:rPr lang="fa-IR" sz="2400" b="1" dirty="0" smtClean="0"/>
              <a:t>رویکرد عملگرایانه</a:t>
            </a:r>
            <a:r>
              <a:rPr lang="fa-IR" sz="2400" b="1" dirty="0" smtClean="0">
                <a:solidFill>
                  <a:srgbClr val="FF0000"/>
                </a:solidFill>
              </a:rPr>
              <a:t>:</a:t>
            </a:r>
            <a:r>
              <a:rPr lang="fa-IR" sz="2400" dirty="0" smtClean="0"/>
              <a:t>ازغنی تئوریک کمتری نسبت به رویکردهای ساختاری وتفسیری برخوردار است.</a:t>
            </a:r>
          </a:p>
          <a:p>
            <a:pPr marL="0" indent="0" algn="r">
              <a:buNone/>
            </a:pPr>
            <a:r>
              <a:rPr lang="fa-IR" sz="2400" dirty="0" smtClean="0"/>
              <a:t>- </a:t>
            </a:r>
            <a:r>
              <a:rPr lang="fa-IR" sz="2400" b="1" dirty="0" smtClean="0"/>
              <a:t>رویکردسودمندی درتصمیم</a:t>
            </a:r>
            <a:r>
              <a:rPr lang="fa-IR" sz="2400" b="1" dirty="0" smtClean="0">
                <a:solidFill>
                  <a:srgbClr val="FF0000"/>
                </a:solidFill>
              </a:rPr>
              <a:t>:</a:t>
            </a:r>
            <a:r>
              <a:rPr lang="fa-IR" sz="2400" dirty="0" smtClean="0"/>
              <a:t>حسابداری رابعنوان یک منبع اطلاعاتی سودمندبرای تصمیمات اقتصادی میداند.</a:t>
            </a:r>
          </a:p>
          <a:p>
            <a:pPr marL="0" indent="0" algn="r">
              <a:buNone/>
            </a:pPr>
            <a:r>
              <a:rPr lang="fa-IR" sz="2400" dirty="0" smtClean="0"/>
              <a:t>- عواملی که موجب میشود,بتوان ازواکنش بازار به عنوان مبنایی مناسب در تعیین سودمندی اطلاعات حسابداری بهره گرفتند؟</a:t>
            </a:r>
            <a:r>
              <a:rPr lang="fa-IR" sz="2400" dirty="0" smtClean="0">
                <a:solidFill>
                  <a:srgbClr val="FF0000"/>
                </a:solidFill>
              </a:rPr>
              <a:t>1)</a:t>
            </a:r>
            <a:r>
              <a:rPr lang="fa-IR" sz="2400" dirty="0" smtClean="0"/>
              <a:t>مطرح شدن فرضیه بازار کارا –</a:t>
            </a:r>
            <a:r>
              <a:rPr lang="fa-IR" sz="2400" dirty="0" smtClean="0">
                <a:solidFill>
                  <a:srgbClr val="FF0000"/>
                </a:solidFill>
              </a:rPr>
              <a:t>2)</a:t>
            </a:r>
            <a:r>
              <a:rPr lang="fa-IR" sz="2400" dirty="0" smtClean="0"/>
              <a:t>دسترسی به بانکهای اطلاعاتی قیمت سهام </a:t>
            </a:r>
            <a:r>
              <a:rPr lang="fa-IR" sz="2400" dirty="0" smtClean="0">
                <a:solidFill>
                  <a:srgbClr val="FF0000"/>
                </a:solidFill>
              </a:rPr>
              <a:t>3)</a:t>
            </a:r>
            <a:r>
              <a:rPr lang="fa-IR" sz="2400" dirty="0" smtClean="0"/>
              <a:t>توسعه روشهای آماری </a:t>
            </a:r>
          </a:p>
          <a:p>
            <a:pPr marL="0" indent="0" algn="r">
              <a:buNone/>
            </a:pPr>
            <a:r>
              <a:rPr lang="fa-IR" sz="2400" dirty="0" smtClean="0"/>
              <a:t>- اگربازار سرمایه با عقلانیتی درنظر بگیریم:میتوان با تکیه بر افشاء ازچالش های مربوط به اندازه گیری کاست.</a:t>
            </a:r>
          </a:p>
          <a:p>
            <a:pPr algn="r">
              <a:buFontTx/>
              <a:buChar char="-"/>
            </a:pPr>
            <a:r>
              <a:rPr lang="fa-IR" sz="2400" dirty="0" smtClean="0"/>
              <a:t>- انچه در نهایت حسابداری و گزارشگری مالی در تلاش برای انعکاس ان میباشد,مجموعه ای از واقعیت های اقتصادی است که حاوی پیامدهای نقدی و غیر نقدی هستند.</a:t>
            </a:r>
          </a:p>
          <a:p>
            <a:pPr algn="r">
              <a:buFontTx/>
              <a:buChar char="-"/>
            </a:pPr>
            <a:r>
              <a:rPr lang="fa-IR" sz="2400" dirty="0" smtClean="0"/>
              <a:t>- اهمیت دادن به عقلانیت بازار سرمایه و معیار قرار دادن واکنش بازار,به عنوان عامل تعیین کننده توجه محققین را به بازار سرمایه سوق داد. </a:t>
            </a:r>
          </a:p>
          <a:p>
            <a:pPr marL="0" indent="0" algn="r">
              <a:buNone/>
            </a:pPr>
            <a:r>
              <a:rPr lang="fa-IR" sz="2400" dirty="0" smtClean="0"/>
              <a:t>  </a:t>
            </a:r>
          </a:p>
        </p:txBody>
      </p:sp>
      <p:sp>
        <p:nvSpPr>
          <p:cNvPr id="4" name="Rectangle 3"/>
          <p:cNvSpPr/>
          <p:nvPr/>
        </p:nvSpPr>
        <p:spPr>
          <a:xfrm>
            <a:off x="4663419" y="6488668"/>
            <a:ext cx="2499402" cy="369332"/>
          </a:xfrm>
          <a:prstGeom prst="rect">
            <a:avLst/>
          </a:prstGeom>
        </p:spPr>
        <p:txBody>
          <a:bodyPr wrap="none">
            <a:spAutoFit/>
          </a:bodyPr>
          <a:lstStyle/>
          <a:p>
            <a:r>
              <a:rPr lang="en-US" dirty="0"/>
              <a:t>www.irhesabdaran.ir</a:t>
            </a:r>
          </a:p>
        </p:txBody>
      </p:sp>
      <p:sp>
        <p:nvSpPr>
          <p:cNvPr id="5" name="Rectangle 4"/>
          <p:cNvSpPr/>
          <p:nvPr/>
        </p:nvSpPr>
        <p:spPr>
          <a:xfrm>
            <a:off x="4815819" y="6641068"/>
            <a:ext cx="2499402" cy="369332"/>
          </a:xfrm>
          <a:prstGeom prst="rect">
            <a:avLst/>
          </a:prstGeom>
        </p:spPr>
        <p:txBody>
          <a:bodyPr wrap="none">
            <a:spAutoFit/>
          </a:bodyPr>
          <a:lstStyle/>
          <a:p>
            <a:r>
              <a:rPr lang="en-US" dirty="0"/>
              <a:t>www.irhesabdaran.ir</a:t>
            </a:r>
          </a:p>
        </p:txBody>
      </p:sp>
    </p:spTree>
    <p:extLst>
      <p:ext uri="{BB962C8B-B14F-4D97-AF65-F5344CB8AC3E}">
        <p14:creationId xmlns:p14="http://schemas.microsoft.com/office/powerpoint/2010/main" val="3285175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طرح کلی و منطق تحقیقات بازار سرمایه</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8111320"/>
              </p:ext>
            </p:extLst>
          </p:nvPr>
        </p:nvGraphicFramePr>
        <p:xfrm>
          <a:off x="1154954" y="2331076"/>
          <a:ext cx="10178454" cy="4159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6717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r"/>
            <a:r>
              <a:rPr lang="fa-IR" dirty="0" smtClean="0">
                <a:solidFill>
                  <a:schemeClr val="tx1"/>
                </a:solidFill>
              </a:rPr>
              <a:t>دلایل واکنش بازار به اطلاعات حسابداری</a:t>
            </a:r>
            <a:endParaRPr lang="en-US" dirty="0">
              <a:solidFill>
                <a:schemeClr val="tx1"/>
              </a:solidFill>
            </a:endParaRPr>
          </a:p>
        </p:txBody>
      </p:sp>
      <p:sp>
        <p:nvSpPr>
          <p:cNvPr id="3" name="Content Placeholder 2"/>
          <p:cNvSpPr>
            <a:spLocks noGrp="1"/>
          </p:cNvSpPr>
          <p:nvPr>
            <p:ph idx="1"/>
          </p:nvPr>
        </p:nvSpPr>
        <p:spPr>
          <a:xfrm>
            <a:off x="476518" y="2279561"/>
            <a:ext cx="11294772" cy="4578439"/>
          </a:xfrm>
        </p:spPr>
        <p:txBody>
          <a:bodyPr>
            <a:normAutofit/>
          </a:bodyPr>
          <a:lstStyle/>
          <a:p>
            <a:pPr marL="0" indent="0" algn="r">
              <a:buNone/>
            </a:pPr>
            <a:r>
              <a:rPr lang="fa-IR" sz="2400" dirty="0" smtClean="0"/>
              <a:t>-پیشبینی واکنش رفتار سرمایه گذار(قیمت سهم یک شرکت) به اطلاعات صورتهای مالی(به طور خاص:محدود به سود خالص گزارش شده)</a:t>
            </a:r>
          </a:p>
          <a:p>
            <a:pPr marL="0" indent="0" algn="r">
              <a:buNone/>
            </a:pPr>
            <a:r>
              <a:rPr lang="fa-IR" sz="2800" b="1" dirty="0" smtClean="0">
                <a:solidFill>
                  <a:srgbClr val="C00000"/>
                </a:solidFill>
              </a:rPr>
              <a:t>1</a:t>
            </a:r>
            <a:r>
              <a:rPr lang="fa-IR" sz="2400" dirty="0" smtClean="0"/>
              <a:t>-باورهای پیشین سرمایه گزاران درباره عملکرد آتی یک شرکت:</a:t>
            </a:r>
          </a:p>
          <a:p>
            <a:pPr marL="0" indent="0" algn="r">
              <a:buNone/>
            </a:pPr>
            <a:r>
              <a:rPr lang="fa-IR" sz="2400" dirty="0" smtClean="0"/>
              <a:t>(جریانات سود نقدی تقسیمی و سود تعهدی)-که بر بازده مورد انتظار و ریسک سهام تاثیر میگذارد.باورهای پیشین سرمایه گزاران مشابه نخواهد بود زیرا در میزان اطلاعات کسب شده و توانایی تفسیر ان اطلاعات تفاوت دارند.</a:t>
            </a:r>
          </a:p>
          <a:p>
            <a:pPr marL="0" indent="0" algn="r">
              <a:buNone/>
            </a:pPr>
            <a:r>
              <a:rPr lang="fa-IR" sz="2400" b="1" dirty="0" smtClean="0">
                <a:solidFill>
                  <a:srgbClr val="C00000"/>
                </a:solidFill>
              </a:rPr>
              <a:t>2</a:t>
            </a:r>
            <a:r>
              <a:rPr lang="fa-IR" sz="2400" dirty="0" smtClean="0"/>
              <a:t>-با انتشار سود خالص جاری,سرمایه گزاران انتظار دارندبا تجزیه و تحلیل رقم سود اگاه تر شوند.</a:t>
            </a:r>
          </a:p>
          <a:p>
            <a:pPr marL="0" indent="0" algn="r">
              <a:buNone/>
            </a:pPr>
            <a:r>
              <a:rPr lang="fa-IR" sz="2400" dirty="0" smtClean="0"/>
              <a:t>-اگر,سود واقعی&gt;سود مورد انتظار        نشاندهنده اخبار خوب         تغییر انتظارات سرمایه گزار</a:t>
            </a:r>
          </a:p>
          <a:p>
            <a:pPr marL="0" indent="0" algn="r">
              <a:buNone/>
            </a:pPr>
            <a:r>
              <a:rPr lang="fa-IR" sz="2400" dirty="0" smtClean="0"/>
              <a:t>افزایش قیمت سهام   انتظارات خود را بالا میبرند.       اصلاح باورهای پیشین در مورد عملکرد آتی شرکت  </a:t>
            </a:r>
          </a:p>
        </p:txBody>
      </p:sp>
      <p:cxnSp>
        <p:nvCxnSpPr>
          <p:cNvPr id="5" name="Straight Arrow Connector 4"/>
          <p:cNvCxnSpPr/>
          <p:nvPr/>
        </p:nvCxnSpPr>
        <p:spPr>
          <a:xfrm flipH="1" flipV="1">
            <a:off x="7559899" y="5640946"/>
            <a:ext cx="631065"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4803821" y="5640946"/>
            <a:ext cx="52803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1" name="Curved Right Arrow 10"/>
          <p:cNvSpPr/>
          <p:nvPr/>
        </p:nvSpPr>
        <p:spPr>
          <a:xfrm>
            <a:off x="639798" y="5460641"/>
            <a:ext cx="450761" cy="914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3" name="Straight Arrow Connector 12"/>
          <p:cNvCxnSpPr/>
          <p:nvPr/>
        </p:nvCxnSpPr>
        <p:spPr>
          <a:xfrm>
            <a:off x="6304210" y="6272007"/>
            <a:ext cx="444319" cy="644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9426970" y="6278448"/>
            <a:ext cx="489397"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663419" y="6488668"/>
            <a:ext cx="2499402" cy="369332"/>
          </a:xfrm>
          <a:prstGeom prst="rect">
            <a:avLst/>
          </a:prstGeom>
        </p:spPr>
        <p:txBody>
          <a:bodyPr wrap="none">
            <a:spAutoFit/>
          </a:bodyPr>
          <a:lstStyle/>
          <a:p>
            <a:r>
              <a:rPr lang="en-US" dirty="0"/>
              <a:t>www.irhesabdaran.ir</a:t>
            </a:r>
          </a:p>
        </p:txBody>
      </p:sp>
    </p:spTree>
    <p:extLst>
      <p:ext uri="{BB962C8B-B14F-4D97-AF65-F5344CB8AC3E}">
        <p14:creationId xmlns:p14="http://schemas.microsoft.com/office/powerpoint/2010/main" val="22591288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549" y="901521"/>
            <a:ext cx="10689465" cy="1481071"/>
          </a:xfrm>
          <a:solidFill>
            <a:schemeClr val="bg1"/>
          </a:solidFill>
        </p:spPr>
        <p:txBody>
          <a:bodyPr/>
          <a:lstStyle/>
          <a:p>
            <a:r>
              <a:rPr lang="fa-IR" dirty="0" smtClean="0"/>
              <a:t> </a:t>
            </a:r>
            <a:endParaRPr lang="en-US" dirty="0"/>
          </a:p>
        </p:txBody>
      </p:sp>
      <p:sp>
        <p:nvSpPr>
          <p:cNvPr id="3" name="Content Placeholder 2"/>
          <p:cNvSpPr>
            <a:spLocks noGrp="1"/>
          </p:cNvSpPr>
          <p:nvPr>
            <p:ph idx="1"/>
          </p:nvPr>
        </p:nvSpPr>
        <p:spPr>
          <a:xfrm>
            <a:off x="579549" y="901521"/>
            <a:ext cx="10689465" cy="5486400"/>
          </a:xfrm>
          <a:ln>
            <a:solidFill>
              <a:schemeClr val="accent6">
                <a:lumMod val="75000"/>
              </a:schemeClr>
            </a:solidFill>
          </a:ln>
        </p:spPr>
        <p:txBody>
          <a:bodyPr>
            <a:normAutofit/>
          </a:bodyPr>
          <a:lstStyle/>
          <a:p>
            <a:pPr marL="0" indent="0" algn="r">
              <a:buNone/>
            </a:pPr>
            <a:r>
              <a:rPr lang="fa-IR" sz="2800" b="1" dirty="0" smtClean="0">
                <a:solidFill>
                  <a:srgbClr val="C00000"/>
                </a:solidFill>
              </a:rPr>
              <a:t>3</a:t>
            </a:r>
            <a:r>
              <a:rPr lang="fa-IR" sz="2400" dirty="0" smtClean="0"/>
              <a:t>-سرمایه گذارانی که سطح انتظاراتشان از عملکرد آتی بالا میرود</a:t>
            </a:r>
          </a:p>
          <a:p>
            <a:pPr marL="0" indent="0" algn="r">
              <a:buNone/>
            </a:pPr>
            <a:r>
              <a:rPr lang="fa-IR" sz="2400" dirty="0" smtClean="0"/>
              <a:t>     تمایل به خرید سهام شرکت به قیمت جاری بازار خواهند داشت.</a:t>
            </a:r>
          </a:p>
          <a:p>
            <a:pPr marL="0" indent="0" algn="r">
              <a:buNone/>
            </a:pPr>
            <a:r>
              <a:rPr lang="fa-IR" sz="2400" dirty="0" smtClean="0"/>
              <a:t>-(افرادی که باورهایشان را در جهت منفی تعدیل کرده اند)</a:t>
            </a:r>
            <a:r>
              <a:rPr lang="en-US" sz="2400" dirty="0" smtClean="0"/>
              <a:t> </a:t>
            </a:r>
          </a:p>
          <a:p>
            <a:pPr marL="0" indent="0" algn="r">
              <a:buNone/>
            </a:pPr>
            <a:r>
              <a:rPr lang="fa-IR" sz="2400" dirty="0" smtClean="0"/>
              <a:t>ارزیابی سرمایه گزاران از میزان ریسک سهم نیزممکن است تعدیل شود.</a:t>
            </a:r>
            <a:r>
              <a:rPr lang="en-US" sz="2400" dirty="0" smtClean="0"/>
              <a:t>-</a:t>
            </a:r>
          </a:p>
          <a:p>
            <a:pPr marL="0" indent="0" algn="r">
              <a:buNone/>
            </a:pPr>
            <a:r>
              <a:rPr lang="fa-IR" sz="2400" dirty="0" smtClean="0"/>
              <a:t> </a:t>
            </a:r>
            <a:r>
              <a:rPr lang="fa-IR" sz="2800" b="1" dirty="0" smtClean="0">
                <a:solidFill>
                  <a:srgbClr val="C00000"/>
                </a:solidFill>
              </a:rPr>
              <a:t>4</a:t>
            </a:r>
            <a:r>
              <a:rPr lang="fa-IR" sz="2400" dirty="0" smtClean="0"/>
              <a:t>-انتظار میرود با افزایش سطح انتظارات,حجم سهام معامله شده بیشتر شود.</a:t>
            </a:r>
          </a:p>
          <a:p>
            <a:pPr marL="0" indent="0" algn="r">
              <a:buNone/>
            </a:pPr>
            <a:r>
              <a:rPr lang="fa-IR" sz="2400" dirty="0" smtClean="0"/>
              <a:t>-هرچه تفاوت باورهای پیشین سرمایه گزاران وتفسیرانها ازاطلاعات بیشترباشدحجم معامله سهام بیشترشود.</a:t>
            </a:r>
          </a:p>
        </p:txBody>
      </p:sp>
      <p:sp>
        <p:nvSpPr>
          <p:cNvPr id="4" name="Left Arrow 3"/>
          <p:cNvSpPr/>
          <p:nvPr/>
        </p:nvSpPr>
        <p:spPr>
          <a:xfrm>
            <a:off x="10818254" y="1519707"/>
            <a:ext cx="321971" cy="14166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79549" y="4488287"/>
            <a:ext cx="10689465" cy="236971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defTabSz="457200">
              <a:spcBef>
                <a:spcPts val="1000"/>
              </a:spcBef>
              <a:buClr>
                <a:srgbClr val="B31166"/>
              </a:buClr>
              <a:buSzPct val="80000"/>
            </a:pPr>
            <a:r>
              <a:rPr lang="fa-IR" sz="2400" b="1" dirty="0">
                <a:solidFill>
                  <a:srgbClr val="FF0000"/>
                </a:solidFill>
              </a:rPr>
              <a:t>نتیجه</a:t>
            </a:r>
            <a:r>
              <a:rPr lang="fa-IR" sz="2400" dirty="0">
                <a:solidFill>
                  <a:prstClr val="black">
                    <a:lumMod val="75000"/>
                    <a:lumOff val="25000"/>
                  </a:prstClr>
                </a:solidFill>
              </a:rPr>
              <a:t>:اگراین 4 مورد با حسابداری مرتبط باشند,پیش بینی های انها  باید بطور تجربی اثبات شود.</a:t>
            </a:r>
          </a:p>
          <a:p>
            <a:pPr lvl="0" algn="r" defTabSz="457200">
              <a:spcBef>
                <a:spcPts val="1000"/>
              </a:spcBef>
              <a:buClr>
                <a:srgbClr val="B31166"/>
              </a:buClr>
              <a:buSzPct val="80000"/>
            </a:pPr>
            <a:r>
              <a:rPr lang="fa-IR" sz="2400" dirty="0">
                <a:solidFill>
                  <a:prstClr val="black">
                    <a:lumMod val="75000"/>
                    <a:lumOff val="25000"/>
                  </a:prstClr>
                </a:solidFill>
              </a:rPr>
              <a:t> </a:t>
            </a:r>
            <a:r>
              <a:rPr lang="fa-IR" sz="2400" dirty="0" smtClean="0">
                <a:solidFill>
                  <a:prstClr val="black">
                    <a:lumMod val="75000"/>
                    <a:lumOff val="25000"/>
                  </a:prstClr>
                </a:solidFill>
              </a:rPr>
              <a:t>برای </a:t>
            </a:r>
            <a:r>
              <a:rPr lang="fa-IR" sz="2400" dirty="0">
                <a:solidFill>
                  <a:prstClr val="black">
                    <a:lumMod val="75000"/>
                    <a:lumOff val="25000"/>
                  </a:prstClr>
                </a:solidFill>
              </a:rPr>
              <a:t>ازمون این پیشبینی ها,یک محقق تجربی میتواند نمونه ای متشکل از شرکتهایی که گزارش سالانه </a:t>
            </a:r>
            <a:r>
              <a:rPr lang="fa-IR" sz="2400" dirty="0" smtClean="0">
                <a:solidFill>
                  <a:prstClr val="black">
                    <a:lumMod val="75000"/>
                    <a:lumOff val="25000"/>
                  </a:prstClr>
                </a:solidFill>
              </a:rPr>
              <a:t>    منتشر </a:t>
            </a:r>
            <a:r>
              <a:rPr lang="fa-IR" sz="2400" dirty="0">
                <a:solidFill>
                  <a:prstClr val="black">
                    <a:lumMod val="75000"/>
                    <a:lumOff val="25000"/>
                  </a:prstClr>
                </a:solidFill>
              </a:rPr>
              <a:t>میکنند در نظر گرفته و به بررسی این موضوع بیردازند که آیا واکنش حجم و قیمت به اخبار خوب یا </a:t>
            </a:r>
            <a:r>
              <a:rPr lang="fa-IR" sz="2400" dirty="0" smtClean="0">
                <a:solidFill>
                  <a:prstClr val="black">
                    <a:lumMod val="75000"/>
                    <a:lumOff val="25000"/>
                  </a:prstClr>
                </a:solidFill>
              </a:rPr>
              <a:t>   بد </a:t>
            </a:r>
            <a:r>
              <a:rPr lang="fa-IR" sz="2400" dirty="0">
                <a:solidFill>
                  <a:prstClr val="black">
                    <a:lumMod val="75000"/>
                    <a:lumOff val="25000"/>
                  </a:prstClr>
                </a:solidFill>
              </a:rPr>
              <a:t>در سود همانگونه رخ میدهد که این نظریه ها پیش بینی میکنند.</a:t>
            </a:r>
          </a:p>
        </p:txBody>
      </p:sp>
    </p:spTree>
    <p:extLst>
      <p:ext uri="{BB962C8B-B14F-4D97-AF65-F5344CB8AC3E}">
        <p14:creationId xmlns:p14="http://schemas.microsoft.com/office/powerpoint/2010/main" val="4110514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a:lstStyle/>
          <a:p>
            <a:pPr algn="r"/>
            <a:r>
              <a:rPr lang="fa-IR" dirty="0" smtClean="0">
                <a:solidFill>
                  <a:schemeClr val="tx1"/>
                </a:solidFill>
              </a:rPr>
              <a:t>یافتن واکنش بازار به اطلاعات حسابداری</a:t>
            </a:r>
            <a:endParaRPr lang="en-US" dirty="0">
              <a:solidFill>
                <a:schemeClr val="tx1"/>
              </a:solidFill>
            </a:endParaRPr>
          </a:p>
        </p:txBody>
      </p:sp>
      <p:sp>
        <p:nvSpPr>
          <p:cNvPr id="3" name="Content Placeholder 2"/>
          <p:cNvSpPr>
            <a:spLocks noGrp="1"/>
          </p:cNvSpPr>
          <p:nvPr>
            <p:ph idx="1"/>
          </p:nvPr>
        </p:nvSpPr>
        <p:spPr>
          <a:xfrm>
            <a:off x="12880" y="2317933"/>
            <a:ext cx="11642501" cy="4456090"/>
          </a:xfrm>
        </p:spPr>
        <p:txBody>
          <a:bodyPr>
            <a:normAutofit/>
          </a:bodyPr>
          <a:lstStyle/>
          <a:p>
            <a:pPr marL="0" indent="0" algn="r">
              <a:buNone/>
            </a:pPr>
            <a:r>
              <a:rPr lang="fa-IR" sz="2400" dirty="0" smtClean="0"/>
              <a:t>-فرضیه بازار کارا براین دلالت دارد که بازار در مقابل اطلاعات جدید فورا واکنش میدهد,دانستن اینکه سود خالص جاری برای اولین بار چه زمانی در دسترس عموم قرار گیرد مهم است.</a:t>
            </a:r>
          </a:p>
          <a:p>
            <a:pPr marL="0" indent="0" algn="r">
              <a:buNone/>
            </a:pPr>
            <a:r>
              <a:rPr lang="fa-IR" sz="2400" dirty="0" smtClean="0"/>
              <a:t>-در صورت واکنش بازار به اطلاعات اعلان شده,باید اینکار را در بازه زمانی کوتاه(چند روز)پیرامون تاریخ اعلان سود انجام دهد.</a:t>
            </a:r>
          </a:p>
          <a:p>
            <a:pPr marL="0" indent="0" algn="r">
              <a:buNone/>
            </a:pPr>
            <a:r>
              <a:rPr lang="fa-IR" sz="2400" dirty="0" smtClean="0"/>
              <a:t>-اگرسود گزارش شده(واقعی)=سود مورد انتظار       محتوای اطلاعاتی اندک میباشد</a:t>
            </a:r>
          </a:p>
          <a:p>
            <a:pPr marL="0" indent="0" algn="r">
              <a:buNone/>
            </a:pPr>
            <a:r>
              <a:rPr lang="fa-IR" sz="2400" dirty="0" smtClean="0"/>
              <a:t>-اگرسود واقعی&gt;سود مورد انتظار  نشاندهنده اخبار خوب     تعدیل باورسرمایه گزاران   انتظارازعملکرد شرکت</a:t>
            </a:r>
          </a:p>
          <a:p>
            <a:pPr marL="0" indent="0" algn="r">
              <a:buNone/>
            </a:pPr>
            <a:r>
              <a:rPr lang="fa-IR" sz="2400" dirty="0" smtClean="0"/>
              <a:t>-اگرسود واقعی&lt;سود مورد انتظار   نشاندهنده اخبار بد</a:t>
            </a:r>
            <a:r>
              <a:rPr lang="fa-IR" sz="2400" dirty="0"/>
              <a:t> </a:t>
            </a:r>
            <a:r>
              <a:rPr lang="fa-IR" sz="2400" dirty="0" smtClean="0"/>
              <a:t>  تعدیل </a:t>
            </a:r>
            <a:r>
              <a:rPr lang="fa-IR" sz="2400" dirty="0"/>
              <a:t>باورسرمایه </a:t>
            </a:r>
            <a:r>
              <a:rPr lang="fa-IR" sz="2400" dirty="0" smtClean="0"/>
              <a:t>گزاران      انتظارازعملکرد شرکت</a:t>
            </a:r>
            <a:endParaRPr lang="fa-IR" sz="2400" dirty="0"/>
          </a:p>
        </p:txBody>
      </p:sp>
      <p:cxnSp>
        <p:nvCxnSpPr>
          <p:cNvPr id="5" name="Straight Arrow Connector 4"/>
          <p:cNvCxnSpPr/>
          <p:nvPr/>
        </p:nvCxnSpPr>
        <p:spPr>
          <a:xfrm flipH="1">
            <a:off x="6516710" y="4235546"/>
            <a:ext cx="270457"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8075054" y="4752304"/>
            <a:ext cx="257577" cy="2575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5658010" y="4778062"/>
            <a:ext cx="296214" cy="1287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2820474" y="4790941"/>
            <a:ext cx="257577"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8075054" y="5237621"/>
            <a:ext cx="283335" cy="1287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6083013" y="5254580"/>
            <a:ext cx="214756" cy="1287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3078051" y="5241703"/>
            <a:ext cx="29621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7" name="Left Arrow 26"/>
          <p:cNvSpPr/>
          <p:nvPr/>
        </p:nvSpPr>
        <p:spPr>
          <a:xfrm rot="5400000">
            <a:off x="157555" y="4357143"/>
            <a:ext cx="543591" cy="377671"/>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Left Arrow 27"/>
          <p:cNvSpPr/>
          <p:nvPr/>
        </p:nvSpPr>
        <p:spPr>
          <a:xfrm rot="16200000">
            <a:off x="186746" y="5140926"/>
            <a:ext cx="502277" cy="394736"/>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240515" y="5499279"/>
            <a:ext cx="11414866" cy="132883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defTabSz="457200">
              <a:spcBef>
                <a:spcPts val="1000"/>
              </a:spcBef>
              <a:buClr>
                <a:srgbClr val="B31166"/>
              </a:buClr>
              <a:buSzPct val="80000"/>
            </a:pPr>
            <a:r>
              <a:rPr lang="fa-IR" sz="2400" dirty="0">
                <a:solidFill>
                  <a:prstClr val="black">
                    <a:lumMod val="75000"/>
                    <a:lumOff val="25000"/>
                  </a:prstClr>
                </a:solidFill>
              </a:rPr>
              <a:t>مبنای اطلاعات ارائه شده که سرمایه گذاران بر ان باورند</a:t>
            </a:r>
            <a:r>
              <a:rPr lang="fa-IR" sz="2400" b="1" dirty="0">
                <a:solidFill>
                  <a:prstClr val="black">
                    <a:lumMod val="75000"/>
                    <a:lumOff val="25000"/>
                  </a:prstClr>
                </a:solidFill>
              </a:rPr>
              <a:t>:</a:t>
            </a:r>
            <a:r>
              <a:rPr lang="fa-IR" sz="2400" dirty="0">
                <a:solidFill>
                  <a:srgbClr val="7030A0"/>
                </a:solidFill>
              </a:rPr>
              <a:t>1</a:t>
            </a:r>
            <a:r>
              <a:rPr lang="fa-IR" sz="2400" dirty="0">
                <a:solidFill>
                  <a:prstClr val="black">
                    <a:lumMod val="75000"/>
                    <a:lumOff val="25000"/>
                  </a:prstClr>
                </a:solidFill>
              </a:rPr>
              <a:t>-گزارش های3 ماهه</a:t>
            </a:r>
            <a:r>
              <a:rPr lang="fa-IR" sz="2400" dirty="0">
                <a:solidFill>
                  <a:srgbClr val="7030A0"/>
                </a:solidFill>
              </a:rPr>
              <a:t>2</a:t>
            </a:r>
            <a:r>
              <a:rPr lang="fa-IR" sz="2400" dirty="0">
                <a:solidFill>
                  <a:prstClr val="black">
                    <a:lumMod val="75000"/>
                    <a:lumOff val="25000"/>
                  </a:prstClr>
                </a:solidFill>
              </a:rPr>
              <a:t>-مصاحبه های انجام </a:t>
            </a:r>
            <a:r>
              <a:rPr lang="fa-IR" sz="2400" dirty="0" smtClean="0">
                <a:solidFill>
                  <a:prstClr val="black">
                    <a:lumMod val="75000"/>
                    <a:lumOff val="25000"/>
                  </a:prstClr>
                </a:solidFill>
              </a:rPr>
              <a:t>شده-</a:t>
            </a:r>
            <a:r>
              <a:rPr lang="fa-IR" sz="2400" dirty="0" smtClean="0">
                <a:solidFill>
                  <a:srgbClr val="7030A0"/>
                </a:solidFill>
              </a:rPr>
              <a:t>3</a:t>
            </a:r>
            <a:endParaRPr lang="fa-IR" sz="2400" dirty="0">
              <a:solidFill>
                <a:srgbClr val="7030A0"/>
              </a:solidFill>
            </a:endParaRPr>
          </a:p>
          <a:p>
            <a:pPr lvl="0" algn="r" defTabSz="457200">
              <a:spcBef>
                <a:spcPts val="1000"/>
              </a:spcBef>
              <a:buClr>
                <a:srgbClr val="B31166"/>
              </a:buClr>
              <a:buSzPct val="80000"/>
            </a:pPr>
            <a:r>
              <a:rPr lang="fa-IR" sz="2400" dirty="0" smtClean="0">
                <a:solidFill>
                  <a:prstClr val="black">
                    <a:lumMod val="75000"/>
                    <a:lumOff val="25000"/>
                  </a:prstClr>
                </a:solidFill>
              </a:rPr>
              <a:t> پیشبینی </a:t>
            </a:r>
            <a:r>
              <a:rPr lang="fa-IR" sz="2400" dirty="0">
                <a:solidFill>
                  <a:prstClr val="black">
                    <a:lumMod val="75000"/>
                    <a:lumOff val="25000"/>
                  </a:prstClr>
                </a:solidFill>
              </a:rPr>
              <a:t>تحلیلگران</a:t>
            </a:r>
            <a:r>
              <a:rPr lang="fa-IR" sz="2400" dirty="0">
                <a:solidFill>
                  <a:srgbClr val="7030A0"/>
                </a:solidFill>
              </a:rPr>
              <a:t>4</a:t>
            </a:r>
            <a:r>
              <a:rPr lang="fa-IR" sz="2400" dirty="0">
                <a:solidFill>
                  <a:prstClr val="black">
                    <a:lumMod val="75000"/>
                    <a:lumOff val="25000"/>
                  </a:prstClr>
                </a:solidFill>
              </a:rPr>
              <a:t>-اطلاعات ارائه شده در گزارش های تحلیلی</a:t>
            </a:r>
            <a:r>
              <a:rPr lang="fa-IR" sz="2400" dirty="0">
                <a:solidFill>
                  <a:srgbClr val="7030A0"/>
                </a:solidFill>
              </a:rPr>
              <a:t>5</a:t>
            </a:r>
            <a:r>
              <a:rPr lang="fa-IR" sz="2400" dirty="0">
                <a:solidFill>
                  <a:prstClr val="black">
                    <a:lumMod val="75000"/>
                    <a:lumOff val="25000"/>
                  </a:prstClr>
                </a:solidFill>
              </a:rPr>
              <a:t>-اطلاعات موجود در خود </a:t>
            </a:r>
            <a:r>
              <a:rPr lang="fa-IR" sz="2400" dirty="0" smtClean="0">
                <a:solidFill>
                  <a:prstClr val="black">
                    <a:lumMod val="75000"/>
                    <a:lumOff val="25000"/>
                  </a:prstClr>
                </a:solidFill>
              </a:rPr>
              <a:t>سهم </a:t>
            </a:r>
            <a:endParaRPr lang="en-US" sz="2400" dirty="0">
              <a:solidFill>
                <a:prstClr val="black">
                  <a:lumMod val="75000"/>
                  <a:lumOff val="25000"/>
                </a:prstClr>
              </a:solidFill>
            </a:endParaRPr>
          </a:p>
        </p:txBody>
      </p:sp>
    </p:spTree>
    <p:extLst>
      <p:ext uri="{BB962C8B-B14F-4D97-AF65-F5344CB8AC3E}">
        <p14:creationId xmlns:p14="http://schemas.microsoft.com/office/powerpoint/2010/main" val="20715483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1714</TotalTime>
  <Words>3357</Words>
  <Application>Microsoft Office PowerPoint</Application>
  <PresentationFormat>Widescreen</PresentationFormat>
  <Paragraphs>276</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Cambria Math</vt:lpstr>
      <vt:lpstr>Century Gothic</vt:lpstr>
      <vt:lpstr>Times New Roman</vt:lpstr>
      <vt:lpstr>Wingdings</vt:lpstr>
      <vt:lpstr>Wingdings 3</vt:lpstr>
      <vt:lpstr>Ion Boardroom</vt:lpstr>
      <vt:lpstr>PowerPoint Presentation</vt:lpstr>
      <vt:lpstr>نام درس:          بازار کارا و تحقیقات بازار سرمایه در حسابداری</vt:lpstr>
      <vt:lpstr>مقدمه:</vt:lpstr>
      <vt:lpstr>عصر تجربه گرایی نوین</vt:lpstr>
      <vt:lpstr>بازار سرمایه معیاری برای گزارش گری</vt:lpstr>
      <vt:lpstr>طرح کلی و منطق تحقیقات بازار سرمایه</vt:lpstr>
      <vt:lpstr>دلایل واکنش بازار به اطلاعات حسابداری</vt:lpstr>
      <vt:lpstr> </vt:lpstr>
      <vt:lpstr>یافتن واکنش بازار به اطلاعات حسابداری</vt:lpstr>
      <vt:lpstr>تفکیک عوامل کلان در سطح بازار و عوامل خاص شرکت -استفاده از مدل بازار---&gt;جهت تفکیک اثرات عوامل سطح بازار و عوامل خاص شرکت. tبازده شرکت در دوره &lt;   R j,t-معادله بازده شرکت(مدل بازار)  </vt:lpstr>
      <vt:lpstr>اندازه گیری انتظارات سرمایه گذاران از سود </vt:lpstr>
      <vt:lpstr> -دستیابی به برآورد معقول از سود مورد انتظار(معیار)یکی از عناصر این نوع تحقیقات است -اگر پایداری سود صفر باشد,سود دوره قبل هیچ اطلاعاتی راجع بع سودآوری اتی مخابره نمیکند و کل مبلغ   سود سال جاری غیر منتظره خواهد بود.</vt:lpstr>
      <vt:lpstr>الگوی گام تصادفی:                                                  </vt:lpstr>
      <vt:lpstr>مقایسه بازده و سود منطقی تران است که محقق مجموع بازده های غیرعادی طی یک بازه زمانی3تا5 روزه پیرامون روز صفر را در نظر بگیرد تا اینکه بخواهد تنها بدنبال بازده غیرعادی در روز صفرباشد.(کاهش خطای اندازه گیری بازده مورد انتظار)</vt:lpstr>
      <vt:lpstr>محتوای اطلاعاتی اعلان سود</vt:lpstr>
      <vt:lpstr>تحقیق بال و براون:مطالعه رابطه بین سودهای غیرعادی وبازده غیرعادی</vt:lpstr>
      <vt:lpstr>یافته های تحقیق بال و براون(پیامهای متعدد برای تئوری حسابداری)</vt:lpstr>
      <vt:lpstr>مطالعه مقدار تغییر غیرمنتظره در سود و بازده غیر عادی</vt:lpstr>
      <vt:lpstr>نوسان پذیری</vt:lpstr>
      <vt:lpstr>گسترش ریز ساختارهای قیمت به اندازه شرکت</vt:lpstr>
      <vt:lpstr>دلایل موثر بر میزان واکنش سود                               </vt:lpstr>
      <vt:lpstr>ERCبتا:رابطه معکوس بین بتا و</vt:lpstr>
      <vt:lpstr>ابعاد کیفیت سود:</vt:lpstr>
      <vt:lpstr>ERCفرصت های رشد:رابطه مستقیم بین فرصت های رشد و</vt:lpstr>
      <vt:lpstr>ERCمیزان اگاهی بخشی قیمت:رابطه معکوس با</vt:lpstr>
      <vt:lpstr>پیام تحقیقات ضریب واکنش سود</vt:lpstr>
      <vt:lpstr>محتوای اطلاعاتی سایر صورتهای مالی                      </vt:lpstr>
      <vt:lpstr>مهمترین کاربرد کارایی بازار از نظر بیور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Windows User</cp:lastModifiedBy>
  <cp:revision>141</cp:revision>
  <dcterms:created xsi:type="dcterms:W3CDTF">2016-05-03T17:23:01Z</dcterms:created>
  <dcterms:modified xsi:type="dcterms:W3CDTF">2018-11-20T13:54:41Z</dcterms:modified>
</cp:coreProperties>
</file>