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40"/>
  </p:notesMasterIdLst>
  <p:handoutMasterIdLst>
    <p:handoutMasterId r:id="rId41"/>
  </p:handoutMasterIdLst>
  <p:sldIdLst>
    <p:sldId id="260" r:id="rId2"/>
    <p:sldId id="338" r:id="rId3"/>
    <p:sldId id="257" r:id="rId4"/>
    <p:sldId id="258" r:id="rId5"/>
    <p:sldId id="261" r:id="rId6"/>
    <p:sldId id="275" r:id="rId7"/>
    <p:sldId id="276" r:id="rId8"/>
    <p:sldId id="268" r:id="rId9"/>
    <p:sldId id="270" r:id="rId10"/>
    <p:sldId id="271" r:id="rId11"/>
    <p:sldId id="273" r:id="rId12"/>
    <p:sldId id="274" r:id="rId13"/>
    <p:sldId id="269" r:id="rId14"/>
    <p:sldId id="277" r:id="rId15"/>
    <p:sldId id="312" r:id="rId16"/>
    <p:sldId id="313" r:id="rId17"/>
    <p:sldId id="314" r:id="rId18"/>
    <p:sldId id="315" r:id="rId19"/>
    <p:sldId id="316" r:id="rId20"/>
    <p:sldId id="317" r:id="rId21"/>
    <p:sldId id="318" r:id="rId22"/>
    <p:sldId id="319" r:id="rId23"/>
    <p:sldId id="320" r:id="rId24"/>
    <p:sldId id="322" r:id="rId25"/>
    <p:sldId id="323" r:id="rId26"/>
    <p:sldId id="324" r:id="rId27"/>
    <p:sldId id="325" r:id="rId28"/>
    <p:sldId id="326" r:id="rId29"/>
    <p:sldId id="328" r:id="rId30"/>
    <p:sldId id="329" r:id="rId31"/>
    <p:sldId id="330" r:id="rId32"/>
    <p:sldId id="331" r:id="rId33"/>
    <p:sldId id="332" r:id="rId34"/>
    <p:sldId id="333" r:id="rId35"/>
    <p:sldId id="334" r:id="rId36"/>
    <p:sldId id="335" r:id="rId37"/>
    <p:sldId id="336" r:id="rId38"/>
    <p:sldId id="309" r:id="rId3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20000"/>
    <a:srgbClr val="FCF4C4"/>
    <a:srgbClr val="FAEEA4"/>
    <a:srgbClr val="FBF0AF"/>
    <a:srgbClr val="F8E570"/>
    <a:srgbClr val="FF3300"/>
    <a:srgbClr val="BB4D2F"/>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fa-IR" smtClean="0"/>
              <a:t>1</a:t>
            </a: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5EB6262-EEA7-4ED3-AC77-E36B19477CEE}" type="datetimeFigureOut">
              <a:rPr lang="fa-IR" smtClean="0"/>
              <a:pPr/>
              <a:t>12/03/1440</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3B62430-8F8C-4765-9551-F42E8D9D42C3}" type="slidenum">
              <a:rPr lang="fa-IR" smtClean="0"/>
              <a:pPr/>
              <a:t>‹#›</a:t>
            </a:fld>
            <a:endParaRPr lang="fa-IR"/>
          </a:p>
        </p:txBody>
      </p:sp>
    </p:spTree>
    <p:extLst>
      <p:ext uri="{BB962C8B-B14F-4D97-AF65-F5344CB8AC3E}">
        <p14:creationId xmlns:p14="http://schemas.microsoft.com/office/powerpoint/2010/main" val="25184367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fa-IR" smtClean="0"/>
              <a:t>1</a:t>
            </a: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65E474C-E407-48C9-9B3C-6E08366B95A8}" type="datetimeFigureOut">
              <a:rPr lang="fa-IR" smtClean="0"/>
              <a:pPr/>
              <a:t>12/03/1440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C114CA7-95A3-4186-80E0-09C4F773578D}" type="slidenum">
              <a:rPr lang="fa-IR" smtClean="0"/>
              <a:pPr/>
              <a:t>‹#›</a:t>
            </a:fld>
            <a:endParaRPr lang="fa-IR"/>
          </a:p>
        </p:txBody>
      </p:sp>
    </p:spTree>
    <p:extLst>
      <p:ext uri="{BB962C8B-B14F-4D97-AF65-F5344CB8AC3E}">
        <p14:creationId xmlns:p14="http://schemas.microsoft.com/office/powerpoint/2010/main" val="1159831424"/>
      </p:ext>
    </p:extLst>
  </p:cSld>
  <p:clrMap bg1="lt1" tx1="dk1" bg2="lt2" tx2="dk2" accent1="accent1" accent2="accent2" accent3="accent3" accent4="accent4" accent5="accent5" accent6="accent6" hlink="hlink" folHlink="folHlink"/>
  <p:hf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27D306-D655-45A6-B3E1-32614BBF9730}" type="slidenum">
              <a:rPr lang="en-US" smtClean="0"/>
              <a:pPr/>
              <a:t>27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Header Placeholder 3"/>
          <p:cNvSpPr>
            <a:spLocks noGrp="1"/>
          </p:cNvSpPr>
          <p:nvPr>
            <p:ph type="hdr" sz="quarter" idx="10"/>
          </p:nvPr>
        </p:nvSpPr>
        <p:spPr/>
        <p:txBody>
          <a:bodyPr/>
          <a:lstStyle/>
          <a:p>
            <a:r>
              <a:rPr lang="fa-IR" smtClean="0"/>
              <a:t>1</a:t>
            </a:r>
            <a:endParaRPr lang="fa-IR"/>
          </a:p>
        </p:txBody>
      </p:sp>
      <p:sp>
        <p:nvSpPr>
          <p:cNvPr id="5" name="Slide Number Placeholder 4"/>
          <p:cNvSpPr>
            <a:spLocks noGrp="1"/>
          </p:cNvSpPr>
          <p:nvPr>
            <p:ph type="sldNum" sz="quarter" idx="11"/>
          </p:nvPr>
        </p:nvSpPr>
        <p:spPr/>
        <p:txBody>
          <a:bodyPr/>
          <a:lstStyle/>
          <a:p>
            <a:fld id="{5C114CA7-95A3-4186-80E0-09C4F773578D}" type="slidenum">
              <a:rPr lang="fa-IR" smtClean="0"/>
              <a:pPr/>
              <a:t>4</a:t>
            </a:fld>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32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33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34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35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36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27D306-D655-45A6-B3E1-32614BBF9730}"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27D306-D655-45A6-B3E1-32614BBF9730}"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9263C39-7172-49C6-8B31-79EFF5ADEA50}" type="datetime8">
              <a:rPr lang="fa-IR" smtClean="0"/>
              <a:pPr/>
              <a:t>20 نوامبر 18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42E19BB1-7FED-460D-829E-97544F62D53F}"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DC0A07-900A-4DCE-A92E-4F6E5DBF193A}" type="datetime8">
              <a:rPr lang="fa-IR" smtClean="0"/>
              <a:pPr/>
              <a:t>20 نوامبر 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E19BB1-7FED-460D-829E-97544F62D53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28523E-1832-4E3D-B8EC-2A5E4FE9F784}" type="datetime8">
              <a:rPr lang="fa-IR" smtClean="0"/>
              <a:pPr/>
              <a:t>20 نوامبر 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E19BB1-7FED-460D-829E-97544F62D53F}"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1BC369-A0F4-44CB-9A88-5B3B286F6A0C}" type="datetime8">
              <a:rPr lang="fa-IR" smtClean="0"/>
              <a:pPr/>
              <a:t>20 نوامبر 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E19BB1-7FED-460D-829E-97544F62D53F}"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37FB0B-8143-4299-BD09-C4380380033B}" type="datetime8">
              <a:rPr lang="fa-IR" smtClean="0"/>
              <a:pPr/>
              <a:t>20 نوامبر 18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2E19BB1-7FED-460D-829E-97544F62D53F}"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B4E265-779E-44B5-9E1E-F1559A932574}" type="datetime8">
              <a:rPr lang="fa-IR" smtClean="0"/>
              <a:pPr/>
              <a:t>20 نوامبر 18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E19BB1-7FED-460D-829E-97544F62D53F}"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72FD05-53EE-4AC0-999A-FD481623DB68}" type="datetime8">
              <a:rPr lang="fa-IR" smtClean="0"/>
              <a:pPr/>
              <a:t>20 نوامبر 18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2E19BB1-7FED-460D-829E-97544F62D53F}"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04F1896-5023-4A92-A303-702EBEB8508D}" type="datetime8">
              <a:rPr lang="fa-IR" smtClean="0"/>
              <a:pPr/>
              <a:t>20 نوامبر 18</a:t>
            </a:fld>
            <a:endParaRPr lang="fa-IR"/>
          </a:p>
        </p:txBody>
      </p:sp>
      <p:sp>
        <p:nvSpPr>
          <p:cNvPr id="8" name="Slide Number Placeholder 7"/>
          <p:cNvSpPr>
            <a:spLocks noGrp="1"/>
          </p:cNvSpPr>
          <p:nvPr>
            <p:ph type="sldNum" sz="quarter" idx="11"/>
          </p:nvPr>
        </p:nvSpPr>
        <p:spPr/>
        <p:txBody>
          <a:bodyPr/>
          <a:lstStyle/>
          <a:p>
            <a:fld id="{42E19BB1-7FED-460D-829E-97544F62D53F}" type="slidenum">
              <a:rPr lang="fa-IR" smtClean="0"/>
              <a:pPr/>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B9A6A-B4EC-4EEE-A6AB-BDD435213DA6}" type="datetime8">
              <a:rPr lang="fa-IR" smtClean="0"/>
              <a:pPr/>
              <a:t>20 نوامبر 18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2E19BB1-7FED-460D-829E-97544F62D53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3E0A66-DF91-46D9-82E2-59DFB7A0BECE}" type="datetime8">
              <a:rPr lang="fa-IR" smtClean="0"/>
              <a:pPr/>
              <a:t>20 نوامبر 18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156448" y="6422064"/>
            <a:ext cx="762000" cy="365125"/>
          </a:xfrm>
        </p:spPr>
        <p:txBody>
          <a:bodyPr/>
          <a:lstStyle/>
          <a:p>
            <a:fld id="{42E19BB1-7FED-460D-829E-97544F62D53F}"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7B66F9E-595F-49D9-A614-EE489EF623D4}" type="datetime8">
              <a:rPr lang="fa-IR" smtClean="0"/>
              <a:pPr/>
              <a:t>20 نوامبر 18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E19BB1-7FED-460D-829E-97544F62D53F}"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8D03062-55FD-42BA-8464-DE3C606D3A22}" type="datetime8">
              <a:rPr lang="fa-IR" smtClean="0"/>
              <a:pPr/>
              <a:t>20 نوامبر 18</a:t>
            </a:fld>
            <a:endParaRPr lang="fa-I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a-I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2E19BB1-7FED-460D-829E-97544F62D53F}"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578645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p>
            <a:pPr>
              <a:buNone/>
            </a:pPr>
            <a:endParaRPr lang="fa-IR" dirty="0" smtClean="0"/>
          </a:p>
          <a:p>
            <a:pPr>
              <a:buNone/>
            </a:pPr>
            <a:endParaRPr lang="fa-IR" sz="2400" dirty="0" smtClean="0">
              <a:solidFill>
                <a:schemeClr val="bg1"/>
              </a:solidFill>
            </a:endParaRPr>
          </a:p>
          <a:p>
            <a:pPr algn="ctr">
              <a:buNone/>
            </a:pPr>
            <a:endParaRPr lang="fa-IR" sz="2400" b="1" dirty="0" smtClean="0">
              <a:solidFill>
                <a:schemeClr val="bg1"/>
              </a:solidFill>
              <a:cs typeface="B Lotus" pitchFamily="2" charset="-78"/>
            </a:endParaRPr>
          </a:p>
          <a:p>
            <a:pPr algn="ctr">
              <a:buNone/>
            </a:pPr>
            <a:r>
              <a:rPr lang="fa-IR" sz="2400" b="1" dirty="0" smtClean="0">
                <a:solidFill>
                  <a:schemeClr val="bg1"/>
                </a:solidFill>
                <a:cs typeface="B Lotus" pitchFamily="2" charset="-78"/>
              </a:rPr>
              <a:t>تئوری حسابداری(1)  </a:t>
            </a:r>
          </a:p>
          <a:p>
            <a:pPr algn="ctr">
              <a:buNone/>
            </a:pPr>
            <a:r>
              <a:rPr lang="fa-IR" sz="2400" b="1" dirty="0" smtClean="0">
                <a:solidFill>
                  <a:schemeClr val="bg1"/>
                </a:solidFill>
                <a:cs typeface="B Lotus" pitchFamily="2" charset="-78"/>
              </a:rPr>
              <a:t>فصل پنجم : بدیهیات  اصول و مفاهیم  </a:t>
            </a:r>
          </a:p>
          <a:p>
            <a:pPr algn="ctr">
              <a:buNone/>
            </a:pPr>
            <a:endParaRPr lang="fa-IR" sz="2000" b="1" dirty="0" smtClean="0">
              <a:solidFill>
                <a:schemeClr val="bg1"/>
              </a:solidFill>
              <a:cs typeface="B Lotus" pitchFamily="2" charset="-78"/>
            </a:endParaRPr>
          </a:p>
          <a:p>
            <a:pPr algn="ctr">
              <a:buNone/>
            </a:pPr>
            <a:r>
              <a:rPr lang="fa-IR" sz="2000" b="1" dirty="0" smtClean="0">
                <a:solidFill>
                  <a:schemeClr val="bg1"/>
                </a:solidFill>
                <a:cs typeface="B Lotus" pitchFamily="2" charset="-78"/>
              </a:rPr>
              <a:t>نام استاد : جناب آقای دکتر یعقوبی  </a:t>
            </a:r>
          </a:p>
          <a:p>
            <a:pPr algn="ctr">
              <a:buNone/>
            </a:pPr>
            <a:endParaRPr lang="fa-IR" sz="2000" b="1" dirty="0" smtClean="0">
              <a:solidFill>
                <a:schemeClr val="bg1"/>
              </a:solidFill>
              <a:cs typeface="B Lotus" pitchFamily="2" charset="-78"/>
            </a:endParaRPr>
          </a:p>
          <a:p>
            <a:pPr algn="ctr">
              <a:buNone/>
            </a:pPr>
            <a:r>
              <a:rPr lang="fa-IR" sz="2000" b="1" dirty="0" smtClean="0">
                <a:solidFill>
                  <a:schemeClr val="bg1"/>
                </a:solidFill>
                <a:cs typeface="B Lotus" pitchFamily="2" charset="-78"/>
              </a:rPr>
              <a:t>ارائه دهندگان :</a:t>
            </a:r>
          </a:p>
          <a:p>
            <a:pPr algn="ctr">
              <a:buNone/>
            </a:pPr>
            <a:r>
              <a:rPr lang="fa-IR" sz="2000" b="1" dirty="0" smtClean="0">
                <a:solidFill>
                  <a:schemeClr val="bg1"/>
                </a:solidFill>
                <a:cs typeface="B Lotus" pitchFamily="2" charset="-78"/>
              </a:rPr>
              <a:t>محمد معینی  </a:t>
            </a:r>
            <a:r>
              <a:rPr lang="fa-IR" sz="2000" dirty="0" smtClean="0">
                <a:solidFill>
                  <a:schemeClr val="bg1"/>
                </a:solidFill>
                <a:cs typeface="B Lotus" pitchFamily="2" charset="-78"/>
              </a:rPr>
              <a:t>-  </a:t>
            </a:r>
            <a:r>
              <a:rPr lang="fa-IR" sz="2000" b="1" dirty="0" smtClean="0">
                <a:solidFill>
                  <a:schemeClr val="bg1"/>
                </a:solidFill>
                <a:cs typeface="B Lotus" pitchFamily="2" charset="-78"/>
              </a:rPr>
              <a:t>رقیه محمدی</a:t>
            </a:r>
          </a:p>
          <a:p>
            <a:pPr algn="ctr">
              <a:buNone/>
            </a:pPr>
            <a:endParaRPr lang="fa-IR" sz="2400" dirty="0" smtClean="0">
              <a:solidFill>
                <a:srgbClr val="CC5534"/>
              </a:solidFill>
              <a:cs typeface="B Lotus" pitchFamily="2" charset="-78"/>
            </a:endParaRPr>
          </a:p>
          <a:p>
            <a:pPr algn="ctr">
              <a:buNone/>
            </a:pPr>
            <a:r>
              <a:rPr lang="fa-IR" sz="2000" b="1" dirty="0" smtClean="0">
                <a:solidFill>
                  <a:srgbClr val="E20000"/>
                </a:solidFill>
                <a:cs typeface="B Lotus" pitchFamily="2" charset="-78"/>
              </a:rPr>
              <a:t>  22 /  آبان / 1394  </a:t>
            </a:r>
          </a:p>
        </p:txBody>
      </p:sp>
      <p:sp>
        <p:nvSpPr>
          <p:cNvPr id="4" name="Rectangle 3"/>
          <p:cNvSpPr/>
          <p:nvPr/>
        </p:nvSpPr>
        <p:spPr>
          <a:xfrm>
            <a:off x="2068879" y="2967335"/>
            <a:ext cx="184730" cy="40011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endParaRPr lang="en-US" sz="2000" b="1" cap="none" spc="0" dirty="0">
              <a:ln w="50800"/>
              <a:solidFill>
                <a:schemeClr val="bg1">
                  <a:shade val="50000"/>
                </a:schemeClr>
              </a:solidFill>
              <a:effectLst/>
            </a:endParaRPr>
          </a:p>
        </p:txBody>
      </p:sp>
      <p:sp>
        <p:nvSpPr>
          <p:cNvPr id="5" name="Rectangle 4"/>
          <p:cNvSpPr/>
          <p:nvPr/>
        </p:nvSpPr>
        <p:spPr>
          <a:xfrm>
            <a:off x="2285984" y="2786058"/>
            <a:ext cx="184730" cy="923330"/>
          </a:xfrm>
          <a:prstGeom prst="rect">
            <a:avLst/>
          </a:prstGeom>
          <a:noFill/>
        </p:spPr>
        <p:txBody>
          <a:bodyPr wrap="none" lIns="91440" tIns="45720" rIns="91440" bIns="45720">
            <a:spAutoFit/>
          </a:bodyPr>
          <a:lstStyle/>
          <a:p>
            <a:pPr algn="ctr"/>
            <a:endPar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7" name="Picture 2" descr="C:\Users\Amirhossein\Desktop\header.jpg"/>
          <p:cNvPicPr>
            <a:picLocks noChangeAspect="1" noChangeArrowheads="1"/>
          </p:cNvPicPr>
          <p:nvPr/>
        </p:nvPicPr>
        <p:blipFill>
          <a:blip r:embed="rId2" cstate="print"/>
          <a:srcRect/>
          <a:stretch>
            <a:fillRect/>
          </a:stretch>
        </p:blipFill>
        <p:spPr bwMode="auto">
          <a:xfrm>
            <a:off x="-32" y="0"/>
            <a:ext cx="9144000" cy="1643050"/>
          </a:xfrm>
          <a:prstGeom prst="rect">
            <a:avLst/>
          </a:prstGeom>
          <a:noFill/>
        </p:spPr>
      </p:pic>
      <p:sp>
        <p:nvSpPr>
          <p:cNvPr id="2" name="Rectangle 1"/>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72560" cy="56436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algn="ctr">
              <a:buNone/>
            </a:pPr>
            <a:endParaRPr lang="fa-IR" sz="3500" b="1" dirty="0" smtClean="0">
              <a:solidFill>
                <a:srgbClr val="D8E808"/>
              </a:solidFill>
            </a:endParaRPr>
          </a:p>
          <a:p>
            <a:pPr>
              <a:buNone/>
            </a:pPr>
            <a:r>
              <a:rPr lang="fa-IR" b="1" dirty="0" smtClean="0">
                <a:solidFill>
                  <a:schemeClr val="bg1"/>
                </a:solidFill>
                <a:cs typeface="B Lotus" pitchFamily="2" charset="-78"/>
              </a:rPr>
              <a:t>     بدهیات : </a:t>
            </a:r>
            <a:r>
              <a:rPr lang="fa-IR" dirty="0" smtClean="0">
                <a:solidFill>
                  <a:schemeClr val="bg1"/>
                </a:solidFill>
                <a:cs typeface="B Lotus" pitchFamily="2" charset="-78"/>
              </a:rPr>
              <a:t>                       </a:t>
            </a:r>
            <a:r>
              <a:rPr lang="fa-IR" b="1" dirty="0" smtClean="0">
                <a:solidFill>
                  <a:schemeClr val="bg1"/>
                </a:solidFill>
                <a:cs typeface="B Lotus" pitchFamily="2" charset="-78"/>
              </a:rPr>
              <a:t> اصول : </a:t>
            </a:r>
            <a:r>
              <a:rPr lang="fa-IR" dirty="0" smtClean="0">
                <a:solidFill>
                  <a:schemeClr val="bg1"/>
                </a:solidFill>
                <a:cs typeface="B Lotus" pitchFamily="2" charset="-78"/>
              </a:rPr>
              <a:t>     </a:t>
            </a:r>
          </a:p>
          <a:p>
            <a:pPr>
              <a:buNone/>
            </a:pPr>
            <a:r>
              <a:rPr lang="fa-IR" sz="2800" b="1" dirty="0" smtClean="0">
                <a:cs typeface="B Lotus" pitchFamily="2" charset="-78"/>
              </a:rPr>
              <a:t> </a:t>
            </a:r>
            <a:r>
              <a:rPr lang="fa-IR" sz="2800" b="1" dirty="0" smtClean="0">
                <a:solidFill>
                  <a:schemeClr val="bg1"/>
                </a:solidFill>
                <a:cs typeface="B Lotus" pitchFamily="2" charset="-78"/>
              </a:rPr>
              <a:t>                                                </a:t>
            </a:r>
          </a:p>
          <a:p>
            <a:pPr>
              <a:buNone/>
            </a:pPr>
            <a:r>
              <a:rPr lang="fa-IR" sz="2400" b="1" dirty="0" smtClean="0">
                <a:solidFill>
                  <a:srgbClr val="3333CC"/>
                </a:solidFill>
                <a:cs typeface="B Lotus" pitchFamily="2" charset="-78"/>
              </a:rPr>
              <a:t>       فرض تداوم فعالیت</a:t>
            </a:r>
            <a:r>
              <a:rPr lang="fa-IR" sz="2600" dirty="0" smtClean="0">
                <a:cs typeface="B Lotus" pitchFamily="2" charset="-78"/>
              </a:rPr>
              <a:t>                     </a:t>
            </a:r>
            <a:r>
              <a:rPr lang="fa-IR" sz="2600" dirty="0" smtClean="0">
                <a:solidFill>
                  <a:srgbClr val="92D050"/>
                </a:solidFill>
                <a:cs typeface="B Lotus" pitchFamily="2" charset="-78"/>
              </a:rPr>
              <a:t> </a:t>
            </a:r>
            <a:r>
              <a:rPr lang="fa-IR" sz="2600" dirty="0" smtClean="0">
                <a:solidFill>
                  <a:srgbClr val="FF5050"/>
                </a:solidFill>
                <a:cs typeface="B Lotus" pitchFamily="2" charset="-78"/>
              </a:rPr>
              <a:t> </a:t>
            </a:r>
            <a:r>
              <a:rPr lang="fa-IR" sz="2600" dirty="0" smtClean="0">
                <a:solidFill>
                  <a:srgbClr val="C00000"/>
                </a:solidFill>
                <a:cs typeface="B Lotus" pitchFamily="2" charset="-78"/>
              </a:rPr>
              <a:t> </a:t>
            </a:r>
            <a:r>
              <a:rPr lang="fa-IR" sz="2400" b="1" dirty="0" smtClean="0">
                <a:solidFill>
                  <a:srgbClr val="E20000"/>
                </a:solidFill>
                <a:cs typeface="B Lotus" pitchFamily="2" charset="-78"/>
              </a:rPr>
              <a:t>اصول ورودی  </a:t>
            </a:r>
          </a:p>
          <a:p>
            <a:pPr>
              <a:buNone/>
            </a:pPr>
            <a:r>
              <a:rPr lang="fa-IR" sz="2400" b="1" dirty="0" smtClean="0">
                <a:solidFill>
                  <a:srgbClr val="3333CC"/>
                </a:solidFill>
                <a:cs typeface="B Lotus" pitchFamily="2" charset="-78"/>
              </a:rPr>
              <a:t>       فرض دوره زمانی</a:t>
            </a:r>
            <a:r>
              <a:rPr lang="fa-IR" sz="2400" dirty="0" smtClean="0">
                <a:cs typeface="B Lotus" pitchFamily="2" charset="-78"/>
              </a:rPr>
              <a:t>                         </a:t>
            </a:r>
            <a:r>
              <a:rPr lang="fa-IR" sz="2400" b="1" dirty="0" smtClean="0">
                <a:solidFill>
                  <a:srgbClr val="3333CC"/>
                </a:solidFill>
                <a:cs typeface="B Lotus" pitchFamily="2" charset="-78"/>
              </a:rPr>
              <a:t>قواعدکلی زیربنای عملیات  </a:t>
            </a:r>
          </a:p>
          <a:p>
            <a:pPr>
              <a:buNone/>
            </a:pPr>
            <a:r>
              <a:rPr lang="fa-IR" sz="2400" dirty="0" smtClean="0">
                <a:solidFill>
                  <a:srgbClr val="3333CC"/>
                </a:solidFill>
                <a:cs typeface="B Lotus" pitchFamily="2" charset="-78"/>
              </a:rPr>
              <a:t>       </a:t>
            </a:r>
            <a:r>
              <a:rPr lang="fa-IR" sz="2400" b="1" dirty="0" smtClean="0">
                <a:solidFill>
                  <a:srgbClr val="3333CC"/>
                </a:solidFill>
                <a:cs typeface="B Lotus" pitchFamily="2" charset="-78"/>
              </a:rPr>
              <a:t>فرض تفکیک شخصیت</a:t>
            </a:r>
            <a:r>
              <a:rPr lang="fa-IR" sz="2400" dirty="0" smtClean="0">
                <a:cs typeface="B Lotus" pitchFamily="2" charset="-78"/>
              </a:rPr>
              <a:t>              </a:t>
            </a:r>
            <a:r>
              <a:rPr lang="fa-IR" sz="2400" dirty="0" smtClean="0">
                <a:solidFill>
                  <a:schemeClr val="bg1"/>
                </a:solidFill>
                <a:cs typeface="B Lotus" pitchFamily="2" charset="-78"/>
              </a:rPr>
              <a:t>    </a:t>
            </a:r>
            <a:r>
              <a:rPr lang="fa-IR" sz="2400" b="1" dirty="0" smtClean="0">
                <a:solidFill>
                  <a:schemeClr val="bg1"/>
                </a:solidFill>
                <a:cs typeface="B Lotus" pitchFamily="2" charset="-78"/>
              </a:rPr>
              <a:t>1) </a:t>
            </a:r>
            <a:r>
              <a:rPr lang="fa-IR" sz="2200" b="1" dirty="0" smtClean="0">
                <a:solidFill>
                  <a:schemeClr val="bg1"/>
                </a:solidFill>
                <a:cs typeface="B Lotus" pitchFamily="2" charset="-78"/>
              </a:rPr>
              <a:t>شناسایی </a:t>
            </a:r>
            <a:r>
              <a:rPr lang="fa-IR" sz="2400" dirty="0" smtClean="0">
                <a:solidFill>
                  <a:schemeClr val="bg1"/>
                </a:solidFill>
                <a:cs typeface="B Lotus" pitchFamily="2" charset="-78"/>
              </a:rPr>
              <a:t>  </a:t>
            </a:r>
            <a:r>
              <a:rPr lang="fa-IR" sz="2400" b="1" dirty="0" smtClean="0">
                <a:solidFill>
                  <a:schemeClr val="bg1"/>
                </a:solidFill>
                <a:cs typeface="B Lotus" pitchFamily="2" charset="-78"/>
              </a:rPr>
              <a:t>2) </a:t>
            </a:r>
            <a:r>
              <a:rPr lang="fa-IR" sz="2200" b="1" dirty="0" smtClean="0">
                <a:solidFill>
                  <a:schemeClr val="bg1"/>
                </a:solidFill>
                <a:cs typeface="B Lotus" pitchFamily="2" charset="-78"/>
              </a:rPr>
              <a:t>تطابق</a:t>
            </a:r>
          </a:p>
          <a:p>
            <a:pPr>
              <a:buNone/>
            </a:pPr>
            <a:r>
              <a:rPr lang="fa-IR" sz="2400" dirty="0" smtClean="0">
                <a:solidFill>
                  <a:srgbClr val="3333CC"/>
                </a:solidFill>
                <a:cs typeface="B Lotus" pitchFamily="2" charset="-78"/>
              </a:rPr>
              <a:t>       </a:t>
            </a:r>
            <a:r>
              <a:rPr lang="fa-IR" sz="2400" b="1" dirty="0" smtClean="0">
                <a:solidFill>
                  <a:srgbClr val="3333CC"/>
                </a:solidFill>
                <a:cs typeface="B Lotus" pitchFamily="2" charset="-78"/>
              </a:rPr>
              <a:t>فرض واحدپولی</a:t>
            </a:r>
            <a:r>
              <a:rPr lang="fa-IR" sz="2400" dirty="0" smtClean="0">
                <a:cs typeface="B Lotus" pitchFamily="2" charset="-78"/>
              </a:rPr>
              <a:t>                          </a:t>
            </a:r>
            <a:r>
              <a:rPr lang="fa-IR" sz="2400" b="1" dirty="0" smtClean="0">
                <a:solidFill>
                  <a:srgbClr val="3333CC"/>
                </a:solidFill>
                <a:cs typeface="B Lotus" pitchFamily="2" charset="-78"/>
              </a:rPr>
              <a:t>اصول محدودکننده</a:t>
            </a:r>
          </a:p>
          <a:p>
            <a:pPr>
              <a:buNone/>
            </a:pPr>
            <a:r>
              <a:rPr lang="fa-IR" sz="2400" dirty="0" smtClean="0">
                <a:solidFill>
                  <a:schemeClr val="bg1"/>
                </a:solidFill>
                <a:cs typeface="B Lotus" pitchFamily="2" charset="-78"/>
              </a:rPr>
              <a:t>                                                     </a:t>
            </a:r>
            <a:r>
              <a:rPr lang="fa-IR" sz="2400" b="1" dirty="0" smtClean="0">
                <a:solidFill>
                  <a:schemeClr val="bg1"/>
                </a:solidFill>
                <a:cs typeface="B Lotus" pitchFamily="2" charset="-78"/>
              </a:rPr>
              <a:t> 1) </a:t>
            </a:r>
            <a:r>
              <a:rPr lang="fa-IR" sz="2200" b="1" dirty="0" smtClean="0">
                <a:solidFill>
                  <a:schemeClr val="bg1"/>
                </a:solidFill>
                <a:cs typeface="B Lotus" pitchFamily="2" charset="-78"/>
              </a:rPr>
              <a:t>محافظه کاری   </a:t>
            </a:r>
            <a:r>
              <a:rPr lang="fa-IR" sz="2400" b="1" dirty="0" smtClean="0">
                <a:solidFill>
                  <a:schemeClr val="bg1"/>
                </a:solidFill>
                <a:cs typeface="B Lotus" pitchFamily="2" charset="-78"/>
              </a:rPr>
              <a:t>2) </a:t>
            </a:r>
            <a:r>
              <a:rPr lang="fa-IR" sz="2200" b="1" dirty="0" smtClean="0">
                <a:solidFill>
                  <a:schemeClr val="bg1"/>
                </a:solidFill>
                <a:cs typeface="B Lotus" pitchFamily="2" charset="-78"/>
              </a:rPr>
              <a:t>افشا</a:t>
            </a:r>
            <a:r>
              <a:rPr lang="fa-IR" sz="2400" dirty="0" smtClean="0">
                <a:solidFill>
                  <a:schemeClr val="bg1"/>
                </a:solidFill>
                <a:cs typeface="B Lotus" pitchFamily="2" charset="-78"/>
              </a:rPr>
              <a:t>   </a:t>
            </a:r>
            <a:r>
              <a:rPr lang="fa-IR" sz="2400" b="1" dirty="0" smtClean="0">
                <a:solidFill>
                  <a:schemeClr val="bg1"/>
                </a:solidFill>
                <a:cs typeface="B Lotus" pitchFamily="2" charset="-78"/>
              </a:rPr>
              <a:t>3) </a:t>
            </a:r>
            <a:r>
              <a:rPr lang="fa-IR" sz="2200" b="1" dirty="0" smtClean="0">
                <a:solidFill>
                  <a:schemeClr val="bg1"/>
                </a:solidFill>
                <a:cs typeface="B Lotus" pitchFamily="2" charset="-78"/>
              </a:rPr>
              <a:t>اهمیت</a:t>
            </a:r>
            <a:r>
              <a:rPr lang="fa-IR" sz="2400" dirty="0" smtClean="0">
                <a:solidFill>
                  <a:schemeClr val="bg1"/>
                </a:solidFill>
                <a:cs typeface="B Lotus" pitchFamily="2" charset="-78"/>
              </a:rPr>
              <a:t>   </a:t>
            </a:r>
            <a:r>
              <a:rPr lang="fa-IR" sz="2400" b="1" dirty="0" smtClean="0">
                <a:solidFill>
                  <a:schemeClr val="bg1"/>
                </a:solidFill>
                <a:cs typeface="B Lotus" pitchFamily="2" charset="-78"/>
              </a:rPr>
              <a:t>4) </a:t>
            </a:r>
            <a:r>
              <a:rPr lang="fa-IR" sz="2200" b="1" dirty="0" smtClean="0">
                <a:solidFill>
                  <a:schemeClr val="bg1"/>
                </a:solidFill>
                <a:cs typeface="B Lotus" pitchFamily="2" charset="-78"/>
              </a:rPr>
              <a:t>عینیت  </a:t>
            </a:r>
          </a:p>
          <a:p>
            <a:pPr>
              <a:buNone/>
            </a:pPr>
            <a:endParaRPr lang="fa-IR" sz="2400" dirty="0" smtClean="0">
              <a:solidFill>
                <a:srgbClr val="E20000"/>
              </a:solidFill>
              <a:cs typeface="B Lotus" pitchFamily="2" charset="-78"/>
            </a:endParaRPr>
          </a:p>
          <a:p>
            <a:pPr>
              <a:buNone/>
            </a:pPr>
            <a:r>
              <a:rPr lang="fa-IR" sz="2400" dirty="0" smtClean="0">
                <a:solidFill>
                  <a:srgbClr val="E20000"/>
                </a:solidFill>
                <a:cs typeface="B Lotus" pitchFamily="2" charset="-78"/>
              </a:rPr>
              <a:t>                                                          </a:t>
            </a:r>
            <a:r>
              <a:rPr lang="fa-IR" sz="2400" b="1" dirty="0" smtClean="0">
                <a:solidFill>
                  <a:srgbClr val="E20000"/>
                </a:solidFill>
                <a:cs typeface="B Lotus" pitchFamily="2" charset="-78"/>
              </a:rPr>
              <a:t>اصول خروجی  </a:t>
            </a:r>
          </a:p>
          <a:p>
            <a:pPr>
              <a:buNone/>
            </a:pPr>
            <a:r>
              <a:rPr lang="fa-IR" sz="2400" b="1" dirty="0" smtClean="0">
                <a:solidFill>
                  <a:srgbClr val="FF0000"/>
                </a:solidFill>
                <a:cs typeface="B Lotus" pitchFamily="2" charset="-78"/>
              </a:rPr>
              <a:t>                                                    </a:t>
            </a:r>
            <a:r>
              <a:rPr lang="fa-IR" sz="2400" b="1" dirty="0" smtClean="0">
                <a:solidFill>
                  <a:schemeClr val="bg1"/>
                </a:solidFill>
                <a:cs typeface="B Lotus" pitchFamily="2" charset="-78"/>
              </a:rPr>
              <a:t> </a:t>
            </a:r>
            <a:r>
              <a:rPr lang="fa-IR" sz="2400" b="1" dirty="0" smtClean="0">
                <a:solidFill>
                  <a:srgbClr val="3333CC"/>
                </a:solidFill>
                <a:cs typeface="B Lotus" pitchFamily="2" charset="-78"/>
              </a:rPr>
              <a:t>قابل اعمال درمورد استفاده کنندگان   </a:t>
            </a:r>
          </a:p>
          <a:p>
            <a:pPr>
              <a:buNone/>
            </a:pPr>
            <a:r>
              <a:rPr lang="fa-IR" sz="2400" dirty="0" smtClean="0">
                <a:solidFill>
                  <a:schemeClr val="bg1"/>
                </a:solidFill>
                <a:cs typeface="B Lotus" pitchFamily="2" charset="-78"/>
              </a:rPr>
              <a:t>                                                      </a:t>
            </a:r>
            <a:r>
              <a:rPr lang="fa-IR" sz="2400" b="1" dirty="0" smtClean="0">
                <a:solidFill>
                  <a:schemeClr val="bg1"/>
                </a:solidFill>
                <a:cs typeface="B Lotus" pitchFamily="2" charset="-78"/>
              </a:rPr>
              <a:t>1) </a:t>
            </a:r>
            <a:r>
              <a:rPr lang="fa-IR" sz="2200" b="1" dirty="0" smtClean="0">
                <a:solidFill>
                  <a:schemeClr val="bg1"/>
                </a:solidFill>
                <a:cs typeface="B Lotus" pitchFamily="2" charset="-78"/>
              </a:rPr>
              <a:t>قابلیت مقایسه  </a:t>
            </a:r>
          </a:p>
          <a:p>
            <a:pPr>
              <a:buNone/>
            </a:pPr>
            <a:r>
              <a:rPr lang="fa-IR" sz="2400" b="1" dirty="0" smtClean="0">
                <a:solidFill>
                  <a:schemeClr val="bg1"/>
                </a:solidFill>
                <a:cs typeface="B Lotus" pitchFamily="2" charset="-78"/>
              </a:rPr>
              <a:t>                                                     </a:t>
            </a:r>
            <a:r>
              <a:rPr lang="fa-IR" sz="2400" b="1" dirty="0" smtClean="0">
                <a:solidFill>
                  <a:srgbClr val="3333CC"/>
                </a:solidFill>
                <a:cs typeface="B Lotus" pitchFamily="2" charset="-78"/>
              </a:rPr>
              <a:t>قابل اعمال درمورد تهیه کنندگان  </a:t>
            </a:r>
          </a:p>
          <a:p>
            <a:pPr>
              <a:buNone/>
            </a:pPr>
            <a:r>
              <a:rPr lang="fa-IR" sz="2400" b="1" dirty="0" smtClean="0">
                <a:solidFill>
                  <a:schemeClr val="bg1"/>
                </a:solidFill>
                <a:cs typeface="B Lotus" pitchFamily="2" charset="-78"/>
              </a:rPr>
              <a:t>                                                      1) </a:t>
            </a:r>
            <a:r>
              <a:rPr lang="fa-IR" sz="2200" b="1" dirty="0" smtClean="0">
                <a:solidFill>
                  <a:schemeClr val="bg1"/>
                </a:solidFill>
                <a:cs typeface="B Lotus" pitchFamily="2" charset="-78"/>
              </a:rPr>
              <a:t>ثبات رویه  </a:t>
            </a:r>
          </a:p>
          <a:p>
            <a:pPr>
              <a:buNone/>
            </a:pPr>
            <a:r>
              <a:rPr lang="fa-IR" sz="2400" dirty="0" smtClean="0">
                <a:solidFill>
                  <a:schemeClr val="bg1"/>
                </a:solidFill>
                <a:cs typeface="B Lotus" pitchFamily="2" charset="-78"/>
              </a:rPr>
              <a:t>                                                      </a:t>
            </a:r>
            <a:r>
              <a:rPr lang="fa-IR" sz="2400" b="1" dirty="0" smtClean="0">
                <a:solidFill>
                  <a:schemeClr val="bg1"/>
                </a:solidFill>
                <a:cs typeface="B Lotus" pitchFamily="2" charset="-78"/>
              </a:rPr>
              <a:t>2) </a:t>
            </a:r>
            <a:r>
              <a:rPr lang="fa-IR" sz="2200" b="1" dirty="0" smtClean="0">
                <a:solidFill>
                  <a:schemeClr val="bg1"/>
                </a:solidFill>
                <a:cs typeface="B Lotus" pitchFamily="2" charset="-78"/>
              </a:rPr>
              <a:t>یکنواختی</a:t>
            </a:r>
          </a:p>
          <a:p>
            <a:pPr>
              <a:buNone/>
            </a:pPr>
            <a:r>
              <a:rPr lang="fa-IR" sz="2400" b="1" dirty="0" smtClean="0">
                <a:solidFill>
                  <a:srgbClr val="FF0000"/>
                </a:solidFill>
                <a:cs typeface="B Lotus" pitchFamily="2" charset="-78"/>
              </a:rPr>
              <a:t>                                                       </a:t>
            </a:r>
          </a:p>
          <a:p>
            <a:pPr>
              <a:buNone/>
            </a:pPr>
            <a:r>
              <a:rPr lang="fa-IR" sz="2400" b="1" dirty="0" smtClean="0">
                <a:solidFill>
                  <a:srgbClr val="FF0000"/>
                </a:solidFill>
                <a:cs typeface="B Lotus" pitchFamily="2" charset="-78"/>
              </a:rPr>
              <a:t>                                                       </a:t>
            </a:r>
            <a:endParaRPr lang="fa-IR" sz="2400" b="1" dirty="0">
              <a:solidFill>
                <a:srgbClr val="FF0000"/>
              </a:solidFill>
              <a:cs typeface="B Lotus" pitchFamily="2" charset="-78"/>
            </a:endParaRPr>
          </a:p>
        </p:txBody>
      </p:sp>
      <p:sp>
        <p:nvSpPr>
          <p:cNvPr id="4" name="TextBox 3"/>
          <p:cNvSpPr txBox="1"/>
          <p:nvPr/>
        </p:nvSpPr>
        <p:spPr>
          <a:xfrm>
            <a:off x="0" y="357166"/>
            <a:ext cx="128585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 38 - 10 </a:t>
            </a:r>
            <a:endParaRPr lang="fa-IR" dirty="0"/>
          </a:p>
        </p:txBody>
      </p:sp>
      <p:sp>
        <p:nvSpPr>
          <p:cNvPr id="6" name="Flowchart: Connector 5"/>
          <p:cNvSpPr/>
          <p:nvPr/>
        </p:nvSpPr>
        <p:spPr>
          <a:xfrm>
            <a:off x="5429256" y="2571744"/>
            <a:ext cx="142876" cy="142876"/>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lowchart: Connector 6"/>
          <p:cNvSpPr/>
          <p:nvPr/>
        </p:nvSpPr>
        <p:spPr>
          <a:xfrm>
            <a:off x="5429256" y="3214686"/>
            <a:ext cx="142876" cy="142876"/>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Flowchart: Connector 7"/>
          <p:cNvSpPr/>
          <p:nvPr/>
        </p:nvSpPr>
        <p:spPr>
          <a:xfrm>
            <a:off x="5500694" y="4429132"/>
            <a:ext cx="142876" cy="142876"/>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Flowchart: Connector 8"/>
          <p:cNvSpPr/>
          <p:nvPr/>
        </p:nvSpPr>
        <p:spPr>
          <a:xfrm>
            <a:off x="5500694" y="5000636"/>
            <a:ext cx="142876" cy="142876"/>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Minus 9"/>
          <p:cNvSpPr/>
          <p:nvPr/>
        </p:nvSpPr>
        <p:spPr>
          <a:xfrm>
            <a:off x="-1143040" y="1714488"/>
            <a:ext cx="11358642" cy="500066"/>
          </a:xfrm>
          <a:prstGeom prst="mathMinus">
            <a:avLst/>
          </a:prstGeom>
          <a:solidFill>
            <a:srgbClr val="00924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TextBox 10"/>
          <p:cNvSpPr txBox="1"/>
          <p:nvPr/>
        </p:nvSpPr>
        <p:spPr>
          <a:xfrm>
            <a:off x="2818948" y="285728"/>
            <a:ext cx="5094664"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none" rtlCol="1">
            <a:spAutoFit/>
          </a:bodyPr>
          <a:lstStyle/>
          <a:p>
            <a:r>
              <a:rPr lang="fa-IR" sz="2800" b="1" dirty="0" smtClean="0">
                <a:solidFill>
                  <a:schemeClr val="bg1"/>
                </a:solidFill>
                <a:cs typeface="B Lotus" pitchFamily="2" charset="-78"/>
              </a:rPr>
              <a:t>  مفاهیم اصلی زیربنای بهایابی تاریخی       </a:t>
            </a:r>
            <a:endParaRPr lang="fa-IR" sz="2800" b="1" dirty="0">
              <a:solidFill>
                <a:schemeClr val="bg1"/>
              </a:solidFill>
              <a:cs typeface="B Lotus" pitchFamily="2" charset="-78"/>
            </a:endParaRPr>
          </a:p>
        </p:txBody>
      </p:sp>
      <p:sp>
        <p:nvSpPr>
          <p:cNvPr id="12" name="Rectangle 11"/>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72560" cy="56436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a:buNone/>
            </a:pPr>
            <a:endParaRPr lang="fa-IR" dirty="0" smtClean="0"/>
          </a:p>
          <a:p>
            <a:pPr>
              <a:buNone/>
            </a:pPr>
            <a:r>
              <a:rPr lang="fa-IR" sz="2800" dirty="0" smtClean="0">
                <a:solidFill>
                  <a:srgbClr val="3333CC"/>
                </a:solidFill>
                <a:cs typeface="B Lotus" pitchFamily="2" charset="-78"/>
              </a:rPr>
              <a:t>      </a:t>
            </a:r>
            <a:r>
              <a:rPr lang="fa-IR" sz="2800" b="1" dirty="0" smtClean="0">
                <a:solidFill>
                  <a:srgbClr val="3333CC"/>
                </a:solidFill>
                <a:cs typeface="B Lotus" pitchFamily="2" charset="-78"/>
              </a:rPr>
              <a:t>بدیهیات </a:t>
            </a:r>
            <a:r>
              <a:rPr lang="fa-IR" sz="2000" b="1" dirty="0" smtClean="0">
                <a:solidFill>
                  <a:schemeClr val="bg1"/>
                </a:solidFill>
                <a:cs typeface="B Lotus" pitchFamily="2" charset="-78"/>
              </a:rPr>
              <a:t>مفروضاتی اساسی در رابطه با محیط تجارت هستند و شامل</a:t>
            </a:r>
            <a:r>
              <a:rPr lang="fa-IR" sz="2400" b="1" dirty="0" smtClean="0">
                <a:solidFill>
                  <a:schemeClr val="bg1"/>
                </a:solidFill>
                <a:cs typeface="B Lotus" pitchFamily="2" charset="-78"/>
              </a:rPr>
              <a:t> </a:t>
            </a:r>
            <a:r>
              <a:rPr lang="fa-IR" sz="2800" b="1" dirty="0" smtClean="0">
                <a:solidFill>
                  <a:schemeClr val="bg1"/>
                </a:solidFill>
                <a:cs typeface="B Lotus" pitchFamily="2" charset="-78"/>
              </a:rPr>
              <a:t>: </a:t>
            </a:r>
            <a:r>
              <a:rPr lang="fa-IR" sz="2400" b="1" dirty="0" smtClean="0">
                <a:solidFill>
                  <a:schemeClr val="bg1"/>
                </a:solidFill>
                <a:cs typeface="B Lotus" pitchFamily="2" charset="-78"/>
              </a:rPr>
              <a:t> </a:t>
            </a:r>
          </a:p>
          <a:p>
            <a:pPr>
              <a:buNone/>
            </a:pPr>
            <a:r>
              <a:rPr lang="fa-IR" sz="2000" b="1" dirty="0" smtClean="0">
                <a:cs typeface="B Lotus" pitchFamily="2" charset="-78"/>
              </a:rPr>
              <a:t> </a:t>
            </a:r>
          </a:p>
          <a:p>
            <a:pPr>
              <a:buNone/>
            </a:pPr>
            <a:r>
              <a:rPr lang="fa-IR" sz="2000" b="1" dirty="0" smtClean="0">
                <a:solidFill>
                  <a:srgbClr val="0000CC"/>
                </a:solidFill>
                <a:cs typeface="B Lotus" pitchFamily="2" charset="-78"/>
              </a:rPr>
              <a:t>       1- استمرار یا تداوم فعالیت</a:t>
            </a:r>
            <a:r>
              <a:rPr lang="fa-IR" sz="2400" b="1" dirty="0" smtClean="0">
                <a:solidFill>
                  <a:srgbClr val="0000CC"/>
                </a:solidFill>
                <a:cs typeface="B Lotus" pitchFamily="2" charset="-78"/>
              </a:rPr>
              <a:t> </a:t>
            </a:r>
            <a:r>
              <a:rPr lang="fa-IR" sz="2800" b="1" dirty="0" smtClean="0">
                <a:solidFill>
                  <a:srgbClr val="0000CC"/>
                </a:solidFill>
                <a:cs typeface="B Lotus" pitchFamily="2" charset="-78"/>
              </a:rPr>
              <a:t>:</a:t>
            </a:r>
            <a:r>
              <a:rPr lang="fa-IR" sz="2400" b="1" dirty="0" smtClean="0">
                <a:solidFill>
                  <a:srgbClr val="0000CC"/>
                </a:solidFill>
                <a:cs typeface="B Lotus" pitchFamily="2" charset="-78"/>
              </a:rPr>
              <a:t> </a:t>
            </a:r>
            <a:r>
              <a:rPr lang="fa-IR" sz="2000" b="1" dirty="0" smtClean="0">
                <a:solidFill>
                  <a:schemeClr val="bg1"/>
                </a:solidFill>
                <a:cs typeface="B Lotus" pitchFamily="2" charset="-78"/>
              </a:rPr>
              <a:t>اگر در شرکتی شواهد مغایری نباشد (تعهدات جدیدی جایگزین تعهدات   </a:t>
            </a:r>
          </a:p>
          <a:p>
            <a:pPr>
              <a:buNone/>
            </a:pPr>
            <a:r>
              <a:rPr lang="fa-IR" sz="2000" b="1" dirty="0" smtClean="0">
                <a:solidFill>
                  <a:schemeClr val="bg1"/>
                </a:solidFill>
                <a:cs typeface="B Lotus" pitchFamily="2" charset="-78"/>
              </a:rPr>
              <a:t>        قبلی نشود) پیش بینی میشود شرکت همچنان به حیات خود ادامه خواهد داد .</a:t>
            </a:r>
          </a:p>
          <a:p>
            <a:pPr>
              <a:buNone/>
            </a:pPr>
            <a:r>
              <a:rPr lang="fa-IR" sz="2000" b="1" dirty="0" smtClean="0">
                <a:solidFill>
                  <a:schemeClr val="bg1"/>
                </a:solidFill>
                <a:cs typeface="B Lotus" pitchFamily="2" charset="-78"/>
              </a:rPr>
              <a:t>        در نتیجه در شرایط عادی گزارش ارزشهای تسویه برای داراییها و بدهیها در تضاد با این فرض است</a:t>
            </a:r>
          </a:p>
          <a:p>
            <a:pPr>
              <a:buNone/>
            </a:pPr>
            <a:r>
              <a:rPr lang="fa-IR" sz="2000" b="1" dirty="0" smtClean="0">
                <a:solidFill>
                  <a:schemeClr val="bg1"/>
                </a:solidFill>
                <a:cs typeface="B Lotus" pitchFamily="2" charset="-78"/>
              </a:rPr>
              <a:t>        زیرا فرض تداوم فعالیت باعث میشود ارزشهای تسویه را کنار بگذاریم .  </a:t>
            </a:r>
          </a:p>
          <a:p>
            <a:pPr>
              <a:buNone/>
            </a:pPr>
            <a:endParaRPr lang="fa-IR" sz="2000" b="1" dirty="0" smtClean="0">
              <a:solidFill>
                <a:srgbClr val="3333CC"/>
              </a:solidFill>
              <a:cs typeface="B Lotus" pitchFamily="2" charset="-78"/>
            </a:endParaRPr>
          </a:p>
          <a:p>
            <a:pPr>
              <a:buNone/>
            </a:pPr>
            <a:r>
              <a:rPr lang="fa-IR" sz="2000" b="1" dirty="0" smtClean="0">
                <a:solidFill>
                  <a:srgbClr val="0000CC"/>
                </a:solidFill>
                <a:cs typeface="B Lotus" pitchFamily="2" charset="-78"/>
              </a:rPr>
              <a:t>       2- فرض دوره زمانی (دوره مالی)  </a:t>
            </a:r>
            <a:r>
              <a:rPr lang="fa-IR" sz="2800" b="1" dirty="0" smtClean="0">
                <a:solidFill>
                  <a:srgbClr val="0000CC"/>
                </a:solidFill>
                <a:cs typeface="B Lotus" pitchFamily="2" charset="-78"/>
              </a:rPr>
              <a:t>: </a:t>
            </a:r>
            <a:r>
              <a:rPr lang="fa-IR" sz="2000" b="1" dirty="0" smtClean="0">
                <a:solidFill>
                  <a:srgbClr val="0000CC"/>
                </a:solidFill>
                <a:cs typeface="B Lotus" pitchFamily="2" charset="-78"/>
              </a:rPr>
              <a:t> </a:t>
            </a:r>
            <a:r>
              <a:rPr lang="fa-IR" sz="2000" b="1" dirty="0" smtClean="0">
                <a:solidFill>
                  <a:schemeClr val="bg1"/>
                </a:solidFill>
                <a:cs typeface="B Lotus" pitchFamily="2" charset="-78"/>
              </a:rPr>
              <a:t>فعالیتهای واحد تجاری در دوره زمانی مشخص (یکسال) مالی</a:t>
            </a:r>
          </a:p>
          <a:p>
            <a:pPr>
              <a:buNone/>
            </a:pPr>
            <a:r>
              <a:rPr lang="fa-IR" sz="2000" b="1" dirty="0" smtClean="0">
                <a:solidFill>
                  <a:schemeClr val="bg1"/>
                </a:solidFill>
                <a:cs typeface="B Lotus" pitchFamily="2" charset="-78"/>
              </a:rPr>
              <a:t>       انجام میشود .در نتیجه گزارشات صورتهای مالی برای دوره یکساله هستند .   </a:t>
            </a:r>
          </a:p>
          <a:p>
            <a:pPr>
              <a:buNone/>
            </a:pPr>
            <a:r>
              <a:rPr lang="fa-IR" sz="2000" b="1" dirty="0" smtClean="0">
                <a:solidFill>
                  <a:schemeClr val="bg1"/>
                </a:solidFill>
                <a:cs typeface="B Lotus" pitchFamily="2" charset="-78"/>
              </a:rPr>
              <a:t>       از آنجا که یکسال در مقایسه با عمر اغلب واحدهای تجاری دوره ای کوتاه است  فرض دوره زمانی </a:t>
            </a:r>
          </a:p>
          <a:p>
            <a:pPr>
              <a:buNone/>
            </a:pPr>
            <a:r>
              <a:rPr lang="fa-IR" sz="2000" b="1" dirty="0" smtClean="0">
                <a:solidFill>
                  <a:schemeClr val="bg1"/>
                </a:solidFill>
                <a:cs typeface="B Lotus" pitchFamily="2" charset="-78"/>
              </a:rPr>
              <a:t>       باعث قبول حسابداری </a:t>
            </a:r>
            <a:r>
              <a:rPr lang="fa-IR" sz="2000" b="1" u="sng" dirty="0" smtClean="0">
                <a:solidFill>
                  <a:schemeClr val="bg1"/>
                </a:solidFill>
                <a:cs typeface="B Lotus" pitchFamily="2" charset="-78"/>
              </a:rPr>
              <a:t>تعهدی</a:t>
            </a:r>
            <a:r>
              <a:rPr lang="fa-IR" sz="2000" b="1" dirty="0" smtClean="0">
                <a:solidFill>
                  <a:schemeClr val="bg1"/>
                </a:solidFill>
                <a:cs typeface="B Lotus" pitchFamily="2" charset="-78"/>
              </a:rPr>
              <a:t> و ا</a:t>
            </a:r>
            <a:r>
              <a:rPr lang="fa-IR" sz="2000" b="1" u="sng" dirty="0" smtClean="0">
                <a:solidFill>
                  <a:schemeClr val="bg1"/>
                </a:solidFill>
                <a:cs typeface="B Lotus" pitchFamily="2" charset="-78"/>
              </a:rPr>
              <a:t>صول شناسایی</a:t>
            </a:r>
            <a:r>
              <a:rPr lang="fa-IR" sz="2000" b="1" dirty="0" smtClean="0">
                <a:solidFill>
                  <a:schemeClr val="bg1"/>
                </a:solidFill>
                <a:cs typeface="B Lotus" pitchFamily="2" charset="-78"/>
              </a:rPr>
              <a:t> و </a:t>
            </a:r>
            <a:r>
              <a:rPr lang="fa-IR" sz="2000" b="1" u="sng" dirty="0" smtClean="0">
                <a:solidFill>
                  <a:schemeClr val="bg1"/>
                </a:solidFill>
                <a:cs typeface="B Lotus" pitchFamily="2" charset="-78"/>
              </a:rPr>
              <a:t>تطابق</a:t>
            </a:r>
            <a:r>
              <a:rPr lang="fa-IR" sz="2000" b="1" dirty="0" smtClean="0">
                <a:solidFill>
                  <a:schemeClr val="bg1"/>
                </a:solidFill>
                <a:cs typeface="B Lotus" pitchFamily="2" charset="-78"/>
              </a:rPr>
              <a:t> در بهایابی تاریخی میشود . </a:t>
            </a:r>
          </a:p>
          <a:p>
            <a:pPr>
              <a:buNone/>
            </a:pPr>
            <a:r>
              <a:rPr lang="fa-IR" sz="2000" b="1" dirty="0" smtClean="0">
                <a:solidFill>
                  <a:srgbClr val="C00000"/>
                </a:solidFill>
                <a:cs typeface="B Lotus" pitchFamily="2" charset="-78"/>
              </a:rPr>
              <a:t>       </a:t>
            </a:r>
            <a:r>
              <a:rPr lang="fa-IR" sz="2400" b="1" dirty="0" smtClean="0">
                <a:solidFill>
                  <a:srgbClr val="E20000"/>
                </a:solidFill>
                <a:cs typeface="B Lotus" pitchFamily="2" charset="-78"/>
              </a:rPr>
              <a:t>نکته </a:t>
            </a:r>
            <a:r>
              <a:rPr lang="fa-IR" sz="2800" b="1" dirty="0" smtClean="0">
                <a:solidFill>
                  <a:srgbClr val="E20000"/>
                </a:solidFill>
                <a:cs typeface="B Lotus" pitchFamily="2" charset="-78"/>
              </a:rPr>
              <a:t>:</a:t>
            </a:r>
            <a:r>
              <a:rPr lang="fa-IR" sz="2400" b="1" dirty="0" smtClean="0">
                <a:solidFill>
                  <a:srgbClr val="E20000"/>
                </a:solidFill>
                <a:cs typeface="B Lotus" pitchFamily="2" charset="-78"/>
              </a:rPr>
              <a:t> </a:t>
            </a:r>
            <a:r>
              <a:rPr lang="fa-IR" sz="2000" b="1" dirty="0" smtClean="0">
                <a:solidFill>
                  <a:srgbClr val="0000CC"/>
                </a:solidFill>
                <a:cs typeface="B Lotus" pitchFamily="2" charset="-78"/>
              </a:rPr>
              <a:t>در اظهارنظر (شماره 28 </a:t>
            </a:r>
            <a:r>
              <a:rPr lang="en-US" sz="1600" b="1" dirty="0" smtClean="0">
                <a:solidFill>
                  <a:srgbClr val="0000CC"/>
                </a:solidFill>
                <a:cs typeface="B Lotus" pitchFamily="2" charset="-78"/>
              </a:rPr>
              <a:t>APB</a:t>
            </a:r>
            <a:r>
              <a:rPr lang="en-US" sz="2000" b="1" dirty="0" smtClean="0">
                <a:solidFill>
                  <a:srgbClr val="0000CC"/>
                </a:solidFill>
                <a:cs typeface="B Lotus" pitchFamily="2" charset="-78"/>
              </a:rPr>
              <a:t> </a:t>
            </a:r>
            <a:r>
              <a:rPr lang="fa-IR" sz="2000" b="1" dirty="0" smtClean="0">
                <a:solidFill>
                  <a:srgbClr val="0000CC"/>
                </a:solidFill>
                <a:cs typeface="B Lotus" pitchFamily="2" charset="-78"/>
              </a:rPr>
              <a:t>) آمده است که روشهای حسابداری مربوط به صورتهای مالی     </a:t>
            </a:r>
          </a:p>
          <a:p>
            <a:pPr>
              <a:buNone/>
            </a:pPr>
            <a:r>
              <a:rPr lang="fa-IR" sz="2000" b="1" dirty="0" smtClean="0">
                <a:solidFill>
                  <a:srgbClr val="0000CC"/>
                </a:solidFill>
                <a:cs typeface="B Lotus" pitchFamily="2" charset="-78"/>
              </a:rPr>
              <a:t>       سالانه باید در گزارشهای میان دوره ای (مقاطع کمترازیکسال) هم اعمال شوند .</a:t>
            </a:r>
            <a:endParaRPr lang="fa-IR" sz="2000" b="1" dirty="0">
              <a:solidFill>
                <a:srgbClr val="0000CC"/>
              </a:solidFill>
              <a:cs typeface="B Lotus" pitchFamily="2" charset="-78"/>
            </a:endParaRPr>
          </a:p>
        </p:txBody>
      </p:sp>
      <p:sp>
        <p:nvSpPr>
          <p:cNvPr id="4" name="TextBox 3"/>
          <p:cNvSpPr txBox="1"/>
          <p:nvPr/>
        </p:nvSpPr>
        <p:spPr>
          <a:xfrm>
            <a:off x="0" y="357166"/>
            <a:ext cx="114297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38 - 11</a:t>
            </a:r>
            <a:endParaRPr lang="fa-IR" sz="2400" dirty="0"/>
          </a:p>
        </p:txBody>
      </p:sp>
      <p:sp>
        <p:nvSpPr>
          <p:cNvPr id="5" name="Left Arrow 4"/>
          <p:cNvSpPr/>
          <p:nvPr/>
        </p:nvSpPr>
        <p:spPr>
          <a:xfrm>
            <a:off x="8358214" y="5715016"/>
            <a:ext cx="357190" cy="214314"/>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6143636" y="285728"/>
            <a:ext cx="178595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2800" b="1" dirty="0" smtClean="0">
                <a:solidFill>
                  <a:schemeClr val="bg1"/>
                </a:solidFill>
                <a:cs typeface="B Lotus" pitchFamily="2" charset="-78"/>
              </a:rPr>
              <a:t>   بدیهیات  </a:t>
            </a:r>
            <a:r>
              <a:rPr lang="fa-IR" dirty="0" smtClean="0"/>
              <a:t> </a:t>
            </a:r>
            <a:endParaRPr lang="fa-IR" dirty="0"/>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01122" cy="56436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a:buNone/>
            </a:pPr>
            <a:endParaRPr lang="fa-IR" sz="2000" dirty="0" smtClean="0"/>
          </a:p>
          <a:p>
            <a:pPr>
              <a:buNone/>
            </a:pPr>
            <a:r>
              <a:rPr lang="fa-IR" sz="2000" b="1" dirty="0" smtClean="0">
                <a:solidFill>
                  <a:srgbClr val="0000CC"/>
                </a:solidFill>
                <a:cs typeface="B Lotus" pitchFamily="2" charset="-78"/>
              </a:rPr>
              <a:t>        3 - فرض تفکیک شخصیت (شخصیت حسابداری) </a:t>
            </a:r>
            <a:r>
              <a:rPr lang="fa-IR" sz="2000" b="1" dirty="0" smtClean="0">
                <a:solidFill>
                  <a:srgbClr val="3333CC"/>
                </a:solidFill>
                <a:cs typeface="B Lotus" pitchFamily="2" charset="-78"/>
              </a:rPr>
              <a:t>: </a:t>
            </a:r>
            <a:r>
              <a:rPr lang="fa-IR" sz="2000" b="1" dirty="0" smtClean="0">
                <a:solidFill>
                  <a:schemeClr val="bg1"/>
                </a:solidFill>
                <a:cs typeface="B Lotus" pitchFamily="2" charset="-78"/>
              </a:rPr>
              <a:t>واحد تجاری جدا از مالکان خود است . </a:t>
            </a:r>
          </a:p>
          <a:p>
            <a:pPr>
              <a:buNone/>
            </a:pPr>
            <a:r>
              <a:rPr lang="fa-IR" sz="2000" b="1" dirty="0" smtClean="0">
                <a:solidFill>
                  <a:schemeClr val="bg1"/>
                </a:solidFill>
                <a:cs typeface="B Lotus" pitchFamily="2" charset="-78"/>
              </a:rPr>
              <a:t>         اما در اینجا دو مساله وجود دارد :  </a:t>
            </a:r>
          </a:p>
          <a:p>
            <a:pPr>
              <a:buNone/>
            </a:pPr>
            <a:r>
              <a:rPr lang="fa-IR" sz="2000" b="1" dirty="0" smtClean="0">
                <a:solidFill>
                  <a:schemeClr val="bg1"/>
                </a:solidFill>
                <a:cs typeface="B Lotus" pitchFamily="2" charset="-78"/>
              </a:rPr>
              <a:t>         مسئله 1)  تعریف واحدتجاری وشخصیت حسابداری براساس روابط میان اجزاء آنها</a:t>
            </a:r>
          </a:p>
          <a:p>
            <a:pPr>
              <a:buNone/>
            </a:pPr>
            <a:r>
              <a:rPr lang="fa-IR" sz="2000" b="1" dirty="0" smtClean="0">
                <a:solidFill>
                  <a:schemeClr val="bg1"/>
                </a:solidFill>
                <a:cs typeface="B Lotus" pitchFamily="2" charset="-78"/>
              </a:rPr>
              <a:t>         مسئله 2) چگونگی رابطه واحد تجاری با مالکان آن</a:t>
            </a:r>
          </a:p>
          <a:p>
            <a:pPr>
              <a:buNone/>
            </a:pPr>
            <a:endParaRPr lang="fa-IR" sz="2000" b="1" dirty="0" smtClean="0">
              <a:cs typeface="B Lotus" pitchFamily="2" charset="-78"/>
            </a:endParaRPr>
          </a:p>
          <a:p>
            <a:pPr>
              <a:buNone/>
            </a:pPr>
            <a:r>
              <a:rPr lang="fa-IR" sz="2000" b="1" dirty="0" smtClean="0">
                <a:solidFill>
                  <a:srgbClr val="0000CC"/>
                </a:solidFill>
                <a:cs typeface="B Lotus" pitchFamily="2" charset="-78"/>
              </a:rPr>
              <a:t>        4-  فرض واحدپولی : </a:t>
            </a:r>
            <a:r>
              <a:rPr lang="fa-IR" sz="2000" b="1" dirty="0" smtClean="0">
                <a:solidFill>
                  <a:schemeClr val="bg1"/>
                </a:solidFill>
                <a:cs typeface="B Lotus" pitchFamily="2" charset="-78"/>
              </a:rPr>
              <a:t>صورتهای مالی برحسب پول ملی هرکشور است.درحسابداری فرض ثبات  </a:t>
            </a:r>
          </a:p>
          <a:p>
            <a:pPr>
              <a:buNone/>
            </a:pPr>
            <a:r>
              <a:rPr lang="fa-IR" sz="2000" b="1" dirty="0" smtClean="0">
                <a:solidFill>
                  <a:schemeClr val="bg1"/>
                </a:solidFill>
                <a:cs typeface="B Lotus" pitchFamily="2" charset="-78"/>
              </a:rPr>
              <a:t>        واحدپولی مبنای اصول و روشهای حسابداری قرارگرفته است. در نتیجه اصل بهای تمام شده تاریخی  </a:t>
            </a:r>
          </a:p>
          <a:p>
            <a:pPr>
              <a:buNone/>
            </a:pPr>
            <a:r>
              <a:rPr lang="fa-IR" sz="2000" b="1" dirty="0" smtClean="0">
                <a:solidFill>
                  <a:schemeClr val="bg1"/>
                </a:solidFill>
                <a:cs typeface="B Lotus" pitchFamily="2" charset="-78"/>
              </a:rPr>
              <a:t>        در اکثرروشهای حسابداری وجود داشته و برتری دارد .  </a:t>
            </a:r>
          </a:p>
          <a:p>
            <a:pPr>
              <a:buNone/>
            </a:pPr>
            <a:r>
              <a:rPr lang="fa-IR" sz="2000" b="1" dirty="0" smtClean="0">
                <a:solidFill>
                  <a:srgbClr val="0000CC"/>
                </a:solidFill>
                <a:cs typeface="B Lotus" pitchFamily="2" charset="-78"/>
              </a:rPr>
              <a:t>        تورم شدید در بسیاری کشورهای غربی از جمله آمریکا باعث شد تا تئوریهای ارزشیابی و روشهای        </a:t>
            </a:r>
          </a:p>
          <a:p>
            <a:pPr>
              <a:buNone/>
            </a:pPr>
            <a:r>
              <a:rPr lang="fa-IR" sz="2000" b="1" dirty="0" smtClean="0">
                <a:solidFill>
                  <a:srgbClr val="0000CC"/>
                </a:solidFill>
                <a:cs typeface="B Lotus" pitchFamily="2" charset="-78"/>
              </a:rPr>
              <a:t>        جدید صورتهای مالی مجددا مورد ارزیابی قرارگیرد . ولی برتری بهای تمام شده تاریخی با استفاده        </a:t>
            </a:r>
          </a:p>
          <a:p>
            <a:pPr>
              <a:buNone/>
            </a:pPr>
            <a:r>
              <a:rPr lang="fa-IR" sz="2000" b="1" dirty="0" smtClean="0">
                <a:solidFill>
                  <a:srgbClr val="0000CC"/>
                </a:solidFill>
                <a:cs typeface="B Lotus" pitchFamily="2" charset="-78"/>
              </a:rPr>
              <a:t>        از ارزشیابی جاری در زمینه هایی نظیر :   </a:t>
            </a:r>
          </a:p>
          <a:p>
            <a:pPr>
              <a:buNone/>
            </a:pPr>
            <a:r>
              <a:rPr lang="fa-IR" sz="2000" b="1" dirty="0" smtClean="0">
                <a:solidFill>
                  <a:srgbClr val="0000CC"/>
                </a:solidFill>
                <a:cs typeface="B Lotus" pitchFamily="2" charset="-78"/>
              </a:rPr>
              <a:t>        اوراق بهادار معاملاتی (</a:t>
            </a:r>
            <a:r>
              <a:rPr lang="en-US" sz="1600" b="1" dirty="0" smtClean="0">
                <a:solidFill>
                  <a:srgbClr val="0000CC"/>
                </a:solidFill>
                <a:cs typeface="B Lotus" pitchFamily="2" charset="-78"/>
              </a:rPr>
              <a:t>SFAS</a:t>
            </a:r>
            <a:r>
              <a:rPr lang="fa-IR" sz="2000" b="1" dirty="0" smtClean="0">
                <a:solidFill>
                  <a:srgbClr val="0000CC"/>
                </a:solidFill>
                <a:cs typeface="B Lotus" pitchFamily="2" charset="-78"/>
              </a:rPr>
              <a:t>) شماره 115 </a:t>
            </a:r>
            <a:r>
              <a:rPr lang="fa-IR" sz="2000" dirty="0" smtClean="0">
                <a:solidFill>
                  <a:srgbClr val="0000CC"/>
                </a:solidFill>
                <a:cs typeface="B Lotus" pitchFamily="2" charset="-78"/>
              </a:rPr>
              <a:t>–</a:t>
            </a:r>
            <a:r>
              <a:rPr lang="fa-IR" sz="2000" b="1" dirty="0" smtClean="0">
                <a:solidFill>
                  <a:srgbClr val="0000CC"/>
                </a:solidFill>
                <a:cs typeface="B Lotus" pitchFamily="2" charset="-78"/>
              </a:rPr>
              <a:t> داراییهای آسیب ارزش دیده  (</a:t>
            </a:r>
            <a:r>
              <a:rPr lang="en-US" sz="1600" b="1" dirty="0" smtClean="0">
                <a:solidFill>
                  <a:srgbClr val="0000CC"/>
                </a:solidFill>
                <a:cs typeface="B Lotus" pitchFamily="2" charset="-78"/>
              </a:rPr>
              <a:t>SFAS</a:t>
            </a:r>
            <a:r>
              <a:rPr lang="fa-IR" sz="2000" b="1" dirty="0" smtClean="0">
                <a:solidFill>
                  <a:srgbClr val="0000CC"/>
                </a:solidFill>
                <a:cs typeface="B Lotus" pitchFamily="2" charset="-78"/>
              </a:rPr>
              <a:t>) شماره121-</a:t>
            </a:r>
          </a:p>
          <a:p>
            <a:pPr>
              <a:buNone/>
            </a:pPr>
            <a:r>
              <a:rPr lang="fa-IR" sz="2000" b="1" dirty="0" smtClean="0">
                <a:solidFill>
                  <a:srgbClr val="0000CC"/>
                </a:solidFill>
                <a:cs typeface="B Lotus" pitchFamily="2" charset="-78"/>
              </a:rPr>
              <a:t>        و اوراق بهادار مشتقه (</a:t>
            </a:r>
            <a:r>
              <a:rPr lang="en-US" sz="1600" b="1" dirty="0" smtClean="0">
                <a:solidFill>
                  <a:srgbClr val="0000CC"/>
                </a:solidFill>
                <a:cs typeface="B Lotus" pitchFamily="2" charset="-78"/>
              </a:rPr>
              <a:t>SFAS</a:t>
            </a:r>
            <a:r>
              <a:rPr lang="fa-IR" sz="2000" b="1" dirty="0" smtClean="0">
                <a:solidFill>
                  <a:srgbClr val="0000CC"/>
                </a:solidFill>
                <a:cs typeface="B Lotus" pitchFamily="2" charset="-78"/>
              </a:rPr>
              <a:t>) شماره 133 مورد تردید است .</a:t>
            </a:r>
            <a:endParaRPr lang="fa-IR" sz="2000" b="1" dirty="0">
              <a:solidFill>
                <a:srgbClr val="0000CC"/>
              </a:solidFill>
              <a:cs typeface="B Lotus" pitchFamily="2" charset="-78"/>
            </a:endParaRPr>
          </a:p>
        </p:txBody>
      </p:sp>
      <p:sp>
        <p:nvSpPr>
          <p:cNvPr id="4" name="TextBox 3"/>
          <p:cNvSpPr txBox="1"/>
          <p:nvPr/>
        </p:nvSpPr>
        <p:spPr>
          <a:xfrm>
            <a:off x="0" y="357166"/>
            <a:ext cx="114297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38 - 12</a:t>
            </a:r>
            <a:endParaRPr lang="fa-IR" sz="2400" dirty="0"/>
          </a:p>
        </p:txBody>
      </p:sp>
      <p:sp>
        <p:nvSpPr>
          <p:cNvPr id="5" name="TextBox 4"/>
          <p:cNvSpPr txBox="1"/>
          <p:nvPr/>
        </p:nvSpPr>
        <p:spPr>
          <a:xfrm>
            <a:off x="6143637" y="285728"/>
            <a:ext cx="178595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2800" b="1" dirty="0" smtClean="0">
                <a:solidFill>
                  <a:schemeClr val="bg1"/>
                </a:solidFill>
                <a:cs typeface="B Lotus" pitchFamily="2" charset="-78"/>
              </a:rPr>
              <a:t>   بدیهیات       </a:t>
            </a:r>
            <a:endParaRPr lang="fa-IR" sz="2800" b="1" dirty="0">
              <a:solidFill>
                <a:schemeClr val="bg1"/>
              </a:solidFill>
              <a:cs typeface="B Lotus" pitchFamily="2" charset="-78"/>
            </a:endParaRPr>
          </a:p>
        </p:txBody>
      </p:sp>
      <p:sp>
        <p:nvSpPr>
          <p:cNvPr id="6" name="Rectangle 5"/>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72560" cy="55721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a:buNone/>
            </a:pPr>
            <a:r>
              <a:rPr lang="en-US" dirty="0" smtClean="0"/>
              <a:t>  </a:t>
            </a:r>
            <a:endParaRPr lang="en-US" b="1" dirty="0" smtClean="0">
              <a:solidFill>
                <a:schemeClr val="bg1"/>
              </a:solidFill>
            </a:endParaRPr>
          </a:p>
          <a:p>
            <a:pPr>
              <a:buNone/>
            </a:pPr>
            <a:r>
              <a:rPr lang="fa-IR" sz="2200" b="1" dirty="0" smtClean="0">
                <a:solidFill>
                  <a:schemeClr val="bg1"/>
                </a:solidFill>
                <a:cs typeface="B Lotus" pitchFamily="2" charset="-78"/>
              </a:rPr>
              <a:t>         مفیدترین تعریف اصول در بیانیه شماره 4 (</a:t>
            </a:r>
            <a:r>
              <a:rPr lang="en-US" sz="1700" b="1" dirty="0" smtClean="0">
                <a:solidFill>
                  <a:schemeClr val="bg1"/>
                </a:solidFill>
                <a:cs typeface="B Lotus" pitchFamily="2" charset="-78"/>
              </a:rPr>
              <a:t>APB</a:t>
            </a:r>
            <a:r>
              <a:rPr lang="fa-IR" sz="2200" b="1" dirty="0" smtClean="0">
                <a:solidFill>
                  <a:schemeClr val="bg1"/>
                </a:solidFill>
                <a:cs typeface="B Lotus" pitchFamily="2" charset="-78"/>
              </a:rPr>
              <a:t>) </a:t>
            </a:r>
            <a:r>
              <a:rPr lang="fa-IR" b="1" dirty="0" smtClean="0">
                <a:solidFill>
                  <a:schemeClr val="bg1"/>
                </a:solidFill>
                <a:cs typeface="B Lotus" pitchFamily="2" charset="-78"/>
              </a:rPr>
              <a:t>: </a:t>
            </a:r>
          </a:p>
          <a:p>
            <a:pPr>
              <a:buNone/>
            </a:pPr>
            <a:r>
              <a:rPr lang="fa-IR" sz="2200" b="1" dirty="0" smtClean="0">
                <a:solidFill>
                  <a:schemeClr val="bg1"/>
                </a:solidFill>
                <a:cs typeface="B Lotus" pitchFamily="2" charset="-78"/>
              </a:rPr>
              <a:t>         اصول پذیرفته شده حسابداری ریشه در </a:t>
            </a:r>
            <a:r>
              <a:rPr lang="fa-IR" sz="2200" b="1" u="sng" dirty="0" smtClean="0">
                <a:solidFill>
                  <a:schemeClr val="bg1"/>
                </a:solidFill>
                <a:cs typeface="B Lotus" pitchFamily="2" charset="-78"/>
              </a:rPr>
              <a:t>تجربه و استدلال</a:t>
            </a:r>
            <a:r>
              <a:rPr lang="fa-IR" sz="2200" b="1" dirty="0" smtClean="0">
                <a:solidFill>
                  <a:schemeClr val="bg1"/>
                </a:solidFill>
                <a:cs typeface="B Lotus" pitchFamily="2" charset="-78"/>
              </a:rPr>
              <a:t>  و </a:t>
            </a:r>
            <a:r>
              <a:rPr lang="fa-IR" sz="2200" b="1" u="sng" dirty="0" smtClean="0">
                <a:solidFill>
                  <a:schemeClr val="bg1"/>
                </a:solidFill>
                <a:cs typeface="B Lotus" pitchFamily="2" charset="-78"/>
              </a:rPr>
              <a:t>رسوم</a:t>
            </a:r>
            <a:r>
              <a:rPr lang="fa-IR" sz="2200" b="1" dirty="0" smtClean="0">
                <a:solidFill>
                  <a:schemeClr val="bg1"/>
                </a:solidFill>
                <a:cs typeface="B Lotus" pitchFamily="2" charset="-78"/>
              </a:rPr>
              <a:t>  و </a:t>
            </a:r>
            <a:r>
              <a:rPr lang="fa-IR" sz="2200" b="1" u="sng" dirty="0" smtClean="0">
                <a:solidFill>
                  <a:schemeClr val="bg1"/>
                </a:solidFill>
                <a:cs typeface="B Lotus" pitchFamily="2" charset="-78"/>
              </a:rPr>
              <a:t>کاربرد </a:t>
            </a:r>
            <a:r>
              <a:rPr lang="fa-IR" sz="2200" b="1" dirty="0" smtClean="0">
                <a:solidFill>
                  <a:schemeClr val="bg1"/>
                </a:solidFill>
                <a:cs typeface="B Lotus" pitchFamily="2" charset="-78"/>
              </a:rPr>
              <a:t>و... الزام عملی دارند . </a:t>
            </a:r>
          </a:p>
          <a:p>
            <a:pPr>
              <a:buNone/>
            </a:pPr>
            <a:r>
              <a:rPr lang="fa-IR" sz="2200" b="1" dirty="0" smtClean="0">
                <a:solidFill>
                  <a:schemeClr val="bg1"/>
                </a:solidFill>
                <a:cs typeface="B Lotus" pitchFamily="2" charset="-78"/>
              </a:rPr>
              <a:t>         ودر برگیرنده میثاقها و قواعد و رویه های ضروری برای روشهای حسابداری پذیرفته در زمان  </a:t>
            </a:r>
          </a:p>
          <a:p>
            <a:pPr>
              <a:buNone/>
            </a:pPr>
            <a:r>
              <a:rPr lang="fa-IR" sz="2200" b="1" dirty="0" smtClean="0">
                <a:solidFill>
                  <a:schemeClr val="bg1"/>
                </a:solidFill>
                <a:cs typeface="B Lotus" pitchFamily="2" charset="-78"/>
              </a:rPr>
              <a:t>         مشخص نیز هستند . </a:t>
            </a:r>
          </a:p>
          <a:p>
            <a:pPr>
              <a:buNone/>
            </a:pPr>
            <a:r>
              <a:rPr lang="fa-IR" sz="2200" b="1" dirty="0" smtClean="0">
                <a:solidFill>
                  <a:schemeClr val="bg1"/>
                </a:solidFill>
                <a:cs typeface="B Lotus" pitchFamily="2" charset="-78"/>
              </a:rPr>
              <a:t>         </a:t>
            </a:r>
            <a:r>
              <a:rPr lang="fa-IR" sz="2200" b="1" u="sng" dirty="0" smtClean="0">
                <a:solidFill>
                  <a:schemeClr val="bg1"/>
                </a:solidFill>
                <a:cs typeface="B Lotus" pitchFamily="2" charset="-78"/>
              </a:rPr>
              <a:t>اصول فراگیر</a:t>
            </a:r>
            <a:r>
              <a:rPr lang="fa-IR" sz="2200" b="1" dirty="0" smtClean="0">
                <a:solidFill>
                  <a:schemeClr val="bg1"/>
                </a:solidFill>
                <a:cs typeface="B Lotus" pitchFamily="2" charset="-78"/>
              </a:rPr>
              <a:t> زیرمجموعه ی اصول پذیرفته شده حسابداری است و از نظر تعداد محدودند اما ماهیتی         </a:t>
            </a:r>
          </a:p>
          <a:p>
            <a:pPr>
              <a:buNone/>
            </a:pPr>
            <a:r>
              <a:rPr lang="fa-IR" sz="2200" b="1" dirty="0" smtClean="0">
                <a:solidFill>
                  <a:schemeClr val="bg1"/>
                </a:solidFill>
                <a:cs typeface="B Lotus" pitchFamily="2" charset="-78"/>
              </a:rPr>
              <a:t>         اساسی دارند . </a:t>
            </a:r>
          </a:p>
          <a:p>
            <a:pPr>
              <a:buNone/>
            </a:pPr>
            <a:r>
              <a:rPr lang="fa-IR" sz="2200" b="1" dirty="0" smtClean="0">
                <a:cs typeface="B Lotus" pitchFamily="2" charset="-78"/>
              </a:rPr>
              <a:t>  </a:t>
            </a:r>
          </a:p>
          <a:p>
            <a:pPr>
              <a:buNone/>
            </a:pPr>
            <a:r>
              <a:rPr lang="fa-IR" b="1" dirty="0" smtClean="0">
                <a:solidFill>
                  <a:srgbClr val="0000CC"/>
                </a:solidFill>
                <a:cs typeface="B Lotus" pitchFamily="2" charset="-78"/>
              </a:rPr>
              <a:t>       اصول </a:t>
            </a:r>
            <a:r>
              <a:rPr lang="fa-IR" sz="2200" b="1" dirty="0" smtClean="0">
                <a:solidFill>
                  <a:schemeClr val="bg1"/>
                </a:solidFill>
                <a:cs typeface="B Lotus" pitchFamily="2" charset="-78"/>
              </a:rPr>
              <a:t>رویکردهایی کلی هستند که در شناسایی و اندازه گیری رویدادهای حسابداری استفاده   </a:t>
            </a:r>
          </a:p>
          <a:p>
            <a:pPr>
              <a:buNone/>
            </a:pPr>
            <a:r>
              <a:rPr lang="fa-IR" sz="2200" b="1" dirty="0" smtClean="0">
                <a:solidFill>
                  <a:schemeClr val="bg1"/>
                </a:solidFill>
                <a:cs typeface="B Lotus" pitchFamily="2" charset="-78"/>
              </a:rPr>
              <a:t>          میشوند و دو دسته هستند :  </a:t>
            </a:r>
          </a:p>
          <a:p>
            <a:pPr>
              <a:buNone/>
            </a:pPr>
            <a:r>
              <a:rPr lang="fa-IR" sz="2200" b="1" dirty="0" smtClean="0">
                <a:solidFill>
                  <a:schemeClr val="bg1"/>
                </a:solidFill>
                <a:cs typeface="B Lotus" pitchFamily="2" charset="-78"/>
              </a:rPr>
              <a:t>          1)</a:t>
            </a:r>
            <a:r>
              <a:rPr lang="fa-IR" sz="2200" b="1" dirty="0" smtClean="0">
                <a:solidFill>
                  <a:srgbClr val="C00000"/>
                </a:solidFill>
                <a:cs typeface="B Lotus" pitchFamily="2" charset="-78"/>
              </a:rPr>
              <a:t> </a:t>
            </a:r>
            <a:r>
              <a:rPr lang="fa-IR" sz="2200" b="1" dirty="0" smtClean="0">
                <a:solidFill>
                  <a:srgbClr val="E20000"/>
                </a:solidFill>
                <a:cs typeface="B Lotus" pitchFamily="2" charset="-78"/>
              </a:rPr>
              <a:t>اصول ورودی  :  </a:t>
            </a:r>
            <a:r>
              <a:rPr lang="fa-IR" sz="2200" b="1" dirty="0" smtClean="0">
                <a:solidFill>
                  <a:schemeClr val="bg1"/>
                </a:solidFill>
                <a:cs typeface="B Lotus" pitchFamily="2" charset="-78"/>
              </a:rPr>
              <a:t>قواعدی کلی برای تهیه صورتهای مالی و دارای افشاهای کامل مورد نیاز </a:t>
            </a:r>
          </a:p>
          <a:p>
            <a:pPr>
              <a:buNone/>
            </a:pPr>
            <a:r>
              <a:rPr lang="fa-IR" sz="2200" b="1" dirty="0" smtClean="0">
                <a:solidFill>
                  <a:schemeClr val="bg1"/>
                </a:solidFill>
                <a:cs typeface="B Lotus" pitchFamily="2" charset="-78"/>
              </a:rPr>
              <a:t>          2) </a:t>
            </a:r>
            <a:r>
              <a:rPr lang="fa-IR" sz="2200" b="1" dirty="0" smtClean="0">
                <a:solidFill>
                  <a:srgbClr val="E20000"/>
                </a:solidFill>
                <a:cs typeface="B Lotus" pitchFamily="2" charset="-78"/>
              </a:rPr>
              <a:t>اصول خروجی :  </a:t>
            </a:r>
            <a:r>
              <a:rPr lang="fa-IR" sz="2200" b="1" dirty="0" smtClean="0">
                <a:solidFill>
                  <a:schemeClr val="bg1"/>
                </a:solidFill>
                <a:cs typeface="B Lotus" pitchFamily="2" charset="-78"/>
              </a:rPr>
              <a:t>شامل ویژگیهایی که صورتهای مالی باید داشته باشند تا بتوان گفت این اصول    </a:t>
            </a:r>
          </a:p>
          <a:p>
            <a:pPr>
              <a:buNone/>
            </a:pPr>
            <a:r>
              <a:rPr lang="fa-IR" sz="2200" b="1" dirty="0" smtClean="0">
                <a:solidFill>
                  <a:schemeClr val="bg1"/>
                </a:solidFill>
                <a:cs typeface="B Lotus" pitchFamily="2" charset="-78"/>
              </a:rPr>
              <a:t>          به درستی اعمال شده و دارای قابلیت مقایسه صورتهای مالی شرکتهای مختلف هستند .</a:t>
            </a:r>
            <a:endParaRPr lang="fa-IR" sz="2200" b="1" dirty="0">
              <a:solidFill>
                <a:schemeClr val="bg1"/>
              </a:solidFill>
              <a:cs typeface="B Lotus" pitchFamily="2" charset="-78"/>
            </a:endParaRPr>
          </a:p>
        </p:txBody>
      </p:sp>
      <p:sp>
        <p:nvSpPr>
          <p:cNvPr id="4" name="TextBox 3"/>
          <p:cNvSpPr txBox="1"/>
          <p:nvPr/>
        </p:nvSpPr>
        <p:spPr>
          <a:xfrm>
            <a:off x="0" y="357166"/>
            <a:ext cx="114297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38 - 13</a:t>
            </a:r>
            <a:endParaRPr lang="fa-IR" sz="2400" dirty="0"/>
          </a:p>
        </p:txBody>
      </p:sp>
      <p:sp>
        <p:nvSpPr>
          <p:cNvPr id="5" name="TextBox 4"/>
          <p:cNvSpPr txBox="1"/>
          <p:nvPr/>
        </p:nvSpPr>
        <p:spPr>
          <a:xfrm>
            <a:off x="5572132" y="285728"/>
            <a:ext cx="2571767"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2800" b="1" dirty="0" smtClean="0">
                <a:solidFill>
                  <a:schemeClr val="bg1"/>
                </a:solidFill>
                <a:cs typeface="B Lotus" pitchFamily="2" charset="-78"/>
              </a:rPr>
              <a:t> اصول حسابداری  </a:t>
            </a:r>
            <a:endParaRPr lang="fa-IR" sz="2800" b="1" dirty="0">
              <a:solidFill>
                <a:schemeClr val="bg1"/>
              </a:solidFill>
              <a:cs typeface="B Lotus" pitchFamily="2" charset="-78"/>
            </a:endParaRPr>
          </a:p>
        </p:txBody>
      </p:sp>
      <p:sp>
        <p:nvSpPr>
          <p:cNvPr id="6" name="Rectangle 5"/>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72560" cy="55721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a:buNone/>
            </a:pPr>
            <a:endParaRPr lang="fa-IR" dirty="0" smtClean="0"/>
          </a:p>
          <a:p>
            <a:pPr>
              <a:buNone/>
            </a:pPr>
            <a:r>
              <a:rPr lang="fa-IR" sz="2800" b="1" dirty="0" smtClean="0">
                <a:solidFill>
                  <a:srgbClr val="C00000"/>
                </a:solidFill>
                <a:cs typeface="B Lotus" pitchFamily="2" charset="-78"/>
              </a:rPr>
              <a:t>       </a:t>
            </a:r>
            <a:r>
              <a:rPr lang="fa-IR" sz="2800" b="1" dirty="0" smtClean="0">
                <a:solidFill>
                  <a:srgbClr val="E20000"/>
                </a:solidFill>
                <a:cs typeface="B Lotus" pitchFamily="2" charset="-78"/>
              </a:rPr>
              <a:t>اصول ورودی </a:t>
            </a:r>
            <a:r>
              <a:rPr lang="fa-IR" sz="2400" b="1" dirty="0" smtClean="0">
                <a:solidFill>
                  <a:schemeClr val="bg1"/>
                </a:solidFill>
                <a:cs typeface="B Lotus" pitchFamily="2" charset="-78"/>
              </a:rPr>
              <a:t>به</a:t>
            </a:r>
            <a:r>
              <a:rPr lang="fa-IR" sz="2000" b="1" dirty="0" smtClean="0">
                <a:solidFill>
                  <a:schemeClr val="bg1"/>
                </a:solidFill>
                <a:cs typeface="B Lotus" pitchFamily="2" charset="-78"/>
              </a:rPr>
              <a:t> دو دسته تقسیم شده اند</a:t>
            </a:r>
            <a:r>
              <a:rPr lang="fa-IR" sz="2800" b="1" dirty="0" smtClean="0">
                <a:solidFill>
                  <a:schemeClr val="bg1"/>
                </a:solidFill>
                <a:cs typeface="B Lotus" pitchFamily="2" charset="-78"/>
              </a:rPr>
              <a:t> :   </a:t>
            </a:r>
            <a:r>
              <a:rPr lang="fa-IR" sz="2400" b="1" dirty="0" smtClean="0">
                <a:solidFill>
                  <a:schemeClr val="bg1"/>
                </a:solidFill>
                <a:cs typeface="B Lotus" pitchFamily="2" charset="-78"/>
              </a:rPr>
              <a:t>1) </a:t>
            </a:r>
            <a:r>
              <a:rPr lang="fa-IR" sz="2000" b="1" dirty="0" smtClean="0">
                <a:solidFill>
                  <a:schemeClr val="bg1"/>
                </a:solidFill>
                <a:cs typeface="B Lotus" pitchFamily="2" charset="-78"/>
              </a:rPr>
              <a:t>قواعد کلی زیربنای عملیات  </a:t>
            </a:r>
          </a:p>
          <a:p>
            <a:pPr>
              <a:buNone/>
            </a:pPr>
            <a:r>
              <a:rPr lang="fa-IR" sz="2400" b="1" dirty="0" smtClean="0">
                <a:solidFill>
                  <a:schemeClr val="bg1"/>
                </a:solidFill>
                <a:cs typeface="B Lotus" pitchFamily="2" charset="-78"/>
              </a:rPr>
              <a:t>                                                              2) </a:t>
            </a:r>
            <a:r>
              <a:rPr lang="fa-IR" sz="2000" b="1" dirty="0" smtClean="0">
                <a:solidFill>
                  <a:schemeClr val="bg1"/>
                </a:solidFill>
                <a:cs typeface="B Lotus" pitchFamily="2" charset="-78"/>
              </a:rPr>
              <a:t>اصول محدودکننده   </a:t>
            </a:r>
          </a:p>
          <a:p>
            <a:pPr>
              <a:buNone/>
            </a:pPr>
            <a:endParaRPr lang="fa-IR" sz="2400" b="1" dirty="0" smtClean="0">
              <a:solidFill>
                <a:schemeClr val="bg1"/>
              </a:solidFill>
              <a:cs typeface="B Lotus" pitchFamily="2" charset="-78"/>
            </a:endParaRPr>
          </a:p>
          <a:p>
            <a:pPr>
              <a:buNone/>
            </a:pPr>
            <a:r>
              <a:rPr lang="fa-IR" sz="2800" b="1" dirty="0" smtClean="0">
                <a:solidFill>
                  <a:schemeClr val="bg1"/>
                </a:solidFill>
                <a:cs typeface="B Lotus" pitchFamily="2" charset="-78"/>
              </a:rPr>
              <a:t>        </a:t>
            </a:r>
            <a:r>
              <a:rPr lang="fa-IR" sz="2800" b="1" dirty="0" smtClean="0">
                <a:solidFill>
                  <a:srgbClr val="0000CC"/>
                </a:solidFill>
                <a:cs typeface="B Lotus" pitchFamily="2" charset="-78"/>
              </a:rPr>
              <a:t>قواعد کلی زیر بنای عملیات  </a:t>
            </a:r>
          </a:p>
          <a:p>
            <a:pPr>
              <a:buNone/>
            </a:pPr>
            <a:r>
              <a:rPr lang="fa-IR" sz="2800" b="1" dirty="0" smtClean="0">
                <a:solidFill>
                  <a:schemeClr val="bg1"/>
                </a:solidFill>
                <a:cs typeface="B Lotus" pitchFamily="2" charset="-78"/>
              </a:rPr>
              <a:t>      </a:t>
            </a:r>
            <a:r>
              <a:rPr lang="fa-IR" sz="2000" b="1" dirty="0" smtClean="0">
                <a:solidFill>
                  <a:schemeClr val="bg1"/>
                </a:solidFill>
                <a:cs typeface="B Lotus" pitchFamily="2" charset="-78"/>
              </a:rPr>
              <a:t>این اصول مربوط به  شناسایی درآمدها و شناسایی هزینه ها هستند .    </a:t>
            </a:r>
          </a:p>
          <a:p>
            <a:pPr>
              <a:buNone/>
            </a:pPr>
            <a:r>
              <a:rPr lang="fa-IR" sz="2000" b="1" dirty="0" smtClean="0">
                <a:solidFill>
                  <a:schemeClr val="bg1"/>
                </a:solidFill>
                <a:cs typeface="B Lotus" pitchFamily="2" charset="-78"/>
              </a:rPr>
              <a:t>        درآمدها عبارتند از خروجی یک موسسه برحسب محصول یا خدمت . و درآمدها موقع فروش  </a:t>
            </a:r>
          </a:p>
          <a:p>
            <a:pPr>
              <a:buNone/>
            </a:pPr>
            <a:r>
              <a:rPr lang="fa-IR" sz="2000" b="1" dirty="0" smtClean="0">
                <a:solidFill>
                  <a:schemeClr val="bg1"/>
                </a:solidFill>
                <a:cs typeface="B Lotus" pitchFamily="2" charset="-78"/>
              </a:rPr>
              <a:t>        شناسایی میشوند .  </a:t>
            </a:r>
          </a:p>
          <a:p>
            <a:pPr>
              <a:buNone/>
            </a:pPr>
            <a:r>
              <a:rPr lang="fa-IR" sz="2000" b="1" dirty="0" smtClean="0">
                <a:solidFill>
                  <a:srgbClr val="0000CC"/>
                </a:solidFill>
                <a:cs typeface="B Lotus" pitchFamily="2" charset="-78"/>
              </a:rPr>
              <a:t>        </a:t>
            </a:r>
            <a:r>
              <a:rPr lang="fa-IR" sz="2800" b="1" u="sng" dirty="0" smtClean="0">
                <a:solidFill>
                  <a:srgbClr val="0000CC"/>
                </a:solidFill>
                <a:cs typeface="B Lotus" pitchFamily="2" charset="-78"/>
              </a:rPr>
              <a:t>اصل شناخت یاشناسایی</a:t>
            </a:r>
            <a:r>
              <a:rPr lang="fa-IR" sz="2800" b="1" dirty="0" smtClean="0">
                <a:solidFill>
                  <a:srgbClr val="0000CC"/>
                </a:solidFill>
                <a:cs typeface="B Lotus" pitchFamily="2" charset="-78"/>
              </a:rPr>
              <a:t> </a:t>
            </a:r>
            <a:r>
              <a:rPr lang="fa-IR" sz="2000" b="1" dirty="0" smtClean="0">
                <a:solidFill>
                  <a:schemeClr val="bg1"/>
                </a:solidFill>
                <a:cs typeface="B Lotus" pitchFamily="2" charset="-78"/>
              </a:rPr>
              <a:t>درآمد در حسابداری بهای تمام شده فراگیرترین اصل میباشد .</a:t>
            </a:r>
          </a:p>
          <a:p>
            <a:pPr>
              <a:buNone/>
            </a:pPr>
            <a:r>
              <a:rPr lang="fa-IR" sz="2000" b="1" dirty="0" smtClean="0">
                <a:solidFill>
                  <a:schemeClr val="bg1"/>
                </a:solidFill>
                <a:cs typeface="B Lotus" pitchFamily="2" charset="-78"/>
              </a:rPr>
              <a:t>        در پروژه چارچوب نظری (</a:t>
            </a:r>
            <a:r>
              <a:rPr lang="en-US" sz="1500" b="1" dirty="0" smtClean="0">
                <a:solidFill>
                  <a:schemeClr val="bg1"/>
                </a:solidFill>
                <a:cs typeface="B Lotus" pitchFamily="2" charset="-78"/>
              </a:rPr>
              <a:t> FASB </a:t>
            </a:r>
            <a:r>
              <a:rPr lang="fa-IR" sz="2000" b="1" dirty="0" smtClean="0">
                <a:solidFill>
                  <a:schemeClr val="bg1"/>
                </a:solidFill>
                <a:cs typeface="B Lotus" pitchFamily="2" charset="-78"/>
              </a:rPr>
              <a:t>) آمده است که شناسایی درآمد باید با دو معیار انجام گیرد :  </a:t>
            </a:r>
          </a:p>
          <a:p>
            <a:pPr>
              <a:buNone/>
            </a:pPr>
            <a:r>
              <a:rPr lang="fa-IR" sz="2000" b="1" dirty="0" smtClean="0">
                <a:solidFill>
                  <a:schemeClr val="bg1"/>
                </a:solidFill>
                <a:cs typeface="B Lotus" pitchFamily="2" charset="-78"/>
              </a:rPr>
              <a:t>        1- داراییهای دریافت شده از طریق کسب درآمد باید تحقق یافته و شناسایی شده باشد</a:t>
            </a:r>
          </a:p>
          <a:p>
            <a:pPr>
              <a:buNone/>
            </a:pPr>
            <a:r>
              <a:rPr lang="fa-IR" sz="2000" b="1" dirty="0" smtClean="0">
                <a:solidFill>
                  <a:schemeClr val="bg1"/>
                </a:solidFill>
                <a:cs typeface="B Lotus" pitchFamily="2" charset="-78"/>
              </a:rPr>
              <a:t>        2- کسب درآمد به صورت کامل تکمیل شده باشد  </a:t>
            </a:r>
          </a:p>
          <a:p>
            <a:pPr>
              <a:buNone/>
            </a:pPr>
            <a:r>
              <a:rPr lang="fa-IR" sz="2000" b="1" dirty="0" smtClean="0">
                <a:solidFill>
                  <a:schemeClr val="bg1"/>
                </a:solidFill>
                <a:cs typeface="B Lotus" pitchFamily="2" charset="-78"/>
              </a:rPr>
              <a:t>        </a:t>
            </a:r>
          </a:p>
          <a:p>
            <a:pPr>
              <a:buNone/>
            </a:pPr>
            <a:r>
              <a:rPr lang="fa-IR" sz="2000" b="1" dirty="0" smtClean="0">
                <a:solidFill>
                  <a:schemeClr val="bg1"/>
                </a:solidFill>
                <a:cs typeface="B Lotus" pitchFamily="2" charset="-78"/>
              </a:rPr>
              <a:t>        هزینه ها به معنای انقضای بهای تمام شده در فرآیند ایجاد درآمد هستند و برای ایجاد درآمد ضروری اند .  </a:t>
            </a:r>
          </a:p>
          <a:p>
            <a:pPr>
              <a:buNone/>
            </a:pPr>
            <a:r>
              <a:rPr lang="fa-IR" sz="2800" b="1" dirty="0" smtClean="0">
                <a:solidFill>
                  <a:srgbClr val="0000CC"/>
                </a:solidFill>
                <a:cs typeface="B Lotus" pitchFamily="2" charset="-78"/>
              </a:rPr>
              <a:t>      </a:t>
            </a:r>
            <a:r>
              <a:rPr lang="fa-IR" sz="2800" b="1" u="sng" dirty="0" smtClean="0">
                <a:solidFill>
                  <a:srgbClr val="0000CC"/>
                </a:solidFill>
                <a:cs typeface="B Lotus" pitchFamily="2" charset="-78"/>
              </a:rPr>
              <a:t>اصل تطابق</a:t>
            </a:r>
            <a:r>
              <a:rPr lang="fa-IR" sz="2800" b="1" dirty="0" smtClean="0">
                <a:solidFill>
                  <a:srgbClr val="0000CC"/>
                </a:solidFill>
                <a:cs typeface="B Lotus" pitchFamily="2" charset="-78"/>
              </a:rPr>
              <a:t> </a:t>
            </a:r>
            <a:r>
              <a:rPr lang="fa-IR" sz="2000" b="1" dirty="0" smtClean="0">
                <a:solidFill>
                  <a:schemeClr val="bg1"/>
                </a:solidFill>
                <a:cs typeface="B Lotus" pitchFamily="2" charset="-78"/>
              </a:rPr>
              <a:t>شناسایی درآمدها موقع فروش و شناسایی هزینه ها موقع وقوع میباشد .</a:t>
            </a:r>
            <a:endParaRPr lang="fa-IR" sz="2000" b="1" dirty="0">
              <a:solidFill>
                <a:schemeClr val="bg1"/>
              </a:solidFill>
              <a:cs typeface="B Lotus" pitchFamily="2" charset="-78"/>
            </a:endParaRPr>
          </a:p>
        </p:txBody>
      </p:sp>
      <p:sp>
        <p:nvSpPr>
          <p:cNvPr id="4" name="TextBox 3"/>
          <p:cNvSpPr txBox="1"/>
          <p:nvPr/>
        </p:nvSpPr>
        <p:spPr>
          <a:xfrm>
            <a:off x="0" y="357166"/>
            <a:ext cx="114297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38 - 14</a:t>
            </a:r>
            <a:endParaRPr lang="fa-IR" sz="2400" dirty="0"/>
          </a:p>
        </p:txBody>
      </p:sp>
      <p:sp>
        <p:nvSpPr>
          <p:cNvPr id="5" name="Flowchart: Connector 4"/>
          <p:cNvSpPr/>
          <p:nvPr/>
        </p:nvSpPr>
        <p:spPr>
          <a:xfrm>
            <a:off x="8215338" y="2500306"/>
            <a:ext cx="214314" cy="21431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4286248" y="214290"/>
            <a:ext cx="4071966" cy="70788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3200" b="1" dirty="0" smtClean="0">
                <a:solidFill>
                  <a:srgbClr val="E20000"/>
                </a:solidFill>
                <a:cs typeface="B Lotus" pitchFamily="2" charset="-78"/>
              </a:rPr>
              <a:t> </a:t>
            </a:r>
            <a:r>
              <a:rPr lang="fa-IR" sz="2800" b="1" dirty="0" smtClean="0">
                <a:solidFill>
                  <a:srgbClr val="E20000"/>
                </a:solidFill>
                <a:cs typeface="B Lotus" pitchFamily="2" charset="-78"/>
              </a:rPr>
              <a:t>قواعدکلی زیر بنای عملیات </a:t>
            </a:r>
            <a:r>
              <a:rPr lang="fa-IR" sz="4000" b="1" dirty="0" smtClean="0">
                <a:solidFill>
                  <a:srgbClr val="E20000"/>
                </a:solidFill>
                <a:cs typeface="B Lotus" pitchFamily="2" charset="-78"/>
              </a:rPr>
              <a:t>:    </a:t>
            </a:r>
            <a:r>
              <a:rPr lang="fa-IR" sz="3200" b="1" dirty="0" smtClean="0">
                <a:solidFill>
                  <a:srgbClr val="E20000"/>
                </a:solidFill>
                <a:cs typeface="B Lotus" pitchFamily="2" charset="-78"/>
              </a:rPr>
              <a:t>   </a:t>
            </a:r>
            <a:endParaRPr lang="fa-IR" sz="3200" b="1" dirty="0">
              <a:solidFill>
                <a:srgbClr val="E20000"/>
              </a:solidFill>
              <a:cs typeface="B Lotus" pitchFamily="2" charset="-78"/>
            </a:endParaRPr>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714348" y="1571612"/>
            <a:ext cx="7929650" cy="2286016"/>
          </a:xfrm>
          <a:prstGeom prst="foldedCorner">
            <a:avLst>
              <a:gd name="adj" fmla="val 926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pPr>
            <a:r>
              <a:rPr lang="fa-IR" sz="2400" b="1" dirty="0" smtClean="0">
                <a:solidFill>
                  <a:srgbClr val="0000CC"/>
                </a:solidFill>
                <a:cs typeface="B Lotus" pitchFamily="2" charset="-78"/>
              </a:rPr>
              <a:t>اصول محدود کننده </a:t>
            </a:r>
            <a:r>
              <a:rPr lang="fa-IR" sz="2000" b="1" dirty="0" smtClean="0">
                <a:solidFill>
                  <a:schemeClr val="bg1"/>
                </a:solidFill>
                <a:cs typeface="B Lotus" pitchFamily="2" charset="-78"/>
              </a:rPr>
              <a:t>می توانند محدودیت هایی را بر </a:t>
            </a:r>
            <a:r>
              <a:rPr lang="fa-IR" sz="2000" b="1" u="sng" dirty="0" smtClean="0">
                <a:solidFill>
                  <a:schemeClr val="bg1"/>
                </a:solidFill>
                <a:cs typeface="B Lotus" pitchFamily="2" charset="-78"/>
              </a:rPr>
              <a:t>صورت های مالی </a:t>
            </a:r>
            <a:r>
              <a:rPr lang="fa-IR" sz="2000" b="1" dirty="0" smtClean="0">
                <a:solidFill>
                  <a:schemeClr val="bg1"/>
                </a:solidFill>
                <a:cs typeface="B Lotus" pitchFamily="2" charset="-78"/>
              </a:rPr>
              <a:t>اعمال کنند و یا مانند اصل محافظه کاری ، بر سر راه آنها </a:t>
            </a:r>
            <a:r>
              <a:rPr lang="fa-IR" sz="2000" b="1" u="sng" dirty="0" smtClean="0">
                <a:solidFill>
                  <a:schemeClr val="bg1"/>
                </a:solidFill>
                <a:cs typeface="B Lotus" pitchFamily="2" charset="-78"/>
              </a:rPr>
              <a:t>موانعی</a:t>
            </a:r>
            <a:r>
              <a:rPr lang="fa-IR" sz="2000" b="1" dirty="0" smtClean="0">
                <a:solidFill>
                  <a:schemeClr val="bg1"/>
                </a:solidFill>
                <a:cs typeface="B Lotus" pitchFamily="2" charset="-78"/>
              </a:rPr>
              <a:t> ایجاد نمایند (آنها را </a:t>
            </a:r>
            <a:r>
              <a:rPr lang="fa-IR" sz="2000" b="1" u="sng" dirty="0" smtClean="0">
                <a:solidFill>
                  <a:schemeClr val="bg1"/>
                </a:solidFill>
                <a:cs typeface="B Lotus" pitchFamily="2" charset="-78"/>
              </a:rPr>
              <a:t>کنترل</a:t>
            </a:r>
            <a:r>
              <a:rPr lang="fa-IR" sz="2000" b="1" dirty="0" smtClean="0">
                <a:solidFill>
                  <a:schemeClr val="bg1"/>
                </a:solidFill>
                <a:cs typeface="B Lotus" pitchFamily="2" charset="-78"/>
              </a:rPr>
              <a:t> کنند) مانند مواردی که درباره دو اصل </a:t>
            </a:r>
            <a:r>
              <a:rPr lang="fa-IR" sz="2000" b="1" u="sng" dirty="0" smtClean="0">
                <a:solidFill>
                  <a:schemeClr val="bg1"/>
                </a:solidFill>
                <a:cs typeface="B Lotus" pitchFamily="2" charset="-78"/>
              </a:rPr>
              <a:t>اهمیت</a:t>
            </a:r>
            <a:r>
              <a:rPr lang="fa-IR" sz="2000" b="1" dirty="0" smtClean="0">
                <a:solidFill>
                  <a:schemeClr val="bg1"/>
                </a:solidFill>
                <a:cs typeface="B Lotus" pitchFamily="2" charset="-78"/>
              </a:rPr>
              <a:t> و </a:t>
            </a:r>
            <a:r>
              <a:rPr lang="fa-IR" sz="2000" b="1" u="sng" dirty="0" smtClean="0">
                <a:solidFill>
                  <a:schemeClr val="bg1"/>
                </a:solidFill>
                <a:cs typeface="B Lotus" pitchFamily="2" charset="-78"/>
              </a:rPr>
              <a:t>افشای اطلاعات</a:t>
            </a:r>
            <a:r>
              <a:rPr lang="fa-IR" sz="2000" b="1" dirty="0" smtClean="0">
                <a:solidFill>
                  <a:schemeClr val="bg1"/>
                </a:solidFill>
                <a:cs typeface="B Lotus" pitchFamily="2" charset="-78"/>
              </a:rPr>
              <a:t> قابل مشاهده اند.</a:t>
            </a:r>
            <a:endParaRPr lang="fa-IR" sz="2000" dirty="0" smtClean="0">
              <a:solidFill>
                <a:schemeClr val="bg1"/>
              </a:solidFill>
              <a:cs typeface="B Lotus" pitchFamily="2" charset="-78"/>
            </a:endParaRPr>
          </a:p>
        </p:txBody>
      </p:sp>
      <p:sp>
        <p:nvSpPr>
          <p:cNvPr id="4" name="Folded Corner 3"/>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 </a:t>
            </a:r>
            <a:r>
              <a:rPr lang="en-US" sz="2800" b="1" dirty="0" smtClean="0">
                <a:solidFill>
                  <a:srgbClr val="E20000"/>
                </a:solidFill>
                <a:cs typeface="B Lotus" pitchFamily="2" charset="-78"/>
              </a:rPr>
              <a:t> :</a:t>
            </a:r>
            <a:endParaRPr lang="en-US" sz="2800" b="1" dirty="0">
              <a:solidFill>
                <a:srgbClr val="E20000"/>
              </a:solidFill>
              <a:cs typeface="B Lotus" pitchFamily="2" charset="-78"/>
            </a:endParaRPr>
          </a:p>
        </p:txBody>
      </p:sp>
      <p:sp>
        <p:nvSpPr>
          <p:cNvPr id="7" name="Right Brace 6"/>
          <p:cNvSpPr/>
          <p:nvPr/>
        </p:nvSpPr>
        <p:spPr>
          <a:xfrm>
            <a:off x="5786446" y="4143380"/>
            <a:ext cx="285752" cy="2500330"/>
          </a:xfrm>
          <a:prstGeom prst="rightBrace">
            <a:avLst/>
          </a:prstGeom>
          <a:noFill/>
          <a:ln>
            <a:solidFill>
              <a:srgbClr val="00B05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dirty="0"/>
          </a:p>
        </p:txBody>
      </p:sp>
      <p:sp>
        <p:nvSpPr>
          <p:cNvPr id="8" name="Folded Corner 7"/>
          <p:cNvSpPr/>
          <p:nvPr/>
        </p:nvSpPr>
        <p:spPr>
          <a:xfrm>
            <a:off x="6143636" y="5000636"/>
            <a:ext cx="2357422"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400" b="1" dirty="0" smtClean="0">
                <a:solidFill>
                  <a:srgbClr val="E20000"/>
                </a:solidFill>
                <a:cs typeface="B Lotus" pitchFamily="2" charset="-78"/>
              </a:rPr>
              <a:t>اصول محدود کننده </a:t>
            </a:r>
            <a:r>
              <a:rPr lang="en-US" sz="2000" b="1" dirty="0" smtClean="0">
                <a:solidFill>
                  <a:srgbClr val="E20000"/>
                </a:solidFill>
                <a:cs typeface="B Lotus" pitchFamily="2" charset="-78"/>
              </a:rPr>
              <a:t> :</a:t>
            </a:r>
            <a:endParaRPr lang="en-US" sz="2000" b="1" dirty="0">
              <a:solidFill>
                <a:srgbClr val="E20000"/>
              </a:solidFill>
              <a:cs typeface="B Lotus" pitchFamily="2" charset="-78"/>
            </a:endParaRPr>
          </a:p>
        </p:txBody>
      </p:sp>
      <p:sp>
        <p:nvSpPr>
          <p:cNvPr id="9" name="TextBox 8"/>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38 - 15</a:t>
            </a:r>
            <a:endParaRPr lang="fa-IR" sz="2400" dirty="0"/>
          </a:p>
        </p:txBody>
      </p:sp>
      <p:sp>
        <p:nvSpPr>
          <p:cNvPr id="10" name="Folded Corner 9"/>
          <p:cNvSpPr/>
          <p:nvPr/>
        </p:nvSpPr>
        <p:spPr>
          <a:xfrm>
            <a:off x="2214546" y="4000504"/>
            <a:ext cx="3429024" cy="2714644"/>
          </a:xfrm>
          <a:prstGeom prst="foldedCorner">
            <a:avLst>
              <a:gd name="adj" fmla="val 530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pPr>
            <a:r>
              <a:rPr lang="fa-IR" sz="2400" b="1" dirty="0" smtClean="0">
                <a:solidFill>
                  <a:srgbClr val="0000CC"/>
                </a:solidFill>
                <a:cs typeface="B Lotus" pitchFamily="2" charset="-78"/>
              </a:rPr>
              <a:t>الف) محافظه کاری </a:t>
            </a:r>
            <a:r>
              <a:rPr lang="en-US" sz="2400" b="1" dirty="0" smtClean="0">
                <a:solidFill>
                  <a:srgbClr val="0000CC"/>
                </a:solidFill>
                <a:cs typeface="B Lotus" pitchFamily="2" charset="-78"/>
              </a:rPr>
              <a:t> - </a:t>
            </a:r>
            <a:r>
              <a:rPr lang="fa-IR" sz="2400" b="1" dirty="0" smtClean="0">
                <a:solidFill>
                  <a:srgbClr val="0000CC"/>
                </a:solidFill>
                <a:cs typeface="B Lotus" pitchFamily="2" charset="-78"/>
              </a:rPr>
              <a:t>احتیاط</a:t>
            </a:r>
            <a:endParaRPr lang="en-US" sz="2400" b="1" dirty="0" smtClean="0">
              <a:solidFill>
                <a:srgbClr val="0000CC"/>
              </a:solidFill>
              <a:cs typeface="B Lotus" pitchFamily="2" charset="-78"/>
            </a:endParaRPr>
          </a:p>
          <a:p>
            <a:pPr>
              <a:lnSpc>
                <a:spcPct val="150000"/>
              </a:lnSpc>
            </a:pPr>
            <a:r>
              <a:rPr lang="fa-IR" sz="2400" b="1" dirty="0" smtClean="0">
                <a:solidFill>
                  <a:srgbClr val="0000CC"/>
                </a:solidFill>
                <a:cs typeface="B Lotus" pitchFamily="2" charset="-78"/>
              </a:rPr>
              <a:t>ب) افشای اطلاعات</a:t>
            </a:r>
            <a:endParaRPr lang="en-US" sz="2400" b="1" dirty="0" smtClean="0">
              <a:solidFill>
                <a:srgbClr val="0000CC"/>
              </a:solidFill>
              <a:cs typeface="B Lotus" pitchFamily="2" charset="-78"/>
            </a:endParaRPr>
          </a:p>
          <a:p>
            <a:pPr>
              <a:lnSpc>
                <a:spcPct val="150000"/>
              </a:lnSpc>
            </a:pPr>
            <a:r>
              <a:rPr lang="fa-IR" sz="2400" b="1" dirty="0" smtClean="0">
                <a:solidFill>
                  <a:srgbClr val="0000CC"/>
                </a:solidFill>
                <a:cs typeface="B Lotus" pitchFamily="2" charset="-78"/>
              </a:rPr>
              <a:t>ج) اهمیت</a:t>
            </a:r>
            <a:endParaRPr lang="en-US" sz="2400" b="1" dirty="0" smtClean="0">
              <a:solidFill>
                <a:srgbClr val="0000CC"/>
              </a:solidFill>
              <a:cs typeface="B Lotus" pitchFamily="2" charset="-78"/>
            </a:endParaRPr>
          </a:p>
          <a:p>
            <a:pPr>
              <a:lnSpc>
                <a:spcPct val="150000"/>
              </a:lnSpc>
            </a:pPr>
            <a:r>
              <a:rPr lang="fa-IR" sz="2400" b="1" dirty="0" smtClean="0">
                <a:solidFill>
                  <a:srgbClr val="0000CC"/>
                </a:solidFill>
                <a:cs typeface="B Lotus" pitchFamily="2" charset="-78"/>
              </a:rPr>
              <a:t>د) عینیت (بی طرفی)</a:t>
            </a:r>
            <a:endParaRPr lang="en-US" sz="2400" b="1" dirty="0">
              <a:solidFill>
                <a:srgbClr val="0000CC"/>
              </a:solidFill>
              <a:cs typeface="B Lotus" pitchFamily="2" charset="-78"/>
            </a:endParaRPr>
          </a:p>
        </p:txBody>
      </p:sp>
    </p:spTree>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500034" y="2357430"/>
            <a:ext cx="8286808" cy="3571900"/>
          </a:xfrm>
          <a:prstGeom prst="foldedCorner">
            <a:avLst>
              <a:gd name="adj" fmla="val 664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pPr>
            <a:r>
              <a:rPr lang="fa-IR" sz="2000" b="1" dirty="0" smtClean="0">
                <a:solidFill>
                  <a:schemeClr val="bg1"/>
                </a:solidFill>
                <a:cs typeface="B Lotus" pitchFamily="2" charset="-78"/>
              </a:rPr>
              <a:t>عبارت است:</a:t>
            </a:r>
          </a:p>
          <a:p>
            <a:pPr algn="justLow" rtl="1">
              <a:lnSpc>
                <a:spcPct val="200000"/>
              </a:lnSpc>
            </a:pPr>
            <a:r>
              <a:rPr lang="fa-IR" sz="2000" b="1" dirty="0" smtClean="0">
                <a:solidFill>
                  <a:schemeClr val="bg1"/>
                </a:solidFill>
                <a:cs typeface="B Lotus" pitchFamily="2" charset="-78"/>
              </a:rPr>
              <a:t>از </a:t>
            </a:r>
            <a:r>
              <a:rPr lang="fa-IR" sz="2000" b="1" dirty="0" smtClean="0">
                <a:solidFill>
                  <a:srgbClr val="0000CC"/>
                </a:solidFill>
                <a:cs typeface="B Lotus" pitchFamily="2" charset="-78"/>
              </a:rPr>
              <a:t>انعکاس آثار رویدادهای مالی </a:t>
            </a:r>
            <a:r>
              <a:rPr lang="fa-IR" sz="2000" b="1" dirty="0" smtClean="0">
                <a:solidFill>
                  <a:schemeClr val="bg1"/>
                </a:solidFill>
                <a:cs typeface="B Lotus" pitchFamily="2" charset="-78"/>
              </a:rPr>
              <a:t>با توجه به </a:t>
            </a:r>
            <a:r>
              <a:rPr lang="fa-IR" sz="2000" b="1" dirty="0" smtClean="0">
                <a:solidFill>
                  <a:srgbClr val="0000CC"/>
                </a:solidFill>
                <a:cs typeface="B Lotus" pitchFamily="2" charset="-78"/>
              </a:rPr>
              <a:t>اصول پذیرفته شده حسابداری</a:t>
            </a:r>
            <a:r>
              <a:rPr lang="fa-IR" sz="2000" b="1" dirty="0" smtClean="0">
                <a:solidFill>
                  <a:schemeClr val="bg1"/>
                </a:solidFill>
                <a:cs typeface="B Lotus" pitchFamily="2" charset="-78"/>
              </a:rPr>
              <a:t> و </a:t>
            </a:r>
            <a:r>
              <a:rPr lang="fa-IR" sz="2000" b="1" dirty="0" smtClean="0">
                <a:solidFill>
                  <a:srgbClr val="0000CC"/>
                </a:solidFill>
                <a:cs typeface="B Lotus" pitchFamily="2" charset="-78"/>
              </a:rPr>
              <a:t>قوانین</a:t>
            </a:r>
            <a:r>
              <a:rPr lang="fa-IR" sz="2000" b="1" dirty="0" smtClean="0">
                <a:solidFill>
                  <a:schemeClr val="bg1"/>
                </a:solidFill>
                <a:cs typeface="B Lotus" pitchFamily="2" charset="-78"/>
              </a:rPr>
              <a:t> آمده به گونه ای که </a:t>
            </a:r>
            <a:r>
              <a:rPr lang="fa-IR" sz="2200" b="1" u="sng" dirty="0" smtClean="0">
                <a:solidFill>
                  <a:srgbClr val="0000CC"/>
                </a:solidFill>
                <a:cs typeface="B Lotus" pitchFamily="2" charset="-78"/>
              </a:rPr>
              <a:t>حداقل اثر مساعد</a:t>
            </a:r>
            <a:r>
              <a:rPr lang="fa-IR" sz="2200" b="1" dirty="0" smtClean="0">
                <a:solidFill>
                  <a:srgbClr val="7030A0"/>
                </a:solidFill>
                <a:cs typeface="B Lotus" pitchFamily="2" charset="-78"/>
              </a:rPr>
              <a:t> </a:t>
            </a:r>
            <a:r>
              <a:rPr lang="fa-IR" sz="2000" b="1" dirty="0" smtClean="0">
                <a:solidFill>
                  <a:schemeClr val="bg1"/>
                </a:solidFill>
                <a:cs typeface="B Lotus" pitchFamily="2" charset="-78"/>
              </a:rPr>
              <a:t>را بر </a:t>
            </a:r>
            <a:r>
              <a:rPr lang="fa-IR" sz="2200" b="1" u="sng" dirty="0" smtClean="0">
                <a:solidFill>
                  <a:srgbClr val="0000CC"/>
                </a:solidFill>
                <a:cs typeface="B Lotus" pitchFamily="2" charset="-78"/>
              </a:rPr>
              <a:t>سود</a:t>
            </a:r>
            <a:r>
              <a:rPr lang="fa-IR" sz="2000" b="1" dirty="0" smtClean="0">
                <a:solidFill>
                  <a:schemeClr val="bg1"/>
                </a:solidFill>
                <a:cs typeface="B Lotus" pitchFamily="2" charset="-78"/>
              </a:rPr>
              <a:t> داشته باشد.</a:t>
            </a:r>
          </a:p>
          <a:p>
            <a:pPr algn="justLow" rtl="1">
              <a:lnSpc>
                <a:spcPct val="200000"/>
              </a:lnSpc>
            </a:pPr>
            <a:r>
              <a:rPr lang="fa-IR" sz="2000" b="1" dirty="0" smtClean="0">
                <a:solidFill>
                  <a:schemeClr val="bg1"/>
                </a:solidFill>
                <a:cs typeface="B Lotus" pitchFamily="2" charset="-78"/>
              </a:rPr>
              <a:t> « به عنوان مثال برای </a:t>
            </a:r>
            <a:r>
              <a:rPr lang="fa-IR" sz="2000" b="1" u="sng" dirty="0" smtClean="0">
                <a:solidFill>
                  <a:schemeClr val="bg1"/>
                </a:solidFill>
                <a:cs typeface="B Lotus" pitchFamily="2" charset="-78"/>
              </a:rPr>
              <a:t>ارزش گذاری موجودی کالا در زمان تورم </a:t>
            </a:r>
            <a:r>
              <a:rPr lang="fa-IR" sz="2000" b="1" dirty="0" smtClean="0">
                <a:solidFill>
                  <a:schemeClr val="bg1"/>
                </a:solidFill>
                <a:cs typeface="B Lotus" pitchFamily="2" charset="-78"/>
              </a:rPr>
              <a:t>بین روش های </a:t>
            </a:r>
            <a:r>
              <a:rPr lang="en-US" sz="2000" b="1" dirty="0" smtClean="0">
                <a:solidFill>
                  <a:schemeClr val="bg1"/>
                </a:solidFill>
                <a:cs typeface="B Lotus" pitchFamily="2" charset="-78"/>
              </a:rPr>
              <a:t>  </a:t>
            </a:r>
            <a:r>
              <a:rPr lang="en-US" sz="2000" b="1" u="sng" dirty="0" err="1" smtClean="0">
                <a:solidFill>
                  <a:schemeClr val="bg1"/>
                </a:solidFill>
                <a:cs typeface="B Lotus" pitchFamily="2" charset="-78"/>
              </a:rPr>
              <a:t>Fifo</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و </a:t>
            </a:r>
            <a:r>
              <a:rPr lang="fa-IR" sz="2000" b="1" u="sng" dirty="0" smtClean="0">
                <a:solidFill>
                  <a:schemeClr val="bg1"/>
                </a:solidFill>
                <a:cs typeface="B Lotus" pitchFamily="2" charset="-78"/>
              </a:rPr>
              <a:t>میانگین</a:t>
            </a:r>
            <a:r>
              <a:rPr lang="fa-IR" sz="2000" b="1" dirty="0" smtClean="0">
                <a:solidFill>
                  <a:schemeClr val="bg1"/>
                </a:solidFill>
                <a:cs typeface="B Lotus" pitchFamily="2" charset="-78"/>
              </a:rPr>
              <a:t>     میتوان </a:t>
            </a:r>
            <a:r>
              <a:rPr lang="fa-IR" sz="2000" b="1" u="sng" dirty="0" smtClean="0">
                <a:solidFill>
                  <a:schemeClr val="bg1"/>
                </a:solidFill>
                <a:cs typeface="B Lotus" pitchFamily="2" charset="-78"/>
              </a:rPr>
              <a:t>روش میانگین </a:t>
            </a:r>
            <a:r>
              <a:rPr lang="fa-IR" sz="2000" b="1" dirty="0" smtClean="0">
                <a:solidFill>
                  <a:schemeClr val="bg1"/>
                </a:solidFill>
                <a:cs typeface="B Lotus" pitchFamily="2" charset="-78"/>
              </a:rPr>
              <a:t>را انتخاب نمود</a:t>
            </a:r>
            <a:r>
              <a:rPr lang="en-US" sz="2000" b="1" dirty="0" smtClean="0">
                <a:solidFill>
                  <a:schemeClr val="bg1"/>
                </a:solidFill>
                <a:cs typeface="B Lotus" pitchFamily="2" charset="-78"/>
              </a:rPr>
              <a:t>.</a:t>
            </a:r>
            <a:r>
              <a:rPr lang="fa-IR" sz="2000" b="1" dirty="0" smtClean="0">
                <a:solidFill>
                  <a:schemeClr val="bg1"/>
                </a:solidFill>
                <a:cs typeface="B Lotus" pitchFamily="2" charset="-78"/>
              </a:rPr>
              <a:t>» </a:t>
            </a:r>
          </a:p>
        </p:txBody>
      </p:sp>
      <p:sp>
        <p:nvSpPr>
          <p:cNvPr id="4" name="Folded Corner 3"/>
          <p:cNvSpPr/>
          <p:nvPr/>
        </p:nvSpPr>
        <p:spPr>
          <a:xfrm>
            <a:off x="3428992" y="1428736"/>
            <a:ext cx="4857784"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200000"/>
              </a:lnSpc>
            </a:pPr>
            <a:r>
              <a:rPr lang="fa-IR" sz="2800" b="1" dirty="0" smtClean="0">
                <a:solidFill>
                  <a:srgbClr val="0000CC"/>
                </a:solidFill>
                <a:cs typeface="B Lotus" pitchFamily="2" charset="-78"/>
              </a:rPr>
              <a:t>الف) محافظه کاری </a:t>
            </a:r>
            <a:r>
              <a:rPr lang="en-US" sz="2800" b="1" dirty="0" smtClean="0">
                <a:solidFill>
                  <a:srgbClr val="0000CC"/>
                </a:solidFill>
                <a:cs typeface="B Lotus" pitchFamily="2" charset="-78"/>
              </a:rPr>
              <a:t> - </a:t>
            </a:r>
            <a:r>
              <a:rPr lang="fa-IR" sz="2800" b="1" dirty="0" smtClean="0">
                <a:solidFill>
                  <a:srgbClr val="0000CC"/>
                </a:solidFill>
                <a:cs typeface="B Lotus" pitchFamily="2" charset="-78"/>
              </a:rPr>
              <a:t>احتیاط</a:t>
            </a:r>
            <a:endParaRPr lang="en-US" sz="2800" dirty="0" smtClean="0">
              <a:solidFill>
                <a:srgbClr val="0000CC"/>
              </a:solidFill>
              <a:cs typeface="B Lotus" pitchFamily="2" charset="-78"/>
            </a:endParaRPr>
          </a:p>
        </p:txBody>
      </p:sp>
      <p:sp>
        <p:nvSpPr>
          <p:cNvPr id="6" name="Folded Corner 5"/>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a:t>
            </a:r>
            <a:r>
              <a:rPr lang="en-US" sz="2800" b="1" dirty="0" smtClean="0">
                <a:solidFill>
                  <a:srgbClr val="E20000"/>
                </a:solidFill>
                <a:cs typeface="B Lotus" pitchFamily="2" charset="-78"/>
              </a:rPr>
              <a:t> : </a:t>
            </a:r>
            <a:endParaRPr lang="en-US" sz="2800" b="1"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38 - 16</a:t>
            </a:r>
            <a:endParaRPr lang="fa-IR" sz="2400" dirty="0"/>
          </a:p>
        </p:txBody>
      </p:sp>
      <p:sp>
        <p:nvSpPr>
          <p:cNvPr id="7" name="Rectangle 6"/>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214554"/>
            <a:ext cx="8358246" cy="4000528"/>
          </a:xfrm>
          <a:prstGeom prst="foldedCorner">
            <a:avLst>
              <a:gd name="adj" fmla="val 481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lnSpc>
                <a:spcPct val="150000"/>
              </a:lnSpc>
            </a:pPr>
            <a:r>
              <a:rPr lang="fa-IR" sz="2000" b="1" dirty="0" smtClean="0">
                <a:solidFill>
                  <a:schemeClr val="bg1"/>
                </a:solidFill>
                <a:cs typeface="B Lotus" pitchFamily="2" charset="-78"/>
              </a:rPr>
              <a:t>تعریف </a:t>
            </a:r>
            <a:r>
              <a:rPr lang="fa-IR" sz="2400" b="1" u="sng" dirty="0" smtClean="0">
                <a:solidFill>
                  <a:srgbClr val="0000CC"/>
                </a:solidFill>
                <a:cs typeface="B Lotus" pitchFamily="2" charset="-78"/>
              </a:rPr>
              <a:t>محافظه کاری</a:t>
            </a:r>
            <a:r>
              <a:rPr lang="fa-IR" sz="2400" b="1" dirty="0" smtClean="0">
                <a:solidFill>
                  <a:srgbClr val="0000CC"/>
                </a:solidFill>
                <a:cs typeface="B Lotus" pitchFamily="2" charset="-78"/>
              </a:rPr>
              <a:t> </a:t>
            </a:r>
            <a:r>
              <a:rPr lang="fa-IR" sz="2000" b="1" dirty="0" smtClean="0">
                <a:solidFill>
                  <a:schemeClr val="bg1"/>
                </a:solidFill>
                <a:cs typeface="B Lotus" pitchFamily="2" charset="-78"/>
              </a:rPr>
              <a:t>از دیدگاه </a:t>
            </a:r>
            <a:r>
              <a:rPr lang="fa-IR" sz="2000" b="1" u="sng" dirty="0" smtClean="0">
                <a:solidFill>
                  <a:schemeClr val="bg1"/>
                </a:solidFill>
                <a:cs typeface="B Lotus" pitchFamily="2" charset="-78"/>
              </a:rPr>
              <a:t>تهیه کنندگان صورت های مالی</a:t>
            </a:r>
            <a:r>
              <a:rPr lang="fa-IR"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endParaRPr lang="fa-IR" sz="2000" b="1"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تلاشی برای </a:t>
            </a:r>
            <a:r>
              <a:rPr lang="fa-IR" sz="2000" b="1" u="sng" dirty="0" smtClean="0">
                <a:solidFill>
                  <a:schemeClr val="bg1"/>
                </a:solidFill>
                <a:cs typeface="B Lotus" pitchFamily="2" charset="-78"/>
              </a:rPr>
              <a:t>گزینش روش های حسابداری </a:t>
            </a:r>
            <a:r>
              <a:rPr lang="fa-IR" sz="2000" b="1" dirty="0" smtClean="0">
                <a:solidFill>
                  <a:schemeClr val="bg1"/>
                </a:solidFill>
                <a:cs typeface="B Lotus" pitchFamily="2" charset="-78"/>
              </a:rPr>
              <a:t>که به یکی از نتیجه های زیر منجر شود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buFont typeface="Wingdings" pitchFamily="2" charset="2"/>
              <a:buChar char="ü"/>
            </a:pPr>
            <a:r>
              <a:rPr lang="fa-IR" sz="2000" b="1" dirty="0" smtClean="0">
                <a:solidFill>
                  <a:schemeClr val="bg1"/>
                </a:solidFill>
                <a:cs typeface="B Lotus" pitchFamily="2" charset="-78"/>
              </a:rPr>
              <a:t>شناسایی یا ثبت </a:t>
            </a:r>
            <a:r>
              <a:rPr lang="fa-IR" sz="2200" b="1" u="sng" dirty="0" smtClean="0">
                <a:solidFill>
                  <a:srgbClr val="7030A0"/>
                </a:solidFill>
                <a:cs typeface="B Lotus" pitchFamily="2" charset="-78"/>
              </a:rPr>
              <a:t>درآمد</a:t>
            </a:r>
            <a:r>
              <a:rPr lang="fa-IR" sz="2000" b="1" dirty="0" smtClean="0">
                <a:solidFill>
                  <a:schemeClr val="bg1"/>
                </a:solidFill>
                <a:cs typeface="B Lotus" pitchFamily="2" charset="-78"/>
              </a:rPr>
              <a:t> با آهنگی </a:t>
            </a:r>
            <a:r>
              <a:rPr lang="fa-IR" sz="2200" b="1" u="sng" dirty="0" smtClean="0">
                <a:solidFill>
                  <a:srgbClr val="7030A0"/>
                </a:solidFill>
                <a:cs typeface="B Lotus" pitchFamily="2" charset="-78"/>
              </a:rPr>
              <a:t>کندتر</a:t>
            </a:r>
            <a:endParaRPr lang="en-US" sz="2200" u="sng" dirty="0" smtClean="0">
              <a:solidFill>
                <a:srgbClr val="7030A0"/>
              </a:solidFill>
              <a:cs typeface="B Lotus" pitchFamily="2" charset="-78"/>
            </a:endParaRPr>
          </a:p>
          <a:p>
            <a:pPr algn="justLow" rtl="1">
              <a:lnSpc>
                <a:spcPct val="150000"/>
              </a:lnSpc>
              <a:buFont typeface="Wingdings" pitchFamily="2" charset="2"/>
              <a:buChar char="ü"/>
            </a:pPr>
            <a:r>
              <a:rPr lang="fa-IR" sz="2000" b="1" dirty="0" smtClean="0">
                <a:solidFill>
                  <a:schemeClr val="bg1"/>
                </a:solidFill>
                <a:cs typeface="B Lotus" pitchFamily="2" charset="-78"/>
              </a:rPr>
              <a:t>شناسایی یا ثبت </a:t>
            </a:r>
            <a:r>
              <a:rPr lang="fa-IR" sz="2200" b="1" u="sng" dirty="0" smtClean="0">
                <a:solidFill>
                  <a:srgbClr val="7030A0"/>
                </a:solidFill>
                <a:cs typeface="B Lotus" pitchFamily="2" charset="-78"/>
              </a:rPr>
              <a:t>هزینه</a:t>
            </a:r>
            <a:r>
              <a:rPr lang="fa-IR" sz="2000" b="1" dirty="0" smtClean="0">
                <a:solidFill>
                  <a:schemeClr val="bg1"/>
                </a:solidFill>
                <a:cs typeface="B Lotus" pitchFamily="2" charset="-78"/>
              </a:rPr>
              <a:t> های دوره با آهنگی </a:t>
            </a:r>
            <a:r>
              <a:rPr lang="fa-IR" sz="2200" b="1" u="sng" dirty="0" smtClean="0">
                <a:solidFill>
                  <a:srgbClr val="7030A0"/>
                </a:solidFill>
                <a:cs typeface="B Lotus" pitchFamily="2" charset="-78"/>
              </a:rPr>
              <a:t>تندتر</a:t>
            </a:r>
            <a:endParaRPr lang="en-US" sz="2200" u="sng" dirty="0" smtClean="0">
              <a:solidFill>
                <a:srgbClr val="7030A0"/>
              </a:solidFill>
              <a:cs typeface="B Lotus" pitchFamily="2" charset="-78"/>
            </a:endParaRPr>
          </a:p>
          <a:p>
            <a:pPr algn="justLow" rtl="1">
              <a:lnSpc>
                <a:spcPct val="150000"/>
              </a:lnSpc>
              <a:buFont typeface="Wingdings" pitchFamily="2" charset="2"/>
              <a:buChar char="ü"/>
            </a:pPr>
            <a:r>
              <a:rPr lang="fa-IR" sz="2000" b="1" dirty="0" smtClean="0">
                <a:solidFill>
                  <a:schemeClr val="bg1"/>
                </a:solidFill>
                <a:cs typeface="B Lotus" pitchFamily="2" charset="-78"/>
              </a:rPr>
              <a:t>تعیین </a:t>
            </a:r>
            <a:r>
              <a:rPr lang="fa-IR" sz="2200" b="1" u="sng" dirty="0" smtClean="0">
                <a:solidFill>
                  <a:srgbClr val="7030A0"/>
                </a:solidFill>
                <a:cs typeface="B Lotus" pitchFamily="2" charset="-78"/>
              </a:rPr>
              <a:t>ارزش دارایی</a:t>
            </a:r>
            <a:r>
              <a:rPr lang="fa-IR" sz="2000" b="1" dirty="0" smtClean="0">
                <a:solidFill>
                  <a:schemeClr val="bg1"/>
                </a:solidFill>
                <a:cs typeface="B Lotus" pitchFamily="2" charset="-78"/>
              </a:rPr>
              <a:t> ها با آهنگی </a:t>
            </a:r>
            <a:r>
              <a:rPr lang="fa-IR" sz="2200" b="1" u="sng" dirty="0" smtClean="0">
                <a:solidFill>
                  <a:srgbClr val="7030A0"/>
                </a:solidFill>
                <a:cs typeface="B Lotus" pitchFamily="2" charset="-78"/>
              </a:rPr>
              <a:t>کندتر</a:t>
            </a:r>
            <a:endParaRPr lang="en-US" sz="2200" u="sng" dirty="0" smtClean="0">
              <a:solidFill>
                <a:srgbClr val="7030A0"/>
              </a:solidFill>
              <a:cs typeface="B Lotus" pitchFamily="2" charset="-78"/>
            </a:endParaRPr>
          </a:p>
          <a:p>
            <a:pPr algn="justLow" rtl="1">
              <a:lnSpc>
                <a:spcPct val="150000"/>
              </a:lnSpc>
              <a:buFont typeface="Wingdings" pitchFamily="2" charset="2"/>
              <a:buChar char="ü"/>
            </a:pPr>
            <a:r>
              <a:rPr lang="fa-IR" sz="2000" b="1" dirty="0" smtClean="0">
                <a:solidFill>
                  <a:schemeClr val="bg1"/>
                </a:solidFill>
                <a:cs typeface="B Lotus" pitchFamily="2" charset="-78"/>
              </a:rPr>
              <a:t>تعیین </a:t>
            </a:r>
            <a:r>
              <a:rPr lang="fa-IR" sz="2200" b="1" u="sng" dirty="0" smtClean="0">
                <a:solidFill>
                  <a:srgbClr val="7030A0"/>
                </a:solidFill>
                <a:cs typeface="B Lotus" pitchFamily="2" charset="-78"/>
              </a:rPr>
              <a:t>مقدار بدهی</a:t>
            </a:r>
            <a:r>
              <a:rPr lang="fa-IR" sz="2000" b="1" dirty="0" smtClean="0">
                <a:solidFill>
                  <a:schemeClr val="bg1"/>
                </a:solidFill>
                <a:cs typeface="B Lotus" pitchFamily="2" charset="-78"/>
              </a:rPr>
              <a:t> ها با آهنگی </a:t>
            </a:r>
            <a:r>
              <a:rPr lang="fa-IR" sz="2200" b="1" u="sng" dirty="0" smtClean="0">
                <a:solidFill>
                  <a:srgbClr val="7030A0"/>
                </a:solidFill>
                <a:cs typeface="B Lotus" pitchFamily="2" charset="-78"/>
              </a:rPr>
              <a:t>تندتر</a:t>
            </a:r>
            <a:endParaRPr lang="fa-IR" sz="2200" u="sng" dirty="0" smtClean="0">
              <a:solidFill>
                <a:srgbClr val="7030A0"/>
              </a:solidFill>
              <a:cs typeface="B Lotus" pitchFamily="2" charset="-78"/>
            </a:endParaRPr>
          </a:p>
        </p:txBody>
      </p:sp>
      <p:sp>
        <p:nvSpPr>
          <p:cNvPr id="6" name="Folded Corner 5"/>
          <p:cNvSpPr/>
          <p:nvPr/>
        </p:nvSpPr>
        <p:spPr>
          <a:xfrm>
            <a:off x="3428992" y="1428736"/>
            <a:ext cx="4857784"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200000"/>
              </a:lnSpc>
            </a:pPr>
            <a:r>
              <a:rPr lang="fa-IR" sz="2800" b="1" dirty="0" smtClean="0">
                <a:solidFill>
                  <a:srgbClr val="0000CC"/>
                </a:solidFill>
                <a:cs typeface="B Lotus" pitchFamily="2" charset="-78"/>
              </a:rPr>
              <a:t>الف) محافظه کاری </a:t>
            </a:r>
            <a:r>
              <a:rPr lang="en-US" sz="2800" b="1" dirty="0" smtClean="0">
                <a:solidFill>
                  <a:srgbClr val="0000CC"/>
                </a:solidFill>
                <a:cs typeface="B Lotus" pitchFamily="2" charset="-78"/>
              </a:rPr>
              <a:t> - </a:t>
            </a:r>
            <a:r>
              <a:rPr lang="fa-IR" sz="2800" b="1" dirty="0" smtClean="0">
                <a:solidFill>
                  <a:srgbClr val="0000CC"/>
                </a:solidFill>
                <a:cs typeface="B Lotus" pitchFamily="2" charset="-78"/>
              </a:rPr>
              <a:t>احتیاط</a:t>
            </a:r>
            <a:endParaRPr lang="en-US" sz="2800" dirty="0" smtClean="0">
              <a:solidFill>
                <a:srgbClr val="0000CC"/>
              </a:solidFill>
              <a:cs typeface="B Lotus" pitchFamily="2" charset="-78"/>
            </a:endParaRPr>
          </a:p>
        </p:txBody>
      </p:sp>
      <p:sp>
        <p:nvSpPr>
          <p:cNvPr id="7" name="Folded Corner 6"/>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a:t>
            </a:r>
            <a:r>
              <a:rPr lang="en-US" sz="2800" b="1" dirty="0" smtClean="0">
                <a:solidFill>
                  <a:srgbClr val="E20000"/>
                </a:solidFill>
                <a:cs typeface="B Lotus" pitchFamily="2" charset="-78"/>
              </a:rPr>
              <a:t> : </a:t>
            </a:r>
            <a:endParaRPr lang="en-US" sz="2800" b="1"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38 - 17</a:t>
            </a:r>
            <a:endParaRPr lang="fa-IR" sz="2400" dirty="0"/>
          </a:p>
        </p:txBody>
      </p:sp>
      <p:cxnSp>
        <p:nvCxnSpPr>
          <p:cNvPr id="10" name="Straight Arrow Connector 9"/>
          <p:cNvCxnSpPr/>
          <p:nvPr/>
        </p:nvCxnSpPr>
        <p:spPr>
          <a:xfrm rot="10800000">
            <a:off x="3571868" y="4143380"/>
            <a:ext cx="1428760"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rot="10800000">
            <a:off x="3571868" y="4357694"/>
            <a:ext cx="1428760" cy="857256"/>
          </a:xfrm>
          <a:prstGeom prst="bentConnector3">
            <a:avLst>
              <a:gd name="adj1" fmla="val 50000"/>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Cloud 12"/>
          <p:cNvSpPr/>
          <p:nvPr/>
        </p:nvSpPr>
        <p:spPr>
          <a:xfrm>
            <a:off x="1428728" y="3857628"/>
            <a:ext cx="2071702" cy="1000132"/>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CC"/>
                </a:solidFill>
                <a:cs typeface="B Lotus" pitchFamily="2" charset="-78"/>
              </a:rPr>
              <a:t>بیشتر از واقع گزارش نشوند</a:t>
            </a:r>
            <a:endParaRPr lang="fa-IR" sz="2000" b="1" dirty="0">
              <a:solidFill>
                <a:srgbClr val="0000CC"/>
              </a:solidFill>
              <a:cs typeface="B Lotus" pitchFamily="2" charset="-78"/>
            </a:endParaRPr>
          </a:p>
        </p:txBody>
      </p:sp>
      <p:cxnSp>
        <p:nvCxnSpPr>
          <p:cNvPr id="14" name="Straight Arrow Connector 13"/>
          <p:cNvCxnSpPr/>
          <p:nvPr/>
        </p:nvCxnSpPr>
        <p:spPr>
          <a:xfrm rot="10800000">
            <a:off x="3428992" y="5786454"/>
            <a:ext cx="1714512" cy="1588"/>
          </a:xfrm>
          <a:prstGeom prst="straightConnector1">
            <a:avLst/>
          </a:prstGeom>
          <a:ln>
            <a:solidFill>
              <a:srgbClr val="E2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rot="10800000" flipV="1">
            <a:off x="3428992" y="4643446"/>
            <a:ext cx="928694" cy="857256"/>
          </a:xfrm>
          <a:prstGeom prst="bentConnector3">
            <a:avLst>
              <a:gd name="adj1" fmla="val 50000"/>
            </a:avLst>
          </a:prstGeom>
          <a:ln>
            <a:solidFill>
              <a:srgbClr val="E20000"/>
            </a:solidFill>
            <a:tailEnd type="arrow"/>
          </a:ln>
        </p:spPr>
        <p:style>
          <a:lnRef idx="1">
            <a:schemeClr val="accent1"/>
          </a:lnRef>
          <a:fillRef idx="0">
            <a:schemeClr val="accent1"/>
          </a:fillRef>
          <a:effectRef idx="0">
            <a:schemeClr val="accent1"/>
          </a:effectRef>
          <a:fontRef idx="minor">
            <a:schemeClr val="tx1"/>
          </a:fontRef>
        </p:style>
      </p:cxnSp>
      <p:sp>
        <p:nvSpPr>
          <p:cNvPr id="25" name="Cloud 24"/>
          <p:cNvSpPr/>
          <p:nvPr/>
        </p:nvSpPr>
        <p:spPr>
          <a:xfrm>
            <a:off x="1071538" y="5143512"/>
            <a:ext cx="2214578" cy="928694"/>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CC"/>
                </a:solidFill>
                <a:cs typeface="B Lotus" pitchFamily="2" charset="-78"/>
              </a:rPr>
              <a:t>کمتر از واقع گزارش نشوند</a:t>
            </a:r>
            <a:endParaRPr lang="fa-IR" sz="2000" b="1" dirty="0">
              <a:solidFill>
                <a:srgbClr val="0000CC"/>
              </a:solidFill>
              <a:cs typeface="B Lotus" pitchFamily="2" charset="-78"/>
            </a:endParaRPr>
          </a:p>
        </p:txBody>
      </p:sp>
      <p:sp>
        <p:nvSpPr>
          <p:cNvPr id="15" name="Rectangle 14"/>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20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20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2000"/>
                                        <p:tgtEl>
                                          <p:spTgt spid="19"/>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20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428868"/>
            <a:ext cx="8358246" cy="2428892"/>
          </a:xfrm>
          <a:prstGeom prst="foldedCorner">
            <a:avLst>
              <a:gd name="adj" fmla="val 837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pPr>
            <a:r>
              <a:rPr lang="en-US" sz="2000" b="1" dirty="0" smtClean="0">
                <a:solidFill>
                  <a:srgbClr val="E20000"/>
                </a:solidFill>
                <a:cs typeface="B Lotus" pitchFamily="2" charset="-78"/>
              </a:rPr>
              <a:t>*</a:t>
            </a:r>
            <a:r>
              <a:rPr lang="fa-IR" sz="2000" b="1" dirty="0" smtClean="0">
                <a:solidFill>
                  <a:schemeClr val="bg1"/>
                </a:solidFill>
                <a:cs typeface="B Lotus" pitchFamily="2" charset="-78"/>
              </a:rPr>
              <a:t>از این دیدگاه برای تعیین اینکه آیا کدام روش </a:t>
            </a:r>
            <a:r>
              <a:rPr lang="fa-IR" sz="2000" b="1" u="sng" dirty="0" smtClean="0">
                <a:solidFill>
                  <a:schemeClr val="bg1"/>
                </a:solidFill>
                <a:cs typeface="B Lotus" pitchFamily="2" charset="-78"/>
              </a:rPr>
              <a:t>محافظه کارانه</a:t>
            </a:r>
            <a:r>
              <a:rPr lang="fa-IR" sz="2000" b="1" dirty="0" smtClean="0">
                <a:solidFill>
                  <a:schemeClr val="bg1"/>
                </a:solidFill>
                <a:cs typeface="B Lotus" pitchFamily="2" charset="-78"/>
              </a:rPr>
              <a:t> است ، </a:t>
            </a:r>
          </a:p>
          <a:p>
            <a:pPr algn="justLow" rtl="1">
              <a:lnSpc>
                <a:spcPct val="200000"/>
              </a:lnSpc>
            </a:pPr>
            <a:r>
              <a:rPr lang="fa-IR" sz="2000" b="1" dirty="0" smtClean="0">
                <a:solidFill>
                  <a:schemeClr val="bg1"/>
                </a:solidFill>
                <a:cs typeface="B Lotus" pitchFamily="2" charset="-78"/>
              </a:rPr>
              <a:t>روشی که در آن </a:t>
            </a:r>
            <a:r>
              <a:rPr lang="fa-IR" sz="2200" b="1" dirty="0" smtClean="0">
                <a:solidFill>
                  <a:srgbClr val="7030A0"/>
                </a:solidFill>
                <a:cs typeface="B Lotus" pitchFamily="2" charset="-78"/>
              </a:rPr>
              <a:t>سود کمتر</a:t>
            </a:r>
            <a:r>
              <a:rPr lang="fa-IR" sz="2000" b="1" dirty="0" smtClean="0">
                <a:solidFill>
                  <a:schemeClr val="bg1"/>
                </a:solidFill>
                <a:cs typeface="B Lotus" pitchFamily="2" charset="-78"/>
              </a:rPr>
              <a:t> ارائه شود نسبت به روشی که </a:t>
            </a:r>
            <a:r>
              <a:rPr lang="fa-IR" sz="2200" b="1" dirty="0" smtClean="0">
                <a:solidFill>
                  <a:srgbClr val="7030A0"/>
                </a:solidFill>
                <a:cs typeface="B Lotus" pitchFamily="2" charset="-78"/>
              </a:rPr>
              <a:t>دارایی</a:t>
            </a:r>
            <a:r>
              <a:rPr lang="fa-IR" sz="2000" b="1" dirty="0" smtClean="0">
                <a:solidFill>
                  <a:schemeClr val="bg1"/>
                </a:solidFill>
                <a:cs typeface="B Lotus" pitchFamily="2" charset="-78"/>
              </a:rPr>
              <a:t> </a:t>
            </a:r>
            <a:r>
              <a:rPr lang="fa-IR" sz="2000" b="1" dirty="0" smtClean="0">
                <a:solidFill>
                  <a:srgbClr val="7030A0"/>
                </a:solidFill>
                <a:cs typeface="B Lotus" pitchFamily="2" charset="-78"/>
              </a:rPr>
              <a:t>ها</a:t>
            </a:r>
            <a:r>
              <a:rPr lang="fa-IR" sz="2000" b="1" dirty="0" smtClean="0">
                <a:solidFill>
                  <a:schemeClr val="bg1"/>
                </a:solidFill>
                <a:cs typeface="B Lotus" pitchFamily="2" charset="-78"/>
              </a:rPr>
              <a:t> دارای </a:t>
            </a:r>
            <a:r>
              <a:rPr lang="fa-IR" sz="2200" b="1" dirty="0" smtClean="0">
                <a:solidFill>
                  <a:srgbClr val="7030A0"/>
                </a:solidFill>
                <a:cs typeface="B Lotus" pitchFamily="2" charset="-78"/>
              </a:rPr>
              <a:t>ارزش بالاتری </a:t>
            </a:r>
            <a:r>
              <a:rPr lang="fa-IR" sz="2000" b="1" dirty="0" smtClean="0">
                <a:solidFill>
                  <a:schemeClr val="bg1"/>
                </a:solidFill>
                <a:cs typeface="B Lotus" pitchFamily="2" charset="-78"/>
              </a:rPr>
              <a:t>گردند ، </a:t>
            </a:r>
            <a:r>
              <a:rPr lang="fa-IR" sz="2200" b="1" u="sng" dirty="0" smtClean="0">
                <a:solidFill>
                  <a:srgbClr val="7030A0"/>
                </a:solidFill>
                <a:cs typeface="B Lotus" pitchFamily="2" charset="-78"/>
              </a:rPr>
              <a:t>اولویت</a:t>
            </a:r>
            <a:r>
              <a:rPr lang="fa-IR" sz="2000" b="1" dirty="0" smtClean="0">
                <a:solidFill>
                  <a:schemeClr val="bg1"/>
                </a:solidFill>
                <a:cs typeface="B Lotus" pitchFamily="2" charset="-78"/>
              </a:rPr>
              <a:t> خواهد داشت.</a:t>
            </a:r>
            <a:endParaRPr lang="fa-IR" sz="2000" dirty="0" smtClean="0">
              <a:solidFill>
                <a:schemeClr val="bg1"/>
              </a:solidFill>
              <a:cs typeface="B Lotus" pitchFamily="2" charset="-78"/>
            </a:endParaRPr>
          </a:p>
        </p:txBody>
      </p:sp>
      <p:sp>
        <p:nvSpPr>
          <p:cNvPr id="6" name="Folded Corner 5"/>
          <p:cNvSpPr/>
          <p:nvPr/>
        </p:nvSpPr>
        <p:spPr>
          <a:xfrm>
            <a:off x="3428992" y="1428736"/>
            <a:ext cx="4857784"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200000"/>
              </a:lnSpc>
            </a:pPr>
            <a:r>
              <a:rPr lang="fa-IR" sz="2800" b="1" dirty="0" smtClean="0">
                <a:solidFill>
                  <a:srgbClr val="0000CC"/>
                </a:solidFill>
                <a:cs typeface="B Lotus" pitchFamily="2" charset="-78"/>
              </a:rPr>
              <a:t>الف) محافظه کاری </a:t>
            </a:r>
            <a:r>
              <a:rPr lang="en-US" sz="2800" b="1" dirty="0" smtClean="0">
                <a:solidFill>
                  <a:srgbClr val="0000CC"/>
                </a:solidFill>
                <a:cs typeface="B Lotus" pitchFamily="2" charset="-78"/>
              </a:rPr>
              <a:t> - </a:t>
            </a:r>
            <a:r>
              <a:rPr lang="fa-IR" sz="2800" b="1" dirty="0" smtClean="0">
                <a:solidFill>
                  <a:srgbClr val="0000CC"/>
                </a:solidFill>
                <a:cs typeface="B Lotus" pitchFamily="2" charset="-78"/>
              </a:rPr>
              <a:t>احتیاط</a:t>
            </a:r>
            <a:endParaRPr lang="en-US" sz="2800" dirty="0" smtClean="0">
              <a:solidFill>
                <a:srgbClr val="0000CC"/>
              </a:solidFill>
              <a:cs typeface="B Lotus" pitchFamily="2" charset="-78"/>
            </a:endParaRPr>
          </a:p>
        </p:txBody>
      </p:sp>
      <p:sp>
        <p:nvSpPr>
          <p:cNvPr id="7" name="Folded Corner 6"/>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a:t>
            </a:r>
            <a:r>
              <a:rPr lang="en-US" sz="2800" b="1" dirty="0" smtClean="0">
                <a:solidFill>
                  <a:srgbClr val="E20000"/>
                </a:solidFill>
                <a:cs typeface="B Lotus" pitchFamily="2" charset="-78"/>
              </a:rPr>
              <a:t> : </a:t>
            </a:r>
            <a:endParaRPr lang="en-US" sz="2800" b="1"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38 - 18</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428868"/>
            <a:ext cx="8358246" cy="3357586"/>
          </a:xfrm>
          <a:prstGeom prst="foldedCorner">
            <a:avLst>
              <a:gd name="adj" fmla="val 6791"/>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pPr>
            <a:r>
              <a:rPr lang="fa-IR" sz="2000" b="1" dirty="0" smtClean="0">
                <a:solidFill>
                  <a:schemeClr val="bg1"/>
                </a:solidFill>
                <a:cs typeface="B Lotus" pitchFamily="2" charset="-78"/>
              </a:rPr>
              <a:t>مقصود از </a:t>
            </a:r>
            <a:r>
              <a:rPr lang="fa-IR" sz="2400" b="1" u="sng" dirty="0" smtClean="0">
                <a:solidFill>
                  <a:srgbClr val="0000CC"/>
                </a:solidFill>
                <a:cs typeface="B Lotus" pitchFamily="2" charset="-78"/>
              </a:rPr>
              <a:t>افشای اطلاعات</a:t>
            </a:r>
            <a:r>
              <a:rPr lang="fa-IR" sz="2400" b="1" dirty="0" smtClean="0">
                <a:solidFill>
                  <a:srgbClr val="0000CC"/>
                </a:solidFill>
                <a:cs typeface="B Lotus" pitchFamily="2" charset="-78"/>
              </a:rPr>
              <a:t> </a:t>
            </a:r>
            <a:r>
              <a:rPr lang="fa-IR" sz="2000" b="1" dirty="0" smtClean="0">
                <a:solidFill>
                  <a:schemeClr val="bg1"/>
                </a:solidFill>
                <a:cs typeface="B Lotus" pitchFamily="2" charset="-78"/>
              </a:rPr>
              <a:t>همانا افشای </a:t>
            </a:r>
            <a:r>
              <a:rPr lang="fa-IR" sz="2000" b="1" u="sng" dirty="0" smtClean="0">
                <a:solidFill>
                  <a:srgbClr val="7030A0"/>
                </a:solidFill>
                <a:cs typeface="B Lotus" pitchFamily="2" charset="-78"/>
              </a:rPr>
              <a:t>اطلاعات مالی</a:t>
            </a:r>
            <a:r>
              <a:rPr lang="fa-IR" sz="2000" b="1" dirty="0" smtClean="0">
                <a:solidFill>
                  <a:srgbClr val="7030A0"/>
                </a:solidFill>
                <a:cs typeface="B Lotus" pitchFamily="2" charset="-78"/>
              </a:rPr>
              <a:t> </a:t>
            </a:r>
            <a:r>
              <a:rPr lang="fa-IR" sz="2200" b="1" u="sng" dirty="0" smtClean="0">
                <a:solidFill>
                  <a:srgbClr val="7030A0"/>
                </a:solidFill>
                <a:cs typeface="B Lotus" pitchFamily="2" charset="-78"/>
              </a:rPr>
              <a:t>مهم</a:t>
            </a:r>
            <a:r>
              <a:rPr lang="fa-IR" sz="2000" b="1" u="sng" dirty="0" smtClean="0">
                <a:solidFill>
                  <a:schemeClr val="bg1"/>
                </a:solidFill>
                <a:cs typeface="B Lotus" pitchFamily="2" charset="-78"/>
              </a:rPr>
              <a:t> </a:t>
            </a:r>
            <a:r>
              <a:rPr lang="fa-IR" sz="2000" b="1" dirty="0" smtClean="0">
                <a:solidFill>
                  <a:schemeClr val="bg1"/>
                </a:solidFill>
                <a:cs typeface="B Lotus" pitchFamily="2" charset="-78"/>
              </a:rPr>
              <a:t>و </a:t>
            </a:r>
            <a:r>
              <a:rPr lang="fa-IR" sz="2200" b="1" u="sng" dirty="0" smtClean="0">
                <a:solidFill>
                  <a:srgbClr val="7030A0"/>
                </a:solidFill>
                <a:cs typeface="B Lotus" pitchFamily="2" charset="-78"/>
              </a:rPr>
              <a:t>اثر گذار</a:t>
            </a:r>
            <a:r>
              <a:rPr lang="fa-IR" sz="2200" b="1" dirty="0" smtClean="0">
                <a:solidFill>
                  <a:srgbClr val="7030A0"/>
                </a:solidFill>
                <a:cs typeface="B Lotus" pitchFamily="2" charset="-78"/>
              </a:rPr>
              <a:t> </a:t>
            </a:r>
            <a:r>
              <a:rPr lang="fa-IR" sz="2000" b="1" dirty="0" smtClean="0">
                <a:solidFill>
                  <a:schemeClr val="bg1"/>
                </a:solidFill>
                <a:cs typeface="B Lotus" pitchFamily="2" charset="-78"/>
              </a:rPr>
              <a:t>هم در درون و هم در برون صورت های مالی که از آن جمله است روش های به کار گرفته شده در </a:t>
            </a:r>
            <a:r>
              <a:rPr lang="fa-IR" sz="2000" b="1" u="sng" dirty="0" smtClean="0">
                <a:solidFill>
                  <a:schemeClr val="bg1"/>
                </a:solidFill>
                <a:cs typeface="B Lotus" pitchFamily="2" charset="-78"/>
              </a:rPr>
              <a:t>صورتهای مالی</a:t>
            </a:r>
            <a:r>
              <a:rPr lang="fa-IR" sz="2000" b="1" dirty="0" smtClean="0">
                <a:solidFill>
                  <a:schemeClr val="bg1"/>
                </a:solidFill>
                <a:cs typeface="B Lotus" pitchFamily="2" charset="-78"/>
              </a:rPr>
              <a:t> اگر </a:t>
            </a:r>
            <a:r>
              <a:rPr lang="fa-IR" sz="2200" b="1" dirty="0" smtClean="0">
                <a:solidFill>
                  <a:srgbClr val="7030A0"/>
                </a:solidFill>
                <a:cs typeface="B Lotus" pitchFamily="2" charset="-78"/>
              </a:rPr>
              <a:t>بیش از یک روش یا گزینه وجود داشته باشد</a:t>
            </a:r>
            <a:r>
              <a:rPr lang="fa-IR" sz="2000" b="1" dirty="0" smtClean="0">
                <a:solidFill>
                  <a:schemeClr val="bg1"/>
                </a:solidFill>
                <a:cs typeface="B Lotus" pitchFamily="2" charset="-78"/>
              </a:rPr>
              <a:t> و یا اگر برای انتخاب روش ها از </a:t>
            </a:r>
            <a:r>
              <a:rPr lang="fa-IR" sz="2200" b="1" dirty="0" smtClean="0">
                <a:solidFill>
                  <a:srgbClr val="7030A0"/>
                </a:solidFill>
                <a:cs typeface="B Lotus" pitchFamily="2" charset="-78"/>
              </a:rPr>
              <a:t>یک روش غیر عادی یا ابتکاری</a:t>
            </a:r>
            <a:r>
              <a:rPr lang="fa-IR" sz="2000" b="1" dirty="0" smtClean="0">
                <a:solidFill>
                  <a:schemeClr val="bg1"/>
                </a:solidFill>
                <a:cs typeface="B Lotus" pitchFamily="2" charset="-78"/>
              </a:rPr>
              <a:t> استفاده شده باشد.</a:t>
            </a:r>
            <a:endParaRPr lang="en-US" sz="2000" dirty="0">
              <a:solidFill>
                <a:schemeClr val="bg1"/>
              </a:solidFill>
              <a:cs typeface="B Lotus" pitchFamily="2" charset="-78"/>
            </a:endParaRPr>
          </a:p>
        </p:txBody>
      </p:sp>
      <p:sp>
        <p:nvSpPr>
          <p:cNvPr id="6" name="Folded Corner 5"/>
          <p:cNvSpPr/>
          <p:nvPr/>
        </p:nvSpPr>
        <p:spPr>
          <a:xfrm>
            <a:off x="3428992" y="1428736"/>
            <a:ext cx="4857784"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200000"/>
              </a:lnSpc>
            </a:pPr>
            <a:r>
              <a:rPr lang="fa-IR" sz="2800" b="1" dirty="0" smtClean="0">
                <a:solidFill>
                  <a:srgbClr val="0000CC"/>
                </a:solidFill>
                <a:cs typeface="B Lotus" pitchFamily="2" charset="-78"/>
              </a:rPr>
              <a:t>ب) افشای اطلاعات :</a:t>
            </a:r>
            <a:endParaRPr lang="en-US" sz="2800" b="1" dirty="0" smtClean="0">
              <a:solidFill>
                <a:srgbClr val="0000CC"/>
              </a:solidFill>
              <a:cs typeface="B Lotus" pitchFamily="2" charset="-78"/>
            </a:endParaRPr>
          </a:p>
        </p:txBody>
      </p:sp>
      <p:sp>
        <p:nvSpPr>
          <p:cNvPr id="7" name="Folded Corner 6"/>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a:t>
            </a:r>
            <a:r>
              <a:rPr lang="en-US" sz="2800" b="1" dirty="0" smtClean="0">
                <a:solidFill>
                  <a:srgbClr val="E20000"/>
                </a:solidFill>
                <a:cs typeface="B Lotus" pitchFamily="2" charset="-78"/>
              </a:rPr>
              <a:t> : </a:t>
            </a:r>
            <a:endParaRPr lang="en-US" sz="2800" b="1"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38 - 19</a:t>
            </a:r>
            <a:endParaRPr lang="fa-IR" sz="2400" dirty="0"/>
          </a:p>
        </p:txBody>
      </p:sp>
    </p:spTree>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l="-4000" r="-4000"/>
          </a:stretch>
        </a:blipFill>
        <a:effectLst/>
      </p:bgPr>
    </p:bg>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pic>
        <p:nvPicPr>
          <p:cNvPr id="4" name="Content Placeholder 5" descr="bism1"/>
          <p:cNvPicPr>
            <a:picLocks/>
          </p:cNvPicPr>
          <p:nvPr/>
        </p:nvPicPr>
        <p:blipFill>
          <a:blip r:embed="rId4"/>
          <a:srcRect/>
          <a:stretch>
            <a:fillRect/>
          </a:stretch>
        </p:blipFill>
        <p:spPr>
          <a:xfrm>
            <a:off x="1154113" y="1828800"/>
            <a:ext cx="6835775" cy="297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pic>
      <p:sp>
        <p:nvSpPr>
          <p:cNvPr id="5" name="Rectangle 4"/>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428868"/>
            <a:ext cx="8358246" cy="3500462"/>
          </a:xfrm>
          <a:prstGeom prst="foldedCorner">
            <a:avLst>
              <a:gd name="adj" fmla="val 590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r>
              <a:rPr lang="fa-IR" sz="2000" b="1" dirty="0" smtClean="0">
                <a:solidFill>
                  <a:schemeClr val="bg1"/>
                </a:solidFill>
                <a:cs typeface="B Lotus" pitchFamily="2" charset="-78"/>
              </a:rPr>
              <a:t>طبقاتی از </a:t>
            </a:r>
            <a:r>
              <a:rPr lang="fa-IR" sz="2200" b="1" u="sng" dirty="0" smtClean="0">
                <a:solidFill>
                  <a:schemeClr val="bg1"/>
                </a:solidFill>
                <a:cs typeface="B Lotus" pitchFamily="2" charset="-78"/>
              </a:rPr>
              <a:t>اطلاعات اصلی </a:t>
            </a:r>
            <a:r>
              <a:rPr lang="fa-IR" sz="2200" b="1" dirty="0" smtClean="0">
                <a:solidFill>
                  <a:schemeClr val="bg1"/>
                </a:solidFill>
                <a:cs typeface="B Lotus" pitchFamily="2" charset="-78"/>
              </a:rPr>
              <a:t>و</a:t>
            </a:r>
            <a:r>
              <a:rPr lang="fa-IR" sz="2200" b="1" u="sng" dirty="0" smtClean="0">
                <a:solidFill>
                  <a:schemeClr val="bg1"/>
                </a:solidFill>
                <a:cs typeface="B Lotus" pitchFamily="2" charset="-78"/>
              </a:rPr>
              <a:t> موجود</a:t>
            </a:r>
            <a:r>
              <a:rPr lang="fa-IR" sz="2200" b="1" dirty="0" smtClean="0">
                <a:solidFill>
                  <a:schemeClr val="bg1"/>
                </a:solidFill>
                <a:cs typeface="B Lotus" pitchFamily="2" charset="-78"/>
              </a:rPr>
              <a:t> در </a:t>
            </a:r>
            <a:r>
              <a:rPr lang="fa-IR" sz="2200" b="1" u="sng" dirty="0" smtClean="0">
                <a:solidFill>
                  <a:schemeClr val="bg1"/>
                </a:solidFill>
                <a:cs typeface="B Lotus" pitchFamily="2" charset="-78"/>
              </a:rPr>
              <a:t>خارج از صورتهای مالی </a:t>
            </a:r>
            <a:r>
              <a:rPr lang="fa-IR" sz="2000" b="1" dirty="0" smtClean="0">
                <a:solidFill>
                  <a:schemeClr val="bg1"/>
                </a:solidFill>
                <a:cs typeface="B Lotus" pitchFamily="2" charset="-78"/>
              </a:rPr>
              <a:t>از این قرارند</a:t>
            </a:r>
            <a:r>
              <a:rPr lang="en-US" sz="2000" b="1" dirty="0" smtClean="0">
                <a:solidFill>
                  <a:schemeClr val="bg1"/>
                </a:solidFill>
                <a:cs typeface="B Lotus" pitchFamily="2" charset="-78"/>
              </a:rPr>
              <a:t> :</a:t>
            </a:r>
          </a:p>
          <a:p>
            <a:pPr algn="justLow" rtl="1"/>
            <a:endParaRPr lang="en-US" sz="2000" dirty="0" smtClean="0">
              <a:solidFill>
                <a:schemeClr val="bg1"/>
              </a:solidFill>
              <a:cs typeface="B Lotus" pitchFamily="2" charset="-78"/>
            </a:endParaRPr>
          </a:p>
          <a:p>
            <a:pPr algn="justLow" rtl="1">
              <a:lnSpc>
                <a:spcPct val="150000"/>
              </a:lnSpc>
              <a:buFont typeface="Wingdings" pitchFamily="2" charset="2"/>
              <a:buChar char="ü"/>
            </a:pPr>
            <a:r>
              <a:rPr lang="fa-IR" sz="2000" b="1" dirty="0" smtClean="0">
                <a:solidFill>
                  <a:schemeClr val="bg1"/>
                </a:solidFill>
                <a:cs typeface="B Lotus" pitchFamily="2" charset="-78"/>
              </a:rPr>
              <a:t>افشای اطلاعات در یادداشت های پیوست صورتهای مالی اطلاعاتی که نمی توان در </a:t>
            </a:r>
            <a:r>
              <a:rPr lang="fa-IR" sz="2200" b="1" dirty="0" smtClean="0">
                <a:solidFill>
                  <a:srgbClr val="7030A0"/>
                </a:solidFill>
                <a:cs typeface="B Lotus" pitchFamily="2" charset="-78"/>
              </a:rPr>
              <a:t>بدنه صورت های مالی به شیوه ای مناسب</a:t>
            </a:r>
            <a:r>
              <a:rPr lang="fa-IR" sz="2000" b="1" dirty="0" smtClean="0">
                <a:solidFill>
                  <a:schemeClr val="bg1"/>
                </a:solidFill>
                <a:cs typeface="B Lotus" pitchFamily="2" charset="-78"/>
              </a:rPr>
              <a:t> ارائه کرد</a:t>
            </a:r>
            <a:r>
              <a:rPr lang="en-US" sz="2000" b="1" dirty="0" smtClean="0">
                <a:solidFill>
                  <a:schemeClr val="bg1"/>
                </a:solidFill>
                <a:cs typeface="B Lotus" pitchFamily="2" charset="-78"/>
              </a:rPr>
              <a:t> .</a:t>
            </a:r>
            <a:endParaRPr lang="en-US" sz="2000" dirty="0" smtClean="0">
              <a:solidFill>
                <a:schemeClr val="bg1"/>
              </a:solidFill>
              <a:cs typeface="B Lotus" pitchFamily="2" charset="-78"/>
            </a:endParaRPr>
          </a:p>
          <a:p>
            <a:pPr algn="justLow" rtl="1">
              <a:lnSpc>
                <a:spcPct val="150000"/>
              </a:lnSpc>
              <a:buFont typeface="Wingdings" pitchFamily="2" charset="2"/>
              <a:buChar char="ü"/>
            </a:pPr>
            <a:r>
              <a:rPr lang="fa-IR" sz="2000" b="1" dirty="0" smtClean="0">
                <a:solidFill>
                  <a:schemeClr val="bg1"/>
                </a:solidFill>
                <a:cs typeface="B Lotus" pitchFamily="2" charset="-78"/>
              </a:rPr>
              <a:t>افشای اطلاعات مهم یا </a:t>
            </a:r>
            <a:r>
              <a:rPr lang="fa-IR" sz="2200" b="1" dirty="0" smtClean="0">
                <a:solidFill>
                  <a:srgbClr val="7030A0"/>
                </a:solidFill>
                <a:cs typeface="B Lotus" pitchFamily="2" charset="-78"/>
              </a:rPr>
              <a:t>رویدادهای پس از انتشار </a:t>
            </a:r>
            <a:r>
              <a:rPr lang="fa-IR" sz="2000" b="1" dirty="0" smtClean="0">
                <a:solidFill>
                  <a:schemeClr val="bg1"/>
                </a:solidFill>
                <a:cs typeface="B Lotus" pitchFamily="2" charset="-78"/>
              </a:rPr>
              <a:t>صورتهای مالی در گزارش سالانه</a:t>
            </a:r>
            <a:r>
              <a:rPr lang="en-US" sz="2000" b="1" dirty="0" smtClean="0">
                <a:solidFill>
                  <a:schemeClr val="bg1"/>
                </a:solidFill>
                <a:cs typeface="B Lotus" pitchFamily="2" charset="-78"/>
              </a:rPr>
              <a:t> .</a:t>
            </a:r>
            <a:endParaRPr lang="en-US" sz="2000" dirty="0" smtClean="0">
              <a:solidFill>
                <a:schemeClr val="bg1"/>
              </a:solidFill>
              <a:cs typeface="B Lotus" pitchFamily="2" charset="-78"/>
            </a:endParaRPr>
          </a:p>
          <a:p>
            <a:pPr algn="justLow" rtl="1">
              <a:lnSpc>
                <a:spcPct val="150000"/>
              </a:lnSpc>
              <a:buFont typeface="Wingdings" pitchFamily="2" charset="2"/>
              <a:buChar char="ü"/>
            </a:pPr>
            <a:r>
              <a:rPr lang="fa-IR" sz="2200" b="1" dirty="0" smtClean="0">
                <a:solidFill>
                  <a:srgbClr val="7030A0"/>
                </a:solidFill>
                <a:cs typeface="B Lotus" pitchFamily="2" charset="-78"/>
              </a:rPr>
              <a:t>پیش بینی عملیات </a:t>
            </a:r>
            <a:r>
              <a:rPr lang="fa-IR" sz="2000" b="1" dirty="0" smtClean="0">
                <a:solidFill>
                  <a:schemeClr val="bg1"/>
                </a:solidFill>
                <a:cs typeface="B Lotus" pitchFamily="2" charset="-78"/>
              </a:rPr>
              <a:t>برای سال بعد </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buFont typeface="Wingdings" pitchFamily="2" charset="2"/>
              <a:buChar char="ü"/>
            </a:pPr>
            <a:r>
              <a:rPr lang="fa-IR" sz="2200" b="1" dirty="0" smtClean="0">
                <a:solidFill>
                  <a:srgbClr val="7030A0"/>
                </a:solidFill>
                <a:cs typeface="B Lotus" pitchFamily="2" charset="-78"/>
              </a:rPr>
              <a:t>تجزیه و تحلیل مدیریت </a:t>
            </a:r>
            <a:r>
              <a:rPr lang="fa-IR" sz="2000" b="1" dirty="0" smtClean="0">
                <a:solidFill>
                  <a:schemeClr val="bg1"/>
                </a:solidFill>
                <a:cs typeface="B Lotus" pitchFamily="2" charset="-78"/>
              </a:rPr>
              <a:t>در مورد عملیات در گزارش سالانه</a:t>
            </a:r>
            <a:r>
              <a:rPr lang="en-US" sz="2000" b="1" dirty="0" smtClean="0">
                <a:solidFill>
                  <a:schemeClr val="bg1"/>
                </a:solidFill>
                <a:cs typeface="B Lotus" pitchFamily="2" charset="-78"/>
              </a:rPr>
              <a:t> .</a:t>
            </a:r>
            <a:endParaRPr lang="en-US" sz="2000" dirty="0">
              <a:solidFill>
                <a:schemeClr val="bg1"/>
              </a:solidFill>
              <a:cs typeface="B Lotus" pitchFamily="2" charset="-78"/>
            </a:endParaRPr>
          </a:p>
        </p:txBody>
      </p:sp>
      <p:sp>
        <p:nvSpPr>
          <p:cNvPr id="6" name="Folded Corner 5"/>
          <p:cNvSpPr/>
          <p:nvPr/>
        </p:nvSpPr>
        <p:spPr>
          <a:xfrm>
            <a:off x="3428992" y="1428736"/>
            <a:ext cx="4857784"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200000"/>
              </a:lnSpc>
            </a:pPr>
            <a:r>
              <a:rPr lang="fa-IR" sz="2800" b="1" dirty="0" smtClean="0">
                <a:solidFill>
                  <a:srgbClr val="0000CC"/>
                </a:solidFill>
                <a:cs typeface="B Lotus" pitchFamily="2" charset="-78"/>
              </a:rPr>
              <a:t>ب) افشای اطلاعات :</a:t>
            </a:r>
            <a:endParaRPr lang="en-US" sz="2800" b="1" dirty="0" smtClean="0">
              <a:solidFill>
                <a:srgbClr val="0000CC"/>
              </a:solidFill>
              <a:cs typeface="B Lotus" pitchFamily="2" charset="-78"/>
            </a:endParaRPr>
          </a:p>
        </p:txBody>
      </p:sp>
      <p:sp>
        <p:nvSpPr>
          <p:cNvPr id="7" name="Folded Corner 6"/>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 </a:t>
            </a:r>
            <a:r>
              <a:rPr lang="en-US" sz="2800" b="1" dirty="0" smtClean="0">
                <a:solidFill>
                  <a:srgbClr val="E20000"/>
                </a:solidFill>
                <a:cs typeface="B Lotus" pitchFamily="2" charset="-78"/>
              </a:rPr>
              <a:t> :</a:t>
            </a:r>
            <a:endParaRPr lang="en-US" sz="2800" b="1"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38 - 20</a:t>
            </a:r>
            <a:endParaRPr lang="fa-IR" sz="2400" dirty="0"/>
          </a:p>
        </p:txBody>
      </p:sp>
    </p:spTree>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357158" y="2428868"/>
            <a:ext cx="8429684" cy="3214710"/>
          </a:xfrm>
          <a:prstGeom prst="foldedCorner">
            <a:avLst>
              <a:gd name="adj" fmla="val 548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r>
              <a:rPr lang="fa-IR" sz="2000" b="1" dirty="0" smtClean="0">
                <a:solidFill>
                  <a:schemeClr val="bg1"/>
                </a:solidFill>
                <a:cs typeface="B Lotus" pitchFamily="2" charset="-78"/>
              </a:rPr>
              <a:t>دو دلیل مهم وجود دارد موید این که امکان دارد در آینده </a:t>
            </a:r>
            <a:r>
              <a:rPr lang="fa-IR" sz="2200" b="1" dirty="0" smtClean="0">
                <a:solidFill>
                  <a:srgbClr val="0000CC"/>
                </a:solidFill>
                <a:cs typeface="B Lotus" pitchFamily="2" charset="-78"/>
              </a:rPr>
              <a:t>افشای اطلاعات </a:t>
            </a:r>
            <a:r>
              <a:rPr lang="fa-IR" sz="2000" b="1" u="sng" dirty="0" smtClean="0">
                <a:solidFill>
                  <a:schemeClr val="bg1"/>
                </a:solidFill>
                <a:cs typeface="B Lotus" pitchFamily="2" charset="-78"/>
              </a:rPr>
              <a:t>اهمیت بیشتری</a:t>
            </a:r>
            <a:r>
              <a:rPr lang="fa-IR" sz="2000" b="1" dirty="0" smtClean="0">
                <a:solidFill>
                  <a:schemeClr val="bg1"/>
                </a:solidFill>
                <a:cs typeface="B Lotus" pitchFamily="2" charset="-78"/>
              </a:rPr>
              <a:t> پیدا می کند:</a:t>
            </a:r>
          </a:p>
          <a:p>
            <a:pPr algn="justLow" rtl="1"/>
            <a:endParaRPr lang="en-US" sz="2800" dirty="0" smtClean="0">
              <a:solidFill>
                <a:schemeClr val="bg1"/>
              </a:solidFill>
              <a:cs typeface="B Lotus" pitchFamily="2" charset="-78"/>
            </a:endParaRPr>
          </a:p>
          <a:p>
            <a:pPr algn="justLow" rtl="1"/>
            <a:r>
              <a:rPr lang="fa-IR" sz="2000" b="1" dirty="0" smtClean="0">
                <a:solidFill>
                  <a:schemeClr val="bg1"/>
                </a:solidFill>
                <a:cs typeface="B Lotus" pitchFamily="2" charset="-78"/>
              </a:rPr>
              <a:t>اول </a:t>
            </a:r>
            <a:r>
              <a:rPr lang="fa-IR" sz="2800" b="1" dirty="0" smtClean="0">
                <a:solidFill>
                  <a:schemeClr val="bg1"/>
                </a:solidFill>
                <a:cs typeface="B Lotus" pitchFamily="2" charset="-78"/>
              </a:rPr>
              <a:t>:</a:t>
            </a:r>
            <a:r>
              <a:rPr lang="fa-IR" sz="2000" b="1" dirty="0" smtClean="0">
                <a:solidFill>
                  <a:schemeClr val="bg1"/>
                </a:solidFill>
                <a:cs typeface="B Lotus" pitchFamily="2" charset="-78"/>
              </a:rPr>
              <a:t>  با </a:t>
            </a:r>
            <a:r>
              <a:rPr lang="fa-IR" sz="2200" b="1" dirty="0" smtClean="0">
                <a:solidFill>
                  <a:srgbClr val="7030A0"/>
                </a:solidFill>
                <a:cs typeface="B Lotus" pitchFamily="2" charset="-78"/>
              </a:rPr>
              <a:t>پیچیده تر شدن محیط کسب و کار </a:t>
            </a:r>
            <a:r>
              <a:rPr lang="fa-IR" sz="2000" b="1" dirty="0" smtClean="0">
                <a:solidFill>
                  <a:schemeClr val="bg1"/>
                </a:solidFill>
                <a:cs typeface="B Lotus" pitchFamily="2" charset="-78"/>
              </a:rPr>
              <a:t>ارائه اطلاعات عملیاتی و مالی مهم به شیوه ای مناسب ، در محدوده صورت های مالی سنتی مشکل تر خواهد شد</a:t>
            </a:r>
            <a:r>
              <a:rPr lang="en-US" sz="2000" b="1" dirty="0" smtClean="0">
                <a:solidFill>
                  <a:schemeClr val="bg1"/>
                </a:solidFill>
                <a:cs typeface="B Lotus" pitchFamily="2" charset="-78"/>
              </a:rPr>
              <a:t> .</a:t>
            </a:r>
          </a:p>
          <a:p>
            <a:pPr algn="justLow" rtl="1"/>
            <a:endParaRPr lang="en-US" sz="2000" dirty="0" smtClean="0">
              <a:solidFill>
                <a:schemeClr val="bg1"/>
              </a:solidFill>
              <a:cs typeface="B Lotus" pitchFamily="2" charset="-78"/>
            </a:endParaRPr>
          </a:p>
          <a:p>
            <a:pPr algn="justLow" rtl="1"/>
            <a:r>
              <a:rPr lang="fa-IR" sz="2000" b="1" dirty="0" smtClean="0">
                <a:solidFill>
                  <a:schemeClr val="bg1"/>
                </a:solidFill>
                <a:cs typeface="B Lotus" pitchFamily="2" charset="-78"/>
              </a:rPr>
              <a:t>دوم </a:t>
            </a:r>
            <a:r>
              <a:rPr lang="fa-IR" sz="2800" b="1" dirty="0" smtClean="0">
                <a:solidFill>
                  <a:schemeClr val="bg1"/>
                </a:solidFill>
                <a:cs typeface="B Lotus" pitchFamily="2" charset="-78"/>
              </a:rPr>
              <a:t>:</a:t>
            </a:r>
            <a:r>
              <a:rPr lang="fa-IR" sz="2000" b="1" dirty="0" smtClean="0">
                <a:solidFill>
                  <a:schemeClr val="bg1"/>
                </a:solidFill>
                <a:cs typeface="B Lotus" pitchFamily="2" charset="-78"/>
              </a:rPr>
              <a:t>  مجموعه قابل ملاحظه ای از شواهد بیانگر این است که </a:t>
            </a:r>
            <a:r>
              <a:rPr lang="fa-IR" sz="2200" b="1" dirty="0" smtClean="0">
                <a:solidFill>
                  <a:srgbClr val="7030A0"/>
                </a:solidFill>
                <a:cs typeface="B Lotus" pitchFamily="2" charset="-78"/>
              </a:rPr>
              <a:t>بازارهای سرمایه </a:t>
            </a:r>
            <a:r>
              <a:rPr lang="fa-IR" sz="2000" b="1" dirty="0" smtClean="0">
                <a:solidFill>
                  <a:schemeClr val="bg1"/>
                </a:solidFill>
                <a:cs typeface="B Lotus" pitchFamily="2" charset="-78"/>
              </a:rPr>
              <a:t>می توانند اطلاعات موجود در قیمت سهام را با </a:t>
            </a:r>
            <a:r>
              <a:rPr lang="fa-IR" sz="2200" b="1" dirty="0" smtClean="0">
                <a:solidFill>
                  <a:srgbClr val="7030A0"/>
                </a:solidFill>
                <a:cs typeface="B Lotus" pitchFamily="2" charset="-78"/>
              </a:rPr>
              <a:t>سرعت بالایی هضم </a:t>
            </a:r>
            <a:r>
              <a:rPr lang="fa-IR" sz="2000" b="1" dirty="0" smtClean="0">
                <a:solidFill>
                  <a:schemeClr val="bg1"/>
                </a:solidFill>
                <a:cs typeface="B Lotus" pitchFamily="2" charset="-78"/>
              </a:rPr>
              <a:t>نمایند و آنها را منعکس کنند</a:t>
            </a:r>
            <a:r>
              <a:rPr lang="en-US" sz="2000" b="1" dirty="0" smtClean="0">
                <a:solidFill>
                  <a:schemeClr val="bg1"/>
                </a:solidFill>
                <a:cs typeface="B Lotus" pitchFamily="2" charset="-78"/>
              </a:rPr>
              <a:t> .</a:t>
            </a:r>
            <a:endParaRPr lang="en-US" sz="2000" dirty="0">
              <a:solidFill>
                <a:schemeClr val="bg1"/>
              </a:solidFill>
              <a:cs typeface="B Lotus" pitchFamily="2" charset="-78"/>
            </a:endParaRPr>
          </a:p>
        </p:txBody>
      </p:sp>
      <p:sp>
        <p:nvSpPr>
          <p:cNvPr id="6" name="Folded Corner 5"/>
          <p:cNvSpPr/>
          <p:nvPr/>
        </p:nvSpPr>
        <p:spPr>
          <a:xfrm>
            <a:off x="3428992" y="1428736"/>
            <a:ext cx="4857784"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200000"/>
              </a:lnSpc>
            </a:pPr>
            <a:r>
              <a:rPr lang="fa-IR" sz="2800" b="1" dirty="0" smtClean="0">
                <a:solidFill>
                  <a:srgbClr val="0000CC"/>
                </a:solidFill>
                <a:cs typeface="B Lotus" pitchFamily="2" charset="-78"/>
              </a:rPr>
              <a:t>ب) افشای اطلاعات :</a:t>
            </a:r>
            <a:endParaRPr lang="en-US" sz="2800" b="1" dirty="0" smtClean="0">
              <a:solidFill>
                <a:srgbClr val="0000CC"/>
              </a:solidFill>
              <a:cs typeface="B Lotus" pitchFamily="2" charset="-78"/>
            </a:endParaRPr>
          </a:p>
        </p:txBody>
      </p:sp>
      <p:sp>
        <p:nvSpPr>
          <p:cNvPr id="7" name="Folded Corner 6"/>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 </a:t>
            </a:r>
            <a:r>
              <a:rPr lang="en-US" sz="2800" b="1" dirty="0" smtClean="0">
                <a:solidFill>
                  <a:srgbClr val="E20000"/>
                </a:solidFill>
                <a:cs typeface="B Lotus" pitchFamily="2" charset="-78"/>
              </a:rPr>
              <a:t> :</a:t>
            </a:r>
            <a:endParaRPr lang="en-US" sz="2800" b="1"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38 - 21</a:t>
            </a:r>
            <a:endParaRPr lang="fa-IR" sz="2400" dirty="0"/>
          </a:p>
        </p:txBody>
      </p:sp>
    </p:spTree>
  </p:cSld>
  <p:clrMapOvr>
    <a:masterClrMapping/>
  </p:clrMapOvr>
  <p:transition spd="slow">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214554"/>
            <a:ext cx="8358246" cy="1357322"/>
          </a:xfrm>
          <a:prstGeom prst="foldedCorner">
            <a:avLst>
              <a:gd name="adj" fmla="val 1250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ا</a:t>
            </a:r>
            <a:r>
              <a:rPr lang="fa-IR" sz="2000" b="1" u="sng" dirty="0" smtClean="0">
                <a:solidFill>
                  <a:schemeClr val="bg1"/>
                </a:solidFill>
                <a:cs typeface="B Lotus" pitchFamily="2" charset="-78"/>
              </a:rPr>
              <a:t>همیت</a:t>
            </a:r>
            <a:r>
              <a:rPr lang="fa-IR" sz="2000" b="1" dirty="0" smtClean="0">
                <a:solidFill>
                  <a:schemeClr val="bg1"/>
                </a:solidFill>
                <a:cs typeface="B Lotus" pitchFamily="2" charset="-78"/>
              </a:rPr>
              <a:t> دو ویژگی دارد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buFont typeface="Wingdings" pitchFamily="2" charset="2"/>
              <a:buChar char="ü"/>
            </a:pPr>
            <a:r>
              <a:rPr lang="fa-IR" sz="2000" b="1" dirty="0" smtClean="0">
                <a:solidFill>
                  <a:schemeClr val="bg1"/>
                </a:solidFill>
                <a:cs typeface="B Lotus" pitchFamily="2" charset="-78"/>
              </a:rPr>
              <a:t>امری نسبی</a:t>
            </a:r>
            <a:r>
              <a:rPr lang="en-US" sz="2000" b="1" dirty="0" smtClean="0">
                <a:solidFill>
                  <a:schemeClr val="bg1"/>
                </a:solidFill>
                <a:cs typeface="B Lotus" pitchFamily="2" charset="-78"/>
              </a:rPr>
              <a:t>.</a:t>
            </a:r>
          </a:p>
          <a:p>
            <a:pPr algn="justLow" rtl="1">
              <a:lnSpc>
                <a:spcPct val="150000"/>
              </a:lnSpc>
              <a:buFont typeface="Wingdings" pitchFamily="2" charset="2"/>
              <a:buChar char="ü"/>
            </a:pPr>
            <a:r>
              <a:rPr lang="fa-IR" sz="2000" b="1" dirty="0" smtClean="0">
                <a:solidFill>
                  <a:schemeClr val="bg1"/>
                </a:solidFill>
                <a:cs typeface="B Lotus" pitchFamily="2" charset="-78"/>
              </a:rPr>
              <a:t>تابع شرایط مکانی و زمانی است</a:t>
            </a:r>
            <a:r>
              <a:rPr lang="en-US" sz="2000" b="1" dirty="0" smtClean="0">
                <a:solidFill>
                  <a:schemeClr val="bg1"/>
                </a:solidFill>
                <a:cs typeface="B Lotus" pitchFamily="2" charset="-78"/>
              </a:rPr>
              <a:t>.</a:t>
            </a:r>
            <a:endParaRPr lang="en-US" sz="2000" dirty="0">
              <a:solidFill>
                <a:schemeClr val="bg1"/>
              </a:solidFill>
              <a:cs typeface="B Lotus" pitchFamily="2" charset="-78"/>
            </a:endParaRPr>
          </a:p>
        </p:txBody>
      </p:sp>
      <p:sp>
        <p:nvSpPr>
          <p:cNvPr id="6" name="Folded Corner 5"/>
          <p:cNvSpPr/>
          <p:nvPr/>
        </p:nvSpPr>
        <p:spPr>
          <a:xfrm>
            <a:off x="428596" y="3714752"/>
            <a:ext cx="8358246" cy="2857520"/>
          </a:xfrm>
          <a:prstGeom prst="foldedCorner">
            <a:avLst>
              <a:gd name="adj" fmla="val 5825"/>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r>
              <a:rPr lang="fa-IR" sz="2000" b="1" dirty="0" smtClean="0">
                <a:solidFill>
                  <a:schemeClr val="bg1"/>
                </a:solidFill>
                <a:cs typeface="B Lotus" pitchFamily="2" charset="-78"/>
              </a:rPr>
              <a:t>مبالغی که بنابر اهمیت آن ها به شرح زیر افشا می گردد</a:t>
            </a:r>
            <a:r>
              <a:rPr lang="en-US" sz="2000" b="1" dirty="0" smtClean="0">
                <a:solidFill>
                  <a:schemeClr val="bg1"/>
                </a:solidFill>
                <a:cs typeface="B Lotus" pitchFamily="2" charset="-78"/>
              </a:rPr>
              <a:t>:</a:t>
            </a:r>
            <a:endParaRPr lang="fa-IR" sz="2000" b="1" dirty="0" smtClean="0">
              <a:solidFill>
                <a:schemeClr val="bg1"/>
              </a:solidFill>
              <a:cs typeface="B Lotus" pitchFamily="2" charset="-78"/>
            </a:endParaRPr>
          </a:p>
          <a:p>
            <a:pPr algn="justLow" rtl="1"/>
            <a:endParaRPr lang="en-US" sz="2000" b="1" dirty="0" smtClean="0">
              <a:solidFill>
                <a:schemeClr val="bg1"/>
              </a:solidFill>
              <a:cs typeface="B Lotus" pitchFamily="2" charset="-78"/>
            </a:endParaRPr>
          </a:p>
          <a:p>
            <a:pPr algn="justLow" rtl="1">
              <a:lnSpc>
                <a:spcPct val="130000"/>
              </a:lnSpc>
              <a:buFont typeface="Wingdings" pitchFamily="2" charset="2"/>
              <a:buChar char="ü"/>
            </a:pPr>
            <a:r>
              <a:rPr lang="fa-IR" sz="2200" b="1" dirty="0" smtClean="0">
                <a:solidFill>
                  <a:srgbClr val="7030A0"/>
                </a:solidFill>
                <a:cs typeface="B Lotus" pitchFamily="2" charset="-78"/>
              </a:rPr>
              <a:t>با اهمیت </a:t>
            </a:r>
            <a:r>
              <a:rPr lang="fa-IR" sz="2000" b="1" dirty="0" smtClean="0">
                <a:solidFill>
                  <a:schemeClr val="bg1"/>
                </a:solidFill>
                <a:cs typeface="B Lotus" pitchFamily="2" charset="-78"/>
              </a:rPr>
              <a:t>ترین مبالغ، در </a:t>
            </a:r>
            <a:r>
              <a:rPr lang="fa-IR" sz="2000" b="1" u="sng" dirty="0" smtClean="0">
                <a:solidFill>
                  <a:schemeClr val="bg1"/>
                </a:solidFill>
                <a:cs typeface="B Lotus" pitchFamily="2" charset="-78"/>
              </a:rPr>
              <a:t>متن صورت های مالی </a:t>
            </a:r>
            <a:r>
              <a:rPr lang="fa-IR" sz="2000" b="1" dirty="0" smtClean="0">
                <a:solidFill>
                  <a:schemeClr val="bg1"/>
                </a:solidFill>
                <a:cs typeface="B Lotus" pitchFamily="2" charset="-78"/>
              </a:rPr>
              <a:t>منعکس می شود</a:t>
            </a:r>
            <a:r>
              <a:rPr lang="en-US" sz="2000" b="1" dirty="0" smtClean="0">
                <a:solidFill>
                  <a:schemeClr val="bg1"/>
                </a:solidFill>
                <a:cs typeface="B Lotus" pitchFamily="2" charset="-78"/>
              </a:rPr>
              <a:t>.</a:t>
            </a:r>
          </a:p>
          <a:p>
            <a:pPr algn="justLow" rtl="1">
              <a:lnSpc>
                <a:spcPct val="130000"/>
              </a:lnSpc>
              <a:buFont typeface="Wingdings" pitchFamily="2" charset="2"/>
              <a:buChar char="ü"/>
            </a:pPr>
            <a:r>
              <a:rPr lang="fa-IR" sz="2000" b="1" dirty="0" smtClean="0">
                <a:solidFill>
                  <a:schemeClr val="bg1"/>
                </a:solidFill>
                <a:cs typeface="B Lotus" pitchFamily="2" charset="-78"/>
              </a:rPr>
              <a:t>مبالغی که </a:t>
            </a:r>
            <a:r>
              <a:rPr lang="fa-IR" sz="2200" b="1" dirty="0" smtClean="0">
                <a:solidFill>
                  <a:srgbClr val="7030A0"/>
                </a:solidFill>
                <a:cs typeface="B Lotus" pitchFamily="2" charset="-78"/>
              </a:rPr>
              <a:t>اهمیت کمتری </a:t>
            </a:r>
            <a:r>
              <a:rPr lang="fa-IR" sz="2000" b="1" dirty="0" smtClean="0">
                <a:solidFill>
                  <a:schemeClr val="bg1"/>
                </a:solidFill>
                <a:cs typeface="B Lotus" pitchFamily="2" charset="-78"/>
              </a:rPr>
              <a:t>دارند در </a:t>
            </a:r>
            <a:r>
              <a:rPr lang="fa-IR" sz="2000" b="1" u="sng" dirty="0" smtClean="0">
                <a:solidFill>
                  <a:schemeClr val="bg1"/>
                </a:solidFill>
                <a:cs typeface="B Lotus" pitchFamily="2" charset="-78"/>
              </a:rPr>
              <a:t>یادداشت های همراه</a:t>
            </a:r>
            <a:r>
              <a:rPr lang="fa-IR" sz="2000" b="1" dirty="0" smtClean="0">
                <a:solidFill>
                  <a:schemeClr val="bg1"/>
                </a:solidFill>
                <a:cs typeface="B Lotus" pitchFamily="2" charset="-78"/>
              </a:rPr>
              <a:t> افشا می شود</a:t>
            </a:r>
            <a:r>
              <a:rPr lang="en-US" sz="2000" b="1" dirty="0" smtClean="0">
                <a:solidFill>
                  <a:schemeClr val="bg1"/>
                </a:solidFill>
                <a:cs typeface="B Lotus" pitchFamily="2" charset="-78"/>
              </a:rPr>
              <a:t>.</a:t>
            </a:r>
          </a:p>
          <a:p>
            <a:pPr algn="justLow" rtl="1">
              <a:lnSpc>
                <a:spcPct val="130000"/>
              </a:lnSpc>
              <a:buFont typeface="Wingdings" pitchFamily="2" charset="2"/>
              <a:buChar char="ü"/>
            </a:pPr>
            <a:r>
              <a:rPr lang="fa-IR" sz="2000" b="1" dirty="0" smtClean="0">
                <a:solidFill>
                  <a:schemeClr val="bg1"/>
                </a:solidFill>
                <a:cs typeface="B Lotus" pitchFamily="2" charset="-78"/>
              </a:rPr>
              <a:t>مبالغ </a:t>
            </a:r>
            <a:r>
              <a:rPr lang="fa-IR" sz="2200" b="1" dirty="0" smtClean="0">
                <a:solidFill>
                  <a:srgbClr val="7030A0"/>
                </a:solidFill>
                <a:cs typeface="B Lotus" pitchFamily="2" charset="-78"/>
              </a:rPr>
              <a:t>بدون اهمیت</a:t>
            </a:r>
            <a:r>
              <a:rPr lang="fa-IR" sz="2000" b="1" dirty="0" smtClean="0">
                <a:solidFill>
                  <a:schemeClr val="bg1"/>
                </a:solidFill>
                <a:cs typeface="B Lotus" pitchFamily="2" charset="-78"/>
              </a:rPr>
              <a:t> اصلاً </a:t>
            </a:r>
            <a:r>
              <a:rPr lang="fa-IR" sz="2000" b="1" u="sng" dirty="0" smtClean="0">
                <a:solidFill>
                  <a:schemeClr val="bg1"/>
                </a:solidFill>
                <a:cs typeface="B Lotus" pitchFamily="2" charset="-78"/>
              </a:rPr>
              <a:t>افشا نمی شوند</a:t>
            </a:r>
            <a:r>
              <a:rPr lang="en-US" sz="2000" b="1" dirty="0" smtClean="0">
                <a:solidFill>
                  <a:schemeClr val="bg1"/>
                </a:solidFill>
                <a:cs typeface="B Lotus" pitchFamily="2" charset="-78"/>
              </a:rPr>
              <a:t>.</a:t>
            </a:r>
            <a:endParaRPr lang="fa-IR" sz="2000" b="1" dirty="0" smtClean="0">
              <a:solidFill>
                <a:schemeClr val="bg1"/>
              </a:solidFill>
              <a:cs typeface="B Lotus" pitchFamily="2" charset="-78"/>
            </a:endParaRPr>
          </a:p>
          <a:p>
            <a:pPr algn="justLow" rtl="1">
              <a:buFont typeface="Wingdings" pitchFamily="2" charset="2"/>
              <a:buChar char="ü"/>
            </a:pPr>
            <a:endParaRPr lang="en-US" sz="2000" b="1" dirty="0" smtClean="0">
              <a:solidFill>
                <a:schemeClr val="bg1"/>
              </a:solidFill>
              <a:cs typeface="B Lotus" pitchFamily="2" charset="-78"/>
            </a:endParaRPr>
          </a:p>
          <a:p>
            <a:pPr algn="justLow" rtl="1"/>
            <a:r>
              <a:rPr lang="fa-IR" sz="2000" b="1" u="sng" dirty="0" smtClean="0">
                <a:solidFill>
                  <a:srgbClr val="E20000"/>
                </a:solidFill>
                <a:cs typeface="B Lotus" pitchFamily="2" charset="-78"/>
              </a:rPr>
              <a:t>نکته</a:t>
            </a:r>
            <a:r>
              <a:rPr lang="en-US" sz="2000" b="1" dirty="0" smtClean="0">
                <a:solidFill>
                  <a:srgbClr val="E20000"/>
                </a:solidFill>
                <a:cs typeface="B Lotus" pitchFamily="2" charset="-78"/>
              </a:rPr>
              <a:t>: </a:t>
            </a:r>
            <a:r>
              <a:rPr lang="fa-IR" sz="2000" b="1" dirty="0" smtClean="0">
                <a:solidFill>
                  <a:srgbClr val="0000CC"/>
                </a:solidFill>
                <a:cs typeface="B Lotus" pitchFamily="2" charset="-78"/>
              </a:rPr>
              <a:t>با اهمیت ترین اطلاعات کیفی در یادداشت های همراه افشا می گردد.</a:t>
            </a:r>
            <a:endParaRPr lang="en-US" sz="2000" b="1" dirty="0">
              <a:solidFill>
                <a:srgbClr val="0000CC"/>
              </a:solidFill>
              <a:cs typeface="B Lotus" pitchFamily="2" charset="-78"/>
            </a:endParaRPr>
          </a:p>
        </p:txBody>
      </p:sp>
      <p:sp>
        <p:nvSpPr>
          <p:cNvPr id="7" name="Folded Corner 6"/>
          <p:cNvSpPr/>
          <p:nvPr/>
        </p:nvSpPr>
        <p:spPr>
          <a:xfrm>
            <a:off x="6286512" y="1428736"/>
            <a:ext cx="2000264"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200000"/>
              </a:lnSpc>
            </a:pPr>
            <a:r>
              <a:rPr lang="fa-IR" sz="2800" b="1" dirty="0" smtClean="0">
                <a:solidFill>
                  <a:srgbClr val="7030A0"/>
                </a:solidFill>
                <a:cs typeface="B Lotus" pitchFamily="2" charset="-78"/>
              </a:rPr>
              <a:t> </a:t>
            </a:r>
            <a:r>
              <a:rPr lang="fa-IR" sz="2800" b="1" dirty="0" smtClean="0">
                <a:solidFill>
                  <a:srgbClr val="0000CC"/>
                </a:solidFill>
                <a:cs typeface="B Lotus" pitchFamily="2" charset="-78"/>
              </a:rPr>
              <a:t>ج) اهمیت :</a:t>
            </a:r>
            <a:endParaRPr lang="en-US" sz="2800" b="1" dirty="0" smtClean="0">
              <a:solidFill>
                <a:srgbClr val="0000CC"/>
              </a:solidFill>
              <a:cs typeface="B Lotus" pitchFamily="2" charset="-78"/>
            </a:endParaRPr>
          </a:p>
        </p:txBody>
      </p:sp>
      <p:sp>
        <p:nvSpPr>
          <p:cNvPr id="8" name="Folded Corner 7"/>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a:t>
            </a:r>
            <a:r>
              <a:rPr lang="en-US" sz="2800" b="1" dirty="0" smtClean="0">
                <a:solidFill>
                  <a:srgbClr val="E20000"/>
                </a:solidFill>
                <a:cs typeface="B Lotus" pitchFamily="2" charset="-78"/>
              </a:rPr>
              <a:t> : </a:t>
            </a:r>
            <a:endParaRPr lang="en-US" sz="2800" b="1" dirty="0">
              <a:solidFill>
                <a:srgbClr val="E20000"/>
              </a:solidFill>
              <a:cs typeface="B Lotus" pitchFamily="2" charset="-78"/>
            </a:endParaRPr>
          </a:p>
        </p:txBody>
      </p:sp>
      <p:sp>
        <p:nvSpPr>
          <p:cNvPr id="9" name="TextBox 8"/>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38 - 22</a:t>
            </a:r>
            <a:endParaRPr lang="fa-IR" sz="2400" dirty="0"/>
          </a:p>
        </p:txBody>
      </p:sp>
      <p:sp>
        <p:nvSpPr>
          <p:cNvPr id="10" name="Rectangle 9"/>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428868"/>
            <a:ext cx="8358246" cy="2286016"/>
          </a:xfrm>
          <a:prstGeom prst="foldedCorner">
            <a:avLst>
              <a:gd name="adj" fmla="val 8485"/>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pPr>
            <a:r>
              <a:rPr lang="fa-IR" sz="2000" b="1" u="sng" dirty="0" smtClean="0">
                <a:solidFill>
                  <a:schemeClr val="bg1"/>
                </a:solidFill>
                <a:cs typeface="B Lotus" pitchFamily="2" charset="-78"/>
              </a:rPr>
              <a:t>عینیت</a:t>
            </a:r>
            <a:r>
              <a:rPr lang="fa-IR" sz="2000" b="1" dirty="0" smtClean="0">
                <a:solidFill>
                  <a:schemeClr val="bg1"/>
                </a:solidFill>
                <a:cs typeface="B Lotus" pitchFamily="2" charset="-78"/>
              </a:rPr>
              <a:t> از دیدگاه کیفیت</a:t>
            </a:r>
            <a:r>
              <a:rPr lang="en-US" sz="2000" b="1" dirty="0" smtClean="0">
                <a:solidFill>
                  <a:schemeClr val="bg1"/>
                </a:solidFill>
                <a:cs typeface="B Lotus" pitchFamily="2" charset="-78"/>
              </a:rPr>
              <a:t> :</a:t>
            </a:r>
          </a:p>
          <a:p>
            <a:pPr algn="justLow" rtl="1">
              <a:lnSpc>
                <a:spcPct val="200000"/>
              </a:lnSpc>
            </a:pPr>
            <a:r>
              <a:rPr lang="en-US" sz="2000" b="1" dirty="0" smtClean="0">
                <a:solidFill>
                  <a:schemeClr val="bg1"/>
                </a:solidFill>
                <a:cs typeface="B Lotus" pitchFamily="2" charset="-78"/>
              </a:rPr>
              <a:t> </a:t>
            </a:r>
            <a:r>
              <a:rPr lang="fa-IR" sz="2000" b="1" dirty="0" smtClean="0">
                <a:solidFill>
                  <a:schemeClr val="bg1"/>
                </a:solidFill>
                <a:cs typeface="B Lotus" pitchFamily="2" charset="-78"/>
              </a:rPr>
              <a:t>شواهد متعلق به رویدادهای مالی که در نهایت در قالب صورتهای مالی خلاصه و تنظیم شده اند مطرح بوده است</a:t>
            </a:r>
            <a:r>
              <a:rPr lang="en-US" sz="2000" b="1" dirty="0" smtClean="0">
                <a:solidFill>
                  <a:schemeClr val="bg1"/>
                </a:solidFill>
                <a:cs typeface="B Lotus" pitchFamily="2" charset="-78"/>
              </a:rPr>
              <a:t> .</a:t>
            </a:r>
            <a:endParaRPr lang="en-US" sz="2000" dirty="0">
              <a:solidFill>
                <a:schemeClr val="bg1"/>
              </a:solidFill>
              <a:cs typeface="B Lotus" pitchFamily="2" charset="-78"/>
            </a:endParaRPr>
          </a:p>
        </p:txBody>
      </p:sp>
      <p:sp>
        <p:nvSpPr>
          <p:cNvPr id="6" name="Folded Corner 5"/>
          <p:cNvSpPr/>
          <p:nvPr/>
        </p:nvSpPr>
        <p:spPr>
          <a:xfrm>
            <a:off x="5072066" y="1428736"/>
            <a:ext cx="3214710"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200000"/>
              </a:lnSpc>
            </a:pPr>
            <a:r>
              <a:rPr lang="fa-IR" sz="2800" b="1" dirty="0" smtClean="0">
                <a:solidFill>
                  <a:srgbClr val="0000CC"/>
                </a:solidFill>
                <a:cs typeface="B Lotus" pitchFamily="2" charset="-78"/>
              </a:rPr>
              <a:t> د) عینیت (بی طرفی) :</a:t>
            </a:r>
            <a:endParaRPr lang="en-US" sz="2800" b="1" dirty="0" smtClean="0">
              <a:solidFill>
                <a:srgbClr val="0000CC"/>
              </a:solidFill>
              <a:cs typeface="B Lotus" pitchFamily="2" charset="-78"/>
            </a:endParaRPr>
          </a:p>
        </p:txBody>
      </p:sp>
      <p:sp>
        <p:nvSpPr>
          <p:cNvPr id="7" name="Folded Corner 6"/>
          <p:cNvSpPr/>
          <p:nvPr/>
        </p:nvSpPr>
        <p:spPr>
          <a:xfrm>
            <a:off x="5000628" y="428604"/>
            <a:ext cx="3295672"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rgbClr val="E20000"/>
                </a:solidFill>
                <a:cs typeface="B Lotus" pitchFamily="2" charset="-78"/>
              </a:rPr>
              <a:t>اصول محدود کننده</a:t>
            </a:r>
            <a:r>
              <a:rPr lang="en-US" sz="2800" b="1" dirty="0" smtClean="0">
                <a:solidFill>
                  <a:srgbClr val="E20000"/>
                </a:solidFill>
                <a:cs typeface="B Lotus" pitchFamily="2" charset="-78"/>
              </a:rPr>
              <a:t> : </a:t>
            </a:r>
            <a:endParaRPr lang="en-US" sz="2800" b="1"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38 - 23</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1857364"/>
            <a:ext cx="8358246" cy="4500594"/>
          </a:xfrm>
          <a:prstGeom prst="foldedCorner">
            <a:avLst>
              <a:gd name="adj" fmla="val 287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pPr>
            <a:r>
              <a:rPr lang="fa-IR" sz="2200" b="1" dirty="0" smtClean="0">
                <a:solidFill>
                  <a:srgbClr val="0000CC"/>
                </a:solidFill>
                <a:cs typeface="B Lotus" pitchFamily="2" charset="-78"/>
              </a:rPr>
              <a:t>اصول مبتنی بر برون دادها</a:t>
            </a:r>
            <a:r>
              <a:rPr lang="fa-IR" sz="2200" b="1" dirty="0" smtClean="0">
                <a:solidFill>
                  <a:schemeClr val="bg1"/>
                </a:solidFill>
                <a:cs typeface="B Lotus" pitchFamily="2" charset="-78"/>
              </a:rPr>
              <a:t> </a:t>
            </a:r>
            <a:r>
              <a:rPr lang="fa-IR" sz="2000" b="1" dirty="0" smtClean="0">
                <a:solidFill>
                  <a:schemeClr val="bg1"/>
                </a:solidFill>
                <a:cs typeface="B Lotus" pitchFamily="2" charset="-78"/>
              </a:rPr>
              <a:t>بیانگر </a:t>
            </a:r>
            <a:r>
              <a:rPr lang="fa-IR" sz="2200" b="1" dirty="0" smtClean="0">
                <a:solidFill>
                  <a:srgbClr val="0000CC"/>
                </a:solidFill>
                <a:cs typeface="B Lotus" pitchFamily="2" charset="-78"/>
              </a:rPr>
              <a:t>کیفیت صورتهای مالی </a:t>
            </a:r>
            <a:r>
              <a:rPr lang="fa-IR" sz="2000" b="1" dirty="0" smtClean="0">
                <a:solidFill>
                  <a:schemeClr val="bg1"/>
                </a:solidFill>
                <a:cs typeface="B Lotus" pitchFamily="2" charset="-78"/>
              </a:rPr>
              <a:t>هستند.</a:t>
            </a:r>
            <a:r>
              <a:rPr lang="en-US" sz="2000" b="1" dirty="0" smtClean="0">
                <a:solidFill>
                  <a:schemeClr val="bg1"/>
                </a:solidFill>
                <a:cs typeface="B Lotus" pitchFamily="2" charset="-78"/>
              </a:rPr>
              <a:t> </a:t>
            </a:r>
          </a:p>
          <a:p>
            <a:pPr algn="justLow" rtl="1">
              <a:lnSpc>
                <a:spcPct val="200000"/>
              </a:lnSpc>
              <a:buFont typeface="Wingdings" pitchFamily="2" charset="2"/>
              <a:buChar char="ü"/>
            </a:pPr>
            <a:r>
              <a:rPr lang="fa-IR" sz="2200" b="1" u="sng" dirty="0" smtClean="0">
                <a:solidFill>
                  <a:srgbClr val="0000CC"/>
                </a:solidFill>
                <a:cs typeface="B Lotus" pitchFamily="2" charset="-78"/>
              </a:rPr>
              <a:t>دیدگاه تهیه کنندگان</a:t>
            </a:r>
            <a:r>
              <a:rPr lang="fa-IR" sz="2200" b="1" dirty="0" smtClean="0">
                <a:solidFill>
                  <a:srgbClr val="0000CC"/>
                </a:solidFill>
                <a:cs typeface="B Lotus" pitchFamily="2" charset="-78"/>
              </a:rPr>
              <a:t>:</a:t>
            </a:r>
            <a:endParaRPr lang="en-US" sz="2000" dirty="0" smtClean="0">
              <a:solidFill>
                <a:srgbClr val="0000CC"/>
              </a:solidFill>
              <a:cs typeface="B Lotus" pitchFamily="2" charset="-78"/>
            </a:endParaRPr>
          </a:p>
          <a:p>
            <a:pPr algn="justLow" rtl="1">
              <a:lnSpc>
                <a:spcPct val="200000"/>
              </a:lnSpc>
            </a:pPr>
            <a:r>
              <a:rPr lang="fa-IR" sz="2400" b="1" u="sng" dirty="0" smtClean="0">
                <a:solidFill>
                  <a:srgbClr val="E20000"/>
                </a:solidFill>
                <a:cs typeface="B Lotus" pitchFamily="2" charset="-78"/>
              </a:rPr>
              <a:t>قابل مقایسه بودن</a:t>
            </a:r>
            <a:r>
              <a:rPr lang="fa-IR" sz="2400" b="1" dirty="0" smtClean="0">
                <a:solidFill>
                  <a:srgbClr val="E20000"/>
                </a:solidFill>
                <a:cs typeface="B Lotus" pitchFamily="2" charset="-78"/>
              </a:rPr>
              <a:t> </a:t>
            </a:r>
            <a:r>
              <a:rPr lang="fa-IR" sz="2000" b="1" dirty="0" smtClean="0">
                <a:solidFill>
                  <a:schemeClr val="bg1"/>
                </a:solidFill>
                <a:cs typeface="B Lotus" pitchFamily="2" charset="-78"/>
              </a:rPr>
              <a:t>اصلی است که در مورد </a:t>
            </a:r>
            <a:r>
              <a:rPr lang="fa-IR" sz="2200" b="1" dirty="0" smtClean="0">
                <a:solidFill>
                  <a:srgbClr val="0000CC"/>
                </a:solidFill>
                <a:cs typeface="B Lotus" pitchFamily="2" charset="-78"/>
              </a:rPr>
              <a:t>استفاده کنندگان از صورت های مالی </a:t>
            </a:r>
            <a:r>
              <a:rPr lang="fa-IR" sz="2000" b="1" dirty="0" smtClean="0">
                <a:solidFill>
                  <a:schemeClr val="bg1"/>
                </a:solidFill>
                <a:cs typeface="B Lotus" pitchFamily="2" charset="-78"/>
              </a:rPr>
              <a:t>مورد توجه قرار  می گیرد.</a:t>
            </a:r>
          </a:p>
          <a:p>
            <a:pPr algn="justLow">
              <a:lnSpc>
                <a:spcPct val="200000"/>
              </a:lnSpc>
              <a:buFont typeface="Wingdings" pitchFamily="2" charset="2"/>
              <a:buChar char="ü"/>
            </a:pPr>
            <a:r>
              <a:rPr lang="fa-IR" sz="2000" b="1" u="sng" dirty="0" smtClean="0">
                <a:solidFill>
                  <a:srgbClr val="0000CC"/>
                </a:solidFill>
                <a:cs typeface="B Lotus" pitchFamily="2" charset="-78"/>
              </a:rPr>
              <a:t>دیدگاه </a:t>
            </a:r>
            <a:r>
              <a:rPr lang="fa-IR" sz="2200" b="1" u="sng" dirty="0" smtClean="0">
                <a:solidFill>
                  <a:srgbClr val="0000CC"/>
                </a:solidFill>
                <a:cs typeface="B Lotus" pitchFamily="2" charset="-78"/>
              </a:rPr>
              <a:t>استفاده کنندگان:</a:t>
            </a:r>
            <a:endParaRPr lang="en-US" sz="2000" u="sng" dirty="0" smtClean="0">
              <a:solidFill>
                <a:schemeClr val="bg1"/>
              </a:solidFill>
              <a:cs typeface="B Lotus" pitchFamily="2" charset="-78"/>
            </a:endParaRPr>
          </a:p>
          <a:p>
            <a:pPr algn="justLow" rtl="1">
              <a:lnSpc>
                <a:spcPct val="200000"/>
              </a:lnSpc>
            </a:pPr>
            <a:r>
              <a:rPr lang="fa-IR" sz="2000" b="1" dirty="0" smtClean="0">
                <a:solidFill>
                  <a:schemeClr val="bg1"/>
                </a:solidFill>
                <a:cs typeface="B Lotus" pitchFamily="2" charset="-78"/>
              </a:rPr>
              <a:t>از نظر </a:t>
            </a:r>
            <a:r>
              <a:rPr lang="fa-IR" sz="2400" b="1" u="sng" dirty="0" smtClean="0">
                <a:solidFill>
                  <a:srgbClr val="E20000"/>
                </a:solidFill>
                <a:cs typeface="B Lotus" pitchFamily="2" charset="-78"/>
              </a:rPr>
              <a:t>ثبات رویه</a:t>
            </a:r>
            <a:r>
              <a:rPr lang="fa-IR" sz="2400" b="1" dirty="0" smtClean="0">
                <a:solidFill>
                  <a:srgbClr val="E20000"/>
                </a:solidFill>
                <a:cs typeface="B Lotus" pitchFamily="2" charset="-78"/>
              </a:rPr>
              <a:t> </a:t>
            </a:r>
            <a:r>
              <a:rPr lang="fa-IR" sz="2000" b="1" dirty="0" smtClean="0">
                <a:solidFill>
                  <a:schemeClr val="bg1"/>
                </a:solidFill>
                <a:cs typeface="B Lotus" pitchFamily="2" charset="-78"/>
              </a:rPr>
              <a:t>و</a:t>
            </a:r>
            <a:r>
              <a:rPr lang="fa-IR" sz="2000" b="1" dirty="0" smtClean="0">
                <a:solidFill>
                  <a:srgbClr val="0000CC"/>
                </a:solidFill>
                <a:cs typeface="B Lotus" pitchFamily="2" charset="-78"/>
              </a:rPr>
              <a:t> </a:t>
            </a:r>
            <a:r>
              <a:rPr lang="fa-IR" sz="2400" b="1" u="sng" dirty="0" smtClean="0">
                <a:solidFill>
                  <a:srgbClr val="E20000"/>
                </a:solidFill>
                <a:cs typeface="B Lotus" pitchFamily="2" charset="-78"/>
              </a:rPr>
              <a:t>همسانی</a:t>
            </a:r>
            <a:r>
              <a:rPr lang="fa-IR" sz="2000" b="1" dirty="0" smtClean="0">
                <a:solidFill>
                  <a:srgbClr val="0000CC"/>
                </a:solidFill>
                <a:cs typeface="B Lotus" pitchFamily="2" charset="-78"/>
              </a:rPr>
              <a:t> </a:t>
            </a:r>
            <a:r>
              <a:rPr lang="fa-IR" sz="2000" b="1" dirty="0" smtClean="0">
                <a:solidFill>
                  <a:schemeClr val="bg1"/>
                </a:solidFill>
                <a:cs typeface="B Lotus" pitchFamily="2" charset="-78"/>
              </a:rPr>
              <a:t>به دیدگاه </a:t>
            </a:r>
            <a:r>
              <a:rPr lang="fa-IR" sz="2200" b="1" dirty="0" smtClean="0">
                <a:solidFill>
                  <a:srgbClr val="0000CC"/>
                </a:solidFill>
                <a:cs typeface="B Lotus" pitchFamily="2" charset="-78"/>
              </a:rPr>
              <a:t>تهیه کنندگان از اطلاعات مالی </a:t>
            </a:r>
            <a:r>
              <a:rPr lang="fa-IR" sz="2000" b="1" dirty="0" smtClean="0">
                <a:solidFill>
                  <a:schemeClr val="bg1"/>
                </a:solidFill>
                <a:cs typeface="B Lotus" pitchFamily="2" charset="-78"/>
              </a:rPr>
              <a:t>توجه دارد</a:t>
            </a:r>
            <a:r>
              <a:rPr lang="en-US" sz="2000" b="1" dirty="0" smtClean="0">
                <a:solidFill>
                  <a:schemeClr val="bg1"/>
                </a:solidFill>
                <a:cs typeface="B Lotus" pitchFamily="2" charset="-78"/>
              </a:rPr>
              <a:t> .</a:t>
            </a:r>
            <a:endParaRPr lang="en-US" sz="2000" dirty="0">
              <a:solidFill>
                <a:schemeClr val="bg1"/>
              </a:solidFill>
              <a:cs typeface="B Lotus" pitchFamily="2" charset="-78"/>
            </a:endParaRPr>
          </a:p>
        </p:txBody>
      </p:sp>
      <p:sp>
        <p:nvSpPr>
          <p:cNvPr id="6" name="Folded Corner 5"/>
          <p:cNvSpPr/>
          <p:nvPr/>
        </p:nvSpPr>
        <p:spPr>
          <a:xfrm>
            <a:off x="4786314" y="428604"/>
            <a:ext cx="3509986"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rgbClr val="E20000"/>
                </a:solidFill>
                <a:cs typeface="B Lotus" pitchFamily="2" charset="-78"/>
              </a:rPr>
              <a:t>اصول مبتنی بر برون دادها </a:t>
            </a:r>
            <a:r>
              <a:rPr lang="en-US" sz="2800" b="1" dirty="0" smtClean="0">
                <a:solidFill>
                  <a:srgbClr val="E20000"/>
                </a:solidFill>
                <a:cs typeface="B Lotus" pitchFamily="2" charset="-78"/>
              </a:rPr>
              <a:t> :</a:t>
            </a:r>
            <a:endParaRPr lang="en-US" sz="2800" dirty="0">
              <a:solidFill>
                <a:srgbClr val="E20000"/>
              </a:solidFill>
              <a:cs typeface="B Lotus" pitchFamily="2" charset="-78"/>
            </a:endParaRPr>
          </a:p>
        </p:txBody>
      </p:sp>
      <p:sp>
        <p:nvSpPr>
          <p:cNvPr id="7" name="TextBox 6"/>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38 - 24</a:t>
            </a:r>
            <a:endParaRPr lang="fa-IR" sz="2400" dirty="0"/>
          </a:p>
        </p:txBody>
      </p:sp>
      <p:sp>
        <p:nvSpPr>
          <p:cNvPr id="8" name="Rectangle 7"/>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071678"/>
            <a:ext cx="8358246" cy="4572032"/>
          </a:xfrm>
          <a:prstGeom prst="foldedCorner">
            <a:avLst>
              <a:gd name="adj" fmla="val 4321"/>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pPr>
            <a:r>
              <a:rPr lang="fa-IR" sz="2000" b="1" dirty="0" smtClean="0">
                <a:solidFill>
                  <a:schemeClr val="bg1"/>
                </a:solidFill>
                <a:cs typeface="B Lotus" pitchFamily="2" charset="-78"/>
              </a:rPr>
              <a:t>اغلب قابل مقایسه بودن را بدین گونه بیان کرده اند</a:t>
            </a:r>
            <a:r>
              <a:rPr lang="en-US" sz="2000" b="1" dirty="0" smtClean="0">
                <a:solidFill>
                  <a:schemeClr val="bg1"/>
                </a:solidFill>
                <a:cs typeface="B Lotus" pitchFamily="2" charset="-78"/>
              </a:rPr>
              <a:t> : </a:t>
            </a:r>
            <a:endParaRPr lang="fa-IR" sz="2000" b="1" dirty="0" smtClean="0">
              <a:solidFill>
                <a:schemeClr val="bg1"/>
              </a:solidFill>
              <a:cs typeface="B Lotus" pitchFamily="2" charset="-78"/>
            </a:endParaRPr>
          </a:p>
          <a:p>
            <a:pPr algn="justLow" rtl="1">
              <a:lnSpc>
                <a:spcPct val="200000"/>
              </a:lnSpc>
            </a:pPr>
            <a:r>
              <a:rPr lang="fa-IR" sz="2000" b="1" dirty="0" smtClean="0">
                <a:solidFill>
                  <a:schemeClr val="bg1"/>
                </a:solidFill>
                <a:cs typeface="B Lotus" pitchFamily="2" charset="-78"/>
              </a:rPr>
              <a:t>ثبت و گزارش کردن رویدادهای مالی به شیوه ای مشابه</a:t>
            </a:r>
            <a:r>
              <a:rPr lang="en-US" sz="2000" b="1" dirty="0" smtClean="0">
                <a:solidFill>
                  <a:schemeClr val="bg1"/>
                </a:solidFill>
                <a:cs typeface="B Lotus" pitchFamily="2" charset="-78"/>
              </a:rPr>
              <a:t> .</a:t>
            </a:r>
            <a:endParaRPr lang="fa-IR" sz="2000" b="1" dirty="0" smtClean="0">
              <a:solidFill>
                <a:schemeClr val="bg1"/>
              </a:solidFill>
              <a:cs typeface="B Lotus" pitchFamily="2" charset="-78"/>
            </a:endParaRPr>
          </a:p>
          <a:p>
            <a:pPr algn="justLow" rtl="1">
              <a:lnSpc>
                <a:spcPct val="200000"/>
              </a:lnSpc>
            </a:pPr>
            <a:r>
              <a:rPr lang="fa-IR" sz="2000" b="1" dirty="0" smtClean="0">
                <a:solidFill>
                  <a:schemeClr val="bg1"/>
                </a:solidFill>
                <a:cs typeface="B Lotus" pitchFamily="2" charset="-78"/>
              </a:rPr>
              <a:t>همچنین آن درباره اشخاصی مورد استفاده قرار می گیرد که از صورت های مالی استفاده می کنند</a:t>
            </a:r>
            <a:r>
              <a:rPr lang="en-US" sz="2000" b="1" dirty="0" smtClean="0">
                <a:solidFill>
                  <a:schemeClr val="bg1"/>
                </a:solidFill>
                <a:cs typeface="B Lotus" pitchFamily="2" charset="-78"/>
              </a:rPr>
              <a:t> . </a:t>
            </a:r>
            <a:endParaRPr lang="fa-IR" sz="2000" b="1" dirty="0" smtClean="0">
              <a:solidFill>
                <a:schemeClr val="bg1"/>
              </a:solidFill>
              <a:cs typeface="B Lotus" pitchFamily="2" charset="-78"/>
            </a:endParaRPr>
          </a:p>
          <a:p>
            <a:pPr algn="justLow" rtl="1">
              <a:lnSpc>
                <a:spcPct val="200000"/>
              </a:lnSpc>
            </a:pPr>
            <a:r>
              <a:rPr lang="fa-IR" sz="2000" b="1" dirty="0" smtClean="0">
                <a:solidFill>
                  <a:schemeClr val="bg1"/>
                </a:solidFill>
                <a:cs typeface="B Lotus" pitchFamily="2" charset="-78"/>
              </a:rPr>
              <a:t>در اینجا از زاویه دید استفاده کنندگان از صورتهای مالی به اصل</a:t>
            </a:r>
            <a:r>
              <a:rPr lang="en-US" sz="2000" b="1" dirty="0" smtClean="0">
                <a:solidFill>
                  <a:schemeClr val="bg1"/>
                </a:solidFill>
                <a:cs typeface="B Lotus" pitchFamily="2" charset="-78"/>
              </a:rPr>
              <a:t> " </a:t>
            </a:r>
            <a:r>
              <a:rPr lang="fa-IR" sz="2000" b="1" u="sng" dirty="0" smtClean="0">
                <a:solidFill>
                  <a:srgbClr val="0000CC"/>
                </a:solidFill>
                <a:cs typeface="B Lotus" pitchFamily="2" charset="-78"/>
              </a:rPr>
              <a:t>قابل مقایسه بودن</a:t>
            </a:r>
            <a:r>
              <a:rPr lang="en-US" sz="2000" b="1" dirty="0" smtClean="0">
                <a:solidFill>
                  <a:srgbClr val="0000CC"/>
                </a:solidFill>
                <a:cs typeface="B Lotus" pitchFamily="2" charset="-78"/>
              </a:rPr>
              <a:t> </a:t>
            </a:r>
            <a:r>
              <a:rPr lang="en-US" sz="2000" b="1" dirty="0" smtClean="0">
                <a:solidFill>
                  <a:schemeClr val="bg1"/>
                </a:solidFill>
                <a:cs typeface="B Lotus" pitchFamily="2" charset="-78"/>
              </a:rPr>
              <a:t>"</a:t>
            </a:r>
            <a:r>
              <a:rPr lang="fa-IR" sz="2000" b="1" dirty="0" smtClean="0">
                <a:solidFill>
                  <a:schemeClr val="bg1"/>
                </a:solidFill>
                <a:cs typeface="B Lotus" pitchFamily="2" charset="-78"/>
              </a:rPr>
              <a:t>نگاه کنیم و مقصود درجه یا میزانی است که استفاده کنندگان از صورتهای مالی (هنگام ارزیابی وضع مالی یا نتیجه عملیات شرکت ها در میان دوره یا برای پیش بینی سود یا جریان های نقدی به این صورت حساب ها تکیه یا اعتماد می نمایند.</a:t>
            </a:r>
            <a:endParaRPr lang="en-US" sz="2000" dirty="0">
              <a:solidFill>
                <a:schemeClr val="bg1"/>
              </a:solidFill>
              <a:cs typeface="B Lotus" pitchFamily="2" charset="-78"/>
            </a:endParaRPr>
          </a:p>
        </p:txBody>
      </p:sp>
      <p:sp>
        <p:nvSpPr>
          <p:cNvPr id="6" name="Folded Corner 5"/>
          <p:cNvSpPr/>
          <p:nvPr/>
        </p:nvSpPr>
        <p:spPr>
          <a:xfrm>
            <a:off x="4786314" y="428604"/>
            <a:ext cx="3509986" cy="857256"/>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rgbClr val="E20000"/>
                </a:solidFill>
                <a:cs typeface="B Lotus" pitchFamily="2" charset="-78"/>
              </a:rPr>
              <a:t>اصول مبتنی بر برون دادها </a:t>
            </a:r>
            <a:r>
              <a:rPr lang="en-US" sz="2800" b="1" dirty="0" smtClean="0">
                <a:solidFill>
                  <a:srgbClr val="C00000"/>
                </a:solidFill>
                <a:cs typeface="B Lotus" pitchFamily="2" charset="-78"/>
              </a:rPr>
              <a:t> </a:t>
            </a:r>
            <a:r>
              <a:rPr lang="en-US" sz="2800" b="1" dirty="0" smtClean="0">
                <a:solidFill>
                  <a:srgbClr val="E20000"/>
                </a:solidFill>
                <a:cs typeface="B Lotus" pitchFamily="2" charset="-78"/>
              </a:rPr>
              <a:t>:</a:t>
            </a:r>
            <a:endParaRPr lang="en-US" sz="2800" dirty="0">
              <a:solidFill>
                <a:srgbClr val="E20000"/>
              </a:solidFill>
              <a:cs typeface="B Lotus" pitchFamily="2" charset="-78"/>
            </a:endParaRPr>
          </a:p>
        </p:txBody>
      </p:sp>
      <p:sp>
        <p:nvSpPr>
          <p:cNvPr id="7" name="Folded Corner 6"/>
          <p:cNvSpPr/>
          <p:nvPr/>
        </p:nvSpPr>
        <p:spPr>
          <a:xfrm>
            <a:off x="5786446" y="1428736"/>
            <a:ext cx="2500330"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rgbClr val="0000CC"/>
                </a:solidFill>
                <a:cs typeface="B Lotus" pitchFamily="2" charset="-78"/>
              </a:rPr>
              <a:t>قابل مقایسه بودن</a:t>
            </a:r>
            <a:r>
              <a:rPr lang="en-US" sz="2000" b="1" dirty="0" smtClean="0">
                <a:solidFill>
                  <a:srgbClr val="0000CC"/>
                </a:solidFill>
                <a:cs typeface="B Lotus" pitchFamily="2" charset="-78"/>
              </a:rPr>
              <a:t>:</a:t>
            </a:r>
            <a:r>
              <a:rPr lang="en-US" sz="2800" b="1" dirty="0" smtClean="0">
                <a:solidFill>
                  <a:srgbClr val="0000CC"/>
                </a:solidFill>
                <a:cs typeface="B Lotus" pitchFamily="2" charset="-78"/>
              </a:rPr>
              <a:t> </a:t>
            </a:r>
            <a:endParaRPr lang="en-US" sz="2800" dirty="0">
              <a:solidFill>
                <a:srgbClr val="0000CC"/>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38 - 25</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143116"/>
            <a:ext cx="8358246" cy="4429156"/>
          </a:xfrm>
          <a:prstGeom prst="foldedCorner">
            <a:avLst>
              <a:gd name="adj" fmla="val 3764"/>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مقصود از </a:t>
            </a:r>
            <a:r>
              <a:rPr lang="fa-IR" sz="2000" b="1" u="sng" dirty="0" smtClean="0">
                <a:solidFill>
                  <a:srgbClr val="0000CC"/>
                </a:solidFill>
                <a:cs typeface="B Lotus" pitchFamily="2" charset="-78"/>
              </a:rPr>
              <a:t>ثبات رویه</a:t>
            </a:r>
            <a:r>
              <a:rPr lang="fa-IR" sz="2000" b="1" dirty="0" smtClean="0">
                <a:solidFill>
                  <a:srgbClr val="0000CC"/>
                </a:solidFill>
                <a:cs typeface="B Lotus" pitchFamily="2" charset="-78"/>
              </a:rPr>
              <a:t> </a:t>
            </a:r>
            <a:r>
              <a:rPr lang="fa-IR" sz="2000" b="1" dirty="0" smtClean="0">
                <a:solidFill>
                  <a:schemeClr val="bg1"/>
                </a:solidFill>
                <a:cs typeface="B Lotus" pitchFamily="2" charset="-78"/>
              </a:rPr>
              <a:t>این است</a:t>
            </a:r>
            <a:r>
              <a:rPr lang="en-US" sz="2000" b="1" dirty="0" smtClean="0">
                <a:solidFill>
                  <a:schemeClr val="bg1"/>
                </a:solidFill>
                <a:cs typeface="B Lotus" pitchFamily="2" charset="-78"/>
              </a:rPr>
              <a:t> :</a:t>
            </a:r>
            <a:endParaRPr lang="fa-IR" sz="2000" b="1"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یک شرکت مفروض طی دوره های زمانی پیاپی از روش های حسابداری همانند استفاده می نماید</a:t>
            </a:r>
            <a:r>
              <a:rPr lang="en-US" sz="2000" b="1" dirty="0" smtClean="0">
                <a:solidFill>
                  <a:schemeClr val="bg1"/>
                </a:solidFill>
                <a:cs typeface="B Lotus" pitchFamily="2" charset="-78"/>
              </a:rPr>
              <a:t> . </a:t>
            </a:r>
            <a:r>
              <a:rPr lang="fa-IR" sz="2000" b="1" dirty="0" smtClean="0">
                <a:solidFill>
                  <a:schemeClr val="bg1"/>
                </a:solidFill>
                <a:cs typeface="B Lotus" pitchFamily="2" charset="-78"/>
              </a:rPr>
              <a:t>اگر قرار است پیش بینی یا ارزیابی های انجام شده بر اساس صورتهای مالی یک شرکت در بیش از یک دوره زمانی قابل اعتماد (تکیه)باشند ، در آن صورت لازم است که اصل ثبات رویه رعایت شود</a:t>
            </a:r>
            <a:r>
              <a:rPr lang="en-US" sz="2000" b="1" dirty="0" smtClean="0">
                <a:solidFill>
                  <a:schemeClr val="bg1"/>
                </a:solidFill>
                <a:cs typeface="B Lotus" pitchFamily="2" charset="-78"/>
              </a:rPr>
              <a:t> . </a:t>
            </a:r>
            <a:r>
              <a:rPr lang="fa-IR" sz="2000" b="1" dirty="0" smtClean="0">
                <a:solidFill>
                  <a:schemeClr val="bg1"/>
                </a:solidFill>
                <a:cs typeface="B Lotus" pitchFamily="2" charset="-78"/>
              </a:rPr>
              <a:t>اگر به سبب به کارگیری روش های عینی تر یا مهم تر و بر تصمیمات اثرگذارتر در کاربرد روش حسابداری تغییر رخ دهد ، باید این اطلاعات را به صورت کامل به آگاهی استفاده کنندگان از صورت های مالی رسانده شود و اظهار نظر حسابرس باید به صورتی مناسب مشروط به بیان این تغییرات (در صورتهای مالی ) شود.</a:t>
            </a:r>
            <a:endParaRPr lang="en-US" sz="2000" dirty="0">
              <a:solidFill>
                <a:schemeClr val="bg1"/>
              </a:solidFill>
              <a:cs typeface="B Lotus" pitchFamily="2" charset="-78"/>
            </a:endParaRPr>
          </a:p>
        </p:txBody>
      </p:sp>
      <p:sp>
        <p:nvSpPr>
          <p:cNvPr id="6" name="Folded Corner 5"/>
          <p:cNvSpPr/>
          <p:nvPr/>
        </p:nvSpPr>
        <p:spPr>
          <a:xfrm>
            <a:off x="4786314" y="428604"/>
            <a:ext cx="3509986"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rgbClr val="E20000"/>
                </a:solidFill>
                <a:cs typeface="B Lotus" pitchFamily="2" charset="-78"/>
              </a:rPr>
              <a:t>اصول مبتنی بر برون دادها </a:t>
            </a:r>
            <a:r>
              <a:rPr lang="en-US" sz="2800" b="1" dirty="0" smtClean="0">
                <a:solidFill>
                  <a:srgbClr val="E20000"/>
                </a:solidFill>
                <a:cs typeface="B Lotus" pitchFamily="2" charset="-78"/>
              </a:rPr>
              <a:t> :</a:t>
            </a:r>
            <a:endParaRPr lang="en-US" sz="2800" dirty="0">
              <a:solidFill>
                <a:srgbClr val="E20000"/>
              </a:solidFill>
              <a:cs typeface="B Lotus" pitchFamily="2" charset="-78"/>
            </a:endParaRPr>
          </a:p>
        </p:txBody>
      </p:sp>
      <p:sp>
        <p:nvSpPr>
          <p:cNvPr id="7" name="Folded Corner 6"/>
          <p:cNvSpPr/>
          <p:nvPr/>
        </p:nvSpPr>
        <p:spPr>
          <a:xfrm>
            <a:off x="6215074" y="1428736"/>
            <a:ext cx="2071702"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2800" b="1" dirty="0" smtClean="0">
                <a:solidFill>
                  <a:srgbClr val="0000CC"/>
                </a:solidFill>
                <a:cs typeface="B Lotus" pitchFamily="2" charset="-78"/>
              </a:rPr>
              <a:t>ثبات رویه</a:t>
            </a:r>
            <a:r>
              <a:rPr lang="en-US" sz="2000" b="1" dirty="0" smtClean="0">
                <a:solidFill>
                  <a:srgbClr val="0000CC"/>
                </a:solidFill>
                <a:cs typeface="B Lotus" pitchFamily="2" charset="-78"/>
              </a:rPr>
              <a:t>: </a:t>
            </a:r>
            <a:endParaRPr lang="en-US" sz="2000" dirty="0">
              <a:solidFill>
                <a:srgbClr val="0000CC"/>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38 - 26</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357430"/>
            <a:ext cx="8358246" cy="3571900"/>
          </a:xfrm>
          <a:prstGeom prst="foldedCorner">
            <a:avLst>
              <a:gd name="adj" fmla="val 4973"/>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u="sng" dirty="0" smtClean="0">
                <a:solidFill>
                  <a:schemeClr val="bg1"/>
                </a:solidFill>
                <a:cs typeface="B Lotus" pitchFamily="2" charset="-78"/>
              </a:rPr>
              <a:t>همسانی</a:t>
            </a:r>
            <a:r>
              <a:rPr lang="fa-IR" sz="2000" b="1" dirty="0" smtClean="0">
                <a:solidFill>
                  <a:schemeClr val="bg1"/>
                </a:solidFill>
                <a:cs typeface="B Lotus" pitchFamily="2" charset="-78"/>
              </a:rPr>
              <a:t> در قالب گزاره های زیر تفسیر شده است</a:t>
            </a:r>
            <a:r>
              <a:rPr lang="en-US" sz="2000" b="1" dirty="0" smtClean="0">
                <a:solidFill>
                  <a:schemeClr val="bg1"/>
                </a:solidFill>
                <a:cs typeface="B Lotus" pitchFamily="2" charset="-78"/>
              </a:rPr>
              <a:t> :</a:t>
            </a:r>
            <a:endParaRPr lang="fa-IR" sz="2000" b="1" dirty="0" smtClean="0">
              <a:solidFill>
                <a:schemeClr val="bg1"/>
              </a:solidFill>
              <a:cs typeface="B Lotus" pitchFamily="2" charset="-78"/>
            </a:endParaRPr>
          </a:p>
          <a:p>
            <a:pPr algn="justLow" rtl="1">
              <a:lnSpc>
                <a:spcPct val="150000"/>
              </a:lnSpc>
            </a:pPr>
            <a:endParaRPr lang="en-US" sz="1200" dirty="0" smtClean="0">
              <a:solidFill>
                <a:schemeClr val="bg1"/>
              </a:solidFill>
              <a:cs typeface="B Lotus" pitchFamily="2" charset="-78"/>
            </a:endParaRPr>
          </a:p>
          <a:p>
            <a:pPr algn="justLow" rtl="1">
              <a:lnSpc>
                <a:spcPct val="150000"/>
              </a:lnSpc>
            </a:pPr>
            <a:r>
              <a:rPr lang="en-US" sz="2000" b="1" dirty="0" smtClean="0">
                <a:solidFill>
                  <a:schemeClr val="bg1"/>
                </a:solidFill>
                <a:cs typeface="B Lotus" pitchFamily="2" charset="-78"/>
              </a:rPr>
              <a:t>*</a:t>
            </a:r>
            <a:r>
              <a:rPr lang="fa-IR" sz="2000" b="1" dirty="0" smtClean="0">
                <a:solidFill>
                  <a:schemeClr val="bg1"/>
                </a:solidFill>
                <a:cs typeface="B Lotus" pitchFamily="2" charset="-78"/>
              </a:rPr>
              <a:t>یک مجموعه همسان از اصول برای همه شرکت ها با دادن آزادی عمل به واحدهای تجاری برای تفسیر ها و کاربردهای آنها</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en-US" sz="2000" b="1" dirty="0" smtClean="0">
                <a:solidFill>
                  <a:schemeClr val="bg1"/>
                </a:solidFill>
                <a:cs typeface="B Lotus" pitchFamily="2" charset="-78"/>
              </a:rPr>
              <a:t>*</a:t>
            </a:r>
            <a:r>
              <a:rPr lang="fa-IR" sz="2000" b="1" dirty="0" smtClean="0">
                <a:solidFill>
                  <a:schemeClr val="bg1"/>
                </a:solidFill>
                <a:cs typeface="B Lotus" pitchFamily="2" charset="-78"/>
              </a:rPr>
              <a:t>روش های حسابداری مشابه مورد نیاز برای موقعیت های مشابه ، نادیده انگاشتن شرایط احتمالی متفاوت </a:t>
            </a:r>
            <a:r>
              <a:rPr lang="en-US" sz="2000" b="1" dirty="0" smtClean="0">
                <a:solidFill>
                  <a:schemeClr val="bg1"/>
                </a:solidFill>
                <a:cs typeface="B Lotus" pitchFamily="2" charset="-78"/>
              </a:rPr>
              <a:t>)</a:t>
            </a:r>
            <a:r>
              <a:rPr lang="fa-IR" sz="2000" b="1" dirty="0" smtClean="0">
                <a:solidFill>
                  <a:schemeClr val="bg1"/>
                </a:solidFill>
                <a:cs typeface="B Lotus" pitchFamily="2" charset="-78"/>
              </a:rPr>
              <a:t>یک نواختی مطلق </a:t>
            </a:r>
            <a:r>
              <a:rPr lang="en-US" sz="2000" b="1" dirty="0" smtClean="0">
                <a:solidFill>
                  <a:schemeClr val="bg1"/>
                </a:solidFill>
                <a:cs typeface="B Lotus" pitchFamily="2" charset="-78"/>
              </a:rPr>
              <a:t>(</a:t>
            </a:r>
            <a:r>
              <a:rPr lang="fa-IR"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en-US" sz="2000" b="1" dirty="0" smtClean="0">
                <a:solidFill>
                  <a:schemeClr val="bg1"/>
                </a:solidFill>
                <a:cs typeface="B Lotus" pitchFamily="2" charset="-78"/>
              </a:rPr>
              <a:t>*</a:t>
            </a:r>
            <a:r>
              <a:rPr lang="fa-IR" sz="2000" b="1" dirty="0" smtClean="0">
                <a:solidFill>
                  <a:schemeClr val="bg1"/>
                </a:solidFill>
                <a:cs typeface="B Lotus" pitchFamily="2" charset="-78"/>
              </a:rPr>
              <a:t>روش حسابداری مشابه که در اجرای آن باید شرایط مختلف را مورد توجه قرارداد.</a:t>
            </a:r>
            <a:endParaRPr lang="en-US" sz="2000" dirty="0">
              <a:solidFill>
                <a:schemeClr val="bg1"/>
              </a:solidFill>
              <a:cs typeface="B Lotus" pitchFamily="2" charset="-78"/>
            </a:endParaRPr>
          </a:p>
        </p:txBody>
      </p:sp>
      <p:sp>
        <p:nvSpPr>
          <p:cNvPr id="6" name="Folded Corner 5"/>
          <p:cNvSpPr/>
          <p:nvPr/>
        </p:nvSpPr>
        <p:spPr>
          <a:xfrm>
            <a:off x="4714876" y="428604"/>
            <a:ext cx="3509986"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rgbClr val="E20000"/>
                </a:solidFill>
                <a:cs typeface="B Lotus" pitchFamily="2" charset="-78"/>
              </a:rPr>
              <a:t>اصول مبتنی بر برون دادها</a:t>
            </a:r>
            <a:r>
              <a:rPr lang="en-US" sz="2800" b="1" dirty="0" smtClean="0">
                <a:solidFill>
                  <a:srgbClr val="E20000"/>
                </a:solidFill>
                <a:cs typeface="B Lotus" pitchFamily="2" charset="-78"/>
              </a:rPr>
              <a:t> : </a:t>
            </a:r>
            <a:endParaRPr lang="en-US" sz="2800" dirty="0">
              <a:solidFill>
                <a:srgbClr val="E20000"/>
              </a:solidFill>
              <a:cs typeface="B Lotus" pitchFamily="2" charset="-78"/>
            </a:endParaRPr>
          </a:p>
        </p:txBody>
      </p:sp>
      <p:sp>
        <p:nvSpPr>
          <p:cNvPr id="7" name="Folded Corner 6"/>
          <p:cNvSpPr/>
          <p:nvPr/>
        </p:nvSpPr>
        <p:spPr>
          <a:xfrm>
            <a:off x="6786578" y="1428736"/>
            <a:ext cx="1500198"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2800" b="1" dirty="0" smtClean="0">
                <a:solidFill>
                  <a:srgbClr val="0000CC"/>
                </a:solidFill>
                <a:cs typeface="B Lotus" pitchFamily="2" charset="-78"/>
              </a:rPr>
              <a:t>همسانی</a:t>
            </a:r>
            <a:r>
              <a:rPr lang="en-US" sz="2000" b="1" dirty="0" smtClean="0">
                <a:solidFill>
                  <a:srgbClr val="0000CC"/>
                </a:solidFill>
                <a:cs typeface="B Lotus" pitchFamily="2" charset="-78"/>
              </a:rPr>
              <a:t>:</a:t>
            </a:r>
            <a:r>
              <a:rPr lang="en-US" sz="2800" b="1" dirty="0" smtClean="0">
                <a:solidFill>
                  <a:srgbClr val="0000CC"/>
                </a:solidFill>
                <a:cs typeface="B Lotus" pitchFamily="2" charset="-78"/>
              </a:rPr>
              <a:t> </a:t>
            </a:r>
            <a:endParaRPr lang="en-US" sz="2800" dirty="0">
              <a:solidFill>
                <a:srgbClr val="0000CC"/>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38 - 27</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143116"/>
            <a:ext cx="8358246" cy="4500594"/>
          </a:xfrm>
          <a:prstGeom prst="foldedCorner">
            <a:avLst>
              <a:gd name="adj" fmla="val 412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(همسانی محدود)</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«در روش اول تنها یک چارچوب نظری گسترده توصیه می شود که مبنای تفسیر رویدادهای مالی قرار می گیرد</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تفاوت بین یک نواختی مطلق و همسانی محدود را می توان به کمک مثالهایی روشن ساخت</a:t>
            </a:r>
            <a:r>
              <a:rPr lang="en-US" sz="2000" b="1" dirty="0" smtClean="0">
                <a:solidFill>
                  <a:schemeClr val="bg1"/>
                </a:solidFill>
                <a:cs typeface="B Lotus" pitchFamily="2" charset="-78"/>
              </a:rPr>
              <a:t>. </a:t>
            </a:r>
            <a:endParaRPr lang="fa-IR" sz="2000" b="1"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مثلاً هیأت استانداردهای حسابداری مالی به هزینه منظور کردن مخارج تحقیق و توسعه را الزامی کرده است که نمونه ای از یک نواختی مطلق محسوب می شود</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بدیهی است که در این استاندارد، گردش وجوه نقد مورد انتظار از مخارج تحقیق و توسعه در وضیعت های مختلف مورد توجه قرار نگرفته است</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از سوی دیگر در موضوع تماییز بین اجاره های عملیاتی و سرمایه ای، هیأت مذبور ضوابطی را برای انتخاب روش مناسب توصیه کرده است که نمونه ای از همسانی محدود به شمار می آید</a:t>
            </a:r>
            <a:r>
              <a:rPr lang="en-US" sz="2000" b="1" dirty="0" smtClean="0">
                <a:solidFill>
                  <a:schemeClr val="bg1"/>
                </a:solidFill>
                <a:cs typeface="B Lotus" pitchFamily="2" charset="-78"/>
              </a:rPr>
              <a:t>.</a:t>
            </a:r>
            <a:r>
              <a:rPr lang="fa-IR" sz="2000" b="1" dirty="0" smtClean="0">
                <a:solidFill>
                  <a:schemeClr val="bg1"/>
                </a:solidFill>
                <a:cs typeface="B Lotus" pitchFamily="2" charset="-78"/>
              </a:rPr>
              <a:t>»</a:t>
            </a:r>
            <a:endParaRPr lang="en-US" sz="2000" dirty="0">
              <a:solidFill>
                <a:schemeClr val="bg1"/>
              </a:solidFill>
              <a:cs typeface="B Lotus" pitchFamily="2" charset="-78"/>
            </a:endParaRPr>
          </a:p>
        </p:txBody>
      </p:sp>
      <p:sp>
        <p:nvSpPr>
          <p:cNvPr id="6" name="Folded Corner 5"/>
          <p:cNvSpPr/>
          <p:nvPr/>
        </p:nvSpPr>
        <p:spPr>
          <a:xfrm>
            <a:off x="4786314" y="428604"/>
            <a:ext cx="3509986"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rgbClr val="E20000"/>
                </a:solidFill>
                <a:cs typeface="B Lotus" pitchFamily="2" charset="-78"/>
              </a:rPr>
              <a:t>اصول مبتنی بر برون دادها </a:t>
            </a:r>
            <a:r>
              <a:rPr lang="en-US" sz="2800" b="1" dirty="0" smtClean="0">
                <a:solidFill>
                  <a:srgbClr val="E20000"/>
                </a:solidFill>
                <a:cs typeface="B Lotus" pitchFamily="2" charset="-78"/>
              </a:rPr>
              <a:t> :</a:t>
            </a:r>
            <a:endParaRPr lang="en-US" sz="2800" dirty="0">
              <a:solidFill>
                <a:srgbClr val="E20000"/>
              </a:solidFill>
              <a:cs typeface="B Lotus" pitchFamily="2" charset="-78"/>
            </a:endParaRPr>
          </a:p>
        </p:txBody>
      </p:sp>
      <p:sp>
        <p:nvSpPr>
          <p:cNvPr id="7" name="Folded Corner 6"/>
          <p:cNvSpPr/>
          <p:nvPr/>
        </p:nvSpPr>
        <p:spPr>
          <a:xfrm>
            <a:off x="6786578" y="1428736"/>
            <a:ext cx="1500198" cy="571504"/>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2800" b="1" dirty="0" smtClean="0">
                <a:solidFill>
                  <a:srgbClr val="0000CC"/>
                </a:solidFill>
                <a:cs typeface="B Lotus" pitchFamily="2" charset="-78"/>
              </a:rPr>
              <a:t>همسانی</a:t>
            </a:r>
            <a:r>
              <a:rPr lang="en-US" sz="2000" b="1" dirty="0" smtClean="0">
                <a:solidFill>
                  <a:srgbClr val="7030A0"/>
                </a:solidFill>
                <a:cs typeface="B Lotus" pitchFamily="2" charset="-78"/>
              </a:rPr>
              <a:t>:</a:t>
            </a:r>
            <a:endParaRPr lang="en-US" sz="2000" dirty="0">
              <a:solidFill>
                <a:srgbClr val="FF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38 - 28</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1928802"/>
            <a:ext cx="8358246" cy="4214842"/>
          </a:xfrm>
          <a:prstGeom prst="foldedCorner">
            <a:avLst>
              <a:gd name="adj" fmla="val 4441"/>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200000"/>
              </a:lnSpc>
              <a:buFont typeface="Wingdings" pitchFamily="2" charset="2"/>
              <a:buChar char="ü"/>
            </a:pPr>
            <a:r>
              <a:rPr lang="fa-IR" sz="2800" b="1" dirty="0" smtClean="0">
                <a:solidFill>
                  <a:srgbClr val="0000CC"/>
                </a:solidFill>
                <a:cs typeface="B Lotus" pitchFamily="2" charset="-78"/>
              </a:rPr>
              <a:t>تئوری مالکانه</a:t>
            </a:r>
            <a:endParaRPr lang="en-US" sz="2800" dirty="0" smtClean="0">
              <a:solidFill>
                <a:srgbClr val="0000CC"/>
              </a:solidFill>
              <a:cs typeface="B Lotus" pitchFamily="2" charset="-78"/>
            </a:endParaRPr>
          </a:p>
          <a:p>
            <a:pPr algn="justLow" rtl="1">
              <a:lnSpc>
                <a:spcPct val="200000"/>
              </a:lnSpc>
              <a:buFont typeface="Wingdings" pitchFamily="2" charset="2"/>
              <a:buChar char="ü"/>
            </a:pPr>
            <a:r>
              <a:rPr lang="fa-IR" sz="2800" b="1" dirty="0" smtClean="0">
                <a:solidFill>
                  <a:srgbClr val="0000CC"/>
                </a:solidFill>
                <a:cs typeface="B Lotus" pitchFamily="2" charset="-78"/>
              </a:rPr>
              <a:t>تئوری شخصیت حسابداری</a:t>
            </a:r>
            <a:endParaRPr lang="en-US" sz="2800" dirty="0" smtClean="0">
              <a:solidFill>
                <a:srgbClr val="0000CC"/>
              </a:solidFill>
              <a:cs typeface="B Lotus" pitchFamily="2" charset="-78"/>
            </a:endParaRPr>
          </a:p>
          <a:p>
            <a:pPr algn="justLow" rtl="1">
              <a:lnSpc>
                <a:spcPct val="200000"/>
              </a:lnSpc>
              <a:buFont typeface="Wingdings" pitchFamily="2" charset="2"/>
              <a:buChar char="ü"/>
            </a:pPr>
            <a:r>
              <a:rPr lang="fa-IR" sz="2800" b="1" dirty="0" smtClean="0">
                <a:solidFill>
                  <a:srgbClr val="0000CC"/>
                </a:solidFill>
                <a:cs typeface="B Lotus" pitchFamily="2" charset="-78"/>
              </a:rPr>
              <a:t>تئوری حقوق مازاد</a:t>
            </a:r>
            <a:endParaRPr lang="en-US" sz="2800" dirty="0" smtClean="0">
              <a:solidFill>
                <a:srgbClr val="0000CC"/>
              </a:solidFill>
              <a:cs typeface="B Lotus" pitchFamily="2" charset="-78"/>
            </a:endParaRPr>
          </a:p>
          <a:p>
            <a:pPr algn="justLow" rtl="1">
              <a:lnSpc>
                <a:spcPct val="200000"/>
              </a:lnSpc>
              <a:buFont typeface="Wingdings" pitchFamily="2" charset="2"/>
              <a:buChar char="ü"/>
            </a:pPr>
            <a:r>
              <a:rPr lang="fa-IR" sz="2800" b="1" dirty="0" smtClean="0">
                <a:solidFill>
                  <a:srgbClr val="0000CC"/>
                </a:solidFill>
                <a:cs typeface="B Lotus" pitchFamily="2" charset="-78"/>
              </a:rPr>
              <a:t>تئوری وجوه</a:t>
            </a:r>
            <a:endParaRPr lang="en-US" sz="2800" dirty="0" smtClean="0">
              <a:solidFill>
                <a:srgbClr val="0000CC"/>
              </a:solidFill>
              <a:cs typeface="B Lotus" pitchFamily="2" charset="-78"/>
            </a:endParaRPr>
          </a:p>
          <a:p>
            <a:pPr algn="justLow" rtl="1">
              <a:lnSpc>
                <a:spcPct val="200000"/>
              </a:lnSpc>
              <a:buFont typeface="Wingdings" pitchFamily="2" charset="2"/>
              <a:buChar char="ü"/>
            </a:pPr>
            <a:r>
              <a:rPr lang="fa-IR" sz="2800" b="1" dirty="0" smtClean="0">
                <a:solidFill>
                  <a:srgbClr val="0000CC"/>
                </a:solidFill>
                <a:cs typeface="B Lotus" pitchFamily="2" charset="-78"/>
              </a:rPr>
              <a:t>تئوری مدیریت</a:t>
            </a:r>
            <a:endParaRPr lang="en-US" sz="2800" dirty="0">
              <a:solidFill>
                <a:srgbClr val="0000CC"/>
              </a:solidFill>
              <a:cs typeface="B Lotus" pitchFamily="2" charset="-78"/>
            </a:endParaRPr>
          </a:p>
        </p:txBody>
      </p:sp>
      <p:sp>
        <p:nvSpPr>
          <p:cNvPr id="6" name="Folded Corner 5"/>
          <p:cNvSpPr/>
          <p:nvPr/>
        </p:nvSpPr>
        <p:spPr>
          <a:xfrm>
            <a:off x="2857488" y="500042"/>
            <a:ext cx="5438812"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a:t>
            </a:r>
            <a:r>
              <a:rPr lang="fa-IR" sz="4000" b="1" dirty="0" smtClean="0">
                <a:solidFill>
                  <a:srgbClr val="E20000"/>
                </a:solidFill>
                <a:cs typeface="B Lotus" pitchFamily="2" charset="-78"/>
              </a:rPr>
              <a:t> :</a:t>
            </a:r>
            <a:endParaRPr lang="en-US" sz="4000" dirty="0">
              <a:solidFill>
                <a:srgbClr val="E20000"/>
              </a:solidFill>
              <a:cs typeface="B Lotus" pitchFamily="2" charset="-78"/>
            </a:endParaRPr>
          </a:p>
        </p:txBody>
      </p:sp>
      <p:sp>
        <p:nvSpPr>
          <p:cNvPr id="7" name="TextBox 6"/>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38 - 29</a:t>
            </a:r>
            <a:endParaRPr lang="fa-IR" sz="2400" dirty="0"/>
          </a:p>
        </p:txBody>
      </p:sp>
      <p:sp>
        <p:nvSpPr>
          <p:cNvPr id="8" name="Rectangle 7"/>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fa-IR" sz="3600" b="1" dirty="0" smtClean="0">
                <a:solidFill>
                  <a:srgbClr val="FCF4C4"/>
                </a:solidFill>
                <a:latin typeface="Baskerville Old Face" pitchFamily="18" charset="0"/>
                <a:cs typeface="B Lotus" pitchFamily="2" charset="-78"/>
              </a:rPr>
              <a:t>فصل 5 : بدیهیات  اصول ومفاهیم</a:t>
            </a:r>
            <a:endParaRPr lang="fa-IR" sz="3600" b="1" dirty="0">
              <a:solidFill>
                <a:srgbClr val="FCF4C4"/>
              </a:solidFill>
              <a:latin typeface="Baskerville Old Face" pitchFamily="18" charset="0"/>
              <a:cs typeface="B Lotus" pitchFamily="2" charset="-78"/>
            </a:endParaRPr>
          </a:p>
        </p:txBody>
      </p:sp>
      <p:sp>
        <p:nvSpPr>
          <p:cNvPr id="3" name="Content Placeholder 2"/>
          <p:cNvSpPr>
            <a:spLocks noGrp="1"/>
          </p:cNvSpPr>
          <p:nvPr>
            <p:ph idx="1"/>
          </p:nvPr>
        </p:nvSpPr>
        <p:spPr>
          <a:xfrm>
            <a:off x="0" y="1071546"/>
            <a:ext cx="9144000" cy="578645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p>
            <a:pPr>
              <a:buNone/>
            </a:pPr>
            <a:r>
              <a:rPr lang="fa-IR" sz="3200" dirty="0" smtClean="0">
                <a:solidFill>
                  <a:schemeClr val="bg1"/>
                </a:solidFill>
              </a:rPr>
              <a:t>    </a:t>
            </a:r>
            <a:endParaRPr lang="fa-IR" sz="2400" dirty="0" smtClean="0">
              <a:solidFill>
                <a:schemeClr val="bg1"/>
              </a:solidFill>
              <a:cs typeface="B Lotus" pitchFamily="2" charset="-78"/>
            </a:endParaRPr>
          </a:p>
          <a:p>
            <a:pPr>
              <a:buNone/>
            </a:pPr>
            <a:endParaRPr lang="fa-IR" sz="2800" b="1" dirty="0" smtClean="0">
              <a:solidFill>
                <a:schemeClr val="bg1"/>
              </a:solidFill>
              <a:cs typeface="B Lotus" pitchFamily="2" charset="-78"/>
            </a:endParaRPr>
          </a:p>
          <a:p>
            <a:pPr>
              <a:buNone/>
            </a:pPr>
            <a:r>
              <a:rPr lang="fa-IR" sz="2800" b="1" dirty="0" smtClean="0">
                <a:solidFill>
                  <a:schemeClr val="bg1"/>
                </a:solidFill>
                <a:cs typeface="B Lotus" pitchFamily="2" charset="-78"/>
              </a:rPr>
              <a:t>        اهداف کلی فصل : </a:t>
            </a:r>
          </a:p>
          <a:p>
            <a:pPr>
              <a:buNone/>
            </a:pPr>
            <a:endParaRPr lang="fa-IR" sz="2400" b="1" dirty="0" smtClean="0">
              <a:solidFill>
                <a:schemeClr val="bg1"/>
              </a:solidFill>
              <a:cs typeface="B Lotus" pitchFamily="2" charset="-78"/>
            </a:endParaRPr>
          </a:p>
          <a:p>
            <a:pPr>
              <a:buNone/>
            </a:pPr>
            <a:r>
              <a:rPr lang="fa-IR" sz="2000" b="1" dirty="0" smtClean="0">
                <a:solidFill>
                  <a:schemeClr val="bg1"/>
                </a:solidFill>
                <a:cs typeface="B Lotus" pitchFamily="2" charset="-78"/>
              </a:rPr>
              <a:t>           1- درک اهمیت و دلیل ناکامی مطالعات تحقیقات حسابداری شماره های  1و 3  </a:t>
            </a:r>
          </a:p>
          <a:p>
            <a:pPr>
              <a:buNone/>
            </a:pPr>
            <a:r>
              <a:rPr lang="fa-IR" sz="2000" b="1" dirty="0" smtClean="0">
                <a:solidFill>
                  <a:schemeClr val="bg1"/>
                </a:solidFill>
                <a:cs typeface="B Lotus" pitchFamily="2" charset="-78"/>
              </a:rPr>
              <a:t>           2- یادگیری مفاهیم اساسی مربوط به بدیهیات و اصول زیربنای بهایابی تاریخی  </a:t>
            </a:r>
          </a:p>
          <a:p>
            <a:pPr>
              <a:buNone/>
            </a:pPr>
            <a:r>
              <a:rPr lang="fa-IR" sz="2000" b="1" dirty="0" smtClean="0">
                <a:solidFill>
                  <a:schemeClr val="bg1"/>
                </a:solidFill>
                <a:cs typeface="B Lotus" pitchFamily="2" charset="-78"/>
              </a:rPr>
              <a:t>           3- آشنایی با تئوریهای ارزش ویژه ( تئوریهای مالکیت )  </a:t>
            </a:r>
          </a:p>
          <a:p>
            <a:pPr>
              <a:buNone/>
            </a:pPr>
            <a:endParaRPr lang="fa-IR" sz="2000" b="1" dirty="0" smtClean="0">
              <a:solidFill>
                <a:srgbClr val="0000CC"/>
              </a:solidFill>
              <a:cs typeface="B Lotus" pitchFamily="2" charset="-78"/>
            </a:endParaRPr>
          </a:p>
          <a:p>
            <a:pPr>
              <a:buNone/>
            </a:pPr>
            <a:r>
              <a:rPr lang="fa-IR" sz="2000" b="1" dirty="0" smtClean="0">
                <a:solidFill>
                  <a:srgbClr val="0000CC"/>
                </a:solidFill>
                <a:cs typeface="B Lotus" pitchFamily="2" charset="-78"/>
              </a:rPr>
              <a:t>            تئوریهای مالکیت در حسابداری گروهی از مفاهیمی است که مدتهاست در تفسیر روابط حسابداری نقش </a:t>
            </a:r>
          </a:p>
          <a:p>
            <a:pPr>
              <a:buNone/>
            </a:pPr>
            <a:r>
              <a:rPr lang="fa-IR" sz="2000" b="1" dirty="0" smtClean="0">
                <a:solidFill>
                  <a:srgbClr val="0000CC"/>
                </a:solidFill>
                <a:cs typeface="B Lotus" pitchFamily="2" charset="-78"/>
              </a:rPr>
              <a:t>            دارد و مربوط به رابطه میان شرکت و منافع مالکیتی آن است . </a:t>
            </a:r>
          </a:p>
        </p:txBody>
      </p:sp>
      <p:sp>
        <p:nvSpPr>
          <p:cNvPr id="5" name="TextBox 4"/>
          <p:cNvSpPr txBox="1"/>
          <p:nvPr/>
        </p:nvSpPr>
        <p:spPr>
          <a:xfrm>
            <a:off x="0" y="357166"/>
            <a:ext cx="114294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 38 - 3 </a:t>
            </a:r>
            <a:endParaRPr lang="fa-IR" sz="2400" dirty="0"/>
          </a:p>
        </p:txBody>
      </p:sp>
      <p:sp>
        <p:nvSpPr>
          <p:cNvPr id="6" name="Rectangle 5"/>
          <p:cNvSpPr/>
          <p:nvPr/>
        </p:nvSpPr>
        <p:spPr>
          <a:xfrm>
            <a:off x="642910" y="4357694"/>
            <a:ext cx="1785950" cy="923330"/>
          </a:xfrm>
          <a:prstGeom prst="rect">
            <a:avLst/>
          </a:prstGeom>
          <a:noFill/>
        </p:spPr>
        <p:txBody>
          <a:bodyPr wrap="square" lIns="91440" tIns="45720" rIns="91440" bIns="45720">
            <a:spAutoFit/>
          </a:bodyPr>
          <a:lstStyle/>
          <a:p>
            <a:pPr algn="ct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7" name="Left Arrow 6"/>
          <p:cNvSpPr/>
          <p:nvPr/>
        </p:nvSpPr>
        <p:spPr>
          <a:xfrm>
            <a:off x="8286776" y="4643446"/>
            <a:ext cx="357190" cy="214314"/>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357158" y="2285992"/>
            <a:ext cx="8358246" cy="4143404"/>
          </a:xfrm>
          <a:prstGeom prst="foldedCorner">
            <a:avLst>
              <a:gd name="adj" fmla="val 4951"/>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در این تئوری فرض بر این است که مالکان و واحدهای انتفاعی از یکدیگر جدا نیستند.</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این تئوری به اوایل قرن هجدهم بر می گردد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در </a:t>
            </a:r>
            <a:r>
              <a:rPr lang="fa-IR" sz="2000" b="1" u="sng" dirty="0" smtClean="0">
                <a:solidFill>
                  <a:schemeClr val="bg1"/>
                </a:solidFill>
                <a:cs typeface="B Lotus" pitchFamily="2" charset="-78"/>
              </a:rPr>
              <a:t>تئوری مالکانه</a:t>
            </a:r>
            <a:r>
              <a:rPr lang="fa-IR" sz="2000" b="1" dirty="0" smtClean="0">
                <a:solidFill>
                  <a:schemeClr val="bg1"/>
                </a:solidFill>
                <a:cs typeface="B Lotus" pitchFamily="2" charset="-78"/>
              </a:rPr>
              <a:t> دارایی ها متعلق به صاحبان واحد انتفاعی است، بدهی ها تعهدات آنان است و حقوق صاحبان سرمایه به مالکان مر بوط است بنابراین بر اساس این تئوری معادله ترازنامه به شرح زیر است</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ctr" rtl="1">
              <a:lnSpc>
                <a:spcPct val="150000"/>
              </a:lnSpc>
            </a:pPr>
            <a:r>
              <a:rPr lang="fa-IR" sz="2000" b="1" dirty="0" smtClean="0">
                <a:solidFill>
                  <a:srgbClr val="0000CC"/>
                </a:solidFill>
                <a:cs typeface="B Lotus" pitchFamily="2" charset="-78"/>
              </a:rPr>
              <a:t>حقوق مالکان </a:t>
            </a:r>
            <a:r>
              <a:rPr lang="en-US" sz="2000" b="1" dirty="0" smtClean="0">
                <a:solidFill>
                  <a:srgbClr val="0000CC"/>
                </a:solidFill>
                <a:cs typeface="B Lotus" pitchFamily="2" charset="-78"/>
              </a:rPr>
              <a:t>= </a:t>
            </a:r>
            <a:r>
              <a:rPr lang="fa-IR" sz="2000" b="1" dirty="0" smtClean="0">
                <a:solidFill>
                  <a:srgbClr val="0000CC"/>
                </a:solidFill>
                <a:cs typeface="B Lotus" pitchFamily="2" charset="-78"/>
              </a:rPr>
              <a:t>مجموع بدهی ها</a:t>
            </a:r>
            <a:r>
              <a:rPr lang="en-US" sz="2000" b="1" dirty="0" smtClean="0">
                <a:solidFill>
                  <a:srgbClr val="0000CC"/>
                </a:solidFill>
                <a:cs typeface="B Lotus" pitchFamily="2" charset="-78"/>
              </a:rPr>
              <a:t> - </a:t>
            </a:r>
            <a:r>
              <a:rPr lang="fa-IR" sz="2000" b="1" dirty="0" smtClean="0">
                <a:solidFill>
                  <a:srgbClr val="0000CC"/>
                </a:solidFill>
                <a:cs typeface="B Lotus" pitchFamily="2" charset="-78"/>
              </a:rPr>
              <a:t>مجموع دارایی ها </a:t>
            </a:r>
            <a:endParaRPr lang="en-US" sz="2000" dirty="0" smtClean="0">
              <a:solidFill>
                <a:srgbClr val="0000CC"/>
              </a:solidFill>
              <a:cs typeface="B Lotus" pitchFamily="2" charset="-78"/>
            </a:endParaRPr>
          </a:p>
          <a:p>
            <a:pPr algn="justLow" rtl="1">
              <a:lnSpc>
                <a:spcPct val="150000"/>
              </a:lnSpc>
            </a:pPr>
            <a:r>
              <a:rPr lang="fa-IR" sz="2000" b="1" dirty="0" smtClean="0">
                <a:solidFill>
                  <a:schemeClr val="bg1"/>
                </a:solidFill>
                <a:cs typeface="B Lotus" pitchFamily="2" charset="-78"/>
              </a:rPr>
              <a:t>هزینه ها نیز شامل دستمزد کارکنان، مالیات و بهره (به جزء سود سهام ممتاز و عادی) می باشد</a:t>
            </a:r>
          </a:p>
          <a:p>
            <a:pPr algn="justLow" rtl="1">
              <a:lnSpc>
                <a:spcPct val="150000"/>
              </a:lnSpc>
            </a:pPr>
            <a:r>
              <a:rPr lang="fa-IR" sz="2000" b="1" dirty="0" smtClean="0">
                <a:solidFill>
                  <a:schemeClr val="bg1"/>
                </a:solidFill>
                <a:cs typeface="B Lotus" pitchFamily="2" charset="-78"/>
              </a:rPr>
              <a:t> « سود موجب افزایش خالص دارایی ها یا حقوق صاحبان سرمایه میشود</a:t>
            </a:r>
            <a:r>
              <a:rPr lang="en-US" sz="2000" b="1" dirty="0" smtClean="0">
                <a:solidFill>
                  <a:schemeClr val="bg1"/>
                </a:solidFill>
                <a:cs typeface="B Lotus" pitchFamily="2" charset="-78"/>
              </a:rPr>
              <a:t>.</a:t>
            </a:r>
            <a:r>
              <a:rPr lang="fa-IR" sz="2000" b="1" dirty="0" smtClean="0">
                <a:solidFill>
                  <a:schemeClr val="bg1"/>
                </a:solidFill>
                <a:cs typeface="B Lotus" pitchFamily="2" charset="-78"/>
              </a:rPr>
              <a:t>»</a:t>
            </a:r>
            <a:endParaRPr lang="en-US" sz="2000" dirty="0">
              <a:solidFill>
                <a:schemeClr val="bg1"/>
              </a:solidFill>
              <a:cs typeface="B Lotus" pitchFamily="2" charset="-78"/>
            </a:endParaRPr>
          </a:p>
        </p:txBody>
      </p:sp>
      <p:sp>
        <p:nvSpPr>
          <p:cNvPr id="6" name="Folded Corner 5"/>
          <p:cNvSpPr/>
          <p:nvPr/>
        </p:nvSpPr>
        <p:spPr>
          <a:xfrm>
            <a:off x="5143504" y="1428736"/>
            <a:ext cx="3143272"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2800" b="1" dirty="0" smtClean="0">
                <a:solidFill>
                  <a:srgbClr val="0000CC"/>
                </a:solidFill>
                <a:cs typeface="B Lotus" pitchFamily="2" charset="-78"/>
              </a:rPr>
              <a:t>تئوری مالکانه</a:t>
            </a:r>
            <a:r>
              <a:rPr lang="fa-IR" sz="2000" b="1" dirty="0" smtClean="0">
                <a:solidFill>
                  <a:srgbClr val="0000CC"/>
                </a:solidFill>
                <a:cs typeface="B Lotus" pitchFamily="2" charset="-78"/>
              </a:rPr>
              <a:t> </a:t>
            </a:r>
            <a:r>
              <a:rPr lang="en-US" sz="2000" b="1" dirty="0" smtClean="0">
                <a:solidFill>
                  <a:srgbClr val="7030A0"/>
                </a:solidFill>
                <a:cs typeface="B Lotus" pitchFamily="2" charset="-78"/>
              </a:rPr>
              <a:t>:</a:t>
            </a:r>
            <a:endParaRPr lang="en-US" sz="2000" dirty="0">
              <a:solidFill>
                <a:srgbClr val="FF0000"/>
              </a:solidFill>
              <a:cs typeface="B Lotus" pitchFamily="2" charset="-78"/>
            </a:endParaRPr>
          </a:p>
        </p:txBody>
      </p:sp>
      <p:sp>
        <p:nvSpPr>
          <p:cNvPr id="7" name="Folded Corner 6"/>
          <p:cNvSpPr/>
          <p:nvPr/>
        </p:nvSpPr>
        <p:spPr>
          <a:xfrm>
            <a:off x="2857488" y="428604"/>
            <a:ext cx="5438812"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 </a:t>
            </a:r>
            <a:r>
              <a:rPr lang="fa-IR" sz="4000" b="1" dirty="0" smtClean="0">
                <a:solidFill>
                  <a:srgbClr val="E20000"/>
                </a:solidFill>
                <a:cs typeface="B Lotus" pitchFamily="2" charset="-78"/>
              </a:rPr>
              <a:t>:</a:t>
            </a:r>
            <a:endParaRPr lang="en-US" sz="4000"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38 - 30</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357430"/>
            <a:ext cx="8358246" cy="4143404"/>
          </a:xfrm>
          <a:prstGeom prst="foldedCorner">
            <a:avLst>
              <a:gd name="adj" fmla="val 481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نارضایتی از جهت گیری های تئوری مالکانه موجب تدوین تئوری واحد حسابداری شده که معمار اصلی آن پروفسور پی تون بوده است</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در تئوری شخصیت حسابداری، واحد انتفاعی و صاحبان آن از یکدیگر متمایز و تفکیک شده اند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«به بیان دیگر واحد انتفاعی موجودیتی مستقل و هویتی متمایز از مالک یا مالکان آن دارد</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دارایی ها متعلق به واحد انتفاعی است طلبکاران و صاحبان سرمایه نیز سرمایه گذاران در این دارایی ها هستند که حقوق و ادعاهای متفاوتی نسبت به آن دارند</a:t>
            </a:r>
            <a:r>
              <a:rPr lang="en-US" sz="2000" b="1" dirty="0" smtClean="0">
                <a:solidFill>
                  <a:schemeClr val="bg1"/>
                </a:solidFill>
                <a:cs typeface="B Lotus" pitchFamily="2" charset="-78"/>
              </a:rPr>
              <a:t>.</a:t>
            </a:r>
            <a:r>
              <a:rPr lang="fa-IR"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معادله ترازنامه در این تئوری به شرح زیر است</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ctr" rtl="1">
              <a:lnSpc>
                <a:spcPct val="150000"/>
              </a:lnSpc>
            </a:pPr>
            <a:r>
              <a:rPr lang="fa-IR" sz="2000" b="1" dirty="0" smtClean="0">
                <a:solidFill>
                  <a:srgbClr val="0000CC"/>
                </a:solidFill>
                <a:cs typeface="B Lotus" pitchFamily="2" charset="-78"/>
              </a:rPr>
              <a:t>مجموع دارایی ها </a:t>
            </a:r>
            <a:r>
              <a:rPr lang="en-US" sz="2000" b="1" dirty="0" smtClean="0">
                <a:solidFill>
                  <a:srgbClr val="0000CC"/>
                </a:solidFill>
                <a:cs typeface="B Lotus" pitchFamily="2" charset="-78"/>
              </a:rPr>
              <a:t>= </a:t>
            </a:r>
            <a:r>
              <a:rPr lang="fa-IR" sz="2000" b="1" dirty="0" smtClean="0">
                <a:solidFill>
                  <a:srgbClr val="0000CC"/>
                </a:solidFill>
                <a:cs typeface="B Lotus" pitchFamily="2" charset="-78"/>
              </a:rPr>
              <a:t>مجموع بدهی ها و حقوق صاحبان سرمایه</a:t>
            </a:r>
            <a:endParaRPr lang="en-US" sz="2000" dirty="0">
              <a:solidFill>
                <a:srgbClr val="0000CC"/>
              </a:solidFill>
              <a:cs typeface="B Lotus" pitchFamily="2" charset="-78"/>
            </a:endParaRPr>
          </a:p>
        </p:txBody>
      </p:sp>
      <p:sp>
        <p:nvSpPr>
          <p:cNvPr id="6" name="Folded Corner 5"/>
          <p:cNvSpPr/>
          <p:nvPr/>
        </p:nvSpPr>
        <p:spPr>
          <a:xfrm>
            <a:off x="4143372" y="1428736"/>
            <a:ext cx="4143404"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3200" b="1" dirty="0" smtClean="0">
                <a:solidFill>
                  <a:srgbClr val="0000CC"/>
                </a:solidFill>
                <a:cs typeface="B Lotus" pitchFamily="2" charset="-78"/>
              </a:rPr>
              <a:t> </a:t>
            </a:r>
            <a:r>
              <a:rPr lang="fa-IR" sz="2800" b="1" dirty="0" smtClean="0">
                <a:solidFill>
                  <a:srgbClr val="0000CC"/>
                </a:solidFill>
                <a:cs typeface="B Lotus" pitchFamily="2" charset="-78"/>
              </a:rPr>
              <a:t>تئوری شخصیت حسابداری :</a:t>
            </a:r>
            <a:endParaRPr lang="en-US" sz="2800" dirty="0" smtClean="0">
              <a:solidFill>
                <a:srgbClr val="0000CC"/>
              </a:solidFill>
              <a:cs typeface="B Lotus" pitchFamily="2" charset="-78"/>
            </a:endParaRPr>
          </a:p>
        </p:txBody>
      </p:sp>
      <p:sp>
        <p:nvSpPr>
          <p:cNvPr id="7" name="Folded Corner 6"/>
          <p:cNvSpPr/>
          <p:nvPr/>
        </p:nvSpPr>
        <p:spPr>
          <a:xfrm>
            <a:off x="2928926" y="428604"/>
            <a:ext cx="5367374"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 </a:t>
            </a:r>
            <a:r>
              <a:rPr lang="fa-IR" sz="4000" b="1" dirty="0" smtClean="0">
                <a:solidFill>
                  <a:srgbClr val="E20000"/>
                </a:solidFill>
                <a:cs typeface="B Lotus" pitchFamily="2" charset="-78"/>
              </a:rPr>
              <a:t>:</a:t>
            </a:r>
            <a:endParaRPr lang="en-US" sz="4000"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38 - 31</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214554"/>
            <a:ext cx="8358246" cy="4071966"/>
          </a:xfrm>
          <a:prstGeom prst="foldedCorner">
            <a:avLst>
              <a:gd name="adj" fmla="val 466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یکی از صاحب نظران حسابداری (آنتونی رابرت)تفسیر محدودتری از </a:t>
            </a:r>
            <a:r>
              <a:rPr lang="fa-IR" sz="2000" b="1" u="sng" dirty="0" smtClean="0">
                <a:solidFill>
                  <a:schemeClr val="bg1"/>
                </a:solidFill>
                <a:cs typeface="B Lotus" pitchFamily="2" charset="-78"/>
              </a:rPr>
              <a:t>تئوری شخصیت حسابداری</a:t>
            </a:r>
            <a:r>
              <a:rPr lang="fa-IR" sz="2000" b="1" dirty="0" smtClean="0">
                <a:solidFill>
                  <a:schemeClr val="bg1"/>
                </a:solidFill>
                <a:cs typeface="B Lotus" pitchFamily="2" charset="-78"/>
              </a:rPr>
              <a:t> دارد که به شرح زیر می باشد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سمت چپ ترازنامه شامل چهار بخش اصلی است</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ctr" rtl="1">
              <a:lnSpc>
                <a:spcPct val="150000"/>
              </a:lnSpc>
            </a:pPr>
            <a:r>
              <a:rPr lang="fa-IR" sz="2000" b="1" u="sng" dirty="0" smtClean="0">
                <a:solidFill>
                  <a:schemeClr val="bg1"/>
                </a:solidFill>
                <a:cs typeface="B Lotus" pitchFamily="2" charset="-78"/>
              </a:rPr>
              <a:t>بدهی ها</a:t>
            </a:r>
            <a:r>
              <a:rPr lang="fa-IR" sz="2000" b="1" dirty="0" smtClean="0">
                <a:solidFill>
                  <a:schemeClr val="bg1"/>
                </a:solidFill>
                <a:cs typeface="B Lotus" pitchFamily="2" charset="-78"/>
              </a:rPr>
              <a:t> ، </a:t>
            </a:r>
            <a:r>
              <a:rPr lang="fa-IR" sz="2000" b="1" u="sng" dirty="0" smtClean="0">
                <a:solidFill>
                  <a:schemeClr val="bg1"/>
                </a:solidFill>
                <a:cs typeface="B Lotus" pitchFamily="2" charset="-78"/>
              </a:rPr>
              <a:t>حقوق سهامداران</a:t>
            </a:r>
            <a:r>
              <a:rPr lang="fa-IR" sz="2000" b="1" dirty="0" smtClean="0">
                <a:solidFill>
                  <a:schemeClr val="bg1"/>
                </a:solidFill>
                <a:cs typeface="B Lotus" pitchFamily="2" charset="-78"/>
              </a:rPr>
              <a:t>، </a:t>
            </a:r>
            <a:r>
              <a:rPr lang="fa-IR" sz="2000" b="1" u="sng" dirty="0" smtClean="0">
                <a:solidFill>
                  <a:schemeClr val="bg1"/>
                </a:solidFill>
                <a:cs typeface="B Lotus" pitchFamily="2" charset="-78"/>
              </a:rPr>
              <a:t>منافع سهامداران</a:t>
            </a:r>
            <a:r>
              <a:rPr lang="fa-IR" sz="2000" b="1" dirty="0" smtClean="0">
                <a:solidFill>
                  <a:schemeClr val="bg1"/>
                </a:solidFill>
                <a:cs typeface="B Lotus" pitchFamily="2" charset="-78"/>
              </a:rPr>
              <a:t>، و </a:t>
            </a:r>
            <a:r>
              <a:rPr lang="fa-IR" sz="2000" b="1" u="sng" dirty="0" smtClean="0">
                <a:solidFill>
                  <a:schemeClr val="bg1"/>
                </a:solidFill>
                <a:cs typeface="B Lotus" pitchFamily="2" charset="-78"/>
              </a:rPr>
              <a:t>حقوق واحد انتفاعی</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حقوق سهامداران شامل</a:t>
            </a:r>
            <a:r>
              <a:rPr lang="en-US" sz="2000" b="1" dirty="0" smtClean="0">
                <a:solidFill>
                  <a:schemeClr val="bg1"/>
                </a:solidFill>
                <a:cs typeface="B Lotus" pitchFamily="2" charset="-78"/>
              </a:rPr>
              <a:t> :</a:t>
            </a:r>
          </a:p>
          <a:p>
            <a:pPr algn="justLow" rtl="1">
              <a:lnSpc>
                <a:spcPct val="150000"/>
              </a:lnSpc>
            </a:pPr>
            <a:r>
              <a:rPr lang="en-US" sz="2000" b="1" dirty="0" smtClean="0">
                <a:solidFill>
                  <a:schemeClr val="bg1"/>
                </a:solidFill>
                <a:cs typeface="B Lotus" pitchFamily="2" charset="-78"/>
              </a:rPr>
              <a:t> </a:t>
            </a:r>
            <a:r>
              <a:rPr lang="fa-IR" sz="2000" b="1" dirty="0" smtClean="0">
                <a:solidFill>
                  <a:schemeClr val="bg1"/>
                </a:solidFill>
                <a:cs typeface="B Lotus" pitchFamily="2" charset="-78"/>
              </a:rPr>
              <a:t>سرمایه اهدایی سهامداران و منافع سهامداران شامل سود سهام پرداخت نشده مربوط به سهام عادی و سهام ممتاز است.</a:t>
            </a:r>
            <a:endParaRPr lang="en-US" sz="2000" dirty="0">
              <a:solidFill>
                <a:schemeClr val="bg1"/>
              </a:solidFill>
              <a:cs typeface="B Lotus" pitchFamily="2" charset="-78"/>
            </a:endParaRPr>
          </a:p>
        </p:txBody>
      </p:sp>
      <p:sp>
        <p:nvSpPr>
          <p:cNvPr id="7" name="Folded Corner 6"/>
          <p:cNvSpPr/>
          <p:nvPr/>
        </p:nvSpPr>
        <p:spPr>
          <a:xfrm>
            <a:off x="4143372" y="1428736"/>
            <a:ext cx="4143404"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3200" b="1" dirty="0" smtClean="0">
                <a:solidFill>
                  <a:srgbClr val="0000CC"/>
                </a:solidFill>
                <a:cs typeface="B Lotus" pitchFamily="2" charset="-78"/>
              </a:rPr>
              <a:t> </a:t>
            </a:r>
            <a:r>
              <a:rPr lang="fa-IR" sz="2800" b="1" dirty="0" smtClean="0">
                <a:solidFill>
                  <a:srgbClr val="0000CC"/>
                </a:solidFill>
                <a:cs typeface="B Lotus" pitchFamily="2" charset="-78"/>
              </a:rPr>
              <a:t>تئوری شخصیت حسابداری :</a:t>
            </a:r>
            <a:endParaRPr lang="en-US" sz="2800" dirty="0" smtClean="0">
              <a:solidFill>
                <a:srgbClr val="0000CC"/>
              </a:solidFill>
              <a:cs typeface="B Lotus" pitchFamily="2" charset="-78"/>
            </a:endParaRPr>
          </a:p>
        </p:txBody>
      </p:sp>
      <p:sp>
        <p:nvSpPr>
          <p:cNvPr id="8" name="Folded Corner 7"/>
          <p:cNvSpPr/>
          <p:nvPr/>
        </p:nvSpPr>
        <p:spPr>
          <a:xfrm>
            <a:off x="2857488" y="428604"/>
            <a:ext cx="5438812"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 </a:t>
            </a:r>
            <a:r>
              <a:rPr lang="fa-IR" sz="4000" b="1" dirty="0" smtClean="0">
                <a:solidFill>
                  <a:srgbClr val="E20000"/>
                </a:solidFill>
                <a:cs typeface="B Lotus" pitchFamily="2" charset="-78"/>
              </a:rPr>
              <a:t>:</a:t>
            </a:r>
            <a:endParaRPr lang="en-US" sz="4000" dirty="0">
              <a:solidFill>
                <a:srgbClr val="E20000"/>
              </a:solidFill>
              <a:cs typeface="B Lotus" pitchFamily="2" charset="-78"/>
            </a:endParaRPr>
          </a:p>
        </p:txBody>
      </p:sp>
      <p:sp>
        <p:nvSpPr>
          <p:cNvPr id="9" name="TextBox 8"/>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38 - 32</a:t>
            </a:r>
            <a:endParaRPr lang="fa-IR" sz="2400" dirty="0"/>
          </a:p>
        </p:txBody>
      </p:sp>
      <p:sp>
        <p:nvSpPr>
          <p:cNvPr id="10" name="Rectangle 9"/>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428868"/>
            <a:ext cx="8358246" cy="3857652"/>
          </a:xfrm>
          <a:prstGeom prst="foldedCorner">
            <a:avLst>
              <a:gd name="adj" fmla="val 467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تغییری نسبت به حقوق مالکانه و تئوری شخصیت حسابداری به شمار می آید.</a:t>
            </a:r>
            <a:endParaRPr lang="en-US" sz="2000" b="1"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این تئوری توسط یکی دیگر از نظریه پردازان حسابداری تدوین شده است.</a:t>
            </a:r>
          </a:p>
          <a:p>
            <a:pPr algn="justLow" rtl="1">
              <a:lnSpc>
                <a:spcPct val="150000"/>
              </a:lnSpc>
            </a:pPr>
            <a:r>
              <a:rPr lang="fa-IR" sz="2000" b="1" dirty="0" smtClean="0">
                <a:solidFill>
                  <a:schemeClr val="bg1"/>
                </a:solidFill>
                <a:cs typeface="B Lotus" pitchFamily="2" charset="-78"/>
              </a:rPr>
              <a:t>دارندگان حقوق مازاد را گروهی می شناسند که حقوق آن ها در آخرین اولویت از میان تمامی ادعاهای موجود نسبت به واحد انتفاعی قرار دارد</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این گروه متشکل از سهامداران عادی است که اعضای آن می تواند در رویدادهای مختلف تغییریابد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معادله ترازنامه در این تئوری به شرح زیر می باشد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rgbClr val="0000CC"/>
                </a:solidFill>
                <a:cs typeface="B Lotus" pitchFamily="2" charset="-78"/>
              </a:rPr>
              <a:t>(سایر حقوق مشخص مانند بدهی ها و حقوق سهامداران ممتاز)</a:t>
            </a:r>
            <a:r>
              <a:rPr lang="en-US" sz="2000" b="1" dirty="0" smtClean="0">
                <a:solidFill>
                  <a:srgbClr val="0000CC"/>
                </a:solidFill>
                <a:cs typeface="B Lotus" pitchFamily="2" charset="-78"/>
              </a:rPr>
              <a:t>–</a:t>
            </a:r>
            <a:r>
              <a:rPr lang="fa-IR" sz="2000" b="1" dirty="0" smtClean="0">
                <a:solidFill>
                  <a:srgbClr val="0000CC"/>
                </a:solidFill>
                <a:cs typeface="B Lotus" pitchFamily="2" charset="-78"/>
              </a:rPr>
              <a:t> مجموع دارایی ها </a:t>
            </a:r>
            <a:r>
              <a:rPr lang="en-US" sz="2000" b="1" dirty="0" smtClean="0">
                <a:solidFill>
                  <a:srgbClr val="0000CC"/>
                </a:solidFill>
                <a:cs typeface="B Lotus" pitchFamily="2" charset="-78"/>
              </a:rPr>
              <a:t>= </a:t>
            </a:r>
            <a:r>
              <a:rPr lang="fa-IR" sz="2000" b="1" dirty="0" smtClean="0">
                <a:solidFill>
                  <a:srgbClr val="0000CC"/>
                </a:solidFill>
                <a:cs typeface="B Lotus" pitchFamily="2" charset="-78"/>
              </a:rPr>
              <a:t>حقوق مازاد</a:t>
            </a:r>
            <a:endParaRPr lang="en-US" sz="2000" b="1" dirty="0">
              <a:solidFill>
                <a:srgbClr val="0000CC"/>
              </a:solidFill>
              <a:cs typeface="B Lotus" pitchFamily="2" charset="-78"/>
            </a:endParaRPr>
          </a:p>
        </p:txBody>
      </p:sp>
      <p:sp>
        <p:nvSpPr>
          <p:cNvPr id="6" name="Folded Corner 5"/>
          <p:cNvSpPr/>
          <p:nvPr/>
        </p:nvSpPr>
        <p:spPr>
          <a:xfrm>
            <a:off x="4143372" y="1428736"/>
            <a:ext cx="4143404"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3200" b="1" dirty="0" smtClean="0">
                <a:solidFill>
                  <a:srgbClr val="0000CC"/>
                </a:solidFill>
                <a:cs typeface="B Lotus" pitchFamily="2" charset="-78"/>
              </a:rPr>
              <a:t> تئوری حقوق مازاد :</a:t>
            </a:r>
            <a:endParaRPr lang="en-US" sz="3200" dirty="0" smtClean="0">
              <a:solidFill>
                <a:srgbClr val="0000CC"/>
              </a:solidFill>
              <a:cs typeface="B Lotus" pitchFamily="2" charset="-78"/>
            </a:endParaRPr>
          </a:p>
        </p:txBody>
      </p:sp>
      <p:sp>
        <p:nvSpPr>
          <p:cNvPr id="7" name="Folded Corner 6"/>
          <p:cNvSpPr/>
          <p:nvPr/>
        </p:nvSpPr>
        <p:spPr>
          <a:xfrm>
            <a:off x="2714612" y="428604"/>
            <a:ext cx="5581688"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 </a:t>
            </a:r>
            <a:r>
              <a:rPr lang="fa-IR" sz="4000" b="1" dirty="0" smtClean="0">
                <a:solidFill>
                  <a:srgbClr val="E20000"/>
                </a:solidFill>
                <a:cs typeface="B Lotus" pitchFamily="2" charset="-78"/>
              </a:rPr>
              <a:t>:</a:t>
            </a:r>
            <a:endParaRPr lang="en-US" sz="4000"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38 - 33</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285992"/>
            <a:ext cx="8358246" cy="2857520"/>
          </a:xfrm>
          <a:prstGeom prst="foldedCorner">
            <a:avLst>
              <a:gd name="adj" fmla="val 710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«در این تئوری نیز دارایی ها متعلق به واحد انتفاعی است که اختیار مدیریت قرار گرفته و هدف مدیریت به حداکثر رساندن ارزش حقوق مازاد می باشد</a:t>
            </a:r>
            <a:r>
              <a:rPr lang="en-US" sz="2000" b="1" dirty="0" smtClean="0">
                <a:solidFill>
                  <a:schemeClr val="bg1"/>
                </a:solidFill>
                <a:cs typeface="B Lotus" pitchFamily="2" charset="-78"/>
              </a:rPr>
              <a:t>. </a:t>
            </a:r>
            <a:endParaRPr lang="fa-IR" sz="2000" b="1"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سود نیز پس از تسویه تمامی ادعاهای دیگر به دارندگان حقوق مازاد تعلق می گیرد</a:t>
            </a:r>
            <a:r>
              <a:rPr lang="en-US" sz="2000" b="1" dirty="0" smtClean="0">
                <a:solidFill>
                  <a:schemeClr val="bg1"/>
                </a:solidFill>
                <a:cs typeface="B Lotus" pitchFamily="2" charset="-78"/>
              </a:rPr>
              <a:t>. </a:t>
            </a:r>
            <a:endParaRPr lang="fa-IR" sz="2000" b="1"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بر اساس </a:t>
            </a:r>
            <a:r>
              <a:rPr lang="fa-IR" sz="2000" b="1" u="sng" dirty="0" smtClean="0">
                <a:solidFill>
                  <a:schemeClr val="bg1"/>
                </a:solidFill>
                <a:cs typeface="B Lotus" pitchFamily="2" charset="-78"/>
              </a:rPr>
              <a:t>تئوری حقوق مازاد</a:t>
            </a:r>
            <a:r>
              <a:rPr lang="fa-IR" sz="2000" b="1" dirty="0" smtClean="0">
                <a:solidFill>
                  <a:schemeClr val="bg1"/>
                </a:solidFill>
                <a:cs typeface="B Lotus" pitchFamily="2" charset="-78"/>
              </a:rPr>
              <a:t>، بهره و سود سهام ممتاز نیز باید در محاسبه سود واحد انتفاعی لحاظ شود». </a:t>
            </a:r>
            <a:endParaRPr lang="en-US" sz="2000" dirty="0">
              <a:solidFill>
                <a:schemeClr val="bg1"/>
              </a:solidFill>
              <a:cs typeface="B Lotus" pitchFamily="2" charset="-78"/>
            </a:endParaRPr>
          </a:p>
        </p:txBody>
      </p:sp>
      <p:sp>
        <p:nvSpPr>
          <p:cNvPr id="6" name="Folded Corner 5"/>
          <p:cNvSpPr/>
          <p:nvPr/>
        </p:nvSpPr>
        <p:spPr>
          <a:xfrm>
            <a:off x="4143372" y="1428736"/>
            <a:ext cx="4143404"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3200" b="1" dirty="0" smtClean="0">
                <a:solidFill>
                  <a:srgbClr val="7030A0"/>
                </a:solidFill>
                <a:cs typeface="B Lotus" pitchFamily="2" charset="-78"/>
              </a:rPr>
              <a:t> </a:t>
            </a:r>
            <a:r>
              <a:rPr lang="fa-IR" sz="3200" b="1" dirty="0" smtClean="0">
                <a:solidFill>
                  <a:srgbClr val="0000CC"/>
                </a:solidFill>
                <a:cs typeface="B Lotus" pitchFamily="2" charset="-78"/>
              </a:rPr>
              <a:t>تئوری حقوق مازاد :</a:t>
            </a:r>
            <a:endParaRPr lang="en-US" sz="3200" dirty="0" smtClean="0">
              <a:solidFill>
                <a:srgbClr val="0000CC"/>
              </a:solidFill>
              <a:cs typeface="B Lotus" pitchFamily="2" charset="-78"/>
            </a:endParaRPr>
          </a:p>
        </p:txBody>
      </p:sp>
      <p:sp>
        <p:nvSpPr>
          <p:cNvPr id="7" name="Folded Corner 6"/>
          <p:cNvSpPr/>
          <p:nvPr/>
        </p:nvSpPr>
        <p:spPr>
          <a:xfrm>
            <a:off x="2786050" y="428604"/>
            <a:ext cx="5510250"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 </a:t>
            </a:r>
            <a:r>
              <a:rPr lang="fa-IR" sz="4000" b="1" dirty="0" smtClean="0">
                <a:solidFill>
                  <a:srgbClr val="E20000"/>
                </a:solidFill>
                <a:cs typeface="B Lotus" pitchFamily="2" charset="-78"/>
              </a:rPr>
              <a:t>:</a:t>
            </a:r>
            <a:endParaRPr lang="en-US" sz="4000"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38 - 34</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214554"/>
            <a:ext cx="8358246" cy="4286280"/>
          </a:xfrm>
          <a:prstGeom prst="foldedCorner">
            <a:avLst>
              <a:gd name="adj" fmla="val 388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در این تئوری وجوه به معنای گروهی از دارایی ها و محدودیت های مربوط تعریف شده است که برای منظور خاص تخصیص یافته است</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این گروه ممکن است توان ایجاد سود داشته یا نداشته باشد</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معادله ترازنامه در این تئوری به شرح زیر است</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ctr" rtl="1">
              <a:lnSpc>
                <a:spcPct val="150000"/>
              </a:lnSpc>
            </a:pPr>
            <a:r>
              <a:rPr lang="fa-IR" sz="2000" b="1" dirty="0" smtClean="0">
                <a:solidFill>
                  <a:srgbClr val="0000CC"/>
                </a:solidFill>
                <a:cs typeface="B Lotus" pitchFamily="2" charset="-78"/>
              </a:rPr>
              <a:t>مجموع دارایی ها </a:t>
            </a:r>
            <a:r>
              <a:rPr lang="en-US" sz="2000" b="1" dirty="0" smtClean="0">
                <a:solidFill>
                  <a:srgbClr val="0000CC"/>
                </a:solidFill>
                <a:cs typeface="B Lotus" pitchFamily="2" charset="-78"/>
              </a:rPr>
              <a:t>= </a:t>
            </a:r>
            <a:r>
              <a:rPr lang="fa-IR" sz="2000" b="1" dirty="0" smtClean="0">
                <a:solidFill>
                  <a:srgbClr val="0000CC"/>
                </a:solidFill>
                <a:cs typeface="B Lotus" pitchFamily="2" charset="-78"/>
              </a:rPr>
              <a:t>مجموع محدودیت های اعمال شده بر دارایی ها</a:t>
            </a:r>
          </a:p>
          <a:p>
            <a:pPr algn="justLow" rtl="1">
              <a:lnSpc>
                <a:spcPct val="150000"/>
              </a:lnSpc>
            </a:pPr>
            <a:endParaRPr lang="fa-IR" sz="2000" b="1"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 محدودیت های اعمال شده بر دارایی ها نیز می تواند به دلیل بدهی ها یا وجوه سرمایه اهدایی باشد</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   براساس این تئوری وجوه سرمایه گذاری شده باید بدون تغییر باقی بماند مگر این که اختیار خاصی برای تصفیه کلی یا جزئی اعطا شده باشد». </a:t>
            </a:r>
            <a:endParaRPr lang="en-US" sz="2000" dirty="0">
              <a:solidFill>
                <a:schemeClr val="bg1"/>
              </a:solidFill>
              <a:cs typeface="B Lotus" pitchFamily="2" charset="-78"/>
            </a:endParaRPr>
          </a:p>
        </p:txBody>
      </p:sp>
      <p:sp>
        <p:nvSpPr>
          <p:cNvPr id="6" name="Folded Corner 5"/>
          <p:cNvSpPr/>
          <p:nvPr/>
        </p:nvSpPr>
        <p:spPr>
          <a:xfrm>
            <a:off x="4143372" y="1428736"/>
            <a:ext cx="4143404"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3200" b="1" dirty="0" smtClean="0">
                <a:solidFill>
                  <a:srgbClr val="0000CC"/>
                </a:solidFill>
                <a:cs typeface="B Lotus" pitchFamily="2" charset="-78"/>
              </a:rPr>
              <a:t> تئوری وجوه :</a:t>
            </a:r>
            <a:endParaRPr lang="en-US" sz="3200" dirty="0" smtClean="0">
              <a:solidFill>
                <a:srgbClr val="0000CC"/>
              </a:solidFill>
              <a:cs typeface="B Lotus" pitchFamily="2" charset="-78"/>
            </a:endParaRPr>
          </a:p>
        </p:txBody>
      </p:sp>
      <p:sp>
        <p:nvSpPr>
          <p:cNvPr id="7" name="Folded Corner 6"/>
          <p:cNvSpPr/>
          <p:nvPr/>
        </p:nvSpPr>
        <p:spPr>
          <a:xfrm>
            <a:off x="2786050" y="428604"/>
            <a:ext cx="5510250"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 </a:t>
            </a:r>
            <a:r>
              <a:rPr lang="fa-IR" sz="4000" b="1" dirty="0" smtClean="0">
                <a:solidFill>
                  <a:srgbClr val="E20000"/>
                </a:solidFill>
                <a:cs typeface="B Lotus" pitchFamily="2" charset="-78"/>
              </a:rPr>
              <a:t>:</a:t>
            </a:r>
            <a:endParaRPr lang="en-US" sz="4000"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38 - 35</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357430"/>
            <a:ext cx="8358246" cy="3286148"/>
          </a:xfrm>
          <a:prstGeom prst="foldedCorner">
            <a:avLst>
              <a:gd name="adj" fmla="val 556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dirty="0" smtClean="0">
                <a:solidFill>
                  <a:schemeClr val="bg1"/>
                </a:solidFill>
                <a:cs typeface="B Lotus" pitchFamily="2" charset="-78"/>
              </a:rPr>
              <a:t>یکی از نظریه پردازان استرالیایی که از مفاهیم</a:t>
            </a:r>
            <a:r>
              <a:rPr lang="en-US" sz="2000" b="1" dirty="0" smtClean="0">
                <a:solidFill>
                  <a:schemeClr val="bg1"/>
                </a:solidFill>
                <a:cs typeface="B Lotus" pitchFamily="2" charset="-78"/>
              </a:rPr>
              <a:t> " </a:t>
            </a:r>
            <a:r>
              <a:rPr lang="fa-IR" sz="2000" b="1" dirty="0" smtClean="0">
                <a:solidFill>
                  <a:srgbClr val="0000CC"/>
                </a:solidFill>
                <a:cs typeface="B Lotus" pitchFamily="2" charset="-78"/>
              </a:rPr>
              <a:t>وجوه</a:t>
            </a:r>
            <a:r>
              <a:rPr lang="en-US" sz="2000" b="1" dirty="0" smtClean="0">
                <a:solidFill>
                  <a:srgbClr val="0000CC"/>
                </a:solidFill>
                <a:cs typeface="B Lotus" pitchFamily="2" charset="-78"/>
              </a:rPr>
              <a:t> "</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و</a:t>
            </a:r>
            <a:r>
              <a:rPr lang="en-US" sz="2000" b="1" dirty="0" smtClean="0">
                <a:solidFill>
                  <a:schemeClr val="bg1"/>
                </a:solidFill>
                <a:cs typeface="B Lotus" pitchFamily="2" charset="-78"/>
              </a:rPr>
              <a:t> " </a:t>
            </a:r>
            <a:r>
              <a:rPr lang="fa-IR" sz="2000" b="1" dirty="0" smtClean="0">
                <a:solidFill>
                  <a:srgbClr val="0000CC"/>
                </a:solidFill>
                <a:cs typeface="B Lotus" pitchFamily="2" charset="-78"/>
              </a:rPr>
              <a:t>شخصیت حسابداری</a:t>
            </a:r>
            <a:r>
              <a:rPr lang="en-US" sz="2000" b="1" dirty="0" smtClean="0">
                <a:solidFill>
                  <a:srgbClr val="0000CC"/>
                </a:solidFill>
                <a:cs typeface="B Lotus" pitchFamily="2" charset="-78"/>
              </a:rPr>
              <a:t> </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راضی نبوده تئوری مدیریت را تدوین کرده است</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 بر اساس این تئوری مدیریت برای انجام وظایف </a:t>
            </a:r>
            <a:r>
              <a:rPr lang="fa-IR" sz="2000" b="1" u="sng" dirty="0" smtClean="0">
                <a:solidFill>
                  <a:schemeClr val="bg1"/>
                </a:solidFill>
                <a:cs typeface="B Lotus" pitchFamily="2" charset="-78"/>
              </a:rPr>
              <a:t>برنامه ریزی </a:t>
            </a:r>
            <a:r>
              <a:rPr lang="fa-IR" sz="2000" b="1" dirty="0" smtClean="0">
                <a:solidFill>
                  <a:schemeClr val="bg1"/>
                </a:solidFill>
                <a:cs typeface="B Lotus" pitchFamily="2" charset="-78"/>
              </a:rPr>
              <a:t>و </a:t>
            </a:r>
            <a:r>
              <a:rPr lang="fa-IR" sz="2000" b="1" u="sng" dirty="0" smtClean="0">
                <a:solidFill>
                  <a:schemeClr val="bg1"/>
                </a:solidFill>
                <a:cs typeface="B Lotus" pitchFamily="2" charset="-78"/>
              </a:rPr>
              <a:t>کنترل</a:t>
            </a:r>
            <a:r>
              <a:rPr lang="fa-IR" sz="2000" b="1" dirty="0" smtClean="0">
                <a:solidFill>
                  <a:schemeClr val="bg1"/>
                </a:solidFill>
                <a:cs typeface="B Lotus" pitchFamily="2" charset="-78"/>
              </a:rPr>
              <a:t> به نمایندگی از طرف صاحبان سرمایه به اطلاعات نیازمند است</a:t>
            </a:r>
            <a:r>
              <a:rPr lang="en-US" sz="2000" b="1" dirty="0" smtClean="0">
                <a:solidFill>
                  <a:schemeClr val="bg1"/>
                </a:solidFill>
                <a:cs typeface="B Lotus" pitchFamily="2" charset="-78"/>
              </a:rPr>
              <a:t>.</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اگرچه این تئوری بیشتر به حسابداری مدیریت مربوط است اما مدیریت در ایفای وظیفه مباشرت خود ناگزیر باید دیدگاه های خود را به سرمایه گذاران منتقل کند</a:t>
            </a:r>
            <a:r>
              <a:rPr lang="en-US" sz="2000" b="1" dirty="0" smtClean="0">
                <a:solidFill>
                  <a:schemeClr val="bg1"/>
                </a:solidFill>
                <a:cs typeface="B Lotus" pitchFamily="2" charset="-78"/>
              </a:rPr>
              <a:t>.</a:t>
            </a:r>
            <a:endParaRPr lang="fa-IR" sz="2000" b="1" dirty="0" smtClean="0">
              <a:solidFill>
                <a:schemeClr val="bg1"/>
              </a:solidFill>
              <a:cs typeface="B Lotus" pitchFamily="2" charset="-78"/>
            </a:endParaRPr>
          </a:p>
        </p:txBody>
      </p:sp>
      <p:sp>
        <p:nvSpPr>
          <p:cNvPr id="6" name="Folded Corner 5"/>
          <p:cNvSpPr/>
          <p:nvPr/>
        </p:nvSpPr>
        <p:spPr>
          <a:xfrm>
            <a:off x="4143372" y="1428736"/>
            <a:ext cx="4143404"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3200" b="1" dirty="0" smtClean="0">
                <a:solidFill>
                  <a:srgbClr val="7030A0"/>
                </a:solidFill>
                <a:cs typeface="B Lotus" pitchFamily="2" charset="-78"/>
              </a:rPr>
              <a:t> </a:t>
            </a:r>
            <a:r>
              <a:rPr lang="fa-IR" sz="3200" b="1" dirty="0" smtClean="0">
                <a:solidFill>
                  <a:srgbClr val="0000CC"/>
                </a:solidFill>
                <a:cs typeface="B Lotus" pitchFamily="2" charset="-78"/>
              </a:rPr>
              <a:t>تئوری مدیریت :</a:t>
            </a:r>
            <a:endParaRPr lang="en-US" sz="3200" dirty="0" smtClean="0">
              <a:solidFill>
                <a:srgbClr val="0000CC"/>
              </a:solidFill>
              <a:cs typeface="B Lotus" pitchFamily="2" charset="-78"/>
            </a:endParaRPr>
          </a:p>
        </p:txBody>
      </p:sp>
      <p:sp>
        <p:nvSpPr>
          <p:cNvPr id="7" name="Folded Corner 6"/>
          <p:cNvSpPr/>
          <p:nvPr/>
        </p:nvSpPr>
        <p:spPr>
          <a:xfrm>
            <a:off x="2786050" y="428604"/>
            <a:ext cx="5510250" cy="785818"/>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 </a:t>
            </a:r>
            <a:r>
              <a:rPr lang="fa-IR" sz="4000" b="1" dirty="0" smtClean="0">
                <a:solidFill>
                  <a:srgbClr val="E20000"/>
                </a:solidFill>
                <a:cs typeface="B Lotus" pitchFamily="2" charset="-78"/>
              </a:rPr>
              <a:t>:</a:t>
            </a:r>
            <a:endParaRPr lang="en-US" sz="4000" dirty="0">
              <a:solidFill>
                <a:srgbClr val="E20000"/>
              </a:solidFill>
              <a:cs typeface="B Lotus" pitchFamily="2" charset="-78"/>
            </a:endParaRPr>
          </a:p>
        </p:txBody>
      </p:sp>
      <p:sp>
        <p:nvSpPr>
          <p:cNvPr id="8" name="TextBox 7"/>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38 - 36</a:t>
            </a:r>
            <a:endParaRPr lang="fa-IR" sz="2400" dirty="0"/>
          </a:p>
        </p:txBody>
      </p:sp>
      <p:sp>
        <p:nvSpPr>
          <p:cNvPr id="9" name="Rectangle 8"/>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2" descr="Image result for ‫حسابداری‬‎"/>
          <p:cNvSpPr>
            <a:spLocks noChangeAspect="1" noChangeArrowheads="1"/>
          </p:cNvSpPr>
          <p:nvPr/>
        </p:nvSpPr>
        <p:spPr bwMode="auto">
          <a:xfrm>
            <a:off x="8156539" y="1589077"/>
            <a:ext cx="1285875" cy="85725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Folded Corner 4"/>
          <p:cNvSpPr/>
          <p:nvPr/>
        </p:nvSpPr>
        <p:spPr>
          <a:xfrm>
            <a:off x="428596" y="2500306"/>
            <a:ext cx="8358246" cy="3714776"/>
          </a:xfrm>
          <a:prstGeom prst="foldedCorner">
            <a:avLst>
              <a:gd name="adj" fmla="val 51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000" b="1" u="sng" dirty="0" smtClean="0">
                <a:solidFill>
                  <a:schemeClr val="bg1"/>
                </a:solidFill>
                <a:cs typeface="B Lotus" pitchFamily="2" charset="-78"/>
              </a:rPr>
              <a:t>تئوری مدیریت</a:t>
            </a:r>
            <a:r>
              <a:rPr lang="fa-IR" sz="2000" b="1" dirty="0" smtClean="0">
                <a:solidFill>
                  <a:schemeClr val="bg1"/>
                </a:solidFill>
                <a:cs typeface="B Lotus" pitchFamily="2" charset="-78"/>
              </a:rPr>
              <a:t> به جای حل مسئله حسابداری مالی می تواند موضوع های بحث انگیز جدیدی را ایجاد نماید</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مثلاً تئوری نمایندگی</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11 سال پس از تئوری مدیریت تدوین و ارائه شده است</a:t>
            </a:r>
            <a:r>
              <a:rPr lang="en-US" sz="2000" b="1" dirty="0" smtClean="0">
                <a:solidFill>
                  <a:schemeClr val="bg1"/>
                </a:solidFill>
                <a:cs typeface="B Lotus" pitchFamily="2" charset="-78"/>
              </a:rPr>
              <a:t> .</a:t>
            </a:r>
            <a:endParaRPr lang="en-US" sz="2000" dirty="0" smtClean="0">
              <a:solidFill>
                <a:schemeClr val="bg1"/>
              </a:solidFill>
              <a:cs typeface="B Lotus" pitchFamily="2" charset="-78"/>
            </a:endParaRPr>
          </a:p>
          <a:p>
            <a:pPr algn="justLow" rtl="1">
              <a:lnSpc>
                <a:spcPct val="150000"/>
              </a:lnSpc>
            </a:pPr>
            <a:r>
              <a:rPr lang="fa-IR" sz="2000" b="1" dirty="0" smtClean="0">
                <a:solidFill>
                  <a:schemeClr val="bg1"/>
                </a:solidFill>
                <a:cs typeface="B Lotus" pitchFamily="2" charset="-78"/>
              </a:rPr>
              <a:t>علاوه بر این استفاده سرمایه گذاران از صورت های مالی در تئوری مدیریت تا حدودی مبهم گذاشته شده است</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علایق سهامداران محدود به ارقام و اعدادی است که تصویری کلی از واحد انتفاعی ارائه می دهد</a:t>
            </a:r>
            <a:r>
              <a:rPr lang="en-US" sz="2000" b="1" dirty="0" smtClean="0">
                <a:solidFill>
                  <a:schemeClr val="bg1"/>
                </a:solidFill>
                <a:cs typeface="B Lotus" pitchFamily="2" charset="-78"/>
              </a:rPr>
              <a:t>. </a:t>
            </a:r>
            <a:r>
              <a:rPr lang="fa-IR" sz="2000" b="1" dirty="0" smtClean="0">
                <a:solidFill>
                  <a:schemeClr val="bg1"/>
                </a:solidFill>
                <a:cs typeface="B Lotus" pitchFamily="2" charset="-78"/>
              </a:rPr>
              <a:t>مثلاً به جای معیارهای عملیاتی نظیر سود و بازده فروش ارائه سود سهام و بازده سرمایه گذاری برای سهامداران کافی است.</a:t>
            </a:r>
            <a:endParaRPr lang="en-US" sz="2000" dirty="0">
              <a:solidFill>
                <a:schemeClr val="bg1"/>
              </a:solidFill>
              <a:cs typeface="B Lotus" pitchFamily="2" charset="-78"/>
            </a:endParaRPr>
          </a:p>
        </p:txBody>
      </p:sp>
      <p:sp>
        <p:nvSpPr>
          <p:cNvPr id="9" name="Folded Corner 8"/>
          <p:cNvSpPr/>
          <p:nvPr/>
        </p:nvSpPr>
        <p:spPr>
          <a:xfrm>
            <a:off x="4143372" y="1428736"/>
            <a:ext cx="4143404" cy="642942"/>
          </a:xfrm>
          <a:prstGeom prst="foldedCorne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ü"/>
            </a:pPr>
            <a:r>
              <a:rPr lang="fa-IR" sz="3200" b="1" dirty="0" smtClean="0">
                <a:solidFill>
                  <a:srgbClr val="0000CC"/>
                </a:solidFill>
                <a:cs typeface="B Lotus" pitchFamily="2" charset="-78"/>
              </a:rPr>
              <a:t> تئوری مدیریت :</a:t>
            </a:r>
            <a:endParaRPr lang="en-US" sz="3200" dirty="0" smtClean="0">
              <a:solidFill>
                <a:srgbClr val="0000CC"/>
              </a:solidFill>
              <a:cs typeface="B Lotus" pitchFamily="2" charset="-78"/>
            </a:endParaRPr>
          </a:p>
        </p:txBody>
      </p:sp>
      <p:sp>
        <p:nvSpPr>
          <p:cNvPr id="10" name="Folded Corner 9"/>
          <p:cNvSpPr/>
          <p:nvPr/>
        </p:nvSpPr>
        <p:spPr>
          <a:xfrm>
            <a:off x="2857488" y="428604"/>
            <a:ext cx="5438812" cy="857256"/>
          </a:xfrm>
          <a:prstGeom prst="foldedCorner">
            <a:avLst>
              <a:gd name="adj" fmla="val 114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rgbClr val="E20000"/>
                </a:solidFill>
                <a:cs typeface="B Lotus" pitchFamily="2" charset="-78"/>
              </a:rPr>
              <a:t>تئوری های مربوط به حقوق صاحبان سرمایه</a:t>
            </a:r>
            <a:r>
              <a:rPr lang="fa-IR" sz="4000" b="1" dirty="0" smtClean="0">
                <a:solidFill>
                  <a:srgbClr val="E20000"/>
                </a:solidFill>
                <a:cs typeface="B Lotus" pitchFamily="2" charset="-78"/>
              </a:rPr>
              <a:t> :</a:t>
            </a:r>
            <a:endParaRPr lang="en-US" sz="4000" dirty="0">
              <a:solidFill>
                <a:srgbClr val="E20000"/>
              </a:solidFill>
              <a:cs typeface="B Lotus" pitchFamily="2" charset="-78"/>
            </a:endParaRPr>
          </a:p>
        </p:txBody>
      </p:sp>
      <p:sp>
        <p:nvSpPr>
          <p:cNvPr id="11" name="TextBox 10"/>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38 - 37</a:t>
            </a:r>
            <a:endParaRPr lang="fa-IR" sz="2400" dirty="0"/>
          </a:p>
        </p:txBody>
      </p:sp>
      <p:sp>
        <p:nvSpPr>
          <p:cNvPr id="7" name="Rectangle 6"/>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spd="slow">
    <p:pull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title"/>
          </p:nvPr>
        </p:nvSpPr>
        <p:spPr>
          <a:xfrm rot="10800000" flipV="1">
            <a:off x="1857356" y="571480"/>
            <a:ext cx="4643470" cy="1785950"/>
          </a:xfrm>
        </p:spPr>
        <p:txBody>
          <a:bodyPr>
            <a:normAutofit fontScale="90000"/>
          </a:bodyPr>
          <a:lstStyle/>
          <a:p>
            <a:pPr algn="ctr"/>
            <a:r>
              <a:rPr lang="fa-IR" sz="4000" b="1" dirty="0" smtClean="0">
                <a:cs typeface="B Lotus" pitchFamily="2" charset="-78"/>
              </a:rPr>
              <a:t>کمال سپاس از حسن توجه شما </a:t>
            </a:r>
            <a:br>
              <a:rPr lang="fa-IR" sz="4000" b="1" dirty="0" smtClean="0">
                <a:cs typeface="B Lotus" pitchFamily="2" charset="-78"/>
              </a:rPr>
            </a:br>
            <a:r>
              <a:rPr lang="fa-IR" sz="4000" b="1" dirty="0" smtClean="0">
                <a:cs typeface="B Lotus" pitchFamily="2" charset="-78"/>
              </a:rPr>
              <a:t>شادوموفق باشید</a:t>
            </a:r>
            <a:endParaRPr lang="fa-IR" sz="4000" b="1" dirty="0">
              <a:cs typeface="B Lotus" pitchFamily="2" charset="-78"/>
            </a:endParaRPr>
          </a:p>
        </p:txBody>
      </p:sp>
      <p:pic>
        <p:nvPicPr>
          <p:cNvPr id="6" name="Content Placeholder 5" descr="normal_16.jpg"/>
          <p:cNvPicPr>
            <a:picLocks noGrp="1" noChangeAspect="1"/>
          </p:cNvPicPr>
          <p:nvPr>
            <p:ph idx="1"/>
          </p:nvPr>
        </p:nvPicPr>
        <p:blipFill>
          <a:blip r:embed="rId2"/>
          <a:stretch>
            <a:fillRect/>
          </a:stretch>
        </p:blipFill>
        <p:spPr>
          <a:xfrm>
            <a:off x="0" y="0"/>
            <a:ext cx="9144000" cy="6858000"/>
          </a:xfrm>
        </p:spPr>
      </p:pic>
      <p:sp>
        <p:nvSpPr>
          <p:cNvPr id="4" name="TextBox 3"/>
          <p:cNvSpPr txBox="1"/>
          <p:nvPr/>
        </p:nvSpPr>
        <p:spPr>
          <a:xfrm>
            <a:off x="0" y="357166"/>
            <a:ext cx="121441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38 - 38</a:t>
            </a:r>
            <a:endParaRPr lang="fa-IR" sz="2400" dirty="0"/>
          </a:p>
        </p:txBody>
      </p:sp>
      <p:sp>
        <p:nvSpPr>
          <p:cNvPr id="5" name="TextBox 4"/>
          <p:cNvSpPr txBox="1"/>
          <p:nvPr/>
        </p:nvSpPr>
        <p:spPr>
          <a:xfrm>
            <a:off x="1643042" y="928670"/>
            <a:ext cx="4623382" cy="1200329"/>
          </a:xfrm>
          <a:prstGeom prst="rect">
            <a:avLst/>
          </a:prstGeom>
          <a:noFill/>
        </p:spPr>
        <p:txBody>
          <a:bodyPr wrap="none" rtlCol="1">
            <a:spAutoFit/>
          </a:bodyPr>
          <a:lstStyle/>
          <a:p>
            <a:pPr algn="ctr"/>
            <a:r>
              <a:rPr lang="fa-IR" sz="3600" dirty="0" smtClean="0">
                <a:cs typeface="B Lotus" pitchFamily="2" charset="-78"/>
              </a:rPr>
              <a:t>کمال سپاس ازحسن توجه شما </a:t>
            </a:r>
          </a:p>
          <a:p>
            <a:pPr algn="ctr"/>
            <a:r>
              <a:rPr lang="fa-IR" sz="3600" dirty="0" smtClean="0">
                <a:cs typeface="B Lotus" pitchFamily="2" charset="-78"/>
              </a:rPr>
              <a:t>     شادوموفق باشید        </a:t>
            </a:r>
            <a:endParaRPr lang="fa-IR" sz="3600" dirty="0">
              <a:cs typeface="B Lotus" pitchFamily="2" charset="-78"/>
            </a:endParaRPr>
          </a:p>
        </p:txBody>
      </p:sp>
      <p:sp>
        <p:nvSpPr>
          <p:cNvPr id="7" name="Rectangle 6"/>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72560" cy="56436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a:buNone/>
            </a:pPr>
            <a:r>
              <a:rPr lang="en-US" dirty="0" smtClean="0">
                <a:latin typeface="B"/>
              </a:rPr>
              <a:t>     </a:t>
            </a:r>
          </a:p>
          <a:p>
            <a:pPr>
              <a:buNone/>
            </a:pPr>
            <a:r>
              <a:rPr lang="fa-IR" sz="2400" b="1" dirty="0" smtClean="0">
                <a:solidFill>
                  <a:schemeClr val="bg1"/>
                </a:solidFill>
                <a:latin typeface="B"/>
              </a:rPr>
              <a:t>      </a:t>
            </a:r>
            <a:r>
              <a:rPr lang="fa-IR" sz="2400" b="1" dirty="0" smtClean="0">
                <a:solidFill>
                  <a:schemeClr val="bg1"/>
                </a:solidFill>
                <a:latin typeface="B"/>
                <a:cs typeface="B Lotus" pitchFamily="2" charset="-78"/>
              </a:rPr>
              <a:t> </a:t>
            </a:r>
          </a:p>
          <a:p>
            <a:pPr>
              <a:buNone/>
            </a:pPr>
            <a:r>
              <a:rPr lang="fa-IR" sz="2400" b="1" dirty="0" smtClean="0">
                <a:solidFill>
                  <a:schemeClr val="bg1"/>
                </a:solidFill>
                <a:latin typeface="B"/>
                <a:cs typeface="B Lotus" pitchFamily="2" charset="-78"/>
              </a:rPr>
              <a:t>        </a:t>
            </a:r>
            <a:r>
              <a:rPr lang="fa-IR" sz="2400" b="1" dirty="0" smtClean="0">
                <a:solidFill>
                  <a:srgbClr val="003399"/>
                </a:solidFill>
                <a:latin typeface="B"/>
                <a:cs typeface="B Lotus" pitchFamily="2" charset="-78"/>
              </a:rPr>
              <a:t>  </a:t>
            </a:r>
            <a:r>
              <a:rPr lang="fa-IR" sz="2400" b="1" dirty="0" smtClean="0">
                <a:solidFill>
                  <a:schemeClr val="bg1"/>
                </a:solidFill>
                <a:latin typeface="B"/>
                <a:cs typeface="B Lotus" pitchFamily="2" charset="-78"/>
              </a:rPr>
              <a:t>از سالها پیش حسابداری مالی نیاز به یک چارچوپ نظری داشت ولی کمیته رویه های حسابداری  </a:t>
            </a:r>
          </a:p>
          <a:p>
            <a:pPr>
              <a:buNone/>
            </a:pPr>
            <a:r>
              <a:rPr lang="fa-IR" sz="2400" b="1" dirty="0" smtClean="0">
                <a:solidFill>
                  <a:schemeClr val="bg1"/>
                </a:solidFill>
                <a:latin typeface="B"/>
                <a:cs typeface="B Lotus" pitchFamily="2" charset="-78"/>
              </a:rPr>
              <a:t>          (</a:t>
            </a:r>
            <a:r>
              <a:rPr lang="en-US" sz="1900" b="1" dirty="0" smtClean="0">
                <a:solidFill>
                  <a:schemeClr val="bg1"/>
                </a:solidFill>
                <a:latin typeface="B"/>
                <a:cs typeface="B Lotus" pitchFamily="2" charset="-78"/>
              </a:rPr>
              <a:t>CAP</a:t>
            </a:r>
            <a:r>
              <a:rPr lang="fa-IR" sz="2400" b="1" dirty="0" smtClean="0">
                <a:solidFill>
                  <a:schemeClr val="bg1"/>
                </a:solidFill>
                <a:latin typeface="B"/>
                <a:cs typeface="B Lotus" pitchFamily="2" charset="-78"/>
              </a:rPr>
              <a:t>) توجهی به ایجاد یک چارچوب زیربنایی نداشت .</a:t>
            </a:r>
          </a:p>
          <a:p>
            <a:pPr>
              <a:buNone/>
            </a:pPr>
            <a:r>
              <a:rPr lang="fa-IR" sz="2400" b="1" dirty="0" smtClean="0">
                <a:solidFill>
                  <a:schemeClr val="bg1"/>
                </a:solidFill>
                <a:latin typeface="B"/>
                <a:cs typeface="B Lotus" pitchFamily="2" charset="-78"/>
              </a:rPr>
              <a:t>          اما </a:t>
            </a:r>
            <a:r>
              <a:rPr lang="fa-IR" sz="2400" b="1" u="sng" dirty="0" smtClean="0">
                <a:solidFill>
                  <a:schemeClr val="bg1"/>
                </a:solidFill>
                <a:latin typeface="B"/>
                <a:cs typeface="B Lotus" pitchFamily="2" charset="-78"/>
              </a:rPr>
              <a:t>هیات اصول حسابداری (</a:t>
            </a:r>
            <a:r>
              <a:rPr lang="en-US" sz="1900" b="1" u="sng" dirty="0" smtClean="0">
                <a:solidFill>
                  <a:schemeClr val="bg1"/>
                </a:solidFill>
                <a:latin typeface="B"/>
                <a:cs typeface="B Lotus" pitchFamily="2" charset="-78"/>
              </a:rPr>
              <a:t>APB</a:t>
            </a:r>
            <a:r>
              <a:rPr lang="fa-IR" sz="2400" b="1" dirty="0" smtClean="0">
                <a:solidFill>
                  <a:schemeClr val="bg1"/>
                </a:solidFill>
                <a:latin typeface="B"/>
                <a:cs typeface="B Lotus" pitchFamily="2" charset="-78"/>
              </a:rPr>
              <a:t>) و</a:t>
            </a:r>
            <a:r>
              <a:rPr lang="fa-IR" sz="2400" b="1" u="sng" dirty="0" smtClean="0">
                <a:solidFill>
                  <a:schemeClr val="bg1"/>
                </a:solidFill>
                <a:latin typeface="B"/>
                <a:cs typeface="B Lotus" pitchFamily="2" charset="-78"/>
              </a:rPr>
              <a:t>هیات استانداردهای حسابداری مالی(</a:t>
            </a:r>
            <a:r>
              <a:rPr lang="en-US" sz="1900" b="1" u="sng" dirty="0" smtClean="0">
                <a:solidFill>
                  <a:schemeClr val="bg1"/>
                </a:solidFill>
                <a:latin typeface="B"/>
                <a:cs typeface="B Lotus" pitchFamily="2" charset="-78"/>
              </a:rPr>
              <a:t>FASB</a:t>
            </a:r>
            <a:r>
              <a:rPr lang="fa-IR" sz="2400" b="1" u="sng" dirty="0" smtClean="0">
                <a:solidFill>
                  <a:schemeClr val="bg1"/>
                </a:solidFill>
                <a:latin typeface="B"/>
                <a:cs typeface="B Lotus" pitchFamily="2" charset="-78"/>
              </a:rPr>
              <a:t>)</a:t>
            </a:r>
            <a:r>
              <a:rPr lang="fa-IR" sz="2400" b="1" dirty="0" smtClean="0">
                <a:solidFill>
                  <a:schemeClr val="bg1"/>
                </a:solidFill>
                <a:latin typeface="B"/>
                <a:cs typeface="B Lotus" pitchFamily="2" charset="-78"/>
              </a:rPr>
              <a:t> هردو برای   </a:t>
            </a:r>
          </a:p>
          <a:p>
            <a:pPr>
              <a:buNone/>
            </a:pPr>
            <a:r>
              <a:rPr lang="fa-IR" sz="2400" b="1" dirty="0" smtClean="0">
                <a:solidFill>
                  <a:schemeClr val="bg1"/>
                </a:solidFill>
                <a:latin typeface="B"/>
                <a:cs typeface="B Lotus" pitchFamily="2" charset="-78"/>
              </a:rPr>
              <a:t>          ایجاد بنیانهایی تئوریک تلاش کردند تا بتوان از این بنیانها بعنوان راهنمای تدوین قواعد حسابداری    </a:t>
            </a:r>
          </a:p>
          <a:p>
            <a:pPr>
              <a:buNone/>
            </a:pPr>
            <a:r>
              <a:rPr lang="fa-IR" sz="2400" b="1" dirty="0" smtClean="0">
                <a:solidFill>
                  <a:schemeClr val="bg1"/>
                </a:solidFill>
                <a:latin typeface="B"/>
                <a:cs typeface="B Lotus" pitchFamily="2" charset="-78"/>
              </a:rPr>
              <a:t>          استفاده کرد .      </a:t>
            </a:r>
          </a:p>
          <a:p>
            <a:pPr>
              <a:buNone/>
            </a:pPr>
            <a:endParaRPr lang="fa-IR" sz="2400" b="1" dirty="0" smtClean="0">
              <a:solidFill>
                <a:schemeClr val="bg1"/>
              </a:solidFill>
              <a:latin typeface="B"/>
              <a:cs typeface="B Lotus" pitchFamily="2" charset="-78"/>
            </a:endParaRPr>
          </a:p>
          <a:p>
            <a:pPr>
              <a:buNone/>
            </a:pPr>
            <a:r>
              <a:rPr lang="fa-IR" sz="2400" b="1" dirty="0" smtClean="0">
                <a:solidFill>
                  <a:srgbClr val="0000CC"/>
                </a:solidFill>
                <a:latin typeface="B"/>
                <a:cs typeface="B Lotus" pitchFamily="2" charset="-78"/>
              </a:rPr>
              <a:t>          هیات اصول حسابداری (</a:t>
            </a:r>
            <a:r>
              <a:rPr lang="en-US" sz="1900" b="1" dirty="0" smtClean="0">
                <a:solidFill>
                  <a:srgbClr val="0000CC"/>
                </a:solidFill>
                <a:latin typeface="B"/>
                <a:cs typeface="B Lotus" pitchFamily="2" charset="-78"/>
              </a:rPr>
              <a:t>APB</a:t>
            </a:r>
            <a:r>
              <a:rPr lang="fa-IR" sz="2400" b="1" dirty="0" smtClean="0">
                <a:solidFill>
                  <a:srgbClr val="0000CC"/>
                </a:solidFill>
                <a:latin typeface="B"/>
                <a:cs typeface="B Lotus" pitchFamily="2" charset="-78"/>
              </a:rPr>
              <a:t>) تلاش برای ایجاد سیستمی از بدیهیات و اصول کرد ولی ناکام   </a:t>
            </a:r>
          </a:p>
          <a:p>
            <a:pPr>
              <a:buNone/>
            </a:pPr>
            <a:r>
              <a:rPr lang="fa-IR" sz="2400" b="1" dirty="0" smtClean="0">
                <a:solidFill>
                  <a:srgbClr val="0000CC"/>
                </a:solidFill>
                <a:latin typeface="B"/>
                <a:cs typeface="B Lotus" pitchFamily="2" charset="-78"/>
              </a:rPr>
              <a:t>          ماند . هیات استانداردهای حسابداری مالی (</a:t>
            </a:r>
            <a:r>
              <a:rPr lang="en-US" sz="1900" b="1" dirty="0" smtClean="0">
                <a:solidFill>
                  <a:srgbClr val="0000CC"/>
                </a:solidFill>
                <a:latin typeface="B"/>
                <a:cs typeface="B Lotus" pitchFamily="2" charset="-78"/>
              </a:rPr>
              <a:t>FASB</a:t>
            </a:r>
            <a:r>
              <a:rPr lang="fa-IR" sz="2400" b="1" dirty="0" smtClean="0">
                <a:solidFill>
                  <a:srgbClr val="0000CC"/>
                </a:solidFill>
                <a:latin typeface="B"/>
                <a:cs typeface="B Lotus" pitchFamily="2" charset="-78"/>
              </a:rPr>
              <a:t>) پروژه چارچوب نظری را ایجاد کرد .    </a:t>
            </a:r>
          </a:p>
          <a:p>
            <a:pPr>
              <a:buNone/>
            </a:pPr>
            <a:endParaRPr lang="fa-IR" sz="2400" b="1" dirty="0" smtClean="0">
              <a:solidFill>
                <a:srgbClr val="0000CC"/>
              </a:solidFill>
              <a:latin typeface="B"/>
              <a:cs typeface="B Lotus" pitchFamily="2" charset="-78"/>
            </a:endParaRPr>
          </a:p>
          <a:p>
            <a:pPr>
              <a:buNone/>
            </a:pPr>
            <a:endParaRPr lang="fa-IR" sz="2400" b="1" dirty="0" smtClean="0">
              <a:solidFill>
                <a:schemeClr val="bg1"/>
              </a:solidFill>
              <a:latin typeface="B"/>
              <a:cs typeface="B Lotus" pitchFamily="2" charset="-78"/>
            </a:endParaRPr>
          </a:p>
          <a:p>
            <a:pPr>
              <a:buNone/>
            </a:pPr>
            <a:r>
              <a:rPr lang="fa-IR" sz="2400" b="1" dirty="0" smtClean="0">
                <a:solidFill>
                  <a:schemeClr val="bg1"/>
                </a:solidFill>
                <a:latin typeface="B"/>
                <a:cs typeface="B Lotus" pitchFamily="2" charset="-78"/>
              </a:rPr>
              <a:t>          مطالعات تحقیقات حسابداری (</a:t>
            </a:r>
            <a:r>
              <a:rPr lang="en-US" sz="1900" b="1" dirty="0" smtClean="0">
                <a:solidFill>
                  <a:schemeClr val="bg1"/>
                </a:solidFill>
                <a:latin typeface="B"/>
                <a:cs typeface="B Lotus" pitchFamily="2" charset="-78"/>
              </a:rPr>
              <a:t>ARS</a:t>
            </a:r>
            <a:r>
              <a:rPr lang="fa-IR" sz="2400" b="1" dirty="0" smtClean="0">
                <a:solidFill>
                  <a:schemeClr val="bg1"/>
                </a:solidFill>
                <a:latin typeface="B"/>
                <a:cs typeface="B Lotus" pitchFamily="2" charset="-78"/>
              </a:rPr>
              <a:t>) های شماره 1 و 3 در مورد بدیهیات و اصول پذیرفته نشدند   </a:t>
            </a:r>
          </a:p>
          <a:p>
            <a:pPr>
              <a:buNone/>
            </a:pPr>
            <a:r>
              <a:rPr lang="fa-IR" sz="2400" b="1" dirty="0" smtClean="0">
                <a:solidFill>
                  <a:schemeClr val="bg1"/>
                </a:solidFill>
                <a:latin typeface="B"/>
                <a:cs typeface="B Lotus" pitchFamily="2" charset="-78"/>
              </a:rPr>
              <a:t>          زیرا اصول مطرح شده بیش ازحد در تضاد با روشهای موجود بوده و نمیشد از آنها بعنوان مرجعی     </a:t>
            </a:r>
          </a:p>
          <a:p>
            <a:pPr>
              <a:buNone/>
            </a:pPr>
            <a:r>
              <a:rPr lang="fa-IR" sz="2400" b="1" dirty="0" smtClean="0">
                <a:solidFill>
                  <a:schemeClr val="bg1"/>
                </a:solidFill>
                <a:latin typeface="B"/>
                <a:cs typeface="B Lotus" pitchFamily="2" charset="-78"/>
              </a:rPr>
              <a:t>          برای تدوین قواعد لازم الاجرا استفاده کرد ولی نتایج این مطالعات تحقیقاتی به درک بهتر چارچوب</a:t>
            </a:r>
          </a:p>
          <a:p>
            <a:pPr>
              <a:buNone/>
            </a:pPr>
            <a:r>
              <a:rPr lang="fa-IR" sz="2400" b="1" dirty="0" smtClean="0">
                <a:solidFill>
                  <a:schemeClr val="bg1"/>
                </a:solidFill>
                <a:latin typeface="B"/>
                <a:cs typeface="B Lotus" pitchFamily="2" charset="-78"/>
              </a:rPr>
              <a:t>          نظری و دیدگاههای (</a:t>
            </a:r>
            <a:r>
              <a:rPr lang="en-US" sz="1900" b="1" dirty="0" smtClean="0">
                <a:solidFill>
                  <a:schemeClr val="bg1"/>
                </a:solidFill>
                <a:latin typeface="B"/>
                <a:cs typeface="B Lotus" pitchFamily="2" charset="-78"/>
              </a:rPr>
              <a:t>FASB</a:t>
            </a:r>
            <a:r>
              <a:rPr lang="fa-IR" sz="2400" b="1" dirty="0" smtClean="0">
                <a:solidFill>
                  <a:schemeClr val="bg1"/>
                </a:solidFill>
                <a:latin typeface="B"/>
                <a:cs typeface="B Lotus" pitchFamily="2" charset="-78"/>
              </a:rPr>
              <a:t>) کمک میکند .</a:t>
            </a:r>
          </a:p>
          <a:p>
            <a:pPr>
              <a:buNone/>
            </a:pPr>
            <a:endParaRPr lang="fa-IR" sz="2000" b="1" dirty="0" smtClean="0">
              <a:solidFill>
                <a:schemeClr val="bg1"/>
              </a:solidFill>
              <a:latin typeface="B"/>
              <a:cs typeface="B Lotus" pitchFamily="2" charset="-78"/>
            </a:endParaRPr>
          </a:p>
          <a:p>
            <a:pPr>
              <a:buNone/>
            </a:pPr>
            <a:r>
              <a:rPr lang="fa-IR" sz="2000" b="1" dirty="0" smtClean="0">
                <a:solidFill>
                  <a:schemeClr val="bg1"/>
                </a:solidFill>
                <a:latin typeface="B"/>
                <a:cs typeface="B Lotus" pitchFamily="2" charset="-78"/>
              </a:rPr>
              <a:t>         </a:t>
            </a:r>
            <a:endParaRPr lang="fa-IR" sz="2000" b="1" dirty="0">
              <a:latin typeface="B"/>
              <a:cs typeface="B Lotus" pitchFamily="2" charset="-78"/>
            </a:endParaRPr>
          </a:p>
        </p:txBody>
      </p:sp>
      <p:sp>
        <p:nvSpPr>
          <p:cNvPr id="4" name="TextBox 3"/>
          <p:cNvSpPr txBox="1"/>
          <p:nvPr/>
        </p:nvSpPr>
        <p:spPr>
          <a:xfrm>
            <a:off x="0" y="357166"/>
            <a:ext cx="107150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000" dirty="0" smtClean="0"/>
              <a:t> </a:t>
            </a:r>
            <a:r>
              <a:rPr lang="en-US" sz="2400" dirty="0" smtClean="0"/>
              <a:t>38 - 4</a:t>
            </a:r>
            <a:endParaRPr lang="fa-IR" sz="2400" dirty="0"/>
          </a:p>
        </p:txBody>
      </p:sp>
      <p:sp>
        <p:nvSpPr>
          <p:cNvPr id="5" name="TextBox 4"/>
          <p:cNvSpPr txBox="1"/>
          <p:nvPr/>
        </p:nvSpPr>
        <p:spPr>
          <a:xfrm>
            <a:off x="6000760" y="214290"/>
            <a:ext cx="1756373" cy="5847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3200" b="1" dirty="0" smtClean="0">
                <a:solidFill>
                  <a:schemeClr val="bg1"/>
                </a:solidFill>
                <a:cs typeface="B Lotus" pitchFamily="2" charset="-78"/>
              </a:rPr>
              <a:t> مقدمه :  </a:t>
            </a:r>
            <a:endParaRPr lang="fa-IR" sz="3200" b="1" dirty="0">
              <a:solidFill>
                <a:schemeClr val="bg1"/>
              </a:solidFill>
              <a:cs typeface="B Lotus" pitchFamily="2" charset="-78"/>
            </a:endParaRPr>
          </a:p>
        </p:txBody>
      </p:sp>
      <p:sp>
        <p:nvSpPr>
          <p:cNvPr id="6" name="Rectangle 5"/>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357166"/>
            <a:ext cx="1071506" cy="50006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2400" dirty="0" smtClean="0"/>
              <a:t>  </a:t>
            </a:r>
            <a:r>
              <a:rPr lang="en-US" sz="2700" dirty="0" smtClean="0"/>
              <a:t>38 - 5</a:t>
            </a:r>
            <a:endParaRPr lang="fa-IR" sz="2700" dirty="0"/>
          </a:p>
        </p:txBody>
      </p:sp>
      <p:sp>
        <p:nvSpPr>
          <p:cNvPr id="3" name="Content Placeholder 2"/>
          <p:cNvSpPr>
            <a:spLocks noGrp="1"/>
          </p:cNvSpPr>
          <p:nvPr>
            <p:ph idx="1"/>
          </p:nvPr>
        </p:nvSpPr>
        <p:spPr>
          <a:xfrm>
            <a:off x="214282" y="1000108"/>
            <a:ext cx="8715436" cy="56436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40000" lnSpcReduction="20000"/>
          </a:bodyPr>
          <a:lstStyle/>
          <a:p>
            <a:pPr>
              <a:buNone/>
            </a:pPr>
            <a:r>
              <a:rPr lang="fa-IR" sz="3800" dirty="0" smtClean="0"/>
              <a:t> </a:t>
            </a:r>
            <a:r>
              <a:rPr lang="fa-IR" sz="3800" dirty="0" smtClean="0">
                <a:cs typeface="B Lotus" pitchFamily="2" charset="-78"/>
              </a:rPr>
              <a:t>   </a:t>
            </a:r>
          </a:p>
          <a:p>
            <a:pPr>
              <a:buNone/>
            </a:pPr>
            <a:r>
              <a:rPr lang="fa-IR" sz="3800" b="1" dirty="0" smtClean="0">
                <a:cs typeface="B Lotus" pitchFamily="2" charset="-78"/>
              </a:rPr>
              <a:t>       </a:t>
            </a:r>
            <a:endParaRPr lang="fa-IR" sz="3800" b="1" u="sng" dirty="0" smtClean="0">
              <a:solidFill>
                <a:schemeClr val="bg1"/>
              </a:solidFill>
              <a:cs typeface="B Lotus" pitchFamily="2" charset="-78"/>
            </a:endParaRPr>
          </a:p>
          <a:p>
            <a:pPr>
              <a:buNone/>
            </a:pPr>
            <a:r>
              <a:rPr lang="fa-IR" sz="4500" b="1" dirty="0" smtClean="0">
                <a:cs typeface="B Lotus" pitchFamily="2" charset="-78"/>
              </a:rPr>
              <a:t>       </a:t>
            </a:r>
            <a:r>
              <a:rPr lang="fa-IR" sz="4500" b="1" dirty="0" smtClean="0">
                <a:solidFill>
                  <a:schemeClr val="bg1"/>
                </a:solidFill>
                <a:cs typeface="B Lotus" pitchFamily="2" charset="-78"/>
              </a:rPr>
              <a:t> در واقع شکل گیری هیات اصول حسابداری (</a:t>
            </a:r>
            <a:r>
              <a:rPr lang="en-US" sz="4000" b="1" dirty="0" smtClean="0">
                <a:solidFill>
                  <a:schemeClr val="bg1"/>
                </a:solidFill>
                <a:cs typeface="B Lotus" pitchFamily="2" charset="-78"/>
              </a:rPr>
              <a:t>APB</a:t>
            </a:r>
            <a:r>
              <a:rPr lang="fa-IR" sz="4500" b="1" dirty="0" smtClean="0">
                <a:solidFill>
                  <a:schemeClr val="bg1"/>
                </a:solidFill>
                <a:cs typeface="B Lotus" pitchFamily="2" charset="-78"/>
              </a:rPr>
              <a:t>) نقطه عطفی در توسعه تئوری حسابداری و افزایش       </a:t>
            </a:r>
          </a:p>
          <a:p>
            <a:pPr>
              <a:buNone/>
            </a:pPr>
            <a:r>
              <a:rPr lang="fa-IR" sz="4500" b="1" dirty="0" smtClean="0">
                <a:solidFill>
                  <a:schemeClr val="bg1"/>
                </a:solidFill>
                <a:cs typeface="B Lotus" pitchFamily="2" charset="-78"/>
              </a:rPr>
              <a:t>        نقش تحقیق بوده است . آلوین آر.جنینگز هم در سخنرانی خود از این رویکرد حمایت کرد و نظر او ایجاد</a:t>
            </a:r>
          </a:p>
          <a:p>
            <a:pPr>
              <a:buNone/>
            </a:pPr>
            <a:r>
              <a:rPr lang="fa-IR" sz="4500" b="1" dirty="0" smtClean="0">
                <a:solidFill>
                  <a:schemeClr val="bg1"/>
                </a:solidFill>
                <a:cs typeface="B Lotus" pitchFamily="2" charset="-78"/>
              </a:rPr>
              <a:t>        یک کمیته ویژه برای برنامه ی تحقیقاتی در درون انجمن حسابداران رسمی آمریکا (</a:t>
            </a:r>
            <a:r>
              <a:rPr lang="en-US" sz="4000" b="1" dirty="0" smtClean="0">
                <a:solidFill>
                  <a:schemeClr val="bg1"/>
                </a:solidFill>
                <a:cs typeface="B Lotus" pitchFamily="2" charset="-78"/>
              </a:rPr>
              <a:t>AICPA</a:t>
            </a:r>
            <a:r>
              <a:rPr lang="fa-IR" sz="4500" b="1" dirty="0" smtClean="0">
                <a:solidFill>
                  <a:schemeClr val="bg1"/>
                </a:solidFill>
                <a:cs typeface="B Lotus" pitchFamily="2" charset="-78"/>
              </a:rPr>
              <a:t>) بود .   </a:t>
            </a:r>
          </a:p>
          <a:p>
            <a:pPr>
              <a:buNone/>
            </a:pPr>
            <a:r>
              <a:rPr lang="fa-IR" sz="4500" b="1" dirty="0" smtClean="0">
                <a:solidFill>
                  <a:schemeClr val="bg1"/>
                </a:solidFill>
                <a:cs typeface="B Lotus" pitchFamily="2" charset="-78"/>
              </a:rPr>
              <a:t>        این برنامه تحقیقاتی به تدوین مجموعه ای از بدیهیات برای حسابداری تاکید داشت . قرار بود اصول هم    </a:t>
            </a:r>
          </a:p>
          <a:p>
            <a:pPr>
              <a:buNone/>
            </a:pPr>
            <a:r>
              <a:rPr lang="fa-IR" sz="4500" b="1" dirty="0" smtClean="0">
                <a:solidFill>
                  <a:schemeClr val="bg1"/>
                </a:solidFill>
                <a:cs typeface="B Lotus" pitchFamily="2" charset="-78"/>
              </a:rPr>
              <a:t>        با استفاده از منطق از این بدیهیات استخراج شوند .   </a:t>
            </a:r>
          </a:p>
          <a:p>
            <a:pPr>
              <a:buNone/>
            </a:pPr>
            <a:r>
              <a:rPr lang="fa-IR" sz="4500" b="1" dirty="0" smtClean="0">
                <a:solidFill>
                  <a:schemeClr val="bg1"/>
                </a:solidFill>
                <a:cs typeface="B Lotus" pitchFamily="2" charset="-78"/>
              </a:rPr>
              <a:t>        بدیهیات عموما به شکل مفروضاتی اساسی هستند که قابل اثبات نیستند و مبنای استنباط و بنیانی هستند </a:t>
            </a:r>
          </a:p>
          <a:p>
            <a:pPr>
              <a:buNone/>
            </a:pPr>
            <a:r>
              <a:rPr lang="fa-IR" sz="4500" b="1" dirty="0" smtClean="0">
                <a:solidFill>
                  <a:schemeClr val="bg1"/>
                </a:solidFill>
                <a:cs typeface="B Lotus" pitchFamily="2" charset="-78"/>
              </a:rPr>
              <a:t>        برای یک ساختار نظری .     </a:t>
            </a:r>
          </a:p>
          <a:p>
            <a:pPr>
              <a:buNone/>
            </a:pPr>
            <a:endParaRPr lang="fa-IR" sz="4500" b="1" dirty="0" smtClean="0">
              <a:solidFill>
                <a:schemeClr val="bg1"/>
              </a:solidFill>
              <a:cs typeface="B Lotus" pitchFamily="2" charset="-78"/>
            </a:endParaRPr>
          </a:p>
          <a:p>
            <a:pPr>
              <a:buNone/>
            </a:pPr>
            <a:endParaRPr lang="fa-IR" sz="4500" b="1" dirty="0" smtClean="0">
              <a:solidFill>
                <a:schemeClr val="bg1"/>
              </a:solidFill>
              <a:cs typeface="B Lotus" pitchFamily="2" charset="-78"/>
            </a:endParaRPr>
          </a:p>
          <a:p>
            <a:pPr>
              <a:buNone/>
            </a:pPr>
            <a:r>
              <a:rPr lang="fa-IR" sz="4500" b="1" dirty="0" smtClean="0">
                <a:cs typeface="B Lotus" pitchFamily="2" charset="-78"/>
              </a:rPr>
              <a:t> </a:t>
            </a:r>
            <a:r>
              <a:rPr lang="fa-IR" sz="4500" b="1" dirty="0" smtClean="0">
                <a:solidFill>
                  <a:schemeClr val="bg1"/>
                </a:solidFill>
                <a:cs typeface="B Lotus" pitchFamily="2" charset="-78"/>
              </a:rPr>
              <a:t>       کمیته درگزارش خود بیان کرد بدیهیات حسابداری از نظرتعداد اندک بوده و حاصل عوامل محیطی اقتصادی  </a:t>
            </a:r>
          </a:p>
          <a:p>
            <a:pPr>
              <a:buNone/>
            </a:pPr>
            <a:r>
              <a:rPr lang="fa-IR" sz="4500" b="1" dirty="0" smtClean="0">
                <a:solidFill>
                  <a:schemeClr val="bg1"/>
                </a:solidFill>
                <a:cs typeface="B Lotus" pitchFamily="2" charset="-78"/>
              </a:rPr>
              <a:t>        و سیاسی و رسوم و دیدگاههای زیربنایی جامعه تجاری هستند . </a:t>
            </a:r>
          </a:p>
          <a:p>
            <a:pPr>
              <a:buNone/>
            </a:pPr>
            <a:r>
              <a:rPr lang="fa-IR" sz="4500" b="1" dirty="0" smtClean="0">
                <a:solidFill>
                  <a:schemeClr val="bg1"/>
                </a:solidFill>
                <a:cs typeface="B Lotus" pitchFamily="2" charset="-78"/>
              </a:rPr>
              <a:t>        کمیته در مورد اصول فراگیرهیچ تعریفی ارائه نکرد بلکه این اصول را از نظر قلمرو با بیانیه هایی که در چهار</a:t>
            </a:r>
          </a:p>
          <a:p>
            <a:pPr>
              <a:buNone/>
            </a:pPr>
            <a:r>
              <a:rPr lang="fa-IR" sz="4500" b="1" dirty="0" smtClean="0">
                <a:solidFill>
                  <a:schemeClr val="bg1"/>
                </a:solidFill>
                <a:cs typeface="B Lotus" pitchFamily="2" charset="-78"/>
              </a:rPr>
              <a:t>        گزارش مختلف توسط انجمن حسابداری آمریکا (</a:t>
            </a:r>
            <a:r>
              <a:rPr lang="en-US" sz="4000" b="1" dirty="0" smtClean="0">
                <a:solidFill>
                  <a:schemeClr val="bg1"/>
                </a:solidFill>
                <a:cs typeface="B Lotus" pitchFamily="2" charset="-78"/>
              </a:rPr>
              <a:t>AAA</a:t>
            </a:r>
            <a:r>
              <a:rPr lang="fa-IR" sz="4500" b="1" dirty="0" smtClean="0">
                <a:solidFill>
                  <a:schemeClr val="bg1"/>
                </a:solidFill>
                <a:cs typeface="B Lotus" pitchFamily="2" charset="-78"/>
              </a:rPr>
              <a:t>) در سالهای  6 193 - 1941- 1948- 1957 منتشر</a:t>
            </a:r>
          </a:p>
          <a:p>
            <a:pPr>
              <a:buNone/>
            </a:pPr>
            <a:r>
              <a:rPr lang="fa-IR" sz="4500" b="1" dirty="0" smtClean="0">
                <a:solidFill>
                  <a:schemeClr val="bg1"/>
                </a:solidFill>
                <a:cs typeface="B Lotus" pitchFamily="2" charset="-78"/>
              </a:rPr>
              <a:t>        شده بودند مقایسه کرد . </a:t>
            </a:r>
          </a:p>
          <a:p>
            <a:pPr>
              <a:buNone/>
            </a:pPr>
            <a:r>
              <a:rPr lang="fa-IR" sz="4500" b="1" dirty="0" smtClean="0">
                <a:solidFill>
                  <a:srgbClr val="C00000"/>
                </a:solidFill>
                <a:cs typeface="B Lotus" pitchFamily="2" charset="-78"/>
              </a:rPr>
              <a:t>        </a:t>
            </a:r>
            <a:r>
              <a:rPr lang="fa-IR" sz="4500" b="1" dirty="0" smtClean="0">
                <a:solidFill>
                  <a:srgbClr val="E20000"/>
                </a:solidFill>
                <a:cs typeface="B Lotus" pitchFamily="2" charset="-78"/>
              </a:rPr>
              <a:t>نکته : </a:t>
            </a:r>
            <a:r>
              <a:rPr lang="fa-IR" sz="4500" b="1" dirty="0" smtClean="0">
                <a:solidFill>
                  <a:srgbClr val="0000CC"/>
                </a:solidFill>
                <a:cs typeface="B Lotus" pitchFamily="2" charset="-78"/>
              </a:rPr>
              <a:t> دو گزارش 6 193و 1941 در عناوین خود واژه اصول را داشتند . ولی در گزارشهای  1948 و  1957</a:t>
            </a:r>
          </a:p>
          <a:p>
            <a:pPr>
              <a:buNone/>
            </a:pPr>
            <a:r>
              <a:rPr lang="fa-IR" sz="4500" b="1" dirty="0" smtClean="0">
                <a:solidFill>
                  <a:srgbClr val="0000CC"/>
                </a:solidFill>
                <a:cs typeface="B Lotus" pitchFamily="2" charset="-78"/>
              </a:rPr>
              <a:t>        واژه استاندارد یا مفاهیم جایگزین شده بود .</a:t>
            </a:r>
          </a:p>
          <a:p>
            <a:pPr>
              <a:buNone/>
            </a:pPr>
            <a:r>
              <a:rPr lang="fa-IR" sz="2000" b="1" dirty="0" smtClean="0">
                <a:cs typeface="B Lotus" pitchFamily="2" charset="-78"/>
              </a:rPr>
              <a:t>        </a:t>
            </a:r>
          </a:p>
          <a:p>
            <a:pPr>
              <a:buNone/>
            </a:pPr>
            <a:endParaRPr lang="fa-IR" sz="2000" b="1" dirty="0" smtClean="0">
              <a:cs typeface="B Lotus" pitchFamily="2" charset="-78"/>
            </a:endParaRPr>
          </a:p>
          <a:p>
            <a:pPr>
              <a:buNone/>
            </a:pPr>
            <a:r>
              <a:rPr lang="fa-IR" sz="2000" dirty="0" smtClean="0">
                <a:cs typeface="B Lotus" pitchFamily="2" charset="-78"/>
              </a:rPr>
              <a:t>        </a:t>
            </a:r>
          </a:p>
          <a:p>
            <a:pPr>
              <a:buNone/>
            </a:pPr>
            <a:r>
              <a:rPr lang="fa-IR" sz="2400" dirty="0" smtClean="0">
                <a:cs typeface="B Lotus" pitchFamily="2" charset="-78"/>
              </a:rPr>
              <a:t>        </a:t>
            </a:r>
            <a:endParaRPr lang="fa-IR" sz="1800" b="1" dirty="0" smtClean="0">
              <a:cs typeface="B Lotus" pitchFamily="2" charset="-78"/>
            </a:endParaRPr>
          </a:p>
        </p:txBody>
      </p:sp>
      <p:sp>
        <p:nvSpPr>
          <p:cNvPr id="5" name="Left Arrow 4"/>
          <p:cNvSpPr/>
          <p:nvPr/>
        </p:nvSpPr>
        <p:spPr>
          <a:xfrm>
            <a:off x="8429652" y="5286388"/>
            <a:ext cx="357190" cy="214314"/>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3214678" y="214290"/>
            <a:ext cx="4744027" cy="5847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3200" b="1" dirty="0" smtClean="0">
                <a:solidFill>
                  <a:schemeClr val="bg1"/>
                </a:solidFill>
                <a:cs typeface="B Lotus" pitchFamily="2" charset="-78"/>
              </a:rPr>
              <a:t> </a:t>
            </a:r>
            <a:r>
              <a:rPr lang="fa-IR" sz="2800" b="1" dirty="0" smtClean="0">
                <a:solidFill>
                  <a:schemeClr val="bg1"/>
                </a:solidFill>
                <a:cs typeface="B Lotus" pitchFamily="2" charset="-78"/>
              </a:rPr>
              <a:t>کمیته ویژه برای برنامه تحقیقاتی   </a:t>
            </a:r>
            <a:endParaRPr lang="fa-IR" sz="2800" b="1" dirty="0">
              <a:solidFill>
                <a:schemeClr val="bg1"/>
              </a:solidFill>
              <a:cs typeface="B Lotus" pitchFamily="2" charset="-78"/>
            </a:endParaRPr>
          </a:p>
        </p:txBody>
      </p:sp>
      <p:sp>
        <p:nvSpPr>
          <p:cNvPr id="7" name="Rectangle 6"/>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00108"/>
            <a:ext cx="8715436" cy="56436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p>
            <a:pPr>
              <a:buNone/>
            </a:pPr>
            <a:endParaRPr lang="fa-IR" dirty="0" smtClean="0"/>
          </a:p>
          <a:p>
            <a:pPr>
              <a:buNone/>
            </a:pPr>
            <a:r>
              <a:rPr lang="fa-IR" sz="2400" b="1" dirty="0" smtClean="0">
                <a:solidFill>
                  <a:schemeClr val="bg1"/>
                </a:solidFill>
                <a:cs typeface="B Lotus" pitchFamily="2" charset="-78"/>
              </a:rPr>
              <a:t>       </a:t>
            </a:r>
            <a:r>
              <a:rPr lang="fa-IR" sz="2000" b="1" dirty="0" smtClean="0">
                <a:solidFill>
                  <a:schemeClr val="bg1"/>
                </a:solidFill>
                <a:cs typeface="B Lotus" pitchFamily="2" charset="-78"/>
              </a:rPr>
              <a:t>کمیته ویژه تحقیقاتی وظیفه تدوین مطالعه تحقیقاتی حسابداری شماره 1 را به مونیتز محول کرد و</a:t>
            </a:r>
          </a:p>
          <a:p>
            <a:pPr>
              <a:buNone/>
            </a:pPr>
            <a:r>
              <a:rPr lang="fa-IR" sz="2000" b="1" dirty="0" smtClean="0">
                <a:solidFill>
                  <a:schemeClr val="bg1"/>
                </a:solidFill>
                <a:cs typeface="B Lotus" pitchFamily="2" charset="-78"/>
              </a:rPr>
              <a:t>         وی در کار خود نهایتا از رویکرد قیاسی استفاده کرد .   </a:t>
            </a:r>
          </a:p>
          <a:p>
            <a:pPr>
              <a:buNone/>
            </a:pPr>
            <a:r>
              <a:rPr lang="fa-IR" sz="2000" b="1" dirty="0" smtClean="0">
                <a:solidFill>
                  <a:schemeClr val="bg1"/>
                </a:solidFill>
                <a:cs typeface="B Lotus" pitchFamily="2" charset="-78"/>
              </a:rPr>
              <a:t>         بدیهیات در این تحقیقات شامل دو گروه :  </a:t>
            </a:r>
          </a:p>
          <a:p>
            <a:pPr>
              <a:buNone/>
            </a:pPr>
            <a:r>
              <a:rPr lang="fa-IR" sz="2000" b="1" dirty="0" smtClean="0">
                <a:solidFill>
                  <a:schemeClr val="bg1"/>
                </a:solidFill>
                <a:cs typeface="B Lotus" pitchFamily="2" charset="-78"/>
              </a:rPr>
              <a:t>         گروه 1)  بدیهیات </a:t>
            </a:r>
            <a:r>
              <a:rPr lang="fa-IR" sz="1800" b="1" dirty="0" smtClean="0">
                <a:solidFill>
                  <a:schemeClr val="bg1"/>
                </a:solidFill>
                <a:cs typeface="B Lotus" pitchFamily="2" charset="-78"/>
              </a:rPr>
              <a:t>(</a:t>
            </a:r>
            <a:r>
              <a:rPr lang="fa-IR" sz="2000" b="1" dirty="0" smtClean="0">
                <a:solidFill>
                  <a:schemeClr val="bg1"/>
                </a:solidFill>
                <a:cs typeface="B Lotus" pitchFamily="2" charset="-78"/>
              </a:rPr>
              <a:t>طبقه</a:t>
            </a:r>
            <a:r>
              <a:rPr lang="en-US" sz="2000" b="1" dirty="0" smtClean="0">
                <a:solidFill>
                  <a:schemeClr val="bg1"/>
                </a:solidFill>
                <a:cs typeface="B Lotus" pitchFamily="2" charset="-78"/>
              </a:rPr>
              <a:t> </a:t>
            </a:r>
            <a:r>
              <a:rPr lang="en-US" sz="1800" b="1" dirty="0" smtClean="0">
                <a:solidFill>
                  <a:schemeClr val="bg1"/>
                </a:solidFill>
                <a:cs typeface="B Lotus" pitchFamily="2" charset="-78"/>
              </a:rPr>
              <a:t>A </a:t>
            </a:r>
            <a:r>
              <a:rPr lang="fa-IR" sz="1800" b="1" dirty="0" smtClean="0">
                <a:solidFill>
                  <a:schemeClr val="bg1"/>
                </a:solidFill>
                <a:cs typeface="B Lotus" pitchFamily="2" charset="-78"/>
              </a:rPr>
              <a:t>و </a:t>
            </a:r>
            <a:r>
              <a:rPr lang="en-US" sz="1800" b="1" dirty="0" smtClean="0">
                <a:solidFill>
                  <a:schemeClr val="bg1"/>
                </a:solidFill>
                <a:cs typeface="B Lotus" pitchFamily="2" charset="-78"/>
              </a:rPr>
              <a:t>B</a:t>
            </a:r>
            <a:r>
              <a:rPr lang="fa-IR" sz="1800" b="1" dirty="0" smtClean="0">
                <a:solidFill>
                  <a:schemeClr val="bg1"/>
                </a:solidFill>
                <a:cs typeface="B Lotus" pitchFamily="2" charset="-78"/>
              </a:rPr>
              <a:t>) </a:t>
            </a:r>
            <a:r>
              <a:rPr lang="fa-IR" sz="2000" b="1" dirty="0" smtClean="0">
                <a:solidFill>
                  <a:schemeClr val="bg1"/>
                </a:solidFill>
                <a:cs typeface="B Lotus" pitchFamily="2" charset="-78"/>
              </a:rPr>
              <a:t>       </a:t>
            </a:r>
            <a:r>
              <a:rPr lang="en-US" sz="1800" b="1" dirty="0" smtClean="0">
                <a:solidFill>
                  <a:schemeClr val="bg1"/>
                </a:solidFill>
                <a:cs typeface="B Lotus" pitchFamily="2" charset="-78"/>
              </a:rPr>
              <a:t>A </a:t>
            </a:r>
            <a:r>
              <a:rPr lang="fa-IR" sz="1800" b="1" dirty="0" smtClean="0">
                <a:solidFill>
                  <a:schemeClr val="bg1"/>
                </a:solidFill>
                <a:cs typeface="B Lotus" pitchFamily="2" charset="-78"/>
              </a:rPr>
              <a:t> محیطی </a:t>
            </a:r>
            <a:r>
              <a:rPr lang="fa-IR" sz="2000" b="1" dirty="0" smtClean="0">
                <a:solidFill>
                  <a:schemeClr val="bg1"/>
                </a:solidFill>
                <a:cs typeface="B Lotus" pitchFamily="2" charset="-78"/>
              </a:rPr>
              <a:t>و </a:t>
            </a:r>
            <a:r>
              <a:rPr lang="en-US" sz="1800" b="1" dirty="0" smtClean="0">
                <a:solidFill>
                  <a:schemeClr val="bg1"/>
                </a:solidFill>
                <a:cs typeface="B Lotus" pitchFamily="2" charset="-78"/>
              </a:rPr>
              <a:t>B</a:t>
            </a:r>
            <a:r>
              <a:rPr lang="fa-IR" sz="1800" b="1" dirty="0" smtClean="0">
                <a:solidFill>
                  <a:schemeClr val="bg1"/>
                </a:solidFill>
                <a:cs typeface="B Lotus" pitchFamily="2" charset="-78"/>
              </a:rPr>
              <a:t> مربوط به خود</a:t>
            </a:r>
            <a:r>
              <a:rPr lang="fa-IR" sz="2000" b="1" dirty="0" smtClean="0">
                <a:solidFill>
                  <a:schemeClr val="bg1"/>
                </a:solidFill>
                <a:cs typeface="B Lotus" pitchFamily="2" charset="-78"/>
              </a:rPr>
              <a:t> حسابداری   </a:t>
            </a:r>
          </a:p>
          <a:p>
            <a:pPr>
              <a:buNone/>
            </a:pPr>
            <a:r>
              <a:rPr lang="fa-IR" sz="2000" b="1" dirty="0" smtClean="0">
                <a:solidFill>
                  <a:schemeClr val="bg1"/>
                </a:solidFill>
                <a:cs typeface="B Lotus" pitchFamily="2" charset="-78"/>
              </a:rPr>
              <a:t>         گروه 2)  بدیهیات </a:t>
            </a:r>
            <a:r>
              <a:rPr lang="fa-IR" sz="1800" b="1" dirty="0" smtClean="0">
                <a:solidFill>
                  <a:schemeClr val="bg1"/>
                </a:solidFill>
                <a:cs typeface="B Lotus" pitchFamily="2" charset="-78"/>
              </a:rPr>
              <a:t> (</a:t>
            </a:r>
            <a:r>
              <a:rPr lang="fa-IR" sz="2000" b="1" dirty="0" smtClean="0">
                <a:solidFill>
                  <a:schemeClr val="bg1"/>
                </a:solidFill>
                <a:cs typeface="B Lotus" pitchFamily="2" charset="-78"/>
              </a:rPr>
              <a:t>طبقه </a:t>
            </a:r>
            <a:r>
              <a:rPr lang="en-US" sz="1800" b="1" dirty="0" smtClean="0">
                <a:solidFill>
                  <a:schemeClr val="bg1"/>
                </a:solidFill>
                <a:cs typeface="B Lotus" pitchFamily="2" charset="-78"/>
              </a:rPr>
              <a:t>C</a:t>
            </a:r>
            <a:r>
              <a:rPr lang="fa-IR" sz="1800" b="1" dirty="0" smtClean="0">
                <a:solidFill>
                  <a:schemeClr val="bg1"/>
                </a:solidFill>
                <a:cs typeface="B Lotus" pitchFamily="2" charset="-78"/>
              </a:rPr>
              <a:t>)              </a:t>
            </a:r>
            <a:r>
              <a:rPr lang="fa-IR" sz="2000" b="1" dirty="0" smtClean="0">
                <a:solidFill>
                  <a:schemeClr val="bg1"/>
                </a:solidFill>
                <a:cs typeface="B Lotus" pitchFamily="2" charset="-78"/>
              </a:rPr>
              <a:t> ضروریات (بدیهیات کلیدی)  </a:t>
            </a:r>
          </a:p>
          <a:p>
            <a:pPr>
              <a:buNone/>
            </a:pPr>
            <a:r>
              <a:rPr lang="fa-IR" sz="2000" b="1" dirty="0" smtClean="0">
                <a:solidFill>
                  <a:schemeClr val="bg1"/>
                </a:solidFill>
                <a:cs typeface="B Lotus" pitchFamily="2" charset="-78"/>
              </a:rPr>
              <a:t>          </a:t>
            </a:r>
          </a:p>
          <a:p>
            <a:pPr>
              <a:buNone/>
            </a:pPr>
            <a:endParaRPr lang="fa-IR" sz="2000" b="1" dirty="0" smtClean="0">
              <a:solidFill>
                <a:schemeClr val="bg1"/>
              </a:solidFill>
              <a:cs typeface="B Lotus" pitchFamily="2" charset="-78"/>
            </a:endParaRPr>
          </a:p>
          <a:p>
            <a:pPr>
              <a:buNone/>
            </a:pPr>
            <a:r>
              <a:rPr lang="fa-IR" sz="2000" b="1" dirty="0" smtClean="0">
                <a:solidFill>
                  <a:srgbClr val="0000CC"/>
                </a:solidFill>
                <a:cs typeface="B Lotus" pitchFamily="2" charset="-78"/>
              </a:rPr>
              <a:t>          </a:t>
            </a:r>
            <a:r>
              <a:rPr lang="fa-IR" sz="2400" b="1" dirty="0" smtClean="0">
                <a:solidFill>
                  <a:srgbClr val="0000CC"/>
                </a:solidFill>
                <a:cs typeface="B Lotus" pitchFamily="2" charset="-78"/>
              </a:rPr>
              <a:t>انتقادات وارده بر بدیهیات گروه اول </a:t>
            </a:r>
            <a:r>
              <a:rPr lang="fa-IR" sz="2000" b="1" dirty="0" smtClean="0">
                <a:solidFill>
                  <a:srgbClr val="0000CC"/>
                </a:solidFill>
                <a:cs typeface="B Lotus" pitchFamily="2" charset="-78"/>
              </a:rPr>
              <a:t>(</a:t>
            </a:r>
            <a:r>
              <a:rPr lang="en-US" sz="2000" b="1" dirty="0" smtClean="0">
                <a:solidFill>
                  <a:srgbClr val="0000CC"/>
                </a:solidFill>
                <a:cs typeface="B Lotus" pitchFamily="2" charset="-78"/>
              </a:rPr>
              <a:t> </a:t>
            </a:r>
            <a:r>
              <a:rPr lang="en-US" sz="1800" b="1" dirty="0" smtClean="0">
                <a:solidFill>
                  <a:srgbClr val="0000CC"/>
                </a:solidFill>
                <a:cs typeface="B Lotus" pitchFamily="2" charset="-78"/>
              </a:rPr>
              <a:t>A</a:t>
            </a:r>
            <a:r>
              <a:rPr lang="fa-IR" sz="1800" b="1" dirty="0" smtClean="0">
                <a:solidFill>
                  <a:srgbClr val="0000CC"/>
                </a:solidFill>
                <a:cs typeface="B Lotus" pitchFamily="2" charset="-78"/>
              </a:rPr>
              <a:t>و</a:t>
            </a:r>
            <a:r>
              <a:rPr lang="en-US" sz="1800" b="1" dirty="0" smtClean="0">
                <a:solidFill>
                  <a:srgbClr val="0000CC"/>
                </a:solidFill>
                <a:cs typeface="B Lotus" pitchFamily="2" charset="-78"/>
              </a:rPr>
              <a:t>B </a:t>
            </a:r>
            <a:r>
              <a:rPr lang="fa-IR" sz="2000" b="1" dirty="0" smtClean="0">
                <a:solidFill>
                  <a:srgbClr val="0000CC"/>
                </a:solidFill>
                <a:cs typeface="B Lotus" pitchFamily="2" charset="-78"/>
              </a:rPr>
              <a:t>) </a:t>
            </a:r>
            <a:r>
              <a:rPr lang="fa-IR" sz="2800" b="1" dirty="0" smtClean="0">
                <a:solidFill>
                  <a:srgbClr val="0000CC"/>
                </a:solidFill>
                <a:cs typeface="B Lotus" pitchFamily="2" charset="-78"/>
              </a:rPr>
              <a:t>:   </a:t>
            </a:r>
          </a:p>
          <a:p>
            <a:pPr>
              <a:buNone/>
            </a:pPr>
            <a:r>
              <a:rPr lang="fa-IR" sz="2400" b="1" dirty="0" smtClean="0">
                <a:solidFill>
                  <a:schemeClr val="bg1"/>
                </a:solidFill>
                <a:cs typeface="B Lotus" pitchFamily="2" charset="-78"/>
              </a:rPr>
              <a:t>       1-  </a:t>
            </a:r>
            <a:r>
              <a:rPr lang="fa-IR" sz="2000" b="1" dirty="0" smtClean="0">
                <a:solidFill>
                  <a:schemeClr val="bg1"/>
                </a:solidFill>
                <a:cs typeface="B Lotus" pitchFamily="2" charset="-78"/>
              </a:rPr>
              <a:t>برخی از بدیهیات طبقه </a:t>
            </a:r>
            <a:r>
              <a:rPr lang="en-US" sz="2000" b="1" dirty="0" smtClean="0">
                <a:solidFill>
                  <a:schemeClr val="bg1"/>
                </a:solidFill>
                <a:cs typeface="B Lotus" pitchFamily="2" charset="-78"/>
              </a:rPr>
              <a:t>B</a:t>
            </a:r>
            <a:r>
              <a:rPr lang="fa-IR" sz="2000" b="1" dirty="0" smtClean="0">
                <a:solidFill>
                  <a:schemeClr val="bg1"/>
                </a:solidFill>
                <a:cs typeface="B Lotus" pitchFamily="2" charset="-78"/>
              </a:rPr>
              <a:t> از طبقه </a:t>
            </a:r>
            <a:r>
              <a:rPr lang="en-US" sz="2000" b="1" dirty="0" smtClean="0">
                <a:solidFill>
                  <a:schemeClr val="bg1"/>
                </a:solidFill>
                <a:cs typeface="B Lotus" pitchFamily="2" charset="-78"/>
              </a:rPr>
              <a:t>A</a:t>
            </a:r>
            <a:r>
              <a:rPr lang="fa-IR" sz="2000" b="1" dirty="0" smtClean="0">
                <a:solidFill>
                  <a:schemeClr val="bg1"/>
                </a:solidFill>
                <a:cs typeface="B Lotus" pitchFamily="2" charset="-78"/>
              </a:rPr>
              <a:t> گرفته شده است. </a:t>
            </a:r>
          </a:p>
          <a:p>
            <a:pPr>
              <a:buNone/>
            </a:pPr>
            <a:r>
              <a:rPr lang="fa-IR" sz="2400" b="1" dirty="0" smtClean="0">
                <a:solidFill>
                  <a:schemeClr val="bg1"/>
                </a:solidFill>
                <a:cs typeface="B Lotus" pitchFamily="2" charset="-78"/>
              </a:rPr>
              <a:t>       2</a:t>
            </a:r>
            <a:r>
              <a:rPr lang="fa-IR" sz="2000" b="1" dirty="0" smtClean="0">
                <a:solidFill>
                  <a:schemeClr val="bg1"/>
                </a:solidFill>
                <a:cs typeface="B Lotus" pitchFamily="2" charset="-78"/>
              </a:rPr>
              <a:t>-  بدیهیات برای استنتاج مجموعه ای از اصول  با معنی و مشخص حسابداری کافی نبودند . </a:t>
            </a:r>
          </a:p>
          <a:p>
            <a:pPr>
              <a:buNone/>
            </a:pPr>
            <a:r>
              <a:rPr lang="fa-IR" sz="2000" b="1" dirty="0" smtClean="0">
                <a:cs typeface="B Lotus" pitchFamily="2" charset="-78"/>
              </a:rPr>
              <a:t>          </a:t>
            </a:r>
            <a:endParaRPr lang="fa-IR" sz="2000" b="1" dirty="0">
              <a:cs typeface="B Lotus" pitchFamily="2" charset="-78"/>
            </a:endParaRPr>
          </a:p>
        </p:txBody>
      </p:sp>
      <p:sp>
        <p:nvSpPr>
          <p:cNvPr id="4" name="TextBox 3"/>
          <p:cNvSpPr txBox="1"/>
          <p:nvPr/>
        </p:nvSpPr>
        <p:spPr>
          <a:xfrm>
            <a:off x="0" y="357166"/>
            <a:ext cx="114294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38 - 6 </a:t>
            </a:r>
            <a:endParaRPr lang="fa-IR" sz="2400" dirty="0"/>
          </a:p>
        </p:txBody>
      </p:sp>
      <p:sp>
        <p:nvSpPr>
          <p:cNvPr id="5" name="Left Arrow 4"/>
          <p:cNvSpPr/>
          <p:nvPr/>
        </p:nvSpPr>
        <p:spPr>
          <a:xfrm>
            <a:off x="5286380" y="2786058"/>
            <a:ext cx="285752" cy="142876"/>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solidFill>
                <a:srgbClr val="C00000"/>
              </a:solidFill>
            </a:endParaRPr>
          </a:p>
        </p:txBody>
      </p:sp>
      <p:sp>
        <p:nvSpPr>
          <p:cNvPr id="6" name="Left Arrow 5"/>
          <p:cNvSpPr/>
          <p:nvPr/>
        </p:nvSpPr>
        <p:spPr>
          <a:xfrm>
            <a:off x="5286380" y="3143248"/>
            <a:ext cx="285752" cy="142876"/>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p:cNvSpPr txBox="1"/>
          <p:nvPr/>
        </p:nvSpPr>
        <p:spPr>
          <a:xfrm>
            <a:off x="2928926" y="285728"/>
            <a:ext cx="5064625"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2800" b="1" dirty="0" smtClean="0">
                <a:solidFill>
                  <a:schemeClr val="bg1"/>
                </a:solidFill>
                <a:cs typeface="B Lotus" pitchFamily="2" charset="-78"/>
              </a:rPr>
              <a:t> مطالعات تحقیقات حسابداری شماره 1</a:t>
            </a:r>
            <a:r>
              <a:rPr lang="fa-IR" dirty="0" smtClean="0"/>
              <a:t>  </a:t>
            </a:r>
            <a:endParaRPr lang="fa-IR" dirty="0"/>
          </a:p>
        </p:txBody>
      </p:sp>
      <p:sp>
        <p:nvSpPr>
          <p:cNvPr id="8" name="Rectangle 7"/>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00108"/>
            <a:ext cx="8715436" cy="56436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a:buNone/>
            </a:pPr>
            <a:endParaRPr lang="fa-IR" dirty="0" smtClean="0"/>
          </a:p>
          <a:p>
            <a:pPr>
              <a:buNone/>
            </a:pPr>
            <a:r>
              <a:rPr lang="fa-IR" sz="2800" b="1" dirty="0" smtClean="0"/>
              <a:t>      </a:t>
            </a:r>
            <a:r>
              <a:rPr lang="fa-IR" sz="2000" b="1" dirty="0" smtClean="0">
                <a:solidFill>
                  <a:schemeClr val="bg1"/>
                </a:solidFill>
                <a:cs typeface="B Lotus" pitchFamily="2" charset="-78"/>
              </a:rPr>
              <a:t>در این مطالعه تحقیقاتی </a:t>
            </a:r>
            <a:r>
              <a:rPr lang="fa-IR" sz="2400" b="1" dirty="0" smtClean="0">
                <a:solidFill>
                  <a:schemeClr val="bg1"/>
                </a:solidFill>
                <a:cs typeface="B Lotus" pitchFamily="2" charset="-78"/>
              </a:rPr>
              <a:t>8</a:t>
            </a:r>
            <a:r>
              <a:rPr lang="fa-IR" sz="2000" b="1" dirty="0" smtClean="0">
                <a:solidFill>
                  <a:schemeClr val="bg1"/>
                </a:solidFill>
                <a:cs typeface="B Lotus" pitchFamily="2" charset="-78"/>
              </a:rPr>
              <a:t> اصل</a:t>
            </a:r>
            <a:r>
              <a:rPr lang="fa-IR" sz="2800" b="1" dirty="0" smtClean="0">
                <a:solidFill>
                  <a:schemeClr val="bg1"/>
                </a:solidFill>
                <a:cs typeface="B Lotus" pitchFamily="2" charset="-78"/>
              </a:rPr>
              <a:t> </a:t>
            </a:r>
            <a:r>
              <a:rPr lang="fa-IR" sz="2000" b="1" dirty="0" smtClean="0">
                <a:solidFill>
                  <a:schemeClr val="bg1"/>
                </a:solidFill>
                <a:cs typeface="B Lotus" pitchFamily="2" charset="-78"/>
              </a:rPr>
              <a:t>فراگیر وجود دارد وسه اصل (</a:t>
            </a:r>
            <a:r>
              <a:rPr lang="fa-IR" sz="2400" b="1" dirty="0" smtClean="0">
                <a:solidFill>
                  <a:schemeClr val="bg1"/>
                </a:solidFill>
                <a:cs typeface="B Lotus" pitchFamily="2" charset="-78"/>
              </a:rPr>
              <a:t>1و2و4</a:t>
            </a:r>
            <a:r>
              <a:rPr lang="fa-IR" sz="2000" b="1" dirty="0" smtClean="0">
                <a:solidFill>
                  <a:schemeClr val="bg1"/>
                </a:solidFill>
                <a:cs typeface="B Lotus" pitchFamily="2" charset="-78"/>
              </a:rPr>
              <a:t>) در مورد تغییر قیمتها ست   </a:t>
            </a:r>
          </a:p>
          <a:p>
            <a:pPr>
              <a:buNone/>
            </a:pPr>
            <a:r>
              <a:rPr lang="fa-IR" sz="2000" b="1" dirty="0" smtClean="0">
                <a:solidFill>
                  <a:schemeClr val="bg1"/>
                </a:solidFill>
                <a:cs typeface="B Lotus" pitchFamily="2" charset="-78"/>
              </a:rPr>
              <a:t>          و باعث انتقاد شدید حرفه حسابداری شد .</a:t>
            </a:r>
          </a:p>
          <a:p>
            <a:pPr>
              <a:buNone/>
            </a:pPr>
            <a:r>
              <a:rPr lang="fa-IR" sz="2000" b="1" dirty="0" smtClean="0">
                <a:solidFill>
                  <a:srgbClr val="0000CC"/>
                </a:solidFill>
                <a:cs typeface="B Lotus" pitchFamily="2" charset="-78"/>
              </a:rPr>
              <a:t>          اصل (</a:t>
            </a:r>
            <a:r>
              <a:rPr lang="fa-IR" sz="2400" b="1" dirty="0" smtClean="0">
                <a:solidFill>
                  <a:srgbClr val="0000CC"/>
                </a:solidFill>
                <a:cs typeface="B Lotus" pitchFamily="2" charset="-78"/>
              </a:rPr>
              <a:t>1</a:t>
            </a:r>
            <a:r>
              <a:rPr lang="fa-IR" sz="2000" b="1" dirty="0" smtClean="0">
                <a:solidFill>
                  <a:srgbClr val="0000CC"/>
                </a:solidFill>
                <a:cs typeface="B Lotus" pitchFamily="2" charset="-78"/>
              </a:rPr>
              <a:t>)</a:t>
            </a:r>
            <a:r>
              <a:rPr lang="fa-IR" sz="2400" b="1" dirty="0" smtClean="0">
                <a:solidFill>
                  <a:srgbClr val="0000CC"/>
                </a:solidFill>
                <a:cs typeface="B Lotus" pitchFamily="2" charset="-78"/>
              </a:rPr>
              <a:t> </a:t>
            </a:r>
            <a:r>
              <a:rPr lang="fa-IR" sz="2000" b="1" dirty="0" smtClean="0">
                <a:solidFill>
                  <a:schemeClr val="bg1"/>
                </a:solidFill>
                <a:cs typeface="B Lotus" pitchFamily="2" charset="-78"/>
              </a:rPr>
              <a:t>سود را محصول کلی فرآیند فعالیتهای تجاری دانسته و این اصل قابل استنتاج از هیچکدام از   </a:t>
            </a:r>
          </a:p>
          <a:p>
            <a:pPr>
              <a:buNone/>
            </a:pPr>
            <a:r>
              <a:rPr lang="fa-IR" sz="2000" b="1" dirty="0" smtClean="0">
                <a:solidFill>
                  <a:schemeClr val="bg1"/>
                </a:solidFill>
                <a:cs typeface="B Lotus" pitchFamily="2" charset="-78"/>
              </a:rPr>
              <a:t>          14مورد بدیهیات نیست .</a:t>
            </a:r>
          </a:p>
          <a:p>
            <a:pPr>
              <a:buNone/>
            </a:pPr>
            <a:r>
              <a:rPr lang="fa-IR" sz="2000" b="1" dirty="0" smtClean="0">
                <a:solidFill>
                  <a:srgbClr val="0000CC"/>
                </a:solidFill>
                <a:cs typeface="B Lotus" pitchFamily="2" charset="-78"/>
              </a:rPr>
              <a:t>          انتقاده وارده بر اصل </a:t>
            </a:r>
            <a:r>
              <a:rPr lang="fa-IR" sz="2400" b="1" dirty="0" smtClean="0">
                <a:solidFill>
                  <a:srgbClr val="0000CC"/>
                </a:solidFill>
                <a:cs typeface="B Lotus" pitchFamily="2" charset="-78"/>
              </a:rPr>
              <a:t>(4)</a:t>
            </a:r>
            <a:r>
              <a:rPr lang="fa-IR" sz="2800" b="1" dirty="0" smtClean="0">
                <a:solidFill>
                  <a:srgbClr val="0000CC"/>
                </a:solidFill>
                <a:cs typeface="B Lotus" pitchFamily="2" charset="-78"/>
              </a:rPr>
              <a:t> : </a:t>
            </a:r>
            <a:r>
              <a:rPr lang="fa-IR" sz="2000" b="1" dirty="0" smtClean="0">
                <a:solidFill>
                  <a:schemeClr val="bg1"/>
                </a:solidFill>
                <a:cs typeface="B Lotus" pitchFamily="2" charset="-78"/>
              </a:rPr>
              <a:t>اندازه گیری ارزش داراییها  غیرقابل تجمیع پذیری آن است . زیرا در این        </a:t>
            </a:r>
          </a:p>
          <a:p>
            <a:pPr>
              <a:buNone/>
            </a:pPr>
            <a:r>
              <a:rPr lang="fa-IR" sz="2000" b="1" dirty="0" smtClean="0">
                <a:solidFill>
                  <a:schemeClr val="bg1"/>
                </a:solidFill>
                <a:cs typeface="B Lotus" pitchFamily="2" charset="-78"/>
              </a:rPr>
              <a:t>          اصل ویژگیهای متفاوتی از ارزشهای جاری برای طبقات مختلف داراییها قابل اندازه گیری اند و      </a:t>
            </a:r>
          </a:p>
          <a:p>
            <a:pPr>
              <a:buNone/>
            </a:pPr>
            <a:r>
              <a:rPr lang="fa-IR" sz="2000" b="1" dirty="0" smtClean="0">
                <a:solidFill>
                  <a:schemeClr val="bg1"/>
                </a:solidFill>
                <a:cs typeface="B Lotus" pitchFamily="2" charset="-78"/>
              </a:rPr>
              <a:t>          از نظر تئوریک غیرقابل تجمیع نمیباشند .   </a:t>
            </a:r>
          </a:p>
          <a:p>
            <a:pPr>
              <a:buNone/>
            </a:pPr>
            <a:endParaRPr lang="fa-IR" sz="2000" b="1" dirty="0" smtClean="0">
              <a:solidFill>
                <a:schemeClr val="bg1"/>
              </a:solidFill>
              <a:cs typeface="B Lotus" pitchFamily="2" charset="-78"/>
            </a:endParaRPr>
          </a:p>
          <a:p>
            <a:pPr>
              <a:buNone/>
            </a:pPr>
            <a:r>
              <a:rPr lang="fa-IR" sz="2000" b="1" dirty="0" smtClean="0">
                <a:cs typeface="B Lotus" pitchFamily="2" charset="-78"/>
              </a:rPr>
              <a:t>          </a:t>
            </a:r>
            <a:r>
              <a:rPr lang="fa-IR" sz="2000" b="1" dirty="0" smtClean="0">
                <a:solidFill>
                  <a:srgbClr val="E20000"/>
                </a:solidFill>
                <a:cs typeface="B Lotus" pitchFamily="2" charset="-78"/>
              </a:rPr>
              <a:t>مثال :</a:t>
            </a:r>
            <a:r>
              <a:rPr lang="fa-IR" sz="2000" b="1" dirty="0" smtClean="0">
                <a:solidFill>
                  <a:srgbClr val="C00000"/>
                </a:solidFill>
                <a:cs typeface="B Lotus" pitchFamily="2" charset="-78"/>
              </a:rPr>
              <a:t> </a:t>
            </a:r>
            <a:r>
              <a:rPr lang="fa-IR" sz="2000" b="1" dirty="0" smtClean="0">
                <a:solidFill>
                  <a:schemeClr val="bg1"/>
                </a:solidFill>
                <a:cs typeface="B Lotus" pitchFamily="2" charset="-78"/>
              </a:rPr>
              <a:t>در فروش موجودیها براساس قیمتهای مشخص بازار از روش زیر استفاده میکنیم .</a:t>
            </a:r>
          </a:p>
          <a:p>
            <a:pPr algn="ctr">
              <a:buNone/>
            </a:pPr>
            <a:r>
              <a:rPr lang="fa-IR" sz="2000" b="1" dirty="0" smtClean="0">
                <a:solidFill>
                  <a:srgbClr val="0000CC"/>
                </a:solidFill>
                <a:cs typeface="B Lotus" pitchFamily="2" charset="-78"/>
              </a:rPr>
              <a:t>               هزینه های فروش – قیمت فروش</a:t>
            </a:r>
            <a:r>
              <a:rPr lang="fa-IR" sz="2800" b="1" dirty="0" smtClean="0">
                <a:solidFill>
                  <a:srgbClr val="0000CC"/>
                </a:solidFill>
                <a:cs typeface="B Lotus" pitchFamily="2" charset="-78"/>
              </a:rPr>
              <a:t> =  </a:t>
            </a:r>
            <a:r>
              <a:rPr lang="fa-IR" sz="2000" b="1" dirty="0" smtClean="0">
                <a:solidFill>
                  <a:srgbClr val="0000CC"/>
                </a:solidFill>
                <a:cs typeface="B Lotus" pitchFamily="2" charset="-78"/>
              </a:rPr>
              <a:t>خالص ارزش فروش   </a:t>
            </a:r>
          </a:p>
          <a:p>
            <a:pPr>
              <a:buNone/>
            </a:pPr>
            <a:r>
              <a:rPr lang="fa-IR" sz="2000" b="1" dirty="0" smtClean="0">
                <a:solidFill>
                  <a:schemeClr val="bg1"/>
                </a:solidFill>
                <a:cs typeface="B Lotus" pitchFamily="2" charset="-78"/>
              </a:rPr>
              <a:t>          ارزش داراییهای ثابتی که قصد فروششان وجود ندارد براساس خدماتی است که این داراییها در زمان   </a:t>
            </a:r>
          </a:p>
          <a:p>
            <a:pPr>
              <a:buNone/>
            </a:pPr>
            <a:r>
              <a:rPr lang="fa-IR" sz="2000" b="1" dirty="0" smtClean="0">
                <a:solidFill>
                  <a:schemeClr val="bg1"/>
                </a:solidFill>
                <a:cs typeface="B Lotus" pitchFamily="2" charset="-78"/>
              </a:rPr>
              <a:t>          حال وآینده خواهند داشت .</a:t>
            </a:r>
            <a:endParaRPr lang="fa-IR" sz="2000" b="1" dirty="0">
              <a:solidFill>
                <a:schemeClr val="bg1"/>
              </a:solidFill>
              <a:cs typeface="B Lotus" pitchFamily="2" charset="-78"/>
            </a:endParaRPr>
          </a:p>
        </p:txBody>
      </p:sp>
      <p:sp>
        <p:nvSpPr>
          <p:cNvPr id="4" name="TextBox 3"/>
          <p:cNvSpPr txBox="1"/>
          <p:nvPr/>
        </p:nvSpPr>
        <p:spPr>
          <a:xfrm>
            <a:off x="0" y="357166"/>
            <a:ext cx="114294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38 - 7 </a:t>
            </a:r>
            <a:endParaRPr lang="fa-IR" sz="2400" dirty="0"/>
          </a:p>
        </p:txBody>
      </p:sp>
      <p:sp>
        <p:nvSpPr>
          <p:cNvPr id="5" name="Left Arrow 4"/>
          <p:cNvSpPr/>
          <p:nvPr/>
        </p:nvSpPr>
        <p:spPr>
          <a:xfrm>
            <a:off x="8215338" y="4929198"/>
            <a:ext cx="357190" cy="214314"/>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2786050" y="285728"/>
            <a:ext cx="5170632"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2800" b="1" dirty="0" smtClean="0">
                <a:solidFill>
                  <a:schemeClr val="bg1"/>
                </a:solidFill>
                <a:cs typeface="B Lotus" pitchFamily="2" charset="-78"/>
              </a:rPr>
              <a:t> مطالعات تحقیقات حسابداری شماره 3  </a:t>
            </a:r>
            <a:endParaRPr lang="fa-IR" sz="2800" b="1" dirty="0">
              <a:solidFill>
                <a:schemeClr val="bg1"/>
              </a:solidFill>
              <a:cs typeface="B Lotus" pitchFamily="2" charset="-78"/>
            </a:endParaRPr>
          </a:p>
        </p:txBody>
      </p:sp>
      <p:sp>
        <p:nvSpPr>
          <p:cNvPr id="7" name="Rectangle 6"/>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00108"/>
            <a:ext cx="8572560" cy="55721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buNone/>
            </a:pPr>
            <a:r>
              <a:rPr lang="fa-IR" dirty="0" smtClean="0"/>
              <a:t>     </a:t>
            </a:r>
          </a:p>
          <a:p>
            <a:pPr>
              <a:buNone/>
            </a:pPr>
            <a:r>
              <a:rPr lang="fa-IR" sz="2400" b="1" dirty="0" smtClean="0">
                <a:solidFill>
                  <a:srgbClr val="0000CC"/>
                </a:solidFill>
                <a:cs typeface="B Lotus" pitchFamily="2" charset="-78"/>
              </a:rPr>
              <a:t>      علل ناکامی مطالعات تحقیقاتی شماره 1و3 </a:t>
            </a:r>
            <a:r>
              <a:rPr lang="fa-IR" sz="2800" b="1" dirty="0" smtClean="0">
                <a:solidFill>
                  <a:srgbClr val="0000CC"/>
                </a:solidFill>
                <a:cs typeface="B Lotus" pitchFamily="2" charset="-78"/>
              </a:rPr>
              <a:t> : </a:t>
            </a:r>
          </a:p>
          <a:p>
            <a:pPr>
              <a:buNone/>
            </a:pPr>
            <a:r>
              <a:rPr lang="fa-IR" sz="2400" b="1" dirty="0" smtClean="0">
                <a:solidFill>
                  <a:schemeClr val="bg1"/>
                </a:solidFill>
                <a:cs typeface="B Lotus" pitchFamily="2" charset="-78"/>
              </a:rPr>
              <a:t>      </a:t>
            </a:r>
            <a:r>
              <a:rPr lang="fa-IR" sz="2000" b="1" dirty="0" smtClean="0">
                <a:solidFill>
                  <a:schemeClr val="bg1"/>
                </a:solidFill>
                <a:cs typeface="B Lotus" pitchFamily="2" charset="-78"/>
              </a:rPr>
              <a:t> 1-  ناتوانی حرفه در کنارگذاشتن بهای تمام شده تاریخی  </a:t>
            </a:r>
          </a:p>
          <a:p>
            <a:pPr>
              <a:buNone/>
            </a:pPr>
            <a:r>
              <a:rPr lang="fa-IR" sz="2000" b="1" dirty="0" smtClean="0">
                <a:solidFill>
                  <a:schemeClr val="bg1"/>
                </a:solidFill>
                <a:cs typeface="B Lotus" pitchFamily="2" charset="-78"/>
              </a:rPr>
              <a:t>        2- کامل نبودن بدیهیات و وجود نقاط ضعف در آنها  </a:t>
            </a:r>
          </a:p>
          <a:p>
            <a:pPr>
              <a:buNone/>
            </a:pPr>
            <a:r>
              <a:rPr lang="fa-IR" sz="2400" b="1" dirty="0" smtClean="0">
                <a:solidFill>
                  <a:schemeClr val="bg1"/>
                </a:solidFill>
                <a:cs typeface="B Lotus" pitchFamily="2" charset="-78"/>
              </a:rPr>
              <a:t>      </a:t>
            </a:r>
            <a:r>
              <a:rPr lang="fa-IR" sz="2000" b="1" dirty="0" smtClean="0">
                <a:solidFill>
                  <a:schemeClr val="bg1"/>
                </a:solidFill>
                <a:cs typeface="B Lotus" pitchFamily="2" charset="-78"/>
              </a:rPr>
              <a:t> 3- درمطالعه تحقیقاتی شماره 3 اصل اول از هیچکدام از بدیهیات استنتاج نشده است . </a:t>
            </a:r>
          </a:p>
          <a:p>
            <a:pPr>
              <a:buNone/>
            </a:pPr>
            <a:r>
              <a:rPr lang="fa-IR" sz="2000" b="1" dirty="0" smtClean="0">
                <a:solidFill>
                  <a:schemeClr val="bg1"/>
                </a:solidFill>
                <a:cs typeface="B Lotus" pitchFamily="2" charset="-78"/>
              </a:rPr>
              <a:t>        4- در اصل چهارم مطالعه تحقیقاتی شماره 3 غیرقابل تجمیع پذیری نسبتهای متفاوت دارایی برای </a:t>
            </a:r>
          </a:p>
          <a:p>
            <a:pPr>
              <a:buNone/>
            </a:pPr>
            <a:r>
              <a:rPr lang="fa-IR" sz="2000" b="1" dirty="0" smtClean="0">
                <a:solidFill>
                  <a:schemeClr val="bg1"/>
                </a:solidFill>
                <a:cs typeface="B Lotus" pitchFamily="2" charset="-78"/>
              </a:rPr>
              <a:t>         گروه های مختلف دارایی  </a:t>
            </a:r>
          </a:p>
          <a:p>
            <a:pPr>
              <a:buNone/>
            </a:pPr>
            <a:r>
              <a:rPr lang="fa-IR" sz="2000" b="1" dirty="0" smtClean="0">
                <a:solidFill>
                  <a:schemeClr val="bg1"/>
                </a:solidFill>
                <a:cs typeface="B Lotus" pitchFamily="2" charset="-78"/>
              </a:rPr>
              <a:t>        5- در هیچکدام از مطالعات بحثی درباره ی استفاده کنندگان اطلاعات حسابداری که در خارج از   </a:t>
            </a:r>
          </a:p>
          <a:p>
            <a:pPr>
              <a:buNone/>
            </a:pPr>
            <a:r>
              <a:rPr lang="fa-IR" sz="2000" b="1" dirty="0" smtClean="0">
                <a:solidFill>
                  <a:schemeClr val="bg1"/>
                </a:solidFill>
                <a:cs typeface="B Lotus" pitchFamily="2" charset="-78"/>
              </a:rPr>
              <a:t>        شرکت اند و اینکه نیاز اطلاعاتی آنهاچیست وجود ندارد .  </a:t>
            </a:r>
          </a:p>
          <a:p>
            <a:pPr>
              <a:buNone/>
            </a:pPr>
            <a:r>
              <a:rPr lang="fa-IR" sz="2000" b="1" dirty="0" smtClean="0">
                <a:solidFill>
                  <a:schemeClr val="bg1"/>
                </a:solidFill>
                <a:cs typeface="B Lotus" pitchFamily="2" charset="-78"/>
              </a:rPr>
              <a:t>         </a:t>
            </a:r>
          </a:p>
          <a:p>
            <a:pPr>
              <a:buNone/>
            </a:pPr>
            <a:r>
              <a:rPr lang="fa-IR" sz="2000" b="1" dirty="0" smtClean="0">
                <a:solidFill>
                  <a:schemeClr val="bg1"/>
                </a:solidFill>
                <a:cs typeface="B Lotus" pitchFamily="2" charset="-78"/>
              </a:rPr>
              <a:t>        این مطالعات تحقیقاتی اولین تلاش مجامع حرفه ای در چارچوب نظری برای تدوین قوانین  </a:t>
            </a:r>
          </a:p>
          <a:p>
            <a:pPr>
              <a:buNone/>
            </a:pPr>
            <a:r>
              <a:rPr lang="fa-IR" sz="2000" b="1" dirty="0" smtClean="0">
                <a:solidFill>
                  <a:schemeClr val="bg1"/>
                </a:solidFill>
                <a:cs typeface="B Lotus" pitchFamily="2" charset="-78"/>
              </a:rPr>
              <a:t>        حسابداری در آمریکا هستند و دارای جایگاه مهمی در تاریخ تئوری حسابداری میباشند .  </a:t>
            </a:r>
          </a:p>
          <a:p>
            <a:pPr>
              <a:buNone/>
            </a:pPr>
            <a:r>
              <a:rPr lang="fa-IR" sz="2000" b="1" dirty="0" smtClean="0">
                <a:cs typeface="B Lotus" pitchFamily="2" charset="-78"/>
              </a:rPr>
              <a:t>         </a:t>
            </a:r>
          </a:p>
        </p:txBody>
      </p:sp>
      <p:sp>
        <p:nvSpPr>
          <p:cNvPr id="4" name="TextBox 3"/>
          <p:cNvSpPr txBox="1"/>
          <p:nvPr/>
        </p:nvSpPr>
        <p:spPr>
          <a:xfrm>
            <a:off x="0" y="357166"/>
            <a:ext cx="107150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 38 - 8 </a:t>
            </a:r>
            <a:endParaRPr lang="fa-IR" sz="2400" dirty="0"/>
          </a:p>
        </p:txBody>
      </p:sp>
      <p:sp>
        <p:nvSpPr>
          <p:cNvPr id="5" name="TextBox 4"/>
          <p:cNvSpPr txBox="1"/>
          <p:nvPr/>
        </p:nvSpPr>
        <p:spPr>
          <a:xfrm>
            <a:off x="2643174" y="285728"/>
            <a:ext cx="535785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2800" b="1" dirty="0" smtClean="0">
                <a:solidFill>
                  <a:schemeClr val="bg1"/>
                </a:solidFill>
                <a:cs typeface="B Lotus" pitchFamily="2" charset="-78"/>
              </a:rPr>
              <a:t>  نگاهی کلی به (</a:t>
            </a:r>
            <a:r>
              <a:rPr lang="en-US" sz="2000" b="1" dirty="0" smtClean="0">
                <a:solidFill>
                  <a:schemeClr val="bg1"/>
                </a:solidFill>
                <a:cs typeface="B Lotus" pitchFamily="2" charset="-78"/>
              </a:rPr>
              <a:t>ARS</a:t>
            </a:r>
            <a:r>
              <a:rPr lang="fa-IR" sz="2800" b="1" dirty="0" smtClean="0">
                <a:solidFill>
                  <a:schemeClr val="bg1"/>
                </a:solidFill>
                <a:cs typeface="B Lotus" pitchFamily="2" charset="-78"/>
              </a:rPr>
              <a:t>) های شماره 1 و  3</a:t>
            </a:r>
            <a:endParaRPr lang="fa-IR" sz="2800" b="1" dirty="0">
              <a:solidFill>
                <a:schemeClr val="bg1"/>
              </a:solidFill>
              <a:cs typeface="B Lotus" pitchFamily="2" charset="-78"/>
            </a:endParaRPr>
          </a:p>
        </p:txBody>
      </p:sp>
      <p:sp>
        <p:nvSpPr>
          <p:cNvPr id="6" name="Rectangle 5"/>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572560" cy="55721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buNone/>
            </a:pPr>
            <a:endParaRPr lang="en-US" dirty="0" smtClean="0"/>
          </a:p>
          <a:p>
            <a:pPr>
              <a:buNone/>
            </a:pPr>
            <a:r>
              <a:rPr lang="fa-IR" sz="2800" b="1" dirty="0" smtClean="0">
                <a:cs typeface="B Lotus" pitchFamily="2" charset="-78"/>
              </a:rPr>
              <a:t>   </a:t>
            </a:r>
            <a:r>
              <a:rPr lang="fa-IR" sz="2400" b="1" dirty="0" smtClean="0">
                <a:solidFill>
                  <a:schemeClr val="bg1"/>
                </a:solidFill>
                <a:cs typeface="B Lotus" pitchFamily="2" charset="-78"/>
              </a:rPr>
              <a:t> </a:t>
            </a:r>
            <a:r>
              <a:rPr lang="fa-IR" sz="2000" b="1" dirty="0" smtClean="0">
                <a:solidFill>
                  <a:schemeClr val="bg1"/>
                </a:solidFill>
                <a:cs typeface="B Lotus" pitchFamily="2" charset="-78"/>
              </a:rPr>
              <a:t>در سالهای ( 1946- 1930) آثار پیتون و لیتلتون تحت عنوان  </a:t>
            </a:r>
            <a:r>
              <a:rPr lang="fa-IR" sz="2000" b="1" u="sng" dirty="0" smtClean="0">
                <a:solidFill>
                  <a:srgbClr val="0000CC"/>
                </a:solidFill>
                <a:cs typeface="B Lotus" pitchFamily="2" charset="-78"/>
              </a:rPr>
              <a:t>مقدمه ای بر استانداردهای حسابداری شرکتها</a:t>
            </a:r>
            <a:r>
              <a:rPr lang="fa-IR" sz="2000" b="1" dirty="0" smtClean="0">
                <a:solidFill>
                  <a:srgbClr val="0000CC"/>
                </a:solidFill>
                <a:cs typeface="B Lotus" pitchFamily="2" charset="-78"/>
              </a:rPr>
              <a:t> </a:t>
            </a:r>
            <a:r>
              <a:rPr lang="fa-IR" sz="2000" b="1" dirty="0" smtClean="0">
                <a:solidFill>
                  <a:schemeClr val="bg1"/>
                </a:solidFill>
                <a:cs typeface="B Lotus" pitchFamily="2" charset="-78"/>
              </a:rPr>
              <a:t> بود که بیشتر رویکردی قیاسی دارد تا بتواند به رویه های مورد استفاده در عمل بپردازد . </a:t>
            </a:r>
          </a:p>
          <a:p>
            <a:pPr>
              <a:buNone/>
            </a:pPr>
            <a:r>
              <a:rPr lang="fa-IR" sz="2000" b="1" dirty="0" smtClean="0">
                <a:solidFill>
                  <a:schemeClr val="bg1"/>
                </a:solidFill>
                <a:cs typeface="B Lotus" pitchFamily="2" charset="-78"/>
              </a:rPr>
              <a:t>      آثار پیتون و لیتلتون چارچوب اساسی ایجادکرد تا شرکتها روشهای حسابداری خود را ارزیابی کنند       و در نتیجه منجر به افزایش یکنواختی در روشهای حسابداری شود .    </a:t>
            </a:r>
          </a:p>
          <a:p>
            <a:pPr>
              <a:buNone/>
            </a:pPr>
            <a:endParaRPr lang="fa-IR" sz="2000" b="1" dirty="0" smtClean="0">
              <a:solidFill>
                <a:schemeClr val="bg1"/>
              </a:solidFill>
              <a:cs typeface="B Lotus" pitchFamily="2" charset="-78"/>
            </a:endParaRPr>
          </a:p>
          <a:p>
            <a:pPr>
              <a:buNone/>
            </a:pPr>
            <a:r>
              <a:rPr lang="fa-IR" sz="2400" dirty="0" smtClean="0">
                <a:solidFill>
                  <a:schemeClr val="bg1"/>
                </a:solidFill>
                <a:cs typeface="B Lotus" pitchFamily="2" charset="-78"/>
              </a:rPr>
              <a:t>       </a:t>
            </a:r>
          </a:p>
          <a:p>
            <a:pPr>
              <a:buNone/>
            </a:pPr>
            <a:r>
              <a:rPr lang="fa-IR" sz="2000" dirty="0" smtClean="0">
                <a:cs typeface="B Lotus" pitchFamily="2" charset="-78"/>
              </a:rPr>
              <a:t>     </a:t>
            </a:r>
            <a:r>
              <a:rPr lang="fa-IR" sz="2000" dirty="0" smtClean="0">
                <a:solidFill>
                  <a:schemeClr val="bg1"/>
                </a:solidFill>
                <a:cs typeface="B Lotus" pitchFamily="2" charset="-78"/>
              </a:rPr>
              <a:t> </a:t>
            </a:r>
            <a:r>
              <a:rPr lang="fa-IR" sz="2000" b="1" dirty="0" smtClean="0">
                <a:solidFill>
                  <a:schemeClr val="bg1"/>
                </a:solidFill>
                <a:cs typeface="B Lotus" pitchFamily="2" charset="-78"/>
              </a:rPr>
              <a:t>یک </a:t>
            </a:r>
            <a:r>
              <a:rPr lang="fa-IR" sz="2400" b="1" dirty="0" smtClean="0">
                <a:solidFill>
                  <a:srgbClr val="0000CC"/>
                </a:solidFill>
                <a:cs typeface="B Lotus" pitchFamily="2" charset="-78"/>
              </a:rPr>
              <a:t>مفهوم</a:t>
            </a:r>
            <a:r>
              <a:rPr lang="fa-IR" sz="2000" b="1" dirty="0" smtClean="0">
                <a:cs typeface="B Lotus" pitchFamily="2" charset="-78"/>
              </a:rPr>
              <a:t> </a:t>
            </a:r>
            <a:r>
              <a:rPr lang="fa-IR" sz="2000" b="1" dirty="0" smtClean="0">
                <a:solidFill>
                  <a:schemeClr val="bg1"/>
                </a:solidFill>
                <a:cs typeface="B Lotus" pitchFamily="2" charset="-78"/>
              </a:rPr>
              <a:t>حاصل فرآیند </a:t>
            </a:r>
            <a:r>
              <a:rPr lang="fa-IR" sz="2000" b="1" u="sng" dirty="0" smtClean="0">
                <a:solidFill>
                  <a:schemeClr val="bg1"/>
                </a:solidFill>
                <a:cs typeface="B Lotus" pitchFamily="2" charset="-78"/>
              </a:rPr>
              <a:t>شناسایی</a:t>
            </a:r>
            <a:r>
              <a:rPr lang="fa-IR" sz="2000" b="1" dirty="0" smtClean="0">
                <a:solidFill>
                  <a:schemeClr val="bg1"/>
                </a:solidFill>
                <a:cs typeface="B Lotus" pitchFamily="2" charset="-78"/>
              </a:rPr>
              <a:t>  </a:t>
            </a:r>
            <a:r>
              <a:rPr lang="fa-IR" sz="2000" b="1" u="sng" dirty="0" smtClean="0">
                <a:solidFill>
                  <a:schemeClr val="bg1"/>
                </a:solidFill>
                <a:cs typeface="B Lotus" pitchFamily="2" charset="-78"/>
              </a:rPr>
              <a:t>طبقه بندی</a:t>
            </a:r>
            <a:r>
              <a:rPr lang="fa-IR" sz="2000" b="1" dirty="0" smtClean="0">
                <a:solidFill>
                  <a:schemeClr val="bg1"/>
                </a:solidFill>
                <a:cs typeface="B Lotus" pitchFamily="2" charset="-78"/>
              </a:rPr>
              <a:t> و</a:t>
            </a:r>
            <a:r>
              <a:rPr lang="fa-IR" sz="2000" b="1" u="sng" dirty="0" smtClean="0">
                <a:solidFill>
                  <a:schemeClr val="bg1"/>
                </a:solidFill>
                <a:cs typeface="B Lotus" pitchFamily="2" charset="-78"/>
              </a:rPr>
              <a:t>تفسیررویدادها</a:t>
            </a:r>
            <a:r>
              <a:rPr lang="fa-IR" sz="2000" b="1" dirty="0" smtClean="0">
                <a:solidFill>
                  <a:schemeClr val="bg1"/>
                </a:solidFill>
                <a:cs typeface="B Lotus" pitchFamily="2" charset="-78"/>
              </a:rPr>
              <a:t>ست و میتوان ازاین فرآیند بعنوان بخشی از ساختار بدیهیات استفاده کرد . </a:t>
            </a:r>
          </a:p>
          <a:p>
            <a:pPr>
              <a:buNone/>
            </a:pPr>
            <a:r>
              <a:rPr lang="fa-IR" sz="2000" dirty="0" smtClean="0">
                <a:solidFill>
                  <a:schemeClr val="bg1"/>
                </a:solidFill>
                <a:cs typeface="B Lotus" pitchFamily="2" charset="-78"/>
              </a:rPr>
              <a:t>      </a:t>
            </a:r>
            <a:r>
              <a:rPr lang="fa-IR" sz="2000" b="1" dirty="0" smtClean="0">
                <a:solidFill>
                  <a:schemeClr val="bg1"/>
                </a:solidFill>
                <a:cs typeface="B Lotus" pitchFamily="2" charset="-78"/>
              </a:rPr>
              <a:t>از جمله علل ناکامی مطالعات تحقیقات حسابداری  شماره 1 و 3 برای ایجاد سیستمهای قیاسی متشکل  از بدیهیات و اصول  </a:t>
            </a:r>
            <a:r>
              <a:rPr lang="fa-IR" sz="2800" b="1" dirty="0" smtClean="0">
                <a:solidFill>
                  <a:schemeClr val="bg1"/>
                </a:solidFill>
                <a:cs typeface="B Lotus" pitchFamily="2" charset="-78"/>
              </a:rPr>
              <a:t>:  </a:t>
            </a:r>
            <a:r>
              <a:rPr lang="en-US" sz="1800" b="1" dirty="0" smtClean="0">
                <a:solidFill>
                  <a:schemeClr val="bg1"/>
                </a:solidFill>
                <a:cs typeface="B Lotus" pitchFamily="2" charset="-78"/>
              </a:rPr>
              <a:t>a   </a:t>
            </a:r>
            <a:r>
              <a:rPr lang="fa-IR" sz="1800" b="1" dirty="0" smtClean="0">
                <a:solidFill>
                  <a:schemeClr val="bg1"/>
                </a:solidFill>
                <a:cs typeface="B Lotus" pitchFamily="2" charset="-78"/>
              </a:rPr>
              <a:t>) </a:t>
            </a:r>
            <a:r>
              <a:rPr lang="fa-IR" sz="2000" b="1" dirty="0" smtClean="0">
                <a:solidFill>
                  <a:schemeClr val="bg1"/>
                </a:solidFill>
                <a:cs typeface="B Lotus" pitchFamily="2" charset="-78"/>
              </a:rPr>
              <a:t>کافی نبودن استدلالها     </a:t>
            </a:r>
            <a:r>
              <a:rPr lang="en-US" sz="1800" b="1" dirty="0" smtClean="0">
                <a:solidFill>
                  <a:schemeClr val="bg1"/>
                </a:solidFill>
                <a:cs typeface="B Lotus" pitchFamily="2" charset="-78"/>
              </a:rPr>
              <a:t>b</a:t>
            </a:r>
            <a:r>
              <a:rPr lang="fa-IR" sz="1800" b="1" dirty="0" smtClean="0">
                <a:solidFill>
                  <a:schemeClr val="bg1"/>
                </a:solidFill>
                <a:cs typeface="B Lotus" pitchFamily="2" charset="-78"/>
              </a:rPr>
              <a:t>) </a:t>
            </a:r>
            <a:r>
              <a:rPr lang="fa-IR" sz="2000" b="1" dirty="0" smtClean="0">
                <a:solidFill>
                  <a:schemeClr val="bg1"/>
                </a:solidFill>
                <a:cs typeface="B Lotus" pitchFamily="2" charset="-78"/>
              </a:rPr>
              <a:t>مستقل نبودن تعاریف و                             </a:t>
            </a:r>
            <a:r>
              <a:rPr lang="en-US" sz="1800" b="1" dirty="0" smtClean="0">
                <a:solidFill>
                  <a:schemeClr val="bg1"/>
                </a:solidFill>
                <a:cs typeface="B Lotus" pitchFamily="2" charset="-78"/>
              </a:rPr>
              <a:t>C</a:t>
            </a:r>
            <a:r>
              <a:rPr lang="fa-IR" sz="1800" b="1" dirty="0" smtClean="0">
                <a:solidFill>
                  <a:schemeClr val="bg1"/>
                </a:solidFill>
                <a:cs typeface="B Lotus" pitchFamily="2" charset="-78"/>
              </a:rPr>
              <a:t>) </a:t>
            </a:r>
            <a:r>
              <a:rPr lang="fa-IR" sz="2000" b="1" dirty="0" smtClean="0">
                <a:solidFill>
                  <a:schemeClr val="bg1"/>
                </a:solidFill>
                <a:cs typeface="B Lotus" pitchFamily="2" charset="-78"/>
              </a:rPr>
              <a:t> قضاوتهای ارزشی مختلف  هستند .  </a:t>
            </a:r>
          </a:p>
        </p:txBody>
      </p:sp>
      <p:sp>
        <p:nvSpPr>
          <p:cNvPr id="4" name="TextBox 3"/>
          <p:cNvSpPr txBox="1"/>
          <p:nvPr/>
        </p:nvSpPr>
        <p:spPr>
          <a:xfrm>
            <a:off x="0" y="357166"/>
            <a:ext cx="107150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en-US" sz="2400" dirty="0" smtClean="0"/>
              <a:t>38 - 9 </a:t>
            </a:r>
            <a:endParaRPr lang="fa-IR" sz="2400" dirty="0"/>
          </a:p>
        </p:txBody>
      </p:sp>
      <p:sp>
        <p:nvSpPr>
          <p:cNvPr id="5" name="TextBox 4"/>
          <p:cNvSpPr txBox="1"/>
          <p:nvPr/>
        </p:nvSpPr>
        <p:spPr>
          <a:xfrm>
            <a:off x="3357554" y="285728"/>
            <a:ext cx="4857784"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fa-IR" sz="2800" b="1" dirty="0" smtClean="0">
                <a:solidFill>
                  <a:schemeClr val="bg1"/>
                </a:solidFill>
                <a:cs typeface="B Lotus" pitchFamily="2" charset="-78"/>
              </a:rPr>
              <a:t> مفاهیم اصلی زیربنای بهایابی تاریخی </a:t>
            </a:r>
            <a:endParaRPr lang="fa-IR" sz="2800" b="1" dirty="0">
              <a:solidFill>
                <a:schemeClr val="bg1"/>
              </a:solidFill>
              <a:cs typeface="B Lotus" pitchFamily="2" charset="-78"/>
            </a:endParaRPr>
          </a:p>
        </p:txBody>
      </p:sp>
      <p:sp>
        <p:nvSpPr>
          <p:cNvPr id="6" name="Rectangle 5"/>
          <p:cNvSpPr/>
          <p:nvPr/>
        </p:nvSpPr>
        <p:spPr>
          <a:xfrm>
            <a:off x="6228184" y="6473535"/>
            <a:ext cx="2275045" cy="369332"/>
          </a:xfrm>
          <a:prstGeom prst="rect">
            <a:avLst/>
          </a:prstGeom>
        </p:spPr>
        <p:txBody>
          <a:bodyPr wrap="none">
            <a:spAutoFit/>
          </a:bodyPr>
          <a:lstStyle/>
          <a:p>
            <a:r>
              <a:rPr lang="en-US" dirty="0">
                <a:solidFill>
                  <a:schemeClr val="bg1"/>
                </a:solidFill>
              </a:rPr>
              <a:t>www.irhesabdaran.ir</a:t>
            </a:r>
          </a:p>
        </p:txBody>
      </p:sp>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1841</TotalTime>
  <Words>4029</Words>
  <Application>Microsoft Office PowerPoint</Application>
  <PresentationFormat>On-screen Show (4:3)</PresentationFormat>
  <Paragraphs>432</Paragraphs>
  <Slides>38</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B</vt:lpstr>
      <vt:lpstr>B Lotus</vt:lpstr>
      <vt:lpstr>Baskerville Old Face</vt:lpstr>
      <vt:lpstr>Calibri</vt:lpstr>
      <vt:lpstr>Franklin Gothic Book</vt:lpstr>
      <vt:lpstr>Tahoma</vt:lpstr>
      <vt:lpstr>Wingdings</vt:lpstr>
      <vt:lpstr>Wingdings 2</vt:lpstr>
      <vt:lpstr>Technic</vt:lpstr>
      <vt:lpstr>PowerPoint Presentation</vt:lpstr>
      <vt:lpstr>PowerPoint Presentation</vt:lpstr>
      <vt:lpstr>فصل 5 : بدیهیات  اصول ومفاهیم</vt:lpstr>
      <vt:lpstr>PowerPoint Presentation</vt:lpstr>
      <vt:lpstr>  38 - 5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کمال سپاس از حسن توجه شما  شادوموفق باشید</vt:lpstr>
    </vt:vector>
  </TitlesOfParts>
  <Company>Office07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5 : بدیهیات اصول ومفاهیم</dc:title>
  <dc:creator>WINDOWS XP</dc:creator>
  <cp:lastModifiedBy>Windows User</cp:lastModifiedBy>
  <cp:revision>824</cp:revision>
  <dcterms:created xsi:type="dcterms:W3CDTF">2015-11-06T11:15:45Z</dcterms:created>
  <dcterms:modified xsi:type="dcterms:W3CDTF">2018-11-20T09:35:04Z</dcterms:modified>
</cp:coreProperties>
</file>