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6" r:id="rId8"/>
    <p:sldId id="265" r:id="rId9"/>
    <p:sldId id="264" r:id="rId10"/>
    <p:sldId id="263" r:id="rId11"/>
    <p:sldId id="267" r:id="rId12"/>
    <p:sldId id="268" r:id="rId13"/>
    <p:sldId id="278" r:id="rId14"/>
    <p:sldId id="277" r:id="rId15"/>
    <p:sldId id="276" r:id="rId16"/>
    <p:sldId id="275" r:id="rId17"/>
    <p:sldId id="274" r:id="rId18"/>
    <p:sldId id="273" r:id="rId19"/>
    <p:sldId id="272" r:id="rId20"/>
    <p:sldId id="271" r:id="rId21"/>
    <p:sldId id="270" r:id="rId22"/>
    <p:sldId id="283" r:id="rId23"/>
    <p:sldId id="282" r:id="rId24"/>
    <p:sldId id="281" r:id="rId25"/>
    <p:sldId id="280" r:id="rId26"/>
    <p:sldId id="279" r:id="rId27"/>
    <p:sldId id="269" r:id="rId28"/>
    <p:sldId id="288" r:id="rId29"/>
    <p:sldId id="287" r:id="rId30"/>
    <p:sldId id="286" r:id="rId31"/>
    <p:sldId id="285" r:id="rId32"/>
    <p:sldId id="293" r:id="rId33"/>
    <p:sldId id="294" r:id="rId34"/>
    <p:sldId id="292" r:id="rId35"/>
    <p:sldId id="291" r:id="rId36"/>
    <p:sldId id="290" r:id="rId37"/>
    <p:sldId id="29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24" autoAdjust="0"/>
  </p:normalViewPr>
  <p:slideViewPr>
    <p:cSldViewPr>
      <p:cViewPr varScale="1">
        <p:scale>
          <a:sx n="69" d="100"/>
          <a:sy n="69" d="100"/>
        </p:scale>
        <p:origin x="14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3/16/2019</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3/16/2019</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3/16/2019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3/16/2019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3/16/2019</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3/16/2019</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3/16/2019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irhesabdaran.ir/" TargetMode="External"/><Relationship Id="rId2" Type="http://schemas.openxmlformats.org/officeDocument/2006/relationships/hyperlink" Target="http://www.xbrl.com/" TargetMode="External"/><Relationship Id="rId1" Type="http://schemas.openxmlformats.org/officeDocument/2006/relationships/slideLayout" Target="../slideLayouts/slideLayout7.xml"/><Relationship Id="rId4" Type="http://schemas.openxmlformats.org/officeDocument/2006/relationships/hyperlink" Target="http://www.xbrl.org/"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81000" y="533400"/>
            <a:ext cx="8382000" cy="5678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500" b="1" i="0" u="none" strike="noStrike" cap="none" normalizeH="0" baseline="0" dirty="0" smtClean="0">
              <a:ln>
                <a:noFill/>
              </a:ln>
              <a:solidFill>
                <a:schemeClr val="bg1"/>
              </a:solidFill>
              <a:effectLst/>
              <a:latin typeface="Times New Roman" pitchFamily="18" charset="0"/>
              <a:ea typeface="Times New Roman" pitchFamily="18" charset="0"/>
              <a:cs typeface="B Tit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000" b="1" i="0" u="none" strike="noStrike" cap="none" normalizeH="0" baseline="0" dirty="0" smtClean="0">
                <a:ln>
                  <a:noFill/>
                </a:ln>
                <a:solidFill>
                  <a:schemeClr val="bg1"/>
                </a:solidFill>
                <a:effectLst/>
                <a:latin typeface="Times New Roman" pitchFamily="18" charset="0"/>
                <a:ea typeface="Times New Roman" pitchFamily="18" charset="0"/>
                <a:cs typeface="B Titr" pitchFamily="2" charset="-78"/>
              </a:rPr>
              <a:t>کاربردهای</a:t>
            </a:r>
            <a:r>
              <a:rPr kumimoji="0" lang="ar-SA" sz="3000" b="1" i="0" u="none" strike="noStrike" cap="none" normalizeH="0" baseline="0" dirty="0" smtClean="0">
                <a:ln>
                  <a:noFill/>
                </a:ln>
                <a:solidFill>
                  <a:schemeClr val="bg1"/>
                </a:solidFill>
                <a:effectLst/>
                <a:latin typeface="Calibri" pitchFamily="34" charset="0"/>
                <a:ea typeface="Times New Roman" pitchFamily="18" charset="0"/>
                <a:cs typeface="B Titr" pitchFamily="2" charset="-78"/>
              </a:rPr>
              <a:t> </a:t>
            </a:r>
            <a:r>
              <a:rPr kumimoji="0" lang="en-US" sz="3000" b="1" i="0" u="none" strike="noStrike" cap="none" normalizeH="0" baseline="0" dirty="0" smtClean="0">
                <a:ln>
                  <a:noFill/>
                </a:ln>
                <a:solidFill>
                  <a:schemeClr val="bg1"/>
                </a:solidFill>
                <a:effectLst/>
                <a:latin typeface="Calibri" pitchFamily="34" charset="0"/>
                <a:ea typeface="Times New Roman" pitchFamily="18" charset="0"/>
                <a:cs typeface="B Titr" pitchFamily="2" charset="-78"/>
              </a:rPr>
              <a:t> XBRL </a:t>
            </a:r>
            <a:endParaRPr kumimoji="0" lang="fa-IR" sz="3000" b="1" i="0" u="none" strike="noStrike" cap="none" normalizeH="0" baseline="0" dirty="0" smtClean="0">
              <a:ln>
                <a:noFill/>
              </a:ln>
              <a:solidFill>
                <a:schemeClr val="bg1"/>
              </a:solidFill>
              <a:effectLst/>
              <a:latin typeface="Calibri" pitchFamily="34" charset="0"/>
              <a:ea typeface="Times New Roman" pitchFamily="18" charset="0"/>
              <a:cs typeface="B Tit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pitchFamily="34" charset="0"/>
              <a:cs typeface="B Titr"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8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   </a:t>
            </a:r>
            <a:r>
              <a:rPr kumimoji="0" lang="ar-SA" sz="28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تهیه و توزیع صورت های مالی</a:t>
            </a:r>
            <a:endParaRPr kumimoji="0" lang="fa-IR" sz="28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endParaRPr kumimoji="0" lang="en-US" sz="2800" b="1" i="0" u="none" strike="noStrike" cap="none" normalizeH="0" baseline="0" dirty="0" smtClean="0">
              <a:ln>
                <a:noFill/>
              </a:ln>
              <a:solidFill>
                <a:schemeClr val="bg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8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   </a:t>
            </a:r>
            <a:r>
              <a:rPr kumimoji="0" lang="ar-SA" sz="28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تهیه اظهارنامه مالیاتی</a:t>
            </a:r>
            <a:endParaRPr kumimoji="0" lang="fa-IR" sz="28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endParaRPr kumimoji="0" lang="en-US" sz="2800" b="1" i="0" u="none" strike="noStrike" cap="none" normalizeH="0" baseline="0" dirty="0" smtClean="0">
              <a:ln>
                <a:noFill/>
              </a:ln>
              <a:solidFill>
                <a:schemeClr val="bg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8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   </a:t>
            </a:r>
            <a:r>
              <a:rPr kumimoji="0" lang="ar-SA" sz="28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آماده سازی و ارائه صورت های مالی</a:t>
            </a:r>
            <a:r>
              <a:rPr kumimoji="0" lang="ar-SA" sz="28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 </a:t>
            </a:r>
            <a:r>
              <a:rPr kumimoji="0" lang="ar-SA" sz="28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 الزامی به مراجع قانونی</a:t>
            </a:r>
            <a:endParaRPr kumimoji="0" lang="fa-IR" sz="28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endParaRPr kumimoji="0" lang="en-US" sz="2800" b="1" i="0" u="none" strike="noStrike" cap="none" normalizeH="0" baseline="0" dirty="0" smtClean="0">
              <a:ln>
                <a:noFill/>
              </a:ln>
              <a:solidFill>
                <a:schemeClr val="bg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8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   </a:t>
            </a:r>
            <a:r>
              <a:rPr kumimoji="0" lang="ar-SA" sz="28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تهیه و انتشار گزارش های مدیریتی و داخلی برای شرکتها</a:t>
            </a:r>
            <a:endParaRPr kumimoji="0" lang="fa-IR" sz="28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endParaRPr kumimoji="0" lang="en-US" sz="2800" b="1" i="0" u="none" strike="noStrike" cap="none" normalizeH="0" baseline="0" dirty="0" smtClean="0">
              <a:ln>
                <a:noFill/>
              </a:ln>
              <a:solidFill>
                <a:schemeClr val="bg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8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   </a:t>
            </a:r>
            <a:r>
              <a:rPr kumimoji="0" lang="ar-SA" sz="28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تهیه و انتشار گزارش های حسابداری و بازیابی سریع آنها</a:t>
            </a:r>
            <a:endParaRPr kumimoji="0" lang="fa-IR" sz="28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endParaRPr kumimoji="0" lang="ar-SA" sz="2800" b="1" i="0" u="none" strike="noStrike" cap="none" normalizeH="0" baseline="0" dirty="0" smtClean="0">
              <a:ln>
                <a:noFill/>
              </a:ln>
              <a:solidFill>
                <a:schemeClr val="bg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PNG"/>
          <p:cNvPicPr/>
          <p:nvPr/>
        </p:nvPicPr>
        <p:blipFill>
          <a:blip r:embed="rId2"/>
          <a:stretch>
            <a:fillRect/>
          </a:stretch>
        </p:blipFill>
        <p:spPr>
          <a:xfrm>
            <a:off x="-533400" y="616788"/>
            <a:ext cx="10058400" cy="6546012"/>
          </a:xfrm>
          <a:prstGeom prst="rect">
            <a:avLst/>
          </a:prstGeom>
        </p:spPr>
      </p:pic>
      <p:sp>
        <p:nvSpPr>
          <p:cNvPr id="3" name="Rectangle 2"/>
          <p:cNvSpPr/>
          <p:nvPr/>
        </p:nvSpPr>
        <p:spPr>
          <a:xfrm>
            <a:off x="304800" y="152400"/>
            <a:ext cx="8382000" cy="415498"/>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rtl="1"/>
            <a:r>
              <a:rPr lang="fa-IR" sz="2100" b="1" dirty="0" smtClean="0"/>
              <a:t>نمونه ای گزارشگری و آنالیز ( خروجی های </a:t>
            </a:r>
            <a:r>
              <a:rPr lang="en-US" sz="2100" b="1" dirty="0" smtClean="0"/>
              <a:t>XBRL   (</a:t>
            </a:r>
            <a:r>
              <a:rPr lang="fa-IR" sz="2100" b="1" dirty="0" smtClean="0"/>
              <a:t> را در شکل های زیر میتوانیم ببینیم</a:t>
            </a:r>
            <a:endParaRPr lang="en-US" sz="2100" b="1" cap="none"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PNG"/>
          <p:cNvPicPr/>
          <p:nvPr/>
        </p:nvPicPr>
        <p:blipFill>
          <a:blip r:embed="rId2"/>
          <a:stretch>
            <a:fillRect/>
          </a:stretch>
        </p:blipFill>
        <p:spPr>
          <a:xfrm>
            <a:off x="152400" y="152400"/>
            <a:ext cx="8839200" cy="6553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PNG"/>
          <p:cNvPicPr/>
          <p:nvPr/>
        </p:nvPicPr>
        <p:blipFill>
          <a:blip r:embed="rId2"/>
          <a:stretch>
            <a:fillRect/>
          </a:stretch>
        </p:blipFill>
        <p:spPr>
          <a:xfrm>
            <a:off x="228600" y="152400"/>
            <a:ext cx="8763000" cy="6553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PNG"/>
          <p:cNvPicPr/>
          <p:nvPr/>
        </p:nvPicPr>
        <p:blipFill>
          <a:blip r:embed="rId2"/>
          <a:stretch>
            <a:fillRect/>
          </a:stretch>
        </p:blipFill>
        <p:spPr>
          <a:xfrm>
            <a:off x="152400" y="152400"/>
            <a:ext cx="8839200" cy="6553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PNG"/>
          <p:cNvPicPr/>
          <p:nvPr/>
        </p:nvPicPr>
        <p:blipFill>
          <a:blip r:embed="rId2"/>
          <a:stretch>
            <a:fillRect/>
          </a:stretch>
        </p:blipFill>
        <p:spPr>
          <a:xfrm>
            <a:off x="152400" y="152401"/>
            <a:ext cx="8839200" cy="6553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PNG"/>
          <p:cNvPicPr/>
          <p:nvPr/>
        </p:nvPicPr>
        <p:blipFill>
          <a:blip r:embed="rId2"/>
          <a:stretch>
            <a:fillRect/>
          </a:stretch>
        </p:blipFill>
        <p:spPr>
          <a:xfrm>
            <a:off x="152400" y="152400"/>
            <a:ext cx="8839200" cy="6553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PNG"/>
          <p:cNvPicPr/>
          <p:nvPr/>
        </p:nvPicPr>
        <p:blipFill>
          <a:blip r:embed="rId2"/>
          <a:stretch>
            <a:fillRect/>
          </a:stretch>
        </p:blipFill>
        <p:spPr>
          <a:xfrm>
            <a:off x="152400" y="-573655"/>
            <a:ext cx="8839200" cy="727925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PNG"/>
          <p:cNvPicPr/>
          <p:nvPr/>
        </p:nvPicPr>
        <p:blipFill>
          <a:blip r:embed="rId2"/>
          <a:stretch>
            <a:fillRect/>
          </a:stretch>
        </p:blipFill>
        <p:spPr>
          <a:xfrm>
            <a:off x="152400" y="152400"/>
            <a:ext cx="8839200" cy="6553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PNG"/>
          <p:cNvPicPr/>
          <p:nvPr/>
        </p:nvPicPr>
        <p:blipFill>
          <a:blip r:embed="rId2"/>
          <a:stretch>
            <a:fillRect/>
          </a:stretch>
        </p:blipFill>
        <p:spPr>
          <a:xfrm>
            <a:off x="152400" y="152400"/>
            <a:ext cx="8839200" cy="655319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1" y="609601"/>
            <a:ext cx="8382000" cy="215443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a-IR" sz="4000" b="1" dirty="0" smtClean="0">
                <a:ln w="50800"/>
                <a:solidFill>
                  <a:schemeClr val="bg1"/>
                </a:solidFill>
              </a:rPr>
              <a:t>گزارشگری مالی اینترنتی و </a:t>
            </a:r>
            <a:r>
              <a:rPr lang="fa-IR" sz="4000" b="1" dirty="0" smtClean="0">
                <a:solidFill>
                  <a:schemeClr val="bg1"/>
                </a:solidFill>
              </a:rPr>
              <a:t>زبان توسعه پذیر گزارشگری تجاری و زبان توسعه پذیر گزارشگری اطمینان بخشی  </a:t>
            </a:r>
            <a:r>
              <a:rPr lang="fa-IR" sz="5400" b="1" dirty="0" smtClean="0">
                <a:ln w="50800"/>
                <a:solidFill>
                  <a:schemeClr val="bg1">
                    <a:shade val="50000"/>
                  </a:schemeClr>
                </a:solidFill>
              </a:rPr>
              <a:t> </a:t>
            </a:r>
            <a:endParaRPr lang="en-US" sz="5400" b="1" cap="none" spc="0" dirty="0">
              <a:ln w="50800"/>
              <a:solidFill>
                <a:schemeClr val="bg1">
                  <a:shade val="50000"/>
                </a:schemeClr>
              </a:solidFill>
              <a:effectLst/>
            </a:endParaRPr>
          </a:p>
        </p:txBody>
      </p:sp>
      <p:sp>
        <p:nvSpPr>
          <p:cNvPr id="3" name="Rectangle 2"/>
          <p:cNvSpPr/>
          <p:nvPr/>
        </p:nvSpPr>
        <p:spPr>
          <a:xfrm>
            <a:off x="381001" y="2967335"/>
            <a:ext cx="8458199" cy="3170099"/>
          </a:xfrm>
          <a:prstGeom prst="rect">
            <a:avLst/>
          </a:prstGeom>
          <a:noFill/>
        </p:spPr>
        <p:txBody>
          <a:bodyPr wrap="square" lIns="91440" tIns="45720" rIns="91440" bIns="45720">
            <a:spAutoFit/>
          </a:bodyPr>
          <a:lstStyle/>
          <a:p>
            <a:pPr algn="ctr"/>
            <a:r>
              <a:rPr lang="en-US" sz="4000" b="1" dirty="0" smtClean="0"/>
              <a:t>Internet Financial Reporting &amp;</a:t>
            </a:r>
            <a:endParaRPr lang="fa-IR" sz="4000" b="1" dirty="0" smtClean="0"/>
          </a:p>
          <a:p>
            <a:pPr algn="ctr"/>
            <a:r>
              <a:rPr lang="en-US" sz="4000" b="1" dirty="0" smtClean="0"/>
              <a:t>Extensible Business Reporting Language &amp;</a:t>
            </a:r>
            <a:endParaRPr lang="fa-IR" sz="4000" b="1" dirty="0" smtClean="0"/>
          </a:p>
          <a:p>
            <a:pPr algn="ctr"/>
            <a:r>
              <a:rPr lang="en-US" sz="4000" b="1" dirty="0" smtClean="0"/>
              <a:t>Extensible Assurance Reporting Language</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PNG"/>
          <p:cNvPicPr/>
          <p:nvPr/>
        </p:nvPicPr>
        <p:blipFill>
          <a:blip r:embed="rId2"/>
          <a:stretch>
            <a:fillRect/>
          </a:stretch>
        </p:blipFill>
        <p:spPr>
          <a:xfrm>
            <a:off x="228600" y="-646981"/>
            <a:ext cx="8763000" cy="815196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630942"/>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a-IR" sz="3500" b="1" dirty="0" smtClean="0">
                <a:solidFill>
                  <a:schemeClr val="bg1"/>
                </a:solidFill>
                <a:cs typeface="B Titr" pitchFamily="2" charset="-78"/>
              </a:rPr>
              <a:t>زبان توسعه پذیر گزارشگری اطمینان بخشی :</a:t>
            </a:r>
            <a:endParaRPr lang="en-US" sz="3500" b="1" cap="none" spc="0" dirty="0">
              <a:ln w="50800"/>
              <a:solidFill>
                <a:schemeClr val="bg1"/>
              </a:solidFill>
              <a:effectLst/>
              <a:cs typeface="B Titr" pitchFamily="2" charset="-78"/>
            </a:endParaRPr>
          </a:p>
        </p:txBody>
      </p:sp>
      <p:sp>
        <p:nvSpPr>
          <p:cNvPr id="37889" name="Rectangle 1"/>
          <p:cNvSpPr>
            <a:spLocks noChangeArrowheads="1"/>
          </p:cNvSpPr>
          <p:nvPr/>
        </p:nvSpPr>
        <p:spPr bwMode="auto">
          <a:xfrm>
            <a:off x="457200" y="990600"/>
            <a:ext cx="8382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noFill/>
                </a:ln>
                <a:solidFill>
                  <a:srgbClr val="C00000"/>
                </a:solidFill>
                <a:effectLst/>
                <a:latin typeface="Calibri" pitchFamily="34" charset="0"/>
                <a:ea typeface="Times New Roman" pitchFamily="18" charset="0"/>
                <a:cs typeface="B Titr" pitchFamily="2" charset="-78"/>
              </a:rPr>
              <a:t>Extensible Assurance Reporting Language (XARL) </a:t>
            </a:r>
            <a:endParaRPr kumimoji="0" lang="en-US" sz="3000" b="0" i="0" u="none" strike="noStrike" cap="none" normalizeH="0" baseline="0" dirty="0" smtClean="0">
              <a:ln>
                <a:noFill/>
              </a:ln>
              <a:solidFill>
                <a:srgbClr val="C00000"/>
              </a:solidFill>
              <a:effectLst/>
              <a:latin typeface="Arial" pitchFamily="34" charset="0"/>
              <a:cs typeface="B Titr" pitchFamily="2" charset="-78"/>
            </a:endParaRPr>
          </a:p>
        </p:txBody>
      </p:sp>
      <p:sp>
        <p:nvSpPr>
          <p:cNvPr id="5" name="Rectangle 4"/>
          <p:cNvSpPr/>
          <p:nvPr/>
        </p:nvSpPr>
        <p:spPr>
          <a:xfrm>
            <a:off x="304800" y="1905000"/>
            <a:ext cx="8382000" cy="2015936"/>
          </a:xfrm>
          <a:prstGeom prst="rect">
            <a:avLst/>
          </a:prstGeom>
        </p:spPr>
        <p:txBody>
          <a:bodyPr wrap="square">
            <a:spAutoFit/>
          </a:bodyPr>
          <a:lstStyle/>
          <a:p>
            <a:pPr algn="just" rtl="1"/>
            <a:r>
              <a:rPr lang="fa-IR" sz="2500" b="1" dirty="0" smtClean="0">
                <a:solidFill>
                  <a:schemeClr val="bg1"/>
                </a:solidFill>
                <a:cs typeface="B Nazanin" pitchFamily="2" charset="-78"/>
              </a:rPr>
              <a:t>درمورد صحت اطلاعات مورد مبادله  از طریق  زبان توسعه پذیر گزارشگری  مالی، زبان دیگری به نام زبان توسعه پذیر گزارشگری اطمینان بخشی  یا </a:t>
            </a:r>
            <a:r>
              <a:rPr lang="en-US" sz="2500" b="1" dirty="0" smtClean="0">
                <a:solidFill>
                  <a:schemeClr val="bg1"/>
                </a:solidFill>
                <a:cs typeface="B Nazanin" pitchFamily="2" charset="-78"/>
              </a:rPr>
              <a:t>XARL </a:t>
            </a:r>
            <a:r>
              <a:rPr lang="fa-IR" sz="2500" b="1" dirty="0" smtClean="0">
                <a:solidFill>
                  <a:schemeClr val="bg1"/>
                </a:solidFill>
                <a:cs typeface="B Nazanin" pitchFamily="2" charset="-78"/>
              </a:rPr>
              <a:t> ایجاد شد . به کمک این زبان جدید ، تایید کنندگان اطلاعات مالی میتوانند صحت اطلاعات منتشر شده در اینترنت را تایید کنند و به کاربران و شرکتها اطمینان دهند که میتوانند به چنین اطلاعاتی  اتکاء نمایند.</a:t>
            </a:r>
            <a:endParaRPr lang="en-US" sz="2500" dirty="0">
              <a:solidFill>
                <a:schemeClr val="bg1"/>
              </a:solidFill>
              <a:cs typeface="B Nazanin" pitchFamily="2" charset="-78"/>
            </a:endParaRPr>
          </a:p>
        </p:txBody>
      </p:sp>
      <p:sp>
        <p:nvSpPr>
          <p:cNvPr id="37890" name="Rectangle 2"/>
          <p:cNvSpPr>
            <a:spLocks noChangeArrowheads="1"/>
          </p:cNvSpPr>
          <p:nvPr/>
        </p:nvSpPr>
        <p:spPr bwMode="auto">
          <a:xfrm>
            <a:off x="457200" y="4495800"/>
            <a:ext cx="8229600" cy="124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یک سند زبان توسعه پذیر گزارشگری اطمینان بخشی شامل برچسب هایی است که نوع تضمین ، تاریخ اطمینان بخشی ، امضای دیجیتالی حسابرس ، قابلیت اتکای  سیستم و ... را نشان میدهد.</a:t>
            </a:r>
            <a:endParaRPr kumimoji="0" lang="fa-IR" sz="25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81000" y="228600"/>
            <a:ext cx="83058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Titr" pitchFamily="2" charset="-78"/>
              </a:rPr>
              <a:t>بررسی های انجام شده :</a:t>
            </a:r>
          </a:p>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5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بررسی هایی که تاکنون در این زمینه انجام گرفته شامل دو بخش است .</a:t>
            </a: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sz="25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500" b="1" i="0" u="none" strike="noStrike" cap="none" normalizeH="0" baseline="0" dirty="0" smtClean="0">
                <a:ln>
                  <a:noFill/>
                </a:ln>
                <a:solidFill>
                  <a:srgbClr val="0070C0"/>
                </a:solidFill>
                <a:effectLst/>
                <a:latin typeface="Calibri" pitchFamily="34" charset="0"/>
                <a:ea typeface="Times New Roman" pitchFamily="18" charset="0"/>
                <a:cs typeface="B Titr" pitchFamily="2" charset="-78"/>
              </a:rPr>
              <a:t>بخش اول شامل بررسی های توصیفی است</a:t>
            </a:r>
            <a:r>
              <a:rPr kumimoji="0" lang="fa-IR" sz="2500" b="1" i="0" u="none" strike="noStrike" cap="none" normalizeH="0" baseline="0" dirty="0" smtClean="0">
                <a:ln>
                  <a:noFill/>
                </a:ln>
                <a:solidFill>
                  <a:schemeClr val="tx1"/>
                </a:solidFill>
                <a:effectLst/>
                <a:latin typeface="Calibri" pitchFamily="34" charset="0"/>
                <a:ea typeface="Times New Roman" pitchFamily="18" charset="0"/>
                <a:cs typeface="B Titr" pitchFamily="2" charset="-78"/>
              </a:rPr>
              <a:t> </a:t>
            </a:r>
            <a:r>
              <a:rPr kumimoji="0" lang="fa-IR" sz="25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که به بررسی جایگاه کنونی گزارشگری اینترنتی می پردازد این بررسی ها میتواند با تمرکز روی یک کشور یا برای مقایسه کشورهای مختلف باشد . </a:t>
            </a:r>
            <a:endParaRPr kumimoji="0" lang="en-US" sz="25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5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بررسی های توصیفی به طور کلی به این موضوع پرداخته اند که  آیا شرکتها از اینترنت برای گزارشگری  مالی استفاده میکنند یا نه . یا اینکه تفاوتی در افشاء وجود دارد یا  خیر.</a:t>
            </a: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sz="25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500" b="1" i="0" u="none" strike="noStrike" cap="none" normalizeH="0" baseline="0" dirty="0" smtClean="0">
                <a:ln>
                  <a:noFill/>
                </a:ln>
                <a:solidFill>
                  <a:srgbClr val="0070C0"/>
                </a:solidFill>
                <a:effectLst/>
                <a:latin typeface="Calibri" pitchFamily="34" charset="0"/>
                <a:ea typeface="Times New Roman" pitchFamily="18" charset="0"/>
                <a:cs typeface="B Titr" pitchFamily="2" charset="-78"/>
              </a:rPr>
              <a:t>بخش دوم  شامل بررسی های پارامتریک است</a:t>
            </a:r>
            <a:r>
              <a:rPr kumimoji="0" lang="fa-IR" sz="2500" b="1" i="0" u="none" strike="noStrike" cap="none" normalizeH="0" baseline="0" dirty="0" smtClean="0">
                <a:ln>
                  <a:noFill/>
                </a:ln>
                <a:solidFill>
                  <a:schemeClr val="tx1"/>
                </a:solidFill>
                <a:effectLst/>
                <a:latin typeface="Calibri" pitchFamily="34" charset="0"/>
                <a:ea typeface="Times New Roman" pitchFamily="18" charset="0"/>
                <a:cs typeface="B Titr" pitchFamily="2" charset="-78"/>
              </a:rPr>
              <a:t>  </a:t>
            </a:r>
            <a:r>
              <a:rPr kumimoji="0" lang="fa-IR" sz="25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که تلاش میکند  تا عواملی را معرفی کند  که تفاوت در نحوه افشاء اطلاعات مالی در پایگاه های اطلاع رسانی شرکت را موجب شده است.</a:t>
            </a:r>
            <a:endParaRPr kumimoji="0" lang="en-US" sz="25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5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بررسی های پارامتریک به تجزیه و تحلیل آماری و کم و کیف آن از طریق اینترنت توجه دارد</a:t>
            </a:r>
            <a:r>
              <a:rPr kumimoji="0" lang="en-US" sz="2500" b="1" i="0" u="none" strike="noStrike" cap="none" normalizeH="0" baseline="0" dirty="0" smtClean="0">
                <a:ln>
                  <a:noFill/>
                </a:ln>
                <a:solidFill>
                  <a:schemeClr val="tx1"/>
                </a:solidFill>
                <a:effectLst/>
                <a:latin typeface="Arial" pitchFamily="34" charset="0"/>
                <a:cs typeface="B Nazanin" pitchFamily="2" charset="-78"/>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28600" y="533400"/>
            <a:ext cx="8686800" cy="55553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3000" b="1" i="0" u="none" strike="noStrike" cap="none" normalizeH="0" baseline="0" dirty="0" smtClean="0">
                <a:ln>
                  <a:noFill/>
                </a:ln>
                <a:solidFill>
                  <a:schemeClr val="bg1"/>
                </a:solidFill>
                <a:effectLst/>
                <a:latin typeface="Calibri" pitchFamily="34" charset="0"/>
                <a:ea typeface="Times New Roman" pitchFamily="18" charset="0"/>
                <a:cs typeface="B Titr" pitchFamily="2" charset="-78"/>
              </a:rPr>
              <a:t>مزایای گزارشگری مالی اینترنتی :</a:t>
            </a:r>
          </a:p>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fa-IR" sz="2500" b="1" i="0" u="none" strike="noStrike" cap="none" normalizeH="0" baseline="0" dirty="0" smtClean="0">
                <a:ln>
                  <a:noFill/>
                </a:ln>
                <a:solidFill>
                  <a:srgbClr val="000000"/>
                </a:solidFill>
                <a:effectLst/>
                <a:latin typeface="Calibri" pitchFamily="34" charset="0"/>
                <a:ea typeface="Times New Roman" pitchFamily="18" charset="0"/>
                <a:cs typeface="B Nazanin" pitchFamily="2" charset="-78"/>
              </a:rPr>
              <a:t>ویژگی مربوط بودن اطلاعات را افزایش میدهد</a:t>
            </a:r>
          </a:p>
          <a:p>
            <a:pPr marL="0" marR="0" lvl="0" indent="0" algn="just" defTabSz="914400" rtl="1" eaLnBrk="0" fontAlgn="base" latinLnBrk="0" hangingPunct="0">
              <a:lnSpc>
                <a:spcPct val="100000"/>
              </a:lnSpc>
              <a:spcBef>
                <a:spcPct val="0"/>
              </a:spcBef>
              <a:spcAft>
                <a:spcPct val="0"/>
              </a:spcAft>
              <a:buClrTx/>
              <a:buSzTx/>
              <a:buFontTx/>
              <a:buChar char="•"/>
              <a:tabLst/>
            </a:pPr>
            <a:endParaRPr kumimoji="0" lang="en-US" sz="25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fa-IR" sz="2500" b="1" i="0" u="none" strike="noStrike" cap="none" normalizeH="0" baseline="0" dirty="0" smtClean="0">
                <a:ln>
                  <a:noFill/>
                </a:ln>
                <a:solidFill>
                  <a:srgbClr val="000000"/>
                </a:solidFill>
                <a:effectLst/>
                <a:latin typeface="Calibri" pitchFamily="34" charset="0"/>
                <a:ea typeface="Times New Roman" pitchFamily="18" charset="0"/>
                <a:cs typeface="B Nazanin" pitchFamily="2" charset="-78"/>
              </a:rPr>
              <a:t>هزینه انتشار اطلاعات را کاهش می دهد.</a:t>
            </a:r>
          </a:p>
          <a:p>
            <a:pPr marL="0" marR="0" lvl="0" indent="0" algn="just" defTabSz="914400" rtl="1" eaLnBrk="0" fontAlgn="base" latinLnBrk="0" hangingPunct="0">
              <a:lnSpc>
                <a:spcPct val="100000"/>
              </a:lnSpc>
              <a:spcBef>
                <a:spcPct val="0"/>
              </a:spcBef>
              <a:spcAft>
                <a:spcPct val="0"/>
              </a:spcAft>
              <a:buClrTx/>
              <a:buSzTx/>
              <a:buFontTx/>
              <a:buChar char="•"/>
              <a:tabLst/>
            </a:pPr>
            <a:endParaRPr kumimoji="0" lang="en-US" sz="25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fa-IR" sz="2500" b="1" i="0" u="none" strike="noStrike" cap="none" normalizeH="0" baseline="0" dirty="0" smtClean="0">
                <a:ln>
                  <a:noFill/>
                </a:ln>
                <a:solidFill>
                  <a:srgbClr val="000000"/>
                </a:solidFill>
                <a:effectLst/>
                <a:latin typeface="Calibri" pitchFamily="34" charset="0"/>
                <a:ea typeface="Times New Roman" pitchFamily="18" charset="0"/>
                <a:cs typeface="B Nazanin" pitchFamily="2" charset="-78"/>
              </a:rPr>
              <a:t>امکان و ظرفیت بالای ذخیره سازی  اطلاعات را دارد.</a:t>
            </a:r>
          </a:p>
          <a:p>
            <a:pPr marL="0" marR="0" lvl="0" indent="0" algn="just" defTabSz="914400" rtl="1" eaLnBrk="0" fontAlgn="base" latinLnBrk="0" hangingPunct="0">
              <a:lnSpc>
                <a:spcPct val="100000"/>
              </a:lnSpc>
              <a:spcBef>
                <a:spcPct val="0"/>
              </a:spcBef>
              <a:spcAft>
                <a:spcPct val="0"/>
              </a:spcAft>
              <a:buClrTx/>
              <a:buSzTx/>
              <a:buFontTx/>
              <a:buChar char="•"/>
              <a:tabLst/>
            </a:pPr>
            <a:endParaRPr kumimoji="0" lang="en-US" sz="25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fa-IR" sz="2500" b="1" i="0" u="none" strike="noStrike" cap="none" normalizeH="0" baseline="0" dirty="0" smtClean="0">
                <a:ln>
                  <a:noFill/>
                </a:ln>
                <a:solidFill>
                  <a:srgbClr val="000000"/>
                </a:solidFill>
                <a:effectLst/>
                <a:latin typeface="Calibri" pitchFamily="34" charset="0"/>
                <a:ea typeface="Times New Roman" pitchFamily="18" charset="0"/>
                <a:cs typeface="B Nazanin" pitchFamily="2" charset="-78"/>
              </a:rPr>
              <a:t>از طریق افشای اطلاعات تکمیلی ، افشای بیشتری را امکان پذیر میکند.</a:t>
            </a:r>
            <a:endParaRPr kumimoji="0" lang="fa-IR" sz="25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endParaRPr lang="fa-IR" sz="2500" b="1" dirty="0" smtClean="0">
              <a:latin typeface="Arial" pitchFamily="34" charset="0"/>
              <a:ea typeface="Times New Roman" pitchFamily="18"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fa-IR" sz="2500" b="1" i="0" u="none" strike="noStrike" cap="none" normalizeH="0" baseline="0" dirty="0" smtClean="0">
                <a:ln>
                  <a:noFill/>
                </a:ln>
                <a:solidFill>
                  <a:srgbClr val="000000"/>
                </a:solidFill>
                <a:effectLst/>
                <a:latin typeface="Calibri" pitchFamily="34" charset="0"/>
                <a:ea typeface="Times New Roman" pitchFamily="18" charset="0"/>
                <a:cs typeface="B Nazanin" pitchFamily="2" charset="-78"/>
              </a:rPr>
              <a:t>انتقال داده ها در سراسر جهان  امکان پذیر است.</a:t>
            </a:r>
          </a:p>
          <a:p>
            <a:pPr marL="0" marR="0" lvl="0" indent="0" algn="just" defTabSz="914400" rtl="1" eaLnBrk="0" fontAlgn="base" latinLnBrk="0" hangingPunct="0">
              <a:lnSpc>
                <a:spcPct val="100000"/>
              </a:lnSpc>
              <a:spcBef>
                <a:spcPct val="0"/>
              </a:spcBef>
              <a:spcAft>
                <a:spcPct val="0"/>
              </a:spcAft>
              <a:buClrTx/>
              <a:buSzTx/>
              <a:buFontTx/>
              <a:buChar char="•"/>
              <a:tabLst/>
            </a:pPr>
            <a:endParaRPr kumimoji="0" lang="en-US" sz="25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fa-IR" sz="2500" b="1" i="0" u="none" strike="noStrike" cap="none" normalizeH="0" baseline="0" dirty="0" smtClean="0">
                <a:ln>
                  <a:noFill/>
                </a:ln>
                <a:solidFill>
                  <a:srgbClr val="000000"/>
                </a:solidFill>
                <a:effectLst/>
                <a:latin typeface="Calibri" pitchFamily="34" charset="0"/>
                <a:ea typeface="Times New Roman" pitchFamily="18" charset="0"/>
                <a:cs typeface="B Nazanin" pitchFamily="2" charset="-78"/>
              </a:rPr>
              <a:t>بهنگام سازی سریع اطلاعات ممکن است.</a:t>
            </a:r>
          </a:p>
          <a:p>
            <a:pPr marL="0" marR="0" lvl="0" indent="0" algn="just" defTabSz="914400" rtl="1" eaLnBrk="0" fontAlgn="base" latinLnBrk="0" hangingPunct="0">
              <a:lnSpc>
                <a:spcPct val="100000"/>
              </a:lnSpc>
              <a:spcBef>
                <a:spcPct val="0"/>
              </a:spcBef>
              <a:spcAft>
                <a:spcPct val="0"/>
              </a:spcAft>
              <a:buClrTx/>
              <a:buSzTx/>
              <a:buFontTx/>
              <a:buChar char="•"/>
              <a:tabLst/>
            </a:pPr>
            <a:endParaRPr kumimoji="0" lang="en-US" sz="2500" b="1"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86200"/>
            <a:ext cx="8382000" cy="1631216"/>
          </a:xfrm>
          <a:prstGeom prst="rect">
            <a:avLst/>
          </a:prstGeom>
        </p:spPr>
        <p:txBody>
          <a:bodyPr wrap="square">
            <a:spAutoFit/>
          </a:bodyPr>
          <a:lstStyle/>
          <a:p>
            <a:pPr lvl="0" algn="just" rtl="1" eaLnBrk="0" fontAlgn="base" hangingPunct="0">
              <a:spcBef>
                <a:spcPct val="0"/>
              </a:spcBef>
              <a:spcAft>
                <a:spcPct val="0"/>
              </a:spcAft>
              <a:buFontTx/>
              <a:buChar char="•"/>
            </a:pPr>
            <a:r>
              <a:rPr lang="fa-IR" sz="2500" b="1" dirty="0" smtClean="0">
                <a:solidFill>
                  <a:schemeClr val="bg1"/>
                </a:solidFill>
                <a:latin typeface="Calibri" pitchFamily="34" charset="0"/>
                <a:ea typeface="Times New Roman" pitchFamily="18" charset="0"/>
                <a:cs typeface="B Nazanin" pitchFamily="2" charset="-78"/>
              </a:rPr>
              <a:t>   اینترنت علاوه بر ارائه اطلاعات بصورت متنی امکان </a:t>
            </a:r>
            <a:r>
              <a:rPr lang="fa-IR" sz="2500" b="1" dirty="0" smtClean="0">
                <a:latin typeface="Calibri" pitchFamily="34" charset="0"/>
                <a:ea typeface="Times New Roman" pitchFamily="18" charset="0"/>
                <a:cs typeface="B Nazanin" pitchFamily="2" charset="-78"/>
              </a:rPr>
              <a:t>ارائه اطلاعات به صورت صوت و تصویر</a:t>
            </a:r>
            <a:r>
              <a:rPr lang="fa-IR" sz="2500" b="1" dirty="0" smtClean="0">
                <a:solidFill>
                  <a:schemeClr val="bg1"/>
                </a:solidFill>
                <a:latin typeface="Calibri" pitchFamily="34" charset="0"/>
                <a:ea typeface="Times New Roman" pitchFamily="18" charset="0"/>
                <a:cs typeface="B Nazanin" pitchFamily="2" charset="-78"/>
              </a:rPr>
              <a:t> از طریق چندرسانه ای ها فراهم کرده است و با استفاده از این ابزار میتوان جلسات هیئت مدیره و مجمع عمومی را بطور زنده در دسترس سهامداران ، سرمایه گذاران و سایر ذیتفعان قرار داد .</a:t>
            </a:r>
            <a:endParaRPr lang="fa-IR" sz="2500" b="1" dirty="0" smtClean="0">
              <a:solidFill>
                <a:schemeClr val="bg1"/>
              </a:solidFill>
              <a:latin typeface="Arial" pitchFamily="34" charset="0"/>
              <a:cs typeface="B Nazanin" pitchFamily="2" charset="-78"/>
            </a:endParaRPr>
          </a:p>
        </p:txBody>
      </p:sp>
      <p:sp>
        <p:nvSpPr>
          <p:cNvPr id="3" name="Rectangle 2"/>
          <p:cNvSpPr/>
          <p:nvPr/>
        </p:nvSpPr>
        <p:spPr>
          <a:xfrm>
            <a:off x="533400" y="685800"/>
            <a:ext cx="8229600" cy="2785378"/>
          </a:xfrm>
          <a:prstGeom prst="rect">
            <a:avLst/>
          </a:prstGeom>
        </p:spPr>
        <p:txBody>
          <a:bodyPr wrap="square">
            <a:spAutoFit/>
          </a:bodyPr>
          <a:lstStyle/>
          <a:p>
            <a:pPr lvl="0" algn="just" rtl="1" eaLnBrk="0" fontAlgn="base" hangingPunct="0">
              <a:spcBef>
                <a:spcPct val="0"/>
              </a:spcBef>
              <a:spcAft>
                <a:spcPct val="0"/>
              </a:spcAft>
              <a:buFontTx/>
              <a:buChar char="•"/>
            </a:pPr>
            <a:r>
              <a:rPr lang="fa-IR" sz="2500" b="1" dirty="0" smtClean="0">
                <a:solidFill>
                  <a:schemeClr val="bg1"/>
                </a:solidFill>
                <a:latin typeface="Calibri" pitchFamily="34" charset="0"/>
                <a:ea typeface="Times New Roman" pitchFamily="18" charset="0"/>
                <a:cs typeface="B Nazanin" pitchFamily="2" charset="-78"/>
              </a:rPr>
              <a:t>  وسیله است که شرکتها  میتوانند  با مشتریان اطلاعات خاص ارتباط برقرار کنند. گزارشگری سنتی به گروهی  که اطلاعات را درخواست میکنند  یا ارائه  اطلاعات به آنها ضروری است  ، محدود میشود ، اما هنگامی که  اطلاعات مالی در پایگاه اطلاع رسانی قرار میگیرد  </a:t>
            </a:r>
            <a:r>
              <a:rPr lang="fa-IR" sz="2500" b="1" dirty="0" smtClean="0">
                <a:latin typeface="Calibri" pitchFamily="34" charset="0"/>
                <a:ea typeface="Times New Roman" pitchFamily="18" charset="0"/>
                <a:cs typeface="B Nazanin" pitchFamily="2" charset="-78"/>
              </a:rPr>
              <a:t>به یک کالای عمومی تبدیل میگردد </a:t>
            </a:r>
            <a:r>
              <a:rPr lang="fa-IR" sz="2500" b="1" dirty="0" smtClean="0">
                <a:solidFill>
                  <a:schemeClr val="bg1"/>
                </a:solidFill>
                <a:latin typeface="Calibri" pitchFamily="34" charset="0"/>
                <a:ea typeface="Times New Roman" pitchFamily="18" charset="0"/>
                <a:cs typeface="B Nazanin" pitchFamily="2" charset="-78"/>
              </a:rPr>
              <a:t>، چون شبکه اینترنت  دسترسی نامحدود  به اطلاعات جهانی دارد  لذا شرکتها از این طریق مشتریان اطلاعات تجاری را گسترش می دهند.</a:t>
            </a:r>
            <a:endParaRPr lang="en-US" sz="2500" b="1" dirty="0" smtClean="0">
              <a:solidFill>
                <a:schemeClr val="bg1"/>
              </a:solidFill>
              <a:latin typeface="Arial" pitchFamily="34" charset="0"/>
              <a:cs typeface="B Nazanin" pitchFamily="2" charset="-78"/>
            </a:endParaRPr>
          </a:p>
        </p:txBody>
      </p:sp>
      <p:sp>
        <p:nvSpPr>
          <p:cNvPr id="4" name="Rectangle 3"/>
          <p:cNvSpPr/>
          <p:nvPr/>
        </p:nvSpPr>
        <p:spPr>
          <a:xfrm>
            <a:off x="3334123" y="6172200"/>
            <a:ext cx="2247154" cy="369332"/>
          </a:xfrm>
          <a:prstGeom prst="rect">
            <a:avLst/>
          </a:prstGeom>
        </p:spPr>
        <p:txBody>
          <a:bodyPr wrap="none">
            <a:spAutoFit/>
          </a:bodyPr>
          <a:lstStyle/>
          <a:p>
            <a:r>
              <a:rPr lang="fa-IR" dirty="0"/>
              <a:t>www.irhesabdaran.ir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04800" y="225415"/>
            <a:ext cx="8534400" cy="5863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Titr" pitchFamily="2" charset="-78"/>
              </a:rPr>
              <a:t>معایب گزارشگری مالی اینترنتی:</a:t>
            </a:r>
          </a:p>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fa-IR" sz="2500" b="1" i="0" u="none" strike="noStrike" cap="none" normalizeH="0" baseline="0" dirty="0" smtClean="0">
                <a:ln>
                  <a:noFill/>
                </a:ln>
                <a:solidFill>
                  <a:srgbClr val="000000"/>
                </a:solidFill>
                <a:effectLst/>
                <a:latin typeface="Calibri" pitchFamily="34" charset="0"/>
                <a:ea typeface="Times New Roman" pitchFamily="18" charset="0"/>
                <a:cs typeface="B Nazanin" pitchFamily="2" charset="-78"/>
              </a:rPr>
              <a:t>   احتمال از بین رفتن اطلاعات و داده ها به وسیله ویروس ها و رخنه گران ( هکرها ) وجود دارد</a:t>
            </a:r>
          </a:p>
          <a:p>
            <a:pPr marL="0" marR="0" lvl="0" indent="0" algn="just" defTabSz="914400" rtl="1" eaLnBrk="0" fontAlgn="base" latinLnBrk="0" hangingPunct="0">
              <a:lnSpc>
                <a:spcPct val="100000"/>
              </a:lnSpc>
              <a:spcBef>
                <a:spcPct val="0"/>
              </a:spcBef>
              <a:spcAft>
                <a:spcPct val="0"/>
              </a:spcAft>
              <a:buClrTx/>
              <a:buSzTx/>
              <a:buFontTx/>
              <a:buChar char="•"/>
              <a:tabLst/>
            </a:pPr>
            <a:endParaRPr kumimoji="0" lang="en-US" sz="25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fa-IR" sz="2500" b="1" i="0" u="none" strike="noStrike" cap="none" normalizeH="0" baseline="0" dirty="0" smtClean="0">
                <a:ln>
                  <a:noFill/>
                </a:ln>
                <a:solidFill>
                  <a:srgbClr val="000000"/>
                </a:solidFill>
                <a:effectLst/>
                <a:latin typeface="Calibri" pitchFamily="34" charset="0"/>
                <a:ea typeface="Times New Roman" pitchFamily="18" charset="0"/>
                <a:cs typeface="B Nazanin" pitchFamily="2" charset="-78"/>
              </a:rPr>
              <a:t>   فقدان مقررات و نظارت بر میزان قابل اتکای اطلاعات در اینترنت و در نتیجه ناممکن بودن مقایسه گزارشها باهم .</a:t>
            </a:r>
          </a:p>
          <a:p>
            <a:pPr marL="0" marR="0" lvl="0" indent="0" algn="just" defTabSz="914400" rtl="1" eaLnBrk="0" fontAlgn="base" latinLnBrk="0" hangingPunct="0">
              <a:lnSpc>
                <a:spcPct val="100000"/>
              </a:lnSpc>
              <a:spcBef>
                <a:spcPct val="0"/>
              </a:spcBef>
              <a:spcAft>
                <a:spcPct val="0"/>
              </a:spcAft>
              <a:buClrTx/>
              <a:buSzTx/>
              <a:buFontTx/>
              <a:buChar char="•"/>
              <a:tabLst/>
            </a:pPr>
            <a:endParaRPr kumimoji="0" lang="en-US" sz="25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fa-IR" sz="2500" b="1" i="0" u="none" strike="noStrike" cap="none" normalizeH="0" baseline="0" dirty="0" smtClean="0">
                <a:ln>
                  <a:noFill/>
                </a:ln>
                <a:solidFill>
                  <a:srgbClr val="000000"/>
                </a:solidFill>
                <a:effectLst/>
                <a:latin typeface="Calibri" pitchFamily="34" charset="0"/>
                <a:ea typeface="Times New Roman" pitchFamily="18" charset="0"/>
                <a:cs typeface="B Nazanin" pitchFamily="2" charset="-78"/>
              </a:rPr>
              <a:t>   تعیین اعتبار گزارشهای  غیرقانونی مشکل است0</a:t>
            </a:r>
          </a:p>
          <a:p>
            <a:pPr marL="0" marR="0" lvl="0" indent="0" algn="just" defTabSz="914400" rtl="1" eaLnBrk="0" fontAlgn="base" latinLnBrk="0" hangingPunct="0">
              <a:lnSpc>
                <a:spcPct val="100000"/>
              </a:lnSpc>
              <a:spcBef>
                <a:spcPct val="0"/>
              </a:spcBef>
              <a:spcAft>
                <a:spcPct val="0"/>
              </a:spcAft>
              <a:buClrTx/>
              <a:buSzTx/>
              <a:buFontTx/>
              <a:buChar char="•"/>
              <a:tabLst/>
            </a:pPr>
            <a:endParaRPr kumimoji="0" lang="en-US" sz="25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fa-IR" sz="2500" b="1" i="0" u="none" strike="noStrike" cap="none" normalizeH="0" baseline="0" dirty="0" smtClean="0">
                <a:ln>
                  <a:noFill/>
                </a:ln>
                <a:solidFill>
                  <a:srgbClr val="000000"/>
                </a:solidFill>
                <a:effectLst/>
                <a:latin typeface="Calibri" pitchFamily="34" charset="0"/>
                <a:ea typeface="Times New Roman" pitchFamily="18" charset="0"/>
                <a:cs typeface="B Nazanin" pitchFamily="2" charset="-78"/>
              </a:rPr>
              <a:t>   عدم دسترسی عموم به ابزارها و فناوری های لازم برای تهیه و استفاده از گزارشگری الکترونیکی مانند رایانه ، اتصال به اینترنت و برنامه نویسان مجرب.</a:t>
            </a:r>
          </a:p>
          <a:p>
            <a:pPr marL="0" marR="0" lvl="0" indent="0" algn="just" defTabSz="914400" rtl="1" eaLnBrk="0" fontAlgn="base" latinLnBrk="0" hangingPunct="0">
              <a:lnSpc>
                <a:spcPct val="100000"/>
              </a:lnSpc>
              <a:spcBef>
                <a:spcPct val="0"/>
              </a:spcBef>
              <a:spcAft>
                <a:spcPct val="0"/>
              </a:spcAft>
              <a:buClrTx/>
              <a:buSzTx/>
              <a:buFontTx/>
              <a:buChar char="•"/>
              <a:tabLst/>
            </a:pPr>
            <a:endParaRPr kumimoji="0" lang="en-US" sz="2500" b="1" i="0" u="none" strike="noStrike" cap="none" normalizeH="0" baseline="0" dirty="0" smtClean="0">
              <a:ln>
                <a:noFill/>
              </a:ln>
              <a:solidFill>
                <a:srgbClr val="000000"/>
              </a:solidFill>
              <a:effectLst/>
              <a:latin typeface="Calibri" pitchFamily="34" charset="0"/>
              <a:ea typeface="Times New Roman" pitchFamily="18" charset="0"/>
              <a:cs typeface="B Nazanin" pitchFamily="2"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a-IR" sz="2500" b="1" i="0" u="none" strike="noStrike" cap="none" normalizeH="0" baseline="0" dirty="0" smtClean="0">
                <a:ln>
                  <a:noFill/>
                </a:ln>
                <a:solidFill>
                  <a:srgbClr val="000000"/>
                </a:solidFill>
                <a:effectLst/>
                <a:latin typeface="Calibri" pitchFamily="34" charset="0"/>
                <a:ea typeface="Times New Roman" pitchFamily="18" charset="0"/>
                <a:cs typeface="B Nazanin" pitchFamily="2" charset="-78"/>
              </a:rPr>
              <a:t>برداشت عموم مردم از اینترنت بعنوان محیطی نا امن برای تجارت الکترونیکی.</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pitchFamily="34" charset="0"/>
                <a:cs typeface="B Nazanin" pitchFamily="2" charset="-78"/>
              </a:rPr>
              <a:t> </a:t>
            </a:r>
          </a:p>
        </p:txBody>
      </p:sp>
      <p:sp>
        <p:nvSpPr>
          <p:cNvPr id="3" name="Rectangle 2"/>
          <p:cNvSpPr/>
          <p:nvPr/>
        </p:nvSpPr>
        <p:spPr>
          <a:xfrm>
            <a:off x="3334123" y="6172200"/>
            <a:ext cx="2247154" cy="369332"/>
          </a:xfrm>
          <a:prstGeom prst="rect">
            <a:avLst/>
          </a:prstGeom>
        </p:spPr>
        <p:txBody>
          <a:bodyPr wrap="none">
            <a:spAutoFit/>
          </a:bodyPr>
          <a:lstStyle/>
          <a:p>
            <a:r>
              <a:rPr lang="fa-IR" dirty="0"/>
              <a:t>www.irhesabdaran.ir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81000" y="1600200"/>
            <a:ext cx="8153400" cy="27853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Titr" pitchFamily="2" charset="-78"/>
              </a:rPr>
              <a:t>موانع و مشکلات استفاده از گزارشگری مالی اینترنتی در ایران :</a:t>
            </a:r>
            <a:endParaRPr kumimoji="0" lang="en-US" sz="2500" b="1" i="0" u="none" strike="noStrike" cap="none" normalizeH="0" baseline="0" dirty="0" smtClean="0">
              <a:ln>
                <a:noFill/>
              </a:ln>
              <a:solidFill>
                <a:schemeClr val="bg1"/>
              </a:solidFill>
              <a:effectLst/>
              <a:latin typeface="Arial" pitchFamily="34" charset="0"/>
              <a:cs typeface="B Titr"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fa-IR" sz="2500" b="1" i="0" u="none" strike="noStrike" cap="none" normalizeH="0" baseline="0" dirty="0" smtClean="0">
              <a:ln>
                <a:noFill/>
              </a:ln>
              <a:solidFill>
                <a:srgbClr val="000000"/>
              </a:solidFill>
              <a:effectLst/>
              <a:latin typeface="Calibri" pitchFamily="34" charset="0"/>
              <a:ea typeface="Times New Roman" pitchFamily="18"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500" b="1" i="0" u="none" strike="noStrike" cap="none" normalizeH="0" baseline="0" dirty="0" smtClean="0">
                <a:ln>
                  <a:noFill/>
                </a:ln>
                <a:solidFill>
                  <a:srgbClr val="000000"/>
                </a:solidFill>
                <a:effectLst/>
                <a:latin typeface="Calibri" pitchFamily="34" charset="0"/>
                <a:ea typeface="Times New Roman" pitchFamily="18" charset="0"/>
                <a:cs typeface="B Nazanin" pitchFamily="2" charset="-78"/>
              </a:rPr>
              <a:t>طبق آخرین تحقیقات انجام گرفته ، موانع موجود در استفاده از گزارشگری مالی در ایران به  سه شاخص محیطی ، انسانی ، و ساختاری  طبقه بندی میشود. که در این میان عوامل شاخص های  انسانی  موثرترین و عوامل  شاخص های محیطی  کم اثرترین  شاخص های موثر در گزارشگری مالی اینترنتی در بین سه شاخص می باشد.</a:t>
            </a:r>
            <a:endParaRPr kumimoji="0" lang="fa-IR" sz="2500" b="1" i="0" u="none" strike="noStrike" cap="none" normalizeH="0" baseline="0" dirty="0" smtClean="0">
              <a:ln>
                <a:noFill/>
              </a:ln>
              <a:solidFill>
                <a:schemeClr val="tx1"/>
              </a:solidFill>
              <a:effectLst/>
              <a:latin typeface="Arial" pitchFamily="34" charset="0"/>
              <a:cs typeface="B Nazanin" pitchFamily="2" charset="-78"/>
            </a:endParaRPr>
          </a:p>
        </p:txBody>
      </p:sp>
      <p:sp>
        <p:nvSpPr>
          <p:cNvPr id="2" name="Rectangle 1"/>
          <p:cNvSpPr/>
          <p:nvPr/>
        </p:nvSpPr>
        <p:spPr>
          <a:xfrm>
            <a:off x="3334123" y="6172200"/>
            <a:ext cx="2247154" cy="369332"/>
          </a:xfrm>
          <a:prstGeom prst="rect">
            <a:avLst/>
          </a:prstGeom>
        </p:spPr>
        <p:txBody>
          <a:bodyPr wrap="none">
            <a:spAutoFit/>
          </a:bodyPr>
          <a:lstStyle/>
          <a:p>
            <a:r>
              <a:rPr lang="fa-IR" dirty="0"/>
              <a:t>www.irhesabdaran.ir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81000" y="228601"/>
            <a:ext cx="8382000" cy="62940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bg1"/>
                </a:solidFill>
                <a:effectLst/>
                <a:latin typeface="Calibri" pitchFamily="34" charset="0"/>
                <a:ea typeface="Times New Roman" pitchFamily="18" charset="0"/>
                <a:cs typeface="B Titr" pitchFamily="2" charset="-78"/>
              </a:rPr>
              <a:t>شاخص های محیطی :</a:t>
            </a:r>
          </a:p>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500" b="1" i="0" u="none" strike="noStrike" cap="none" normalizeH="0" baseline="0" dirty="0" smtClean="0">
                <a:ln>
                  <a:noFill/>
                </a:ln>
                <a:effectLst/>
                <a:latin typeface="Calibri" pitchFamily="34" charset="0"/>
                <a:ea typeface="Times New Roman" pitchFamily="18" charset="0"/>
                <a:cs typeface="B Nazanin" pitchFamily="2" charset="-78"/>
              </a:rPr>
              <a:t>عواملی که از طرف محیط  خارج از  شرکتهای  گزارشگر  بر روی گزارشگری مالی  اثر میگذارند. مهمترین این شاخص ها عبارتند از :</a:t>
            </a: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sz="25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عدم وجود</a:t>
            </a: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  </a:t>
            </a: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قانون استفاده</a:t>
            </a: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  </a:t>
            </a: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از ابزار اینترنت</a:t>
            </a: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  </a:t>
            </a: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در گزارشگری مالی</a:t>
            </a:r>
          </a:p>
          <a:p>
            <a:pPr marL="0" marR="0" lvl="0" indent="0" algn="just" defTabSz="914400" rtl="1" eaLnBrk="0" fontAlgn="base" latinLnBrk="0" hangingPunct="0">
              <a:lnSpc>
                <a:spcPct val="100000"/>
              </a:lnSpc>
              <a:spcBef>
                <a:spcPct val="0"/>
              </a:spcBef>
              <a:spcAft>
                <a:spcPct val="0"/>
              </a:spcAft>
              <a:buClrTx/>
              <a:buSzTx/>
              <a:buFontTx/>
              <a:buNone/>
              <a:tabLst/>
            </a:pPr>
            <a:endPar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endParaRPr>
          </a:p>
          <a:p>
            <a:pPr algn="just" rtl="1" eaLnBrk="0" fontAlgn="base" hangingPunct="0">
              <a:spcBef>
                <a:spcPct val="0"/>
              </a:spcBef>
              <a:spcAft>
                <a:spcPct val="0"/>
              </a:spcAft>
            </a:pPr>
            <a:r>
              <a:rPr lang="fa-IR" sz="2500" b="1" dirty="0" smtClean="0">
                <a:solidFill>
                  <a:schemeClr val="bg1"/>
                </a:solidFill>
                <a:cs typeface="B Nazanin" pitchFamily="2" charset="-78"/>
              </a:rPr>
              <a:t>عدم آشنایی استفاده کنندگان با مفاهیم و تکنیک های گزارشگری مالی اینترنتی و نحوه استفاده  از آنها </a:t>
            </a:r>
            <a:endParaRPr lang="en-US" sz="2500" dirty="0" smtClean="0">
              <a:solidFill>
                <a:schemeClr val="bg1"/>
              </a:solidFill>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fa-IR" sz="2500" b="1" dirty="0" smtClean="0">
              <a:solidFill>
                <a:schemeClr val="bg1"/>
              </a:solidFill>
              <a:latin typeface="Calibri" pitchFamily="34" charset="0"/>
              <a:cs typeface="B Nazanin" pitchFamily="2" charset="-78"/>
            </a:endParaRPr>
          </a:p>
          <a:p>
            <a:pPr algn="just" rtl="1" eaLnBrk="0" fontAlgn="base" hangingPunct="0">
              <a:spcBef>
                <a:spcPct val="0"/>
              </a:spcBef>
              <a:spcAft>
                <a:spcPct val="0"/>
              </a:spcAft>
            </a:pPr>
            <a:r>
              <a:rPr lang="fa-IR" sz="2500" b="1" dirty="0" smtClean="0">
                <a:solidFill>
                  <a:schemeClr val="bg1"/>
                </a:solidFill>
                <a:cs typeface="B Nazanin" pitchFamily="2" charset="-78"/>
              </a:rPr>
              <a:t>عدم وجود امکانات سخت افزاری و نرم افزاری  استفاده از اینترنت  نزد استفاده کنندگان</a:t>
            </a:r>
            <a:endParaRPr lang="fa-IR" sz="2500" b="1" dirty="0" smtClean="0">
              <a:solidFill>
                <a:schemeClr val="bg1"/>
              </a:solidFill>
              <a:latin typeface="Calibri" pitchFamily="34" charset="0"/>
              <a:cs typeface="B Nazanin" pitchFamily="2" charset="-78"/>
            </a:endParaRPr>
          </a:p>
          <a:p>
            <a:pPr algn="just" rtl="1" eaLnBrk="0" fontAlgn="base" hangingPunct="0">
              <a:spcBef>
                <a:spcPct val="0"/>
              </a:spcBef>
              <a:spcAft>
                <a:spcPct val="0"/>
              </a:spcAft>
            </a:pPr>
            <a:r>
              <a:rPr lang="fa-IR" sz="2500" b="1" dirty="0" smtClean="0">
                <a:solidFill>
                  <a:schemeClr val="bg1"/>
                </a:solidFill>
                <a:cs typeface="B Nazanin" pitchFamily="2" charset="-78"/>
              </a:rPr>
              <a:t>عدم وجود فرهنگ کافی جهت استفاده از اینترنت در جامعه</a:t>
            </a:r>
          </a:p>
          <a:p>
            <a:pPr algn="just" rtl="1" eaLnBrk="0" fontAlgn="base" hangingPunct="0">
              <a:spcBef>
                <a:spcPct val="0"/>
              </a:spcBef>
              <a:spcAft>
                <a:spcPct val="0"/>
              </a:spcAft>
            </a:pPr>
            <a:endParaRPr lang="en-US" sz="2500" dirty="0" smtClean="0">
              <a:solidFill>
                <a:schemeClr val="bg1"/>
              </a:solidFill>
              <a:cs typeface="B Nazanin" pitchFamily="2" charset="-78"/>
            </a:endParaRPr>
          </a:p>
          <a:p>
            <a:pPr algn="just" rtl="1" eaLnBrk="0" fontAlgn="base" hangingPunct="0">
              <a:spcBef>
                <a:spcPct val="0"/>
              </a:spcBef>
              <a:spcAft>
                <a:spcPct val="0"/>
              </a:spcAft>
            </a:pPr>
            <a:r>
              <a:rPr lang="fa-IR" sz="2500" b="1" dirty="0" smtClean="0">
                <a:solidFill>
                  <a:schemeClr val="bg1"/>
                </a:solidFill>
                <a:cs typeface="B Nazanin" pitchFamily="2" charset="-78"/>
              </a:rPr>
              <a:t>عدم آشنای کافی حسابراسان و کارشناسان  ارشد مالیاتی به گزارشگری مالی اینترنتی </a:t>
            </a:r>
            <a:endParaRPr lang="en-US" sz="2500" dirty="0" smtClean="0">
              <a:solidFill>
                <a:schemeClr val="bg1"/>
              </a:solidFill>
              <a:cs typeface="B Nazanin"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304800" y="1219200"/>
            <a:ext cx="8458200" cy="5093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25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موانع و مشکلات ناشی از نیروی انسانی فعال در شرکت های گزارشگر که در گزارشگری مالی اینترنتی  تاثیر میگذارند در این طبقه جای دارند که از جمله مهمترین آنها  میتوان به موارد زیر اشاره کرد:</a:t>
            </a:r>
          </a:p>
          <a:p>
            <a:pPr marL="0" marR="0" lvl="0" indent="0" algn="just" defTabSz="914400" rtl="1" eaLnBrk="1" fontAlgn="base" latinLnBrk="0" hangingPunct="1">
              <a:lnSpc>
                <a:spcPct val="100000"/>
              </a:lnSpc>
              <a:spcBef>
                <a:spcPct val="0"/>
              </a:spcBef>
              <a:spcAft>
                <a:spcPct val="0"/>
              </a:spcAft>
              <a:buClrTx/>
              <a:buSzTx/>
              <a:buFontTx/>
              <a:buNone/>
              <a:tabLst/>
            </a:pPr>
            <a:endParaRPr lang="fa-IR" sz="2500" b="1" dirty="0" smtClean="0">
              <a:latin typeface="Calibri" pitchFamily="34" charset="0"/>
              <a:cs typeface="B Nazanin"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lang="fa-IR" sz="2500" b="1" dirty="0" smtClean="0">
              <a:latin typeface="Calibri" pitchFamily="34" charset="0"/>
              <a:cs typeface="B Nazanin" pitchFamily="2" charset="-78"/>
            </a:endParaRPr>
          </a:p>
          <a:p>
            <a:pPr algn="just" rtl="1" fontAlgn="base">
              <a:spcBef>
                <a:spcPct val="0"/>
              </a:spcBef>
              <a:spcAft>
                <a:spcPct val="0"/>
              </a:spcAft>
            </a:pPr>
            <a:r>
              <a:rPr lang="fa-IR" sz="2500" b="1" dirty="0" smtClean="0">
                <a:solidFill>
                  <a:schemeClr val="bg1"/>
                </a:solidFill>
                <a:cs typeface="B Nazanin" pitchFamily="2" charset="-78"/>
              </a:rPr>
              <a:t>عدم آشنایی مدیران شرکت ها با گزارشگری مالی اینترنتی</a:t>
            </a:r>
          </a:p>
          <a:p>
            <a:pPr algn="just" rtl="1" fontAlgn="base">
              <a:spcBef>
                <a:spcPct val="0"/>
              </a:spcBef>
              <a:spcAft>
                <a:spcPct val="0"/>
              </a:spcAft>
            </a:pPr>
            <a:endParaRPr lang="en-US" sz="2500" dirty="0" smtClean="0">
              <a:solidFill>
                <a:schemeClr val="bg1"/>
              </a:solidFill>
              <a:cs typeface="B Nazanin" pitchFamily="2" charset="-78"/>
            </a:endParaRPr>
          </a:p>
          <a:p>
            <a:pPr algn="just" rtl="1" fontAlgn="base">
              <a:spcBef>
                <a:spcPct val="0"/>
              </a:spcBef>
              <a:spcAft>
                <a:spcPct val="0"/>
              </a:spcAft>
            </a:pPr>
            <a:r>
              <a:rPr lang="fa-IR" sz="2500" b="1" dirty="0" smtClean="0">
                <a:solidFill>
                  <a:schemeClr val="bg1"/>
                </a:solidFill>
                <a:cs typeface="B Nazanin" pitchFamily="2" charset="-78"/>
              </a:rPr>
              <a:t>عدم آشنایی کارکنان شرکت ها با گزارشگری مالی اینترنتی</a:t>
            </a:r>
            <a:endParaRPr lang="en-US" sz="2500" dirty="0" smtClean="0">
              <a:solidFill>
                <a:schemeClr val="bg1"/>
              </a:solidFill>
              <a:cs typeface="B Nazanin" pitchFamily="2" charset="-78"/>
            </a:endParaRPr>
          </a:p>
          <a:p>
            <a:pPr algn="just" rtl="1" fontAlgn="base">
              <a:spcBef>
                <a:spcPct val="0"/>
              </a:spcBef>
              <a:spcAft>
                <a:spcPct val="0"/>
              </a:spcAft>
            </a:pPr>
            <a:endParaRPr lang="fa-IR" sz="2500" b="1" dirty="0" smtClean="0">
              <a:solidFill>
                <a:schemeClr val="bg1"/>
              </a:solidFill>
              <a:cs typeface="B Nazanin" pitchFamily="2" charset="-78"/>
            </a:endParaRPr>
          </a:p>
          <a:p>
            <a:pPr algn="just" rtl="1" fontAlgn="base">
              <a:spcBef>
                <a:spcPct val="0"/>
              </a:spcBef>
              <a:spcAft>
                <a:spcPct val="0"/>
              </a:spcAft>
            </a:pPr>
            <a:r>
              <a:rPr lang="fa-IR" sz="2500" b="1" dirty="0" smtClean="0">
                <a:solidFill>
                  <a:schemeClr val="bg1"/>
                </a:solidFill>
                <a:cs typeface="B Nazanin" pitchFamily="2" charset="-78"/>
              </a:rPr>
              <a:t>عدم وجود روحیه ریسک پذیری نزد مدیران شرکت ها</a:t>
            </a:r>
            <a:endParaRPr lang="en-US" sz="2500" dirty="0" smtClean="0">
              <a:solidFill>
                <a:schemeClr val="bg1"/>
              </a:solidFill>
              <a:cs typeface="B Nazanin" pitchFamily="2" charset="-78"/>
            </a:endParaRPr>
          </a:p>
          <a:p>
            <a:pPr algn="just" rtl="1" fontAlgn="base">
              <a:spcBef>
                <a:spcPct val="0"/>
              </a:spcBef>
              <a:spcAft>
                <a:spcPct val="0"/>
              </a:spcAft>
            </a:pPr>
            <a:endParaRPr lang="fa-IR" sz="2500" b="1" dirty="0" smtClean="0">
              <a:solidFill>
                <a:schemeClr val="bg1"/>
              </a:solidFill>
              <a:cs typeface="B Nazanin" pitchFamily="2" charset="-78"/>
            </a:endParaRPr>
          </a:p>
          <a:p>
            <a:pPr algn="just" rtl="1" fontAlgn="base">
              <a:spcBef>
                <a:spcPct val="0"/>
              </a:spcBef>
              <a:spcAft>
                <a:spcPct val="0"/>
              </a:spcAft>
            </a:pPr>
            <a:r>
              <a:rPr lang="fa-IR" sz="2500" b="1" dirty="0" smtClean="0">
                <a:solidFill>
                  <a:schemeClr val="bg1"/>
                </a:solidFill>
                <a:cs typeface="B Nazanin" pitchFamily="2" charset="-78"/>
              </a:rPr>
              <a:t>عدم وجود روحیه نوآوری و فن آوری نزد کارکنان شرکتها </a:t>
            </a:r>
            <a:endParaRPr lang="en-US" sz="2500" dirty="0" smtClean="0">
              <a:solidFill>
                <a:schemeClr val="bg1"/>
              </a:solidFill>
              <a:cs typeface="B Nazanin"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a-IR" sz="25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86" name="Rectangle 2"/>
          <p:cNvSpPr>
            <a:spLocks noChangeArrowheads="1"/>
          </p:cNvSpPr>
          <p:nvPr/>
        </p:nvSpPr>
        <p:spPr bwMode="auto">
          <a:xfrm>
            <a:off x="457200" y="381000"/>
            <a:ext cx="8305800"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Titr" pitchFamily="2" charset="-78"/>
              </a:rPr>
              <a:t>شاخص های انسانی :</a:t>
            </a:r>
            <a:endParaRPr kumimoji="0" lang="fa-IR" sz="2500" b="0" i="0" u="none" strike="noStrike" cap="none" normalizeH="0" baseline="0" dirty="0" smtClean="0">
              <a:ln>
                <a:noFill/>
              </a:ln>
              <a:solidFill>
                <a:schemeClr val="bg1"/>
              </a:solidFill>
              <a:effectLst/>
              <a:latin typeface="Arial" pitchFamily="34" charset="0"/>
              <a:cs typeface="B Titr"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304800" y="533400"/>
            <a:ext cx="8458200" cy="59246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bg1"/>
                </a:solidFill>
                <a:effectLst/>
                <a:latin typeface="Calibri" pitchFamily="34" charset="0"/>
                <a:ea typeface="Times New Roman" pitchFamily="18" charset="0"/>
                <a:cs typeface="B Titr" pitchFamily="2" charset="-78"/>
              </a:rPr>
              <a:t>شاخص های ساختاری :</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pitchFamily="34" charset="0"/>
              <a:cs typeface="B Titr"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5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عوامل ناشی از ساختار داخلی شرکتهای گزارشگر، که در گزارشگری مالی اینترنتی تاثیر گذار میباشد در این گروه جای میگیرند که مهمترین آنها عبارتند از :</a:t>
            </a:r>
          </a:p>
          <a:p>
            <a:pPr marL="0" marR="0" lvl="0" indent="0" algn="just" defTabSz="914400" rtl="1" eaLnBrk="0" fontAlgn="base" latinLnBrk="0" hangingPunct="0">
              <a:lnSpc>
                <a:spcPct val="100000"/>
              </a:lnSpc>
              <a:spcBef>
                <a:spcPct val="0"/>
              </a:spcBef>
              <a:spcAft>
                <a:spcPct val="0"/>
              </a:spcAft>
              <a:buClrTx/>
              <a:buSzTx/>
              <a:buFontTx/>
              <a:buNone/>
              <a:tabLst/>
            </a:pPr>
            <a:endParaRPr lang="fa-IR" sz="2500" b="1" dirty="0" smtClean="0">
              <a:latin typeface="Calibri" pitchFamily="34" charset="0"/>
              <a:cs typeface="B Nazanin" pitchFamily="2" charset="-78"/>
            </a:endParaRPr>
          </a:p>
          <a:p>
            <a:pPr algn="just" rtl="1" eaLnBrk="0" fontAlgn="base" hangingPunct="0">
              <a:spcBef>
                <a:spcPct val="0"/>
              </a:spcBef>
              <a:spcAft>
                <a:spcPct val="0"/>
              </a:spcAft>
            </a:pPr>
            <a:r>
              <a:rPr lang="fa-IR" sz="2400" b="1" dirty="0" smtClean="0">
                <a:solidFill>
                  <a:schemeClr val="bg1"/>
                </a:solidFill>
                <a:cs typeface="B Nazanin" pitchFamily="2" charset="-78"/>
              </a:rPr>
              <a:t>عدم وجود ساختار مناسب تشکیلاتی  در شرکتها  برای گزارشگری مالی  اینترنتی </a:t>
            </a:r>
          </a:p>
          <a:p>
            <a:pPr algn="just" rtl="1" eaLnBrk="0" fontAlgn="base" hangingPunct="0">
              <a:spcBef>
                <a:spcPct val="0"/>
              </a:spcBef>
              <a:spcAft>
                <a:spcPct val="0"/>
              </a:spcAft>
            </a:pPr>
            <a:endParaRPr lang="en-US" sz="2400" dirty="0" smtClean="0">
              <a:solidFill>
                <a:schemeClr val="bg1"/>
              </a:solidFill>
              <a:cs typeface="B Nazanin" pitchFamily="2" charset="-78"/>
            </a:endParaRPr>
          </a:p>
          <a:p>
            <a:pPr algn="just" rtl="1" eaLnBrk="0" fontAlgn="base" hangingPunct="0">
              <a:spcBef>
                <a:spcPct val="0"/>
              </a:spcBef>
              <a:spcAft>
                <a:spcPct val="0"/>
              </a:spcAft>
            </a:pPr>
            <a:r>
              <a:rPr lang="fa-IR" sz="2500" b="1" dirty="0" smtClean="0">
                <a:solidFill>
                  <a:schemeClr val="bg1"/>
                </a:solidFill>
                <a:cs typeface="B Nazanin" pitchFamily="2" charset="-78"/>
              </a:rPr>
              <a:t>عدم وجود امکانات سخت افزاری و نرم افزاری استفاده از اینترنت نزد گزارشگران مالی اینترنتی </a:t>
            </a:r>
          </a:p>
          <a:p>
            <a:pPr algn="just" rtl="1" eaLnBrk="0" fontAlgn="base" hangingPunct="0">
              <a:spcBef>
                <a:spcPct val="0"/>
              </a:spcBef>
              <a:spcAft>
                <a:spcPct val="0"/>
              </a:spcAft>
            </a:pPr>
            <a:endParaRPr lang="en-US" sz="2500" dirty="0" smtClean="0">
              <a:solidFill>
                <a:schemeClr val="bg1"/>
              </a:solidFill>
              <a:cs typeface="B Nazanin" pitchFamily="2" charset="-78"/>
            </a:endParaRPr>
          </a:p>
          <a:p>
            <a:pPr algn="just" rtl="1" eaLnBrk="0" fontAlgn="base" hangingPunct="0">
              <a:spcBef>
                <a:spcPct val="0"/>
              </a:spcBef>
              <a:spcAft>
                <a:spcPct val="0"/>
              </a:spcAft>
            </a:pPr>
            <a:r>
              <a:rPr lang="fa-IR" sz="2500" b="1" dirty="0" smtClean="0">
                <a:solidFill>
                  <a:schemeClr val="bg1"/>
                </a:solidFill>
                <a:cs typeface="B Nazanin" pitchFamily="2" charset="-78"/>
              </a:rPr>
              <a:t>عدم توانایی در ارائه به موقع صورتهای مالی  اساسی </a:t>
            </a:r>
          </a:p>
          <a:p>
            <a:pPr algn="just" rtl="1" eaLnBrk="0" fontAlgn="base" hangingPunct="0">
              <a:spcBef>
                <a:spcPct val="0"/>
              </a:spcBef>
              <a:spcAft>
                <a:spcPct val="0"/>
              </a:spcAft>
            </a:pPr>
            <a:endParaRPr lang="en-US" sz="2500" dirty="0" smtClean="0">
              <a:solidFill>
                <a:schemeClr val="bg1"/>
              </a:solidFill>
              <a:cs typeface="B Nazanin" pitchFamily="2" charset="-78"/>
            </a:endParaRPr>
          </a:p>
          <a:p>
            <a:pPr algn="just" rtl="1" eaLnBrk="0" fontAlgn="base" hangingPunct="0">
              <a:spcBef>
                <a:spcPct val="0"/>
              </a:spcBef>
              <a:spcAft>
                <a:spcPct val="0"/>
              </a:spcAft>
            </a:pPr>
            <a:r>
              <a:rPr lang="fa-IR" sz="2500" b="1" dirty="0" smtClean="0">
                <a:solidFill>
                  <a:schemeClr val="bg1"/>
                </a:solidFill>
                <a:cs typeface="B Nazanin" pitchFamily="2" charset="-78"/>
              </a:rPr>
              <a:t>عدم وجود عوامل  ایجاد انگیزه در شرکتها جهت گزارشگری مالی  اینترنتی</a:t>
            </a:r>
            <a:endParaRPr lang="en-US" sz="2500" dirty="0" smtClean="0">
              <a:solidFill>
                <a:schemeClr val="bg1"/>
              </a:solidFill>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fa-IR" sz="2500" b="1" i="0" u="none" strike="noStrike" cap="none" normalizeH="0" baseline="0" dirty="0" smtClean="0">
              <a:ln>
                <a:noFill/>
              </a:ln>
              <a:solidFill>
                <a:schemeClr val="tx1"/>
              </a:solidFill>
              <a:effectLst/>
              <a:latin typeface="Calibri" pitchFamily="34" charset="0"/>
              <a:cs typeface="B Nazanin"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924800" cy="255454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rtl="1"/>
            <a:r>
              <a:rPr lang="fa-IR" sz="4000" b="1" dirty="0" smtClean="0">
                <a:solidFill>
                  <a:schemeClr val="bg1"/>
                </a:solidFill>
              </a:rPr>
              <a:t>مبحثی از بررسی موارد خاص در حسابداری</a:t>
            </a:r>
            <a:endParaRPr lang="en-US" sz="4000" dirty="0" smtClean="0">
              <a:solidFill>
                <a:schemeClr val="bg1"/>
              </a:solidFill>
            </a:endParaRPr>
          </a:p>
          <a:p>
            <a:pPr algn="ctr" rtl="1"/>
            <a:r>
              <a:rPr lang="fa-IR" sz="4000" b="1" dirty="0" smtClean="0">
                <a:solidFill>
                  <a:schemeClr val="bg1"/>
                </a:solidFill>
              </a:rPr>
              <a:t>استاد ارجمند : جناب آقای دکتر علی نژاد</a:t>
            </a:r>
            <a:endParaRPr lang="en-US" sz="4000" dirty="0" smtClean="0">
              <a:solidFill>
                <a:schemeClr val="bg1"/>
              </a:solidFill>
            </a:endParaRPr>
          </a:p>
          <a:p>
            <a:pPr algn="ctr" rtl="1"/>
            <a:r>
              <a:rPr lang="fa-IR" sz="4000" b="1" dirty="0" smtClean="0">
                <a:solidFill>
                  <a:schemeClr val="bg1"/>
                </a:solidFill>
              </a:rPr>
              <a:t>جمع آوری و ارائه : حمید جهانی</a:t>
            </a:r>
            <a:endParaRPr lang="en-US" sz="4000" dirty="0" smtClean="0">
              <a:solidFill>
                <a:schemeClr val="bg1"/>
              </a:solidFill>
            </a:endParaRPr>
          </a:p>
          <a:p>
            <a:pPr algn="ctr" rtl="1"/>
            <a:r>
              <a:rPr lang="fa-IR" sz="4000" b="1" dirty="0" smtClean="0">
                <a:solidFill>
                  <a:schemeClr val="bg1"/>
                </a:solidFill>
              </a:rPr>
              <a:t>زمستان 1392</a:t>
            </a:r>
            <a:endParaRPr lang="en-US" sz="4000" dirty="0">
              <a:solidFill>
                <a:schemeClr val="bg1"/>
              </a:solidFill>
            </a:endParaRPr>
          </a:p>
        </p:txBody>
      </p:sp>
      <p:sp>
        <p:nvSpPr>
          <p:cNvPr id="3" name="Rectangle 2"/>
          <p:cNvSpPr/>
          <p:nvPr/>
        </p:nvSpPr>
        <p:spPr>
          <a:xfrm>
            <a:off x="457201" y="2967335"/>
            <a:ext cx="8382000" cy="1323439"/>
          </a:xfrm>
          <a:prstGeom prst="rect">
            <a:avLst/>
          </a:prstGeom>
          <a:noFill/>
        </p:spPr>
        <p:txBody>
          <a:bodyPr wrap="square" lIns="91440" tIns="45720" rIns="91440" bIns="45720">
            <a:spAutoFit/>
          </a:bodyPr>
          <a:lstStyle/>
          <a:p>
            <a:pPr algn="ctr"/>
            <a:r>
              <a:rPr lang="en-US" sz="4000" dirty="0" smtClean="0"/>
              <a:t>Discussion of specific issues in accounting review</a:t>
            </a:r>
            <a:endParaRPr lang="en-US" sz="4000" dirty="0"/>
          </a:p>
        </p:txBody>
      </p:sp>
      <p:sp>
        <p:nvSpPr>
          <p:cNvPr id="4" name="Rectangle 3"/>
          <p:cNvSpPr/>
          <p:nvPr/>
        </p:nvSpPr>
        <p:spPr>
          <a:xfrm>
            <a:off x="609600" y="4343400"/>
            <a:ext cx="8077200" cy="707886"/>
          </a:xfrm>
          <a:prstGeom prst="rect">
            <a:avLst/>
          </a:prstGeom>
          <a:noFill/>
        </p:spPr>
        <p:txBody>
          <a:bodyPr wrap="square" lIns="91440" tIns="45720" rIns="91440" bIns="45720">
            <a:spAutoFit/>
          </a:bodyPr>
          <a:lstStyle/>
          <a:p>
            <a:pPr algn="ctr"/>
            <a:r>
              <a:rPr lang="en-US" sz="4000" b="1" cap="none" spc="0" dirty="0" smtClean="0">
                <a:ln w="1905"/>
                <a:effectLst>
                  <a:innerShdw blurRad="69850" dist="43180" dir="5400000">
                    <a:srgbClr val="000000">
                      <a:alpha val="65000"/>
                    </a:srgbClr>
                  </a:innerShdw>
                </a:effectLst>
              </a:rPr>
              <a:t>Dr. </a:t>
            </a:r>
            <a:r>
              <a:rPr lang="en-US" sz="4000" b="1" dirty="0" err="1" smtClean="0">
                <a:ln w="1905"/>
                <a:effectLst>
                  <a:innerShdw blurRad="69850" dist="43180" dir="5400000">
                    <a:srgbClr val="000000">
                      <a:alpha val="65000"/>
                    </a:srgbClr>
                  </a:innerShdw>
                </a:effectLst>
              </a:rPr>
              <a:t>Alinejad</a:t>
            </a:r>
            <a:endParaRPr lang="en-US" sz="4000" b="1" cap="none" spc="0" dirty="0">
              <a:ln w="1905"/>
              <a:effectLst>
                <a:innerShdw blurRad="69850" dist="43180" dir="5400000">
                  <a:srgbClr val="000000">
                    <a:alpha val="65000"/>
                  </a:srgbClr>
                </a:innerShdw>
              </a:effectLst>
            </a:endParaRPr>
          </a:p>
        </p:txBody>
      </p:sp>
      <p:sp>
        <p:nvSpPr>
          <p:cNvPr id="5" name="Rectangle 4"/>
          <p:cNvSpPr/>
          <p:nvPr/>
        </p:nvSpPr>
        <p:spPr>
          <a:xfrm>
            <a:off x="381000" y="5029200"/>
            <a:ext cx="8229600" cy="707886"/>
          </a:xfrm>
          <a:prstGeom prst="rect">
            <a:avLst/>
          </a:prstGeom>
          <a:noFill/>
        </p:spPr>
        <p:txBody>
          <a:bodyPr wrap="square" lIns="91440" tIns="45720" rIns="91440" bIns="45720">
            <a:spAutoFit/>
          </a:bodyPr>
          <a:lstStyle/>
          <a:p>
            <a:pPr algn="ctr"/>
            <a:r>
              <a:rPr lang="en-US" sz="4000" dirty="0" smtClean="0"/>
              <a:t>Collect &amp; Provider: </a:t>
            </a:r>
            <a:r>
              <a:rPr lang="en-US" sz="4000" dirty="0" err="1" smtClean="0"/>
              <a:t>H.Jahani</a:t>
            </a:r>
            <a:endParaRPr lang="en-US" sz="4000" dirty="0"/>
          </a:p>
        </p:txBody>
      </p:sp>
      <p:sp>
        <p:nvSpPr>
          <p:cNvPr id="6" name="Rectangle 5"/>
          <p:cNvSpPr/>
          <p:nvPr/>
        </p:nvSpPr>
        <p:spPr>
          <a:xfrm>
            <a:off x="533400" y="5715000"/>
            <a:ext cx="8001000" cy="707886"/>
          </a:xfrm>
          <a:prstGeom prst="rect">
            <a:avLst/>
          </a:prstGeom>
          <a:noFill/>
        </p:spPr>
        <p:txBody>
          <a:bodyPr wrap="square" lIns="91440" tIns="45720" rIns="91440" bIns="45720">
            <a:spAutoFit/>
          </a:bodyPr>
          <a:lstStyle/>
          <a:p>
            <a:pPr algn="ctr"/>
            <a:r>
              <a:rPr lang="en-US" sz="4000" dirty="0" smtClean="0"/>
              <a:t>Winter 2013</a:t>
            </a:r>
            <a:endParaRPr lang="en-US"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381000" y="304800"/>
            <a:ext cx="8458200" cy="62324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bg1"/>
                </a:solidFill>
                <a:effectLst/>
                <a:latin typeface="Calibri" pitchFamily="34" charset="0"/>
                <a:ea typeface="Times New Roman" pitchFamily="18" charset="0"/>
                <a:cs typeface="B Titr" pitchFamily="2" charset="-78"/>
              </a:rPr>
              <a:t>فعالیت های انجام شده در ایران برای اجرایی کردن گزارشگری مالی اینترنتی </a:t>
            </a: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a-IR" sz="25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طبق اظهارات مسولین مربوطه در ایران در گام اول، واژه نامه ایران مبتنی بر استاندارد بین المللی </a:t>
            </a:r>
            <a:r>
              <a:rPr kumimoji="0" lang="en-US"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IFRS</a:t>
            </a:r>
            <a:r>
              <a:rPr kumimoji="0" lang="ar-SA"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تدوین شده که در این راستا از تجارب شرکت های بین المللی مطرح در این حوزه نیز استفاده گردیده است.</a:t>
            </a:r>
            <a:endParaRPr kumimoji="0" lang="fa-IR"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sz="2500" b="0"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در گام دوم نیز به منظور تولید خروجی های </a:t>
            </a:r>
            <a:r>
              <a:rPr kumimoji="0" lang="en-US"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XBRL)</a:t>
            </a:r>
            <a:r>
              <a:rPr kumimoji="0" lang="ar-SA"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داده های ارائه شده توسط خروجی های سامانه جامع اطلاع رسانی ناشران مبنای کار قرار گرفت</a:t>
            </a:r>
            <a:r>
              <a:rPr kumimoji="0" lang="fa-IR"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ه است</a:t>
            </a:r>
            <a:r>
              <a:rPr kumimoji="0" lang="ar-SA"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a:t>
            </a:r>
            <a:endParaRPr kumimoji="0" lang="fa-IR"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sz="2500" b="0"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ایجاد موفقیت آمیز واژه نامه ایران در یکی از حوزه های مهم صنعت، تشکیل کارگروه تخصصی </a:t>
            </a:r>
            <a:r>
              <a:rPr kumimoji="0" lang="en-US"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XBRL</a:t>
            </a:r>
            <a:r>
              <a:rPr kumimoji="0" lang="ar-SA"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و ایجاد دانش سازمانی، تولید خروجیهای </a:t>
            </a:r>
            <a:r>
              <a:rPr kumimoji="0" lang="en-US"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XBRL</a:t>
            </a:r>
            <a:r>
              <a:rPr kumimoji="0" lang="ar-SA"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 افزایش سرعت تحلیل پردازش گزارشات مالی را می توان به عنوان مهمترین مزایا و دستاوردهای این پروژه ملی برشمرد. </a:t>
            </a:r>
            <a:endParaRPr kumimoji="0" lang="fa-IR"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ar-SA" sz="25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81000" y="1143000"/>
            <a:ext cx="8305800" cy="43242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ایجاد بستر لازم برای پذیرش خروجی های </a:t>
            </a:r>
            <a:r>
              <a:rPr kumimoji="0" lang="en-US"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XBRL</a:t>
            </a:r>
            <a:r>
              <a:rPr kumimoji="0" lang="ar-SA"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حمایت از تأمین کنندگان نرم افزاری برای تجهیز نرم‌افزارهای خود به قابلیت</a:t>
            </a:r>
            <a:r>
              <a:rPr kumimoji="0" lang="en-US"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XBRL </a:t>
            </a:r>
            <a:r>
              <a:rPr kumimoji="0" lang="fa-IR"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a:t>
            </a:r>
            <a:r>
              <a:rPr kumimoji="0" lang="ar-SA"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و ترغیب شرکت ها به تهیه و ارسال گزارشات مالی در قالب </a:t>
            </a:r>
            <a:r>
              <a:rPr kumimoji="0" lang="en-US"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XBRL </a:t>
            </a:r>
            <a:r>
              <a:rPr kumimoji="0" lang="ar-SA"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را می توان از جمله دیگر برنامه های آتی سازمان</a:t>
            </a:r>
            <a:r>
              <a:rPr kumimoji="0" lang="fa-IR"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های مربوطه</a:t>
            </a:r>
            <a:r>
              <a:rPr kumimoji="0" lang="ar-SA"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در این حوزه برشمرد</a:t>
            </a:r>
            <a:r>
              <a:rPr kumimoji="0" lang="en-US"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a:t>
            </a:r>
            <a:endParaRPr kumimoji="0" lang="fa-IR"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lang="fa-IR" sz="2500" b="1" dirty="0" smtClean="0">
              <a:solidFill>
                <a:schemeClr val="bg1"/>
              </a:solidFill>
              <a:latin typeface="Arial" pitchFamily="34" charset="0"/>
              <a:ea typeface="Times New Roman" pitchFamily="18" charset="0"/>
              <a:cs typeface="B Nazanin"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لازم به ذکر است که پیاده سازی </a:t>
            </a:r>
            <a:r>
              <a:rPr kumimoji="0" lang="en-US"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XBRL</a:t>
            </a:r>
            <a:r>
              <a:rPr kumimoji="0" lang="ar-SA"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چه در این مرحله و چه در مراحل بعدی با همکاری شرکتهای </a:t>
            </a:r>
            <a:r>
              <a:rPr kumimoji="0" lang="en-US"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IT</a:t>
            </a:r>
            <a:r>
              <a:rPr kumimoji="0" lang="ar-SA" sz="25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فعال در حوزه پردازش داده و همچنین شرکتهای تامین کننده نرم افزارهای حسابداری شرکتها امکان پذیر خواهد بود. </a:t>
            </a:r>
            <a:endParaRPr kumimoji="0" lang="ar-SA" sz="2500" b="0" i="0" u="none" strike="noStrike" cap="none" normalizeH="0" baseline="0" dirty="0" smtClean="0">
              <a:ln>
                <a:noFill/>
              </a:ln>
              <a:solidFill>
                <a:schemeClr val="bg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81000" y="381000"/>
            <a:ext cx="84582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Titr" pitchFamily="2" charset="-78"/>
              </a:rPr>
              <a:t>خلاصه و نتیجه گیری :</a:t>
            </a:r>
            <a:endPar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Tit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dirty="0" smtClean="0">
              <a:ln>
                <a:noFill/>
              </a:ln>
              <a:solidFill>
                <a:schemeClr val="bg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از مزایای گزارشگری اینترنتی میتوان  به افزایش ویژگی مربوط بودن اطلاعات ، کاهش هزینه انتشار  اطلاعات ، عمومی شدن اطلاعات ، امکان افزایش حجم اطلاعات ، به هنگام بودن اطلاعات و نیز امکان ارائه اطلاعات قابل ویرایش  توسط استفاده کنندگان اشاره کرد.</a:t>
            </a:r>
            <a:endPar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500" b="1" i="0" u="none" strike="noStrike" cap="none" normalizeH="0" baseline="0" dirty="0" smtClean="0">
              <a:ln>
                <a:noFill/>
              </a:ln>
              <a:solidFill>
                <a:schemeClr val="bg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امروز میتوان گفت که تمامی کشورهایی که به آینده اقتصادی خود می اندیشند به دنبال راههای نوین و شفاف تری برای برقرای ارتباط با مشتریان خود  در سرتاسر جهان هستند و </a:t>
            </a: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XBRL </a:t>
            </a: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 یکی از این تکنولوژی های نوین می باشد که در آینده جایگاه واقعی خود را پیدا خواهد کرد. در اواخر </a:t>
            </a:r>
            <a:r>
              <a:rPr lang="fa-IR" sz="2500" b="1" dirty="0" smtClean="0">
                <a:solidFill>
                  <a:schemeClr val="bg1"/>
                </a:solidFill>
                <a:latin typeface="Calibri" pitchFamily="34" charset="0"/>
                <a:ea typeface="Times New Roman" pitchFamily="18" charset="0"/>
                <a:cs typeface="B Nazanin" pitchFamily="2" charset="-78"/>
              </a:rPr>
              <a:t>سال</a:t>
            </a: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2013  ، کارگروه  و هیت تدوین استانداردهای </a:t>
            </a: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XBRL </a:t>
            </a: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 از تهیه و ارائه نسخه جدیدی از </a:t>
            </a: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XBRL </a:t>
            </a: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 را تحت عنوان </a:t>
            </a: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XBRL INLINE </a:t>
            </a: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 ( درون خطی ) با ورژن 1.1  خبر دادند که تحت </a:t>
            </a: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XHTML </a:t>
            </a: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 خواهد بود  و جایگزین نسخه 1.0 میشود و سعی شده در این ورژن  بیشتر روی مبحث حقیقت گرایی تاکید شود که در فایل ضمیمه تمامی مشخصات این ورژن جدید ارائه شده است.</a:t>
            </a:r>
            <a:endParaRPr kumimoji="0" lang="fa-IR" sz="2500" b="1" i="0" u="none" strike="noStrike" cap="none" normalizeH="0" baseline="0" dirty="0" smtClean="0">
              <a:ln>
                <a:noFill/>
              </a:ln>
              <a:solidFill>
                <a:schemeClr val="bg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381000" y="1905000"/>
            <a:ext cx="8382000" cy="2015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انتظار می رود که مسولین کشور ما نیز خود را با پیشرفتهای بین اللملی هماهنگ کنند البته تلاشهایی که در سالهای اخیر صورت گرفته جای تحسین دارد تیم  آکادمیک ایران در مسابقات بین اللملی پاریس که نوزدهمین دوره کنفرانس بین المللی </a:t>
            </a: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XBRL</a:t>
            </a: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 هم بود  توانست مقام نخست را در زمینه </a:t>
            </a: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 XBRL </a:t>
            </a: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 بدست آورد که در شکل زیر این لوح به تصویر کشیده شده است.</a:t>
            </a:r>
            <a:endParaRPr kumimoji="0" lang="fa-IR" sz="2500" b="0" i="0" u="none" strike="noStrike" cap="none" normalizeH="0" baseline="0" dirty="0" smtClean="0">
              <a:ln>
                <a:noFill/>
              </a:ln>
              <a:solidFill>
                <a:schemeClr val="bg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0.jpeg"/>
          <p:cNvPicPr>
            <a:picLocks noChangeAspect="1"/>
          </p:cNvPicPr>
          <p:nvPr/>
        </p:nvPicPr>
        <p:blipFill>
          <a:blip r:embed="rId2"/>
          <a:stretch>
            <a:fillRect/>
          </a:stretch>
        </p:blipFill>
        <p:spPr>
          <a:xfrm>
            <a:off x="152400" y="152400"/>
            <a:ext cx="8839200" cy="65532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81000" y="228600"/>
            <a:ext cx="8534400" cy="5863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Titr" pitchFamily="2" charset="-78"/>
              </a:rPr>
              <a:t>اصطلاحات انگلیسی :</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dirty="0" smtClean="0">
              <a:ln>
                <a:noFill/>
              </a:ln>
              <a:solidFill>
                <a:schemeClr val="bg1"/>
              </a:solidFill>
              <a:effectLst/>
              <a:latin typeface="Arial" pitchFamily="34" charset="0"/>
              <a:cs typeface="B Titr"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Internet Financial Reporting (IFR)</a:t>
            </a:r>
            <a:endParaRPr kumimoji="0" lang="en-US" sz="2500" b="1" i="0" u="none" strike="noStrike" cap="none" normalizeH="0" baseline="0" dirty="0" smtClean="0">
              <a:ln>
                <a:noFill/>
              </a:ln>
              <a:solidFill>
                <a:schemeClr val="bg1"/>
              </a:solidFill>
              <a:effectLst/>
              <a:latin typeface="Arial" pitchFamily="34" charset="0"/>
              <a:cs typeface="B Nazanin"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Securities and Exchange Commission (SEC)</a:t>
            </a:r>
            <a:endParaRPr kumimoji="0" lang="en-US" sz="2500" b="1" i="0" u="none" strike="noStrike" cap="none" normalizeH="0" baseline="0" dirty="0" smtClean="0">
              <a:ln>
                <a:noFill/>
              </a:ln>
              <a:solidFill>
                <a:schemeClr val="bg1"/>
              </a:solidFill>
              <a:effectLst/>
              <a:latin typeface="Arial" pitchFamily="34" charset="0"/>
              <a:cs typeface="B Nazanin"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Extensible Business Reporting Language (XBRL)</a:t>
            </a:r>
            <a:endParaRPr kumimoji="0" lang="en-US" sz="2500" b="1" i="0" u="none" strike="noStrike" cap="none" normalizeH="0" baseline="0" dirty="0" smtClean="0">
              <a:ln>
                <a:noFill/>
              </a:ln>
              <a:solidFill>
                <a:schemeClr val="bg1"/>
              </a:solidFill>
              <a:effectLst/>
              <a:latin typeface="Arial" pitchFamily="34" charset="0"/>
              <a:cs typeface="B Nazanin"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Extensible Assurance Reporting Language (XARL) </a:t>
            </a:r>
            <a:endParaRPr kumimoji="0" lang="en-US" sz="2500" b="1" i="0" u="none" strike="noStrike" cap="none" normalizeH="0" baseline="0" dirty="0" smtClean="0">
              <a:ln>
                <a:noFill/>
              </a:ln>
              <a:solidFill>
                <a:schemeClr val="bg1"/>
              </a:solidFill>
              <a:effectLst/>
              <a:latin typeface="Arial" pitchFamily="34" charset="0"/>
              <a:cs typeface="B Nazanin" pitchFamily="2" charset="-78"/>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World Wide Web (WWW)</a:t>
            </a:r>
            <a:endParaRPr kumimoji="0" lang="en-US" sz="2500" b="1" i="0" u="none" strike="noStrike" cap="none" normalizeH="0" baseline="0" dirty="0" smtClean="0">
              <a:ln>
                <a:noFill/>
              </a:ln>
              <a:solidFill>
                <a:schemeClr val="bg1"/>
              </a:solidFill>
              <a:effectLst/>
              <a:latin typeface="Arial" pitchFamily="34" charset="0"/>
              <a:cs typeface="B Nazanin"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Portable Document Format (PDF)</a:t>
            </a:r>
            <a:endParaRPr kumimoji="0" lang="en-US" sz="2500" b="1" i="0" u="none" strike="noStrike" cap="none" normalizeH="0" baseline="0" dirty="0" smtClean="0">
              <a:ln>
                <a:noFill/>
              </a:ln>
              <a:solidFill>
                <a:schemeClr val="bg1"/>
              </a:solidFill>
              <a:effectLst/>
              <a:latin typeface="Arial" pitchFamily="34" charset="0"/>
              <a:cs typeface="B Nazanin"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Information and Communication Technology (ICT)</a:t>
            </a:r>
            <a:endParaRPr kumimoji="0" lang="en-US" sz="2500" b="1" i="0" u="none" strike="noStrike" cap="none" normalizeH="0" baseline="0" dirty="0" smtClean="0">
              <a:ln>
                <a:noFill/>
              </a:ln>
              <a:solidFill>
                <a:schemeClr val="bg1"/>
              </a:solidFill>
              <a:effectLst/>
              <a:latin typeface="Arial" pitchFamily="34" charset="0"/>
              <a:cs typeface="B Nazanin"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American Institute of Public Accountants (AICPA)</a:t>
            </a:r>
            <a:endParaRPr kumimoji="0" lang="en-US" sz="2500" b="1" i="0" u="none" strike="noStrike" cap="none" normalizeH="0" baseline="0" dirty="0" smtClean="0">
              <a:ln>
                <a:noFill/>
              </a:ln>
              <a:solidFill>
                <a:schemeClr val="bg1"/>
              </a:solidFill>
              <a:effectLst/>
              <a:latin typeface="Arial" pitchFamily="34" charset="0"/>
              <a:cs typeface="B Nazanin" pitchFamily="2" charset="-78"/>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Canadian Institute of Chartered Accountants (CICA)</a:t>
            </a:r>
            <a:endParaRPr kumimoji="0" lang="en-US" sz="2500" b="1" i="0" u="none" strike="noStrike" cap="none" normalizeH="0" baseline="0" dirty="0" smtClean="0">
              <a:ln>
                <a:noFill/>
              </a:ln>
              <a:solidFill>
                <a:schemeClr val="bg1"/>
              </a:solidFill>
              <a:effectLst/>
              <a:latin typeface="Arial" pitchFamily="34" charset="0"/>
              <a:cs typeface="B Nazanin"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Financial Accounting Standards Board (FASB)</a:t>
            </a:r>
            <a:endParaRPr kumimoji="0" lang="en-US" sz="2500" b="1" i="0" u="none" strike="noStrike" cap="none" normalizeH="0" baseline="0" dirty="0" smtClean="0">
              <a:ln>
                <a:noFill/>
              </a:ln>
              <a:solidFill>
                <a:schemeClr val="bg1"/>
              </a:solidFill>
              <a:effectLst/>
              <a:latin typeface="Arial" pitchFamily="34" charset="0"/>
              <a:cs typeface="B Nazanin"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Extensible Markup Language (XML)</a:t>
            </a:r>
            <a:endParaRPr kumimoji="0" lang="en-US" sz="2500" b="1" i="0" u="none" strike="noStrike" cap="none" normalizeH="0" baseline="0" dirty="0" smtClean="0">
              <a:ln>
                <a:noFill/>
              </a:ln>
              <a:solidFill>
                <a:schemeClr val="bg1"/>
              </a:solidFill>
              <a:effectLst/>
              <a:latin typeface="Arial" pitchFamily="34" charset="0"/>
              <a:cs typeface="B Nazanin" pitchFamily="2" charset="-78"/>
            </a:endParaRPr>
          </a:p>
        </p:txBody>
      </p:sp>
      <p:sp>
        <p:nvSpPr>
          <p:cNvPr id="3" name="TextBox 2"/>
          <p:cNvSpPr txBox="1"/>
          <p:nvPr/>
        </p:nvSpPr>
        <p:spPr>
          <a:xfrm>
            <a:off x="381000" y="6096000"/>
            <a:ext cx="8382000" cy="446276"/>
          </a:xfrm>
          <a:prstGeom prst="rect">
            <a:avLst/>
          </a:prstGeom>
          <a:noFill/>
        </p:spPr>
        <p:txBody>
          <a:bodyPr wrap="square" rtlCol="0">
            <a:spAutoFit/>
          </a:bodyPr>
          <a:lstStyle/>
          <a:p>
            <a:r>
              <a:rPr lang="en-US" sz="2300" b="1" dirty="0" smtClean="0">
                <a:solidFill>
                  <a:schemeClr val="bg1"/>
                </a:solidFill>
                <a:cs typeface="B Nazanin" pitchFamily="2" charset="-78"/>
              </a:rPr>
              <a:t>Extensible Hyper Text Markup Language ( XHTML)</a:t>
            </a:r>
            <a:endParaRPr lang="en-US" sz="2300" b="1" dirty="0">
              <a:solidFill>
                <a:schemeClr val="bg1"/>
              </a:solidFill>
              <a:cs typeface="B Nazanin"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304800" y="228600"/>
            <a:ext cx="8534400"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200" b="1" i="0" u="none" strike="noStrike" cap="none" normalizeH="0" baseline="0" dirty="0" smtClean="0">
                <a:ln>
                  <a:noFill/>
                </a:ln>
                <a:solidFill>
                  <a:schemeClr val="bg1"/>
                </a:solidFill>
                <a:effectLst/>
                <a:latin typeface="Calibri" pitchFamily="34" charset="0"/>
                <a:ea typeface="Times New Roman" pitchFamily="18" charset="0"/>
                <a:cs typeface="B Titr" pitchFamily="2" charset="-78"/>
              </a:rPr>
              <a:t>منابع : </a:t>
            </a:r>
            <a:endParaRPr kumimoji="0" lang="en-US" sz="2200" b="0" i="0" u="none" strike="noStrike" cap="none" normalizeH="0" baseline="0" dirty="0" smtClean="0">
              <a:ln>
                <a:noFill/>
              </a:ln>
              <a:solidFill>
                <a:schemeClr val="bg1"/>
              </a:solidFill>
              <a:effectLst/>
              <a:latin typeface="Arial" pitchFamily="34" charset="0"/>
              <a:cs typeface="B Tit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200" b="1" i="0" u="none" strike="noStrike" cap="none" normalizeH="0" baseline="0" dirty="0" smtClean="0">
                <a:ln>
                  <a:noFill/>
                </a:ln>
                <a:solidFill>
                  <a:srgbClr val="FF0000"/>
                </a:solidFill>
                <a:effectLst/>
                <a:latin typeface="Calibri" pitchFamily="34" charset="0"/>
                <a:ea typeface="Times New Roman" pitchFamily="18" charset="0"/>
                <a:cs typeface="B Nazanin" pitchFamily="2" charset="-78"/>
              </a:rPr>
              <a:t>1</a:t>
            </a:r>
            <a:r>
              <a:rPr kumimoji="0" lang="fa-IR" sz="22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 امینی ، مرادی ، فریدون (1386) . گزارشگری واحدهای اقتصادی در اینترنت ، فصلنامه حسابرس ، سال نهم ، شماره 39 ، زمستان.</a:t>
            </a:r>
            <a:endParaRPr kumimoji="0" lang="en-US" sz="2200" b="0" i="0" u="none" strike="noStrike" cap="none" normalizeH="0" baseline="0" dirty="0" smtClean="0">
              <a:ln>
                <a:noFill/>
              </a:ln>
              <a:solidFill>
                <a:schemeClr val="bg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200" b="1" i="0" u="none" strike="noStrike" cap="none" normalizeH="0" baseline="0" dirty="0" smtClean="0">
                <a:ln>
                  <a:noFill/>
                </a:ln>
                <a:solidFill>
                  <a:srgbClr val="FF0000"/>
                </a:solidFill>
                <a:effectLst/>
                <a:latin typeface="Calibri" pitchFamily="34" charset="0"/>
                <a:ea typeface="Times New Roman" pitchFamily="18" charset="0"/>
                <a:cs typeface="B Nazanin" pitchFamily="2" charset="-78"/>
              </a:rPr>
              <a:t>2.</a:t>
            </a:r>
            <a:r>
              <a:rPr kumimoji="0" lang="fa-IR" sz="22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جلیلی ، لیلی (1385) سال  2007  ، آغاز  جاسگزینی اطلاعات الکترونیکی با نوشتاری ، فصلنامه حسابرس ، شماره 35</a:t>
            </a:r>
            <a:endParaRPr kumimoji="0" lang="en-US" sz="22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2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3.عرب مازار یزدی ، محمد. حسنی ، الهام. (1385) امنیت در خدمات  گزارشگری مالی مبتنی </a:t>
            </a:r>
            <a:r>
              <a:rPr kumimoji="0" lang="en-US" sz="22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XML</a:t>
            </a:r>
            <a:r>
              <a:rPr kumimoji="0" lang="fa-IR" sz="22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 در اینترنت، حسابدار ، سال 21 ، شماره 174</a:t>
            </a:r>
            <a:endParaRPr kumimoji="0" lang="en-US" sz="2200" b="0" i="0" u="none" strike="noStrike" cap="none" normalizeH="0" baseline="0" dirty="0" smtClean="0">
              <a:ln>
                <a:noFill/>
              </a:ln>
              <a:solidFill>
                <a:schemeClr val="bg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200" b="1" i="0" u="none" strike="noStrike" cap="none" normalizeH="0" baseline="0" dirty="0" smtClean="0">
                <a:ln>
                  <a:noFill/>
                </a:ln>
                <a:solidFill>
                  <a:srgbClr val="FF0000"/>
                </a:solidFill>
                <a:effectLst/>
                <a:latin typeface="Calibri" pitchFamily="34" charset="0"/>
                <a:ea typeface="Times New Roman" pitchFamily="18" charset="0"/>
                <a:cs typeface="B Nazanin" pitchFamily="2" charset="-78"/>
              </a:rPr>
              <a:t>4.</a:t>
            </a:r>
            <a:r>
              <a:rPr kumimoji="0" lang="fa-IR" sz="22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فض الله زاده ، علیرضا ، بررسی چگونگی پذیرش سیستم های نوین اطلاعاتی حسابداری ، پایان نامه کارشناسی ارشد ،  دانشگاه علامه طباطبائی</a:t>
            </a:r>
            <a:endParaRPr kumimoji="0" lang="en-US" sz="22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200" b="1" i="0" u="none" strike="noStrike" cap="none" normalizeH="0" baseline="0" dirty="0" smtClean="0">
                <a:ln>
                  <a:noFill/>
                </a:ln>
                <a:solidFill>
                  <a:srgbClr val="FF0000"/>
                </a:solidFill>
                <a:effectLst/>
                <a:latin typeface="Calibri" pitchFamily="34" charset="0"/>
                <a:ea typeface="Times New Roman" pitchFamily="18" charset="0"/>
                <a:cs typeface="B Nazanin" pitchFamily="2" charset="-78"/>
              </a:rPr>
              <a:t>5.</a:t>
            </a:r>
            <a:r>
              <a:rPr kumimoji="0" lang="fa-IR" sz="22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2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عرب زاده ، دکتر محمد ، گزارشگری مالی اینترنتی ،ماهنمامه حسابدار ، شماره 199</a:t>
            </a:r>
            <a:endParaRPr kumimoji="0" lang="en-US" sz="2200" b="0" i="0" u="none" strike="noStrike" cap="none" normalizeH="0" baseline="0" dirty="0" smtClean="0">
              <a:ln>
                <a:noFill/>
              </a:ln>
              <a:solidFill>
                <a:schemeClr val="bg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200" b="1" i="0" u="none" strike="noStrike" cap="none" normalizeH="0" baseline="0" dirty="0" smtClean="0">
                <a:ln>
                  <a:noFill/>
                </a:ln>
                <a:solidFill>
                  <a:srgbClr val="FF0000"/>
                </a:solidFill>
                <a:effectLst/>
                <a:latin typeface="Calibri" pitchFamily="34" charset="0"/>
                <a:ea typeface="Times New Roman" pitchFamily="18" charset="0"/>
                <a:cs typeface="B Nazanin" pitchFamily="2" charset="-78"/>
              </a:rPr>
              <a:t>6. </a:t>
            </a:r>
            <a:r>
              <a:rPr kumimoji="0" lang="fa-IR" sz="22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طالب نیا ، قدرت اله ، بررسی موانع و مشکلات استفاده از اینترنت در گزارشگری مالی  در ایران ، دانش و پژوهش  حسابداری ، سال ششم ، شماره بیستم.</a:t>
            </a:r>
            <a:endParaRPr kumimoji="0" lang="en-US" sz="22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200" b="1" i="0" u="none" strike="noStrike" cap="none" normalizeH="0" baseline="0" dirty="0" smtClean="0">
                <a:ln>
                  <a:noFill/>
                </a:ln>
                <a:solidFill>
                  <a:srgbClr val="FF0000"/>
                </a:solidFill>
                <a:effectLst/>
                <a:latin typeface="Calibri" pitchFamily="34" charset="0"/>
                <a:ea typeface="Times New Roman" pitchFamily="18" charset="0"/>
                <a:cs typeface="B Nazanin" pitchFamily="2" charset="-78"/>
              </a:rPr>
              <a:t>7.</a:t>
            </a:r>
            <a:r>
              <a:rPr kumimoji="0" lang="fa-IR" sz="22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کریم نژاد ، سجاد ، گزارشگری مالی اینترنتی ، پذیرفته شده در اولین سمینار منطقه ای  تغییرات  و ضرورتهای حسابداری و حسابرسی.</a:t>
            </a:r>
            <a:endParaRPr kumimoji="0" lang="en-US" sz="2200" b="0" i="0" u="none" strike="noStrike" cap="none" normalizeH="0" baseline="0" dirty="0" smtClean="0">
              <a:ln>
                <a:noFill/>
              </a:ln>
              <a:solidFill>
                <a:schemeClr val="bg1"/>
              </a:solidFill>
              <a:effectLst/>
              <a:latin typeface="Arial" pitchFamily="34" charset="0"/>
              <a:cs typeface="B Nazanin" pitchFamily="2" charset="-78"/>
            </a:endParaRPr>
          </a:p>
          <a:p>
            <a:pPr lvl="0" algn="r" rtl="1" eaLnBrk="0" fontAlgn="base" hangingPunct="0">
              <a:spcBef>
                <a:spcPct val="0"/>
              </a:spcBef>
              <a:spcAft>
                <a:spcPct val="0"/>
              </a:spcAft>
            </a:pPr>
            <a:r>
              <a:rPr kumimoji="0" lang="fa-IR" sz="2200" b="1" i="0" u="none" strike="noStrike" cap="none" normalizeH="0" baseline="0" dirty="0" smtClean="0">
                <a:ln>
                  <a:noFill/>
                </a:ln>
                <a:solidFill>
                  <a:srgbClr val="FF0000"/>
                </a:solidFill>
                <a:effectLst/>
                <a:latin typeface="Calibri" pitchFamily="34" charset="0"/>
                <a:ea typeface="Times New Roman" pitchFamily="18" charset="0"/>
                <a:cs typeface="B Nazanin" pitchFamily="2" charset="-78"/>
              </a:rPr>
              <a:t>8</a:t>
            </a:r>
            <a:r>
              <a:rPr kumimoji="0" lang="fa-IR" sz="22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en-US" sz="2200" b="1" i="0" u="none" strike="noStrike" cap="none" normalizeH="0" baseline="0" dirty="0" smtClean="0">
                <a:ln>
                  <a:noFill/>
                </a:ln>
                <a:solidFill>
                  <a:schemeClr val="accent5">
                    <a:lumMod val="75000"/>
                  </a:schemeClr>
                </a:solidFill>
                <a:effectLst/>
                <a:latin typeface="Calibri" pitchFamily="34" charset="0"/>
                <a:ea typeface="Times New Roman" pitchFamily="18" charset="0"/>
                <a:cs typeface="B Nazanin" pitchFamily="2" charset="-78"/>
                <a:hlinkClick r:id="rId2"/>
              </a:rPr>
              <a:t>www.xbrl.com</a:t>
            </a:r>
            <a:r>
              <a:rPr lang="en-US" sz="2200" b="1" dirty="0">
                <a:solidFill>
                  <a:schemeClr val="accent5">
                    <a:lumMod val="75000"/>
                  </a:schemeClr>
                </a:solidFill>
                <a:latin typeface="Calibri" pitchFamily="34" charset="0"/>
                <a:ea typeface="Times New Roman" pitchFamily="18" charset="0"/>
                <a:cs typeface="B Nazanin" pitchFamily="2" charset="-78"/>
              </a:rPr>
              <a:t> </a:t>
            </a:r>
            <a:r>
              <a:rPr lang="en-US" sz="2200" b="1" dirty="0" smtClean="0">
                <a:solidFill>
                  <a:schemeClr val="accent5">
                    <a:lumMod val="75000"/>
                  </a:schemeClr>
                </a:solidFill>
                <a:latin typeface="Calibri" pitchFamily="34" charset="0"/>
                <a:ea typeface="Times New Roman" pitchFamily="18" charset="0"/>
                <a:cs typeface="B Nazanin" pitchFamily="2" charset="-78"/>
                <a:hlinkClick r:id="rId3"/>
              </a:rPr>
              <a:t> www.irhesabdaran.ir</a:t>
            </a:r>
            <a:r>
              <a:rPr lang="en-US" sz="2200" b="1" dirty="0" smtClean="0">
                <a:solidFill>
                  <a:schemeClr val="accent5">
                    <a:lumMod val="75000"/>
                  </a:schemeClr>
                </a:solidFill>
                <a:latin typeface="Calibri" pitchFamily="34" charset="0"/>
                <a:ea typeface="Times New Roman" pitchFamily="18" charset="0"/>
                <a:cs typeface="B Nazanin" pitchFamily="2" charset="-78"/>
              </a:rPr>
              <a:t>  </a:t>
            </a:r>
            <a:r>
              <a:rPr kumimoji="0" lang="en-US" sz="2200" b="1" i="0" u="none" strike="noStrike" cap="none" normalizeH="0" baseline="0" dirty="0" smtClean="0">
                <a:ln>
                  <a:noFill/>
                </a:ln>
                <a:solidFill>
                  <a:schemeClr val="accent5">
                    <a:lumMod val="75000"/>
                  </a:schemeClr>
                </a:solidFill>
                <a:effectLst/>
                <a:latin typeface="Calibri" pitchFamily="34" charset="0"/>
                <a:ea typeface="Times New Roman" pitchFamily="18" charset="0"/>
                <a:cs typeface="B Nazanin" pitchFamily="2" charset="-78"/>
                <a:hlinkClick r:id="rId4"/>
              </a:rPr>
              <a:t>www.xbrl.org</a:t>
            </a:r>
            <a:endParaRPr kumimoji="0" lang="en-US" sz="2200" b="0" i="0" u="none" strike="noStrike" cap="none" normalizeH="0" baseline="0" dirty="0" smtClean="0">
              <a:ln>
                <a:noFill/>
              </a:ln>
              <a:solidFill>
                <a:schemeClr val="accent5">
                  <a:lumMod val="75000"/>
                </a:schemeClr>
              </a:solidFill>
              <a:effectLst/>
              <a:latin typeface="Arial" pitchFamily="34" charset="0"/>
              <a:cs typeface="B Nazanin" pitchFamily="2" charset="-78"/>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Initial Evidence on the Market Impact of the XBRL Mandate ( Brian P. Miller.2012 ).   </a:t>
            </a:r>
            <a:endParaRPr kumimoji="0" lang="en-US" sz="2200" b="0" i="0" u="none" strike="noStrike" cap="none" normalizeH="0" baseline="0" dirty="0" smtClean="0">
              <a:ln>
                <a:noFill/>
              </a:ln>
              <a:solidFill>
                <a:schemeClr val="bg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ksTubeCom_645c206af25a696d20cfa36d14d1b332ea28aacd.jpg"/>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685800" y="6096000"/>
            <a:ext cx="7924800" cy="553998"/>
          </a:xfrm>
          <a:prstGeom prst="rect">
            <a:avLst/>
          </a:prstGeom>
          <a:noFill/>
        </p:spPr>
        <p:txBody>
          <a:bodyPr wrap="square" lIns="91440" tIns="45720" rIns="91440" bIns="45720">
            <a:spAutoFit/>
          </a:bodyPr>
          <a:lstStyle/>
          <a:p>
            <a:pPr algn="ctr"/>
            <a:r>
              <a:rPr lang="fa-IR" sz="3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با تشکر از حسن توجه شما</a:t>
            </a:r>
            <a:endParaRPr lang="en-US" sz="3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ctangle 3"/>
          <p:cNvSpPr/>
          <p:nvPr/>
        </p:nvSpPr>
        <p:spPr>
          <a:xfrm>
            <a:off x="0" y="0"/>
            <a:ext cx="2247154" cy="369332"/>
          </a:xfrm>
          <a:prstGeom prst="rect">
            <a:avLst/>
          </a:prstGeom>
        </p:spPr>
        <p:txBody>
          <a:bodyPr wrap="none">
            <a:spAutoFit/>
          </a:bodyPr>
          <a:lstStyle/>
          <a:p>
            <a:r>
              <a:rPr lang="fa-IR" dirty="0"/>
              <a:t>www.irhesabdaran.ir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990600"/>
            <a:ext cx="8305800" cy="954107"/>
          </a:xfrm>
          <a:prstGeom prst="rect">
            <a:avLst/>
          </a:prstGeom>
        </p:spPr>
        <p:txBody>
          <a:bodyPr wrap="square">
            <a:spAutoFit/>
          </a:bodyPr>
          <a:lstStyle/>
          <a:p>
            <a:pPr algn="r"/>
            <a:r>
              <a:rPr lang="fa-IR" sz="2800" b="1" dirty="0" smtClean="0">
                <a:solidFill>
                  <a:schemeClr val="bg1"/>
                </a:solidFill>
              </a:rPr>
              <a:t>گزارشگری لازمه پاسخگویی است . انسان از دیر باز  برای توضیح آنچه انجام می پذیرفته به بالا دستان خود گزارش میداده است</a:t>
            </a:r>
            <a:endParaRPr lang="en-US" sz="2800" dirty="0">
              <a:solidFill>
                <a:schemeClr val="bg1"/>
              </a:solidFill>
            </a:endParaRPr>
          </a:p>
        </p:txBody>
      </p:sp>
      <p:sp>
        <p:nvSpPr>
          <p:cNvPr id="4" name="Rectangle 3"/>
          <p:cNvSpPr/>
          <p:nvPr/>
        </p:nvSpPr>
        <p:spPr>
          <a:xfrm>
            <a:off x="533400" y="2438400"/>
            <a:ext cx="8153400" cy="1815882"/>
          </a:xfrm>
          <a:prstGeom prst="rect">
            <a:avLst/>
          </a:prstGeom>
        </p:spPr>
        <p:txBody>
          <a:bodyPr wrap="square">
            <a:spAutoFit/>
          </a:bodyPr>
          <a:lstStyle/>
          <a:p>
            <a:pPr algn="r"/>
            <a:r>
              <a:rPr lang="fa-IR" sz="2800" b="1" dirty="0" smtClean="0">
                <a:solidFill>
                  <a:schemeClr val="bg1"/>
                </a:solidFill>
              </a:rPr>
              <a:t>وب برای تمام ذینفعان واحدهای اقتصادی ، جایگزین بسیار سریعتر و آسانتری نسبت به دورنگار ، تلفن و ارتباطات  پستی است . در نتیجه، این امر سبب افزایش ارتباطات متقابل میان شرکت ها و جوامع شده است</a:t>
            </a:r>
            <a:endParaRPr lang="en-US" sz="2800" dirty="0">
              <a:solidFill>
                <a:schemeClr val="bg1"/>
              </a:solidFill>
            </a:endParaRPr>
          </a:p>
        </p:txBody>
      </p:sp>
      <p:sp>
        <p:nvSpPr>
          <p:cNvPr id="2049" name="Rectangle 1"/>
          <p:cNvSpPr>
            <a:spLocks noChangeArrowheads="1"/>
          </p:cNvSpPr>
          <p:nvPr/>
        </p:nvSpPr>
        <p:spPr bwMode="auto">
          <a:xfrm>
            <a:off x="381000" y="4343400"/>
            <a:ext cx="8305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استفاده از اینترنت بعنوان یک کانال  پخش اطلاعات  شرکتها ، پدیده ای است که در سالهای اخیر در حال رشد و پیشرفت  است ، تا جایی که  بسیاری از شرکتها وب سایت های خود را جهت دسترسی به اطلاعات مالی و به منظور بازاریابی ، انتخاب میکنند.</a:t>
            </a:r>
            <a:endParaRPr kumimoji="0" lang="fa-I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Rectangle 4"/>
          <p:cNvSpPr/>
          <p:nvPr/>
        </p:nvSpPr>
        <p:spPr>
          <a:xfrm>
            <a:off x="457200" y="304800"/>
            <a:ext cx="8305800" cy="630942"/>
          </a:xfrm>
          <a:prstGeom prst="rect">
            <a:avLst/>
          </a:prstGeom>
          <a:noFill/>
        </p:spPr>
        <p:txBody>
          <a:bodyPr wrap="square" lIns="91440" tIns="45720" rIns="91440" bIns="45720">
            <a:spAutoFit/>
          </a:bodyPr>
          <a:lstStyle/>
          <a:p>
            <a:pPr algn="ctr"/>
            <a:r>
              <a:rPr lang="fa-IR"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مقدمه</a:t>
            </a:r>
            <a:endParaRPr lang="en-US" sz="3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533400"/>
            <a:ext cx="6096000" cy="5693866"/>
          </a:xfrm>
          <a:prstGeom prst="rect">
            <a:avLst/>
          </a:prstGeom>
          <a:noFill/>
        </p:spPr>
        <p:txBody>
          <a:bodyPr wrap="square" rtlCol="0">
            <a:spAutoFit/>
          </a:bodyPr>
          <a:lstStyle/>
          <a:p>
            <a:pPr algn="ctr"/>
            <a:r>
              <a:rPr lang="fa-IR" sz="2800" b="1" dirty="0" smtClean="0">
                <a:solidFill>
                  <a:schemeClr val="bg1"/>
                </a:solidFill>
                <a:cs typeface="B Nazanin" pitchFamily="2" charset="-78"/>
              </a:rPr>
              <a:t>افشای اطلاعات</a:t>
            </a:r>
          </a:p>
          <a:p>
            <a:pPr algn="ctr"/>
            <a:endParaRPr lang="fa-IR" sz="2800" b="1" dirty="0" smtClean="0">
              <a:solidFill>
                <a:schemeClr val="bg1"/>
              </a:solidFill>
              <a:cs typeface="B Nazanin" pitchFamily="2" charset="-78"/>
            </a:endParaRPr>
          </a:p>
          <a:p>
            <a:pPr algn="ctr"/>
            <a:r>
              <a:rPr lang="fa-IR" sz="2800" b="1" dirty="0" smtClean="0">
                <a:solidFill>
                  <a:schemeClr val="bg1"/>
                </a:solidFill>
                <a:cs typeface="B Nazanin" pitchFamily="2" charset="-78"/>
              </a:rPr>
              <a:t>فشارهای محیطی</a:t>
            </a:r>
          </a:p>
          <a:p>
            <a:pPr algn="ctr"/>
            <a:endParaRPr lang="fa-IR" sz="2800" b="1" dirty="0" smtClean="0">
              <a:solidFill>
                <a:schemeClr val="bg1"/>
              </a:solidFill>
              <a:cs typeface="B Nazanin" pitchFamily="2" charset="-78"/>
            </a:endParaRPr>
          </a:p>
          <a:p>
            <a:pPr algn="ctr"/>
            <a:r>
              <a:rPr lang="fa-IR" sz="2800" b="1" dirty="0" smtClean="0">
                <a:solidFill>
                  <a:schemeClr val="bg1"/>
                </a:solidFill>
                <a:cs typeface="B Nazanin" pitchFamily="2" charset="-78"/>
              </a:rPr>
              <a:t>تعداد استفاده کنندگان خارجی از اطلاعات</a:t>
            </a:r>
          </a:p>
          <a:p>
            <a:pPr algn="ctr"/>
            <a:endParaRPr lang="fa-IR" sz="2800" b="1" dirty="0" smtClean="0">
              <a:solidFill>
                <a:schemeClr val="bg1"/>
              </a:solidFill>
              <a:cs typeface="B Nazanin" pitchFamily="2" charset="-78"/>
            </a:endParaRPr>
          </a:p>
          <a:p>
            <a:pPr algn="ctr"/>
            <a:r>
              <a:rPr lang="fa-IR" sz="2800" b="1" dirty="0" smtClean="0">
                <a:solidFill>
                  <a:schemeClr val="bg1"/>
                </a:solidFill>
                <a:cs typeface="B Nazanin" pitchFamily="2" charset="-78"/>
              </a:rPr>
              <a:t>حرکت بسوی تکنولوژی های جدید</a:t>
            </a:r>
          </a:p>
          <a:p>
            <a:pPr algn="ctr"/>
            <a:endParaRPr lang="fa-IR" sz="2800" b="1" dirty="0" smtClean="0">
              <a:solidFill>
                <a:schemeClr val="bg1"/>
              </a:solidFill>
              <a:cs typeface="B Nazanin" pitchFamily="2" charset="-78"/>
            </a:endParaRPr>
          </a:p>
          <a:p>
            <a:pPr algn="ctr"/>
            <a:r>
              <a:rPr lang="fa-IR" sz="2800" b="1" dirty="0" smtClean="0">
                <a:solidFill>
                  <a:schemeClr val="bg1"/>
                </a:solidFill>
                <a:cs typeface="B Nazanin" pitchFamily="2" charset="-78"/>
              </a:rPr>
              <a:t>منافع شرکت</a:t>
            </a:r>
          </a:p>
          <a:p>
            <a:pPr algn="ctr"/>
            <a:endParaRPr lang="fa-IR" sz="2800" b="1" dirty="0" smtClean="0">
              <a:solidFill>
                <a:schemeClr val="bg1"/>
              </a:solidFill>
              <a:cs typeface="B Nazanin" pitchFamily="2" charset="-78"/>
            </a:endParaRPr>
          </a:p>
          <a:p>
            <a:pPr algn="ctr"/>
            <a:r>
              <a:rPr lang="fa-IR" sz="2800" b="1" dirty="0" smtClean="0">
                <a:solidFill>
                  <a:schemeClr val="bg1"/>
                </a:solidFill>
                <a:cs typeface="B Nazanin" pitchFamily="2" charset="-78"/>
              </a:rPr>
              <a:t>سودآوری شرکت</a:t>
            </a:r>
          </a:p>
          <a:p>
            <a:pPr algn="ctr"/>
            <a:endParaRPr lang="fa-IR" sz="2800" b="1" dirty="0" smtClean="0">
              <a:solidFill>
                <a:schemeClr val="bg1"/>
              </a:solidFill>
              <a:cs typeface="B Nazanin" pitchFamily="2" charset="-78"/>
            </a:endParaRPr>
          </a:p>
          <a:p>
            <a:pPr algn="ctr"/>
            <a:r>
              <a:rPr lang="fa-IR" sz="2800" b="1" dirty="0" smtClean="0">
                <a:solidFill>
                  <a:schemeClr val="bg1"/>
                </a:solidFill>
                <a:cs typeface="B Nazanin" pitchFamily="2" charset="-78"/>
              </a:rPr>
              <a:t>اندازه شرکت</a:t>
            </a:r>
          </a:p>
        </p:txBody>
      </p:sp>
      <p:sp>
        <p:nvSpPr>
          <p:cNvPr id="4" name="Up Arrow 3"/>
          <p:cNvSpPr/>
          <p:nvPr/>
        </p:nvSpPr>
        <p:spPr>
          <a:xfrm>
            <a:off x="1676400" y="533400"/>
            <a:ext cx="304800" cy="5791200"/>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ectangle 4"/>
          <p:cNvSpPr/>
          <p:nvPr/>
        </p:nvSpPr>
        <p:spPr>
          <a:xfrm>
            <a:off x="3334123" y="6172200"/>
            <a:ext cx="2247154" cy="369332"/>
          </a:xfrm>
          <a:prstGeom prst="rect">
            <a:avLst/>
          </a:prstGeom>
        </p:spPr>
        <p:txBody>
          <a:bodyPr wrap="none">
            <a:spAutoFit/>
          </a:bodyPr>
          <a:lstStyle/>
          <a:p>
            <a:r>
              <a:rPr lang="fa-IR" dirty="0"/>
              <a:t>www.irhesabdaran.ir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0"/>
            <a:ext cx="8305800" cy="424731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rtl="1"/>
            <a:endParaRPr lang="fa-IR" sz="3000" b="1" dirty="0" smtClean="0">
              <a:solidFill>
                <a:srgbClr val="FF0000"/>
              </a:solidFill>
              <a:cs typeface="B Titr" pitchFamily="2" charset="-78"/>
            </a:endParaRPr>
          </a:p>
          <a:p>
            <a:pPr algn="r" rtl="1"/>
            <a:r>
              <a:rPr lang="fa-IR" sz="3000" b="1" dirty="0" smtClean="0">
                <a:solidFill>
                  <a:schemeClr val="bg1"/>
                </a:solidFill>
                <a:cs typeface="B Titr" pitchFamily="2" charset="-78"/>
              </a:rPr>
              <a:t>تعریف گزارشگری مالی اینترنتی:</a:t>
            </a:r>
          </a:p>
          <a:p>
            <a:pPr algn="r" rtl="1"/>
            <a:endParaRPr lang="en-US" sz="3000" b="1" dirty="0" smtClean="0">
              <a:solidFill>
                <a:srgbClr val="FF0000"/>
              </a:solidFill>
              <a:cs typeface="B Titr" pitchFamily="2" charset="-78"/>
            </a:endParaRPr>
          </a:p>
          <a:p>
            <a:pPr algn="r" rtl="1"/>
            <a:r>
              <a:rPr lang="fa-IR" sz="3000" b="1" dirty="0" smtClean="0"/>
              <a:t>گزارشگری مالی اینترنتی به استفاده  از وبسایت شرکت ها به منظور انتشار اطلاعات مربوط به عملکرد مالی دلالت دارد.</a:t>
            </a:r>
          </a:p>
          <a:p>
            <a:pPr algn="r" rtl="1"/>
            <a:endParaRPr lang="en-US" sz="3000" dirty="0" smtClean="0"/>
          </a:p>
          <a:p>
            <a:pPr algn="r"/>
            <a:r>
              <a:rPr lang="fa-IR" sz="3000" b="1" dirty="0" smtClean="0"/>
              <a:t>زمانی که شرکتها از  گزارشگری مالی اینترنتی استفاده میکنند ، در وب سایت های آنها، مجموعه جامعی از صورتهای مالی  و یادداشت های همراه قرار دارد</a:t>
            </a:r>
            <a:endParaRPr lang="en-US" sz="3000" b="1" cap="none"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914400"/>
            <a:ext cx="8382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rgbClr val="FF0000"/>
              </a:solidFill>
              <a:effectLst/>
              <a:latin typeface="Calibri" pitchFamily="34" charset="0"/>
              <a:ea typeface="Times New Roman" pitchFamily="18" charset="0"/>
              <a:cs typeface="B Tit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bg1"/>
                </a:solidFill>
                <a:effectLst/>
                <a:latin typeface="Calibri" pitchFamily="34" charset="0"/>
                <a:ea typeface="Times New Roman" pitchFamily="18" charset="0"/>
                <a:cs typeface="B Titr" pitchFamily="2" charset="-78"/>
              </a:rPr>
              <a:t>پیش بینی آینده گزارشگری مالی اینترنتی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cs typeface="B Nazanin" pitchFamily="2" charset="-78"/>
            </a:endParaRPr>
          </a:p>
          <a:p>
            <a:pPr algn="r" rtl="1" eaLnBrk="0" fontAlgn="base" hangingPunct="0">
              <a:spcBef>
                <a:spcPct val="0"/>
              </a:spcBef>
              <a:spcAft>
                <a:spcPct val="0"/>
              </a:spcAft>
            </a:pPr>
            <a:r>
              <a:rPr lang="fa-IR" sz="2800" b="1" dirty="0" smtClean="0">
                <a:solidFill>
                  <a:schemeClr val="bg1"/>
                </a:solidFill>
                <a:latin typeface="Calibri" pitchFamily="34" charset="0"/>
                <a:ea typeface="Times New Roman" pitchFamily="18" charset="0"/>
                <a:cs typeface="B Nazanin" pitchFamily="2" charset="-78"/>
              </a:rPr>
              <a:t>انجمن حسابداران رسمی آمریکا </a:t>
            </a:r>
            <a:r>
              <a:rPr lang="en-US" sz="2800" b="1" dirty="0" smtClean="0">
                <a:solidFill>
                  <a:schemeClr val="bg1"/>
                </a:solidFill>
                <a:latin typeface="Calibri" pitchFamily="34" charset="0"/>
                <a:ea typeface="Times New Roman" pitchFamily="18" charset="0"/>
                <a:cs typeface="B Nazanin" pitchFamily="2" charset="-78"/>
              </a:rPr>
              <a:t>(AAA) </a:t>
            </a:r>
            <a:r>
              <a:rPr lang="fa-IR" sz="2800" b="1" dirty="0" smtClean="0">
                <a:solidFill>
                  <a:schemeClr val="bg1"/>
                </a:solidFill>
                <a:latin typeface="Calibri" pitchFamily="34" charset="0"/>
                <a:ea typeface="Times New Roman" pitchFamily="18" charset="0"/>
                <a:cs typeface="B Nazanin" pitchFamily="2" charset="-78"/>
              </a:rPr>
              <a:t> در سال 1997 پیش بینی نمود  که به زودی  شرکت ها از پایگاه های مالی آنلاین ( برخط ) برخوردار خواهند شد تا به این وسیله ، امکان ارسال  گزارش های مالی بی درنگ  به سرمایه گذاران ، تحلیل گران  و سایر استفاده کنندگان فراهم گردد.</a:t>
            </a:r>
            <a:endParaRPr lang="fa-IR" sz="2800" b="1" dirty="0" smtClean="0">
              <a:solidFill>
                <a:schemeClr val="bg1"/>
              </a:solidFill>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05800" cy="630942"/>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a-IR" sz="3500" b="1" dirty="0" smtClean="0">
                <a:solidFill>
                  <a:schemeClr val="bg1"/>
                </a:solidFill>
                <a:cs typeface="B Titr" pitchFamily="2" charset="-78"/>
              </a:rPr>
              <a:t>زبان توسعه پذیر گزارشگری مالی : </a:t>
            </a:r>
            <a:endParaRPr lang="en-US" sz="3500" b="1" cap="none" spc="0" dirty="0">
              <a:ln w="50800"/>
              <a:solidFill>
                <a:schemeClr val="bg1"/>
              </a:solidFill>
              <a:effectLst/>
              <a:cs typeface="B Titr" pitchFamily="2" charset="-78"/>
            </a:endParaRPr>
          </a:p>
        </p:txBody>
      </p:sp>
      <p:sp>
        <p:nvSpPr>
          <p:cNvPr id="3" name="Rectangle 2"/>
          <p:cNvSpPr/>
          <p:nvPr/>
        </p:nvSpPr>
        <p:spPr>
          <a:xfrm>
            <a:off x="381000" y="1219200"/>
            <a:ext cx="8458200" cy="477054"/>
          </a:xfrm>
          <a:prstGeom prst="rect">
            <a:avLst/>
          </a:prstGeom>
          <a:noFill/>
        </p:spPr>
        <p:txBody>
          <a:bodyPr wrap="square" lIns="91440" tIns="45720" rIns="91440" bIns="45720">
            <a:spAutoFit/>
          </a:bodyPr>
          <a:lstStyle/>
          <a:p>
            <a:pPr algn="ctr" rtl="1"/>
            <a:r>
              <a:rPr lang="en-US" sz="2500" b="1" dirty="0" smtClean="0">
                <a:solidFill>
                  <a:srgbClr val="C00000"/>
                </a:solidFill>
              </a:rPr>
              <a:t>Extensible Business Reporting Language (XBRL)</a:t>
            </a:r>
            <a:endParaRPr lang="en-US" sz="2500" dirty="0">
              <a:solidFill>
                <a:srgbClr val="C00000"/>
              </a:solidFill>
            </a:endParaRPr>
          </a:p>
        </p:txBody>
      </p:sp>
      <p:sp>
        <p:nvSpPr>
          <p:cNvPr id="2049" name="Rectangle 1"/>
          <p:cNvSpPr>
            <a:spLocks noChangeArrowheads="1"/>
          </p:cNvSpPr>
          <p:nvPr/>
        </p:nvSpPr>
        <p:spPr bwMode="auto">
          <a:xfrm>
            <a:off x="304800" y="1981200"/>
            <a:ext cx="8458200" cy="43242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با</a:t>
            </a:r>
            <a:r>
              <a:rPr kumimoji="0" lang="fa-IR" sz="2500" b="1" i="0" u="none" strike="noStrike" cap="none" normalizeH="0" dirty="0" smtClean="0">
                <a:ln>
                  <a:noFill/>
                </a:ln>
                <a:solidFill>
                  <a:schemeClr val="bg1"/>
                </a:solidFill>
                <a:effectLst/>
                <a:latin typeface="Calibri" pitchFamily="34" charset="0"/>
                <a:ea typeface="Times New Roman" pitchFamily="18" charset="0"/>
                <a:cs typeface="B Nazanin" pitchFamily="2" charset="-78"/>
              </a:rPr>
              <a:t> </a:t>
            </a: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توجه به اینکه برای انتقال هرچیزی نیاز</a:t>
            </a:r>
            <a:r>
              <a:rPr kumimoji="0" lang="fa-IR" sz="2500" b="1" i="0" u="none" strike="noStrike" cap="none" normalizeH="0" dirty="0" smtClean="0">
                <a:ln>
                  <a:noFill/>
                </a:ln>
                <a:solidFill>
                  <a:schemeClr val="bg1"/>
                </a:solidFill>
                <a:effectLst/>
                <a:latin typeface="Calibri" pitchFamily="34" charset="0"/>
                <a:ea typeface="Times New Roman" pitchFamily="18" charset="0"/>
                <a:cs typeface="B Nazanin" pitchFamily="2" charset="-78"/>
              </a:rPr>
              <a:t> </a:t>
            </a: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به وسیله می باشد ، برای گزارشگری اینترنتی هم نیاز به ابزاری است که به زبان توسعه پذیر گزارشگری  مالی یا </a:t>
            </a: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 XBRL </a:t>
            </a: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معروف میباشد</a:t>
            </a:r>
          </a:p>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dirty="0" smtClean="0">
              <a:ln>
                <a:noFill/>
              </a:ln>
              <a:solidFill>
                <a:schemeClr val="bg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این زبان خاص گزارشگری ، زبانی رایانه ای است که برای تبادل الکترونیکی اطلاعات مالی مورد استفاده قرار میگیرد. در این زبان ،</a:t>
            </a:r>
            <a:r>
              <a:rPr kumimoji="0" lang="fa-IR" sz="2500" b="1" i="0" u="none" strike="noStrike" cap="none" normalizeH="0" dirty="0" smtClean="0">
                <a:ln>
                  <a:noFill/>
                </a:ln>
                <a:solidFill>
                  <a:schemeClr val="bg1"/>
                </a:solidFill>
                <a:effectLst/>
                <a:latin typeface="Calibri" pitchFamily="34" charset="0"/>
                <a:ea typeface="Times New Roman" pitchFamily="18" charset="0"/>
                <a:cs typeface="B Nazanin" pitchFamily="2" charset="-78"/>
              </a:rPr>
              <a:t> </a:t>
            </a: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همه واژگان فنی حسابداری و گزارشگری مالی به صورت طبقه بندی شده ، یعنی با ذکر اینکه کدام قلم ( سرفصل ) حسابداری حاوی اقلام ذکر شده دیگر است، لیست شده اند.</a:t>
            </a:r>
            <a:endParaRPr kumimoji="0" lang="en-US" sz="2500" b="1" i="0" u="none" strike="noStrike" cap="none" normalizeH="0" baseline="0" dirty="0" smtClean="0">
              <a:ln>
                <a:noFill/>
              </a:ln>
              <a:solidFill>
                <a:schemeClr val="bg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این زبان یک استاندارد باز و رایگان است که به وسیله کنسرسیومی غیر انتفاعی و بین اللملی به وجود آمده است.</a:t>
            </a:r>
            <a:endParaRPr kumimoji="0" lang="fa-IR" sz="2500" b="1" i="0" u="none" strike="noStrike" cap="none" normalizeH="0" baseline="0" dirty="0" smtClean="0">
              <a:ln>
                <a:noFill/>
              </a:ln>
              <a:solidFill>
                <a:schemeClr val="bg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57200" y="685800"/>
            <a:ext cx="82296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 XBRL  </a:t>
            </a:r>
            <a:r>
              <a:rPr kumimoji="0" lang="ar-SA" sz="25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به شرکت ها این امکان را می دهد تا اطلاعات خود را به استفاده کنندگان به شکل استاندارد و قابل خواندن برای کامپیوتر گزارش کنند</a:t>
            </a:r>
            <a:r>
              <a:rPr kumimoji="0" lang="en-US" sz="2500" b="1" i="0" u="none" strike="noStrike" cap="none" normalizeH="0" baseline="0" dirty="0" smtClean="0">
                <a:ln>
                  <a:noFill/>
                </a:ln>
                <a:solidFill>
                  <a:schemeClr val="bg1"/>
                </a:solidFill>
                <a:effectLst/>
                <a:latin typeface="Calibri" pitchFamily="34" charset="0"/>
                <a:ea typeface="Times New Roman" pitchFamily="18" charset="0"/>
                <a:cs typeface="B Nazanin" pitchFamily="2" charset="-78"/>
              </a:rPr>
              <a:t>. </a:t>
            </a:r>
            <a:endParaRPr kumimoji="0" lang="en-US" sz="2500" b="1" i="0" u="none" strike="noStrike" cap="none" normalizeH="0" baseline="0" dirty="0" smtClean="0">
              <a:ln>
                <a:noFill/>
              </a:ln>
              <a:solidFill>
                <a:schemeClr val="bg1"/>
              </a:solidFill>
              <a:effectLst/>
              <a:latin typeface="Arial" pitchFamily="34" charset="0"/>
              <a:cs typeface="B Nazanin" pitchFamily="2" charset="-78"/>
            </a:endParaRPr>
          </a:p>
        </p:txBody>
      </p:sp>
      <p:sp>
        <p:nvSpPr>
          <p:cNvPr id="3" name="Rectangle 2"/>
          <p:cNvSpPr/>
          <p:nvPr/>
        </p:nvSpPr>
        <p:spPr>
          <a:xfrm>
            <a:off x="457200" y="2209800"/>
            <a:ext cx="8229600" cy="3939540"/>
          </a:xfrm>
          <a:prstGeom prst="rect">
            <a:avLst/>
          </a:prstGeom>
        </p:spPr>
        <p:txBody>
          <a:bodyPr wrap="square">
            <a:spAutoFit/>
          </a:bodyPr>
          <a:lstStyle/>
          <a:p>
            <a:pPr algn="just" rtl="1"/>
            <a:r>
              <a:rPr lang="ar-SA" sz="2500" b="1" dirty="0" smtClean="0">
                <a:solidFill>
                  <a:schemeClr val="bg1"/>
                </a:solidFill>
                <a:cs typeface="B Nazanin" pitchFamily="2" charset="-78"/>
              </a:rPr>
              <a:t>شرکت ها بجای تهیه مستنداتی با فرمت های</a:t>
            </a:r>
            <a:r>
              <a:rPr lang="en-US" sz="2500" b="1" dirty="0" smtClean="0">
                <a:solidFill>
                  <a:schemeClr val="bg1"/>
                </a:solidFill>
                <a:cs typeface="B Nazanin" pitchFamily="2" charset="-78"/>
              </a:rPr>
              <a:t> PDF</a:t>
            </a:r>
            <a:r>
              <a:rPr lang="ar-SA" sz="2500" b="1" dirty="0" smtClean="0">
                <a:solidFill>
                  <a:schemeClr val="bg1"/>
                </a:solidFill>
                <a:cs typeface="B Nazanin" pitchFamily="2" charset="-78"/>
              </a:rPr>
              <a:t>، </a:t>
            </a:r>
            <a:r>
              <a:rPr lang="en-US" sz="2500" b="1" dirty="0" smtClean="0">
                <a:solidFill>
                  <a:schemeClr val="bg1"/>
                </a:solidFill>
                <a:cs typeface="B Nazanin" pitchFamily="2" charset="-78"/>
              </a:rPr>
              <a:t>HTML</a:t>
            </a:r>
            <a:r>
              <a:rPr lang="ar-SA" sz="2500" b="1" dirty="0" smtClean="0">
                <a:solidFill>
                  <a:schemeClr val="bg1"/>
                </a:solidFill>
                <a:cs typeface="B Nazanin" pitchFamily="2" charset="-78"/>
              </a:rPr>
              <a:t>، یا</a:t>
            </a:r>
            <a:r>
              <a:rPr lang="en-US" sz="2500" b="1" dirty="0" smtClean="0">
                <a:solidFill>
                  <a:schemeClr val="bg1"/>
                </a:solidFill>
                <a:cs typeface="B Nazanin" pitchFamily="2" charset="-78"/>
              </a:rPr>
              <a:t> Word </a:t>
            </a:r>
            <a:r>
              <a:rPr lang="ar-SA" sz="2500" b="1" dirty="0" smtClean="0">
                <a:solidFill>
                  <a:schemeClr val="bg1"/>
                </a:solidFill>
                <a:cs typeface="B Nazanin" pitchFamily="2" charset="-78"/>
              </a:rPr>
              <a:t>برای تک تک استفاده کنندگان (مانند سرمایه گذاران، قانون گذاران و اعتباردهندگان</a:t>
            </a:r>
            <a:r>
              <a:rPr lang="fa-IR" sz="2500" b="1" dirty="0" smtClean="0">
                <a:solidFill>
                  <a:schemeClr val="bg1"/>
                </a:solidFill>
                <a:cs typeface="B Nazanin" pitchFamily="2" charset="-78"/>
              </a:rPr>
              <a:t>)</a:t>
            </a:r>
            <a:r>
              <a:rPr lang="ar-SA" sz="2500" b="1" dirty="0" smtClean="0">
                <a:solidFill>
                  <a:schemeClr val="bg1"/>
                </a:solidFill>
                <a:cs typeface="B Nazanin" pitchFamily="2" charset="-78"/>
              </a:rPr>
              <a:t>، تنها سندی به شکل</a:t>
            </a:r>
            <a:r>
              <a:rPr lang="en-US" sz="2500" b="1" dirty="0" smtClean="0">
                <a:solidFill>
                  <a:schemeClr val="bg1"/>
                </a:solidFill>
                <a:cs typeface="B Nazanin" pitchFamily="2" charset="-78"/>
              </a:rPr>
              <a:t> XBRL </a:t>
            </a:r>
            <a:r>
              <a:rPr lang="ar-SA" sz="2500" b="1" dirty="0" smtClean="0">
                <a:solidFill>
                  <a:schemeClr val="bg1"/>
                </a:solidFill>
                <a:cs typeface="B Nazanin" pitchFamily="2" charset="-78"/>
              </a:rPr>
              <a:t>تهیه می کنند که دربرگیرنده تمام اعداد و ارقام مالی و افشائیات آنها می باشد؛ هر قلم با برچسبی مصوب و شناخته شده برچسب</a:t>
            </a:r>
            <a:r>
              <a:rPr lang="fa-IR" sz="2500" b="1" dirty="0" smtClean="0">
                <a:solidFill>
                  <a:schemeClr val="bg1"/>
                </a:solidFill>
                <a:cs typeface="B Nazanin" pitchFamily="2" charset="-78"/>
              </a:rPr>
              <a:t> </a:t>
            </a:r>
            <a:r>
              <a:rPr lang="ar-SA" sz="2500" b="1" dirty="0" smtClean="0">
                <a:solidFill>
                  <a:schemeClr val="bg1"/>
                </a:solidFill>
                <a:cs typeface="B Nazanin" pitchFamily="2" charset="-78"/>
              </a:rPr>
              <a:t>گذاری شده است</a:t>
            </a:r>
            <a:endParaRPr lang="fa-IR" sz="2500" b="1" dirty="0" smtClean="0">
              <a:solidFill>
                <a:schemeClr val="bg1"/>
              </a:solidFill>
              <a:cs typeface="B Nazanin" pitchFamily="2" charset="-78"/>
            </a:endParaRPr>
          </a:p>
          <a:p>
            <a:pPr algn="just" rtl="1"/>
            <a:endParaRPr lang="fa-IR" sz="2500" b="1" dirty="0" smtClean="0">
              <a:solidFill>
                <a:schemeClr val="bg1"/>
              </a:solidFill>
              <a:cs typeface="B Nazanin" pitchFamily="2" charset="-78"/>
            </a:endParaRPr>
          </a:p>
          <a:p>
            <a:pPr algn="just" rtl="1"/>
            <a:r>
              <a:rPr lang="ar-SA" sz="2500" b="1" dirty="0" smtClean="0">
                <a:solidFill>
                  <a:schemeClr val="bg1"/>
                </a:solidFill>
                <a:cs typeface="B Nazanin" pitchFamily="2" charset="-78"/>
              </a:rPr>
              <a:t>همه‌ی استفاده کنندگان می توانند سند </a:t>
            </a:r>
            <a:r>
              <a:rPr lang="fa-IR" sz="2500" b="1" dirty="0" smtClean="0">
                <a:solidFill>
                  <a:schemeClr val="bg1"/>
                </a:solidFill>
                <a:cs typeface="B Nazanin" pitchFamily="2" charset="-78"/>
              </a:rPr>
              <a:t> </a:t>
            </a:r>
            <a:r>
              <a:rPr lang="en-US" sz="2500" b="1" dirty="0" smtClean="0">
                <a:solidFill>
                  <a:schemeClr val="bg1"/>
                </a:solidFill>
                <a:cs typeface="B Nazanin" pitchFamily="2" charset="-78"/>
              </a:rPr>
              <a:t>XBRL </a:t>
            </a:r>
            <a:r>
              <a:rPr lang="fa-IR" sz="2500" b="1" dirty="0" smtClean="0">
                <a:solidFill>
                  <a:schemeClr val="bg1"/>
                </a:solidFill>
                <a:cs typeface="B Nazanin" pitchFamily="2" charset="-78"/>
              </a:rPr>
              <a:t>  </a:t>
            </a:r>
            <a:r>
              <a:rPr lang="ar-SA" sz="2500" b="1" dirty="0" smtClean="0">
                <a:solidFill>
                  <a:schemeClr val="bg1"/>
                </a:solidFill>
                <a:cs typeface="B Nazanin" pitchFamily="2" charset="-78"/>
              </a:rPr>
              <a:t>را به یکی از چند نرم افزار کاربردی بازکننده</a:t>
            </a:r>
            <a:r>
              <a:rPr lang="en-US" sz="2500" b="1" dirty="0" smtClean="0">
                <a:solidFill>
                  <a:schemeClr val="bg1"/>
                </a:solidFill>
                <a:cs typeface="B Nazanin" pitchFamily="2" charset="-78"/>
              </a:rPr>
              <a:t> XBRL </a:t>
            </a:r>
            <a:r>
              <a:rPr lang="ar-SA" sz="2500" b="1" dirty="0" smtClean="0">
                <a:solidFill>
                  <a:schemeClr val="bg1"/>
                </a:solidFill>
                <a:cs typeface="B Nazanin" pitchFamily="2" charset="-78"/>
              </a:rPr>
              <a:t>دانلود کنند که این برنامه های کاربردی، داده ها را به فرمتی که برای نیاز هر استفاده کننده خاص مناسب است، تبدیل می کند</a:t>
            </a:r>
            <a:r>
              <a:rPr lang="en-US" sz="2500" b="1" dirty="0" smtClean="0">
                <a:solidFill>
                  <a:schemeClr val="bg1"/>
                </a:solidFill>
                <a:cs typeface="B Nazanin" pitchFamily="2" charset="-78"/>
              </a:rPr>
              <a:t>.</a:t>
            </a:r>
            <a:endParaRPr lang="en-US" sz="2500" b="1" dirty="0">
              <a:solidFill>
                <a:schemeClr val="bg1"/>
              </a:solidFill>
              <a:cs typeface="B Nazanin"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364</TotalTime>
  <Words>2144</Words>
  <Application>Microsoft Office PowerPoint</Application>
  <PresentationFormat>On-screen Show (4:3)</PresentationFormat>
  <Paragraphs>191</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B Nazanin</vt:lpstr>
      <vt:lpstr>B Titr</vt:lpstr>
      <vt:lpstr>Calibri</vt:lpstr>
      <vt:lpstr>Constantia</vt:lpstr>
      <vt:lpstr>Times New Roman</vt:lpstr>
      <vt:lpstr>Wingdings 2</vt: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a_z</dc:creator>
  <cp:lastModifiedBy>nabizadeh73</cp:lastModifiedBy>
  <cp:revision>36</cp:revision>
  <dcterms:created xsi:type="dcterms:W3CDTF">2006-08-16T00:00:00Z</dcterms:created>
  <dcterms:modified xsi:type="dcterms:W3CDTF">2019-03-15T23:55:29Z</dcterms:modified>
</cp:coreProperties>
</file>