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5.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6.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1" r:id="rId2"/>
    <p:sldMasterId id="2147483718" r:id="rId3"/>
    <p:sldMasterId id="2147483735" r:id="rId4"/>
    <p:sldMasterId id="2147483771" r:id="rId5"/>
    <p:sldMasterId id="2147483801" r:id="rId6"/>
    <p:sldMasterId id="2147483825" r:id="rId7"/>
  </p:sldMasterIdLst>
  <p:notesMasterIdLst>
    <p:notesMasterId r:id="rId24"/>
  </p:notesMasterIdLst>
  <p:sldIdLst>
    <p:sldId id="267" r:id="rId8"/>
    <p:sldId id="269" r:id="rId9"/>
    <p:sldId id="268" r:id="rId10"/>
    <p:sldId id="256" r:id="rId11"/>
    <p:sldId id="257" r:id="rId12"/>
    <p:sldId id="258" r:id="rId13"/>
    <p:sldId id="260" r:id="rId14"/>
    <p:sldId id="262" r:id="rId15"/>
    <p:sldId id="270" r:id="rId16"/>
    <p:sldId id="271" r:id="rId17"/>
    <p:sldId id="272" r:id="rId18"/>
    <p:sldId id="273" r:id="rId19"/>
    <p:sldId id="274" r:id="rId20"/>
    <p:sldId id="263" r:id="rId21"/>
    <p:sldId id="265" r:id="rId22"/>
    <p:sldId id="2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7C80"/>
    <a:srgbClr val="CCCC00"/>
    <a:srgbClr val="99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E28A51-35B7-4A68-9676-CC76D788C1D6}" type="datetimeFigureOut">
              <a:rPr lang="en-US" smtClean="0"/>
              <a:t>3/25/2019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6D88A-24FD-4771-96F4-FA2C99FB02E9}" type="slidenum">
              <a:rPr lang="en-US" smtClean="0"/>
              <a:t>‹#›</a:t>
            </a:fld>
            <a:endParaRPr lang="en-US"/>
          </a:p>
        </p:txBody>
      </p:sp>
    </p:spTree>
    <p:extLst>
      <p:ext uri="{BB962C8B-B14F-4D97-AF65-F5344CB8AC3E}">
        <p14:creationId xmlns:p14="http://schemas.microsoft.com/office/powerpoint/2010/main" val="191298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6D88A-24FD-4771-96F4-FA2C99FB02E9}" type="slidenum">
              <a:rPr lang="en-US" smtClean="0"/>
              <a:t>1</a:t>
            </a:fld>
            <a:endParaRPr lang="en-US"/>
          </a:p>
        </p:txBody>
      </p:sp>
    </p:spTree>
    <p:extLst>
      <p:ext uri="{BB962C8B-B14F-4D97-AF65-F5344CB8AC3E}">
        <p14:creationId xmlns:p14="http://schemas.microsoft.com/office/powerpoint/2010/main" val="3408335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6D88A-24FD-4771-96F4-FA2C99FB02E9}" type="slidenum">
              <a:rPr lang="en-US" smtClean="0"/>
              <a:t>16</a:t>
            </a:fld>
            <a:endParaRPr lang="en-US"/>
          </a:p>
        </p:txBody>
      </p:sp>
    </p:spTree>
    <p:extLst>
      <p:ext uri="{BB962C8B-B14F-4D97-AF65-F5344CB8AC3E}">
        <p14:creationId xmlns:p14="http://schemas.microsoft.com/office/powerpoint/2010/main" val="2558895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6D88A-24FD-4771-96F4-FA2C99FB02E9}" type="slidenum">
              <a:rPr lang="en-US" smtClean="0"/>
              <a:t>3</a:t>
            </a:fld>
            <a:endParaRPr lang="en-US"/>
          </a:p>
        </p:txBody>
      </p:sp>
    </p:spTree>
    <p:extLst>
      <p:ext uri="{BB962C8B-B14F-4D97-AF65-F5344CB8AC3E}">
        <p14:creationId xmlns:p14="http://schemas.microsoft.com/office/powerpoint/2010/main" val="3465630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6D88A-24FD-4771-96F4-FA2C99FB02E9}" type="slidenum">
              <a:rPr lang="en-US" smtClean="0"/>
              <a:t>4</a:t>
            </a:fld>
            <a:endParaRPr lang="en-US"/>
          </a:p>
        </p:txBody>
      </p:sp>
    </p:spTree>
    <p:extLst>
      <p:ext uri="{BB962C8B-B14F-4D97-AF65-F5344CB8AC3E}">
        <p14:creationId xmlns:p14="http://schemas.microsoft.com/office/powerpoint/2010/main" val="739020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6D88A-24FD-4771-96F4-FA2C99FB02E9}" type="slidenum">
              <a:rPr lang="en-US" smtClean="0"/>
              <a:t>5</a:t>
            </a:fld>
            <a:endParaRPr lang="en-US"/>
          </a:p>
        </p:txBody>
      </p:sp>
    </p:spTree>
    <p:extLst>
      <p:ext uri="{BB962C8B-B14F-4D97-AF65-F5344CB8AC3E}">
        <p14:creationId xmlns:p14="http://schemas.microsoft.com/office/powerpoint/2010/main" val="2649748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6D88A-24FD-4771-96F4-FA2C99FB02E9}" type="slidenum">
              <a:rPr lang="en-US" smtClean="0"/>
              <a:t>6</a:t>
            </a:fld>
            <a:endParaRPr lang="en-US"/>
          </a:p>
        </p:txBody>
      </p:sp>
    </p:spTree>
    <p:extLst>
      <p:ext uri="{BB962C8B-B14F-4D97-AF65-F5344CB8AC3E}">
        <p14:creationId xmlns:p14="http://schemas.microsoft.com/office/powerpoint/2010/main" val="949814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6D88A-24FD-4771-96F4-FA2C99FB02E9}" type="slidenum">
              <a:rPr lang="en-US" smtClean="0"/>
              <a:t>7</a:t>
            </a:fld>
            <a:endParaRPr lang="en-US"/>
          </a:p>
        </p:txBody>
      </p:sp>
    </p:spTree>
    <p:extLst>
      <p:ext uri="{BB962C8B-B14F-4D97-AF65-F5344CB8AC3E}">
        <p14:creationId xmlns:p14="http://schemas.microsoft.com/office/powerpoint/2010/main" val="1404618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6D88A-24FD-4771-96F4-FA2C99FB02E9}" type="slidenum">
              <a:rPr lang="en-US" smtClean="0"/>
              <a:t>8</a:t>
            </a:fld>
            <a:endParaRPr lang="en-US"/>
          </a:p>
        </p:txBody>
      </p:sp>
    </p:spTree>
    <p:extLst>
      <p:ext uri="{BB962C8B-B14F-4D97-AF65-F5344CB8AC3E}">
        <p14:creationId xmlns:p14="http://schemas.microsoft.com/office/powerpoint/2010/main" val="834980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6D88A-24FD-4771-96F4-FA2C99FB02E9}" type="slidenum">
              <a:rPr lang="en-US" smtClean="0"/>
              <a:t>14</a:t>
            </a:fld>
            <a:endParaRPr lang="en-US"/>
          </a:p>
        </p:txBody>
      </p:sp>
    </p:spTree>
    <p:extLst>
      <p:ext uri="{BB962C8B-B14F-4D97-AF65-F5344CB8AC3E}">
        <p14:creationId xmlns:p14="http://schemas.microsoft.com/office/powerpoint/2010/main" val="1852871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36D88A-24FD-4771-96F4-FA2C99FB02E9}" type="slidenum">
              <a:rPr lang="en-US" smtClean="0"/>
              <a:t>15</a:t>
            </a:fld>
            <a:endParaRPr lang="en-US"/>
          </a:p>
        </p:txBody>
      </p:sp>
    </p:spTree>
    <p:extLst>
      <p:ext uri="{BB962C8B-B14F-4D97-AF65-F5344CB8AC3E}">
        <p14:creationId xmlns:p14="http://schemas.microsoft.com/office/powerpoint/2010/main" val="1722849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A7702F-1485-408E-9636-1E6BB2381128}"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0023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7F864-B976-4E6A-BD5A-BEBF5B893E8C}"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0244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8D547-0EF7-4FF2-9E31-35B6139A86A7}"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149806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A7702F-1485-408E-9636-1E6BB2381128}"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919651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0F4B4-1A66-4C9E-84DF-5D7B8009056B}"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603602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C5547E-D792-4850-BD3C-B51DEB975D92}"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229104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76CAD4-47E9-47D3-B327-95931782A58C}"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459962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F84397-A4E8-4FDD-B268-CCFDDABB4421}" type="datetime1">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937447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F09296-B069-4D18-A51F-5EAD1FD0D538}"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0324309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BAD46-2B1D-46B9-B826-936A97682F33}" type="datetime1">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0657450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5CD720-6CA5-46B2-B16A-348E747954F1}"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08460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0F4B4-1A66-4C9E-84DF-5D7B8009056B}"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5763690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
        <p:nvSpPr>
          <p:cNvPr id="5" name="Date Placeholder 4"/>
          <p:cNvSpPr>
            <a:spLocks noGrp="1"/>
          </p:cNvSpPr>
          <p:nvPr>
            <p:ph type="dt" sz="half" idx="10"/>
          </p:nvPr>
        </p:nvSpPr>
        <p:spPr/>
        <p:txBody>
          <a:bodyPr/>
          <a:lstStyle/>
          <a:p>
            <a:fld id="{E911C66A-E969-4F5E-9663-31E6DADCDDA4}" type="datetime1">
              <a:rPr lang="en-US" smtClean="0"/>
              <a:t>3/25/2019</a:t>
            </a:fld>
            <a:endParaRPr lang="en-US"/>
          </a:p>
        </p:txBody>
      </p:sp>
    </p:spTree>
    <p:extLst>
      <p:ext uri="{BB962C8B-B14F-4D97-AF65-F5344CB8AC3E}">
        <p14:creationId xmlns:p14="http://schemas.microsoft.com/office/powerpoint/2010/main" val="1143681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226611053"/>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5555848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98390111"/>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06220124"/>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60203825"/>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47F864-B976-4E6A-BD5A-BEBF5B893E8C}"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9458089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78D547-0EF7-4FF2-9E31-35B6139A86A7}"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0162642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A7702F-1485-408E-9636-1E6BB2381128}"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4443301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0F4B4-1A66-4C9E-84DF-5D7B8009056B}"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77611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5547E-D792-4850-BD3C-B51DEB975D92}"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6639035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C5547E-D792-4850-BD3C-B51DEB975D92}"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8944128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76CAD4-47E9-47D3-B327-95931782A58C}"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9390971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F84397-A4E8-4FDD-B268-CCFDDABB4421}" type="datetime1">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4635671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F09296-B069-4D18-A51F-5EAD1FD0D538}"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3830404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BAD46-2B1D-46B9-B826-936A97682F33}" type="datetime1">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1760190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5CD720-6CA5-46B2-B16A-348E747954F1}"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934333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11C66A-E969-4F5E-9663-31E6DADCDDA4}"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9067077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421493148"/>
      </p:ext>
    </p:extLst>
  </p:cSld>
  <p:clrMapOvr>
    <a:masterClrMapping/>
  </p:clrMapOvr>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73331078"/>
      </p:ext>
    </p:extLst>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514887393"/>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76CAD4-47E9-47D3-B327-95931782A58C}"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0681427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81164923"/>
      </p:ext>
    </p:extLst>
  </p:cSld>
  <p:clrMapOvr>
    <a:masterClrMapping/>
  </p:clrMapOvr>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219014882"/>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47F864-B976-4E6A-BD5A-BEBF5B893E8C}"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282518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78D547-0EF7-4FF2-9E31-35B6139A86A7}"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9075085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A7702F-1485-408E-9636-1E6BB2381128}"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11651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0F4B4-1A66-4C9E-84DF-5D7B8009056B}"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8663988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C5547E-D792-4850-BD3C-B51DEB975D92}"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9213314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76CAD4-47E9-47D3-B327-95931782A58C}"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0761684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F84397-A4E8-4FDD-B268-CCFDDABB4421}" type="datetime1">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8246552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F09296-B069-4D18-A51F-5EAD1FD0D538}"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663585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F84397-A4E8-4FDD-B268-CCFDDABB4421}" type="datetime1">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39324338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BAD46-2B1D-46B9-B826-936A97682F33}" type="datetime1">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7466382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5CD720-6CA5-46B2-B16A-348E747954F1}"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6812612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11C66A-E969-4F5E-9663-31E6DADCDDA4}"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9433716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32FC5647-CD3B-4F40-A557-5C95673172D5}"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59867399"/>
      </p:ext>
    </p:extLst>
  </p:cSld>
  <p:clrMapOvr>
    <a:masterClrMapping/>
  </p:clrMapOvr>
  <p:hf hd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344475489"/>
      </p:ext>
    </p:extLst>
  </p:cSld>
  <p:clrMapOvr>
    <a:masterClrMapping/>
  </p:clrMapOvr>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20359507"/>
      </p:ext>
    </p:extLst>
  </p:cSld>
  <p:clrMapOvr>
    <a:masterClrMapping/>
  </p:clrMapOvr>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757175948"/>
      </p:ext>
    </p:extLst>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7016712"/>
      </p:ext>
    </p:extLst>
  </p:cSld>
  <p:clrMapOvr>
    <a:masterClrMapping/>
  </p:clrMapOvr>
  <p:hf hd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914003864"/>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47F864-B976-4E6A-BD5A-BEBF5B893E8C}"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98070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F09296-B069-4D18-A51F-5EAD1FD0D538}"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7424307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78D547-0EF7-4FF2-9E31-35B6139A86A7}"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05945638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A7702F-1485-408E-9636-1E6BB2381128}"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3993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0F4B4-1A66-4C9E-84DF-5D7B8009056B}"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90250391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C5547E-D792-4850-BD3C-B51DEB975D92}"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46415256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76CAD4-47E9-47D3-B327-95931782A58C}"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5796993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F84397-A4E8-4FDD-B268-CCFDDABB4421}" type="datetime1">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907411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F09296-B069-4D18-A51F-5EAD1FD0D538}"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82824370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BAD46-2B1D-46B9-B826-936A97682F33}" type="datetime1">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32231165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5CD720-6CA5-46B2-B16A-348E747954F1}"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24143648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11C66A-E969-4F5E-9663-31E6DADCDDA4}"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60752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BAD46-2B1D-46B9-B826-936A97682F33}" type="datetime1">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08268172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32FC5647-CD3B-4F40-A557-5C95673172D5}"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473034641"/>
      </p:ext>
    </p:extLst>
  </p:cSld>
  <p:clrMapOvr>
    <a:masterClrMapping/>
  </p:clrMapOvr>
  <p:hf hdr="0" dt="0"/>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919361517"/>
      </p:ext>
    </p:extLst>
  </p:cSld>
  <p:clrMapOvr>
    <a:masterClrMapping/>
  </p:clrMapOvr>
  <p:hf hdr="0" dt="0"/>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92433993"/>
      </p:ext>
    </p:extLst>
  </p:cSld>
  <p:clrMapOvr>
    <a:masterClrMapping/>
  </p:clrMapOvr>
  <p:hf hdr="0" dt="0"/>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826037779"/>
      </p:ext>
    </p:extLst>
  </p:cSld>
  <p:clrMapOvr>
    <a:masterClrMapping/>
  </p:clrMapOvr>
  <p:hf hdr="0" dt="0"/>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12399786"/>
      </p:ext>
    </p:extLst>
  </p:cSld>
  <p:clrMapOvr>
    <a:masterClrMapping/>
  </p:clrMapOvr>
  <p:hf hdr="0" dt="0"/>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FC5647-CD3B-4F40-A557-5C95673172D5}"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12630546"/>
      </p:ext>
    </p:extLst>
  </p:cSld>
  <p:clrMapOvr>
    <a:masterClrMapping/>
  </p:clrMapOvr>
  <p:hf hd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47F864-B976-4E6A-BD5A-BEBF5B893E8C}"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09260075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78D547-0EF7-4FF2-9E31-35B6139A86A7}"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65454565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A7702F-1485-408E-9636-1E6BB2381128}"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085586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0F4B4-1A66-4C9E-84DF-5D7B8009056B}"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608046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CD720-6CA5-46B2-B16A-348E747954F1}"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12320418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C5547E-D792-4850-BD3C-B51DEB975D92}"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533274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76CAD4-47E9-47D3-B327-95931782A58C}"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80231587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F84397-A4E8-4FDD-B268-CCFDDABB4421}" type="datetime1">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92342864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F09296-B069-4D18-A51F-5EAD1FD0D538}"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19336232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7BAD46-2B1D-46B9-B826-936A97682F33}" type="datetime1">
              <a:rPr lang="en-US" smtClean="0"/>
              <a:t>3/25/2019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29032875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5CD720-6CA5-46B2-B16A-348E747954F1}" type="datetime1">
              <a:rPr lang="en-US" smtClean="0"/>
              <a:t>3/25/2019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CB5365B-29E8-4702-BCED-04AA633E4388}" type="slidenum">
              <a:rPr lang="en-US" smtClean="0"/>
              <a:t>‹#›</a:t>
            </a:fld>
            <a:endParaRPr lang="en-US"/>
          </a:p>
        </p:txBody>
      </p:sp>
    </p:spTree>
    <p:extLst>
      <p:ext uri="{BB962C8B-B14F-4D97-AF65-F5344CB8AC3E}">
        <p14:creationId xmlns:p14="http://schemas.microsoft.com/office/powerpoint/2010/main" val="233968503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11C66A-E969-4F5E-9663-31E6DADCDDA4}"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04729595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47F864-B976-4E6A-BD5A-BEBF5B893E8C}"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09943437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78D547-0EF7-4FF2-9E31-35B6139A86A7}"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63089697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8BA7702F-1485-408E-9636-1E6BB2381128}" type="datetime1">
              <a:rPr lang="en-US" smtClean="0"/>
              <a:t>3/25/2019</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CB5365B-29E8-4702-BCED-04AA633E4388}"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588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1C66A-E969-4F5E-9663-31E6DADCDDA4}"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56479907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0F4B4-1A66-4C9E-84DF-5D7B8009056B}"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45163161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C5547E-D792-4850-BD3C-B51DEB975D92}"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68981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76CAD4-47E9-47D3-B327-95931782A58C}"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95089943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F84397-A4E8-4FDD-B268-CCFDDABB4421}" type="datetime1">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56774971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F09296-B069-4D18-A51F-5EAD1FD0D538}"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92594539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BAD46-2B1D-46B9-B826-936A97682F33}" type="datetime1">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6878548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5CD720-6CA5-46B2-B16A-348E747954F1}"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155171360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11C66A-E969-4F5E-9663-31E6DADCDDA4}"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426152589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47F864-B976-4E6A-BD5A-BEBF5B893E8C}"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373134687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78D547-0EF7-4FF2-9E31-35B6139A86A7}"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365B-29E8-4702-BCED-04AA633E4388}" type="slidenum">
              <a:rPr lang="en-US" smtClean="0"/>
              <a:t>‹#›</a:t>
            </a:fld>
            <a:endParaRPr lang="en-US"/>
          </a:p>
        </p:txBody>
      </p:sp>
    </p:spTree>
    <p:extLst>
      <p:ext uri="{BB962C8B-B14F-4D97-AF65-F5344CB8AC3E}">
        <p14:creationId xmlns:p14="http://schemas.microsoft.com/office/powerpoint/2010/main" val="223762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theme" Target="../theme/theme4.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18" Type="http://schemas.openxmlformats.org/officeDocument/2006/relationships/theme" Target="../theme/theme5.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slideLayout" Target="../slideLayouts/slideLayout77.xml"/><Relationship Id="rId2" Type="http://schemas.openxmlformats.org/officeDocument/2006/relationships/slideLayout" Target="../slideLayouts/slideLayout62.xml"/><Relationship Id="rId16" Type="http://schemas.openxmlformats.org/officeDocument/2006/relationships/slideLayout" Target="../slideLayouts/slideLayout76.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slideLayout" Target="../slideLayouts/slideLayout7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slideLayout" Target="../slideLayouts/slideLayout7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6.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7.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C5647-CD3B-4F40-A557-5C95673172D5}" type="datetime1">
              <a:rPr lang="en-US" smtClean="0"/>
              <a:t>3/25/2019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5365B-29E8-4702-BCED-04AA633E4388}" type="slidenum">
              <a:rPr lang="en-US" smtClean="0"/>
              <a:t>‹#›</a:t>
            </a:fld>
            <a:endParaRPr lang="en-US"/>
          </a:p>
        </p:txBody>
      </p:sp>
    </p:spTree>
    <p:extLst>
      <p:ext uri="{BB962C8B-B14F-4D97-AF65-F5344CB8AC3E}">
        <p14:creationId xmlns:p14="http://schemas.microsoft.com/office/powerpoint/2010/main" val="1015351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FC5647-CD3B-4F40-A557-5C95673172D5}" type="datetime1">
              <a:rPr lang="en-US" smtClean="0"/>
              <a:t>3/25/2019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CB5365B-29E8-4702-BCED-04AA633E4388}" type="slidenum">
              <a:rPr lang="en-US" smtClean="0"/>
              <a:t>‹#›</a:t>
            </a:fld>
            <a:endParaRPr lang="en-US"/>
          </a:p>
        </p:txBody>
      </p:sp>
    </p:spTree>
    <p:extLst>
      <p:ext uri="{BB962C8B-B14F-4D97-AF65-F5344CB8AC3E}">
        <p14:creationId xmlns:p14="http://schemas.microsoft.com/office/powerpoint/2010/main" val="271467629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hf hd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FC5647-CD3B-4F40-A557-5C95673172D5}" type="datetime1">
              <a:rPr lang="en-US" smtClean="0"/>
              <a:t>3/25/2019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CB5365B-29E8-4702-BCED-04AA633E4388}" type="slidenum">
              <a:rPr lang="en-US" smtClean="0"/>
              <a:t>‹#›</a:t>
            </a:fld>
            <a:endParaRPr lang="en-US"/>
          </a:p>
        </p:txBody>
      </p:sp>
    </p:spTree>
    <p:extLst>
      <p:ext uri="{BB962C8B-B14F-4D97-AF65-F5344CB8AC3E}">
        <p14:creationId xmlns:p14="http://schemas.microsoft.com/office/powerpoint/2010/main" val="171070613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hf hd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2FC5647-CD3B-4F40-A557-5C95673172D5}" type="datetime1">
              <a:rPr lang="en-US" smtClean="0"/>
              <a:t>3/25/2019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CB5365B-29E8-4702-BCED-04AA633E4388}" type="slidenum">
              <a:rPr lang="en-US" smtClean="0"/>
              <a:t>‹#›</a:t>
            </a:fld>
            <a:endParaRPr lang="en-US"/>
          </a:p>
        </p:txBody>
      </p:sp>
    </p:spTree>
    <p:extLst>
      <p:ext uri="{BB962C8B-B14F-4D97-AF65-F5344CB8AC3E}">
        <p14:creationId xmlns:p14="http://schemas.microsoft.com/office/powerpoint/2010/main" val="15015450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52" r:id="rId17"/>
  </p:sldLayoutIdLst>
  <p:hf hdr="0" dt="0"/>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2FC5647-CD3B-4F40-A557-5C95673172D5}" type="datetime1">
              <a:rPr lang="en-US" smtClean="0"/>
              <a:t>3/25/2019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CB5365B-29E8-4702-BCED-04AA633E4388}" type="slidenum">
              <a:rPr lang="en-US" smtClean="0"/>
              <a:t>‹#›</a:t>
            </a:fld>
            <a:endParaRPr lang="en-US"/>
          </a:p>
        </p:txBody>
      </p:sp>
    </p:spTree>
    <p:extLst>
      <p:ext uri="{BB962C8B-B14F-4D97-AF65-F5344CB8AC3E}">
        <p14:creationId xmlns:p14="http://schemas.microsoft.com/office/powerpoint/2010/main" val="1480829535"/>
      </p:ext>
    </p:extLst>
  </p:cSld>
  <p:clrMap bg1="dk1" tx1="lt1" bg2="dk2"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Lst>
  <p:hf hdr="0" dt="0"/>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2FC5647-CD3B-4F40-A557-5C95673172D5}" type="datetime1">
              <a:rPr lang="en-US" smtClean="0"/>
              <a:t>3/25/2019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CB5365B-29E8-4702-BCED-04AA633E438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7482911"/>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hdr="0" dt="0"/>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2FC5647-CD3B-4F40-A557-5C95673172D5}" type="datetime1">
              <a:rPr lang="en-US" smtClean="0"/>
              <a:t>3/25/2019</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CB5365B-29E8-4702-BCED-04AA633E4388}" type="slidenum">
              <a:rPr lang="en-US" smtClean="0"/>
              <a:t>‹#›</a:t>
            </a:fld>
            <a:endParaRPr lang="en-US"/>
          </a:p>
        </p:txBody>
      </p:sp>
    </p:spTree>
    <p:extLst>
      <p:ext uri="{BB962C8B-B14F-4D97-AF65-F5344CB8AC3E}">
        <p14:creationId xmlns:p14="http://schemas.microsoft.com/office/powerpoint/2010/main" val="2497534262"/>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hf hdr="0" dt="0"/>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0" y="0"/>
            <a:ext cx="12192000" cy="689610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endParaRPr lang="en-US" dirty="0"/>
          </a:p>
        </p:txBody>
      </p:sp>
      <p:sp>
        <p:nvSpPr>
          <p:cNvPr id="5" name="Rectangle 4"/>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1852352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z="2400" dirty="0" smtClean="0"/>
              <a:t>10/16</a:t>
            </a:r>
            <a:endParaRPr lang="en-US" sz="2400" dirty="0"/>
          </a:p>
        </p:txBody>
      </p:sp>
      <p:sp>
        <p:nvSpPr>
          <p:cNvPr id="4" name="TextBox 3"/>
          <p:cNvSpPr txBox="1"/>
          <p:nvPr/>
        </p:nvSpPr>
        <p:spPr>
          <a:xfrm>
            <a:off x="500743" y="478971"/>
            <a:ext cx="10842171" cy="4401205"/>
          </a:xfrm>
          <a:prstGeom prst="rect">
            <a:avLst/>
          </a:prstGeom>
          <a:noFill/>
        </p:spPr>
        <p:txBody>
          <a:bodyPr wrap="square" rtlCol="1">
            <a:spAutoFit/>
          </a:bodyPr>
          <a:lstStyle/>
          <a:p>
            <a:pPr algn="r"/>
            <a:r>
              <a:rPr lang="fa-IR" sz="2800" b="1" dirty="0">
                <a:solidFill>
                  <a:schemeClr val="accent1"/>
                </a:solidFill>
                <a:latin typeface="Arial" panose="020B0604020202020204" pitchFamily="34" charset="0"/>
                <a:cs typeface="Arial" panose="020B0604020202020204" pitchFamily="34" charset="0"/>
              </a:rPr>
              <a:t>در بخش عمومی ممكن است به فرد يا واحدی مسئوليت سرپرستی یک واحد گزارشگر محول شود، كه اين مسئوليت نفوذ قابل ملاحظه، اما نه كنترل، بر تصميمات مالي و عملياتي واحد گزارشگر را به دنبال داشته باشد.</a:t>
            </a:r>
            <a:endParaRPr lang="en-US" sz="2800" dirty="0">
              <a:solidFill>
                <a:schemeClr val="accent1"/>
              </a:solidFill>
              <a:latin typeface="Arial" panose="020B0604020202020204" pitchFamily="34" charset="0"/>
              <a:cs typeface="Arial" panose="020B0604020202020204" pitchFamily="34" charset="0"/>
            </a:endParaRPr>
          </a:p>
          <a:p>
            <a:pPr algn="r"/>
            <a:endParaRPr lang="fa-IR" sz="2800" dirty="0" smtClean="0">
              <a:solidFill>
                <a:schemeClr val="accent1"/>
              </a:solidFill>
              <a:latin typeface="Arial" panose="020B0604020202020204" pitchFamily="34" charset="0"/>
              <a:cs typeface="Arial" panose="020B0604020202020204" pitchFamily="34" charset="0"/>
            </a:endParaRPr>
          </a:p>
          <a:p>
            <a:pPr algn="r"/>
            <a:endParaRPr lang="en-US" sz="2800" dirty="0" smtClean="0">
              <a:solidFill>
                <a:schemeClr val="accent1"/>
              </a:solidFill>
              <a:latin typeface="Arial" panose="020B0604020202020204" pitchFamily="34" charset="0"/>
              <a:cs typeface="Arial" panose="020B0604020202020204" pitchFamily="34" charset="0"/>
            </a:endParaRPr>
          </a:p>
          <a:p>
            <a:pPr algn="r" rtl="1"/>
            <a:r>
              <a:rPr lang="fa-IR" sz="2800" b="1" dirty="0">
                <a:solidFill>
                  <a:schemeClr val="accent1"/>
                </a:solidFill>
                <a:latin typeface="Arial" panose="020B0604020202020204" pitchFamily="34" charset="0"/>
                <a:cs typeface="Arial" panose="020B0604020202020204" pitchFamily="34" charset="0"/>
              </a:rPr>
              <a:t>طبق مفاد این استاندارد، اشخاص زیر لزوماً اشخاص وابسته نیستند</a:t>
            </a:r>
            <a:r>
              <a:rPr lang="fa-IR" sz="2800" b="1" dirty="0" smtClean="0">
                <a:solidFill>
                  <a:schemeClr val="accent1"/>
                </a:solidFill>
                <a:latin typeface="Arial" panose="020B0604020202020204" pitchFamily="34" charset="0"/>
                <a:cs typeface="Arial" panose="020B0604020202020204" pitchFamily="34" charset="0"/>
              </a:rPr>
              <a:t>:</a:t>
            </a:r>
          </a:p>
          <a:p>
            <a:pPr algn="r" rtl="1"/>
            <a:endParaRPr lang="en-US" sz="2800" dirty="0">
              <a:solidFill>
                <a:schemeClr val="accent1"/>
              </a:solidFill>
              <a:latin typeface="Arial" panose="020B0604020202020204" pitchFamily="34" charset="0"/>
              <a:cs typeface="Arial" panose="020B0604020202020204" pitchFamily="34" charset="0"/>
            </a:endParaRPr>
          </a:p>
          <a:p>
            <a:pPr marL="457200" indent="-457200" algn="r" rtl="1">
              <a:buFont typeface="Wingdings" panose="05000000000000000000" pitchFamily="2" charset="2"/>
              <a:buChar char="ü"/>
            </a:pPr>
            <a:r>
              <a:rPr lang="fa-IR" sz="2800" b="1" dirty="0" smtClean="0">
                <a:solidFill>
                  <a:schemeClr val="accent1"/>
                </a:solidFill>
                <a:latin typeface="Arial" panose="020B0604020202020204" pitchFamily="34" charset="0"/>
                <a:cs typeface="Arial" panose="020B0604020202020204" pitchFamily="34" charset="0"/>
              </a:rPr>
              <a:t>الف.دو </a:t>
            </a:r>
            <a:r>
              <a:rPr lang="fa-IR" sz="2800" b="1" dirty="0">
                <a:solidFill>
                  <a:schemeClr val="accent1"/>
                </a:solidFill>
                <a:latin typeface="Arial" panose="020B0604020202020204" pitchFamily="34" charset="0"/>
                <a:cs typeface="Arial" panose="020B0604020202020204" pitchFamily="34" charset="0"/>
              </a:rPr>
              <a:t>واحـد گزارشگر صرفاً به واسطه داشتن مدیر اصلی مشترک؛ و</a:t>
            </a:r>
            <a:endParaRPr lang="en-US" sz="2800" dirty="0">
              <a:solidFill>
                <a:schemeClr val="accent1"/>
              </a:solidFill>
              <a:latin typeface="Arial" panose="020B0604020202020204" pitchFamily="34" charset="0"/>
              <a:cs typeface="Arial" panose="020B0604020202020204" pitchFamily="34" charset="0"/>
            </a:endParaRPr>
          </a:p>
          <a:p>
            <a:pPr marL="457200" indent="-457200" algn="r" rtl="1">
              <a:buFont typeface="Wingdings" panose="05000000000000000000" pitchFamily="2" charset="2"/>
              <a:buChar char="ü"/>
            </a:pPr>
            <a:r>
              <a:rPr lang="fa-IR" sz="2800" b="1" dirty="0" smtClean="0">
                <a:solidFill>
                  <a:schemeClr val="accent1"/>
                </a:solidFill>
                <a:latin typeface="Arial" panose="020B0604020202020204" pitchFamily="34" charset="0"/>
                <a:cs typeface="Arial" panose="020B0604020202020204" pitchFamily="34" charset="0"/>
              </a:rPr>
              <a:t>ب. دو </a:t>
            </a:r>
            <a:r>
              <a:rPr lang="fa-IR" sz="2800" b="1" dirty="0">
                <a:solidFill>
                  <a:schemeClr val="accent1"/>
                </a:solidFill>
                <a:latin typeface="Arial" panose="020B0604020202020204" pitchFamily="34" charset="0"/>
                <a:cs typeface="Arial" panose="020B0604020202020204" pitchFamily="34" charset="0"/>
              </a:rPr>
              <a:t>شریک خاص صرفاً به واسطه داشتن کنترل مشترک بر یک مشارکت خاص.</a:t>
            </a:r>
            <a:endParaRPr lang="en-US" sz="2800" dirty="0">
              <a:solidFill>
                <a:schemeClr val="accent1"/>
              </a:solidFill>
              <a:latin typeface="Arial" panose="020B0604020202020204" pitchFamily="34" charset="0"/>
              <a:cs typeface="Arial" panose="020B0604020202020204" pitchFamily="34" charset="0"/>
            </a:endParaRPr>
          </a:p>
          <a:p>
            <a:pPr algn="r"/>
            <a:endParaRPr lang="fa-IR" sz="2800" dirty="0">
              <a:solidFill>
                <a:schemeClr val="accent1"/>
              </a:solidFill>
              <a:latin typeface="Arial" panose="020B0604020202020204" pitchFamily="34" charset="0"/>
              <a:cs typeface="Arial" panose="020B0604020202020204" pitchFamily="34" charset="0"/>
            </a:endParaRPr>
          </a:p>
        </p:txBody>
      </p:sp>
      <p:sp>
        <p:nvSpPr>
          <p:cNvPr id="5" name="Rectangle 4"/>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2503746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135086" y="457200"/>
            <a:ext cx="8534400" cy="653143"/>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Slide Number Placeholder 2"/>
          <p:cNvSpPr>
            <a:spLocks noGrp="1"/>
          </p:cNvSpPr>
          <p:nvPr>
            <p:ph type="sldNum" sz="quarter" idx="12"/>
          </p:nvPr>
        </p:nvSpPr>
        <p:spPr/>
        <p:txBody>
          <a:bodyPr/>
          <a:lstStyle/>
          <a:p>
            <a:r>
              <a:rPr lang="en-US" sz="2800" dirty="0" smtClean="0"/>
              <a:t>11/16</a:t>
            </a:r>
            <a:endParaRPr lang="en-US" sz="2800" dirty="0"/>
          </a:p>
        </p:txBody>
      </p:sp>
      <p:sp>
        <p:nvSpPr>
          <p:cNvPr id="4" name="TextBox 3"/>
          <p:cNvSpPr txBox="1"/>
          <p:nvPr/>
        </p:nvSpPr>
        <p:spPr>
          <a:xfrm>
            <a:off x="684212" y="457200"/>
            <a:ext cx="10821233" cy="5509200"/>
          </a:xfrm>
          <a:prstGeom prst="rect">
            <a:avLst/>
          </a:prstGeom>
          <a:noFill/>
        </p:spPr>
        <p:txBody>
          <a:bodyPr wrap="square" rtlCol="1">
            <a:spAutoFit/>
          </a:bodyPr>
          <a:lstStyle/>
          <a:p>
            <a:pPr algn="r" rtl="1"/>
            <a:r>
              <a:rPr lang="fa-IR" sz="3200" dirty="0">
                <a:solidFill>
                  <a:schemeClr val="bg1"/>
                </a:solidFill>
                <a:latin typeface="Arial" panose="020B0604020202020204" pitchFamily="34" charset="0"/>
                <a:cs typeface="Arial" panose="020B0604020202020204" pitchFamily="34" charset="0"/>
              </a:rPr>
              <a:t>در این استاندارد اشخاص زیر وابسته محسوب نمی‌شوند</a:t>
            </a:r>
            <a:r>
              <a:rPr lang="fa-IR" sz="3200" dirty="0" smtClean="0">
                <a:solidFill>
                  <a:schemeClr val="bg1"/>
                </a:solidFill>
                <a:latin typeface="Arial" panose="020B0604020202020204" pitchFamily="34" charset="0"/>
                <a:cs typeface="Arial" panose="020B0604020202020204" pitchFamily="34" charset="0"/>
              </a:rPr>
              <a:t>:</a:t>
            </a:r>
          </a:p>
          <a:p>
            <a:pPr algn="r" rtl="1"/>
            <a:endParaRPr lang="en-US" sz="3200" dirty="0">
              <a:solidFill>
                <a:schemeClr val="bg1"/>
              </a:solidFill>
              <a:latin typeface="Arial" panose="020B0604020202020204" pitchFamily="34" charset="0"/>
              <a:cs typeface="Arial" panose="020B0604020202020204" pitchFamily="34" charset="0"/>
            </a:endParaRPr>
          </a:p>
          <a:p>
            <a:pPr marL="457200" indent="-457200" algn="r" rtl="1">
              <a:buFont typeface="Wingdings" panose="05000000000000000000" pitchFamily="2" charset="2"/>
              <a:buChar char="ü"/>
            </a:pPr>
            <a:r>
              <a:rPr lang="fa-IR" sz="3200" dirty="0" smtClean="0">
                <a:solidFill>
                  <a:schemeClr val="bg1"/>
                </a:solidFill>
                <a:latin typeface="Arial" panose="020B0604020202020204" pitchFamily="34" charset="0"/>
                <a:cs typeface="Arial" panose="020B0604020202020204" pitchFamily="34" charset="0"/>
              </a:rPr>
              <a:t>الف.تأمین‌کنندگان </a:t>
            </a:r>
            <a:r>
              <a:rPr lang="fa-IR" sz="3200" dirty="0">
                <a:solidFill>
                  <a:schemeClr val="bg1"/>
                </a:solidFill>
                <a:latin typeface="Arial" panose="020B0604020202020204" pitchFamily="34" charset="0"/>
                <a:cs typeface="Arial" panose="020B0604020202020204" pitchFamily="34" charset="0"/>
              </a:rPr>
              <a:t>منابع مالي، اتحاديه‌ها و شوراهای کارگري صرفاً به واسطه معاملات عادی با واحد گزارشگر (حتی اگر بتوانند آزادی عمل واحد گزارشگر را محدود یا در فرآیند تصمیم‌گیری آن مشارکت کنند)؛ </a:t>
            </a:r>
            <a:r>
              <a:rPr lang="fa-IR" sz="3200" dirty="0" smtClean="0">
                <a:solidFill>
                  <a:schemeClr val="bg1"/>
                </a:solidFill>
                <a:latin typeface="Arial" panose="020B0604020202020204" pitchFamily="34" charset="0"/>
                <a:cs typeface="Arial" panose="020B0604020202020204" pitchFamily="34" charset="0"/>
              </a:rPr>
              <a:t>و</a:t>
            </a:r>
          </a:p>
          <a:p>
            <a:pPr marL="457200" indent="-457200" algn="r" rtl="1">
              <a:buFont typeface="Wingdings" panose="05000000000000000000" pitchFamily="2" charset="2"/>
              <a:buChar char="ü"/>
            </a:pPr>
            <a:endParaRPr lang="en-US" sz="3200" dirty="0">
              <a:solidFill>
                <a:schemeClr val="bg1"/>
              </a:solidFill>
              <a:latin typeface="Arial" panose="020B0604020202020204" pitchFamily="34" charset="0"/>
              <a:cs typeface="Arial" panose="020B0604020202020204" pitchFamily="34" charset="0"/>
            </a:endParaRPr>
          </a:p>
          <a:p>
            <a:pPr marL="457200" indent="-457200" algn="r" rtl="1">
              <a:buFont typeface="Wingdings" panose="05000000000000000000" pitchFamily="2" charset="2"/>
              <a:buChar char="ü"/>
            </a:pPr>
            <a:r>
              <a:rPr lang="fa-IR" sz="3200" dirty="0">
                <a:solidFill>
                  <a:schemeClr val="bg1"/>
                </a:solidFill>
                <a:latin typeface="Arial" panose="020B0604020202020204" pitchFamily="34" charset="0"/>
                <a:cs typeface="Arial" panose="020B0604020202020204" pitchFamily="34" charset="0"/>
              </a:rPr>
              <a:t>ب	</a:t>
            </a:r>
            <a:r>
              <a:rPr lang="fa-IR" sz="3200" dirty="0" smtClean="0">
                <a:solidFill>
                  <a:schemeClr val="bg1"/>
                </a:solidFill>
                <a:latin typeface="Arial" panose="020B0604020202020204" pitchFamily="34" charset="0"/>
                <a:cs typeface="Arial" panose="020B0604020202020204" pitchFamily="34" charset="0"/>
              </a:rPr>
              <a:t>.یک </a:t>
            </a:r>
            <a:r>
              <a:rPr lang="fa-IR" sz="3200" dirty="0">
                <a:solidFill>
                  <a:schemeClr val="bg1"/>
                </a:solidFill>
                <a:latin typeface="Arial" panose="020B0604020202020204" pitchFamily="34" charset="0"/>
                <a:cs typeface="Arial" panose="020B0604020202020204" pitchFamily="34" charset="0"/>
              </a:rPr>
              <a:t>مشتری، عرضه‌کننده، صاحب حق‌الامتیاز و توزیع‌کننده منحصر به فرد یا نمايندگي‌هایی که واحد گزارشگر حجم قابل ملاحظه‌ای از معاملات خود را با آنها انجام می‌دهد، هرگاه رابطه صرفاً به وابستگی اقتصادی منجر شده باشد.</a:t>
            </a:r>
            <a:endParaRPr lang="en-US" sz="3200" dirty="0">
              <a:solidFill>
                <a:schemeClr val="bg1"/>
              </a:solidFill>
              <a:latin typeface="Arial" panose="020B0604020202020204" pitchFamily="34" charset="0"/>
              <a:cs typeface="Arial" panose="020B0604020202020204" pitchFamily="34" charset="0"/>
            </a:endParaRPr>
          </a:p>
          <a:p>
            <a:pPr algn="r"/>
            <a:endParaRPr lang="fa-IR"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5081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z="2800" dirty="0" smtClean="0"/>
              <a:t>12/16</a:t>
            </a:r>
            <a:endParaRPr lang="en-US" sz="2800" dirty="0"/>
          </a:p>
        </p:txBody>
      </p:sp>
      <p:sp>
        <p:nvSpPr>
          <p:cNvPr id="4" name="TextBox 3"/>
          <p:cNvSpPr txBox="1"/>
          <p:nvPr/>
        </p:nvSpPr>
        <p:spPr>
          <a:xfrm>
            <a:off x="413657" y="1807029"/>
            <a:ext cx="11408229" cy="4401205"/>
          </a:xfrm>
          <a:prstGeom prst="rect">
            <a:avLst/>
          </a:prstGeom>
          <a:noFill/>
        </p:spPr>
        <p:txBody>
          <a:bodyPr wrap="square" rtlCol="1">
            <a:spAutoFit/>
          </a:bodyPr>
          <a:lstStyle/>
          <a:p>
            <a:pPr algn="r" rtl="1"/>
            <a:endParaRPr lang="fa-IR" sz="2800" dirty="0" smtClean="0">
              <a:latin typeface="Arial" panose="020B0604020202020204" pitchFamily="34" charset="0"/>
              <a:cs typeface="Arial" panose="020B0604020202020204" pitchFamily="34" charset="0"/>
            </a:endParaRPr>
          </a:p>
          <a:p>
            <a:pPr algn="r" rtl="1"/>
            <a:r>
              <a:rPr lang="fa-IR" sz="2800" dirty="0" smtClean="0">
                <a:latin typeface="Arial" panose="020B0604020202020204" pitchFamily="34" charset="0"/>
                <a:cs typeface="Arial" panose="020B0604020202020204" pitchFamily="34" charset="0"/>
              </a:rPr>
              <a:t>الف</a:t>
            </a:r>
            <a:r>
              <a:rPr lang="fa-IR" sz="2800" dirty="0">
                <a:latin typeface="Arial" panose="020B0604020202020204" pitchFamily="34" charset="0"/>
                <a:cs typeface="Arial" panose="020B0604020202020204" pitchFamily="34" charset="0"/>
              </a:rPr>
              <a:t>.	دستگاههای اجرایی تحت سرپرستي كلي دولت جهت دستيابي به سياستهاي از پیش تعیین‌شده با يكديگر به فعاليت مي‌پردازند</a:t>
            </a:r>
            <a:r>
              <a:rPr lang="fa-IR" sz="2800" dirty="0" smtClean="0">
                <a:latin typeface="Arial" panose="020B0604020202020204" pitchFamily="34" charset="0"/>
                <a:cs typeface="Arial" panose="020B0604020202020204" pitchFamily="34" charset="0"/>
              </a:rPr>
              <a:t>؛</a:t>
            </a:r>
          </a:p>
          <a:p>
            <a:pPr algn="r" rtl="1"/>
            <a:endParaRPr lang="en-US" sz="2800" dirty="0">
              <a:latin typeface="Arial" panose="020B0604020202020204" pitchFamily="34" charset="0"/>
              <a:cs typeface="Arial" panose="020B0604020202020204" pitchFamily="34" charset="0"/>
            </a:endParaRPr>
          </a:p>
          <a:p>
            <a:pPr algn="r" rtl="1"/>
            <a:r>
              <a:rPr lang="fa-IR" sz="2800" dirty="0" smtClean="0">
                <a:latin typeface="Arial" panose="020B0604020202020204" pitchFamily="34" charset="0"/>
                <a:cs typeface="Arial" panose="020B0604020202020204" pitchFamily="34" charset="0"/>
              </a:rPr>
              <a:t>ب.دستگاههای </a:t>
            </a:r>
            <a:r>
              <a:rPr lang="fa-IR" sz="2800" dirty="0">
                <a:latin typeface="Arial" panose="020B0604020202020204" pitchFamily="34" charset="0"/>
                <a:cs typeface="Arial" panose="020B0604020202020204" pitchFamily="34" charset="0"/>
              </a:rPr>
              <a:t>اجرایی برای ایفای مسئولیتها و دستیابی به اهدافشان معمولاً فعاليتهاي خود را از طريق واحدهاي تحت کنترل و واحدهايي كه بر آنها نفوذ قابل ملاحظه دارند، انجام می‌دهند؛ </a:t>
            </a:r>
            <a:r>
              <a:rPr lang="fa-IR" sz="2800" dirty="0" smtClean="0">
                <a:latin typeface="Arial" panose="020B0604020202020204" pitchFamily="34" charset="0"/>
                <a:cs typeface="Arial" panose="020B0604020202020204" pitchFamily="34" charset="0"/>
              </a:rPr>
              <a:t>و</a:t>
            </a:r>
          </a:p>
          <a:p>
            <a:pPr algn="r" rtl="1"/>
            <a:endParaRPr lang="en-US" sz="2800" dirty="0">
              <a:latin typeface="Arial" panose="020B0604020202020204" pitchFamily="34" charset="0"/>
              <a:cs typeface="Arial" panose="020B0604020202020204" pitchFamily="34" charset="0"/>
            </a:endParaRPr>
          </a:p>
          <a:p>
            <a:pPr algn="r" rtl="1"/>
            <a:r>
              <a:rPr lang="fa-IR" sz="2800" dirty="0" smtClean="0">
                <a:latin typeface="Arial" panose="020B0604020202020204" pitchFamily="34" charset="0"/>
                <a:cs typeface="Arial" panose="020B0604020202020204" pitchFamily="34" charset="0"/>
              </a:rPr>
              <a:t>پ .وزيران </a:t>
            </a:r>
            <a:r>
              <a:rPr lang="fa-IR" sz="2800" dirty="0">
                <a:latin typeface="Arial" panose="020B0604020202020204" pitchFamily="34" charset="0"/>
                <a:cs typeface="Arial" panose="020B0604020202020204" pitchFamily="34" charset="0"/>
              </a:rPr>
              <a:t>يا ساير اعضاي منتخب يا منتصب دولت و مديران ارشد قادر به اعمال نفوذ قابل ملاحظه بر عمليات دستگاههای اجرایی هستند.</a:t>
            </a:r>
            <a:endParaRPr lang="en-US" sz="2800" dirty="0">
              <a:latin typeface="Arial" panose="020B0604020202020204" pitchFamily="34" charset="0"/>
              <a:cs typeface="Arial" panose="020B0604020202020204" pitchFamily="34" charset="0"/>
            </a:endParaRPr>
          </a:p>
          <a:p>
            <a:pPr algn="r"/>
            <a:endParaRPr lang="fa-IR" sz="2800" dirty="0">
              <a:latin typeface="Arial" panose="020B0604020202020204" pitchFamily="34" charset="0"/>
              <a:cs typeface="Arial" panose="020B0604020202020204" pitchFamily="34" charset="0"/>
            </a:endParaRPr>
          </a:p>
        </p:txBody>
      </p:sp>
      <p:sp>
        <p:nvSpPr>
          <p:cNvPr id="5" name="Flowchart: Punched Tape 4"/>
          <p:cNvSpPr/>
          <p:nvPr/>
        </p:nvSpPr>
        <p:spPr>
          <a:xfrm>
            <a:off x="1545969" y="304800"/>
            <a:ext cx="9666514" cy="1502229"/>
          </a:xfrm>
          <a:prstGeom prst="flowChartPunchedTap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i="1" dirty="0">
                <a:solidFill>
                  <a:schemeClr val="tx1"/>
                </a:solidFill>
                <a:latin typeface="Arial" panose="020B0604020202020204" pitchFamily="34" charset="0"/>
              </a:rPr>
              <a:t>به دلایل زیر روابط با اشخاص وابسته در بخش عمومي وجود دارد:</a:t>
            </a:r>
            <a:endParaRPr lang="en-US" sz="2400" b="1" i="1" dirty="0">
              <a:solidFill>
                <a:schemeClr val="tx1"/>
              </a:solidFill>
              <a:latin typeface="Arial" panose="020B0604020202020204" pitchFamily="34" charset="0"/>
              <a:cs typeface="Arial" panose="020B0604020202020204" pitchFamily="34" charset="0"/>
            </a:endParaRPr>
          </a:p>
          <a:p>
            <a:pPr algn="ctr"/>
            <a:endParaRPr lang="fa-IR" sz="2400" b="1" i="1" dirty="0">
              <a:solidFill>
                <a:schemeClr val="tx1"/>
              </a:solidFill>
            </a:endParaRPr>
          </a:p>
        </p:txBody>
      </p:sp>
      <p:sp>
        <p:nvSpPr>
          <p:cNvPr id="6" name="Rectangle 5"/>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3910260524"/>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z="3200" dirty="0" smtClean="0"/>
              <a:t>13/16</a:t>
            </a:r>
            <a:endParaRPr lang="en-US" sz="3200" dirty="0"/>
          </a:p>
        </p:txBody>
      </p:sp>
      <p:sp>
        <p:nvSpPr>
          <p:cNvPr id="4" name="TextBox 3"/>
          <p:cNvSpPr txBox="1"/>
          <p:nvPr/>
        </p:nvSpPr>
        <p:spPr>
          <a:xfrm>
            <a:off x="789709" y="1080655"/>
            <a:ext cx="10432473" cy="3108543"/>
          </a:xfrm>
          <a:prstGeom prst="rect">
            <a:avLst/>
          </a:prstGeom>
          <a:noFill/>
        </p:spPr>
        <p:txBody>
          <a:bodyPr wrap="square" rtlCol="1">
            <a:spAutoFit/>
          </a:bodyPr>
          <a:lstStyle/>
          <a:p>
            <a:pPr algn="ctr"/>
            <a:r>
              <a:rPr lang="fa-IR" sz="2800" b="1" dirty="0">
                <a:latin typeface="Arial" panose="020B0604020202020204" pitchFamily="34" charset="0"/>
                <a:cs typeface="Arial" panose="020B0604020202020204" pitchFamily="34" charset="0"/>
              </a:rPr>
              <a:t>رابطه با شخص وابسته می‌تواند بر وضعيت مالي، تغییرات در وضعیت مالی و توان ارائه خدمات واحد گزارشگر تأثیر داشته باشد. اشخاص وابسته ممکن است معاملات خاصی انجام دهند که بین اشخاص غیر وابسته معمول نیست. برای مثال، دستگاههای اجرایی می‌توانند کالاها و خدمات خود را به قيمت يا شرايطي متفاوت، به دستگاه اجرایی دیگر ارائه کنند. همچنین مبالغ معاملات بین اشخاص وابسته ممکن است با مبالغ مشابه بين اشخاص غير وابسته يکسان نباشد.</a:t>
            </a:r>
            <a:endParaRPr lang="en-US" sz="2800" dirty="0">
              <a:latin typeface="Arial" panose="020B0604020202020204" pitchFamily="34" charset="0"/>
              <a:cs typeface="Arial" panose="020B0604020202020204" pitchFamily="34" charset="0"/>
            </a:endParaRPr>
          </a:p>
          <a:p>
            <a:pPr algn="ctr"/>
            <a:endParaRPr lang="fa-IR" sz="2800" dirty="0">
              <a:latin typeface="Arial" panose="020B0604020202020204" pitchFamily="34" charset="0"/>
              <a:cs typeface="Arial" panose="020B0604020202020204" pitchFamily="34" charset="0"/>
            </a:endParaRPr>
          </a:p>
        </p:txBody>
      </p:sp>
      <p:sp>
        <p:nvSpPr>
          <p:cNvPr id="5" name="Rectangle 4"/>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18770441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02" y="379650"/>
            <a:ext cx="9878096" cy="2862322"/>
          </a:xfrm>
          <a:prstGeom prst="rect">
            <a:avLst/>
          </a:prstGeom>
        </p:spPr>
        <p:txBody>
          <a:bodyPr wrap="square">
            <a:spAutoFit/>
          </a:bodyPr>
          <a:lstStyle/>
          <a:p>
            <a:pPr algn="r" rtl="1"/>
            <a:r>
              <a:rPr lang="fa-IR" dirty="0" smtClean="0">
                <a:solidFill>
                  <a:srgbClr val="002060"/>
                </a:solidFill>
                <a:effectLst/>
                <a:latin typeface="Calibri" panose="020F0502020204030204" pitchFamily="34" charset="0"/>
                <a:ea typeface="Calibri" panose="020F0502020204030204" pitchFamily="34" charset="0"/>
                <a:cs typeface="Tahoma" panose="020B0604030504040204" pitchFamily="34" charset="0"/>
              </a:rPr>
              <a:t>در این استاندارد، افشای </a:t>
            </a:r>
            <a:r>
              <a:rPr lang="fa-IR" spc="-20" dirty="0" smtClean="0">
                <a:solidFill>
                  <a:srgbClr val="002060"/>
                </a:solidFill>
                <a:effectLst/>
                <a:latin typeface="Calibri" panose="020F0502020204030204" pitchFamily="34" charset="0"/>
                <a:ea typeface="Calibri" panose="020F0502020204030204" pitchFamily="34" charset="0"/>
                <a:cs typeface="Tahoma" panose="020B0604030504040204" pitchFamily="34" charset="0"/>
              </a:rPr>
              <a:t>اطلاعات</a:t>
            </a:r>
            <a:r>
              <a:rPr lang="fa-IR" dirty="0" smtClean="0">
                <a:solidFill>
                  <a:srgbClr val="002060"/>
                </a:solidFill>
                <a:effectLst/>
                <a:latin typeface="Calibri" panose="020F0502020204030204" pitchFamily="34" charset="0"/>
                <a:ea typeface="Calibri" panose="020F0502020204030204" pitchFamily="34" charset="0"/>
                <a:cs typeface="Tahoma" panose="020B0604030504040204" pitchFamily="34" charset="0"/>
              </a:rPr>
              <a:t> در مورد طبقات خاصی از اشخاص وابسته (در مواردی که کنترل وجود دارد) و روابط و معاملات با اشخاص وابسته، مخصوصاً افشای معاملات واحد گزارشگر با مدیران اصلی و ارکان اداره‌کننده آن و همچنین وامهای پرداختی به آنها، مورد تأکید قرار گرفته است. این امر به منظور حصول اطمینان از ایفای مسئولیت امانت‌داری مدیران اصلی و ارکان اداره‌کننده واحد گزارشگر در قبال اختیارات گسترده آنها در بکارگیری منابع است.</a:t>
            </a:r>
            <a:endParaRPr lang="en-US" sz="1400" dirty="0" smtClean="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fa-IR" dirty="0" smtClean="0">
                <a:solidFill>
                  <a:srgbClr val="002060"/>
                </a:solidFill>
                <a:effectLst/>
                <a:latin typeface="Calibri" panose="020F0502020204030204" pitchFamily="34" charset="0"/>
                <a:ea typeface="Calibri" panose="020F0502020204030204" pitchFamily="34" charset="0"/>
                <a:cs typeface="Tahoma" panose="020B0604030504040204" pitchFamily="34" charset="0"/>
              </a:rPr>
              <a:t> </a:t>
            </a:r>
            <a:endParaRPr lang="en-US" sz="1400" dirty="0" smtClean="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fa-IR" dirty="0" smtClean="0">
                <a:solidFill>
                  <a:srgbClr val="002060"/>
                </a:solidFill>
                <a:effectLst/>
                <a:latin typeface="Calibri" panose="020F0502020204030204" pitchFamily="34" charset="0"/>
                <a:ea typeface="Calibri" panose="020F0502020204030204" pitchFamily="34" charset="0"/>
                <a:cs typeface="Tahoma" panose="020B0604030504040204" pitchFamily="34" charset="0"/>
              </a:rPr>
              <a:t> </a:t>
            </a:r>
            <a:endParaRPr lang="en-US" sz="1400" dirty="0" smtClean="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fa-IR" dirty="0" smtClean="0">
                <a:solidFill>
                  <a:srgbClr val="002060"/>
                </a:solidFill>
                <a:effectLst/>
                <a:latin typeface="Calibri" panose="020F0502020204030204" pitchFamily="34" charset="0"/>
                <a:ea typeface="Calibri" panose="020F0502020204030204" pitchFamily="34" charset="0"/>
                <a:cs typeface="Tahoma" panose="020B0604030504040204" pitchFamily="34" charset="0"/>
              </a:rPr>
              <a:t>روابط بین اشخاص وابسته درصورت وجود کنترل باید صرف‌ نظر از انجام يا عدم انجام معامله بين آنهـا افشا شـود. این امر شامل افشای نام هر یک از واحدهای تحت کنترل، واحد کنترل‌کننده میانی، و واحد کنترل‌کننده نهایی است.</a:t>
            </a:r>
            <a:endParaRPr lang="en-US" sz="14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105435" y="3241972"/>
            <a:ext cx="9981127" cy="3093154"/>
          </a:xfrm>
          <a:prstGeom prst="rect">
            <a:avLst/>
          </a:prstGeom>
        </p:spPr>
        <p:txBody>
          <a:bodyPr wrap="square">
            <a:spAutoFit/>
          </a:bodyPr>
          <a:lstStyle/>
          <a:p>
            <a:pPr algn="r" rtl="1"/>
            <a:r>
              <a:rPr lang="fa-IR" dirty="0" smtClean="0">
                <a:solidFill>
                  <a:srgbClr val="002060"/>
                </a:solidFill>
                <a:effectLst/>
                <a:latin typeface="Calibri" panose="020F0502020204030204" pitchFamily="34" charset="0"/>
                <a:ea typeface="Calibri" panose="020F0502020204030204" pitchFamily="34" charset="0"/>
                <a:cs typeface="Tahoma" panose="020B0604030504040204" pitchFamily="34" charset="0"/>
              </a:rPr>
              <a:t>اقلام با ماهیت مشابه باید به صورت مجموع افشا شود، مگر اینکه درک آثار معاملات با اشخاص وابسته بر صورتهای مالی واحـد گزارشگر مستلزم افشای آنها به صورت جداگانه باشد.</a:t>
            </a:r>
            <a:endParaRPr lang="en-US" sz="1400" dirty="0" smtClean="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fa-IR" dirty="0" smtClean="0">
                <a:solidFill>
                  <a:srgbClr val="002060"/>
                </a:solidFill>
                <a:effectLst/>
                <a:latin typeface="Calibri" panose="020F0502020204030204" pitchFamily="34" charset="0"/>
                <a:ea typeface="Calibri" panose="020F0502020204030204" pitchFamily="34" charset="0"/>
                <a:cs typeface="Tahoma" panose="020B0604030504040204" pitchFamily="34" charset="0"/>
              </a:rPr>
              <a:t> </a:t>
            </a:r>
            <a:endParaRPr lang="en-US" sz="1400" dirty="0" smtClean="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360045" marR="0" indent="-360045" algn="justLow" rtl="1">
              <a:spcBef>
                <a:spcPts val="0"/>
              </a:spcBef>
              <a:spcAft>
                <a:spcPts val="600"/>
              </a:spcAft>
            </a:pPr>
            <a:r>
              <a:rPr lang="fa-IR" dirty="0" smtClean="0">
                <a:solidFill>
                  <a:srgbClr val="002060"/>
                </a:solidFill>
                <a:effectLst/>
                <a:latin typeface="Times" panose="02020603050405020304" pitchFamily="18" charset="0"/>
                <a:ea typeface="Times New Roman" panose="02020603050405020304" pitchFamily="18" charset="0"/>
                <a:cs typeface="Tahoma" panose="020B0604030504040204" pitchFamily="34" charset="0"/>
              </a:rPr>
              <a:t>در صورت انجام معاملات بين اشخاص وابسته، واحد گزارشگر بايد حداقل موارد زير را برای هر طبقه افشا کند:</a:t>
            </a:r>
            <a:endParaRPr lang="en-US" sz="1600" dirty="0" smtClean="0">
              <a:solidFill>
                <a:srgbClr val="002060"/>
              </a:solidFill>
              <a:effectLst/>
              <a:latin typeface="Times" panose="02020603050405020304" pitchFamily="18" charset="0"/>
              <a:ea typeface="Times New Roman" panose="02020603050405020304" pitchFamily="18" charset="0"/>
              <a:cs typeface="B Traffic" panose="00000400000000000000" pitchFamily="2" charset="-78"/>
            </a:endParaRPr>
          </a:p>
          <a:p>
            <a:pPr marL="720090" marR="0" indent="-360045" algn="just" rtl="1">
              <a:spcBef>
                <a:spcPts val="0"/>
              </a:spcBef>
              <a:spcAft>
                <a:spcPts val="400"/>
              </a:spcAft>
              <a:tabLst>
                <a:tab pos="540385" algn="l"/>
              </a:tabLst>
            </a:pPr>
            <a:r>
              <a:rPr lang="fa-IR" dirty="0" smtClean="0">
                <a:solidFill>
                  <a:srgbClr val="002060"/>
                </a:solidFill>
                <a:effectLst/>
                <a:latin typeface="CG Times"/>
                <a:ea typeface="Times New Roman" panose="02020603050405020304" pitchFamily="18" charset="0"/>
                <a:cs typeface="Tahoma" panose="020B0604030504040204" pitchFamily="34" charset="0"/>
              </a:rPr>
              <a:t>الف.	ماهیت رابطه با اشخاص وابسته؛</a:t>
            </a:r>
            <a:endParaRPr lang="en-US" sz="1400" dirty="0" smtClean="0">
              <a:solidFill>
                <a:srgbClr val="002060"/>
              </a:solidFill>
              <a:effectLst/>
              <a:latin typeface="CG Times"/>
              <a:ea typeface="Times New Roman" panose="02020603050405020304" pitchFamily="18" charset="0"/>
              <a:cs typeface="B Traffic" panose="00000400000000000000" pitchFamily="2" charset="-78"/>
            </a:endParaRPr>
          </a:p>
          <a:p>
            <a:pPr marL="720090" marR="0" indent="-360045" algn="just" rtl="1">
              <a:spcBef>
                <a:spcPts val="0"/>
              </a:spcBef>
              <a:spcAft>
                <a:spcPts val="400"/>
              </a:spcAft>
              <a:tabLst>
                <a:tab pos="540385" algn="l"/>
              </a:tabLst>
            </a:pPr>
            <a:r>
              <a:rPr lang="fa-IR" dirty="0" smtClean="0">
                <a:solidFill>
                  <a:srgbClr val="002060"/>
                </a:solidFill>
                <a:effectLst/>
                <a:latin typeface="CG Times"/>
                <a:ea typeface="Times New Roman" panose="02020603050405020304" pitchFamily="18" charset="0"/>
                <a:cs typeface="Tahoma" panose="020B0604030504040204" pitchFamily="34" charset="0"/>
              </a:rPr>
              <a:t>ب	.	نوع معاملات بر حسب طبقات عمده؛</a:t>
            </a:r>
            <a:endParaRPr lang="en-US" sz="1400" dirty="0" smtClean="0">
              <a:solidFill>
                <a:srgbClr val="002060"/>
              </a:solidFill>
              <a:effectLst/>
              <a:latin typeface="CG Times"/>
              <a:ea typeface="Times New Roman" panose="02020603050405020304" pitchFamily="18" charset="0"/>
              <a:cs typeface="B Traffic" panose="00000400000000000000" pitchFamily="2" charset="-78"/>
            </a:endParaRPr>
          </a:p>
          <a:p>
            <a:pPr marL="720090" marR="0" indent="-360045" algn="just" rtl="1">
              <a:spcBef>
                <a:spcPts val="0"/>
              </a:spcBef>
              <a:spcAft>
                <a:spcPts val="400"/>
              </a:spcAft>
              <a:tabLst>
                <a:tab pos="540385" algn="l"/>
              </a:tabLst>
            </a:pPr>
            <a:r>
              <a:rPr lang="fa-IR" dirty="0" smtClean="0">
                <a:solidFill>
                  <a:srgbClr val="002060"/>
                </a:solidFill>
                <a:effectLst/>
                <a:latin typeface="CG Times"/>
                <a:ea typeface="Times New Roman" panose="02020603050405020304" pitchFamily="18" charset="0"/>
                <a:cs typeface="Tahoma" panose="020B0604030504040204" pitchFamily="34" charset="0"/>
              </a:rPr>
              <a:t>پ	.	 مانده حسابهای فيمابين از جمله مبالغ پرداختنی و دریافتنی، نحوه تسويه آنها و جزئیات هرگونه تضمين ارائه شده یا دریافت شده؛ و</a:t>
            </a:r>
            <a:endParaRPr lang="en-US" sz="1400" dirty="0" smtClean="0">
              <a:solidFill>
                <a:srgbClr val="002060"/>
              </a:solidFill>
              <a:effectLst/>
              <a:latin typeface="CG Times"/>
              <a:ea typeface="Times New Roman" panose="02020603050405020304" pitchFamily="18" charset="0"/>
              <a:cs typeface="B Traffic" panose="00000400000000000000" pitchFamily="2" charset="-78"/>
            </a:endParaRPr>
          </a:p>
          <a:p>
            <a:pPr marL="720090" marR="0" indent="-360045" algn="just" rtl="1">
              <a:spcBef>
                <a:spcPts val="0"/>
              </a:spcBef>
              <a:spcAft>
                <a:spcPts val="400"/>
              </a:spcAft>
              <a:tabLst>
                <a:tab pos="540385" algn="l"/>
              </a:tabLst>
            </a:pPr>
            <a:r>
              <a:rPr lang="fa-IR" dirty="0" smtClean="0">
                <a:solidFill>
                  <a:srgbClr val="002060"/>
                </a:solidFill>
                <a:effectLst/>
                <a:latin typeface="CG Times"/>
                <a:ea typeface="Times New Roman" panose="02020603050405020304" pitchFamily="18" charset="0"/>
                <a:cs typeface="Tahoma" panose="020B0604030504040204" pitchFamily="34" charset="0"/>
              </a:rPr>
              <a:t>ت	.	خلاصه‌ای از شرایط معاملات با اشخاص وابسته و تفاوت آن با معاملات غیراشخاص وابسته.</a:t>
            </a:r>
            <a:endParaRPr lang="en-US" dirty="0">
              <a:solidFill>
                <a:srgbClr val="002060"/>
              </a:solidFill>
            </a:endParaRPr>
          </a:p>
        </p:txBody>
      </p:sp>
      <p:sp>
        <p:nvSpPr>
          <p:cNvPr id="4" name="Cloud 3"/>
          <p:cNvSpPr/>
          <p:nvPr/>
        </p:nvSpPr>
        <p:spPr>
          <a:xfrm>
            <a:off x="10887998" y="-140677"/>
            <a:ext cx="1304001" cy="234930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t>افشا</a:t>
            </a:r>
            <a:endParaRPr lang="en-US" b="1" dirty="0"/>
          </a:p>
        </p:txBody>
      </p:sp>
      <p:sp>
        <p:nvSpPr>
          <p:cNvPr id="5" name="Flowchart: Magnetic Disk 4"/>
          <p:cNvSpPr/>
          <p:nvPr/>
        </p:nvSpPr>
        <p:spPr>
          <a:xfrm>
            <a:off x="0" y="6335126"/>
            <a:ext cx="12191999" cy="522874"/>
          </a:xfrm>
          <a:prstGeom prst="flowChartMagneticDisk">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sz="2400" dirty="0" smtClean="0"/>
              <a:t>14/16</a:t>
            </a:r>
            <a:endParaRPr lang="en-US" sz="2400" dirty="0"/>
          </a:p>
        </p:txBody>
      </p:sp>
    </p:spTree>
    <p:extLst>
      <p:ext uri="{BB962C8B-B14F-4D97-AF65-F5344CB8AC3E}">
        <p14:creationId xmlns:p14="http://schemas.microsoft.com/office/powerpoint/2010/main" val="191047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8496" y="207989"/>
            <a:ext cx="8847786" cy="5852884"/>
          </a:xfrm>
          <a:prstGeom prst="rect">
            <a:avLst/>
          </a:prstGeom>
          <a:solidFill>
            <a:srgbClr val="FF7C80"/>
          </a:solidFill>
          <a:effectLst>
            <a:outerShdw blurRad="50800" dist="38100" algn="l" rotWithShape="0">
              <a:schemeClr val="accent3">
                <a:lumMod val="40000"/>
                <a:lumOff val="60000"/>
                <a:alpha val="40000"/>
              </a:schemeClr>
            </a:outerShdw>
          </a:effectLst>
        </p:spPr>
        <p:txBody>
          <a:bodyPr wrap="square">
            <a:spAutoFit/>
          </a:bodyPr>
          <a:lstStyle/>
          <a:p>
            <a:pPr marL="360045" marR="0" indent="-360045" algn="justLow" rtl="1">
              <a:spcBef>
                <a:spcPts val="0"/>
              </a:spcBef>
              <a:spcAft>
                <a:spcPts val="600"/>
              </a:spcAft>
            </a:pPr>
            <a:r>
              <a:rPr lang="fa-IR" dirty="0" smtClean="0">
                <a:effectLst/>
                <a:latin typeface="Times" panose="02020603050405020304" pitchFamily="18" charset="0"/>
                <a:ea typeface="Times New Roman" panose="02020603050405020304" pitchFamily="18" charset="0"/>
                <a:cs typeface="Tahoma" panose="020B0604030504040204" pitchFamily="34" charset="0"/>
              </a:rPr>
              <a:t>در مورد مدیران اصلی افشای حداقل موارد زیر الزامی است:</a:t>
            </a:r>
            <a:endParaRPr lang="en-US" sz="1600" dirty="0" smtClean="0">
              <a:effectLst/>
              <a:latin typeface="Times" panose="02020603050405020304" pitchFamily="18" charset="0"/>
              <a:ea typeface="Times New Roman" panose="02020603050405020304" pitchFamily="18" charset="0"/>
              <a:cs typeface="B Traffic" panose="00000400000000000000" pitchFamily="2" charset="-78"/>
            </a:endParaRPr>
          </a:p>
          <a:p>
            <a:pPr marL="720090" marR="0" indent="-360045" algn="just" rtl="1">
              <a:spcBef>
                <a:spcPts val="0"/>
              </a:spcBef>
              <a:spcAft>
                <a:spcPts val="400"/>
              </a:spcAft>
              <a:tabLst>
                <a:tab pos="540385" algn="l"/>
              </a:tabLst>
            </a:pPr>
            <a:r>
              <a:rPr lang="fa-IR" dirty="0" smtClean="0">
                <a:effectLst/>
                <a:latin typeface="CG Times"/>
                <a:ea typeface="Times New Roman" panose="02020603050405020304" pitchFamily="18" charset="0"/>
                <a:cs typeface="Tahoma" panose="020B0604030504040204" pitchFamily="34" charset="0"/>
              </a:rPr>
              <a:t>الف.	تصریح به اینکه جبران خدمات مدیران اصلی در چارچوب ضوابط مصوب حاکم بر واحـد گزارشگر بوده و در صورت وجود تفاوت افشا می‌شود.</a:t>
            </a:r>
            <a:endParaRPr lang="en-US" sz="1400" dirty="0" smtClean="0">
              <a:effectLst/>
              <a:latin typeface="CG Times"/>
              <a:ea typeface="Times New Roman" panose="02020603050405020304" pitchFamily="18" charset="0"/>
              <a:cs typeface="B Traffic" panose="00000400000000000000" pitchFamily="2" charset="-78"/>
            </a:endParaRPr>
          </a:p>
          <a:p>
            <a:pPr marL="720090" marR="0" indent="-360045" algn="just" rtl="1">
              <a:spcBef>
                <a:spcPts val="0"/>
              </a:spcBef>
              <a:spcAft>
                <a:spcPts val="400"/>
              </a:spcAft>
              <a:tabLst>
                <a:tab pos="540385" algn="l"/>
              </a:tabLst>
            </a:pPr>
            <a:r>
              <a:rPr lang="fa-IR" dirty="0" smtClean="0">
                <a:effectLst/>
                <a:latin typeface="CG Times"/>
                <a:ea typeface="Times New Roman" panose="02020603050405020304" pitchFamily="18" charset="0"/>
                <a:cs typeface="Tahoma" panose="020B0604030504040204" pitchFamily="34" charset="0"/>
              </a:rPr>
              <a:t>ب	.	جبران خدمات خویشاوندان نزدیک مدیران اصلی طی دوره گزارشگری،</a:t>
            </a:r>
            <a:endParaRPr lang="en-US" sz="1400" dirty="0" smtClean="0">
              <a:effectLst/>
              <a:latin typeface="CG Times"/>
              <a:ea typeface="Times New Roman" panose="02020603050405020304" pitchFamily="18" charset="0"/>
              <a:cs typeface="B Traffic" panose="00000400000000000000" pitchFamily="2" charset="-78"/>
            </a:endParaRPr>
          </a:p>
          <a:p>
            <a:pPr marL="720090" marR="0" indent="-360045" algn="just" rtl="1">
              <a:spcBef>
                <a:spcPts val="0"/>
              </a:spcBef>
              <a:spcAft>
                <a:spcPts val="400"/>
              </a:spcAft>
              <a:tabLst>
                <a:tab pos="540385" algn="l"/>
              </a:tabLst>
            </a:pPr>
            <a:r>
              <a:rPr lang="fa-IR" dirty="0" smtClean="0">
                <a:effectLst/>
                <a:latin typeface="CG Times"/>
                <a:ea typeface="Times New Roman" panose="02020603050405020304" pitchFamily="18" charset="0"/>
                <a:cs typeface="Tahoma" panose="020B0604030504040204" pitchFamily="34" charset="0"/>
              </a:rPr>
              <a:t>پ	.	در رابطه با وامهایی که به طور معمول در دسترس اشخاصی غیر از مدیران اصلی نیست و</a:t>
            </a:r>
            <a:r>
              <a:rPr lang="fa-IR" dirty="0" smtClean="0">
                <a:solidFill>
                  <a:srgbClr val="000000"/>
                </a:solidFill>
                <a:effectLst/>
                <a:latin typeface="CG Times"/>
                <a:ea typeface="Times New Roman" panose="02020603050405020304" pitchFamily="18" charset="0"/>
                <a:cs typeface="Tahoma" panose="020B0604030504040204" pitchFamily="34" charset="0"/>
              </a:rPr>
              <a:t> وامهایی که افراد جامعه به طور معمول از در دسترس بودن آن آگاهی ندارند برای هر یک از مدیران اصلی و خویشاوندان نزدیک آنها باید موارد زیر افشا شود:</a:t>
            </a:r>
            <a:endParaRPr lang="en-US" sz="1400" dirty="0" smtClean="0">
              <a:effectLst/>
              <a:latin typeface="CG Times"/>
              <a:ea typeface="Times New Roman" panose="02020603050405020304" pitchFamily="18" charset="0"/>
              <a:cs typeface="B Traffic" panose="00000400000000000000" pitchFamily="2" charset="-78"/>
            </a:endParaRPr>
          </a:p>
          <a:p>
            <a:pPr marL="1008380" marR="0" indent="-288290" algn="just" rtl="1">
              <a:spcBef>
                <a:spcPts val="0"/>
              </a:spcBef>
              <a:spcAft>
                <a:spcPts val="400"/>
              </a:spcAft>
            </a:pPr>
            <a:r>
              <a:rPr lang="fa-IR" dirty="0" smtClean="0">
                <a:effectLst/>
                <a:latin typeface="CG Times"/>
                <a:ea typeface="Times New Roman" panose="02020603050405020304" pitchFamily="18" charset="0"/>
                <a:cs typeface="Tahoma" panose="020B0604030504040204" pitchFamily="34" charset="0"/>
              </a:rPr>
              <a:t>1 .	مبلغ وام دریافتی طی دوره و شرایط بازپرداخت آن،</a:t>
            </a:r>
            <a:endParaRPr lang="en-US" sz="1400" dirty="0" smtClean="0">
              <a:effectLst/>
              <a:latin typeface="CG Times"/>
              <a:ea typeface="Times New Roman" panose="02020603050405020304" pitchFamily="18" charset="0"/>
              <a:cs typeface="Traffic" panose="00000400000000000000" pitchFamily="2" charset="-78"/>
            </a:endParaRPr>
          </a:p>
          <a:p>
            <a:pPr marL="1008380" marR="0" indent="-288290" algn="just" rtl="1">
              <a:spcBef>
                <a:spcPts val="0"/>
              </a:spcBef>
              <a:spcAft>
                <a:spcPts val="400"/>
              </a:spcAft>
            </a:pPr>
            <a:r>
              <a:rPr lang="fa-IR" dirty="0" smtClean="0">
                <a:effectLst/>
                <a:latin typeface="CG Times"/>
                <a:ea typeface="Times New Roman" panose="02020603050405020304" pitchFamily="18" charset="0"/>
                <a:cs typeface="Tahoma" panose="020B0604030504040204" pitchFamily="34" charset="0"/>
              </a:rPr>
              <a:t>2 .	مبلغ بازپرداخت وام طی دوره،</a:t>
            </a:r>
            <a:endParaRPr lang="en-US" sz="1400" dirty="0" smtClean="0">
              <a:effectLst/>
              <a:latin typeface="CG Times"/>
              <a:ea typeface="Times New Roman" panose="02020603050405020304" pitchFamily="18" charset="0"/>
              <a:cs typeface="Traffic" panose="00000400000000000000" pitchFamily="2" charset="-78"/>
            </a:endParaRPr>
          </a:p>
          <a:p>
            <a:pPr marL="1008380" marR="0" indent="-288290" algn="just" rtl="1">
              <a:spcBef>
                <a:spcPts val="0"/>
              </a:spcBef>
              <a:spcAft>
                <a:spcPts val="400"/>
              </a:spcAft>
            </a:pPr>
            <a:r>
              <a:rPr lang="fa-IR" dirty="0" smtClean="0">
                <a:effectLst/>
                <a:latin typeface="CG Times"/>
                <a:ea typeface="Times New Roman" panose="02020603050405020304" pitchFamily="18" charset="0"/>
                <a:cs typeface="Tahoma" panose="020B0604030504040204" pitchFamily="34" charset="0"/>
              </a:rPr>
              <a:t>3 .	مانده تمام وامها و دریافتنی‌ها در پایان دوره و </a:t>
            </a:r>
            <a:endParaRPr lang="en-US" sz="1400" dirty="0" smtClean="0">
              <a:effectLst/>
              <a:latin typeface="CG Times"/>
              <a:ea typeface="Times New Roman" panose="02020603050405020304" pitchFamily="18" charset="0"/>
              <a:cs typeface="Traffic" panose="00000400000000000000" pitchFamily="2" charset="-78"/>
            </a:endParaRPr>
          </a:p>
          <a:p>
            <a:pPr marL="1008380" indent="-288290" algn="just" rtl="1">
              <a:spcAft>
                <a:spcPts val="400"/>
              </a:spcAft>
            </a:pPr>
            <a:r>
              <a:rPr lang="fa-IR" dirty="0" smtClean="0">
                <a:effectLst/>
                <a:latin typeface="CG Times"/>
                <a:ea typeface="Times New Roman" panose="02020603050405020304" pitchFamily="18" charset="0"/>
                <a:cs typeface="Tahoma" panose="020B0604030504040204" pitchFamily="34" charset="0"/>
              </a:rPr>
              <a:t>4 .	در صورتی که فرد وام گیرنده، مدیر یا عضوی از ارکان اداره‌کننده واحد گزارشگر نباشد، ارتباط آن فرد با چنین افرادی.</a:t>
            </a:r>
            <a:r>
              <a:rPr lang="fa-IR" dirty="0" smtClean="0"/>
              <a:t> </a:t>
            </a:r>
            <a:endParaRPr lang="fa-IR" sz="1400" dirty="0" smtClean="0">
              <a:latin typeface="CG Times"/>
              <a:ea typeface="Times New Roman" panose="02020603050405020304" pitchFamily="18" charset="0"/>
              <a:cs typeface="Tahoma" panose="020B0604030504040204" pitchFamily="34" charset="0"/>
            </a:endParaRPr>
          </a:p>
          <a:p>
            <a:pPr marL="1008380" indent="-288290" algn="just" rtl="1">
              <a:spcAft>
                <a:spcPts val="400"/>
              </a:spcAft>
            </a:pPr>
            <a:r>
              <a:rPr lang="fa-IR" sz="2000" dirty="0" smtClean="0"/>
              <a:t>ت.مدیران </a:t>
            </a:r>
            <a:r>
              <a:rPr lang="fa-IR" sz="2000" dirty="0"/>
              <a:t>اصلی یا اعضای ارکان اداره کننده ممکن است بابت خدمات ارائه شده در مقامی غیر از مدیر یا عضوی از ارکان اداره کننده مبالغی به عنوان پاداش یا جبران خدمت دریافت کنند. این استاندارد افشای این مبالغ را الزامی می‌داند.</a:t>
            </a:r>
            <a:endParaRPr lang="en-US" sz="2000" dirty="0"/>
          </a:p>
          <a:p>
            <a:pPr marL="1008380" marR="0" indent="-288290" algn="just" rtl="1">
              <a:spcBef>
                <a:spcPts val="0"/>
              </a:spcBef>
              <a:spcAft>
                <a:spcPts val="400"/>
              </a:spcAft>
            </a:pPr>
            <a:endParaRPr lang="fa-IR" sz="2000" dirty="0" smtClean="0">
              <a:effectLst/>
              <a:latin typeface="CG Times"/>
              <a:ea typeface="Times New Roman" panose="02020603050405020304" pitchFamily="18" charset="0"/>
              <a:cs typeface="Tahoma" panose="020B0604030504040204" pitchFamily="34" charset="0"/>
            </a:endParaRPr>
          </a:p>
          <a:p>
            <a:pPr marL="1008380" marR="0" indent="-288290" algn="just" rtl="1">
              <a:spcBef>
                <a:spcPts val="0"/>
              </a:spcBef>
              <a:spcAft>
                <a:spcPts val="400"/>
              </a:spcAft>
            </a:pPr>
            <a:endParaRPr lang="en-US" sz="2000" dirty="0" smtClean="0">
              <a:effectLst/>
              <a:latin typeface="CG Times"/>
              <a:ea typeface="Times New Roman" panose="02020603050405020304" pitchFamily="18" charset="0"/>
              <a:cs typeface="Traffic" panose="00000400000000000000" pitchFamily="2" charset="-78"/>
            </a:endParaRPr>
          </a:p>
          <a:p>
            <a:r>
              <a:rPr lang="fa-IR" sz="2000" dirty="0" smtClean="0">
                <a:effectLst/>
                <a:ea typeface="Calibri" panose="020F0502020204030204" pitchFamily="34" charset="0"/>
                <a:cs typeface="Tahoma" panose="020B0604030504040204" pitchFamily="34" charset="0"/>
              </a:rPr>
              <a:t>	</a:t>
            </a:r>
            <a:endParaRPr lang="en-US" sz="2000" dirty="0"/>
          </a:p>
        </p:txBody>
      </p:sp>
      <p:sp>
        <p:nvSpPr>
          <p:cNvPr id="5" name="Left-Up Arrow 4"/>
          <p:cNvSpPr/>
          <p:nvPr/>
        </p:nvSpPr>
        <p:spPr>
          <a:xfrm>
            <a:off x="10496282" y="0"/>
            <a:ext cx="1214369" cy="171612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a:xfrm>
            <a:off x="4014989" y="6492875"/>
            <a:ext cx="4114800" cy="365125"/>
          </a:xfrm>
        </p:spPr>
        <p:txBody>
          <a:bodyPr/>
          <a:lstStyle/>
          <a:p>
            <a:r>
              <a:rPr lang="en-US" sz="1800" dirty="0" smtClean="0"/>
              <a:t>15/16</a:t>
            </a:r>
            <a:endParaRPr lang="en-US" sz="1800" dirty="0"/>
          </a:p>
        </p:txBody>
      </p:sp>
      <p:sp>
        <p:nvSpPr>
          <p:cNvPr id="6" name="Rectangle 5"/>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559692948"/>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unched Tape 2"/>
          <p:cNvSpPr/>
          <p:nvPr/>
        </p:nvSpPr>
        <p:spPr>
          <a:xfrm>
            <a:off x="257577" y="1609858"/>
            <a:ext cx="11496541" cy="3361386"/>
          </a:xfrm>
          <a:prstGeom prst="flowChartPunchedTape">
            <a:avLst/>
          </a:prstGeom>
          <a:solidFill>
            <a:schemeClr val="accent5">
              <a:lumMod val="60000"/>
              <a:lumOff val="40000"/>
            </a:schemeClr>
          </a:solidFill>
          <a:ln>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rtl="1"/>
            <a:r>
              <a:rPr lang="fa-IR" dirty="0"/>
              <a:t>الزامات اين استاندارد در مورد کليه صورتهاي مالي که دوره مالي آنها از تاريخ  </a:t>
            </a:r>
            <a:r>
              <a:rPr lang="fa-IR" dirty="0" smtClean="0"/>
              <a:t>... </a:t>
            </a:r>
            <a:r>
              <a:rPr lang="fa-IR" dirty="0"/>
              <a:t>و بعد از آن شروع مي‌شود، لازم‌الاجراست.</a:t>
            </a:r>
            <a:endParaRPr lang="en-US" dirty="0"/>
          </a:p>
        </p:txBody>
      </p:sp>
      <p:sp>
        <p:nvSpPr>
          <p:cNvPr id="4" name="Bevel 3"/>
          <p:cNvSpPr/>
          <p:nvPr/>
        </p:nvSpPr>
        <p:spPr>
          <a:xfrm>
            <a:off x="9839460" y="283336"/>
            <a:ext cx="1661375" cy="759853"/>
          </a:xfrm>
          <a:prstGeom prst="beve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smtClean="0"/>
              <a:t>تاریخ اجرا</a:t>
            </a:r>
            <a:endParaRPr lang="en-US" dirty="0"/>
          </a:p>
        </p:txBody>
      </p:sp>
      <p:sp>
        <p:nvSpPr>
          <p:cNvPr id="2" name="Footer Placeholder 1"/>
          <p:cNvSpPr>
            <a:spLocks noGrp="1"/>
          </p:cNvSpPr>
          <p:nvPr>
            <p:ph type="ftr" sz="quarter" idx="11"/>
          </p:nvPr>
        </p:nvSpPr>
        <p:spPr/>
        <p:txBody>
          <a:bodyPr/>
          <a:lstStyle/>
          <a:p>
            <a:r>
              <a:rPr lang="en-US" sz="1800" dirty="0" smtClean="0"/>
              <a:t>16/16</a:t>
            </a:r>
            <a:endParaRPr lang="en-US" sz="1800" dirty="0"/>
          </a:p>
        </p:txBody>
      </p:sp>
      <p:sp>
        <p:nvSpPr>
          <p:cNvPr id="5" name="Rectangle 4"/>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1581977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CB5365B-29E8-4702-BCED-04AA633E4388}" type="slidenum">
              <a:rPr lang="en-US" smtClean="0"/>
              <a:t>2</a:t>
            </a:fld>
            <a:endParaRPr lang="en-US"/>
          </a:p>
        </p:txBody>
      </p:sp>
      <p:sp>
        <p:nvSpPr>
          <p:cNvPr id="4" name="Content Placeholder 2"/>
          <p:cNvSpPr txBox="1">
            <a:spLocks/>
          </p:cNvSpPr>
          <p:nvPr/>
        </p:nvSpPr>
        <p:spPr>
          <a:xfrm>
            <a:off x="838200" y="290286"/>
            <a:ext cx="10515600" cy="5886677"/>
          </a:xfrm>
          <a:prstGeom prst="rect">
            <a:avLst/>
          </a:prstGeom>
        </p:spPr>
        <p:txBody>
          <a:bodyPr vert="horz" lIns="91440" tIns="45720" rIns="91440" bIns="45720" rtlCol="0">
            <a:normAutofit/>
          </a:bodyPr>
          <a:lst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r" defTabSz="457200" rtl="1"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fa-IR"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Tahoma" panose="020B0604030504040204" pitchFamily="34" charset="0"/>
            </a:endParaRPr>
          </a:p>
          <a:p>
            <a:pPr marL="342900" marR="0" lvl="0" indent="-342900" algn="r" defTabSz="457200" rtl="1"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fa-IR"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Tahoma" panose="020B0604030504040204" pitchFamily="34" charset="0"/>
            </a:endParaRPr>
          </a:p>
          <a:p>
            <a:pPr marL="342900" marR="0" lvl="0" indent="-342900" algn="r" defTabSz="457200" rtl="1"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fa-IR"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Tahoma" panose="020B0604030504040204" pitchFamily="34" charset="0"/>
            </a:endParaRPr>
          </a:p>
          <a:p>
            <a:pPr marL="342900" marR="0" lvl="0" indent="-342900" algn="r" defTabSz="457200" rtl="1"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fa-IR"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Tahoma" panose="020B0604030504040204" pitchFamily="34" charset="0"/>
            </a:endParaRPr>
          </a:p>
          <a:p>
            <a:pPr marL="0" marR="0" lvl="0" indent="0" algn="r" defTabSz="457200" rtl="1"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fa-IR"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Tahoma" panose="020B0604030504040204" pitchFamily="34" charset="0"/>
              </a:rPr>
              <a:t>                                           </a:t>
            </a:r>
          </a:p>
          <a:p>
            <a:pPr marL="0" marR="0" lvl="0" indent="0" algn="r" defTabSz="457200" rtl="1"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fa-IR"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Tahoma" panose="020B0604030504040204" pitchFamily="34" charset="0"/>
              </a:rPr>
              <a:t>                                           </a:t>
            </a:r>
          </a:p>
          <a:p>
            <a:pPr marL="0" marR="0" lvl="0" indent="0" algn="r" defTabSz="457200" rtl="1"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fa-IR"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Tahoma" panose="020B0604030504040204" pitchFamily="34" charset="0"/>
            </a:endParaRPr>
          </a:p>
          <a:p>
            <a:pPr marL="0" marR="0" lvl="0" indent="0" algn="r" defTabSz="457200" rtl="1"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fa-IR" sz="2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Tahoma" panose="020B0604030504040204" pitchFamily="34" charset="0"/>
              </a:rPr>
              <a:t>                         </a:t>
            </a:r>
            <a:r>
              <a:rPr kumimoji="0" lang="fa-IR" sz="2800" b="0" i="0" u="none" strike="noStrike" kern="1200" cap="none" spc="0" normalizeH="0" baseline="0" noProof="0" dirty="0" smtClean="0">
                <a:ln>
                  <a:noFill/>
                </a:ln>
                <a:solidFill>
                  <a:schemeClr val="accent2"/>
                </a:solidFill>
                <a:effectLst/>
                <a:uLnTx/>
                <a:uFillTx/>
                <a:latin typeface="Trebuchet MS" panose="020B0603020202020204"/>
                <a:ea typeface="+mn-ea"/>
                <a:cs typeface="Tahoma" panose="020B0604030504040204" pitchFamily="34" charset="0"/>
              </a:rPr>
              <a:t>استاندارد</a:t>
            </a:r>
            <a:r>
              <a:rPr kumimoji="0" lang="fa-IR" sz="2800" b="0" i="0" u="none" strike="noStrike" kern="1200" cap="none" spc="0" normalizeH="0" noProof="0" dirty="0" smtClean="0">
                <a:ln>
                  <a:noFill/>
                </a:ln>
                <a:solidFill>
                  <a:schemeClr val="accent2"/>
                </a:solidFill>
                <a:effectLst/>
                <a:uLnTx/>
                <a:uFillTx/>
                <a:latin typeface="Trebuchet MS" panose="020B0603020202020204"/>
                <a:ea typeface="+mn-ea"/>
                <a:cs typeface="Tahoma" panose="020B0604030504040204" pitchFamily="34" charset="0"/>
              </a:rPr>
              <a:t> حسابداری عمومی شماره 11</a:t>
            </a:r>
          </a:p>
          <a:p>
            <a:pPr marL="0" marR="0" lvl="0" indent="0" algn="r" defTabSz="457200" rtl="1" eaLnBrk="1" fontAlgn="auto" latinLnBrk="0" hangingPunct="1">
              <a:lnSpc>
                <a:spcPct val="100000"/>
              </a:lnSpc>
              <a:spcBef>
                <a:spcPts val="1000"/>
              </a:spcBef>
              <a:spcAft>
                <a:spcPts val="0"/>
              </a:spcAft>
              <a:buClr>
                <a:srgbClr val="90C226"/>
              </a:buClr>
              <a:buSzPct val="80000"/>
              <a:buFont typeface="Wingdings 3" charset="2"/>
              <a:buNone/>
              <a:tabLst/>
              <a:defRPr/>
            </a:pPr>
            <a:r>
              <a:rPr lang="fa-IR" sz="2800" noProof="0" dirty="0" smtClean="0">
                <a:solidFill>
                  <a:schemeClr val="accent2"/>
                </a:solidFill>
                <a:latin typeface="Trebuchet MS" panose="020B0603020202020204"/>
                <a:cs typeface="Tahoma" panose="020B0604030504040204" pitchFamily="34" charset="0"/>
              </a:rPr>
              <a:t>                                   افشای اشخاص وابسته</a:t>
            </a:r>
            <a:endParaRPr kumimoji="0" lang="fa-IR" sz="2800" b="0" i="0" u="none" strike="noStrike" kern="1200" cap="none" spc="0" normalizeH="0" baseline="0" noProof="0" dirty="0" smtClean="0">
              <a:ln>
                <a:noFill/>
              </a:ln>
              <a:solidFill>
                <a:schemeClr val="accent2"/>
              </a:solidFill>
              <a:effectLst/>
              <a:uLnTx/>
              <a:uFillTx/>
              <a:latin typeface="Trebuchet MS" panose="020B0603020202020204"/>
              <a:cs typeface="Tahoma" panose="020B0604030504040204" pitchFamily="34" charset="0"/>
            </a:endParaRPr>
          </a:p>
          <a:p>
            <a:pPr marL="0" marR="0" lvl="0" indent="0" algn="r" defTabSz="457200" rtl="1"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fa-IR" sz="2800" b="0" i="0" u="none" strike="noStrike" kern="1200" cap="none" spc="0" normalizeH="0" baseline="0" noProof="0" dirty="0" smtClean="0">
                <a:ln>
                  <a:noFill/>
                </a:ln>
                <a:solidFill>
                  <a:schemeClr val="accent2"/>
                </a:solidFill>
                <a:effectLst/>
                <a:uLnTx/>
                <a:uFillTx/>
                <a:latin typeface="Trebuchet MS" panose="020B0603020202020204"/>
                <a:ea typeface="+mn-ea"/>
                <a:cs typeface="Tahoma" panose="020B0604030504040204" pitchFamily="34" charset="0"/>
              </a:rPr>
              <a:t>                                       استاد:دکتر پیری</a:t>
            </a:r>
          </a:p>
          <a:p>
            <a:pPr marL="0" marR="0" lvl="0" indent="0" algn="r" defTabSz="457200" rtl="1"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fa-IR" sz="2800" b="0" i="0" u="none" strike="noStrike" kern="1200" cap="none" spc="0" normalizeH="0" baseline="0" noProof="0" dirty="0" smtClean="0">
                <a:ln>
                  <a:noFill/>
                </a:ln>
                <a:solidFill>
                  <a:schemeClr val="accent2"/>
                </a:solidFill>
                <a:effectLst/>
                <a:uLnTx/>
                <a:uFillTx/>
                <a:latin typeface="Trebuchet MS" panose="020B0603020202020204"/>
                <a:ea typeface="+mn-ea"/>
                <a:cs typeface="Tahoma" panose="020B0604030504040204" pitchFamily="34" charset="0"/>
              </a:rPr>
              <a:t>                                ارائه دهنده:ابراهیم خاکپور</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503733"/>
            <a:ext cx="1981200" cy="2314575"/>
          </a:xfrm>
          <a:prstGeom prst="rect">
            <a:avLst/>
          </a:prstGeom>
        </p:spPr>
      </p:pic>
      <p:sp>
        <p:nvSpPr>
          <p:cNvPr id="6" name="Rectangle 5"/>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3076691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7300912" cy="6858000"/>
          </a:xfrm>
          <a:prstGeom prst="rect">
            <a:avLst/>
          </a:prstGeom>
        </p:spPr>
      </p:pic>
      <p:sp>
        <p:nvSpPr>
          <p:cNvPr id="6" name="Footer Placeholder 5"/>
          <p:cNvSpPr>
            <a:spLocks noGrp="1"/>
          </p:cNvSpPr>
          <p:nvPr>
            <p:ph type="ftr" sz="quarter" idx="11"/>
          </p:nvPr>
        </p:nvSpPr>
        <p:spPr/>
        <p:txBody>
          <a:bodyPr/>
          <a:lstStyle/>
          <a:p>
            <a:r>
              <a:rPr lang="en-US" sz="2000" b="1" dirty="0" smtClean="0"/>
              <a:t>3/16</a:t>
            </a:r>
            <a:endParaRPr lang="en-US" sz="2000" b="1" dirty="0"/>
          </a:p>
        </p:txBody>
      </p:sp>
      <p:sp>
        <p:nvSpPr>
          <p:cNvPr id="7" name="Oval 6"/>
          <p:cNvSpPr/>
          <p:nvPr/>
        </p:nvSpPr>
        <p:spPr>
          <a:xfrm>
            <a:off x="7300913" y="0"/>
            <a:ext cx="4455658" cy="12845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t>فهرست</a:t>
            </a:r>
            <a:endParaRPr lang="fa-IR" sz="3600" dirty="0"/>
          </a:p>
        </p:txBody>
      </p:sp>
      <p:sp>
        <p:nvSpPr>
          <p:cNvPr id="9" name="TextBox 8"/>
          <p:cNvSpPr txBox="1"/>
          <p:nvPr/>
        </p:nvSpPr>
        <p:spPr>
          <a:xfrm>
            <a:off x="5050971" y="1763486"/>
            <a:ext cx="6814458" cy="3046988"/>
          </a:xfrm>
          <a:prstGeom prst="rect">
            <a:avLst/>
          </a:prstGeom>
          <a:noFill/>
        </p:spPr>
        <p:txBody>
          <a:bodyPr wrap="square" rtlCol="1">
            <a:spAutoFit/>
          </a:bodyPr>
          <a:lstStyle/>
          <a:p>
            <a:pPr algn="r"/>
            <a:r>
              <a:rPr lang="fa-IR" sz="3200" dirty="0" smtClean="0">
                <a:solidFill>
                  <a:schemeClr val="accent1">
                    <a:lumMod val="60000"/>
                    <a:lumOff val="40000"/>
                  </a:schemeClr>
                </a:solidFill>
              </a:rPr>
              <a:t>هدف</a:t>
            </a:r>
          </a:p>
          <a:p>
            <a:pPr algn="r"/>
            <a:r>
              <a:rPr lang="fa-IR" sz="3200" dirty="0" smtClean="0">
                <a:solidFill>
                  <a:schemeClr val="accent1">
                    <a:lumMod val="60000"/>
                    <a:lumOff val="40000"/>
                  </a:schemeClr>
                </a:solidFill>
              </a:rPr>
              <a:t>دامنه کاربرد</a:t>
            </a:r>
          </a:p>
          <a:p>
            <a:pPr algn="r"/>
            <a:r>
              <a:rPr lang="fa-IR" sz="3200" dirty="0" smtClean="0">
                <a:solidFill>
                  <a:schemeClr val="accent1">
                    <a:lumMod val="60000"/>
                    <a:lumOff val="40000"/>
                  </a:schemeClr>
                </a:solidFill>
              </a:rPr>
              <a:t>تعاریف</a:t>
            </a:r>
          </a:p>
          <a:p>
            <a:pPr algn="r"/>
            <a:r>
              <a:rPr lang="fa-IR" sz="3200" dirty="0" smtClean="0">
                <a:solidFill>
                  <a:schemeClr val="accent1">
                    <a:lumMod val="60000"/>
                    <a:lumOff val="40000"/>
                  </a:schemeClr>
                </a:solidFill>
              </a:rPr>
              <a:t>موضوعات اصلی در مورد اشخاص وابسته</a:t>
            </a:r>
          </a:p>
          <a:p>
            <a:pPr algn="r"/>
            <a:r>
              <a:rPr lang="fa-IR" sz="3200" dirty="0" smtClean="0">
                <a:solidFill>
                  <a:schemeClr val="accent1">
                    <a:lumMod val="60000"/>
                    <a:lumOff val="40000"/>
                  </a:schemeClr>
                </a:solidFill>
              </a:rPr>
              <a:t>افشا</a:t>
            </a:r>
          </a:p>
          <a:p>
            <a:pPr algn="r"/>
            <a:r>
              <a:rPr lang="fa-IR" sz="3200" dirty="0" smtClean="0">
                <a:solidFill>
                  <a:schemeClr val="accent1">
                    <a:lumMod val="60000"/>
                    <a:lumOff val="40000"/>
                  </a:schemeClr>
                </a:solidFill>
              </a:rPr>
              <a:t>تاریخ اجرا</a:t>
            </a:r>
            <a:endParaRPr lang="fa-IR" sz="3200" dirty="0">
              <a:solidFill>
                <a:schemeClr val="accent1">
                  <a:lumMod val="60000"/>
                  <a:lumOff val="40000"/>
                </a:schemeClr>
              </a:solidFill>
            </a:endParaRPr>
          </a:p>
        </p:txBody>
      </p:sp>
      <p:sp>
        <p:nvSpPr>
          <p:cNvPr id="8" name="Rectangle 7"/>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24167154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5059" y="2114037"/>
            <a:ext cx="9144000" cy="2387600"/>
          </a:xfrm>
        </p:spPr>
        <p:txBody>
          <a:bodyPr>
            <a:normAutofit fontScale="90000"/>
          </a:bodyPr>
          <a:lstStyle/>
          <a:p>
            <a:pPr algn="r" rtl="1"/>
            <a:r>
              <a:rPr lang="en-US" sz="3100" dirty="0"/>
              <a:t/>
            </a:r>
            <a:br>
              <a:rPr lang="en-US" sz="3100" dirty="0"/>
            </a:br>
            <a:r>
              <a:rPr lang="fa-IR" sz="3100" dirty="0"/>
              <a:t>هدف اين استاندارد، تعیین الزامات افشای وجود روابط واحد گزارشگر با اشخاص وابسته در صورت وجود کنترل، و افشای اطلاعات درباره معاملات بین واحـد گزارشگر و اشخاص وابسته با شرایط خاص است. موضوعات اصلي در افشاي اطلاعات در مورد اشخاص وابسته عبارت از تشخيص اشخاص وابسته و تعيين افشای </a:t>
            </a:r>
            <a:r>
              <a:rPr lang="fa-IR" sz="2700" dirty="0"/>
              <a:t>لازم درباره معاملات واحد گزارشگر با آن اشخاص می‌باشد.</a:t>
            </a:r>
            <a:r>
              <a:rPr lang="en-US" sz="2700" dirty="0"/>
              <a:t/>
            </a:r>
            <a:br>
              <a:rPr lang="en-US" sz="2700" dirty="0"/>
            </a:br>
            <a:endParaRPr lang="en-US" sz="2700" dirty="0"/>
          </a:p>
        </p:txBody>
      </p:sp>
      <p:sp>
        <p:nvSpPr>
          <p:cNvPr id="4" name="Flowchart: Punched Tape 3"/>
          <p:cNvSpPr/>
          <p:nvPr/>
        </p:nvSpPr>
        <p:spPr>
          <a:xfrm>
            <a:off x="8916473" y="682580"/>
            <a:ext cx="1532586" cy="1159098"/>
          </a:xfrm>
          <a:prstGeom prst="flowChartPunchedTap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a-IR" sz="4000" dirty="0" smtClean="0"/>
              <a:t>هدف</a:t>
            </a:r>
            <a:endParaRPr lang="en-US" sz="4000" dirty="0"/>
          </a:p>
        </p:txBody>
      </p:sp>
      <p:sp>
        <p:nvSpPr>
          <p:cNvPr id="3" name="Footer Placeholder 2"/>
          <p:cNvSpPr>
            <a:spLocks noGrp="1"/>
          </p:cNvSpPr>
          <p:nvPr>
            <p:ph type="ftr" sz="quarter" idx="11"/>
          </p:nvPr>
        </p:nvSpPr>
        <p:spPr/>
        <p:txBody>
          <a:bodyPr/>
          <a:lstStyle/>
          <a:p>
            <a:r>
              <a:rPr lang="en-US" sz="1800" b="1" dirty="0" smtClean="0"/>
              <a:t>4/16</a:t>
            </a:r>
            <a:endParaRPr lang="en-US" sz="1800" b="1" dirty="0"/>
          </a:p>
        </p:txBody>
      </p:sp>
      <p:sp>
        <p:nvSpPr>
          <p:cNvPr id="5" name="Rectangle 4"/>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103628828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40429" y="1750529"/>
            <a:ext cx="6096000" cy="2777683"/>
          </a:xfrm>
          <a:prstGeom prst="rect">
            <a:avLst/>
          </a:prstGeom>
        </p:spPr>
        <p:txBody>
          <a:bodyPr>
            <a:spAutoFit/>
          </a:bodyPr>
          <a:lstStyle/>
          <a:p>
            <a:pPr marL="360045" marR="0" indent="-360045" algn="justLow" rtl="1">
              <a:spcBef>
                <a:spcPts val="0"/>
              </a:spcBef>
              <a:spcAft>
                <a:spcPts val="600"/>
              </a:spcAft>
            </a:pPr>
            <a:r>
              <a:rPr lang="fa-IR" dirty="0" smtClean="0">
                <a:effectLst/>
                <a:latin typeface="Times" panose="02020603050405020304" pitchFamily="18" charset="0"/>
                <a:ea typeface="Times New Roman" panose="02020603050405020304" pitchFamily="18" charset="0"/>
                <a:cs typeface="Tahoma" panose="020B0604030504040204" pitchFamily="34" charset="0"/>
              </a:rPr>
              <a:t>این استاندارد باید در موارد زیر بکار گرفته شود:</a:t>
            </a:r>
            <a:endParaRPr lang="en-US" sz="1600" dirty="0" smtClean="0">
              <a:effectLst/>
              <a:latin typeface="Times" panose="02020603050405020304" pitchFamily="18" charset="0"/>
              <a:ea typeface="Times New Roman" panose="02020603050405020304" pitchFamily="18" charset="0"/>
              <a:cs typeface="B Traffic" panose="00000400000000000000" pitchFamily="2" charset="-78"/>
            </a:endParaRPr>
          </a:p>
          <a:p>
            <a:pPr marL="756285" marR="756285" indent="-396240" algn="justLow" rtl="1">
              <a:spcBef>
                <a:spcPts val="0"/>
              </a:spcBef>
              <a:spcAft>
                <a:spcPts val="300"/>
              </a:spcAft>
              <a:tabLst>
                <a:tab pos="540385" algn="l"/>
              </a:tabLst>
            </a:pPr>
            <a:r>
              <a:rPr lang="fa-IR" dirty="0" smtClean="0">
                <a:effectLst/>
                <a:latin typeface="Times" panose="02020603050405020304" pitchFamily="18" charset="0"/>
                <a:ea typeface="Times New Roman" panose="02020603050405020304" pitchFamily="18" charset="0"/>
                <a:cs typeface="Tahoma" panose="020B0604030504040204" pitchFamily="34" charset="0"/>
              </a:rPr>
              <a:t>الف.	تشخيص روابط وابستگی و معاملات با اشخاص وابسته؛</a:t>
            </a:r>
            <a:endParaRPr lang="en-US" sz="1600" dirty="0" smtClean="0">
              <a:effectLst/>
              <a:latin typeface="Times" panose="02020603050405020304" pitchFamily="18" charset="0"/>
              <a:ea typeface="Times New Roman" panose="02020603050405020304" pitchFamily="18" charset="0"/>
              <a:cs typeface="B Traffic" panose="00000400000000000000" pitchFamily="2" charset="-78"/>
            </a:endParaRPr>
          </a:p>
          <a:p>
            <a:pPr marL="756285" marR="756285" indent="-396240" algn="justLow" rtl="1">
              <a:spcBef>
                <a:spcPts val="0"/>
              </a:spcBef>
              <a:spcAft>
                <a:spcPts val="300"/>
              </a:spcAft>
              <a:tabLst>
                <a:tab pos="540385" algn="l"/>
              </a:tabLst>
            </a:pPr>
            <a:r>
              <a:rPr lang="fa-IR" dirty="0" smtClean="0">
                <a:effectLst/>
                <a:latin typeface="Times" panose="02020603050405020304" pitchFamily="18" charset="0"/>
                <a:ea typeface="Times New Roman" panose="02020603050405020304" pitchFamily="18" charset="0"/>
                <a:cs typeface="Tahoma" panose="020B0604030504040204" pitchFamily="34" charset="0"/>
              </a:rPr>
              <a:t>ب	.	تشخيص مانده حسابهای فيمابين واحد گزارشگر و اشخاص وابسته آن؛</a:t>
            </a:r>
            <a:endParaRPr lang="en-US" sz="1600" dirty="0" smtClean="0">
              <a:effectLst/>
              <a:latin typeface="Times" panose="02020603050405020304" pitchFamily="18" charset="0"/>
              <a:ea typeface="Times New Roman" panose="02020603050405020304" pitchFamily="18" charset="0"/>
              <a:cs typeface="B Traffic" panose="00000400000000000000" pitchFamily="2" charset="-78"/>
            </a:endParaRPr>
          </a:p>
          <a:p>
            <a:pPr marL="756285" marR="756285" indent="-396240" algn="justLow" rtl="1">
              <a:spcBef>
                <a:spcPts val="0"/>
              </a:spcBef>
              <a:spcAft>
                <a:spcPts val="300"/>
              </a:spcAft>
              <a:tabLst>
                <a:tab pos="540385" algn="l"/>
              </a:tabLst>
            </a:pPr>
            <a:r>
              <a:rPr lang="fa-IR" dirty="0" smtClean="0">
                <a:effectLst/>
                <a:latin typeface="Times" panose="02020603050405020304" pitchFamily="18" charset="0"/>
                <a:ea typeface="Times New Roman" panose="02020603050405020304" pitchFamily="18" charset="0"/>
                <a:cs typeface="Tahoma" panose="020B0604030504040204" pitchFamily="34" charset="0"/>
              </a:rPr>
              <a:t>پ	.	تشخيص شرایطی که افشای موارد مندرج در بندهای ” الف“ و ” ب“ الزامی می‌شود؛ و</a:t>
            </a:r>
            <a:endParaRPr lang="en-US" sz="1600" dirty="0" smtClean="0">
              <a:effectLst/>
              <a:latin typeface="Times" panose="02020603050405020304" pitchFamily="18" charset="0"/>
              <a:ea typeface="Times New Roman" panose="02020603050405020304" pitchFamily="18" charset="0"/>
              <a:cs typeface="B Traffic" panose="00000400000000000000" pitchFamily="2" charset="-78"/>
            </a:endParaRPr>
          </a:p>
          <a:p>
            <a:pPr marL="756285" marR="756285" indent="-396240" algn="justLow" rtl="1">
              <a:spcBef>
                <a:spcPts val="0"/>
              </a:spcBef>
              <a:spcAft>
                <a:spcPts val="300"/>
              </a:spcAft>
              <a:tabLst>
                <a:tab pos="540385" algn="l"/>
              </a:tabLst>
            </a:pPr>
            <a:r>
              <a:rPr lang="fa-IR" dirty="0" smtClean="0">
                <a:effectLst/>
                <a:latin typeface="Times" panose="02020603050405020304" pitchFamily="18" charset="0"/>
                <a:ea typeface="Times New Roman" panose="02020603050405020304" pitchFamily="18" charset="0"/>
                <a:cs typeface="Tahoma" panose="020B0604030504040204" pitchFamily="34" charset="0"/>
              </a:rPr>
              <a:t>ت	.	تعیین افشای لازم درباره موارد مندرج در بندهاي ” الف“ و ” ب“.</a:t>
            </a:r>
            <a:endParaRPr lang="en-US" sz="1600" dirty="0">
              <a:effectLst/>
              <a:latin typeface="Times" panose="02020603050405020304" pitchFamily="18" charset="0"/>
              <a:ea typeface="Times New Roman" panose="02020603050405020304" pitchFamily="18" charset="0"/>
              <a:cs typeface="B Traffic" panose="00000400000000000000" pitchFamily="2" charset="-78"/>
            </a:endParaRPr>
          </a:p>
        </p:txBody>
      </p:sp>
      <p:sp>
        <p:nvSpPr>
          <p:cNvPr id="4" name="Cloud 3"/>
          <p:cNvSpPr/>
          <p:nvPr/>
        </p:nvSpPr>
        <p:spPr>
          <a:xfrm>
            <a:off x="1236372" y="476518"/>
            <a:ext cx="5705341" cy="991674"/>
          </a:xfrm>
          <a:prstGeom prst="cloud">
            <a:avLst/>
          </a:prstGeom>
          <a:solidFill>
            <a:srgbClr val="00B0F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دامنه کاربرد</a:t>
            </a:r>
            <a:endParaRPr lang="en-US" dirty="0"/>
          </a:p>
        </p:txBody>
      </p:sp>
      <p:sp>
        <p:nvSpPr>
          <p:cNvPr id="3" name="Footer Placeholder 2"/>
          <p:cNvSpPr>
            <a:spLocks noGrp="1"/>
          </p:cNvSpPr>
          <p:nvPr>
            <p:ph type="ftr" sz="quarter" idx="11"/>
          </p:nvPr>
        </p:nvSpPr>
        <p:spPr/>
        <p:txBody>
          <a:bodyPr/>
          <a:lstStyle/>
          <a:p>
            <a:r>
              <a:rPr lang="en-US" sz="1800" dirty="0" smtClean="0"/>
              <a:t>5/16</a:t>
            </a:r>
            <a:endParaRPr lang="en-US" sz="1800" dirty="0"/>
          </a:p>
        </p:txBody>
      </p:sp>
    </p:spTree>
    <p:extLst>
      <p:ext uri="{BB962C8B-B14F-4D97-AF65-F5344CB8AC3E}">
        <p14:creationId xmlns:p14="http://schemas.microsoft.com/office/powerpoint/2010/main" val="1465463175"/>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493949" y="591106"/>
            <a:ext cx="8049297" cy="2144177"/>
          </a:xfrm>
          <a:prstGeom prst="rect">
            <a:avLst/>
          </a:prstGeom>
        </p:spPr>
        <p:txBody>
          <a:bodyPr wrap="square">
            <a:spAutoFit/>
          </a:bodyPr>
          <a:lstStyle/>
          <a:p>
            <a:pPr marL="360045" marR="0" indent="-360045" algn="justLow" rtl="1">
              <a:spcBef>
                <a:spcPts val="0"/>
              </a:spcBef>
              <a:spcAft>
                <a:spcPts val="600"/>
              </a:spcAft>
            </a:pPr>
            <a:endParaRPr lang="en-US" sz="1600" dirty="0" smtClean="0">
              <a:effectLst/>
              <a:latin typeface="Times" panose="02020603050405020304" pitchFamily="18" charset="0"/>
              <a:ea typeface="Times New Roman" panose="02020603050405020304" pitchFamily="18" charset="0"/>
              <a:cs typeface="B Traffic" panose="00000400000000000000" pitchFamily="2" charset="-78"/>
            </a:endParaRPr>
          </a:p>
          <a:p>
            <a:pPr marL="342900" marR="0" lvl="0" indent="-342900" algn="justLow" rtl="1">
              <a:spcBef>
                <a:spcPts val="0"/>
              </a:spcBef>
              <a:spcAft>
                <a:spcPts val="500"/>
              </a:spcAft>
              <a:buSzPts val="1000"/>
              <a:buFont typeface="Symbol" panose="05050102010706020507" pitchFamily="18" charset="2"/>
              <a:buChar char=""/>
              <a:tabLst>
                <a:tab pos="588645" algn="l"/>
              </a:tabLst>
            </a:pPr>
            <a:r>
              <a:rPr lang="fa-IR" dirty="0" smtClean="0">
                <a:effectLst/>
                <a:latin typeface="CG Times"/>
                <a:ea typeface="Times New Roman" panose="02020603050405020304" pitchFamily="18" charset="0"/>
                <a:cs typeface="Tahoma" panose="020B0604030504040204" pitchFamily="34" charset="0"/>
              </a:rPr>
              <a:t>جبران خدمت مدیران اصلی: هرگونه مابه ازا و مزاياي مستقيم يا غيرمستقيم پرداختی (نقدی و غیرنقدی) توسط واحد گزارشگر به مدیران اصلی بابت خدمات ارائه شده به عنوان عضوي از اركان اداره‌كننده يا کارمند واحد گزارشگر</a:t>
            </a:r>
            <a:r>
              <a:rPr lang="en-AU" b="1" dirty="0" smtClean="0">
                <a:effectLst/>
                <a:latin typeface="Tahoma" panose="020B0604030504040204" pitchFamily="34" charset="0"/>
                <a:ea typeface="Times New Roman" panose="02020603050405020304" pitchFamily="18" charset="0"/>
                <a:cs typeface="B Traffic" panose="00000400000000000000" pitchFamily="2" charset="-78"/>
              </a:rPr>
              <a:t>.</a:t>
            </a:r>
            <a:endParaRPr lang="en-US" sz="1400" dirty="0">
              <a:latin typeface="CG Times"/>
              <a:ea typeface="Times New Roman" panose="02020603050405020304" pitchFamily="18" charset="0"/>
              <a:cs typeface="B Traffic" panose="00000400000000000000" pitchFamily="2" charset="-78"/>
            </a:endParaRPr>
          </a:p>
          <a:p>
            <a:pPr marR="0" lvl="0" algn="justLow" rtl="1">
              <a:spcBef>
                <a:spcPts val="0"/>
              </a:spcBef>
              <a:spcAft>
                <a:spcPts val="500"/>
              </a:spcAft>
              <a:buSzPts val="1000"/>
              <a:tabLst>
                <a:tab pos="588645" algn="l"/>
              </a:tabLst>
            </a:pPr>
            <a:endParaRPr lang="en-US" sz="1400" dirty="0" smtClean="0">
              <a:effectLst/>
              <a:latin typeface="CG Times"/>
              <a:ea typeface="Times New Roman" panose="02020603050405020304" pitchFamily="18" charset="0"/>
              <a:cs typeface="B Traffic" panose="00000400000000000000" pitchFamily="2" charset="-78"/>
            </a:endParaRPr>
          </a:p>
          <a:p>
            <a:pPr marL="342900" marR="0" lvl="0" indent="-342900" algn="justLow" rtl="1">
              <a:spcBef>
                <a:spcPts val="0"/>
              </a:spcBef>
              <a:spcAft>
                <a:spcPts val="500"/>
              </a:spcAft>
              <a:buSzPts val="1000"/>
              <a:buFont typeface="Symbol" panose="05050102010706020507" pitchFamily="18" charset="2"/>
              <a:buChar char=""/>
              <a:tabLst>
                <a:tab pos="588645" algn="l"/>
              </a:tabLst>
            </a:pPr>
            <a:r>
              <a:rPr lang="fa-IR" dirty="0" smtClean="0">
                <a:effectLst/>
                <a:latin typeface="CG Times"/>
                <a:ea typeface="Times New Roman" panose="02020603050405020304" pitchFamily="18" charset="0"/>
                <a:cs typeface="Tahoma" panose="020B0604030504040204" pitchFamily="34" charset="0"/>
              </a:rPr>
              <a:t>سرپرستی: نظارت بر فعاليتهاي يك واحد گزارشگر  همراه با اختيار و مسئوليت كنترل يا اعمال نفوذ قابل ملاحظه بر تصميمات مالي و عملياتي واحد مزبور</a:t>
            </a:r>
            <a:r>
              <a:rPr lang="en-AU" b="1" dirty="0" smtClean="0">
                <a:effectLst/>
                <a:latin typeface="Tahoma" panose="020B0604030504040204" pitchFamily="34" charset="0"/>
                <a:ea typeface="Times New Roman" panose="02020603050405020304" pitchFamily="18" charset="0"/>
                <a:cs typeface="B Traffic" panose="00000400000000000000" pitchFamily="2" charset="-78"/>
              </a:rPr>
              <a:t>.</a:t>
            </a:r>
            <a:r>
              <a:rPr lang="en-AU" dirty="0" smtClean="0">
                <a:effectLst/>
                <a:latin typeface="Tahoma" panose="020B0604030504040204" pitchFamily="34" charset="0"/>
                <a:ea typeface="Times New Roman" panose="02020603050405020304" pitchFamily="18" charset="0"/>
                <a:cs typeface="B Traffic" panose="00000400000000000000" pitchFamily="2" charset="-78"/>
              </a:rPr>
              <a:t> </a:t>
            </a:r>
            <a:endParaRPr lang="en-US" sz="1400" dirty="0">
              <a:effectLst/>
              <a:latin typeface="CG Times"/>
              <a:ea typeface="Times New Roman" panose="02020603050405020304" pitchFamily="18" charset="0"/>
              <a:cs typeface="B Traffic" panose="00000400000000000000" pitchFamily="2" charset="-78"/>
            </a:endParaRPr>
          </a:p>
        </p:txBody>
      </p:sp>
      <p:sp>
        <p:nvSpPr>
          <p:cNvPr id="4" name="Down Ribbon 3"/>
          <p:cNvSpPr/>
          <p:nvPr/>
        </p:nvSpPr>
        <p:spPr>
          <a:xfrm>
            <a:off x="9543246" y="191861"/>
            <a:ext cx="2034862" cy="798490"/>
          </a:xfrm>
          <a:prstGeom prst="ribb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rgbClr val="C00000"/>
                </a:solidFill>
              </a:rPr>
              <a:t>تعاریف</a:t>
            </a:r>
            <a:endParaRPr lang="en-US" sz="2400" b="1" dirty="0">
              <a:solidFill>
                <a:srgbClr val="C00000"/>
              </a:solidFill>
            </a:endParaRPr>
          </a:p>
        </p:txBody>
      </p:sp>
      <p:sp>
        <p:nvSpPr>
          <p:cNvPr id="5" name="Rectangle 4"/>
          <p:cNvSpPr/>
          <p:nvPr/>
        </p:nvSpPr>
        <p:spPr>
          <a:xfrm>
            <a:off x="1275008" y="3279045"/>
            <a:ext cx="8487177" cy="3259867"/>
          </a:xfrm>
          <a:prstGeom prst="rect">
            <a:avLst/>
          </a:prstGeom>
        </p:spPr>
        <p:txBody>
          <a:bodyPr wrap="square">
            <a:spAutoFit/>
          </a:bodyPr>
          <a:lstStyle/>
          <a:p>
            <a:pPr marL="342900" marR="0" lvl="0" indent="-342900" algn="justLow" rtl="1">
              <a:spcBef>
                <a:spcPts val="0"/>
              </a:spcBef>
              <a:spcAft>
                <a:spcPts val="500"/>
              </a:spcAft>
              <a:buSzPts val="1000"/>
              <a:buFont typeface="Symbol" panose="05050102010706020507" pitchFamily="18" charset="2"/>
              <a:buChar char=""/>
              <a:tabLst>
                <a:tab pos="588645" algn="l"/>
              </a:tabLst>
            </a:pPr>
            <a:r>
              <a:rPr lang="fa-IR" dirty="0" smtClean="0">
                <a:effectLst/>
                <a:latin typeface="CG Times"/>
                <a:ea typeface="Times New Roman" panose="02020603050405020304" pitchFamily="18" charset="0"/>
                <a:cs typeface="Tahoma" panose="020B0604030504040204" pitchFamily="34" charset="0"/>
              </a:rPr>
              <a:t>شخص وابسته : یک شخص در صورتی وابسته به واحد گزارشگر است که :</a:t>
            </a:r>
            <a:endParaRPr lang="en-US" sz="1400" dirty="0" smtClean="0">
              <a:effectLst/>
              <a:latin typeface="CG Times"/>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b="0" dirty="0" smtClean="0">
                <a:effectLst/>
                <a:latin typeface="Times" panose="02020603050405020304" pitchFamily="18" charset="0"/>
                <a:ea typeface="Times New Roman" panose="02020603050405020304" pitchFamily="18" charset="0"/>
                <a:cs typeface="Tahoma" panose="020B0604030504040204" pitchFamily="34" charset="0"/>
              </a:rPr>
              <a:t>الف.	به‌طور مستقیم، یا غیرمستقیم از طریق یک یا چند واسطه :</a:t>
            </a:r>
            <a:endParaRPr lang="en-US" sz="1400" b="1" dirty="0" smtClean="0">
              <a:effectLst/>
              <a:latin typeface="Times" panose="02020603050405020304" pitchFamily="18" charset="0"/>
              <a:ea typeface="Times New Roman" panose="02020603050405020304" pitchFamily="18" charset="0"/>
              <a:cs typeface="B Traffic" panose="00000400000000000000" pitchFamily="2" charset="-78"/>
            </a:endParaRPr>
          </a:p>
          <a:p>
            <a:pPr marL="1188720" marR="0" indent="-288290" algn="justLow" rtl="1">
              <a:spcBef>
                <a:spcPts val="0"/>
              </a:spcBef>
              <a:spcAft>
                <a:spcPts val="600"/>
              </a:spcAft>
              <a:tabLst>
                <a:tab pos="720090" algn="l"/>
              </a:tabLst>
            </a:pPr>
            <a:r>
              <a:rPr lang="fa-IR" dirty="0" smtClean="0">
                <a:effectLst/>
                <a:latin typeface="CG Times"/>
                <a:ea typeface="Times New Roman" panose="02020603050405020304" pitchFamily="18" charset="0"/>
                <a:cs typeface="Tahoma" panose="020B0604030504040204" pitchFamily="34" charset="0"/>
              </a:rPr>
              <a:t>1 .	واحد گزارشگر را کنترل کند، یا توسط واحد گزارشگر کنترل شود، یا با آن تحت کنترل یک واحد دیگر قرار داشته باشد (شامل واحدهای کنترل‌کننده، واحدهای تحت کنترل و واحدهای تحت کنترل مشترک) ،</a:t>
            </a:r>
            <a:endParaRPr lang="en-US" sz="1400" dirty="0" smtClean="0">
              <a:effectLst/>
              <a:latin typeface="CG Times"/>
              <a:ea typeface="Times New Roman" panose="02020603050405020304" pitchFamily="18" charset="0"/>
              <a:cs typeface="B Traffic" panose="00000400000000000000" pitchFamily="2" charset="-78"/>
            </a:endParaRPr>
          </a:p>
          <a:p>
            <a:pPr marL="1188720" marR="0" indent="-288290" algn="justLow" rtl="1">
              <a:spcBef>
                <a:spcPts val="0"/>
              </a:spcBef>
              <a:spcAft>
                <a:spcPts val="600"/>
              </a:spcAft>
              <a:tabLst>
                <a:tab pos="720090" algn="l"/>
              </a:tabLst>
            </a:pPr>
            <a:r>
              <a:rPr lang="fa-IR" dirty="0" smtClean="0">
                <a:effectLst/>
                <a:latin typeface="CG Times"/>
                <a:ea typeface="Times New Roman" panose="02020603050405020304" pitchFamily="18" charset="0"/>
                <a:cs typeface="Tahoma" panose="020B0604030504040204" pitchFamily="34" charset="0"/>
              </a:rPr>
              <a:t>2 .	بر واحد گزارشگر نفوذ قابل ملاحظه داشته باشد؛ يا</a:t>
            </a:r>
            <a:endParaRPr lang="en-US" sz="1400" dirty="0" smtClean="0">
              <a:effectLst/>
              <a:latin typeface="CG Times"/>
              <a:ea typeface="Times New Roman" panose="02020603050405020304" pitchFamily="18" charset="0"/>
              <a:cs typeface="B Traffic" panose="00000400000000000000" pitchFamily="2" charset="-78"/>
            </a:endParaRPr>
          </a:p>
          <a:p>
            <a:pPr marL="1188720" marR="0" indent="-288290" algn="justLow" rtl="1">
              <a:spcBef>
                <a:spcPts val="0"/>
              </a:spcBef>
              <a:spcAft>
                <a:spcPts val="600"/>
              </a:spcAft>
              <a:tabLst>
                <a:tab pos="720090" algn="l"/>
              </a:tabLst>
            </a:pPr>
            <a:r>
              <a:rPr lang="fa-IR" dirty="0" smtClean="0">
                <a:effectLst/>
                <a:latin typeface="CG Times"/>
                <a:ea typeface="Times New Roman" panose="02020603050405020304" pitchFamily="18" charset="0"/>
                <a:cs typeface="Tahoma" panose="020B0604030504040204" pitchFamily="34" charset="0"/>
              </a:rPr>
              <a:t>3 .	بر واحد گزارشگر کنترل مشترک داشته باشد؛</a:t>
            </a:r>
            <a:endParaRPr lang="en-US" sz="1400" dirty="0" smtClean="0">
              <a:effectLst/>
              <a:latin typeface="CG Times"/>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b="0" dirty="0" smtClean="0">
                <a:effectLst/>
                <a:latin typeface="Times" panose="02020603050405020304" pitchFamily="18" charset="0"/>
                <a:ea typeface="Times New Roman" panose="02020603050405020304" pitchFamily="18" charset="0"/>
                <a:cs typeface="Tahoma" panose="020B0604030504040204" pitchFamily="34" charset="0"/>
              </a:rPr>
              <a:t>ب	.	تحت نفوذ قابل ملاحظه واحـد گزارشگر باشد؛ (طبق استاندارد مربوط به سرمایه‌گذاری در واحـدهای وابسته)</a:t>
            </a:r>
            <a:endParaRPr lang="en-US" sz="1400" b="1" dirty="0" smtClean="0">
              <a:effectLst/>
              <a:latin typeface="Times" panose="02020603050405020304" pitchFamily="18" charset="0"/>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b="0" dirty="0" smtClean="0">
                <a:effectLst/>
                <a:latin typeface="Times" panose="02020603050405020304" pitchFamily="18" charset="0"/>
                <a:ea typeface="Times New Roman" panose="02020603050405020304" pitchFamily="18" charset="0"/>
                <a:cs typeface="Tahoma" panose="020B0604030504040204" pitchFamily="34" charset="0"/>
              </a:rPr>
              <a:t>پ	.	مشارکت خاص واحد گزارشگر؛</a:t>
            </a:r>
            <a:endParaRPr lang="en-US" sz="1400" b="1" dirty="0">
              <a:effectLst/>
              <a:latin typeface="Times" panose="02020603050405020304" pitchFamily="18" charset="0"/>
              <a:ea typeface="Times New Roman" panose="02020603050405020304" pitchFamily="18" charset="0"/>
              <a:cs typeface="B Traffic" panose="00000400000000000000" pitchFamily="2" charset="-78"/>
            </a:endParaRPr>
          </a:p>
        </p:txBody>
      </p:sp>
      <p:sp>
        <p:nvSpPr>
          <p:cNvPr id="3" name="Footer Placeholder 2"/>
          <p:cNvSpPr>
            <a:spLocks noGrp="1"/>
          </p:cNvSpPr>
          <p:nvPr>
            <p:ph type="ftr" sz="quarter" idx="11"/>
          </p:nvPr>
        </p:nvSpPr>
        <p:spPr/>
        <p:txBody>
          <a:bodyPr/>
          <a:lstStyle/>
          <a:p>
            <a:r>
              <a:rPr lang="en-US" sz="1800" dirty="0" smtClean="0"/>
              <a:t>6/16</a:t>
            </a:r>
            <a:endParaRPr lang="en-US" sz="1800" dirty="0"/>
          </a:p>
        </p:txBody>
      </p:sp>
      <p:sp>
        <p:nvSpPr>
          <p:cNvPr id="6" name="Rectangle 5"/>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39286884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useBgFill="1">
        <p:nvSpPr>
          <p:cNvPr id="2" name="Rectangle 1"/>
          <p:cNvSpPr/>
          <p:nvPr/>
        </p:nvSpPr>
        <p:spPr>
          <a:xfrm>
            <a:off x="2518117" y="346298"/>
            <a:ext cx="9453489" cy="2185214"/>
          </a:xfrm>
          <a:prstGeom prst="rect">
            <a:avLst/>
          </a:prstGeom>
        </p:spPr>
        <p:txBody>
          <a:bodyPr wrap="square">
            <a:spAutoFit/>
          </a:bodyPr>
          <a:lstStyle/>
          <a:p>
            <a:pPr marL="935990" marR="0" indent="-360045" algn="justLow" rtl="1">
              <a:spcBef>
                <a:spcPts val="0"/>
              </a:spcBef>
              <a:spcAft>
                <a:spcPts val="400"/>
              </a:spcAft>
              <a:tabLst>
                <a:tab pos="791845" algn="l"/>
                <a:tab pos="1296035" algn="l"/>
              </a:tabLst>
            </a:pPr>
            <a:r>
              <a:rPr lang="fa-IR" b="0" dirty="0" smtClean="0">
                <a:effectLst/>
                <a:latin typeface="Times" panose="02020603050405020304" pitchFamily="18" charset="0"/>
                <a:ea typeface="Times New Roman" panose="02020603050405020304" pitchFamily="18" charset="0"/>
                <a:cs typeface="Tahoma" panose="020B0604030504040204" pitchFamily="34" charset="0"/>
              </a:rPr>
              <a:t>ت	.	از مديران اصلي واحد گزارشگر يا واحد کنترل‌کننده آن باشد،</a:t>
            </a:r>
            <a:endParaRPr lang="en-US" sz="1400" b="1" dirty="0" smtClean="0">
              <a:effectLst/>
              <a:latin typeface="Times" panose="02020603050405020304" pitchFamily="18" charset="0"/>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b="0" dirty="0" smtClean="0">
                <a:effectLst/>
                <a:latin typeface="Times" panose="02020603050405020304" pitchFamily="18" charset="0"/>
                <a:ea typeface="Times New Roman" panose="02020603050405020304" pitchFamily="18" charset="0"/>
                <a:cs typeface="Tahoma" panose="020B0604030504040204" pitchFamily="34" charset="0"/>
              </a:rPr>
              <a:t>ث	.	خويشاوند نزديک اشخاص اشاره شده در بندهاي ” الف“ يا ” ت“ باشد؛</a:t>
            </a:r>
            <a:endParaRPr lang="en-US" sz="1400" b="1" dirty="0" smtClean="0">
              <a:effectLst/>
              <a:latin typeface="Times" panose="02020603050405020304" pitchFamily="18" charset="0"/>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b="0" dirty="0" smtClean="0">
                <a:effectLst/>
                <a:latin typeface="Times" panose="02020603050405020304" pitchFamily="18" charset="0"/>
                <a:ea typeface="Times New Roman" panose="02020603050405020304" pitchFamily="18" charset="0"/>
                <a:cs typeface="Tahoma" panose="020B0604030504040204" pitchFamily="34" charset="0"/>
              </a:rPr>
              <a:t>ج	.	توسط اشخاص اشاره شده در بندهاي ” ت“ يا ” ث “ کنترل مي‌شود، تحت کنترل مشترک يا نفوذ قابل ملاحظه آنان است و يا اينکه سهم قابل ملاحظه‌اي از حق رأي آن به طور مستقيم يا غيرمستقيم در اختيار ايشان باشد؛ و</a:t>
            </a:r>
            <a:endParaRPr lang="en-US" sz="1400" b="1" dirty="0" smtClean="0">
              <a:effectLst/>
              <a:latin typeface="Times" panose="02020603050405020304" pitchFamily="18" charset="0"/>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b="0" dirty="0" smtClean="0">
                <a:effectLst/>
                <a:latin typeface="Times" panose="02020603050405020304" pitchFamily="18" charset="0"/>
                <a:ea typeface="Times New Roman" panose="02020603050405020304" pitchFamily="18" charset="0"/>
                <a:cs typeface="Tahoma" panose="020B0604030504040204" pitchFamily="34" charset="0"/>
              </a:rPr>
              <a:t>چ	.	طرح بازنشستگي خاص کارکنان واحد گزارشگر  يا طرح بازنشستگي خاص کارکنان اشخاص وابسته به آن و همچنين واحدهاي گزارشگر تحت کنترل اين گونه طرحها باشد.</a:t>
            </a:r>
            <a:endParaRPr lang="en-US" sz="1400" b="1" dirty="0">
              <a:effectLst/>
              <a:latin typeface="Times" panose="02020603050405020304" pitchFamily="18" charset="0"/>
              <a:ea typeface="Times New Roman" panose="02020603050405020304" pitchFamily="18" charset="0"/>
              <a:cs typeface="B Traffic" panose="00000400000000000000" pitchFamily="2" charset="-78"/>
            </a:endParaRPr>
          </a:p>
        </p:txBody>
      </p:sp>
      <p:sp>
        <p:nvSpPr>
          <p:cNvPr id="4" name="Rectangle 3"/>
          <p:cNvSpPr/>
          <p:nvPr/>
        </p:nvSpPr>
        <p:spPr>
          <a:xfrm>
            <a:off x="2264898" y="2531512"/>
            <a:ext cx="9256542" cy="2777683"/>
          </a:xfrm>
          <a:prstGeom prst="rect">
            <a:avLst/>
          </a:prstGeom>
        </p:spPr>
        <p:txBody>
          <a:bodyPr wrap="square">
            <a:spAutoFit/>
          </a:bodyPr>
          <a:lstStyle/>
          <a:p>
            <a:pPr marL="342900" marR="0" lvl="0" indent="-342900" algn="justLow" rtl="1">
              <a:spcBef>
                <a:spcPts val="0"/>
              </a:spcBef>
              <a:spcAft>
                <a:spcPts val="500"/>
              </a:spcAft>
              <a:buSzPts val="1000"/>
              <a:buFont typeface="Symbol" panose="05050102010706020507" pitchFamily="18" charset="2"/>
              <a:buChar char=""/>
              <a:tabLst>
                <a:tab pos="588645" algn="l"/>
              </a:tabLst>
            </a:pPr>
            <a:r>
              <a:rPr lang="fa-IR" dirty="0" smtClean="0">
                <a:effectLst/>
                <a:latin typeface="CG Times"/>
                <a:ea typeface="Times New Roman" panose="02020603050405020304" pitchFamily="18" charset="0"/>
                <a:cs typeface="Tahoma" panose="020B0604030504040204" pitchFamily="34" charset="0"/>
              </a:rPr>
              <a:t>کنترل: توانایی راهبري سیاستهای مالی و عملیاتی و استفاده از منابع يک واحد به‌منظور دستیابی به اهداف مورد نظر.</a:t>
            </a:r>
            <a:endParaRPr lang="en-US" sz="1400" dirty="0" smtClean="0">
              <a:effectLst/>
              <a:latin typeface="CG Times"/>
              <a:ea typeface="Times New Roman" panose="02020603050405020304" pitchFamily="18" charset="0"/>
              <a:cs typeface="B Traffic" panose="00000400000000000000" pitchFamily="2" charset="-78"/>
            </a:endParaRPr>
          </a:p>
          <a:p>
            <a:pPr marL="342900" marR="0" lvl="0" indent="-342900" algn="justLow" rtl="1">
              <a:spcBef>
                <a:spcPts val="0"/>
              </a:spcBef>
              <a:spcAft>
                <a:spcPts val="500"/>
              </a:spcAft>
              <a:buSzPts val="1000"/>
              <a:buFont typeface="Symbol" panose="05050102010706020507" pitchFamily="18" charset="2"/>
              <a:buChar char=""/>
              <a:tabLst>
                <a:tab pos="588645" algn="l"/>
                <a:tab pos="457200" algn="l"/>
              </a:tabLst>
            </a:pPr>
            <a:r>
              <a:rPr lang="fa-IR" dirty="0" smtClean="0">
                <a:effectLst/>
                <a:latin typeface="CG Times"/>
                <a:ea typeface="Times New Roman" panose="02020603050405020304" pitchFamily="18" charset="0"/>
                <a:cs typeface="Tahoma" panose="020B0604030504040204" pitchFamily="34" charset="0"/>
              </a:rPr>
              <a:t>کنترل مشترک: مشارکت در کنترل يک فعاليت به موجب يک توافق قراردادي.</a:t>
            </a:r>
            <a:endParaRPr lang="en-US" sz="1400" dirty="0" smtClean="0">
              <a:effectLst/>
              <a:latin typeface="CG Times"/>
              <a:ea typeface="Times New Roman" panose="02020603050405020304" pitchFamily="18" charset="0"/>
              <a:cs typeface="B Traffic" panose="00000400000000000000" pitchFamily="2" charset="-78"/>
            </a:endParaRPr>
          </a:p>
          <a:p>
            <a:pPr marL="342900" marR="0" lvl="0" indent="-342900" algn="justLow" rtl="1">
              <a:spcBef>
                <a:spcPts val="0"/>
              </a:spcBef>
              <a:spcAft>
                <a:spcPts val="500"/>
              </a:spcAft>
              <a:buSzPts val="1000"/>
              <a:buFont typeface="Symbol" panose="05050102010706020507" pitchFamily="18" charset="2"/>
              <a:buChar char=""/>
              <a:tabLst>
                <a:tab pos="588645" algn="l"/>
                <a:tab pos="457200" algn="l"/>
              </a:tabLst>
            </a:pPr>
            <a:r>
              <a:rPr lang="fa-IR" dirty="0" smtClean="0">
                <a:effectLst/>
                <a:latin typeface="CG Times"/>
                <a:ea typeface="Times New Roman" panose="02020603050405020304" pitchFamily="18" charset="0"/>
                <a:cs typeface="Tahoma" panose="020B0604030504040204" pitchFamily="34" charset="0"/>
              </a:rPr>
              <a:t>مدیران اصلی: كليه مسئولین يا اعضاي اركان اداره كننده واحد گزارشگر كه به طور موظف یا غیرموظف اختيار و مسئوليت برنامه‌ريزي، هدايت و كنترل فعاليتهاي واحد گزارشگر را به طور مستقیم یا غیرمستقیم بر عهده دارند. از جمله وزیر، رئیس واحد، معاون، اعضای هیئت امنا، مدیران ارشد اجرایی و یا مشاوران کلیدی آنها.</a:t>
            </a:r>
            <a:endParaRPr lang="en-US" sz="1400" dirty="0" smtClean="0">
              <a:effectLst/>
              <a:latin typeface="CG Times"/>
              <a:ea typeface="Times New Roman" panose="02020603050405020304" pitchFamily="18" charset="0"/>
              <a:cs typeface="B Traffic" panose="00000400000000000000" pitchFamily="2" charset="-78"/>
            </a:endParaRPr>
          </a:p>
          <a:p>
            <a:pPr marL="342900" marR="0" lvl="0" indent="-342900" algn="justLow" rtl="1">
              <a:spcBef>
                <a:spcPts val="0"/>
              </a:spcBef>
              <a:spcAft>
                <a:spcPts val="500"/>
              </a:spcAft>
              <a:buSzPts val="1000"/>
              <a:buFont typeface="Symbol" panose="05050102010706020507" pitchFamily="18" charset="2"/>
              <a:buChar char=""/>
              <a:tabLst>
                <a:tab pos="588645" algn="l"/>
                <a:tab pos="457200" algn="l"/>
              </a:tabLst>
            </a:pPr>
            <a:r>
              <a:rPr lang="fa-IR" dirty="0" smtClean="0">
                <a:effectLst/>
                <a:latin typeface="CG Times"/>
                <a:ea typeface="Times New Roman" panose="02020603050405020304" pitchFamily="18" charset="0"/>
                <a:cs typeface="Tahoma" panose="020B0604030504040204" pitchFamily="34" charset="0"/>
              </a:rPr>
              <a:t>معامله با شخص وابسته: انتقال منابع يا تعهدات بين اشخاص وابسته صرف‌نظر از مطالبه یا عدم مطالبه بهای آن.</a:t>
            </a:r>
            <a:endParaRPr lang="en-US" sz="1400" dirty="0">
              <a:effectLst/>
              <a:latin typeface="CG Times"/>
              <a:ea typeface="Times New Roman" panose="02020603050405020304" pitchFamily="18" charset="0"/>
              <a:cs typeface="B Traffic" panose="00000400000000000000" pitchFamily="2" charset="-78"/>
            </a:endParaRPr>
          </a:p>
        </p:txBody>
      </p:sp>
      <p:sp>
        <p:nvSpPr>
          <p:cNvPr id="5" name="Down Arrow 4"/>
          <p:cNvSpPr/>
          <p:nvPr/>
        </p:nvSpPr>
        <p:spPr>
          <a:xfrm>
            <a:off x="11479236" y="0"/>
            <a:ext cx="590844" cy="689317"/>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r>
              <a:rPr lang="en-US" sz="1800" dirty="0"/>
              <a:t>7</a:t>
            </a:r>
            <a:r>
              <a:rPr lang="en-US" sz="1800" dirty="0" smtClean="0"/>
              <a:t>/16</a:t>
            </a:r>
            <a:endParaRPr lang="en-US" sz="1800" dirty="0"/>
          </a:p>
        </p:txBody>
      </p:sp>
      <p:sp>
        <p:nvSpPr>
          <p:cNvPr id="6" name="Rectangle 5"/>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616715452"/>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0161" y="630134"/>
            <a:ext cx="9748910" cy="5686172"/>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w="76200">
            <a:solidFill>
              <a:schemeClr val="tx1"/>
            </a:solidFill>
          </a:ln>
        </p:spPr>
        <p:txBody>
          <a:bodyPr wrap="square">
            <a:spAutoFit/>
          </a:bodyPr>
          <a:lstStyle/>
          <a:p>
            <a:pPr marL="342900" marR="0" lvl="0" indent="-342900" algn="justLow" rtl="1">
              <a:spcBef>
                <a:spcPts val="0"/>
              </a:spcBef>
              <a:spcAft>
                <a:spcPts val="500"/>
              </a:spcAft>
              <a:buSzPts val="1000"/>
              <a:buFont typeface="Symbol" panose="05050102010706020507" pitchFamily="18" charset="2"/>
              <a:buChar char=""/>
              <a:tabLst>
                <a:tab pos="588645" algn="l"/>
                <a:tab pos="457200" algn="l"/>
              </a:tabLst>
            </a:pPr>
            <a:r>
              <a:rPr lang="fa-IR" sz="2800" dirty="0" smtClean="0">
                <a:effectLst/>
                <a:latin typeface="CG Times"/>
                <a:ea typeface="Times New Roman" panose="02020603050405020304" pitchFamily="18" charset="0"/>
                <a:cs typeface="Tahoma" panose="020B0604030504040204" pitchFamily="34" charset="0"/>
              </a:rPr>
              <a:t>نفوذ قابل ملاحظه: توانایی مشارکت در تصمیم‌گیری‌های‌ مربوط به سیاستهای مالی و عملیاتی واحد گزارشگر، ولی نه در حد کنترل سیاستهای مزبور. به طور مثال، موارد زیر به تنهایی یا در مجموع ممکن است بیانگر وجود نفوذ قابل ملاحظه باشد:</a:t>
            </a:r>
            <a:endParaRPr lang="en-US" sz="2800" dirty="0" smtClean="0">
              <a:effectLst/>
              <a:latin typeface="CG Times"/>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sz="2800" b="0" dirty="0" smtClean="0">
                <a:effectLst/>
                <a:latin typeface="Times" panose="02020603050405020304" pitchFamily="18" charset="0"/>
                <a:ea typeface="Times New Roman" panose="02020603050405020304" pitchFamily="18" charset="0"/>
                <a:cs typeface="Tahoma" panose="020B0604030504040204" pitchFamily="34" charset="0"/>
              </a:rPr>
              <a:t>الف.	عضویت در ارکان اداره کننده ؛</a:t>
            </a:r>
            <a:endParaRPr lang="en-US" sz="2800" b="1" dirty="0" smtClean="0">
              <a:effectLst/>
              <a:latin typeface="Times" panose="02020603050405020304" pitchFamily="18" charset="0"/>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sz="2800" b="0" dirty="0" smtClean="0">
                <a:effectLst/>
                <a:latin typeface="Times" panose="02020603050405020304" pitchFamily="18" charset="0"/>
                <a:ea typeface="Times New Roman" panose="02020603050405020304" pitchFamily="18" charset="0"/>
                <a:cs typeface="Tahoma" panose="020B0604030504040204" pitchFamily="34" charset="0"/>
              </a:rPr>
              <a:t>ب	.	مشارکت در فرایند سیاست‌گذاری؛</a:t>
            </a:r>
            <a:endParaRPr lang="en-US" sz="2800" b="1" dirty="0" smtClean="0">
              <a:effectLst/>
              <a:latin typeface="Times" panose="02020603050405020304" pitchFamily="18" charset="0"/>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sz="2800" b="0" dirty="0" smtClean="0">
                <a:effectLst/>
                <a:latin typeface="Times" panose="02020603050405020304" pitchFamily="18" charset="0"/>
                <a:ea typeface="Times New Roman" panose="02020603050405020304" pitchFamily="18" charset="0"/>
                <a:cs typeface="Tahoma" panose="020B0604030504040204" pitchFamily="34" charset="0"/>
              </a:rPr>
              <a:t>پ	.	انجام معاملات عمده بین واحدهای درون یک گروه گزارشگر؛</a:t>
            </a:r>
            <a:endParaRPr lang="en-US" sz="2800" b="1" dirty="0" smtClean="0">
              <a:effectLst/>
              <a:latin typeface="Times" panose="02020603050405020304" pitchFamily="18" charset="0"/>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sz="2800" b="0" dirty="0" smtClean="0">
                <a:effectLst/>
                <a:latin typeface="Times" panose="02020603050405020304" pitchFamily="18" charset="0"/>
                <a:ea typeface="Times New Roman" panose="02020603050405020304" pitchFamily="18" charset="0"/>
                <a:cs typeface="Tahoma" panose="020B0604030504040204" pitchFamily="34" charset="0"/>
              </a:rPr>
              <a:t>ت	.	تبادل کارکنان رده مدیریت؛</a:t>
            </a:r>
            <a:endParaRPr lang="en-US" sz="2800" b="1" dirty="0" smtClean="0">
              <a:effectLst/>
              <a:latin typeface="Times" panose="02020603050405020304" pitchFamily="18" charset="0"/>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sz="2800" b="0" dirty="0" smtClean="0">
                <a:effectLst/>
                <a:latin typeface="Times" panose="02020603050405020304" pitchFamily="18" charset="0"/>
                <a:ea typeface="Times New Roman" panose="02020603050405020304" pitchFamily="18" charset="0"/>
                <a:cs typeface="Tahoma" panose="020B0604030504040204" pitchFamily="34" charset="0"/>
              </a:rPr>
              <a:t>ث	.	وابستگی به اطلاعات فنی؛</a:t>
            </a:r>
            <a:endParaRPr lang="en-US" sz="2800" b="1" dirty="0" smtClean="0">
              <a:effectLst/>
              <a:latin typeface="Times" panose="02020603050405020304" pitchFamily="18" charset="0"/>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sz="2800" b="0" dirty="0" smtClean="0">
                <a:effectLst/>
                <a:latin typeface="Times" panose="02020603050405020304" pitchFamily="18" charset="0"/>
                <a:ea typeface="Times New Roman" panose="02020603050405020304" pitchFamily="18" charset="0"/>
                <a:cs typeface="Tahoma" panose="020B0604030504040204" pitchFamily="34" charset="0"/>
              </a:rPr>
              <a:t>ج	.	حق مالکیت؛</a:t>
            </a:r>
            <a:endParaRPr lang="en-US" sz="2800" b="1" dirty="0" smtClean="0">
              <a:effectLst/>
              <a:latin typeface="Times" panose="02020603050405020304" pitchFamily="18" charset="0"/>
              <a:ea typeface="Times New Roman" panose="02020603050405020304" pitchFamily="18" charset="0"/>
              <a:cs typeface="B Traffic" panose="00000400000000000000" pitchFamily="2" charset="-78"/>
            </a:endParaRPr>
          </a:p>
          <a:p>
            <a:pPr marL="935990" marR="0" indent="-360045" algn="justLow" rtl="1">
              <a:spcBef>
                <a:spcPts val="0"/>
              </a:spcBef>
              <a:spcAft>
                <a:spcPts val="400"/>
              </a:spcAft>
              <a:tabLst>
                <a:tab pos="791845" algn="l"/>
                <a:tab pos="1296035" algn="l"/>
              </a:tabLst>
            </a:pPr>
            <a:r>
              <a:rPr lang="fa-IR" sz="2800" b="0" dirty="0" smtClean="0">
                <a:effectLst/>
                <a:latin typeface="Times" panose="02020603050405020304" pitchFamily="18" charset="0"/>
                <a:ea typeface="Times New Roman" panose="02020603050405020304" pitchFamily="18" charset="0"/>
                <a:cs typeface="Tahoma" panose="020B0604030504040204" pitchFamily="34" charset="0"/>
              </a:rPr>
              <a:t>چ	.	قانون؛ یا</a:t>
            </a:r>
          </a:p>
          <a:p>
            <a:pPr marL="935990" marR="0" indent="-360045" algn="justLow" rtl="1">
              <a:spcBef>
                <a:spcPts val="0"/>
              </a:spcBef>
              <a:spcAft>
                <a:spcPts val="400"/>
              </a:spcAft>
              <a:tabLst>
                <a:tab pos="791845" algn="l"/>
                <a:tab pos="1296035" algn="l"/>
              </a:tabLst>
            </a:pPr>
            <a:r>
              <a:rPr lang="fa-IR" sz="2800" dirty="0" smtClean="0">
                <a:effectLst/>
                <a:latin typeface="Calibri" panose="020F0502020204030204" pitchFamily="34" charset="0"/>
                <a:ea typeface="Calibri" panose="020F0502020204030204" pitchFamily="34" charset="0"/>
                <a:cs typeface="Tahoma" panose="020B0604030504040204" pitchFamily="34" charset="0"/>
              </a:rPr>
              <a:t>ح.قرارداداعطای حق‌الامتیاز.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Left Arrow 2"/>
          <p:cNvSpPr/>
          <p:nvPr/>
        </p:nvSpPr>
        <p:spPr>
          <a:xfrm>
            <a:off x="11573021" y="309490"/>
            <a:ext cx="618979" cy="8440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p:txBody>
          <a:bodyPr/>
          <a:lstStyle/>
          <a:p>
            <a:r>
              <a:rPr lang="en-US" sz="1800" dirty="0" smtClean="0"/>
              <a:t>8/16</a:t>
            </a:r>
            <a:endParaRPr lang="en-US" sz="1800" dirty="0"/>
          </a:p>
        </p:txBody>
      </p:sp>
      <p:sp>
        <p:nvSpPr>
          <p:cNvPr id="5" name="Rectangle 4"/>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76200089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2293051" y="6395392"/>
            <a:ext cx="6297612" cy="365125"/>
          </a:xfrm>
        </p:spPr>
        <p:txBody>
          <a:bodyPr/>
          <a:lstStyle/>
          <a:p>
            <a:pPr algn="ctr"/>
            <a:r>
              <a:rPr lang="en-US" sz="1800" dirty="0" smtClean="0"/>
              <a:t>9/16</a:t>
            </a:r>
            <a:endParaRPr lang="en-US" sz="1800" dirty="0"/>
          </a:p>
        </p:txBody>
      </p:sp>
      <p:sp>
        <p:nvSpPr>
          <p:cNvPr id="3" name="Slide Number Placeholder 2"/>
          <p:cNvSpPr>
            <a:spLocks noGrp="1"/>
          </p:cNvSpPr>
          <p:nvPr>
            <p:ph type="sldNum" sz="quarter" idx="12"/>
          </p:nvPr>
        </p:nvSpPr>
        <p:spPr/>
        <p:txBody>
          <a:bodyPr/>
          <a:lstStyle/>
          <a:p>
            <a:fld id="{BCB5365B-29E8-4702-BCED-04AA633E4388}" type="slidenum">
              <a:rPr lang="en-US" smtClean="0"/>
              <a:t>9</a:t>
            </a:fld>
            <a:endParaRPr lang="en-US"/>
          </a:p>
        </p:txBody>
      </p:sp>
      <p:sp>
        <p:nvSpPr>
          <p:cNvPr id="4" name="Cloud 3"/>
          <p:cNvSpPr/>
          <p:nvPr/>
        </p:nvSpPr>
        <p:spPr>
          <a:xfrm>
            <a:off x="-246414" y="0"/>
            <a:ext cx="11804072" cy="1415144"/>
          </a:xfrm>
          <a:prstGeom prst="cloud">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solidFill>
                  <a:schemeClr val="tx1"/>
                </a:solidFill>
              </a:rPr>
              <a:t>موضوعات اصلی در مورد اشخاص وابسته</a:t>
            </a:r>
            <a:endParaRPr lang="fa-IR" sz="3200" dirty="0">
              <a:solidFill>
                <a:schemeClr val="tx1"/>
              </a:solidFill>
            </a:endParaRPr>
          </a:p>
        </p:txBody>
      </p:sp>
      <p:sp>
        <p:nvSpPr>
          <p:cNvPr id="6" name="TextBox 5"/>
          <p:cNvSpPr txBox="1"/>
          <p:nvPr/>
        </p:nvSpPr>
        <p:spPr>
          <a:xfrm>
            <a:off x="283029" y="1415144"/>
            <a:ext cx="9514114" cy="4832092"/>
          </a:xfrm>
          <a:prstGeom prst="rect">
            <a:avLst/>
          </a:prstGeom>
          <a:noFill/>
        </p:spPr>
        <p:txBody>
          <a:bodyPr wrap="square" rtlCol="1">
            <a:spAutoFit/>
          </a:bodyPr>
          <a:lstStyle/>
          <a:p>
            <a:pPr marL="457200" indent="-457200" algn="r" rtl="1">
              <a:buFont typeface="Wingdings" panose="05000000000000000000" pitchFamily="2" charset="2"/>
              <a:buChar char="ü"/>
            </a:pPr>
            <a:r>
              <a:rPr lang="fa-IR" sz="2800" dirty="0"/>
              <a:t>در ارزیابی هرگونه رابطه احتمالی با اشخاص وابسته، به محتوای رابطه و نه صرفاً شکل قانونی آن توجه می‌شود</a:t>
            </a:r>
            <a:r>
              <a:rPr lang="fa-IR" sz="2800" dirty="0" smtClean="0"/>
              <a:t>.</a:t>
            </a:r>
          </a:p>
          <a:p>
            <a:pPr algn="r" rtl="1"/>
            <a:endParaRPr lang="fa-IR" sz="2800" dirty="0"/>
          </a:p>
          <a:p>
            <a:pPr marL="457200" indent="-457200" algn="r" rtl="1">
              <a:buFont typeface="Wingdings" panose="05000000000000000000" pitchFamily="2" charset="2"/>
              <a:buChar char="ü"/>
            </a:pPr>
            <a:r>
              <a:rPr lang="fa-IR" sz="2800" dirty="0" smtClean="0"/>
              <a:t>روابط </a:t>
            </a:r>
            <a:r>
              <a:rPr lang="fa-IR" sz="2800" dirty="0"/>
              <a:t>با شخص وابسته زماني ممكن است رخ دهد كه یک شخص، مسئول اصلی یا عضو اركان اداره‌كننده بوده یا در تصميمات مالي و عملياتي واحـد گزارشگر مشارکت داشته باشد. رابطه با اشخاص وابسته ممكن است از طريق روابط عملياتي برون سازماني ميان واحد گزارشگر و شخص وابسته نيز ايجاد شود. اغلب، چنين روابطي مستلزم درجه‌اي از وابستگي خدماتی و اقتصادي خواهد بود.</a:t>
            </a:r>
            <a:endParaRPr lang="en-US" sz="2800" dirty="0"/>
          </a:p>
          <a:p>
            <a:pPr algn="r"/>
            <a:endParaRPr lang="fa-IR" sz="2800" dirty="0"/>
          </a:p>
        </p:txBody>
      </p:sp>
      <p:sp>
        <p:nvSpPr>
          <p:cNvPr id="7" name="Rectangle 6"/>
          <p:cNvSpPr/>
          <p:nvPr/>
        </p:nvSpPr>
        <p:spPr>
          <a:xfrm>
            <a:off x="2964460" y="6356350"/>
            <a:ext cx="2148280" cy="369332"/>
          </a:xfrm>
          <a:prstGeom prst="rect">
            <a:avLst/>
          </a:prstGeom>
        </p:spPr>
        <p:txBody>
          <a:bodyPr wrap="none">
            <a:spAutoFit/>
          </a:bodyPr>
          <a:lstStyle/>
          <a:p>
            <a:r>
              <a:rPr lang="fa-IR" dirty="0"/>
              <a:t>www.irhesabdaran.ir</a:t>
            </a:r>
          </a:p>
        </p:txBody>
      </p:sp>
    </p:spTree>
    <p:extLst>
      <p:ext uri="{BB962C8B-B14F-4D97-AF65-F5344CB8AC3E}">
        <p14:creationId xmlns:p14="http://schemas.microsoft.com/office/powerpoint/2010/main" val="2643431247"/>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5.xml><?xml version="1.0" encoding="utf-8"?>
<a:theme xmlns:a="http://schemas.openxmlformats.org/drawingml/2006/main" name="1_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6.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7.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239</TotalTime>
  <Words>315</Words>
  <Application>Microsoft Office PowerPoint</Application>
  <PresentationFormat>Widescreen</PresentationFormat>
  <Paragraphs>144</Paragraphs>
  <Slides>16</Slides>
  <Notes>10</Notes>
  <HiddenSlides>0</HiddenSlides>
  <MMClips>0</MMClips>
  <ScaleCrop>false</ScaleCrop>
  <HeadingPairs>
    <vt:vector size="6" baseType="variant">
      <vt:variant>
        <vt:lpstr>Fonts Used</vt:lpstr>
      </vt:variant>
      <vt:variant>
        <vt:i4>15</vt:i4>
      </vt:variant>
      <vt:variant>
        <vt:lpstr>Theme</vt:lpstr>
      </vt:variant>
      <vt:variant>
        <vt:i4>7</vt:i4>
      </vt:variant>
      <vt:variant>
        <vt:lpstr>Slide Titles</vt:lpstr>
      </vt:variant>
      <vt:variant>
        <vt:i4>16</vt:i4>
      </vt:variant>
    </vt:vector>
  </HeadingPairs>
  <TitlesOfParts>
    <vt:vector size="38" baseType="lpstr">
      <vt:lpstr>Arial</vt:lpstr>
      <vt:lpstr>B Traffic</vt:lpstr>
      <vt:lpstr>Calibri</vt:lpstr>
      <vt:lpstr>Calibri Light</vt:lpstr>
      <vt:lpstr>Century Gothic</vt:lpstr>
      <vt:lpstr>CG Times</vt:lpstr>
      <vt:lpstr>Corbel</vt:lpstr>
      <vt:lpstr>Symbol</vt:lpstr>
      <vt:lpstr>Tahoma</vt:lpstr>
      <vt:lpstr>Times</vt:lpstr>
      <vt:lpstr>Times New Roman</vt:lpstr>
      <vt:lpstr>Traffic</vt:lpstr>
      <vt:lpstr>Trebuchet MS</vt:lpstr>
      <vt:lpstr>Wingdings</vt:lpstr>
      <vt:lpstr>Wingdings 3</vt:lpstr>
      <vt:lpstr>Office Theme</vt:lpstr>
      <vt:lpstr>Facet</vt:lpstr>
      <vt:lpstr>1_Facet</vt:lpstr>
      <vt:lpstr>Slice</vt:lpstr>
      <vt:lpstr>1_Slice</vt:lpstr>
      <vt:lpstr>Retrospect</vt:lpstr>
      <vt:lpstr>Basis</vt:lpstr>
      <vt:lpstr>PowerPoint Presentation</vt:lpstr>
      <vt:lpstr>PowerPoint Presentation</vt:lpstr>
      <vt:lpstr>PowerPoint Presentation</vt:lpstr>
      <vt:lpstr> هدف اين استاندارد، تعیین الزامات افشای وجود روابط واحد گزارشگر با اشخاص وابسته در صورت وجود کنترل، و افشای اطلاعات درباره معاملات بین واحـد گزارشگر و اشخاص وابسته با شرایط خاص است. موضوعات اصلي در افشاي اطلاعات در مورد اشخاص وابسته عبارت از تشخيص اشخاص وابسته و تعيين افشای لازم درباره معاملات واحد گزارشگر با آن اشخاص می‌باشد.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هدف اين استاندارد، تعیین الزامات افشای وجود روابط واحد گزارشگر با اشخاص وابسته در صورت وجود کنترل، و افشای اطلاعات درباره معاملات بین واحـد گزارشگر و اشخاص وابسته با شرایط خاص است. موضوعات اصلي در افشاي اطلاعات در مورد اشخاص وابسته عبارت از تشخيص اشخاص وابسته و تعيين افشای لازم درباره معاملات واحد گزارشگر با آن اشخاص می‌باشد.</dc:title>
  <dc:creator>Milan computer</dc:creator>
  <cp:lastModifiedBy>nabizadeh</cp:lastModifiedBy>
  <cp:revision>23</cp:revision>
  <dcterms:created xsi:type="dcterms:W3CDTF">2016-12-09T00:47:21Z</dcterms:created>
  <dcterms:modified xsi:type="dcterms:W3CDTF">2019-03-25T16:21:13Z</dcterms:modified>
</cp:coreProperties>
</file>