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78" r:id="rId2"/>
    <p:sldId id="279" r:id="rId3"/>
    <p:sldId id="281" r:id="rId4"/>
    <p:sldId id="258" r:id="rId5"/>
    <p:sldId id="260" r:id="rId6"/>
    <p:sldId id="261" r:id="rId7"/>
    <p:sldId id="262" r:id="rId8"/>
    <p:sldId id="263" r:id="rId9"/>
    <p:sldId id="264" r:id="rId10"/>
    <p:sldId id="265" r:id="rId11"/>
    <p:sldId id="266" r:id="rId12"/>
    <p:sldId id="267" r:id="rId13"/>
    <p:sldId id="280" r:id="rId14"/>
    <p:sldId id="268" r:id="rId15"/>
    <p:sldId id="269" r:id="rId16"/>
    <p:sldId id="270" r:id="rId17"/>
    <p:sldId id="271" r:id="rId18"/>
    <p:sldId id="272" r:id="rId19"/>
    <p:sldId id="273" r:id="rId20"/>
    <p:sldId id="274" r:id="rId21"/>
    <p:sldId id="282" r:id="rId22"/>
    <p:sldId id="276" r:id="rId23"/>
    <p:sldId id="277"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044" autoAdjust="0"/>
    <p:restoredTop sz="86380" autoAdjust="0"/>
  </p:normalViewPr>
  <p:slideViewPr>
    <p:cSldViewPr>
      <p:cViewPr varScale="1">
        <p:scale>
          <a:sx n="63" d="100"/>
          <a:sy n="63" d="100"/>
        </p:scale>
        <p:origin x="1578" y="72"/>
      </p:cViewPr>
      <p:guideLst>
        <p:guide orient="horz" pos="2160"/>
        <p:guide pos="2880"/>
      </p:guideLst>
    </p:cSldViewPr>
  </p:slideViewPr>
  <p:outlineViewPr>
    <p:cViewPr>
      <p:scale>
        <a:sx n="33" d="100"/>
        <a:sy n="33" d="100"/>
      </p:scale>
      <p:origin x="12" y="3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FC22642C-37AB-4B25-B5D9-55FFB376B35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C22642C-37AB-4B25-B5D9-55FFB376B35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C22642C-37AB-4B25-B5D9-55FFB376B359}" type="slidenum">
              <a:rPr lang="fa-IR" smtClean="0"/>
              <a:pPr/>
              <a:t>‹#›</a:t>
            </a:fld>
            <a:endParaRPr lang="fa-IR"/>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07E9B0-94B8-42C7-A302-76A8B841FDA3}" type="datetimeFigureOut">
              <a:rPr lang="fa-IR" smtClean="0"/>
              <a:pPr/>
              <a:t>05/08/1440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FC22642C-37AB-4B25-B5D9-55FFB376B359}"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07E9B0-94B8-42C7-A302-76A8B841FDA3}" type="datetimeFigureOut">
              <a:rPr lang="fa-IR" smtClean="0"/>
              <a:pPr/>
              <a:t>05/08/1440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22642C-37AB-4B25-B5D9-55FFB376B359}"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checker dir="vert"/>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romise.energyprojects.net/links/LCC%20guide%20final.pdf" TargetMode="External"/><Relationship Id="rId2" Type="http://schemas.openxmlformats.org/officeDocument/2006/relationships/hyperlink" Target="http://itc.scix.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066"/>
          <p:cNvPicPr>
            <a:picLocks noGrp="1" noChangeAspect="1" noChangeArrowheads="1"/>
          </p:cNvPicPr>
          <p:nvPr>
            <p:ph idx="1"/>
          </p:nvPr>
        </p:nvPicPr>
        <p:blipFill>
          <a:blip r:embed="rId2" cstate="print"/>
          <a:srcRect/>
          <a:stretch>
            <a:fillRect/>
          </a:stretch>
        </p:blipFill>
        <p:spPr>
          <a:xfrm>
            <a:off x="1214415" y="1428736"/>
            <a:ext cx="6858048" cy="4500594"/>
          </a:xfrm>
          <a:noFill/>
        </p:spPr>
      </p:pic>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200" dirty="0" smtClean="0">
                <a:solidFill>
                  <a:schemeClr val="tx1"/>
                </a:solidFill>
                <a:cs typeface="B Nazanin" pitchFamily="2" charset="-78"/>
              </a:rPr>
              <a:t>به عنوان نمونه ، هزینه های مربوط به محصول یا خدمت معمولا در طول مراحل و فرآیندهای زیر رخ خواهند داد. </a:t>
            </a:r>
            <a:r>
              <a:rPr lang="fa-IR" sz="2400" dirty="0" smtClean="0">
                <a:solidFill>
                  <a:schemeClr val="tx1"/>
                </a:solidFill>
                <a:cs typeface="B Nazanin" pitchFamily="2" charset="-78"/>
              </a:rPr>
              <a:t>(شکل شماره 2)</a:t>
            </a:r>
            <a:endParaRPr lang="fa-IR" sz="2400" dirty="0">
              <a:solidFill>
                <a:schemeClr val="tx1"/>
              </a:solidFill>
              <a:cs typeface="B Nazanin" pitchFamily="2" charset="-78"/>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000100" y="2357430"/>
            <a:ext cx="7429552" cy="3786213"/>
          </a:xfrm>
          <a:prstGeom prst="rect">
            <a:avLst/>
          </a:prstGeom>
          <a:noFill/>
          <a:ln w="9525">
            <a:noFill/>
            <a:miter lim="800000"/>
            <a:headEnd/>
            <a:tailEnd/>
          </a:ln>
          <a:effectLst/>
        </p:spPr>
      </p:pic>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92500" lnSpcReduction="20000"/>
          </a:bodyPr>
          <a:lstStyle/>
          <a:p>
            <a:pPr algn="justLow">
              <a:lnSpc>
                <a:spcPct val="150000"/>
              </a:lnSpc>
              <a:buNone/>
            </a:pPr>
            <a:r>
              <a:rPr lang="fa-IR" dirty="0" err="1" smtClean="0">
                <a:cs typeface="B Nazanin" pitchFamily="2" charset="-78"/>
              </a:rPr>
              <a:t>فابریکی</a:t>
            </a:r>
            <a:r>
              <a:rPr lang="fa-IR" dirty="0" smtClean="0">
                <a:cs typeface="B Nazanin" pitchFamily="2" charset="-78"/>
              </a:rPr>
              <a:t> و </a:t>
            </a:r>
            <a:r>
              <a:rPr lang="fa-IR" dirty="0" err="1" smtClean="0">
                <a:cs typeface="B Nazanin" pitchFamily="2" charset="-78"/>
              </a:rPr>
              <a:t>بلانچارد</a:t>
            </a:r>
            <a:r>
              <a:rPr lang="fa-IR" dirty="0" smtClean="0">
                <a:cs typeface="B Nazanin" pitchFamily="2" charset="-78"/>
              </a:rPr>
              <a:t> ( 1991) هزینه یابی دوره عمر محصول را به صورت زیر تعریف کرده </a:t>
            </a:r>
            <a:r>
              <a:rPr lang="fa-IR" dirty="0" err="1" smtClean="0">
                <a:cs typeface="B Nazanin" pitchFamily="2" charset="-78"/>
              </a:rPr>
              <a:t>اند</a:t>
            </a:r>
            <a:r>
              <a:rPr lang="fa-IR" dirty="0" smtClean="0">
                <a:cs typeface="B Nazanin" pitchFamily="2" charset="-78"/>
              </a:rPr>
              <a:t>:   (نقل از </a:t>
            </a:r>
            <a:r>
              <a:rPr lang="en-US" dirty="0" smtClean="0">
                <a:cs typeface="B Nazanin" pitchFamily="2" charset="-78"/>
              </a:rPr>
              <a:t>Brindle</a:t>
            </a:r>
            <a:r>
              <a:rPr lang="fa-IR" dirty="0" smtClean="0">
                <a:cs typeface="B Nazanin" pitchFamily="2" charset="-78"/>
              </a:rPr>
              <a:t> ، 2005: ص 11)</a:t>
            </a:r>
            <a:endParaRPr lang="en-US" dirty="0" smtClean="0">
              <a:cs typeface="B Nazanin" pitchFamily="2" charset="-78"/>
            </a:endParaRPr>
          </a:p>
          <a:p>
            <a:pPr algn="justLow">
              <a:lnSpc>
                <a:spcPct val="150000"/>
              </a:lnSpc>
              <a:buNone/>
            </a:pPr>
            <a:r>
              <a:rPr lang="fa-IR" dirty="0" smtClean="0">
                <a:cs typeface="B Nazanin" pitchFamily="2" charset="-78"/>
              </a:rPr>
              <a:t>هزینه یابی دوره عمر محصول شامل تمام هزینه </a:t>
            </a:r>
            <a:r>
              <a:rPr lang="fa-IR" dirty="0" err="1" smtClean="0">
                <a:cs typeface="B Nazanin" pitchFamily="2" charset="-78"/>
              </a:rPr>
              <a:t>هایی</a:t>
            </a:r>
            <a:r>
              <a:rPr lang="fa-IR" dirty="0" smtClean="0">
                <a:cs typeface="B Nazanin" pitchFamily="2" charset="-78"/>
              </a:rPr>
              <a:t> است که در طول عمر مشخص شده محصول ، مربوط به محصول یا سیستم می شود. از این روش  می توان در ارزیابی راه حل های مختلف مربوط به طراحی سیستم ها ، طرحهای تولیدی و سیستمهای پشتیبانی استفاده کرد.</a:t>
            </a:r>
            <a:endParaRPr lang="en-US" dirty="0" smtClean="0">
              <a:cs typeface="B Nazanin" pitchFamily="2" charset="-78"/>
            </a:endParaRPr>
          </a:p>
          <a:p>
            <a:pPr algn="justLow">
              <a:lnSpc>
                <a:spcPct val="150000"/>
              </a:lnSpc>
              <a:buNone/>
            </a:pPr>
            <a:r>
              <a:rPr lang="fa-IR" dirty="0" smtClean="0">
                <a:cs typeface="B Nazanin" pitchFamily="2" charset="-78"/>
              </a:rPr>
              <a:t>هزینه یابی دوره عمر محصول اکثر برآوردها و ارزیابی های هزینه را که محصول در طول دوره عمرش با آن روبرو خواهد شد ، در نظر می گیرد. دامنه این هزینه ها از هزینه های تولید تا هزینه های کنار گذاری و باز سازی می باشد.</a:t>
            </a:r>
          </a:p>
          <a:p>
            <a:pPr algn="justLow">
              <a:lnSpc>
                <a:spcPct val="150000"/>
              </a:lnSpc>
              <a:buNone/>
            </a:pPr>
            <a:r>
              <a:rPr lang="fa-IR" dirty="0" smtClean="0">
                <a:cs typeface="B Nazanin" pitchFamily="2" charset="-78"/>
              </a:rPr>
              <a:t>بررسی دوره عمر محصول شامل تشخیص ارزش امروزی هر هزینه بوده که پیش بینی می شود در فعالیت قابل توجه آن سیستم اتفاق بیفتد</a:t>
            </a:r>
            <a:r>
              <a:rPr lang="fa-IR" dirty="0" smtClean="0"/>
              <a:t>.</a:t>
            </a:r>
            <a:endParaRPr lang="en-US" dirty="0" smtClean="0"/>
          </a:p>
          <a:p>
            <a:pPr algn="justLow">
              <a:lnSpc>
                <a:spcPct val="150000"/>
              </a:lnSpc>
              <a:buNone/>
            </a:pP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algn="justLow">
              <a:lnSpc>
                <a:spcPct val="150000"/>
              </a:lnSpc>
              <a:buNone/>
            </a:pPr>
            <a:r>
              <a:rPr lang="fa-IR" dirty="0" smtClean="0">
                <a:cs typeface="B Nazanin" pitchFamily="2" charset="-78"/>
              </a:rPr>
              <a:t> بر اساس یافته های </a:t>
            </a:r>
            <a:r>
              <a:rPr lang="fa-IR" dirty="0" err="1" smtClean="0">
                <a:cs typeface="B Nazanin" pitchFamily="2" charset="-78"/>
              </a:rPr>
              <a:t>کوپر</a:t>
            </a:r>
            <a:r>
              <a:rPr lang="fa-IR" dirty="0" smtClean="0">
                <a:cs typeface="B Nazanin" pitchFamily="2" charset="-78"/>
              </a:rPr>
              <a:t> و </a:t>
            </a:r>
            <a:r>
              <a:rPr lang="fa-IR" dirty="0" err="1" smtClean="0">
                <a:cs typeface="B Nazanin" pitchFamily="2" charset="-78"/>
              </a:rPr>
              <a:t>اسلگمالدر</a:t>
            </a:r>
            <a:r>
              <a:rPr lang="fa-IR" dirty="0" smtClean="0">
                <a:cs typeface="B Nazanin" pitchFamily="2" charset="-78"/>
              </a:rPr>
              <a:t> (2004) ، 80% تا 95% هزینه های بلند مدت محصولات در مرحله طراحی و توسعه تعیین می شود . (نقل از </a:t>
            </a:r>
            <a:r>
              <a:rPr lang="en-US" dirty="0" smtClean="0">
                <a:cs typeface="B Nazanin" pitchFamily="2" charset="-78"/>
              </a:rPr>
              <a:t> </a:t>
            </a:r>
            <a:r>
              <a:rPr lang="en-US" dirty="0" smtClean="0">
                <a:latin typeface="Algerian" pitchFamily="82" charset="0"/>
                <a:cs typeface="B Nazanin" pitchFamily="2" charset="-78"/>
              </a:rPr>
              <a:t>Brindle</a:t>
            </a:r>
            <a:r>
              <a:rPr lang="fa-IR" dirty="0" smtClean="0">
                <a:cs typeface="B Nazanin" pitchFamily="2" charset="-78"/>
              </a:rPr>
              <a:t>،2005 :ص13)</a:t>
            </a:r>
            <a:endParaRPr lang="en-US" dirty="0" smtClean="0">
              <a:cs typeface="B Nazanin" pitchFamily="2" charset="-78"/>
            </a:endParaRPr>
          </a:p>
          <a:p>
            <a:pPr algn="justLow">
              <a:lnSpc>
                <a:spcPct val="150000"/>
              </a:lnSpc>
              <a:buNone/>
            </a:pPr>
            <a:r>
              <a:rPr lang="fa-IR" dirty="0" smtClean="0">
                <a:cs typeface="B Nazanin" pitchFamily="2" charset="-78"/>
              </a:rPr>
              <a:t>در مراحل اولیه دوره عمر یک محصول  ، اطلاعات و مشخصات اندکی درباره طرح های محصول وجود دارد ، بنابراین ارزیابی اطلاعات هزینه تولید مشکل خواهد بود . در طراحی و پیش بینی هزینه ها برای دوره عمر یک محصول ، عمر طراحی شده محصول مورد توجه قرار می گیرد و ا ین مسئله از طریق تحقیقات بازاریابی و محصول ، مراحل طراحی ، فرآیند تولید ، قابلیت اطمینان و نگهداری و پشتیبانی ، قابل تعیین خواهد بود .</a:t>
            </a:r>
            <a:endParaRPr lang="fa-IR" dirty="0">
              <a:cs typeface="B Nazanin" pitchFamily="2" charset="-78"/>
            </a:endParaRPr>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714348" y="1500174"/>
            <a:ext cx="7358113" cy="5143536"/>
          </a:xfrm>
          <a:prstGeom prst="rect">
            <a:avLst/>
          </a:prstGeom>
          <a:noFill/>
          <a:ln w="9525">
            <a:noFill/>
            <a:miter lim="800000"/>
            <a:headEnd/>
            <a:tailEnd/>
          </a:ln>
          <a:effectLst/>
        </p:spPr>
      </p:pic>
      <p:sp>
        <p:nvSpPr>
          <p:cNvPr id="12289" name="Rectangle 1"/>
          <p:cNvSpPr>
            <a:spLocks noChangeArrowheads="1"/>
          </p:cNvSpPr>
          <p:nvPr/>
        </p:nvSpPr>
        <p:spPr bwMode="auto">
          <a:xfrm>
            <a:off x="0" y="738465"/>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هزینه های طول دوره عمر محصول ، اغلب به سه گروه تقسیم می شوند که این سه گروه و   نمونه های مرتبط با آن در نمودار شکل (3) نشان داده شده است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FF0000"/>
                </a:solidFill>
                <a:cs typeface="B Titr" pitchFamily="2" charset="-78"/>
              </a:rPr>
              <a:t>مدل هزینه یابی دوره عمر محصول :</a:t>
            </a:r>
            <a:endParaRPr lang="fa-IR" sz="36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Low">
              <a:lnSpc>
                <a:spcPct val="150000"/>
              </a:lnSpc>
              <a:buNone/>
            </a:pPr>
            <a:r>
              <a:rPr lang="fa-IR" dirty="0" smtClean="0">
                <a:cs typeface="B Nazanin" pitchFamily="2" charset="-78"/>
              </a:rPr>
              <a:t>هزینه یابی دوره عمر محصول ، معمولا شامل پارامترهای زیادی است . به عنوان مثال این </a:t>
            </a:r>
            <a:r>
              <a:rPr lang="fa-IR" dirty="0" err="1" smtClean="0">
                <a:cs typeface="B Nazanin" pitchFamily="2" charset="-78"/>
              </a:rPr>
              <a:t>پارامترها</a:t>
            </a:r>
            <a:r>
              <a:rPr lang="fa-IR" dirty="0" smtClean="0">
                <a:cs typeface="B Nazanin" pitchFamily="2" charset="-78"/>
              </a:rPr>
              <a:t> می تواند شامل محیط فیزیکی سیستم ، قابلیت نگهداری ، قابلیت اعتماد ، نرخ های کارگران ، نرخ های انرژی ، نرخ های مالیات و تورم باشد . با استفاده از این </a:t>
            </a:r>
            <a:r>
              <a:rPr lang="fa-IR" dirty="0" err="1" smtClean="0">
                <a:cs typeface="B Nazanin" pitchFamily="2" charset="-78"/>
              </a:rPr>
              <a:t>پارامترها</a:t>
            </a:r>
            <a:r>
              <a:rPr lang="fa-IR" dirty="0" smtClean="0">
                <a:cs typeface="B Nazanin" pitchFamily="2" charset="-78"/>
              </a:rPr>
              <a:t> ، روشهای مختلفی برای ایجاد مدل های هزینه به منظور تحلیل هزینه دوره عمر محصول وجود دارد . </a:t>
            </a:r>
            <a:endParaRPr lang="en-US" dirty="0" smtClean="0">
              <a:cs typeface="B Nazanin" pitchFamily="2" charset="-78"/>
            </a:endParaRPr>
          </a:p>
          <a:p>
            <a:pPr algn="justLow">
              <a:lnSpc>
                <a:spcPct val="150000"/>
              </a:lnSpc>
              <a:buNone/>
            </a:pPr>
            <a:r>
              <a:rPr lang="fa-IR" dirty="0" smtClean="0">
                <a:cs typeface="B Nazanin" pitchFamily="2" charset="-78"/>
              </a:rPr>
              <a:t> قبل از معرفی این مدل های هزینه بهتر است ابتدا با مفهوم تحلیل هزینه دوره عمر و برنامه ریزی  هزینه عمر آشنا شویم .</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r>
              <a:rPr lang="fa-IR" sz="4400" b="1" dirty="0" smtClean="0">
                <a:solidFill>
                  <a:srgbClr val="FF0000"/>
                </a:solidFill>
                <a:cs typeface="B Titr" pitchFamily="2" charset="-78"/>
              </a:rPr>
              <a:t>تحلیل هزینه عمر:</a:t>
            </a:r>
            <a:endParaRPr lang="fa-IR" sz="44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Low">
              <a:lnSpc>
                <a:spcPct val="150000"/>
              </a:lnSpc>
              <a:buNone/>
            </a:pPr>
            <a:r>
              <a:rPr lang="fa-IR" dirty="0" smtClean="0">
                <a:cs typeface="B Nazanin" pitchFamily="2" charset="-78"/>
              </a:rPr>
              <a:t>تحلیل هزینه عمر ، هزینه های ایجاد ، عملیاتی و انهدام راه حل های انتخاب شده را در طول مدت عمر محصول به منظور ایجاد یک قابلیت تصمیم گیری مناسب و صحیح در مورد راه های کاهش این هزینه ها ، در نظر می گیرد . تحلیل هزینه عمر به عنوان مبنا و پایه ای برای توجه و مدیریت هزینه ها در طول عمر محصول مورد استفاده قرار می گیرد. این ابزار ، پیش بینی و تعدیل بهتر و مناسب تر مدل هزینه یابی دوره عمر محصول را ممکن می سازد .</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solidFill>
                  <a:srgbClr val="FF0000"/>
                </a:solidFill>
                <a:cs typeface="B Titr" pitchFamily="2" charset="-78"/>
              </a:rPr>
              <a:t>برنامه ریزی هزینه عمر :</a:t>
            </a:r>
            <a:endParaRPr lang="fa-IR" sz="40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Low">
              <a:lnSpc>
                <a:spcPct val="150000"/>
              </a:lnSpc>
              <a:buNone/>
            </a:pPr>
            <a:endParaRPr lang="en-US" dirty="0" smtClean="0">
              <a:cs typeface="B Nazanin" pitchFamily="2" charset="-78"/>
            </a:endParaRPr>
          </a:p>
          <a:p>
            <a:pPr algn="justLow">
              <a:lnSpc>
                <a:spcPct val="150000"/>
              </a:lnSpc>
              <a:buNone/>
            </a:pPr>
            <a:r>
              <a:rPr lang="fa-IR" dirty="0" smtClean="0">
                <a:cs typeface="B Nazanin" pitchFamily="2" charset="-78"/>
              </a:rPr>
              <a:t>برنامه ریزی هزینه عمر ، ارزیابی و مقایسه راه حل ها را در طول مرحله طراحی مورد توجه قرار  می دهد . برنامه ریزی هزینه عمر معمولا تمامی اجزای هزینه را در نظر می گیرد و در ارزیابی راه حل ها ، منابع و درآمدها را نیز مد نظر قرار می دهد. </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solidFill>
                  <a:srgbClr val="FF0000"/>
                </a:solidFill>
                <a:cs typeface="B Titr" pitchFamily="2" charset="-78"/>
              </a:rPr>
              <a:t>مدل</a:t>
            </a:r>
            <a:r>
              <a:rPr lang="fa-IR" b="1" dirty="0" smtClean="0">
                <a:solidFill>
                  <a:srgbClr val="FF0000"/>
                </a:solidFill>
              </a:rPr>
              <a:t> </a:t>
            </a:r>
            <a:r>
              <a:rPr lang="en-US" b="1" dirty="0" smtClean="0">
                <a:solidFill>
                  <a:srgbClr val="FF0000"/>
                </a:solidFill>
                <a:latin typeface="Algerian" pitchFamily="82" charset="0"/>
              </a:rPr>
              <a:t>LCC</a:t>
            </a:r>
            <a:r>
              <a:rPr lang="fa-IR" b="1" dirty="0" smtClean="0">
                <a:solidFill>
                  <a:srgbClr val="FF0000"/>
                </a:solidFill>
              </a:rPr>
              <a:t>:</a:t>
            </a:r>
            <a:endParaRPr lang="fa-IR" dirty="0">
              <a:solidFill>
                <a:srgbClr val="FF0000"/>
              </a:solidFill>
            </a:endParaRPr>
          </a:p>
        </p:txBody>
      </p:sp>
      <p:sp>
        <p:nvSpPr>
          <p:cNvPr id="3" name="Content Placeholder 2"/>
          <p:cNvSpPr>
            <a:spLocks noGrp="1"/>
          </p:cNvSpPr>
          <p:nvPr>
            <p:ph idx="1"/>
          </p:nvPr>
        </p:nvSpPr>
        <p:spPr/>
        <p:txBody>
          <a:bodyPr>
            <a:normAutofit lnSpcReduction="10000"/>
          </a:bodyPr>
          <a:lstStyle/>
          <a:p>
            <a:pPr algn="justLow">
              <a:lnSpc>
                <a:spcPct val="150000"/>
              </a:lnSpc>
              <a:buNone/>
            </a:pPr>
            <a:r>
              <a:rPr lang="fa-IR" dirty="0" smtClean="0">
                <a:cs typeface="B Nazanin" pitchFamily="2" charset="-78"/>
              </a:rPr>
              <a:t>مدل </a:t>
            </a:r>
            <a:r>
              <a:rPr lang="en-US" dirty="0" smtClean="0">
                <a:cs typeface="B Nazanin" pitchFamily="2" charset="-78"/>
              </a:rPr>
              <a:t>LCC </a:t>
            </a:r>
            <a:r>
              <a:rPr lang="fa-IR" dirty="0" smtClean="0">
                <a:cs typeface="B Nazanin" pitchFamily="2" charset="-78"/>
              </a:rPr>
              <a:t> ، ساختاری حسابداری است که شامل عوامل و عناوینی می شود که برآورد و تخمین هزینه های محصول را امکان پذیر می سازد .</a:t>
            </a:r>
            <a:endParaRPr lang="en-US" dirty="0" smtClean="0">
              <a:cs typeface="B Nazanin" pitchFamily="2" charset="-78"/>
            </a:endParaRPr>
          </a:p>
          <a:p>
            <a:pPr algn="justLow">
              <a:lnSpc>
                <a:spcPct val="150000"/>
              </a:lnSpc>
              <a:buNone/>
            </a:pPr>
            <a:r>
              <a:rPr lang="fa-IR" dirty="0" smtClean="0">
                <a:cs typeface="B Nazanin" pitchFamily="2" charset="-78"/>
              </a:rPr>
              <a:t>¤ یک مدل </a:t>
            </a:r>
            <a:r>
              <a:rPr lang="en-US" dirty="0" smtClean="0">
                <a:cs typeface="B Nazanin" pitchFamily="2" charset="-78"/>
              </a:rPr>
              <a:t>LCC </a:t>
            </a:r>
            <a:r>
              <a:rPr lang="fa-IR" dirty="0" smtClean="0">
                <a:cs typeface="B Nazanin" pitchFamily="2" charset="-78"/>
              </a:rPr>
              <a:t>  می بایست دارای </a:t>
            </a:r>
            <a:r>
              <a:rPr lang="fa-IR" b="1" dirty="0" smtClean="0">
                <a:cs typeface="B Nazanin" pitchFamily="2" charset="-78"/>
              </a:rPr>
              <a:t>ویژگی </a:t>
            </a:r>
            <a:r>
              <a:rPr lang="fa-IR" dirty="0" smtClean="0">
                <a:cs typeface="B Nazanin" pitchFamily="2" charset="-78"/>
              </a:rPr>
              <a:t>های زیر باشد :</a:t>
            </a:r>
            <a:endParaRPr lang="en-US" dirty="0" smtClean="0">
              <a:cs typeface="B Nazanin" pitchFamily="2" charset="-78"/>
            </a:endParaRPr>
          </a:p>
          <a:p>
            <a:pPr algn="justLow">
              <a:lnSpc>
                <a:spcPct val="150000"/>
              </a:lnSpc>
              <a:buNone/>
            </a:pPr>
            <a:r>
              <a:rPr lang="fa-IR" dirty="0" smtClean="0">
                <a:cs typeface="B Nazanin" pitchFamily="2" charset="-78"/>
              </a:rPr>
              <a:t>-به اندازه کافی جامع باشد تا عوامل مربوط و موثر </a:t>
            </a:r>
            <a:r>
              <a:rPr lang="en-US" dirty="0" smtClean="0">
                <a:cs typeface="B Nazanin" pitchFamily="2" charset="-78"/>
              </a:rPr>
              <a:t>LCC </a:t>
            </a:r>
            <a:r>
              <a:rPr lang="fa-IR" dirty="0" smtClean="0">
                <a:cs typeface="B Nazanin" pitchFamily="2" charset="-78"/>
              </a:rPr>
              <a:t> را مشخص کند .</a:t>
            </a:r>
            <a:endParaRPr lang="en-US" dirty="0" smtClean="0">
              <a:cs typeface="B Nazanin" pitchFamily="2" charset="-78"/>
            </a:endParaRPr>
          </a:p>
          <a:p>
            <a:pPr algn="justLow">
              <a:lnSpc>
                <a:spcPct val="150000"/>
              </a:lnSpc>
              <a:buNone/>
            </a:pPr>
            <a:r>
              <a:rPr lang="fa-IR" dirty="0" smtClean="0">
                <a:cs typeface="B Nazanin" pitchFamily="2" charset="-78"/>
              </a:rPr>
              <a:t>-درک آن آسان باشد و قابلیت به روز کردن و تعویض و بهبود را داشته باشد .</a:t>
            </a:r>
            <a:endParaRPr lang="en-US" dirty="0" smtClean="0">
              <a:cs typeface="B Nazanin" pitchFamily="2" charset="-78"/>
            </a:endParaRPr>
          </a:p>
          <a:p>
            <a:pPr algn="justLow">
              <a:lnSpc>
                <a:spcPct val="150000"/>
              </a:lnSpc>
              <a:buNone/>
            </a:pPr>
            <a:r>
              <a:rPr lang="fa-IR" dirty="0" smtClean="0">
                <a:cs typeface="B Nazanin" pitchFamily="2" charset="-78"/>
              </a:rPr>
              <a:t>-مشخصات محصولی که مورد تحلیل قرار می گیرد ، همچون محیط  مناسب فعالیت ، طرح های عملیاتی ، پشتیبانی و هرگونه محدودیت را ، ارائه کند.</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normAutofit/>
          </a:bodyPr>
          <a:lstStyle/>
          <a:p>
            <a:pPr algn="r"/>
            <a:r>
              <a:rPr lang="fa-IR" sz="3600" b="1" dirty="0" smtClean="0">
                <a:solidFill>
                  <a:srgbClr val="FF0000"/>
                </a:solidFill>
                <a:cs typeface="B Nazanin" pitchFamily="2" charset="-78"/>
              </a:rPr>
              <a:t>ایجاد مدل های هزینه برای تحلیل هزینه دوره عمر محصول در سه گروه زیر  می توانند جای گیرند :</a:t>
            </a:r>
            <a:endParaRPr lang="fa-IR" sz="3600" b="1" dirty="0">
              <a:solidFill>
                <a:srgbClr val="FF0000"/>
              </a:solidFill>
              <a:cs typeface="B Nazanin" pitchFamily="2" charset="-78"/>
            </a:endParaRPr>
          </a:p>
        </p:txBody>
      </p:sp>
      <p:sp>
        <p:nvSpPr>
          <p:cNvPr id="3" name="Content Placeholder 2"/>
          <p:cNvSpPr>
            <a:spLocks noGrp="1"/>
          </p:cNvSpPr>
          <p:nvPr>
            <p:ph idx="1"/>
          </p:nvPr>
        </p:nvSpPr>
        <p:spPr/>
        <p:txBody>
          <a:bodyPr>
            <a:normAutofit fontScale="85000" lnSpcReduction="10000"/>
          </a:bodyPr>
          <a:lstStyle/>
          <a:p>
            <a:pPr algn="justLow">
              <a:buNone/>
            </a:pPr>
            <a:r>
              <a:rPr lang="fa-IR" b="1" dirty="0" smtClean="0">
                <a:cs typeface="B Nazanin" pitchFamily="2" charset="-78"/>
              </a:rPr>
              <a:t>الف ) مدل های مفهومی:</a:t>
            </a:r>
            <a:r>
              <a:rPr lang="fa-IR" dirty="0" smtClean="0">
                <a:cs typeface="B Nazanin" pitchFamily="2" charset="-78"/>
              </a:rPr>
              <a:t> این مدل ها شامل ارتباطات گروهی از مفروضات در یک چارچوب کمی هستند . این مدل ها عموما بسیار انعطاف پذیر می باشند و می توانند خود را با سیستم های گسترده وفق دهند. </a:t>
            </a:r>
            <a:endParaRPr lang="en-US" dirty="0" smtClean="0">
              <a:cs typeface="B Nazanin" pitchFamily="2" charset="-78"/>
            </a:endParaRPr>
          </a:p>
          <a:p>
            <a:pPr algn="justLow">
              <a:buNone/>
            </a:pPr>
            <a:r>
              <a:rPr lang="fa-IR" dirty="0" smtClean="0">
                <a:cs typeface="B Nazanin" pitchFamily="2" charset="-78"/>
              </a:rPr>
              <a:t> </a:t>
            </a:r>
            <a:endParaRPr lang="en-US" dirty="0" smtClean="0">
              <a:cs typeface="B Nazanin" pitchFamily="2" charset="-78"/>
            </a:endParaRPr>
          </a:p>
          <a:p>
            <a:pPr algn="justLow">
              <a:buNone/>
            </a:pPr>
            <a:r>
              <a:rPr lang="fa-IR" b="1" dirty="0" smtClean="0">
                <a:cs typeface="B Nazanin" pitchFamily="2" charset="-78"/>
              </a:rPr>
              <a:t>ب) مدل های تحلیلی  :</a:t>
            </a:r>
            <a:r>
              <a:rPr lang="fa-IR" dirty="0" smtClean="0">
                <a:cs typeface="B Nazanin" pitchFamily="2" charset="-78"/>
              </a:rPr>
              <a:t> این مدل ها معمولا بر پایه ارتباطات ریاضی طراحی شده برای تشریح ویژگی های خاصی از سیستم استوار هستند . تشریح این ویژگی های خاص از سیستم معمولا بر اساس مفروضات و شرایطی است که رخداد آن ها مسلم و محقق خواهد بود .</a:t>
            </a:r>
            <a:endParaRPr lang="en-US" dirty="0" smtClean="0">
              <a:cs typeface="B Nazanin" pitchFamily="2" charset="-78"/>
            </a:endParaRPr>
          </a:p>
          <a:p>
            <a:pPr algn="justLow">
              <a:buNone/>
            </a:pPr>
            <a:r>
              <a:rPr lang="fa-IR" dirty="0" smtClean="0">
                <a:cs typeface="B Nazanin" pitchFamily="2" charset="-78"/>
              </a:rPr>
              <a:t> </a:t>
            </a:r>
            <a:endParaRPr lang="en-US" dirty="0" smtClean="0">
              <a:cs typeface="B Nazanin" pitchFamily="2" charset="-78"/>
            </a:endParaRPr>
          </a:p>
          <a:p>
            <a:pPr algn="justLow">
              <a:buNone/>
            </a:pPr>
            <a:r>
              <a:rPr lang="fa-IR" b="1" dirty="0" smtClean="0">
                <a:cs typeface="B Nazanin" pitchFamily="2" charset="-78"/>
              </a:rPr>
              <a:t>ج)مدل های ذهنی:</a:t>
            </a:r>
            <a:r>
              <a:rPr lang="fa-IR" dirty="0" smtClean="0">
                <a:cs typeface="B Nazanin" pitchFamily="2" charset="-78"/>
              </a:rPr>
              <a:t> این مدل ها معمولا برای وضعیت های خاصی کاربرد دارند که </a:t>
            </a:r>
            <a:r>
              <a:rPr lang="fa-IR" dirty="0" err="1" smtClean="0">
                <a:cs typeface="B Nazanin" pitchFamily="2" charset="-78"/>
              </a:rPr>
              <a:t>نمی</a:t>
            </a:r>
            <a:r>
              <a:rPr lang="fa-IR" dirty="0" smtClean="0">
                <a:cs typeface="B Nazanin" pitchFamily="2" charset="-78"/>
              </a:rPr>
              <a:t> تواند در مواقع دیگر مورد استفاده قرار گیرد . از جمله ویژگی های مدل های ذهنی ، توانایی ارائه توضیحات لازم برای </a:t>
            </a:r>
            <a:r>
              <a:rPr lang="fa-IR" dirty="0" err="1" smtClean="0">
                <a:cs typeface="B Nazanin" pitchFamily="2" charset="-78"/>
              </a:rPr>
              <a:t>رویدادهایی</a:t>
            </a:r>
            <a:r>
              <a:rPr lang="fa-IR" dirty="0" smtClean="0">
                <a:cs typeface="B Nazanin" pitchFamily="2" charset="-78"/>
              </a:rPr>
              <a:t> است که در گذشته اتفاق افتاده یا بر اساس روابط موجود در مدل ، انتظار می رود که در آینده اتفاق بیفتد . از معایب این گونه مدل ها ذهنی بودن      آن </a:t>
            </a:r>
            <a:r>
              <a:rPr lang="fa-IR" dirty="0" err="1" smtClean="0">
                <a:cs typeface="B Nazanin" pitchFamily="2" charset="-78"/>
              </a:rPr>
              <a:t>هاست</a:t>
            </a:r>
            <a:r>
              <a:rPr lang="fa-IR" dirty="0" smtClean="0">
                <a:cs typeface="B Nazanin" pitchFamily="2" charset="-78"/>
              </a:rPr>
              <a:t>.</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229600" cy="1000132"/>
          </a:xfrm>
        </p:spPr>
        <p:txBody>
          <a:bodyPr>
            <a:normAutofit/>
          </a:bodyPr>
          <a:lstStyle/>
          <a:p>
            <a:pPr algn="r"/>
            <a:r>
              <a:rPr lang="fa-IR" sz="2800" b="1" dirty="0" smtClean="0">
                <a:solidFill>
                  <a:srgbClr val="FF0000"/>
                </a:solidFill>
                <a:cs typeface="B Nazanin" pitchFamily="2" charset="-78"/>
              </a:rPr>
              <a:t>فرآیند هزینه یابی دوره عمر محصول دارای دو مرحله کلی است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643050"/>
            <a:ext cx="8229600" cy="4681550"/>
          </a:xfrm>
        </p:spPr>
        <p:txBody>
          <a:bodyPr>
            <a:normAutofit fontScale="92500" lnSpcReduction="20000"/>
          </a:bodyPr>
          <a:lstStyle/>
          <a:p>
            <a:pPr marL="514350" lvl="0" indent="-514350" algn="justLow">
              <a:lnSpc>
                <a:spcPct val="150000"/>
              </a:lnSpc>
              <a:buFont typeface="+mj-lt"/>
              <a:buAutoNum type="arabicPeriod"/>
            </a:pPr>
            <a:r>
              <a:rPr lang="fa-IR" dirty="0" smtClean="0">
                <a:cs typeface="B Nazanin" pitchFamily="2" charset="-78"/>
              </a:rPr>
              <a:t>مرحله برنامه ریزی هزینه عمر</a:t>
            </a:r>
            <a:endParaRPr lang="en-US" dirty="0" smtClean="0">
              <a:cs typeface="B Nazanin" pitchFamily="2" charset="-78"/>
            </a:endParaRPr>
          </a:p>
          <a:p>
            <a:pPr marL="514350" lvl="0" indent="-514350" algn="justLow">
              <a:lnSpc>
                <a:spcPct val="150000"/>
              </a:lnSpc>
              <a:buFont typeface="+mj-lt"/>
              <a:buAutoNum type="arabicPeriod"/>
            </a:pPr>
            <a:r>
              <a:rPr lang="fa-IR" dirty="0" smtClean="0">
                <a:cs typeface="B Nazanin" pitchFamily="2" charset="-78"/>
              </a:rPr>
              <a:t>مرحله تحلیل هزینه عمر</a:t>
            </a:r>
            <a:endParaRPr lang="en-US" dirty="0" smtClean="0">
              <a:cs typeface="B Nazanin" pitchFamily="2" charset="-78"/>
            </a:endParaRPr>
          </a:p>
          <a:p>
            <a:pPr algn="justLow">
              <a:lnSpc>
                <a:spcPct val="150000"/>
              </a:lnSpc>
              <a:buNone/>
            </a:pPr>
            <a:r>
              <a:rPr lang="fa-IR" dirty="0" smtClean="0">
                <a:cs typeface="B Nazanin" pitchFamily="2" charset="-78"/>
              </a:rPr>
              <a:t>در مرحله برنامه ریزی می بایست یک پیش بینی در مورد اطلاعات آینده انجام شود . این  پیش بینی اغلب بر اساس اطلاعات جمع آوری شده و بررسی و تحلیل آن ها انجام خواهد گرفت . پس از اجرای مدل ، نتایج بدست آمده مستند شده و مدل ارزیابی می شود. در مرحله بعدی که مرحله تحلیل هزینه عمر است شرکت با بکارگیری مدیریت مطلوب و انجام محاسبات مربوطه ، مدل را مورد تجزیه و تحلیل قرار می دهد . در نهایت این تحلیل می تواند منجر به تایید کارایی مدل یا تغییر و بهبود آن شود . </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0" y="0"/>
            <a:ext cx="9144000" cy="6858000"/>
          </a:xfrm>
        </p:spPr>
        <p:txBody>
          <a:bodyPr>
            <a:normAutofit fontScale="85000" lnSpcReduction="20000"/>
          </a:bodyPr>
          <a:lstStyle/>
          <a:p>
            <a:pPr eaLnBrk="1" hangingPunct="1">
              <a:buFont typeface="Wingdings" pitchFamily="2" charset="2"/>
              <a:buNone/>
              <a:defRPr/>
            </a:pPr>
            <a:endParaRPr lang="en-US" sz="2800" dirty="0" smtClean="0">
              <a:cs typeface="B Titr" pitchFamily="2" charset="-78"/>
            </a:endParaRPr>
          </a:p>
          <a:p>
            <a:pPr eaLnBrk="1" hangingPunct="1">
              <a:buFont typeface="Wingdings" pitchFamily="2" charset="2"/>
              <a:buNone/>
              <a:defRPr/>
            </a:pPr>
            <a:endParaRPr lang="en-US" sz="2800" dirty="0" smtClean="0">
              <a:cs typeface="B Titr" pitchFamily="2" charset="-78"/>
            </a:endParaRPr>
          </a:p>
          <a:p>
            <a:pPr algn="ctr" eaLnBrk="1" hangingPunct="1">
              <a:buFont typeface="Wingdings" pitchFamily="2" charset="2"/>
              <a:buNone/>
              <a:defRPr/>
            </a:pPr>
            <a:endParaRPr lang="fa-IR" sz="1200" dirty="0" smtClean="0">
              <a:cs typeface="B Titr" pitchFamily="2" charset="-78"/>
            </a:endParaRPr>
          </a:p>
          <a:p>
            <a:pPr algn="ctr" eaLnBrk="1" hangingPunct="1">
              <a:buFont typeface="Wingdings" pitchFamily="2" charset="2"/>
              <a:buNone/>
              <a:defRPr/>
            </a:pPr>
            <a:r>
              <a:rPr lang="fa-IR" sz="2500" b="1" dirty="0" smtClean="0">
                <a:cs typeface="B Titr" pitchFamily="2" charset="-78"/>
              </a:rPr>
              <a:t>حسابداری مدیریت</a:t>
            </a:r>
          </a:p>
          <a:p>
            <a:pPr algn="ctr">
              <a:buNone/>
            </a:pPr>
            <a:r>
              <a:rPr lang="fa-IR" sz="2400" dirty="0" smtClean="0">
                <a:cs typeface="B Titr" pitchFamily="2" charset="-78"/>
              </a:rPr>
              <a:t>هزینه یابی دوره عمر محصول</a:t>
            </a:r>
            <a:endParaRPr lang="en-US" sz="2400" dirty="0" smtClean="0">
              <a:cs typeface="B Titr" pitchFamily="2" charset="-78"/>
            </a:endParaRPr>
          </a:p>
          <a:p>
            <a:pPr algn="ctr">
              <a:buNone/>
            </a:pPr>
            <a:r>
              <a:rPr lang="en-US" sz="2400" dirty="0" smtClean="0">
                <a:latin typeface="Algerian" pitchFamily="82" charset="0"/>
                <a:cs typeface="B Titr" pitchFamily="2" charset="-78"/>
              </a:rPr>
              <a:t>(life-cycle costing)</a:t>
            </a:r>
          </a:p>
          <a:p>
            <a:pPr algn="ctr" eaLnBrk="1" hangingPunct="1">
              <a:buFont typeface="Wingdings" pitchFamily="2" charset="2"/>
              <a:buNone/>
              <a:defRPr/>
            </a:pPr>
            <a:endParaRPr lang="fa-IR" sz="2500" b="1" dirty="0" smtClean="0">
              <a:cs typeface="B Titr" pitchFamily="2" charset="-78"/>
            </a:endParaRPr>
          </a:p>
          <a:p>
            <a:pPr algn="ctr" eaLnBrk="1" hangingPunct="1">
              <a:buFont typeface="Wingdings" pitchFamily="2" charset="2"/>
              <a:buNone/>
              <a:defRPr/>
            </a:pPr>
            <a:r>
              <a:rPr lang="fa-IR" sz="1800" b="1" dirty="0" smtClean="0">
                <a:cs typeface="B Titr" pitchFamily="2" charset="-78"/>
              </a:rPr>
              <a:t>استاد:</a:t>
            </a:r>
          </a:p>
          <a:p>
            <a:pPr algn="ctr" eaLnBrk="1" hangingPunct="1">
              <a:buFont typeface="Wingdings" pitchFamily="2" charset="2"/>
              <a:buNone/>
              <a:defRPr/>
            </a:pPr>
            <a:r>
              <a:rPr lang="fa-IR" sz="2000" b="1" dirty="0" smtClean="0">
                <a:cs typeface="B Titr" pitchFamily="2" charset="-78"/>
              </a:rPr>
              <a:t>جناب آقای دکتر زینالی</a:t>
            </a:r>
          </a:p>
          <a:p>
            <a:pPr algn="ctr" eaLnBrk="1" hangingPunct="1">
              <a:buFont typeface="Wingdings" pitchFamily="2" charset="2"/>
              <a:buNone/>
              <a:defRPr/>
            </a:pPr>
            <a:endParaRPr lang="fa-IR" sz="2000" b="1" dirty="0" smtClean="0">
              <a:cs typeface="B Titr" pitchFamily="2" charset="-78"/>
            </a:endParaRPr>
          </a:p>
          <a:p>
            <a:pPr algn="ctr" eaLnBrk="1" hangingPunct="1">
              <a:buFont typeface="Wingdings" pitchFamily="2" charset="2"/>
              <a:buNone/>
              <a:defRPr/>
            </a:pPr>
            <a:r>
              <a:rPr lang="fa-IR" sz="1800" b="1" dirty="0" smtClean="0">
                <a:cs typeface="B Titr" pitchFamily="2" charset="-78"/>
              </a:rPr>
              <a:t>ارائه دهنده گان</a:t>
            </a:r>
          </a:p>
          <a:p>
            <a:pPr algn="ctr" eaLnBrk="1" hangingPunct="1">
              <a:buFont typeface="Wingdings" pitchFamily="2" charset="2"/>
              <a:buNone/>
              <a:defRPr/>
            </a:pPr>
            <a:r>
              <a:rPr lang="fa-IR" sz="1800" b="1" dirty="0" smtClean="0">
                <a:cs typeface="B Titr" pitchFamily="2" charset="-78"/>
              </a:rPr>
              <a:t>جلالزاده – میر قاسمی - گنجی</a:t>
            </a:r>
            <a:endParaRPr lang="fa-IR" sz="2000" b="1" dirty="0" smtClean="0">
              <a:cs typeface="B Titr" pitchFamily="2" charset="-78"/>
            </a:endParaRPr>
          </a:p>
          <a:p>
            <a:pPr algn="ctr" eaLnBrk="1" hangingPunct="1">
              <a:buFont typeface="Wingdings" pitchFamily="2" charset="2"/>
              <a:buNone/>
              <a:defRPr/>
            </a:pPr>
            <a:endParaRPr lang="fa-IR" sz="2000" b="1" dirty="0" smtClean="0">
              <a:cs typeface="B Titr" pitchFamily="2" charset="-78"/>
            </a:endParaRPr>
          </a:p>
          <a:p>
            <a:pPr algn="ctr" eaLnBrk="1" hangingPunct="1">
              <a:buFont typeface="Wingdings" pitchFamily="2" charset="2"/>
              <a:buNone/>
              <a:defRPr/>
            </a:pPr>
            <a:r>
              <a:rPr lang="fa-IR" sz="1800" b="1" dirty="0" smtClean="0">
                <a:cs typeface="B Titr" pitchFamily="2" charset="-78"/>
              </a:rPr>
              <a:t>پاییز  </a:t>
            </a:r>
            <a:r>
              <a:rPr lang="fa-IR" sz="1800" b="1" baseline="0" dirty="0" smtClean="0">
                <a:cs typeface="B Titr" pitchFamily="2" charset="-78"/>
              </a:rPr>
              <a:t>1392</a:t>
            </a:r>
            <a:endParaRPr lang="fa-IR" sz="1800" b="1" dirty="0" smtClean="0">
              <a:cs typeface="B Titr" pitchFamily="2" charset="-78"/>
            </a:endParaRPr>
          </a:p>
          <a:p>
            <a:pPr algn="ctr" eaLnBrk="1" hangingPunct="1">
              <a:buFont typeface="Wingdings" pitchFamily="2" charset="2"/>
              <a:buNone/>
              <a:defRPr/>
            </a:pPr>
            <a:endParaRPr lang="fa-IR" sz="1800" b="1" dirty="0" smtClean="0">
              <a:cs typeface="B Titr" pitchFamily="2" charset="-78"/>
            </a:endParaRPr>
          </a:p>
          <a:p>
            <a:pPr algn="ctr" eaLnBrk="1" hangingPunct="1">
              <a:buFont typeface="Wingdings" pitchFamily="2" charset="2"/>
              <a:buNone/>
              <a:defRPr/>
            </a:pPr>
            <a:r>
              <a:rPr lang="fa-IR" dirty="0">
                <a:solidFill>
                  <a:srgbClr val="FF0000"/>
                </a:solidFill>
                <a:cs typeface="B Titr" pitchFamily="2" charset="-78"/>
              </a:rPr>
              <a:t>چ</a:t>
            </a:r>
            <a:r>
              <a:rPr lang="fa-IR" dirty="0" smtClean="0">
                <a:solidFill>
                  <a:srgbClr val="FF0000"/>
                </a:solidFill>
                <a:cs typeface="B Titr" pitchFamily="2" charset="-78"/>
              </a:rPr>
              <a:t>کیده:</a:t>
            </a:r>
            <a:endParaRPr lang="en-US" sz="1800" dirty="0" smtClean="0">
              <a:cs typeface="B Titr" pitchFamily="2" charset="-78"/>
            </a:endParaRPr>
          </a:p>
          <a:p>
            <a:pPr algn="just">
              <a:buNone/>
            </a:pPr>
            <a:r>
              <a:rPr lang="fa-IR" dirty="0" smtClean="0">
                <a:cs typeface="B Nazanin" pitchFamily="2" charset="-78"/>
              </a:rPr>
              <a:t>هزینه یابی دوره عمر محصول یکی از روشهای مدیریت هزینه است که برای شناسایی و اداره هزینه در فاصله زمانی بین طراحی یک محصول جدید تا عرضه آن به بازار و بالاخره توقف و تولید آن به دلیل نبود تقاضای کافی برای آن محصول در بازار استفاده میشود.</a:t>
            </a:r>
            <a:endParaRPr lang="en-US" dirty="0" smtClean="0">
              <a:cs typeface="B Nazanin" pitchFamily="2" charset="-78"/>
            </a:endParaRPr>
          </a:p>
          <a:p>
            <a:pPr algn="just">
              <a:buNone/>
            </a:pPr>
            <a:r>
              <a:rPr lang="fa-IR" dirty="0" smtClean="0">
                <a:cs typeface="B Nazanin" pitchFamily="2" charset="-78"/>
              </a:rPr>
              <a:t>روش هزینه یابی دوره عمر محصول یک دید گسترده تری را نسبت به سیستم های حسابداری سنتی در نظر می گیرد . بنابراین علاوه بر هزینه های سرمایه گذاری اولیه ، هزینه های عملیاتی و سایر هزینه هایی که در طول دوره عمر برآوردی محصول روی می دهد ، مد نظر قرار می دهد .  اولین مرحله در ارزیابی هزینه دوره عمر محصول ، درک ماهیت دوره عمر محصول و فعالیت هایی است که در تمامی مراحل آن  انجام می شود . </a:t>
            </a:r>
            <a:endParaRPr lang="fa-IR" dirty="0">
              <a:cs typeface="B Nazanin" pitchFamily="2" charset="-78"/>
            </a:endParaRPr>
          </a:p>
        </p:txBody>
      </p:sp>
      <p:sp>
        <p:nvSpPr>
          <p:cNvPr id="3" name="Rectangle 2"/>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algn="just">
              <a:lnSpc>
                <a:spcPct val="150000"/>
              </a:lnSpc>
              <a:buNone/>
            </a:pPr>
            <a:r>
              <a:rPr lang="fa-IR" b="1" dirty="0" smtClean="0">
                <a:solidFill>
                  <a:srgbClr val="FF0000"/>
                </a:solidFill>
                <a:cs typeface="B Nazanin" pitchFamily="2" charset="-78"/>
              </a:rPr>
              <a:t>سازمان ها و شرکت ها برای دستیابی به هزینه یابی دوره عمری که بتواند به گونه ای موثر در فرآیند تصمیم گیری آن ها موثر باشد نیازمند :</a:t>
            </a:r>
            <a:endParaRPr lang="en-US" b="1" dirty="0" smtClean="0">
              <a:solidFill>
                <a:srgbClr val="FF0000"/>
              </a:solidFill>
              <a:cs typeface="B Nazanin" pitchFamily="2" charset="-78"/>
            </a:endParaRPr>
          </a:p>
          <a:p>
            <a:pPr marL="514350" lvl="0" indent="-514350" algn="just">
              <a:lnSpc>
                <a:spcPct val="150000"/>
              </a:lnSpc>
              <a:buFont typeface="+mj-lt"/>
              <a:buAutoNum type="arabicPeriod"/>
            </a:pPr>
            <a:r>
              <a:rPr lang="fa-IR" dirty="0" smtClean="0">
                <a:cs typeface="B Nazanin" pitchFamily="2" charset="-78"/>
              </a:rPr>
              <a:t>ابزارها و روشهایی برای اندازه گیری هزینه های دوره عمر هستند : اندازه گیری تمام منافع و هزینه های اجتماعی ، اقتصادی و محیطی که مرتبط با یک محصول یا خدمت خاص هستند ، یک فرآیند پیچیده است که نیازمند اطلاعات گسترده به منظور انجام ارزیابی قابل اعتماد می باشند .</a:t>
            </a:r>
            <a:endParaRPr lang="en-US" dirty="0" smtClean="0">
              <a:cs typeface="B Nazanin" pitchFamily="2" charset="-78"/>
            </a:endParaRPr>
          </a:p>
          <a:p>
            <a:pPr marL="514350" lvl="0" indent="-514350" algn="just">
              <a:lnSpc>
                <a:spcPct val="150000"/>
              </a:lnSpc>
              <a:buFont typeface="+mj-lt"/>
              <a:buAutoNum type="arabicPeriod"/>
            </a:pPr>
            <a:r>
              <a:rPr lang="fa-IR" dirty="0" smtClean="0">
                <a:cs typeface="B Nazanin" pitchFamily="2" charset="-78"/>
              </a:rPr>
              <a:t>یک چارچوب برای دستیابی به این مفهوم که کدام هزینه ها مهمترین هستند .</a:t>
            </a:r>
            <a:endParaRPr lang="en-US" dirty="0" smtClean="0">
              <a:cs typeface="B Nazanin" pitchFamily="2" charset="-78"/>
            </a:endParaRPr>
          </a:p>
          <a:p>
            <a:pPr>
              <a:lnSpc>
                <a:spcPct val="150000"/>
              </a:lnSpc>
              <a:buNone/>
            </a:pPr>
            <a:endParaRPr lang="fa-IR" dirty="0">
              <a:cs typeface="B Nazanin" pitchFamily="2" charset="-78"/>
            </a:endParaRPr>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81838"/>
          </a:xfrm>
        </p:spPr>
        <p:txBody>
          <a:bodyPr>
            <a:normAutofit/>
          </a:bodyPr>
          <a:lstStyle/>
          <a:p>
            <a:r>
              <a:rPr lang="fa-IR" sz="2800" b="1" dirty="0" smtClean="0">
                <a:solidFill>
                  <a:srgbClr val="FF0000"/>
                </a:solidFill>
                <a:cs typeface="B Nazanin" pitchFamily="2" charset="-78"/>
              </a:rPr>
              <a:t>سازمان ها و شرکت ها به منظور اجرای </a:t>
            </a:r>
            <a:r>
              <a:rPr lang="en-US" sz="2800" b="1" dirty="0" smtClean="0">
                <a:solidFill>
                  <a:srgbClr val="FF0000"/>
                </a:solidFill>
                <a:cs typeface="B Nazanin" pitchFamily="2" charset="-78"/>
              </a:rPr>
              <a:t>LCC</a:t>
            </a:r>
            <a:r>
              <a:rPr lang="fa-IR" sz="2800" b="1" dirty="0" smtClean="0">
                <a:solidFill>
                  <a:srgbClr val="FF0000"/>
                </a:solidFill>
                <a:cs typeface="B Nazanin" pitchFamily="2" charset="-78"/>
              </a:rPr>
              <a:t> ، با محدودیت ها و چالش </a:t>
            </a:r>
            <a:r>
              <a:rPr lang="fa-IR" sz="2800" b="1" dirty="0" err="1" smtClean="0">
                <a:solidFill>
                  <a:srgbClr val="FF0000"/>
                </a:solidFill>
                <a:cs typeface="B Nazanin" pitchFamily="2" charset="-78"/>
              </a:rPr>
              <a:t>هایی</a:t>
            </a:r>
            <a:r>
              <a:rPr lang="fa-IR" sz="2800" b="1" dirty="0" smtClean="0">
                <a:solidFill>
                  <a:srgbClr val="FF0000"/>
                </a:solidFill>
                <a:cs typeface="B Nazanin" pitchFamily="2" charset="-78"/>
              </a:rPr>
              <a:t> مواجه هستند که مهمترین آنها می تواند به شرح زیر باشد: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772816"/>
            <a:ext cx="8229600" cy="4883434"/>
          </a:xfrm>
        </p:spPr>
        <p:txBody>
          <a:bodyPr>
            <a:normAutofit fontScale="92500"/>
          </a:bodyPr>
          <a:lstStyle/>
          <a:p>
            <a:pPr marL="514350" indent="-514350" algn="justLow">
              <a:buNone/>
            </a:pPr>
            <a:r>
              <a:rPr lang="fa-IR" dirty="0" smtClean="0"/>
              <a:t>1</a:t>
            </a:r>
            <a:r>
              <a:rPr lang="fa-IR" dirty="0" smtClean="0">
                <a:cs typeface="B Nazanin" pitchFamily="2" charset="-78"/>
              </a:rPr>
              <a:t>) اجرای </a:t>
            </a:r>
            <a:r>
              <a:rPr lang="en-US" dirty="0" smtClean="0">
                <a:cs typeface="B Nazanin" pitchFamily="2" charset="-78"/>
              </a:rPr>
              <a:t>LCC</a:t>
            </a:r>
            <a:r>
              <a:rPr lang="fa-IR" dirty="0" smtClean="0">
                <a:cs typeface="B Nazanin" pitchFamily="2" charset="-78"/>
              </a:rPr>
              <a:t> در سازمان ها و شرکتهای کوچک و یا با مالکیت فردی اغلب دشوار و بسیار  پر هزینه خواهد بود .</a:t>
            </a:r>
            <a:endParaRPr lang="en-US" dirty="0" smtClean="0">
              <a:cs typeface="B Nazanin" pitchFamily="2" charset="-78"/>
            </a:endParaRPr>
          </a:p>
          <a:p>
            <a:pPr marL="514350" indent="-514350" algn="justLow">
              <a:buNone/>
            </a:pPr>
            <a:r>
              <a:rPr lang="fa-IR" dirty="0" smtClean="0">
                <a:cs typeface="B Nazanin" pitchFamily="2" charset="-78"/>
              </a:rPr>
              <a:t>2) به منظور دستیابی به اهداف </a:t>
            </a:r>
            <a:r>
              <a:rPr lang="en-US" dirty="0" smtClean="0">
                <a:cs typeface="B Nazanin" pitchFamily="2" charset="-78"/>
              </a:rPr>
              <a:t>LCC</a:t>
            </a:r>
            <a:r>
              <a:rPr lang="fa-IR" dirty="0" smtClean="0">
                <a:cs typeface="B Nazanin" pitchFamily="2" charset="-78"/>
              </a:rPr>
              <a:t> ، اطلاعات </a:t>
            </a:r>
            <a:r>
              <a:rPr lang="fa-IR" dirty="0" err="1" smtClean="0">
                <a:cs typeface="B Nazanin" pitchFamily="2" charset="-78"/>
              </a:rPr>
              <a:t>بسیارزیاد</a:t>
            </a:r>
            <a:r>
              <a:rPr lang="fa-IR" dirty="0" smtClean="0">
                <a:cs typeface="B Nazanin" pitchFamily="2" charset="-78"/>
              </a:rPr>
              <a:t> در اشکال مختلف وجود دارند ، اما این اطلاعات به صورتی منسجم و متحدالشکل قابل دسترس نیستند .</a:t>
            </a:r>
            <a:endParaRPr lang="en-US" dirty="0" smtClean="0">
              <a:cs typeface="B Nazanin" pitchFamily="2" charset="-78"/>
            </a:endParaRPr>
          </a:p>
          <a:p>
            <a:pPr marL="514350" indent="-514350" algn="justLow">
              <a:buNone/>
            </a:pPr>
            <a:r>
              <a:rPr lang="fa-IR" dirty="0" smtClean="0">
                <a:cs typeface="B Nazanin" pitchFamily="2" charset="-78"/>
              </a:rPr>
              <a:t>3) هزینه بر بودن جمع آوری اطلاعات </a:t>
            </a:r>
            <a:endParaRPr lang="en-US" dirty="0" smtClean="0">
              <a:cs typeface="B Nazanin" pitchFamily="2" charset="-78"/>
            </a:endParaRPr>
          </a:p>
          <a:p>
            <a:pPr marL="514350" indent="-514350" algn="justLow">
              <a:buNone/>
            </a:pPr>
            <a:r>
              <a:rPr lang="fa-IR" dirty="0" smtClean="0">
                <a:cs typeface="B Nazanin" pitchFamily="2" charset="-78"/>
              </a:rPr>
              <a:t>4) اطلاعات کم کیفیت و متناقض ، و عدم دسترسی به اطلاعات هزینه ای مناسب ، اجرای روشهای تحلیلی هزینه کل عمر را با مشکل مواجه کرده است .</a:t>
            </a:r>
            <a:endParaRPr lang="en-US" dirty="0" smtClean="0">
              <a:cs typeface="B Nazanin" pitchFamily="2" charset="-78"/>
            </a:endParaRPr>
          </a:p>
          <a:p>
            <a:pPr marL="514350" indent="-514350" algn="justLow">
              <a:buNone/>
            </a:pPr>
            <a:r>
              <a:rPr lang="fa-IR" dirty="0" smtClean="0">
                <a:cs typeface="B Nazanin" pitchFamily="2" charset="-78"/>
              </a:rPr>
              <a:t>5) به علت اطلاعات شرکت ها از شفافیت لازم برخوردار نیست و شرکتها اغلب از روش های منسوخ و قدیمی بیشتر حمایت می کنند ،نتایج ارزیابی ها اغلب بحث برانگیز است .</a:t>
            </a:r>
            <a:endParaRPr lang="en-US" dirty="0" smtClean="0">
              <a:cs typeface="B Nazanin" pitchFamily="2" charset="-78"/>
            </a:endParaRPr>
          </a:p>
          <a:p>
            <a:pPr marL="514350" indent="-514350" algn="justLow">
              <a:buNone/>
            </a:pPr>
            <a:r>
              <a:rPr lang="fa-IR" dirty="0" smtClean="0">
                <a:cs typeface="B Nazanin" pitchFamily="2" charset="-78"/>
              </a:rPr>
              <a:t>6) مدیریت هزینه ها ، در سراسر دوره عمر محصول نیازمند همکاری و مشارکت گسترده میان افراد درگیر است .</a:t>
            </a:r>
            <a:endParaRPr lang="en-US" dirty="0" smtClean="0">
              <a:cs typeface="B Nazanin" pitchFamily="2" charset="-78"/>
            </a:endParaRPr>
          </a:p>
          <a:p>
            <a:pPr marL="514350" indent="-514350" algn="justLow">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solidFill>
                  <a:srgbClr val="FF0000"/>
                </a:solidFill>
                <a:cs typeface="B Titr" pitchFamily="2" charset="-78"/>
              </a:rPr>
              <a:t>منابع و مآخذ:</a:t>
            </a:r>
            <a:endParaRPr lang="fa-IR"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20000"/>
          </a:bodyPr>
          <a:lstStyle/>
          <a:p>
            <a:pPr>
              <a:buNone/>
            </a:pPr>
            <a:r>
              <a:rPr lang="fa-IR" dirty="0" smtClean="0"/>
              <a:t> </a:t>
            </a:r>
            <a:endParaRPr lang="en-US" dirty="0" smtClean="0"/>
          </a:p>
          <a:p>
            <a:pPr>
              <a:buNone/>
            </a:pPr>
            <a:r>
              <a:rPr lang="fa-IR" b="1" dirty="0" smtClean="0"/>
              <a:t>1) </a:t>
            </a:r>
            <a:r>
              <a:rPr lang="fa-IR" b="1" dirty="0" smtClean="0">
                <a:cs typeface="B Nazanin" pitchFamily="2" charset="-78"/>
              </a:rPr>
              <a:t>امری </a:t>
            </a:r>
            <a:r>
              <a:rPr lang="fa-IR" b="1" dirty="0" err="1" smtClean="0">
                <a:cs typeface="B Nazanin" pitchFamily="2" charset="-78"/>
              </a:rPr>
              <a:t>اسرمی</a:t>
            </a:r>
            <a:r>
              <a:rPr lang="fa-IR" b="1" dirty="0" smtClean="0">
                <a:cs typeface="B Nazanin" pitchFamily="2" charset="-78"/>
              </a:rPr>
              <a:t> ، محمد . (1384). دوره عمر محصول و روش هزینه یابی آن ، ماهنامه حسابدار ،شماره 168 </a:t>
            </a:r>
            <a:endParaRPr lang="en-US" dirty="0" smtClean="0">
              <a:cs typeface="B Nazanin" pitchFamily="2" charset="-78"/>
            </a:endParaRPr>
          </a:p>
          <a:p>
            <a:pPr>
              <a:buNone/>
            </a:pPr>
            <a:r>
              <a:rPr lang="fa-IR" b="1" dirty="0" smtClean="0">
                <a:cs typeface="B Nazanin" pitchFamily="2" charset="-78"/>
              </a:rPr>
              <a:t>2)محمد جواد غفاری. دوره عمر محصول و روش هزینه یابی آن</a:t>
            </a:r>
            <a:r>
              <a:rPr lang="fa-IR" dirty="0" smtClean="0">
                <a:cs typeface="B Nazanin" pitchFamily="2" charset="-78"/>
              </a:rPr>
              <a:t>.دانشگاه شیراز</a:t>
            </a:r>
            <a:endParaRPr lang="en-US" dirty="0" smtClean="0">
              <a:cs typeface="B Nazanin" pitchFamily="2" charset="-78"/>
            </a:endParaRPr>
          </a:p>
          <a:p>
            <a:pPr algn="l" rtl="0">
              <a:buNone/>
            </a:pPr>
            <a:r>
              <a:rPr lang="fa-IR" b="1" dirty="0" smtClean="0"/>
              <a:t>3</a:t>
            </a:r>
            <a:r>
              <a:rPr lang="en-US" b="1" dirty="0" smtClean="0"/>
              <a:t>) </a:t>
            </a:r>
            <a:r>
              <a:rPr lang="en-US" dirty="0" smtClean="0"/>
              <a:t>AL-</a:t>
            </a:r>
            <a:r>
              <a:rPr lang="en-US" dirty="0" err="1" smtClean="0"/>
              <a:t>Haji</a:t>
            </a:r>
            <a:r>
              <a:rPr lang="en-US" dirty="0" smtClean="0"/>
              <a:t> , A. &amp; </a:t>
            </a:r>
            <a:r>
              <a:rPr lang="en-US" dirty="0" err="1" smtClean="0"/>
              <a:t>Aouad</a:t>
            </a:r>
            <a:r>
              <a:rPr lang="en-US" dirty="0" smtClean="0"/>
              <a:t> , G. </a:t>
            </a:r>
            <a:r>
              <a:rPr lang="en-US" i="1" dirty="0" smtClean="0"/>
              <a:t>The Development of An Integrated Life cycle Costing Model Using Object Oriented And VR Technologies,</a:t>
            </a:r>
            <a:r>
              <a:rPr lang="en-US" dirty="0" smtClean="0"/>
              <a:t> Construction Information Digital Library , </a:t>
            </a:r>
            <a:r>
              <a:rPr lang="en-US" dirty="0" smtClean="0">
                <a:hlinkClick r:id="rId2"/>
              </a:rPr>
              <a:t>http://itc.scix.net/</a:t>
            </a:r>
            <a:endParaRPr lang="en-US" dirty="0" smtClean="0"/>
          </a:p>
          <a:p>
            <a:pPr algn="l" rtl="0">
              <a:buNone/>
            </a:pPr>
            <a:r>
              <a:rPr lang="fa-IR" b="1" dirty="0" smtClean="0"/>
              <a:t>4</a:t>
            </a:r>
            <a:r>
              <a:rPr lang="en-US" b="1" i="1" dirty="0" smtClean="0"/>
              <a:t>) </a:t>
            </a:r>
            <a:r>
              <a:rPr lang="en-US" dirty="0" smtClean="0"/>
              <a:t>European Commission . (2004)</a:t>
            </a:r>
            <a:r>
              <a:rPr lang="en-US" i="1" dirty="0" smtClean="0"/>
              <a:t> . Life Cycle Costing : A Guide for Local Authorities</a:t>
            </a:r>
            <a:r>
              <a:rPr lang="en-US" dirty="0" smtClean="0"/>
              <a:t> ,</a:t>
            </a:r>
          </a:p>
          <a:p>
            <a:pPr>
              <a:buNone/>
            </a:pPr>
            <a:r>
              <a:rPr lang="en-US" u="sng" dirty="0" smtClean="0">
                <a:hlinkClick r:id="rId3"/>
              </a:rPr>
              <a:t>http://promise.energyprojects.net/links/LCC%2</a:t>
            </a:r>
            <a:r>
              <a:rPr lang="en-US" i="1" u="sng" dirty="0" smtClean="0">
                <a:hlinkClick r:id="rId3"/>
              </a:rPr>
              <a:t>0guide%20final.pdf</a:t>
            </a:r>
            <a:endParaRPr lang="en-US" i="1" u="sng" dirty="0" smtClean="0"/>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04"/>
          </a:xfrm>
        </p:spPr>
        <p:txBody>
          <a:bodyPr/>
          <a:lstStyle/>
          <a:p>
            <a:pPr algn="ctr"/>
            <a:r>
              <a:rPr lang="fa-IR" dirty="0" smtClean="0">
                <a:solidFill>
                  <a:srgbClr val="FF0000"/>
                </a:solidFill>
                <a:cs typeface="B Titr" pitchFamily="2" charset="-78"/>
              </a:rPr>
              <a:t>پایان</a:t>
            </a:r>
            <a:endParaRPr lang="fa-IR" dirty="0">
              <a:solidFill>
                <a:srgbClr val="FF0000"/>
              </a:solidFill>
              <a:cs typeface="B Titr" pitchFamily="2" charset="-78"/>
            </a:endParaRPr>
          </a:p>
        </p:txBody>
      </p:sp>
      <p:sp>
        <p:nvSpPr>
          <p:cNvPr id="3" name="Content Placeholder 2"/>
          <p:cNvSpPr>
            <a:spLocks noGrp="1"/>
          </p:cNvSpPr>
          <p:nvPr>
            <p:ph idx="1"/>
          </p:nvPr>
        </p:nvSpPr>
        <p:spPr>
          <a:xfrm>
            <a:off x="457200" y="3357562"/>
            <a:ext cx="8229600" cy="2967038"/>
          </a:xfrm>
        </p:spPr>
        <p:txBody>
          <a:bodyPr/>
          <a:lstStyle/>
          <a:p>
            <a:pPr algn="ctr">
              <a:buNone/>
            </a:pPr>
            <a:r>
              <a:rPr lang="fa-IR" dirty="0" smtClean="0">
                <a:cs typeface="B Titr" pitchFamily="2" charset="-78"/>
              </a:rPr>
              <a:t>با تشکر از توجه شما دوستان عزیز </a:t>
            </a:r>
            <a:endParaRPr lang="fa-IR" dirty="0">
              <a:cs typeface="B Titr" pitchFamily="2" charset="-78"/>
            </a:endParaRPr>
          </a:p>
        </p:txBody>
      </p:sp>
      <p:sp>
        <p:nvSpPr>
          <p:cNvPr id="4" name="Rectangle 3"/>
          <p:cNvSpPr/>
          <p:nvPr/>
        </p:nvSpPr>
        <p:spPr>
          <a:xfrm>
            <a:off x="2411760" y="4221242"/>
            <a:ext cx="3894015" cy="584775"/>
          </a:xfrm>
          <a:prstGeom prst="rect">
            <a:avLst/>
          </a:prstGeom>
        </p:spPr>
        <p:txBody>
          <a:bodyPr wrap="none">
            <a:spAutoFit/>
          </a:bodyPr>
          <a:lstStyle/>
          <a:p>
            <a:r>
              <a:rPr lang="fa-IR" sz="3200" dirty="0"/>
              <a:t>www.irhesabdaran.ir</a:t>
            </a: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r>
              <a:rPr lang="fa-IR" dirty="0" smtClean="0">
                <a:cs typeface="B Nazanin" pitchFamily="2" charset="-78"/>
              </a:rPr>
              <a:t>در این مقاله دوره عمر از دیدگاه بازاریابی</a:t>
            </a:r>
            <a:r>
              <a:rPr lang="en-US" dirty="0" smtClean="0">
                <a:cs typeface="B Nazanin" pitchFamily="2" charset="-78"/>
              </a:rPr>
              <a:t>,</a:t>
            </a:r>
            <a:r>
              <a:rPr lang="fa-IR" dirty="0" smtClean="0">
                <a:cs typeface="B Nazanin" pitchFamily="2" charset="-78"/>
              </a:rPr>
              <a:t>تولیدکنندگان</a:t>
            </a:r>
            <a:r>
              <a:rPr lang="en-US" dirty="0" smtClean="0">
                <a:cs typeface="B Nazanin" pitchFamily="2" charset="-78"/>
              </a:rPr>
              <a:t>,</a:t>
            </a:r>
            <a:r>
              <a:rPr lang="fa-IR" dirty="0" smtClean="0">
                <a:cs typeface="B Nazanin" pitchFamily="2" charset="-78"/>
              </a:rPr>
              <a:t>مشتری و اجتماع مورد بحث قرار میگیرد.دوره عمر از دیدگاه مشتری یا مصرف کننده را دوره عمر محصول می گویند.دوره عمر محصول از دیدگاه مشتری کامل ترین هزینه است و در این مقاله مورد </a:t>
            </a:r>
            <a:r>
              <a:rPr lang="fa-IR" dirty="0" err="1" smtClean="0">
                <a:cs typeface="B Nazanin" pitchFamily="2" charset="-78"/>
              </a:rPr>
              <a:t>تاکیید</a:t>
            </a:r>
            <a:r>
              <a:rPr lang="fa-IR" dirty="0" smtClean="0">
                <a:cs typeface="B Nazanin" pitchFamily="2" charset="-78"/>
              </a:rPr>
              <a:t> قرار میگیرد</a:t>
            </a:r>
            <a:endParaRPr lang="en-US" dirty="0" smtClean="0">
              <a:cs typeface="B Nazanin" pitchFamily="2" charset="-78"/>
            </a:endParaRPr>
          </a:p>
          <a:p>
            <a:r>
              <a:rPr lang="fa-IR" dirty="0" smtClean="0">
                <a:cs typeface="B Nazanin" pitchFamily="2" charset="-78"/>
              </a:rPr>
              <a:t>. لذا در این مقاله ابتدا به تشریح دوره عمر محصول پرداخته می شود ، سپس در ادامه ، بحث هزینه یابی دوره عمر محصول و هزینه ها و مدل های مورد استفاده در آن تشریح خواهد شد.  نتیجه بدست آمده حاکی از آن است که بر خلاف انتظار مدیران ، هزینه یابی دوره عمر محصول و سایر فنون اندازه گیری عملکرد فقط می تواند به عنوان یک راهنما و نشان دهنده راه های بهبود باشد و </a:t>
            </a:r>
            <a:r>
              <a:rPr lang="fa-IR" dirty="0" err="1" smtClean="0">
                <a:cs typeface="B Nazanin" pitchFamily="2" charset="-78"/>
              </a:rPr>
              <a:t>نمی</a:t>
            </a:r>
            <a:r>
              <a:rPr lang="fa-IR" dirty="0" smtClean="0">
                <a:cs typeface="B Nazanin" pitchFamily="2" charset="-78"/>
              </a:rPr>
              <a:t> تواند به خودی خود چیزی را اصلاح و بهبود بخشد .</a:t>
            </a:r>
            <a:endParaRPr lang="en-US" dirty="0" smtClean="0">
              <a:cs typeface="B Nazanin" pitchFamily="2" charset="-78"/>
            </a:endParaRPr>
          </a:p>
          <a:p>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dirty="0" smtClean="0">
                <a:solidFill>
                  <a:srgbClr val="FF0000"/>
                </a:solidFill>
                <a:cs typeface="B Titr" pitchFamily="2" charset="-78"/>
              </a:rPr>
              <a:t>مقدمه:</a:t>
            </a:r>
            <a:endParaRPr lang="fa-IR" dirty="0">
              <a:cs typeface="B Titr" pitchFamily="2" charset="-78"/>
            </a:endParaRPr>
          </a:p>
        </p:txBody>
      </p:sp>
      <p:sp>
        <p:nvSpPr>
          <p:cNvPr id="3" name="Content Placeholder 2"/>
          <p:cNvSpPr>
            <a:spLocks noGrp="1"/>
          </p:cNvSpPr>
          <p:nvPr>
            <p:ph idx="1"/>
          </p:nvPr>
        </p:nvSpPr>
        <p:spPr/>
        <p:txBody>
          <a:bodyPr/>
          <a:lstStyle/>
          <a:p>
            <a:pPr algn="just">
              <a:buNone/>
            </a:pPr>
            <a:r>
              <a:rPr lang="fa-IR" dirty="0" smtClean="0">
                <a:cs typeface="B Nazanin" pitchFamily="2" charset="-78"/>
              </a:rPr>
              <a:t>دوره عمر از مفاهیم </a:t>
            </a:r>
            <a:r>
              <a:rPr lang="fa-IR" dirty="0" err="1" smtClean="0">
                <a:cs typeface="B Nazanin" pitchFamily="2" charset="-78"/>
              </a:rPr>
              <a:t>مطرحی</a:t>
            </a:r>
            <a:r>
              <a:rPr lang="fa-IR" dirty="0" smtClean="0">
                <a:cs typeface="B Nazanin" pitchFamily="2" charset="-78"/>
              </a:rPr>
              <a:t> است که از دیدگاه های مختلف مانند دیدگاه بازاریابی تولید </a:t>
            </a:r>
            <a:r>
              <a:rPr lang="fa-IR" dirty="0" err="1" smtClean="0">
                <a:cs typeface="B Nazanin" pitchFamily="2" charset="-78"/>
              </a:rPr>
              <a:t>کنندگان</a:t>
            </a:r>
            <a:r>
              <a:rPr lang="fa-IR" dirty="0" smtClean="0">
                <a:cs typeface="B Nazanin" pitchFamily="2" charset="-78"/>
              </a:rPr>
              <a:t> و مشتریان و اجتماع مورد بحث قرار میگیرد.</a:t>
            </a:r>
            <a:endParaRPr lang="en-US" dirty="0" smtClean="0">
              <a:cs typeface="B Nazanin" pitchFamily="2" charset="-78"/>
            </a:endParaRPr>
          </a:p>
          <a:p>
            <a:pPr algn="just">
              <a:buNone/>
            </a:pPr>
            <a:r>
              <a:rPr lang="fa-IR" dirty="0" smtClean="0">
                <a:cs typeface="B Nazanin" pitchFamily="2" charset="-78"/>
              </a:rPr>
              <a:t>در این مقاله تلاش شده است تا موضوعات دوره عمر محصول و دوره عمر بازار به اختصار مورد بحث قرار بگیرد و روشهای هزینه یابی آنها معرفی شود.این کار میتواند زمینه را بیش از بیش برای مدیریت هزینه و کاهش هزینه های محصول و هزینه های مشتریان مهیا سازد. امروزه به علت کاربرد گسترده هزینه ها در ارزیابی های اقتصادی ، ارزیابی های مالی ، مدیریت ارزش ، مدیریت ریسک و مدیریت تقاضا ، تعیین دقیق آن ها به جزئی لاینفک از فرایند مدیریتی تبدیل شده است</a:t>
            </a:r>
            <a:endParaRPr lang="en-US" dirty="0" smtClean="0">
              <a:cs typeface="B Nazanin" pitchFamily="2" charset="-78"/>
            </a:endParaRPr>
          </a:p>
          <a:p>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solidFill>
                  <a:srgbClr val="FF0000"/>
                </a:solidFill>
                <a:cs typeface="B Titr" pitchFamily="2" charset="-78"/>
              </a:rPr>
              <a:t>تاریخچه:</a:t>
            </a:r>
            <a:endParaRPr lang="fa-IR" dirty="0">
              <a:solidFill>
                <a:srgbClr val="FF0000"/>
              </a:solidFill>
              <a:cs typeface="B Titr" pitchFamily="2" charset="-78"/>
            </a:endParaRPr>
          </a:p>
        </p:txBody>
      </p:sp>
      <p:sp>
        <p:nvSpPr>
          <p:cNvPr id="3" name="Content Placeholder 2"/>
          <p:cNvSpPr>
            <a:spLocks noGrp="1"/>
          </p:cNvSpPr>
          <p:nvPr>
            <p:ph idx="1"/>
          </p:nvPr>
        </p:nvSpPr>
        <p:spPr>
          <a:xfrm>
            <a:off x="457200" y="1935480"/>
            <a:ext cx="8229600" cy="4708230"/>
          </a:xfrm>
        </p:spPr>
        <p:txBody>
          <a:bodyPr>
            <a:normAutofit/>
          </a:bodyPr>
          <a:lstStyle/>
          <a:p>
            <a:pPr algn="just">
              <a:lnSpc>
                <a:spcPct val="110000"/>
              </a:lnSpc>
              <a:buNone/>
            </a:pPr>
            <a:r>
              <a:rPr lang="fa-IR" dirty="0" smtClean="0">
                <a:cs typeface="B Nazanin" pitchFamily="2" charset="-78"/>
              </a:rPr>
              <a:t>هزینه یابی دوره عمر ، اولین بار به وسیله وزارت دفاع آمریکا در سال 1960 مورد استفاده قرار گرفت . هدف هزینه یابی دوره عمر در آن زمان ، کمک به وزارت دفاع در تهیه و تدارک تجهیزات نظامی بود . بکارگیری این روش در آن زمان توسط وزارت دفاع نشان داد که نزدیک به 75% هزینه های کل سیستم را هزینه </a:t>
            </a:r>
            <a:r>
              <a:rPr lang="fa-IR" dirty="0" err="1" smtClean="0">
                <a:cs typeface="B Nazanin" pitchFamily="2" charset="-78"/>
              </a:rPr>
              <a:t>هایی</a:t>
            </a:r>
            <a:r>
              <a:rPr lang="fa-IR" dirty="0" smtClean="0">
                <a:cs typeface="B Nazanin" pitchFamily="2" charset="-78"/>
              </a:rPr>
              <a:t> غیر از هزینه های تحصیل و ساخت اولیه تشکیل می دهد و این هزینه ها اغلب شامل هزینه های عملیاتی و نگهداری بودند.</a:t>
            </a:r>
          </a:p>
          <a:p>
            <a:pPr algn="just">
              <a:lnSpc>
                <a:spcPct val="110000"/>
              </a:lnSpc>
              <a:buNone/>
            </a:pPr>
            <a:r>
              <a:rPr lang="fa-IR" dirty="0" smtClean="0">
                <a:cs typeface="B Nazanin" pitchFamily="2" charset="-78"/>
              </a:rPr>
              <a:t>در سال 1970 کاربرد هزینه یابی دوره عمر تا ارزیابی و مقایسه مزایای نسبی راه های گوناگون تصمیم گیری  پیش رفت . در این زمان بود که از آن به عنوان یک ابزار تصمیم گیری و تفکر مدیریتی استفاده شد .</a:t>
            </a:r>
            <a:endParaRPr lang="fa-IR" dirty="0">
              <a:cs typeface="B Nazanin" pitchFamily="2" charset="-78"/>
            </a:endParaRPr>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solidFill>
                  <a:srgbClr val="FF0000"/>
                </a:solidFill>
                <a:cs typeface="B Titr" pitchFamily="2" charset="-78"/>
              </a:rPr>
              <a:t>دوره عمر:</a:t>
            </a:r>
            <a:endParaRPr lang="fa-IR"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Low">
              <a:buNone/>
            </a:pPr>
            <a:r>
              <a:rPr lang="fa-IR" dirty="0" smtClean="0">
                <a:cs typeface="B Nazanin" pitchFamily="2" charset="-78"/>
              </a:rPr>
              <a:t>دوره عمر چیست؟نمیتوان با یک تعریف ساده بطور روشن به آن جواب داد.اصطلاح دوره عمر موضوع گمراه کننده ای است.بعضی مردم هزینه های دوره عمر را فقط مربوط به اشخاص میدانند و بعضی مردم تمام هزینه های اشخاص و هزینه های اجتماعی را جزیی از آن میدانند.از این رو تعریف دوره عمر متناسب با هدف و نهایتا برای تعیین مبنای مناسب هزینه مهم است.</a:t>
            </a:r>
            <a:endParaRPr lang="en-US" dirty="0" smtClean="0">
              <a:cs typeface="B Nazanin" pitchFamily="2" charset="-78"/>
            </a:endParaRPr>
          </a:p>
          <a:p>
            <a:pPr algn="justLow">
              <a:buNone/>
            </a:pPr>
            <a:r>
              <a:rPr lang="fa-IR" dirty="0" smtClean="0">
                <a:cs typeface="B Nazanin" pitchFamily="2" charset="-78"/>
              </a:rPr>
              <a:t>مفاهیم مختلفی از دوره عمر وجود دارد.کلمه دوره عمر بین تصمیم گیرندگان مختلف معانی متفاوتی دارد و به طور کلی از چهار دیدگاه مورد بررسی قرار میگیرد.</a:t>
            </a:r>
            <a:endParaRPr lang="en-US" dirty="0" smtClean="0">
              <a:cs typeface="B Nazanin" pitchFamily="2" charset="-78"/>
            </a:endParaRPr>
          </a:p>
          <a:p>
            <a:pPr marL="514350" indent="-514350">
              <a:buFont typeface="+mj-lt"/>
              <a:buAutoNum type="arabicParenR"/>
            </a:pPr>
            <a:r>
              <a:rPr lang="fa-IR" dirty="0" smtClean="0">
                <a:cs typeface="B Nazanin" pitchFamily="2" charset="-78"/>
              </a:rPr>
              <a:t>دیدگاه بازاریابی</a:t>
            </a:r>
          </a:p>
          <a:p>
            <a:pPr marL="514350" indent="-514350">
              <a:buFont typeface="+mj-lt"/>
              <a:buAutoNum type="arabicParenR"/>
            </a:pPr>
            <a:r>
              <a:rPr lang="fa-IR" dirty="0" smtClean="0">
                <a:cs typeface="B Nazanin" pitchFamily="2" charset="-78"/>
              </a:rPr>
              <a:t>دیدگاه تولید کننده</a:t>
            </a:r>
          </a:p>
          <a:p>
            <a:pPr marL="514350" indent="-514350">
              <a:buFont typeface="+mj-lt"/>
              <a:buAutoNum type="arabicParenR"/>
            </a:pPr>
            <a:r>
              <a:rPr lang="fa-IR" dirty="0" smtClean="0">
                <a:cs typeface="B Nazanin" pitchFamily="2" charset="-78"/>
              </a:rPr>
              <a:t>دیدگاه مشتری</a:t>
            </a:r>
          </a:p>
          <a:p>
            <a:pPr marL="514350" indent="-514350">
              <a:buFont typeface="+mj-lt"/>
              <a:buAutoNum type="arabicParenR"/>
            </a:pPr>
            <a:r>
              <a:rPr lang="fa-IR" dirty="0" smtClean="0">
                <a:cs typeface="B Nazanin" pitchFamily="2" charset="-78"/>
              </a:rPr>
              <a:t>دیدگاه اجتماع</a:t>
            </a:r>
            <a:endParaRPr lang="en-US" dirty="0" smtClean="0">
              <a:cs typeface="B Nazanin" pitchFamily="2" charset="-78"/>
            </a:endParaRPr>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solidFill>
                  <a:srgbClr val="FF0000"/>
                </a:solidFill>
                <a:cs typeface="B Titr" pitchFamily="2" charset="-78"/>
              </a:rPr>
              <a:t>دوره عمر محصول :</a:t>
            </a:r>
            <a:endParaRPr lang="fa-IR" dirty="0">
              <a:solidFill>
                <a:srgbClr val="FF0000"/>
              </a:solidFill>
              <a:cs typeface="B Titr" pitchFamily="2" charset="-78"/>
            </a:endParaRPr>
          </a:p>
        </p:txBody>
      </p:sp>
      <p:sp>
        <p:nvSpPr>
          <p:cNvPr id="3" name="Content Placeholder 2"/>
          <p:cNvSpPr>
            <a:spLocks noGrp="1"/>
          </p:cNvSpPr>
          <p:nvPr>
            <p:ph idx="1"/>
          </p:nvPr>
        </p:nvSpPr>
        <p:spPr/>
        <p:txBody>
          <a:bodyPr/>
          <a:lstStyle/>
          <a:p>
            <a:pPr algn="just">
              <a:lnSpc>
                <a:spcPct val="150000"/>
              </a:lnSpc>
              <a:buNone/>
            </a:pPr>
            <a:r>
              <a:rPr lang="fa-IR" dirty="0" smtClean="0">
                <a:cs typeface="B Nazanin" pitchFamily="2" charset="-78"/>
              </a:rPr>
              <a:t>دوره عمر محصول ، تمام فعالیتهای لازم از طراحی محصول و خرید مواد اولیه برای ساخت آن تا تحویل محصول ساخته شده و ارائه خدمات پس از فروش را در بر می گیرد. این فعالیتها شامل فعالیتهای تحقیق و توسعه ، طراحی محصول ، ساخت ، فروش، بازاریابی ، تبلیغات و خدمات پس از فروش است . شکل شماره (1) سیستم دوره عمر محصول را که توسط </a:t>
            </a:r>
            <a:r>
              <a:rPr lang="fa-IR" dirty="0" err="1" smtClean="0">
                <a:cs typeface="B Nazanin" pitchFamily="2" charset="-78"/>
              </a:rPr>
              <a:t>فابریکی</a:t>
            </a:r>
            <a:r>
              <a:rPr lang="fa-IR" dirty="0" smtClean="0">
                <a:cs typeface="B Nazanin" pitchFamily="2" charset="-78"/>
              </a:rPr>
              <a:t> و </a:t>
            </a:r>
            <a:r>
              <a:rPr lang="fa-IR" dirty="0" err="1" smtClean="0">
                <a:cs typeface="B Nazanin" pitchFamily="2" charset="-78"/>
              </a:rPr>
              <a:t>بلانچارد</a:t>
            </a:r>
            <a:r>
              <a:rPr lang="fa-IR" baseline="30000" dirty="0" smtClean="0">
                <a:cs typeface="B Nazanin" pitchFamily="2" charset="-78"/>
              </a:rPr>
              <a:t> </a:t>
            </a:r>
            <a:r>
              <a:rPr lang="fa-IR" dirty="0" smtClean="0">
                <a:cs typeface="B Nazanin" pitchFamily="2" charset="-78"/>
              </a:rPr>
              <a:t>ارائه شده است ، نشان می دهد.</a:t>
            </a:r>
            <a:endParaRPr lang="en-US" dirty="0" smtClean="0">
              <a:cs typeface="B Nazanin" pitchFamily="2" charset="-78"/>
            </a:endParaRPr>
          </a:p>
          <a:p>
            <a:pPr>
              <a:buNone/>
            </a:pPr>
            <a:endParaRPr lang="fa-IR" dirty="0"/>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600" b="1" dirty="0" smtClean="0">
                <a:cs typeface="B Nazanin" pitchFamily="2" charset="-78"/>
              </a:rPr>
              <a:t>شکل شماره (1)</a:t>
            </a:r>
            <a:endParaRPr lang="fa-IR" sz="3600" dirty="0">
              <a:cs typeface="B Nazanin" pitchFamily="2" charset="-78"/>
            </a:endParaRPr>
          </a:p>
        </p:txBody>
      </p:sp>
      <p:pic>
        <p:nvPicPr>
          <p:cNvPr id="1029" name="Picture 5"/>
          <p:cNvPicPr>
            <a:picLocks noGrp="1" noChangeAspect="1" noChangeArrowheads="1"/>
          </p:cNvPicPr>
          <p:nvPr>
            <p:ph idx="1"/>
          </p:nvPr>
        </p:nvPicPr>
        <p:blipFill>
          <a:blip r:embed="rId2" cstate="print"/>
          <a:srcRect/>
          <a:stretch>
            <a:fillRect/>
          </a:stretch>
        </p:blipFill>
        <p:spPr bwMode="auto">
          <a:xfrm>
            <a:off x="642910" y="1857364"/>
            <a:ext cx="7786742" cy="4357717"/>
          </a:xfrm>
          <a:prstGeom prst="rect">
            <a:avLst/>
          </a:prstGeom>
          <a:noFill/>
          <a:ln w="9525">
            <a:noFill/>
            <a:miter lim="800000"/>
            <a:headEnd/>
            <a:tailEnd/>
          </a:ln>
          <a:effectLst/>
        </p:spPr>
      </p:pic>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FF0000"/>
                </a:solidFill>
                <a:cs typeface="B Titr" pitchFamily="2" charset="-78"/>
              </a:rPr>
              <a:t>هزینه یابی دوره عمر محصول:</a:t>
            </a:r>
            <a:endParaRPr lang="fa-IR" sz="3600" dirty="0">
              <a:solidFill>
                <a:srgbClr val="FF0000"/>
              </a:solidFill>
              <a:cs typeface="B Titr" pitchFamily="2" charset="-78"/>
            </a:endParaRPr>
          </a:p>
        </p:txBody>
      </p:sp>
      <p:sp>
        <p:nvSpPr>
          <p:cNvPr id="3" name="Content Placeholder 2"/>
          <p:cNvSpPr>
            <a:spLocks noGrp="1"/>
          </p:cNvSpPr>
          <p:nvPr>
            <p:ph idx="1"/>
          </p:nvPr>
        </p:nvSpPr>
        <p:spPr/>
        <p:txBody>
          <a:bodyPr/>
          <a:lstStyle/>
          <a:p>
            <a:pPr algn="justLow">
              <a:lnSpc>
                <a:spcPct val="150000"/>
              </a:lnSpc>
              <a:buNone/>
            </a:pPr>
            <a:endParaRPr lang="en-US" dirty="0" smtClean="0">
              <a:cs typeface="B Nazanin" pitchFamily="2" charset="-78"/>
            </a:endParaRPr>
          </a:p>
          <a:p>
            <a:pPr algn="justLow">
              <a:lnSpc>
                <a:spcPct val="150000"/>
              </a:lnSpc>
              <a:buNone/>
            </a:pPr>
            <a:r>
              <a:rPr lang="fa-IR" dirty="0" smtClean="0">
                <a:cs typeface="B Nazanin" pitchFamily="2" charset="-78"/>
              </a:rPr>
              <a:t>در تعیین هزینه یک محصول یا خدمت خاص ، مفهوم هزینه یابی دوره عمر به معنی پذیرش توجه به محیط ، اجتماع و هزینه ها و منافع اقتصادی که در طول عمر یک محصول یا خدمت رخ می دهد است به جای اینکه خود را تنها به مبلغ اولیه سرمایه گذاری شده در خرید و تهیه مواد اولیه محدود کنیم.</a:t>
            </a:r>
            <a:endParaRPr lang="fa-IR" dirty="0">
              <a:cs typeface="B Nazanin" pitchFamily="2" charset="-78"/>
            </a:endParaRPr>
          </a:p>
        </p:txBody>
      </p:sp>
      <p:sp>
        <p:nvSpPr>
          <p:cNvPr id="4" name="Rectangle 3"/>
          <p:cNvSpPr/>
          <p:nvPr/>
        </p:nvSpPr>
        <p:spPr>
          <a:xfrm>
            <a:off x="2483768" y="6488668"/>
            <a:ext cx="2266966" cy="369332"/>
          </a:xfrm>
          <a:prstGeom prst="rect">
            <a:avLst/>
          </a:prstGeom>
        </p:spPr>
        <p:txBody>
          <a:bodyPr wrap="none">
            <a:spAutoFit/>
          </a:bodyPr>
          <a:lstStyle/>
          <a:p>
            <a:r>
              <a:rPr lang="fa-IR" dirty="0"/>
              <a:t>www.irhesabdaran.ir</a:t>
            </a:r>
          </a:p>
        </p:txBody>
      </p:sp>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883</TotalTime>
  <Words>1901</Words>
  <Application>Microsoft Office PowerPoint</Application>
  <PresentationFormat>On-screen Show (4:3)</PresentationFormat>
  <Paragraphs>111</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Algerian</vt:lpstr>
      <vt:lpstr>Arial</vt:lpstr>
      <vt:lpstr>B Nazanin</vt:lpstr>
      <vt:lpstr>B Titr</vt:lpstr>
      <vt:lpstr>Calibri</vt:lpstr>
      <vt:lpstr>Constantia</vt:lpstr>
      <vt:lpstr>Majalla UI</vt:lpstr>
      <vt:lpstr>Traditional Arabic</vt:lpstr>
      <vt:lpstr>Wingdings</vt:lpstr>
      <vt:lpstr>Wingdings 2</vt:lpstr>
      <vt:lpstr>Flow</vt:lpstr>
      <vt:lpstr>PowerPoint Presentation</vt:lpstr>
      <vt:lpstr>PowerPoint Presentation</vt:lpstr>
      <vt:lpstr>PowerPoint Presentation</vt:lpstr>
      <vt:lpstr>مقدمه:</vt:lpstr>
      <vt:lpstr>تاریخچه:</vt:lpstr>
      <vt:lpstr>دوره عمر:</vt:lpstr>
      <vt:lpstr>دوره عمر محصول :</vt:lpstr>
      <vt:lpstr>شکل شماره (1)</vt:lpstr>
      <vt:lpstr>هزینه یابی دوره عمر محصول:</vt:lpstr>
      <vt:lpstr>به عنوان نمونه ، هزینه های مربوط به محصول یا خدمت معمولا در طول مراحل و فرآیندهای زیر رخ خواهند داد. (شکل شماره 2)</vt:lpstr>
      <vt:lpstr>PowerPoint Presentation</vt:lpstr>
      <vt:lpstr>PowerPoint Presentation</vt:lpstr>
      <vt:lpstr>PowerPoint Presentation</vt:lpstr>
      <vt:lpstr>مدل هزینه یابی دوره عمر محصول :</vt:lpstr>
      <vt:lpstr>تحلیل هزینه عمر:</vt:lpstr>
      <vt:lpstr>برنامه ریزی هزینه عمر :</vt:lpstr>
      <vt:lpstr>مدل LCC:</vt:lpstr>
      <vt:lpstr>ایجاد مدل های هزینه برای تحلیل هزینه دوره عمر محصول در سه گروه زیر  می توانند جای گیرند :</vt:lpstr>
      <vt:lpstr>فرآیند هزینه یابی دوره عمر محصول دارای دو مرحله کلی است :</vt:lpstr>
      <vt:lpstr>PowerPoint Presentation</vt:lpstr>
      <vt:lpstr>سازمان ها و شرکت ها به منظور اجرای LCC ، با محدودیت ها و چالش هایی مواجه هستند که مهمترین آنها می تواند به شرح زیر باشد: </vt:lpstr>
      <vt:lpstr>منابع و مآخذ:</vt:lpstr>
      <vt:lpstr>پایان</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dc:title>
  <dc:creator>morteza</dc:creator>
  <cp:lastModifiedBy>nabizadeh</cp:lastModifiedBy>
  <cp:revision>57</cp:revision>
  <cp:lastPrinted>2013-12-22T07:16:58Z</cp:lastPrinted>
  <dcterms:created xsi:type="dcterms:W3CDTF">2012-04-15T18:27:17Z</dcterms:created>
  <dcterms:modified xsi:type="dcterms:W3CDTF">2019-04-09T21:32:08Z</dcterms:modified>
</cp:coreProperties>
</file>