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61" r:id="rId3"/>
    <p:sldId id="277" r:id="rId4"/>
    <p:sldId id="278" r:id="rId5"/>
    <p:sldId id="362" r:id="rId6"/>
    <p:sldId id="389" r:id="rId7"/>
    <p:sldId id="414" r:id="rId8"/>
    <p:sldId id="388" r:id="rId9"/>
    <p:sldId id="387" r:id="rId10"/>
    <p:sldId id="363" r:id="rId11"/>
    <p:sldId id="391" r:id="rId12"/>
    <p:sldId id="390" r:id="rId13"/>
    <p:sldId id="392" r:id="rId14"/>
    <p:sldId id="394" r:id="rId15"/>
    <p:sldId id="393" r:id="rId16"/>
    <p:sldId id="396" r:id="rId17"/>
    <p:sldId id="395" r:id="rId18"/>
    <p:sldId id="397" r:id="rId19"/>
    <p:sldId id="398" r:id="rId20"/>
    <p:sldId id="399" r:id="rId21"/>
    <p:sldId id="400" r:id="rId22"/>
    <p:sldId id="401" r:id="rId23"/>
    <p:sldId id="257" r:id="rId24"/>
    <p:sldId id="371" r:id="rId25"/>
    <p:sldId id="402" r:id="rId26"/>
    <p:sldId id="403" r:id="rId27"/>
    <p:sldId id="405" r:id="rId28"/>
    <p:sldId id="404" r:id="rId29"/>
    <p:sldId id="406" r:id="rId30"/>
    <p:sldId id="407" r:id="rId31"/>
    <p:sldId id="408" r:id="rId32"/>
    <p:sldId id="410" r:id="rId33"/>
    <p:sldId id="409" r:id="rId34"/>
    <p:sldId id="385" r:id="rId35"/>
    <p:sldId id="411" r:id="rId36"/>
    <p:sldId id="412" r:id="rId37"/>
    <p:sldId id="413" r:id="rId38"/>
    <p:sldId id="372" r:id="rId39"/>
    <p:sldId id="360"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B774"/>
    <a:srgbClr val="FF33CC"/>
    <a:srgbClr val="DC30D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74" autoAdjust="0"/>
    <p:restoredTop sz="98496" autoAdjust="0"/>
  </p:normalViewPr>
  <p:slideViewPr>
    <p:cSldViewPr snapToGrid="0" snapToObjects="1">
      <p:cViewPr varScale="1">
        <p:scale>
          <a:sx n="74" d="100"/>
          <a:sy n="74" d="100"/>
        </p:scale>
        <p:origin x="696" y="54"/>
      </p:cViewPr>
      <p:guideLst>
        <p:guide orient="horz" pos="2160"/>
        <p:guide pos="2880"/>
      </p:guideLst>
    </p:cSldViewPr>
  </p:slideViewPr>
  <p:outlineViewPr>
    <p:cViewPr>
      <p:scale>
        <a:sx n="33" d="100"/>
        <a:sy n="33" d="100"/>
      </p:scale>
      <p:origin x="210" y="1650"/>
    </p:cViewPr>
  </p:outlineViewPr>
  <p:notesTextViewPr>
    <p:cViewPr>
      <p:scale>
        <a:sx n="100" d="100"/>
        <a:sy n="100" d="100"/>
      </p:scale>
      <p:origin x="0" y="0"/>
    </p:cViewPr>
  </p:notesTextViewPr>
  <p:sorterViewPr>
    <p:cViewPr>
      <p:scale>
        <a:sx n="66" d="100"/>
        <a:sy n="66" d="100"/>
      </p:scale>
      <p:origin x="0" y="3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22D82-E5FD-4BFD-A341-46F052DD1D79}" type="doc">
      <dgm:prSet loTypeId="urn:microsoft.com/office/officeart/2005/8/layout/equation1" loCatId="relationship" qsTypeId="urn:microsoft.com/office/officeart/2005/8/quickstyle/simple1" qsCatId="simple" csTypeId="urn:microsoft.com/office/officeart/2005/8/colors/accent1_2" csCatId="accent1" phldr="1"/>
      <dgm:spPr/>
      <dgm:t>
        <a:bodyPr/>
        <a:lstStyle/>
        <a:p>
          <a:pPr rtl="1"/>
          <a:endParaRPr lang="fa-IR"/>
        </a:p>
      </dgm:t>
    </dgm:pt>
    <dgm:pt modelId="{BFB62A81-8FFF-43C6-84FF-FCE524E4D255}">
      <dgm:prSet phldrT="[Text]" custT="1"/>
      <dgm:spPr/>
      <dgm:t>
        <a:bodyPr/>
        <a:lstStyle/>
        <a:p>
          <a:pPr rtl="1"/>
          <a:r>
            <a:rPr lang="fa-IR" sz="1800" dirty="0" smtClean="0"/>
            <a:t>12* مقدار محرک</a:t>
          </a:r>
          <a:endParaRPr lang="fa-IR" sz="1800" dirty="0"/>
        </a:p>
      </dgm:t>
    </dgm:pt>
    <dgm:pt modelId="{3201D35A-8A4B-425C-9B1A-2F229AB3BAE7}" type="parTrans" cxnId="{7226E1C4-78DF-4B0A-9F4D-3DAF57621964}">
      <dgm:prSet/>
      <dgm:spPr/>
      <dgm:t>
        <a:bodyPr/>
        <a:lstStyle/>
        <a:p>
          <a:pPr rtl="1"/>
          <a:endParaRPr lang="fa-IR"/>
        </a:p>
      </dgm:t>
    </dgm:pt>
    <dgm:pt modelId="{8975F9A3-3FCB-4BD9-B76C-041747AABE2C}" type="sibTrans" cxnId="{7226E1C4-78DF-4B0A-9F4D-3DAF57621964}">
      <dgm:prSet/>
      <dgm:spPr/>
      <dgm:t>
        <a:bodyPr/>
        <a:lstStyle/>
        <a:p>
          <a:pPr rtl="1"/>
          <a:endParaRPr lang="fa-IR"/>
        </a:p>
      </dgm:t>
    </dgm:pt>
    <dgm:pt modelId="{A8232E83-823C-488A-B6FD-76019611109A}">
      <dgm:prSet phldrT="[Text]" custT="1"/>
      <dgm:spPr/>
      <dgm:t>
        <a:bodyPr/>
        <a:lstStyle/>
        <a:p>
          <a:pPr rtl="1"/>
          <a:r>
            <a:rPr lang="fa-IR" sz="2000" dirty="0" smtClean="0"/>
            <a:t>9* مقدار محرک</a:t>
          </a:r>
          <a:endParaRPr lang="fa-IR" sz="2000" dirty="0"/>
        </a:p>
      </dgm:t>
    </dgm:pt>
    <dgm:pt modelId="{9702ADE1-BBAA-4381-A95C-93A1F6F90269}" type="parTrans" cxnId="{81BC3D18-444D-41B1-95F2-DB72CBCC2A64}">
      <dgm:prSet/>
      <dgm:spPr/>
      <dgm:t>
        <a:bodyPr/>
        <a:lstStyle/>
        <a:p>
          <a:pPr rtl="1"/>
          <a:endParaRPr lang="fa-IR"/>
        </a:p>
      </dgm:t>
    </dgm:pt>
    <dgm:pt modelId="{5322B08D-3E1F-42E3-93C9-A1D0140FCD97}" type="sibTrans" cxnId="{81BC3D18-444D-41B1-95F2-DB72CBCC2A64}">
      <dgm:prSet/>
      <dgm:spPr/>
      <dgm:t>
        <a:bodyPr/>
        <a:lstStyle/>
        <a:p>
          <a:pPr rtl="1"/>
          <a:endParaRPr lang="fa-IR"/>
        </a:p>
      </dgm:t>
    </dgm:pt>
    <dgm:pt modelId="{0D4D3415-6C3D-42A8-8026-B796FAF81D67}">
      <dgm:prSet phldrT="[Text]" custT="1"/>
      <dgm:spPr/>
      <dgm:t>
        <a:bodyPr/>
        <a:lstStyle/>
        <a:p>
          <a:pPr rtl="1"/>
          <a:r>
            <a:rPr lang="fa-IR" sz="2000" dirty="0" smtClean="0"/>
            <a:t>5* مقدار محرک</a:t>
          </a:r>
          <a:endParaRPr lang="fa-IR" sz="2000" dirty="0"/>
        </a:p>
      </dgm:t>
    </dgm:pt>
    <dgm:pt modelId="{0E97FFB2-C8AA-413B-8841-B4C55196A6FF}" type="parTrans" cxnId="{7019F049-3CAF-4358-98A5-1EABF2343976}">
      <dgm:prSet/>
      <dgm:spPr/>
      <dgm:t>
        <a:bodyPr/>
        <a:lstStyle/>
        <a:p>
          <a:pPr rtl="1"/>
          <a:endParaRPr lang="fa-IR"/>
        </a:p>
      </dgm:t>
    </dgm:pt>
    <dgm:pt modelId="{CD1CE186-1967-4E77-8B9A-DB923A77F61B}" type="sibTrans" cxnId="{7019F049-3CAF-4358-98A5-1EABF2343976}">
      <dgm:prSet/>
      <dgm:spPr/>
      <dgm:t>
        <a:bodyPr/>
        <a:lstStyle/>
        <a:p>
          <a:pPr rtl="1"/>
          <a:endParaRPr lang="fa-IR"/>
        </a:p>
      </dgm:t>
    </dgm:pt>
    <dgm:pt modelId="{F5F4B113-5A8A-47B6-AE53-AF18093FF59A}">
      <dgm:prSet phldrT="[Text]" custT="1"/>
      <dgm:spPr/>
      <dgm:t>
        <a:bodyPr/>
        <a:lstStyle/>
        <a:p>
          <a:pPr rtl="1"/>
          <a:r>
            <a:rPr lang="fa-IR" sz="2000" dirty="0" smtClean="0"/>
            <a:t>4.5* مقدار محرک</a:t>
          </a:r>
          <a:endParaRPr lang="fa-IR" sz="2000" dirty="0"/>
        </a:p>
      </dgm:t>
    </dgm:pt>
    <dgm:pt modelId="{EC4DD752-9F99-4803-A517-98A42EEA9CA0}" type="parTrans" cxnId="{04AA6D22-335F-427D-9D54-B9F747646F7C}">
      <dgm:prSet/>
      <dgm:spPr/>
      <dgm:t>
        <a:bodyPr/>
        <a:lstStyle/>
        <a:p>
          <a:pPr rtl="1"/>
          <a:endParaRPr lang="fa-IR"/>
        </a:p>
      </dgm:t>
    </dgm:pt>
    <dgm:pt modelId="{186A5B64-3FE9-4739-AD2B-D200B2495473}" type="sibTrans" cxnId="{04AA6D22-335F-427D-9D54-B9F747646F7C}">
      <dgm:prSet/>
      <dgm:spPr/>
      <dgm:t>
        <a:bodyPr/>
        <a:lstStyle/>
        <a:p>
          <a:pPr rtl="1"/>
          <a:endParaRPr lang="fa-IR"/>
        </a:p>
      </dgm:t>
    </dgm:pt>
    <dgm:pt modelId="{39DA50A0-368E-4D1E-AC61-B7E6F34732D5}">
      <dgm:prSet phldrT="[Text]" custT="1"/>
      <dgm:spPr/>
      <dgm:t>
        <a:bodyPr/>
        <a:lstStyle/>
        <a:p>
          <a:pPr rtl="1"/>
          <a:r>
            <a:rPr lang="fa-IR" sz="2400" dirty="0" smtClean="0"/>
            <a:t>کل زمان مصرف شده</a:t>
          </a:r>
          <a:endParaRPr lang="fa-IR" sz="2400" dirty="0"/>
        </a:p>
      </dgm:t>
    </dgm:pt>
    <dgm:pt modelId="{F1C2C1A7-882B-4987-91C1-D9FE30E1B186}" type="parTrans" cxnId="{E9A311D4-D07F-47ED-A0A5-71B0BD2F053A}">
      <dgm:prSet/>
      <dgm:spPr/>
      <dgm:t>
        <a:bodyPr/>
        <a:lstStyle/>
        <a:p>
          <a:pPr rtl="1"/>
          <a:endParaRPr lang="fa-IR"/>
        </a:p>
      </dgm:t>
    </dgm:pt>
    <dgm:pt modelId="{E1ACBC98-CB4F-4F51-9597-C098C47D660D}" type="sibTrans" cxnId="{E9A311D4-D07F-47ED-A0A5-71B0BD2F053A}">
      <dgm:prSet/>
      <dgm:spPr/>
      <dgm:t>
        <a:bodyPr/>
        <a:lstStyle/>
        <a:p>
          <a:pPr rtl="1"/>
          <a:endParaRPr lang="fa-IR"/>
        </a:p>
      </dgm:t>
    </dgm:pt>
    <dgm:pt modelId="{201D2FC6-9E3B-46F9-871B-7D0568711669}" type="pres">
      <dgm:prSet presAssocID="{A1D22D82-E5FD-4BFD-A341-46F052DD1D79}" presName="linearFlow" presStyleCnt="0">
        <dgm:presLayoutVars>
          <dgm:dir/>
          <dgm:resizeHandles val="exact"/>
        </dgm:presLayoutVars>
      </dgm:prSet>
      <dgm:spPr/>
      <dgm:t>
        <a:bodyPr/>
        <a:lstStyle/>
        <a:p>
          <a:pPr rtl="1"/>
          <a:endParaRPr lang="fa-IR"/>
        </a:p>
      </dgm:t>
    </dgm:pt>
    <dgm:pt modelId="{FC13CCF7-429E-4FFB-91B5-3F214B9F6EF5}" type="pres">
      <dgm:prSet presAssocID="{BFB62A81-8FFF-43C6-84FF-FCE524E4D255}" presName="node" presStyleLbl="node1" presStyleIdx="0" presStyleCnt="5" custScaleY="205730">
        <dgm:presLayoutVars>
          <dgm:bulletEnabled val="1"/>
        </dgm:presLayoutVars>
      </dgm:prSet>
      <dgm:spPr/>
      <dgm:t>
        <a:bodyPr/>
        <a:lstStyle/>
        <a:p>
          <a:pPr rtl="1"/>
          <a:endParaRPr lang="fa-IR"/>
        </a:p>
      </dgm:t>
    </dgm:pt>
    <dgm:pt modelId="{A21411DF-540B-49A3-8479-FA52C9887F01}" type="pres">
      <dgm:prSet presAssocID="{8975F9A3-3FCB-4BD9-B76C-041747AABE2C}" presName="spacerL" presStyleCnt="0"/>
      <dgm:spPr/>
    </dgm:pt>
    <dgm:pt modelId="{A6094EF6-F678-42EC-A0FE-20F3A53B8F41}" type="pres">
      <dgm:prSet presAssocID="{8975F9A3-3FCB-4BD9-B76C-041747AABE2C}" presName="sibTrans" presStyleLbl="sibTrans2D1" presStyleIdx="0" presStyleCnt="4"/>
      <dgm:spPr/>
      <dgm:t>
        <a:bodyPr/>
        <a:lstStyle/>
        <a:p>
          <a:pPr rtl="1"/>
          <a:endParaRPr lang="fa-IR"/>
        </a:p>
      </dgm:t>
    </dgm:pt>
    <dgm:pt modelId="{89DCA21F-1A51-4EAF-BE5A-2D157B22B855}" type="pres">
      <dgm:prSet presAssocID="{8975F9A3-3FCB-4BD9-B76C-041747AABE2C}" presName="spacerR" presStyleCnt="0"/>
      <dgm:spPr/>
    </dgm:pt>
    <dgm:pt modelId="{59F954DF-DBF4-4C22-BD94-5DC2529C0C77}" type="pres">
      <dgm:prSet presAssocID="{A8232E83-823C-488A-B6FD-76019611109A}" presName="node" presStyleLbl="node1" presStyleIdx="1" presStyleCnt="5" custScaleX="122472" custScaleY="215011">
        <dgm:presLayoutVars>
          <dgm:bulletEnabled val="1"/>
        </dgm:presLayoutVars>
      </dgm:prSet>
      <dgm:spPr/>
      <dgm:t>
        <a:bodyPr/>
        <a:lstStyle/>
        <a:p>
          <a:pPr rtl="1"/>
          <a:endParaRPr lang="fa-IR"/>
        </a:p>
      </dgm:t>
    </dgm:pt>
    <dgm:pt modelId="{520AC728-7B26-4EF0-9766-135CB482E246}" type="pres">
      <dgm:prSet presAssocID="{5322B08D-3E1F-42E3-93C9-A1D0140FCD97}" presName="spacerL" presStyleCnt="0"/>
      <dgm:spPr/>
    </dgm:pt>
    <dgm:pt modelId="{D6E0BFCB-3828-4FCF-8098-A44F1BB4476F}" type="pres">
      <dgm:prSet presAssocID="{5322B08D-3E1F-42E3-93C9-A1D0140FCD97}" presName="sibTrans" presStyleLbl="sibTrans2D1" presStyleIdx="1" presStyleCnt="4"/>
      <dgm:spPr/>
      <dgm:t>
        <a:bodyPr/>
        <a:lstStyle/>
        <a:p>
          <a:pPr rtl="1"/>
          <a:endParaRPr lang="fa-IR"/>
        </a:p>
      </dgm:t>
    </dgm:pt>
    <dgm:pt modelId="{C0FA543D-8FD4-42FE-A187-5518CEA51BC5}" type="pres">
      <dgm:prSet presAssocID="{5322B08D-3E1F-42E3-93C9-A1D0140FCD97}" presName="spacerR" presStyleCnt="0"/>
      <dgm:spPr/>
    </dgm:pt>
    <dgm:pt modelId="{E959E41B-CE21-499B-BF6C-ECD562267319}" type="pres">
      <dgm:prSet presAssocID="{0D4D3415-6C3D-42A8-8026-B796FAF81D67}" presName="node" presStyleLbl="node1" presStyleIdx="2" presStyleCnt="5" custScaleX="127167" custScaleY="218104">
        <dgm:presLayoutVars>
          <dgm:bulletEnabled val="1"/>
        </dgm:presLayoutVars>
      </dgm:prSet>
      <dgm:spPr/>
      <dgm:t>
        <a:bodyPr/>
        <a:lstStyle/>
        <a:p>
          <a:pPr rtl="1"/>
          <a:endParaRPr lang="fa-IR"/>
        </a:p>
      </dgm:t>
    </dgm:pt>
    <dgm:pt modelId="{454EE1E2-EBDA-47E2-8B04-0BBE32BA29B5}" type="pres">
      <dgm:prSet presAssocID="{CD1CE186-1967-4E77-8B9A-DB923A77F61B}" presName="spacerL" presStyleCnt="0"/>
      <dgm:spPr/>
    </dgm:pt>
    <dgm:pt modelId="{C994D475-F561-4F2D-B4E3-441E4F2F6556}" type="pres">
      <dgm:prSet presAssocID="{CD1CE186-1967-4E77-8B9A-DB923A77F61B}" presName="sibTrans" presStyleLbl="sibTrans2D1" presStyleIdx="2" presStyleCnt="4"/>
      <dgm:spPr/>
      <dgm:t>
        <a:bodyPr/>
        <a:lstStyle/>
        <a:p>
          <a:pPr rtl="1"/>
          <a:endParaRPr lang="fa-IR"/>
        </a:p>
      </dgm:t>
    </dgm:pt>
    <dgm:pt modelId="{C4FC5FD0-097F-43CF-8094-D6E859DBC9BF}" type="pres">
      <dgm:prSet presAssocID="{CD1CE186-1967-4E77-8B9A-DB923A77F61B}" presName="spacerR" presStyleCnt="0"/>
      <dgm:spPr/>
    </dgm:pt>
    <dgm:pt modelId="{6C6C1B2F-57B5-4C0B-988C-645B6F065537}" type="pres">
      <dgm:prSet presAssocID="{F5F4B113-5A8A-47B6-AE53-AF18093FF59A}" presName="node" presStyleLbl="node1" presStyleIdx="3" presStyleCnt="5" custScaleX="134289" custScaleY="224292">
        <dgm:presLayoutVars>
          <dgm:bulletEnabled val="1"/>
        </dgm:presLayoutVars>
      </dgm:prSet>
      <dgm:spPr/>
      <dgm:t>
        <a:bodyPr/>
        <a:lstStyle/>
        <a:p>
          <a:pPr rtl="1"/>
          <a:endParaRPr lang="fa-IR"/>
        </a:p>
      </dgm:t>
    </dgm:pt>
    <dgm:pt modelId="{628C594B-D2E6-4A76-B1A3-4246A5C305C3}" type="pres">
      <dgm:prSet presAssocID="{186A5B64-3FE9-4739-AD2B-D200B2495473}" presName="spacerL" presStyleCnt="0"/>
      <dgm:spPr/>
    </dgm:pt>
    <dgm:pt modelId="{2A18B081-C7BC-4665-B836-36C5891C15DC}" type="pres">
      <dgm:prSet presAssocID="{186A5B64-3FE9-4739-AD2B-D200B2495473}" presName="sibTrans" presStyleLbl="sibTrans2D1" presStyleIdx="3" presStyleCnt="4"/>
      <dgm:spPr/>
      <dgm:t>
        <a:bodyPr/>
        <a:lstStyle/>
        <a:p>
          <a:pPr rtl="1"/>
          <a:endParaRPr lang="fa-IR"/>
        </a:p>
      </dgm:t>
    </dgm:pt>
    <dgm:pt modelId="{D13D6230-5570-4B4A-A771-D1E51056E6BB}" type="pres">
      <dgm:prSet presAssocID="{186A5B64-3FE9-4739-AD2B-D200B2495473}" presName="spacerR" presStyleCnt="0"/>
      <dgm:spPr/>
    </dgm:pt>
    <dgm:pt modelId="{B990BFD0-97BE-4676-A7C9-8A8B4D49B095}" type="pres">
      <dgm:prSet presAssocID="{39DA50A0-368E-4D1E-AC61-B7E6F34732D5}" presName="node" presStyleLbl="node1" presStyleIdx="4" presStyleCnt="5" custAng="0" custScaleX="249058" custScaleY="200758">
        <dgm:presLayoutVars>
          <dgm:bulletEnabled val="1"/>
        </dgm:presLayoutVars>
      </dgm:prSet>
      <dgm:spPr/>
      <dgm:t>
        <a:bodyPr/>
        <a:lstStyle/>
        <a:p>
          <a:pPr rtl="1"/>
          <a:endParaRPr lang="fa-IR"/>
        </a:p>
      </dgm:t>
    </dgm:pt>
  </dgm:ptLst>
  <dgm:cxnLst>
    <dgm:cxn modelId="{81BC3D18-444D-41B1-95F2-DB72CBCC2A64}" srcId="{A1D22D82-E5FD-4BFD-A341-46F052DD1D79}" destId="{A8232E83-823C-488A-B6FD-76019611109A}" srcOrd="1" destOrd="0" parTransId="{9702ADE1-BBAA-4381-A95C-93A1F6F90269}" sibTransId="{5322B08D-3E1F-42E3-93C9-A1D0140FCD97}"/>
    <dgm:cxn modelId="{7019F049-3CAF-4358-98A5-1EABF2343976}" srcId="{A1D22D82-E5FD-4BFD-A341-46F052DD1D79}" destId="{0D4D3415-6C3D-42A8-8026-B796FAF81D67}" srcOrd="2" destOrd="0" parTransId="{0E97FFB2-C8AA-413B-8841-B4C55196A6FF}" sibTransId="{CD1CE186-1967-4E77-8B9A-DB923A77F61B}"/>
    <dgm:cxn modelId="{519E073D-8ED9-4C6F-A59C-984661F90B45}" type="presOf" srcId="{A1D22D82-E5FD-4BFD-A341-46F052DD1D79}" destId="{201D2FC6-9E3B-46F9-871B-7D0568711669}" srcOrd="0" destOrd="0" presId="urn:microsoft.com/office/officeart/2005/8/layout/equation1"/>
    <dgm:cxn modelId="{3C1802E3-60CB-48CD-B405-D0C6402C215A}" type="presOf" srcId="{CD1CE186-1967-4E77-8B9A-DB923A77F61B}" destId="{C994D475-F561-4F2D-B4E3-441E4F2F6556}" srcOrd="0" destOrd="0" presId="urn:microsoft.com/office/officeart/2005/8/layout/equation1"/>
    <dgm:cxn modelId="{E9A311D4-D07F-47ED-A0A5-71B0BD2F053A}" srcId="{A1D22D82-E5FD-4BFD-A341-46F052DD1D79}" destId="{39DA50A0-368E-4D1E-AC61-B7E6F34732D5}" srcOrd="4" destOrd="0" parTransId="{F1C2C1A7-882B-4987-91C1-D9FE30E1B186}" sibTransId="{E1ACBC98-CB4F-4F51-9597-C098C47D660D}"/>
    <dgm:cxn modelId="{50F7ED8C-836F-44C1-9726-5FB4CFB7B5E3}" type="presOf" srcId="{0D4D3415-6C3D-42A8-8026-B796FAF81D67}" destId="{E959E41B-CE21-499B-BF6C-ECD562267319}" srcOrd="0" destOrd="0" presId="urn:microsoft.com/office/officeart/2005/8/layout/equation1"/>
    <dgm:cxn modelId="{4F090E29-2FFC-4235-A30D-5CF2FB002A33}" type="presOf" srcId="{BFB62A81-8FFF-43C6-84FF-FCE524E4D255}" destId="{FC13CCF7-429E-4FFB-91B5-3F214B9F6EF5}" srcOrd="0" destOrd="0" presId="urn:microsoft.com/office/officeart/2005/8/layout/equation1"/>
    <dgm:cxn modelId="{7226E1C4-78DF-4B0A-9F4D-3DAF57621964}" srcId="{A1D22D82-E5FD-4BFD-A341-46F052DD1D79}" destId="{BFB62A81-8FFF-43C6-84FF-FCE524E4D255}" srcOrd="0" destOrd="0" parTransId="{3201D35A-8A4B-425C-9B1A-2F229AB3BAE7}" sibTransId="{8975F9A3-3FCB-4BD9-B76C-041747AABE2C}"/>
    <dgm:cxn modelId="{40033294-B003-47B9-AAE8-75AC16942D6F}" type="presOf" srcId="{39DA50A0-368E-4D1E-AC61-B7E6F34732D5}" destId="{B990BFD0-97BE-4676-A7C9-8A8B4D49B095}" srcOrd="0" destOrd="0" presId="urn:microsoft.com/office/officeart/2005/8/layout/equation1"/>
    <dgm:cxn modelId="{AFEBDA24-F6E9-4174-B251-2BD6FCCD3B6C}" type="presOf" srcId="{F5F4B113-5A8A-47B6-AE53-AF18093FF59A}" destId="{6C6C1B2F-57B5-4C0B-988C-645B6F065537}" srcOrd="0" destOrd="0" presId="urn:microsoft.com/office/officeart/2005/8/layout/equation1"/>
    <dgm:cxn modelId="{21C9DC64-CF44-4A8F-9EFC-8C7E7894944F}" type="presOf" srcId="{186A5B64-3FE9-4739-AD2B-D200B2495473}" destId="{2A18B081-C7BC-4665-B836-36C5891C15DC}" srcOrd="0" destOrd="0" presId="urn:microsoft.com/office/officeart/2005/8/layout/equation1"/>
    <dgm:cxn modelId="{4BC45BE5-0D1E-4592-8BD4-43C8E8FE4407}" type="presOf" srcId="{8975F9A3-3FCB-4BD9-B76C-041747AABE2C}" destId="{A6094EF6-F678-42EC-A0FE-20F3A53B8F41}" srcOrd="0" destOrd="0" presId="urn:microsoft.com/office/officeart/2005/8/layout/equation1"/>
    <dgm:cxn modelId="{0BAE6CF4-13FC-4D4C-A78B-72AFC9B4CF02}" type="presOf" srcId="{5322B08D-3E1F-42E3-93C9-A1D0140FCD97}" destId="{D6E0BFCB-3828-4FCF-8098-A44F1BB4476F}" srcOrd="0" destOrd="0" presId="urn:microsoft.com/office/officeart/2005/8/layout/equation1"/>
    <dgm:cxn modelId="{04AA6D22-335F-427D-9D54-B9F747646F7C}" srcId="{A1D22D82-E5FD-4BFD-A341-46F052DD1D79}" destId="{F5F4B113-5A8A-47B6-AE53-AF18093FF59A}" srcOrd="3" destOrd="0" parTransId="{EC4DD752-9F99-4803-A517-98A42EEA9CA0}" sibTransId="{186A5B64-3FE9-4739-AD2B-D200B2495473}"/>
    <dgm:cxn modelId="{5217AB5C-0F87-44F0-AB68-C3B508D6579D}" type="presOf" srcId="{A8232E83-823C-488A-B6FD-76019611109A}" destId="{59F954DF-DBF4-4C22-BD94-5DC2529C0C77}" srcOrd="0" destOrd="0" presId="urn:microsoft.com/office/officeart/2005/8/layout/equation1"/>
    <dgm:cxn modelId="{822DFA0C-3F88-4457-8BDB-78FBF20956EF}" type="presParOf" srcId="{201D2FC6-9E3B-46F9-871B-7D0568711669}" destId="{FC13CCF7-429E-4FFB-91B5-3F214B9F6EF5}" srcOrd="0" destOrd="0" presId="urn:microsoft.com/office/officeart/2005/8/layout/equation1"/>
    <dgm:cxn modelId="{B3C932D6-1E06-4E14-9EFF-EA64FA83693D}" type="presParOf" srcId="{201D2FC6-9E3B-46F9-871B-7D0568711669}" destId="{A21411DF-540B-49A3-8479-FA52C9887F01}" srcOrd="1" destOrd="0" presId="urn:microsoft.com/office/officeart/2005/8/layout/equation1"/>
    <dgm:cxn modelId="{D983F926-8797-45B7-8D12-B19157F9CDED}" type="presParOf" srcId="{201D2FC6-9E3B-46F9-871B-7D0568711669}" destId="{A6094EF6-F678-42EC-A0FE-20F3A53B8F41}" srcOrd="2" destOrd="0" presId="urn:microsoft.com/office/officeart/2005/8/layout/equation1"/>
    <dgm:cxn modelId="{B03DABD6-9DAC-4D1E-8B6D-2691D3F7102B}" type="presParOf" srcId="{201D2FC6-9E3B-46F9-871B-7D0568711669}" destId="{89DCA21F-1A51-4EAF-BE5A-2D157B22B855}" srcOrd="3" destOrd="0" presId="urn:microsoft.com/office/officeart/2005/8/layout/equation1"/>
    <dgm:cxn modelId="{4FDB297D-E7DD-4171-A1A0-AED1041B7BD6}" type="presParOf" srcId="{201D2FC6-9E3B-46F9-871B-7D0568711669}" destId="{59F954DF-DBF4-4C22-BD94-5DC2529C0C77}" srcOrd="4" destOrd="0" presId="urn:microsoft.com/office/officeart/2005/8/layout/equation1"/>
    <dgm:cxn modelId="{B551A243-3A85-4F55-987A-6B69A4497744}" type="presParOf" srcId="{201D2FC6-9E3B-46F9-871B-7D0568711669}" destId="{520AC728-7B26-4EF0-9766-135CB482E246}" srcOrd="5" destOrd="0" presId="urn:microsoft.com/office/officeart/2005/8/layout/equation1"/>
    <dgm:cxn modelId="{BA72E6A9-9E41-47B8-A303-E8C12184F71F}" type="presParOf" srcId="{201D2FC6-9E3B-46F9-871B-7D0568711669}" destId="{D6E0BFCB-3828-4FCF-8098-A44F1BB4476F}" srcOrd="6" destOrd="0" presId="urn:microsoft.com/office/officeart/2005/8/layout/equation1"/>
    <dgm:cxn modelId="{4A6FC369-2A5B-4701-8BB3-6176BC64F838}" type="presParOf" srcId="{201D2FC6-9E3B-46F9-871B-7D0568711669}" destId="{C0FA543D-8FD4-42FE-A187-5518CEA51BC5}" srcOrd="7" destOrd="0" presId="urn:microsoft.com/office/officeart/2005/8/layout/equation1"/>
    <dgm:cxn modelId="{A5F126AD-3A38-46FA-8C1B-46E3064EBBCD}" type="presParOf" srcId="{201D2FC6-9E3B-46F9-871B-7D0568711669}" destId="{E959E41B-CE21-499B-BF6C-ECD562267319}" srcOrd="8" destOrd="0" presId="urn:microsoft.com/office/officeart/2005/8/layout/equation1"/>
    <dgm:cxn modelId="{021C5EE5-C9A9-4C99-8D50-3EF08EE1737F}" type="presParOf" srcId="{201D2FC6-9E3B-46F9-871B-7D0568711669}" destId="{454EE1E2-EBDA-47E2-8B04-0BBE32BA29B5}" srcOrd="9" destOrd="0" presId="urn:microsoft.com/office/officeart/2005/8/layout/equation1"/>
    <dgm:cxn modelId="{31AA73FF-5AB2-4390-B3CD-6E7C32D83779}" type="presParOf" srcId="{201D2FC6-9E3B-46F9-871B-7D0568711669}" destId="{C994D475-F561-4F2D-B4E3-441E4F2F6556}" srcOrd="10" destOrd="0" presId="urn:microsoft.com/office/officeart/2005/8/layout/equation1"/>
    <dgm:cxn modelId="{2633C5FF-3DA5-4249-AA33-9E2BD94ACAA9}" type="presParOf" srcId="{201D2FC6-9E3B-46F9-871B-7D0568711669}" destId="{C4FC5FD0-097F-43CF-8094-D6E859DBC9BF}" srcOrd="11" destOrd="0" presId="urn:microsoft.com/office/officeart/2005/8/layout/equation1"/>
    <dgm:cxn modelId="{6D295255-3355-49D6-A038-58D4D6FC5D41}" type="presParOf" srcId="{201D2FC6-9E3B-46F9-871B-7D0568711669}" destId="{6C6C1B2F-57B5-4C0B-988C-645B6F065537}" srcOrd="12" destOrd="0" presId="urn:microsoft.com/office/officeart/2005/8/layout/equation1"/>
    <dgm:cxn modelId="{0BF626E1-ED97-49F8-9942-60C77CB6A72B}" type="presParOf" srcId="{201D2FC6-9E3B-46F9-871B-7D0568711669}" destId="{628C594B-D2E6-4A76-B1A3-4246A5C305C3}" srcOrd="13" destOrd="0" presId="urn:microsoft.com/office/officeart/2005/8/layout/equation1"/>
    <dgm:cxn modelId="{C3A96ED4-1C55-40DF-8F88-CDF74F422F57}" type="presParOf" srcId="{201D2FC6-9E3B-46F9-871B-7D0568711669}" destId="{2A18B081-C7BC-4665-B836-36C5891C15DC}" srcOrd="14" destOrd="0" presId="urn:microsoft.com/office/officeart/2005/8/layout/equation1"/>
    <dgm:cxn modelId="{ABD89CBF-79A5-43F3-9B43-60BB3843D323}" type="presParOf" srcId="{201D2FC6-9E3B-46F9-871B-7D0568711669}" destId="{D13D6230-5570-4B4A-A771-D1E51056E6BB}" srcOrd="15" destOrd="0" presId="urn:microsoft.com/office/officeart/2005/8/layout/equation1"/>
    <dgm:cxn modelId="{64E91020-71A5-4100-B1C2-9A0377FD945B}" type="presParOf" srcId="{201D2FC6-9E3B-46F9-871B-7D0568711669}" destId="{B990BFD0-97BE-4676-A7C9-8A8B4D49B095}" srcOrd="16"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3CCF7-429E-4FFB-91B5-3F214B9F6EF5}">
      <dsp:nvSpPr>
        <dsp:cNvPr id="0" name=""/>
        <dsp:cNvSpPr/>
      </dsp:nvSpPr>
      <dsp:spPr>
        <a:xfrm>
          <a:off x="1766" y="1633229"/>
          <a:ext cx="714840" cy="14706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smtClean="0"/>
            <a:t>12* مقدار محرک</a:t>
          </a:r>
          <a:endParaRPr lang="fa-IR" sz="1800" kern="1200" dirty="0"/>
        </a:p>
      </dsp:txBody>
      <dsp:txXfrm>
        <a:off x="106452" y="1848599"/>
        <a:ext cx="505468" cy="1039900"/>
      </dsp:txXfrm>
    </dsp:sp>
    <dsp:sp modelId="{A6094EF6-F678-42EC-A0FE-20F3A53B8F41}">
      <dsp:nvSpPr>
        <dsp:cNvPr id="0" name=""/>
        <dsp:cNvSpPr/>
      </dsp:nvSpPr>
      <dsp:spPr>
        <a:xfrm>
          <a:off x="774651" y="2161246"/>
          <a:ext cx="414607" cy="41460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fa-IR" sz="700" kern="1200"/>
        </a:p>
      </dsp:txBody>
      <dsp:txXfrm>
        <a:off x="829607" y="2319792"/>
        <a:ext cx="304695" cy="97515"/>
      </dsp:txXfrm>
    </dsp:sp>
    <dsp:sp modelId="{59F954DF-DBF4-4C22-BD94-5DC2529C0C77}">
      <dsp:nvSpPr>
        <dsp:cNvPr id="0" name=""/>
        <dsp:cNvSpPr/>
      </dsp:nvSpPr>
      <dsp:spPr>
        <a:xfrm>
          <a:off x="1247303" y="1600057"/>
          <a:ext cx="875478" cy="15369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t>9* مقدار محرک</a:t>
          </a:r>
          <a:endParaRPr lang="fa-IR" sz="2000" kern="1200" dirty="0"/>
        </a:p>
      </dsp:txBody>
      <dsp:txXfrm>
        <a:off x="1375514" y="1825143"/>
        <a:ext cx="619056" cy="1086812"/>
      </dsp:txXfrm>
    </dsp:sp>
    <dsp:sp modelId="{D6E0BFCB-3828-4FCF-8098-A44F1BB4476F}">
      <dsp:nvSpPr>
        <dsp:cNvPr id="0" name=""/>
        <dsp:cNvSpPr/>
      </dsp:nvSpPr>
      <dsp:spPr>
        <a:xfrm>
          <a:off x="2180827" y="2161246"/>
          <a:ext cx="414607" cy="41460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fa-IR" sz="700" kern="1200"/>
        </a:p>
      </dsp:txBody>
      <dsp:txXfrm>
        <a:off x="2235783" y="2319792"/>
        <a:ext cx="304695" cy="97515"/>
      </dsp:txXfrm>
    </dsp:sp>
    <dsp:sp modelId="{E959E41B-CE21-499B-BF6C-ECD562267319}">
      <dsp:nvSpPr>
        <dsp:cNvPr id="0" name=""/>
        <dsp:cNvSpPr/>
      </dsp:nvSpPr>
      <dsp:spPr>
        <a:xfrm>
          <a:off x="2653480" y="1589002"/>
          <a:ext cx="909040" cy="15590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t>5* مقدار محرک</a:t>
          </a:r>
          <a:endParaRPr lang="fa-IR" sz="2000" kern="1200" dirty="0"/>
        </a:p>
      </dsp:txBody>
      <dsp:txXfrm>
        <a:off x="2786606" y="1817326"/>
        <a:ext cx="642788" cy="1102446"/>
      </dsp:txXfrm>
    </dsp:sp>
    <dsp:sp modelId="{C994D475-F561-4F2D-B4E3-441E4F2F6556}">
      <dsp:nvSpPr>
        <dsp:cNvPr id="0" name=""/>
        <dsp:cNvSpPr/>
      </dsp:nvSpPr>
      <dsp:spPr>
        <a:xfrm>
          <a:off x="3620565" y="2161246"/>
          <a:ext cx="414607" cy="41460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fa-IR" sz="700" kern="1200"/>
        </a:p>
      </dsp:txBody>
      <dsp:txXfrm>
        <a:off x="3675521" y="2319792"/>
        <a:ext cx="304695" cy="97515"/>
      </dsp:txXfrm>
    </dsp:sp>
    <dsp:sp modelId="{6C6C1B2F-57B5-4C0B-988C-645B6F065537}">
      <dsp:nvSpPr>
        <dsp:cNvPr id="0" name=""/>
        <dsp:cNvSpPr/>
      </dsp:nvSpPr>
      <dsp:spPr>
        <a:xfrm>
          <a:off x="4093218" y="1566885"/>
          <a:ext cx="959951" cy="16033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t>4.5* مقدار محرک</a:t>
          </a:r>
          <a:endParaRPr lang="fa-IR" sz="2000" kern="1200" dirty="0"/>
        </a:p>
      </dsp:txBody>
      <dsp:txXfrm>
        <a:off x="4233800" y="1801687"/>
        <a:ext cx="678787" cy="1133725"/>
      </dsp:txXfrm>
    </dsp:sp>
    <dsp:sp modelId="{2A18B081-C7BC-4665-B836-36C5891C15DC}">
      <dsp:nvSpPr>
        <dsp:cNvPr id="0" name=""/>
        <dsp:cNvSpPr/>
      </dsp:nvSpPr>
      <dsp:spPr>
        <a:xfrm>
          <a:off x="5111214" y="2161246"/>
          <a:ext cx="414607" cy="41460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p>
      </dsp:txBody>
      <dsp:txXfrm>
        <a:off x="5166170" y="2246655"/>
        <a:ext cx="304695" cy="243789"/>
      </dsp:txXfrm>
    </dsp:sp>
    <dsp:sp modelId="{B990BFD0-97BE-4676-A7C9-8A8B4D49B095}">
      <dsp:nvSpPr>
        <dsp:cNvPr id="0" name=""/>
        <dsp:cNvSpPr/>
      </dsp:nvSpPr>
      <dsp:spPr>
        <a:xfrm>
          <a:off x="5583867" y="1651000"/>
          <a:ext cx="1780366" cy="14350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کل زمان مصرف شده</a:t>
          </a:r>
          <a:endParaRPr lang="fa-IR" sz="2400" kern="1200" dirty="0"/>
        </a:p>
      </dsp:txBody>
      <dsp:txXfrm>
        <a:off x="5844596" y="1861165"/>
        <a:ext cx="1258908" cy="101476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A5C3938-E69D-4F97-9366-97544FA7A122}" type="datetimeFigureOut">
              <a:rPr lang="en-US"/>
              <a:pPr>
                <a:defRPr/>
              </a:pPr>
              <a:t>4/30/2019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2A7AF61-2D7F-4B74-89B2-A991CB244308}" type="slidenum">
              <a:rPr lang="en-US"/>
              <a:pPr>
                <a:defRPr/>
              </a:pPr>
              <a:t>‹#›</a:t>
            </a:fld>
            <a:endParaRPr lang="en-US"/>
          </a:p>
        </p:txBody>
      </p:sp>
    </p:spTree>
    <p:extLst>
      <p:ext uri="{BB962C8B-B14F-4D97-AF65-F5344CB8AC3E}">
        <p14:creationId xmlns:p14="http://schemas.microsoft.com/office/powerpoint/2010/main" val="1705200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BE06D8-BF57-49BD-8F35-DF263C6E4EFF}"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DDE68F-F3D5-4616-858D-BEFB5CB8BCBD}" type="slidenum">
              <a:rPr lang="en-US" smtClean="0"/>
              <a:pPr fontAlgn="base">
                <a:spcBef>
                  <a:spcPct val="0"/>
                </a:spcBef>
                <a:spcAft>
                  <a:spcPct val="0"/>
                </a:spcAft>
                <a:defRPr/>
              </a:pPr>
              <a:t>23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619918F-BDA1-44BA-979A-D70D10BE21BA}" type="datetime1">
              <a:rPr lang="en-US" smtClean="0"/>
              <a:t>4/30/2019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B845B9-4F87-4CE9-8B0B-B0AB0C1856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1C910A-578A-46F3-B28B-C1C926612CDD}" type="datetime1">
              <a:rPr lang="en-US" smtClean="0"/>
              <a:t>4/30/2019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3ACB9F-96BD-4E98-80B0-D48365D5E7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D89131-B78F-44D7-A4DF-B3020B287DE9}" type="datetime1">
              <a:rPr lang="en-US" smtClean="0"/>
              <a:t>4/30/2019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856D1E-5B14-4D69-AEEE-A7A8B64C08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C8EED7-87D6-44F6-92B3-F5066C59AEF9}" type="datetime1">
              <a:rPr lang="en-US" smtClean="0"/>
              <a:t>4/30/2019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E80211-4B10-48EC-8817-7EF221E7D84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0C0199-DCE7-438E-9563-8DCC460604B3}" type="datetime1">
              <a:rPr lang="en-US" smtClean="0"/>
              <a:t>4/30/2019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7AE3D4-68C6-424B-BF24-1E4D20EC32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896B03B-F874-4622-9A64-B81476D2B662}" type="datetime1">
              <a:rPr lang="en-US" smtClean="0"/>
              <a:t>4/30/2019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E38E8D-16DE-4F6B-8A0E-C9AEEBF871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C0D5CD3-E677-4D26-8146-7444C7B9D42C}" type="datetime1">
              <a:rPr lang="en-US" smtClean="0"/>
              <a:t>4/30/2019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C75285-C825-409E-96EC-BA9E31B1D2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D0E01C-429F-47F2-A90C-F3AD3F36F780}" type="datetime1">
              <a:rPr lang="en-US" smtClean="0"/>
              <a:t>4/30/2019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17800A-3B20-45FC-BD9E-14AAB33C36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C8CF8B-ACC0-458F-B4B2-B927919855D8}" type="datetime1">
              <a:rPr lang="en-US" smtClean="0"/>
              <a:t>4/30/2019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BA77A8-3D9B-4484-AFF8-4F8528F16B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085372-E6D4-4E70-9C02-D88263EC934D}" type="datetime1">
              <a:rPr lang="en-US" smtClean="0"/>
              <a:t>4/30/2019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6B3673-B593-4ADE-8A58-D11B333CC9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514C4F-CFC8-4B12-A20D-7ACB107FC971}" type="datetime1">
              <a:rPr lang="en-US" smtClean="0"/>
              <a:t>4/30/2019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4DC4BE-4ABC-4200-B337-A70261681B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32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32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2145ABC-741E-4F6C-9FEF-BD0E63963C89}" type="datetime1">
              <a:rPr lang="en-US" smtClean="0"/>
              <a:t>4/30/2019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C5BEEC-49BC-41CE-96FE-B4A25585A9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6200000">
            <a:off x="-2395199" y="2911161"/>
            <a:ext cx="6581104" cy="990603"/>
          </a:xfrm>
        </p:spPr>
        <p:txBody>
          <a:bodyPr rtlCol="0">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defTabSz="914400" rtl="1" eaLnBrk="1" fontAlgn="auto" latinLnBrk="0" hangingPunct="1">
              <a:lnSpc>
                <a:spcPct val="100000"/>
              </a:lnSpc>
              <a:spcBef>
                <a:spcPts val="594"/>
              </a:spcBef>
              <a:spcAft>
                <a:spcPts val="0"/>
              </a:spcAft>
              <a:tabLst/>
              <a:defRPr/>
            </a:pPr>
            <a:r>
              <a:rPr lang="en-US" sz="2800" b="1" spc="99" dirty="0" smtClean="0">
                <a:solidFill>
                  <a:srgbClr val="F2F2F2"/>
                </a:solidFill>
                <a:latin typeface="Constantia"/>
                <a:ea typeface="+mn-ea"/>
                <a:cs typeface="+mn-cs"/>
              </a:rPr>
              <a:t>TDABC</a:t>
            </a:r>
            <a:r>
              <a:rPr lang="en-US" sz="2800" spc="99" dirty="0">
                <a:solidFill>
                  <a:srgbClr val="F2F2F2"/>
                </a:solidFill>
                <a:latin typeface="Constantia"/>
                <a:ea typeface="+mn-ea"/>
                <a:cs typeface="+mn-cs"/>
              </a:rPr>
              <a:t/>
            </a:r>
            <a:br>
              <a:rPr lang="en-US" sz="2800" spc="99" dirty="0">
                <a:solidFill>
                  <a:srgbClr val="F2F2F2"/>
                </a:solidFill>
                <a:latin typeface="Constantia"/>
                <a:ea typeface="+mn-ea"/>
                <a:cs typeface="+mn-cs"/>
              </a:rPr>
            </a:br>
            <a:r>
              <a:rPr lang="en-US" sz="2800" b="1" spc="99" dirty="0" smtClean="0">
                <a:solidFill>
                  <a:srgbClr val="F2F2F2"/>
                </a:solidFill>
                <a:latin typeface="Constantia"/>
                <a:ea typeface="+mn-ea"/>
                <a:cs typeface="+mn-cs"/>
              </a:rPr>
              <a:t>LABC</a:t>
            </a:r>
            <a:r>
              <a:rPr lang="en-US" sz="2800" spc="99" dirty="0">
                <a:solidFill>
                  <a:srgbClr val="F2F2F2"/>
                </a:solidFill>
                <a:latin typeface="Constantia"/>
                <a:ea typeface="+mn-ea"/>
                <a:cs typeface="+mn-cs"/>
              </a:rPr>
              <a:t/>
            </a:r>
            <a:br>
              <a:rPr lang="en-US" sz="2800" spc="99" dirty="0">
                <a:solidFill>
                  <a:srgbClr val="F2F2F2"/>
                </a:solidFill>
                <a:latin typeface="Constantia"/>
                <a:ea typeface="+mn-ea"/>
                <a:cs typeface="+mn-cs"/>
              </a:rPr>
            </a:br>
            <a:endParaRPr lang="en-US" sz="4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Subtitle 2"/>
          <p:cNvSpPr>
            <a:spLocks noGrp="1"/>
          </p:cNvSpPr>
          <p:nvPr>
            <p:ph type="subTitle" idx="1"/>
          </p:nvPr>
        </p:nvSpPr>
        <p:spPr>
          <a:xfrm>
            <a:off x="1031875" y="153988"/>
            <a:ext cx="2535238" cy="6427787"/>
          </a:xfrm>
        </p:spPr>
        <p:txBody>
          <a:bodyPr/>
          <a:lstStyle/>
          <a:p>
            <a:pPr algn="l" eaLnBrk="1" hangingPunct="1"/>
            <a:endParaRPr lang="en-US" sz="2000" b="1" dirty="0" smtClean="0">
              <a:solidFill>
                <a:schemeClr val="bg1"/>
              </a:solidFill>
            </a:endParaRPr>
          </a:p>
          <a:p>
            <a:pPr algn="l" eaLnBrk="1" hangingPunct="1"/>
            <a:endParaRPr lang="en-US" sz="2000" b="1" dirty="0" smtClean="0">
              <a:solidFill>
                <a:schemeClr val="bg1"/>
              </a:solidFill>
            </a:endParaRPr>
          </a:p>
          <a:p>
            <a:pPr algn="l" eaLnBrk="1" hangingPunct="1"/>
            <a:endParaRPr lang="en-US" sz="2000" b="1" dirty="0" smtClean="0">
              <a:solidFill>
                <a:schemeClr val="bg1"/>
              </a:solidFill>
            </a:endParaRPr>
          </a:p>
          <a:p>
            <a:pPr algn="l" eaLnBrk="1" hangingPunct="1"/>
            <a:endParaRPr lang="en-US" sz="2000" b="1" dirty="0" smtClean="0">
              <a:solidFill>
                <a:schemeClr val="bg1"/>
              </a:solidFill>
            </a:endParaRPr>
          </a:p>
          <a:p>
            <a:pPr algn="l" eaLnBrk="1" hangingPunct="1"/>
            <a:r>
              <a:rPr lang="en-US" sz="1800" b="1" dirty="0" smtClean="0">
                <a:solidFill>
                  <a:schemeClr val="bg1"/>
                </a:solidFill>
              </a:rPr>
              <a:t>Time driven Activity – Based costing (TD ABC)</a:t>
            </a:r>
          </a:p>
          <a:p>
            <a:pPr algn="l" eaLnBrk="1" hangingPunct="1"/>
            <a:r>
              <a:rPr lang="en-US" sz="2000" b="1" dirty="0" smtClean="0">
                <a:solidFill>
                  <a:schemeClr val="bg1"/>
                </a:solidFill>
              </a:rPr>
              <a:t>AND</a:t>
            </a:r>
          </a:p>
          <a:p>
            <a:pPr algn="l" eaLnBrk="1" hangingPunct="1"/>
            <a:r>
              <a:rPr lang="en-US" sz="2000" b="1" dirty="0" smtClean="0">
                <a:solidFill>
                  <a:schemeClr val="bg1"/>
                </a:solidFill>
              </a:rPr>
              <a:t>light </a:t>
            </a:r>
            <a:r>
              <a:rPr lang="en-US" sz="2000" b="1" dirty="0">
                <a:solidFill>
                  <a:schemeClr val="bg1"/>
                </a:solidFill>
              </a:rPr>
              <a:t>Activity – Based costing </a:t>
            </a:r>
            <a:r>
              <a:rPr lang="en-US" sz="2000" b="1" dirty="0" smtClean="0">
                <a:solidFill>
                  <a:schemeClr val="bg1"/>
                </a:solidFill>
              </a:rPr>
              <a:t>(L ABC)</a:t>
            </a:r>
            <a:endParaRPr lang="en-US" sz="2000" b="1" dirty="0">
              <a:solidFill>
                <a:schemeClr val="bg1"/>
              </a:solidFill>
            </a:endParaRPr>
          </a:p>
          <a:p>
            <a:pPr algn="l" eaLnBrk="1" hangingPunct="1"/>
            <a:endParaRPr lang="en-US" sz="2000" dirty="0" smtClean="0">
              <a:solidFill>
                <a:schemeClr val="bg1"/>
              </a:solidFill>
            </a:endParaRPr>
          </a:p>
          <a:p>
            <a:pPr algn="l" eaLnBrk="1" hangingPunct="1"/>
            <a:r>
              <a:rPr lang="en-US" sz="1400" b="1" dirty="0" err="1" smtClean="0">
                <a:solidFill>
                  <a:schemeClr val="bg1"/>
                </a:solidFill>
              </a:rPr>
              <a:t>Bordfard</a:t>
            </a:r>
            <a:r>
              <a:rPr lang="en-US" sz="1400" b="1" dirty="0" smtClean="0">
                <a:solidFill>
                  <a:schemeClr val="bg1"/>
                </a:solidFill>
              </a:rPr>
              <a:t> </a:t>
            </a:r>
            <a:r>
              <a:rPr lang="en-US" sz="1400" b="1" dirty="0" err="1" smtClean="0">
                <a:solidFill>
                  <a:schemeClr val="bg1"/>
                </a:solidFill>
              </a:rPr>
              <a:t>Elham</a:t>
            </a:r>
            <a:endParaRPr lang="en-US" sz="1400" b="1" dirty="0" smtClean="0">
              <a:solidFill>
                <a:schemeClr val="bg1"/>
              </a:solidFill>
            </a:endParaRPr>
          </a:p>
          <a:p>
            <a:pPr algn="l" eaLnBrk="1" hangingPunct="1"/>
            <a:r>
              <a:rPr lang="en-US" sz="1400" b="1" dirty="0" err="1" smtClean="0">
                <a:solidFill>
                  <a:schemeClr val="bg1"/>
                </a:solidFill>
              </a:rPr>
              <a:t>Allahverdi</a:t>
            </a:r>
            <a:r>
              <a:rPr lang="en-US" sz="1400" b="1" dirty="0" smtClean="0">
                <a:solidFill>
                  <a:schemeClr val="bg1"/>
                </a:solidFill>
              </a:rPr>
              <a:t> Mina</a:t>
            </a:r>
          </a:p>
          <a:p>
            <a:pPr algn="l" eaLnBrk="1" hangingPunct="1"/>
            <a:r>
              <a:rPr lang="fa-IR" sz="1100" b="1" dirty="0" smtClean="0">
                <a:solidFill>
                  <a:schemeClr val="bg1"/>
                </a:solidFill>
              </a:rPr>
              <a:t>دانشگاه آزاد اسلامی واحد علوم و تحقیقات تبریز</a:t>
            </a:r>
            <a:endParaRPr lang="en-US" sz="1100" b="1" dirty="0" smtClean="0">
              <a:solidFill>
                <a:schemeClr val="bg1"/>
              </a:solidFill>
            </a:endParaRPr>
          </a:p>
          <a:p>
            <a:pPr algn="l" eaLnBrk="1" hangingPunct="1"/>
            <a:r>
              <a:rPr lang="fa-IR" sz="1400" dirty="0" smtClean="0">
                <a:solidFill>
                  <a:schemeClr val="bg1"/>
                </a:solidFill>
              </a:rPr>
              <a:t>استاد مربوطه : دکتر زینالی       </a:t>
            </a:r>
            <a:endParaRPr lang="en-US" sz="1400" dirty="0" smtClean="0">
              <a:solidFill>
                <a:schemeClr val="bg1"/>
              </a:solidFill>
            </a:endParaRPr>
          </a:p>
          <a:p>
            <a:pPr eaLnBrk="1" hangingPunct="1"/>
            <a:r>
              <a:rPr lang="fa-IR" sz="1400" dirty="0" smtClean="0">
                <a:solidFill>
                  <a:schemeClr val="bg1"/>
                </a:solidFill>
              </a:rPr>
              <a:t>پاییز 1392</a:t>
            </a:r>
            <a:endParaRPr lang="en-US" sz="2000" dirty="0" smtClean="0">
              <a:solidFill>
                <a:schemeClr val="bg1"/>
              </a:solidFill>
            </a:endParaRPr>
          </a:p>
        </p:txBody>
      </p:sp>
      <p:pic>
        <p:nvPicPr>
          <p:cNvPr id="11270" name="Picture 6"/>
          <p:cNvPicPr>
            <a:picLocks noChangeAspect="1" noChangeArrowheads="1"/>
          </p:cNvPicPr>
          <p:nvPr/>
        </p:nvPicPr>
        <p:blipFill>
          <a:blip r:embed="rId3"/>
          <a:srcRect/>
          <a:stretch>
            <a:fillRect/>
          </a:stretch>
        </p:blipFill>
        <p:spPr bwMode="auto">
          <a:xfrm>
            <a:off x="1624013" y="153988"/>
            <a:ext cx="985837" cy="1274762"/>
          </a:xfrm>
          <a:prstGeom prst="rect">
            <a:avLst/>
          </a:prstGeom>
          <a:noFill/>
          <a:ln w="57150">
            <a:noFill/>
            <a:miter lim="800000"/>
            <a:headEnd/>
            <a:tailEnd/>
          </a:ln>
        </p:spPr>
      </p:pic>
      <p:sp>
        <p:nvSpPr>
          <p:cNvPr id="6" name="Slide Number Placeholder 5"/>
          <p:cNvSpPr>
            <a:spLocks noGrp="1"/>
          </p:cNvSpPr>
          <p:nvPr>
            <p:ph type="sldNum" sz="quarter" idx="12"/>
          </p:nvPr>
        </p:nvSpPr>
        <p:spPr/>
        <p:txBody>
          <a:bodyPr/>
          <a:lstStyle/>
          <a:p>
            <a:pPr>
              <a:defRPr/>
            </a:pPr>
            <a:fld id="{0835B97B-E153-47BD-B0AE-AA68020CFA65}" type="slidenum">
              <a:rPr lang="en-US" smtClean="0"/>
              <a:pPr>
                <a:defRPr/>
              </a:pPr>
              <a:t>1</a:t>
            </a:fld>
            <a:endParaRPr lang="en-US" dirty="0"/>
          </a:p>
        </p:txBody>
      </p:sp>
      <p:sp>
        <p:nvSpPr>
          <p:cNvPr id="7" name="Rectangle 6"/>
          <p:cNvSpPr/>
          <p:nvPr/>
        </p:nvSpPr>
        <p:spPr>
          <a:xfrm>
            <a:off x="2296954" y="6512012"/>
            <a:ext cx="2275046" cy="369332"/>
          </a:xfrm>
          <a:prstGeom prst="rect">
            <a:avLst/>
          </a:prstGeom>
        </p:spPr>
        <p:txBody>
          <a:bodyPr wrap="none">
            <a:spAutoFit/>
          </a:bodyPr>
          <a:lstStyle/>
          <a:p>
            <a:r>
              <a:rPr lang="fa-IR"/>
              <a:t>www.irhesabdaran.ir</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500"/>
                            </p:stCondLst>
                            <p:childTnLst>
                              <p:par>
                                <p:cTn id="13" presetID="53" presetClass="entr" presetSubtype="0" fill="hold" nodeType="afterEffect">
                                  <p:stCondLst>
                                    <p:cond delay="0"/>
                                  </p:stCondLst>
                                  <p:childTnLst>
                                    <p:set>
                                      <p:cBhvr>
                                        <p:cTn id="14" dur="1" fill="hold">
                                          <p:stCondLst>
                                            <p:cond delay="0"/>
                                          </p:stCondLst>
                                        </p:cTn>
                                        <p:tgtEl>
                                          <p:spTgt spid="11270"/>
                                        </p:tgtEl>
                                        <p:attrNameLst>
                                          <p:attrName>style.visibility</p:attrName>
                                        </p:attrNameLst>
                                      </p:cBhvr>
                                      <p:to>
                                        <p:strVal val="visible"/>
                                      </p:to>
                                    </p:set>
                                    <p:anim calcmode="lin" valueType="num">
                                      <p:cBhvr>
                                        <p:cTn id="15" dur="500" fill="hold"/>
                                        <p:tgtEl>
                                          <p:spTgt spid="11270"/>
                                        </p:tgtEl>
                                        <p:attrNameLst>
                                          <p:attrName>ppt_w</p:attrName>
                                        </p:attrNameLst>
                                      </p:cBhvr>
                                      <p:tavLst>
                                        <p:tav tm="0">
                                          <p:val>
                                            <p:fltVal val="0"/>
                                          </p:val>
                                        </p:tav>
                                        <p:tav tm="100000">
                                          <p:val>
                                            <p:strVal val="#ppt_w"/>
                                          </p:val>
                                        </p:tav>
                                      </p:tavLst>
                                    </p:anim>
                                    <p:anim calcmode="lin" valueType="num">
                                      <p:cBhvr>
                                        <p:cTn id="16" dur="500" fill="hold"/>
                                        <p:tgtEl>
                                          <p:spTgt spid="11270"/>
                                        </p:tgtEl>
                                        <p:attrNameLst>
                                          <p:attrName>ppt_h</p:attrName>
                                        </p:attrNameLst>
                                      </p:cBhvr>
                                      <p:tavLst>
                                        <p:tav tm="0">
                                          <p:val>
                                            <p:fltVal val="0"/>
                                          </p:val>
                                        </p:tav>
                                        <p:tav tm="100000">
                                          <p:val>
                                            <p:strVal val="#ppt_h"/>
                                          </p:val>
                                        </p:tav>
                                      </p:tavLst>
                                    </p:anim>
                                    <p:animEffect transition="in" filter="fade">
                                      <p:cBhvr>
                                        <p:cTn id="17" dur="500"/>
                                        <p:tgtEl>
                                          <p:spTgt spid="11270"/>
                                        </p:tgtEl>
                                      </p:cBhvr>
                                    </p:animEffect>
                                  </p:childTnLst>
                                </p:cTn>
                              </p:par>
                            </p:childTnLst>
                          </p:cTn>
                        </p:par>
                        <p:par>
                          <p:cTn id="18" fill="hold">
                            <p:stCondLst>
                              <p:cond delay="3000"/>
                            </p:stCondLst>
                            <p:childTnLst>
                              <p:par>
                                <p:cTn id="19" presetID="27" presetClass="entr" presetSubtype="0" fill="hold" nodeType="afterEffect">
                                  <p:stCondLst>
                                    <p:cond delay="0"/>
                                  </p:stCondLst>
                                  <p:iterate type="lt">
                                    <p:tmPct val="15000"/>
                                  </p:iterate>
                                  <p:childTnLst>
                                    <p:set>
                                      <p:cBhvr>
                                        <p:cTn id="20"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1" dur="50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23" dur="500"/>
                                        <p:tgtEl>
                                          <p:spTgt spid="3">
                                            <p:txEl>
                                              <p:pRg st="4" end="4"/>
                                            </p:txEl>
                                          </p:spTgt>
                                        </p:tgtEl>
                                        <p:attrNameLst>
                                          <p:attrName>fill.type</p:attrName>
                                        </p:attrNameLst>
                                      </p:cBhvr>
                                      <p:to>
                                        <p:strVal val="solid"/>
                                      </p:to>
                                    </p:set>
                                  </p:childTnLst>
                                </p:cTn>
                              </p:par>
                            </p:childTnLst>
                          </p:cTn>
                        </p:par>
                        <p:par>
                          <p:cTn id="24" fill="hold">
                            <p:stCondLst>
                              <p:cond delay="6275"/>
                            </p:stCondLst>
                            <p:childTnLst>
                              <p:par>
                                <p:cTn id="25" presetID="27" presetClass="entr" presetSubtype="0" fill="hold" nodeType="afterEffect">
                                  <p:stCondLst>
                                    <p:cond delay="0"/>
                                  </p:stCondLst>
                                  <p:iterate type="lt">
                                    <p:tmPct val="15000"/>
                                  </p:iterate>
                                  <p:childTnLst>
                                    <p:set>
                                      <p:cBhvr>
                                        <p:cTn id="26"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27" dur="50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50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29" dur="500"/>
                                        <p:tgtEl>
                                          <p:spTgt spid="3">
                                            <p:txEl>
                                              <p:pRg st="5" end="5"/>
                                            </p:txEl>
                                          </p:spTgt>
                                        </p:tgtEl>
                                        <p:attrNameLst>
                                          <p:attrName>fill.type</p:attrName>
                                        </p:attrNameLst>
                                      </p:cBhvr>
                                      <p:to>
                                        <p:strVal val="solid"/>
                                      </p:to>
                                    </p:set>
                                  </p:childTnLst>
                                </p:cTn>
                              </p:par>
                            </p:childTnLst>
                          </p:cTn>
                        </p:par>
                        <p:par>
                          <p:cTn id="30" fill="hold">
                            <p:stCondLst>
                              <p:cond delay="6925"/>
                            </p:stCondLst>
                            <p:childTnLst>
                              <p:par>
                                <p:cTn id="31" presetID="27" presetClass="entr" presetSubtype="0" fill="hold" nodeType="afterEffect">
                                  <p:stCondLst>
                                    <p:cond delay="0"/>
                                  </p:stCondLst>
                                  <p:iterate type="lt">
                                    <p:tmPct val="15000"/>
                                  </p:iterate>
                                  <p:childTnLst>
                                    <p:set>
                                      <p:cBhvr>
                                        <p:cTn id="32"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33" dur="50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50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35" dur="500"/>
                                        <p:tgtEl>
                                          <p:spTgt spid="3">
                                            <p:txEl>
                                              <p:pRg st="6" end="6"/>
                                            </p:txEl>
                                          </p:spTgt>
                                        </p:tgtEl>
                                        <p:attrNameLst>
                                          <p:attrName>fill.type</p:attrName>
                                        </p:attrNameLst>
                                      </p:cBhvr>
                                      <p:to>
                                        <p:strVal val="solid"/>
                                      </p:to>
                                    </p:set>
                                  </p:childTnLst>
                                </p:cTn>
                              </p:par>
                            </p:childTnLst>
                          </p:cTn>
                        </p:par>
                        <p:par>
                          <p:cTn id="36" fill="hold">
                            <p:stCondLst>
                              <p:cond delay="9750"/>
                            </p:stCondLst>
                            <p:childTnLst>
                              <p:par>
                                <p:cTn id="37" presetID="27" presetClass="entr" presetSubtype="0" fill="hold" nodeType="afterEffect">
                                  <p:stCondLst>
                                    <p:cond delay="0"/>
                                  </p:stCondLst>
                                  <p:iterate type="lt">
                                    <p:tmPct val="15000"/>
                                  </p:iterate>
                                  <p:childTnLst>
                                    <p:set>
                                      <p:cBhvr>
                                        <p:cTn id="38"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39" dur="50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50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41" dur="500"/>
                                        <p:tgtEl>
                                          <p:spTgt spid="3">
                                            <p:txEl>
                                              <p:pRg st="8" end="8"/>
                                            </p:txEl>
                                          </p:spTgt>
                                        </p:tgtEl>
                                        <p:attrNameLst>
                                          <p:attrName>fill.type</p:attrName>
                                        </p:attrNameLst>
                                      </p:cBhvr>
                                      <p:to>
                                        <p:strVal val="solid"/>
                                      </p:to>
                                    </p:set>
                                  </p:childTnLst>
                                </p:cTn>
                              </p:par>
                            </p:childTnLst>
                          </p:cTn>
                        </p:par>
                        <p:par>
                          <p:cTn id="42" fill="hold">
                            <p:stCondLst>
                              <p:cond delay="11150"/>
                            </p:stCondLst>
                            <p:childTnLst>
                              <p:par>
                                <p:cTn id="43" presetID="27" presetClass="entr" presetSubtype="0" fill="hold" nodeType="afterEffect">
                                  <p:stCondLst>
                                    <p:cond delay="0"/>
                                  </p:stCondLst>
                                  <p:iterate type="lt">
                                    <p:tmPct val="15000"/>
                                  </p:iterate>
                                  <p:childTnLst>
                                    <p:set>
                                      <p:cBhvr>
                                        <p:cTn id="44" dur="1" fill="hold">
                                          <p:stCondLst>
                                            <p:cond delay="0"/>
                                          </p:stCondLst>
                                        </p:cTn>
                                        <p:tgtEl>
                                          <p:spTgt spid="3">
                                            <p:txEl>
                                              <p:pRg st="9" end="9"/>
                                            </p:txEl>
                                          </p:spTgt>
                                        </p:tgtEl>
                                        <p:attrNameLst>
                                          <p:attrName>style.visibility</p:attrName>
                                        </p:attrNameLst>
                                      </p:cBhvr>
                                      <p:to>
                                        <p:strVal val="visible"/>
                                      </p:to>
                                    </p:set>
                                    <p:anim calcmode="discrete" valueType="clr">
                                      <p:cBhvr override="childStyle">
                                        <p:cTn id="45" dur="500"/>
                                        <p:tgtEl>
                                          <p:spTgt spid="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500"/>
                                        <p:tgtEl>
                                          <p:spTgt spid="3">
                                            <p:txEl>
                                              <p:pRg st="9" end="9"/>
                                            </p:txEl>
                                          </p:spTgt>
                                        </p:tgtEl>
                                        <p:attrNameLst>
                                          <p:attrName>fillcolor</p:attrName>
                                        </p:attrNameLst>
                                      </p:cBhvr>
                                      <p:tavLst>
                                        <p:tav tm="0">
                                          <p:val>
                                            <p:clrVal>
                                              <a:schemeClr val="accent2"/>
                                            </p:clrVal>
                                          </p:val>
                                        </p:tav>
                                        <p:tav tm="50000">
                                          <p:val>
                                            <p:clrVal>
                                              <a:schemeClr val="hlink"/>
                                            </p:clrVal>
                                          </p:val>
                                        </p:tav>
                                      </p:tavLst>
                                    </p:anim>
                                    <p:set>
                                      <p:cBhvr>
                                        <p:cTn id="47" dur="500"/>
                                        <p:tgtEl>
                                          <p:spTgt spid="3">
                                            <p:txEl>
                                              <p:pRg st="9" end="9"/>
                                            </p:txEl>
                                          </p:spTgt>
                                        </p:tgtEl>
                                        <p:attrNameLst>
                                          <p:attrName>fill.type</p:attrName>
                                        </p:attrNameLst>
                                      </p:cBhvr>
                                      <p:to>
                                        <p:strVal val="solid"/>
                                      </p:to>
                                    </p:set>
                                  </p:childTnLst>
                                </p:cTn>
                              </p:par>
                            </p:childTnLst>
                          </p:cTn>
                        </p:par>
                        <p:par>
                          <p:cTn id="48" fill="hold">
                            <p:stCondLst>
                              <p:cond delay="12625"/>
                            </p:stCondLst>
                            <p:childTnLst>
                              <p:par>
                                <p:cTn id="49" presetID="53" presetClass="entr" presetSubtype="0" fill="hold"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p:cTn id="51"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3" dur="500"/>
                                        <p:tgtEl>
                                          <p:spTgt spid="3">
                                            <p:txEl>
                                              <p:pRg st="10" end="10"/>
                                            </p:txEl>
                                          </p:spTgt>
                                        </p:tgtEl>
                                      </p:cBhvr>
                                    </p:animEffect>
                                  </p:childTnLst>
                                </p:cTn>
                              </p:par>
                            </p:childTnLst>
                          </p:cTn>
                        </p:par>
                        <p:par>
                          <p:cTn id="54" fill="hold">
                            <p:stCondLst>
                              <p:cond delay="13125"/>
                            </p:stCondLst>
                            <p:childTnLst>
                              <p:par>
                                <p:cTn id="55" presetID="53" presetClass="entr" presetSubtype="0" fill="hold" nodeType="after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p:cTn id="5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9" dur="500"/>
                                        <p:tgtEl>
                                          <p:spTgt spid="3">
                                            <p:txEl>
                                              <p:pRg st="11" end="11"/>
                                            </p:txEl>
                                          </p:spTgt>
                                        </p:tgtEl>
                                      </p:cBhvr>
                                    </p:animEffect>
                                  </p:childTnLst>
                                </p:cTn>
                              </p:par>
                            </p:childTnLst>
                          </p:cTn>
                        </p:par>
                        <p:par>
                          <p:cTn id="60" fill="hold">
                            <p:stCondLst>
                              <p:cond delay="13625"/>
                            </p:stCondLst>
                            <p:childTnLst>
                              <p:par>
                                <p:cTn id="61" presetID="1" presetClass="entr" presetSubtype="0" fill="hold" nodeType="afterEffect">
                                  <p:stCondLst>
                                    <p:cond delay="500"/>
                                  </p:stCondLst>
                                  <p:childTnLst>
                                    <p:set>
                                      <p:cBhvr>
                                        <p:cTn id="6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2090057"/>
            <a:ext cx="7688688" cy="2795452"/>
          </a:xfrm>
        </p:spPr>
        <p:txBody>
          <a:bodyPr/>
          <a:lstStyle/>
          <a:p>
            <a:pPr marL="514350" lvl="0" indent="-514350" algn="justLow" rtl="1">
              <a:lnSpc>
                <a:spcPct val="150000"/>
              </a:lnSpc>
              <a:spcBef>
                <a:spcPts val="600"/>
              </a:spcBef>
              <a:spcAft>
                <a:spcPts val="600"/>
              </a:spcAft>
              <a:buAutoNum type="arabicPeriod"/>
            </a:pPr>
            <a:r>
              <a:rPr lang="fa-IR" sz="2800" dirty="0" smtClean="0">
                <a:solidFill>
                  <a:schemeClr val="bg1"/>
                </a:solidFill>
                <a:latin typeface="Californian FB" pitchFamily="18" charset="0"/>
                <a:ea typeface="Calibri" pitchFamily="34" charset="0"/>
                <a:cs typeface="Arial" pitchFamily="34" charset="0"/>
              </a:rPr>
              <a:t>نرخ </a:t>
            </a:r>
            <a:r>
              <a:rPr lang="fa-IR" sz="2800" dirty="0">
                <a:solidFill>
                  <a:schemeClr val="bg1"/>
                </a:solidFill>
                <a:latin typeface="Californian FB" pitchFamily="18" charset="0"/>
                <a:ea typeface="Calibri" pitchFamily="34" charset="0"/>
                <a:cs typeface="Arial" pitchFamily="34" charset="0"/>
              </a:rPr>
              <a:t>هزینه ظرفیت سازمان مورد </a:t>
            </a:r>
            <a:r>
              <a:rPr lang="fa-IR" sz="2800" dirty="0" smtClean="0">
                <a:solidFill>
                  <a:schemeClr val="bg1"/>
                </a:solidFill>
                <a:latin typeface="Californian FB" pitchFamily="18" charset="0"/>
                <a:ea typeface="Calibri" pitchFamily="34" charset="0"/>
                <a:cs typeface="Arial" pitchFamily="34" charset="0"/>
              </a:rPr>
              <a:t>مطالعه</a:t>
            </a:r>
          </a:p>
          <a:p>
            <a:pPr marL="514350" lvl="0" indent="-514350" algn="justLow" rtl="1">
              <a:lnSpc>
                <a:spcPct val="150000"/>
              </a:lnSpc>
              <a:spcBef>
                <a:spcPts val="600"/>
              </a:spcBef>
              <a:spcAft>
                <a:spcPts val="600"/>
              </a:spcAft>
              <a:buAutoNum type="arabicPeriod"/>
            </a:pP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2. میزان مصرف ظرفیت توسط هر فعالیت انجام شده در سازمان</a:t>
            </a:r>
            <a:endParaRPr lang="en-US" sz="2800" dirty="0">
              <a:solidFill>
                <a:schemeClr val="bg1"/>
              </a:solidFill>
              <a:latin typeface="Californian FB" pitchFamily="18" charset="0"/>
              <a:ea typeface="Calibri" pitchFamily="34" charset="0"/>
              <a:cs typeface="Arial" pitchFamily="34" charset="0"/>
            </a:endParaRPr>
          </a:p>
          <a:p>
            <a:endParaRPr lang="en-US" sz="2800" dirty="0">
              <a:solidFill>
                <a:schemeClr val="bg1"/>
              </a:solidFill>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در روش جدید فقط نیازمند پیش بینی دو عامل هستیم:</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endParaRPr lang="en-US" sz="3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10</a:t>
            </a:fld>
            <a:endParaRPr 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2090057"/>
            <a:ext cx="7688688" cy="2795452"/>
          </a:xfrm>
        </p:spPr>
        <p:txBody>
          <a:bodyPr/>
          <a:lstStyle/>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برای </a:t>
            </a:r>
            <a:r>
              <a:rPr lang="fa-IR" sz="2800" dirty="0">
                <a:solidFill>
                  <a:schemeClr val="bg1"/>
                </a:solidFill>
                <a:latin typeface="Californian FB" pitchFamily="18" charset="0"/>
                <a:ea typeface="Calibri" pitchFamily="34" charset="0"/>
                <a:cs typeface="Arial" pitchFamily="34" charset="0"/>
              </a:rPr>
              <a:t>تعیین نرخ هزینه ی ظرفیت رابطه ی زیر مورد استفاده قرار می گیرد:</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نرخ هزینه ی ظرفیت </a:t>
            </a:r>
            <a:r>
              <a:rPr lang="fa-IR" sz="2800" dirty="0" smtClean="0">
                <a:solidFill>
                  <a:schemeClr val="bg1"/>
                </a:solidFill>
                <a:latin typeface="Californian FB" pitchFamily="18" charset="0"/>
                <a:ea typeface="Calibri" pitchFamily="34" charset="0"/>
                <a:cs typeface="Arial" pitchFamily="34" charset="0"/>
              </a:rPr>
              <a:t>= </a:t>
            </a:r>
            <a:endParaRPr lang="fa-IR" sz="2800" dirty="0">
              <a:solidFill>
                <a:schemeClr val="bg1"/>
              </a:solidFill>
              <a:latin typeface="Californian FB" pitchFamily="18" charset="0"/>
              <a:ea typeface="Calibri" pitchFamily="34" charset="0"/>
              <a:cs typeface="Arial" pitchFamily="34" charset="0"/>
            </a:endParaRPr>
          </a:p>
          <a:p>
            <a:endParaRPr lang="en-US" sz="2800" dirty="0">
              <a:solidFill>
                <a:schemeClr val="bg1"/>
              </a:solidFill>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32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r>
              <a:rPr lang="fa-IR" sz="32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الف </a:t>
            </a:r>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–تعیین نرخ هزینه ی ظرفیت :</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endParaRPr lang="en-US" sz="3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11</a:t>
            </a:fld>
            <a:endParaRPr lang="en-US"/>
          </a:p>
        </p:txBody>
      </p:sp>
      <p:pic>
        <p:nvPicPr>
          <p:cNvPr id="6"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97943" y="3468189"/>
            <a:ext cx="3000375" cy="923925"/>
          </a:xfrm>
          <a:prstGeom prst="rect">
            <a:avLst/>
          </a:prstGeom>
          <a:solidFill>
            <a:schemeClr val="accent2">
              <a:lumMod val="60000"/>
              <a:lumOff val="40000"/>
            </a:schemeClr>
          </a:solidFill>
          <a:ln>
            <a:solidFill>
              <a:schemeClr val="accent1"/>
            </a:solidFill>
          </a:ln>
          <a:effectLst>
            <a:outerShdw blurRad="44450" dist="27940" dir="5400000" algn="ctr">
              <a:srgbClr val="000000">
                <a:alpha val="32000"/>
              </a:srgbClr>
            </a:outerShdw>
          </a:effectLst>
        </p:spPr>
      </p:pic>
    </p:spTree>
    <p:extLst>
      <p:ext uri="{BB962C8B-B14F-4D97-AF65-F5344CB8AC3E}">
        <p14:creationId xmlns:p14="http://schemas.microsoft.com/office/powerpoint/2010/main" val="28522114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2090057"/>
            <a:ext cx="7688688" cy="2795452"/>
          </a:xfrm>
        </p:spPr>
        <p:txBody>
          <a:bodyPr/>
          <a:lstStyle/>
          <a:p>
            <a:pPr marL="0" lvl="0" indent="0" algn="justLow" rtl="1">
              <a:lnSpc>
                <a:spcPct val="150000"/>
              </a:lnSpc>
              <a:spcBef>
                <a:spcPts val="600"/>
              </a:spcBef>
              <a:spcAft>
                <a:spcPts val="600"/>
              </a:spcAft>
              <a:buFontTx/>
              <a:buChar char="•"/>
            </a:pPr>
            <a:r>
              <a:rPr lang="fa-IR" sz="2800" dirty="0" smtClean="0">
                <a:solidFill>
                  <a:schemeClr val="bg1"/>
                </a:solidFill>
                <a:latin typeface="Californian FB" pitchFamily="18" charset="0"/>
                <a:ea typeface="Calibri" pitchFamily="34" charset="0"/>
                <a:cs typeface="Arial" pitchFamily="34" charset="0"/>
              </a:rPr>
              <a:t>در نظر گرفتن درصدی از ظرفیت اسمی (80 تا 85 درصد)</a:t>
            </a:r>
          </a:p>
          <a:p>
            <a:pPr marL="0" lvl="0" indent="0" algn="justLow" rtl="1">
              <a:lnSpc>
                <a:spcPct val="150000"/>
              </a:lnSpc>
              <a:spcBef>
                <a:spcPts val="600"/>
              </a:spcBef>
              <a:spcAft>
                <a:spcPts val="600"/>
              </a:spcAft>
              <a:buFontTx/>
              <a:buChar char="•"/>
            </a:pP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استفاده از روش تحلیلی که دقیق تر نیز می </a:t>
            </a:r>
            <a:r>
              <a:rPr lang="fa-IR" sz="2800" dirty="0" smtClean="0">
                <a:solidFill>
                  <a:schemeClr val="bg1"/>
                </a:solidFill>
                <a:latin typeface="Californian FB" pitchFamily="18" charset="0"/>
                <a:ea typeface="Calibri" pitchFamily="34" charset="0"/>
                <a:cs typeface="Arial" pitchFamily="34" charset="0"/>
              </a:rPr>
              <a:t>باشد</a:t>
            </a:r>
            <a:endParaRPr lang="en-US" sz="2800" dirty="0">
              <a:solidFill>
                <a:schemeClr val="bg1"/>
              </a:solidFill>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2روش محاسبه ظرفیت عملی(مخرج کسر)</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12</a:t>
            </a:fld>
            <a:endParaRPr lang="en-US"/>
          </a:p>
        </p:txBody>
      </p:sp>
    </p:spTree>
    <p:extLst>
      <p:ext uri="{BB962C8B-B14F-4D97-AF65-F5344CB8AC3E}">
        <p14:creationId xmlns:p14="http://schemas.microsoft.com/office/powerpoint/2010/main" val="28522114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1528354"/>
            <a:ext cx="7688688" cy="4624251"/>
          </a:xfrm>
        </p:spPr>
        <p:txBody>
          <a:bodyPr/>
          <a:lstStyle/>
          <a:p>
            <a:pPr marL="0" lvl="0" indent="0" algn="justLow" rtl="1">
              <a:lnSpc>
                <a:spcPct val="150000"/>
              </a:lnSpc>
              <a:spcBef>
                <a:spcPts val="600"/>
              </a:spcBef>
              <a:spcAft>
                <a:spcPts val="600"/>
              </a:spcAft>
              <a:buNone/>
            </a:pPr>
            <a:r>
              <a:rPr lang="fa-IR" sz="2400" u="sng" dirty="0" smtClean="0">
                <a:solidFill>
                  <a:schemeClr val="bg1"/>
                </a:solidFill>
                <a:latin typeface="Californian FB" pitchFamily="18" charset="0"/>
                <a:ea typeface="Calibri" pitchFamily="34" charset="0"/>
                <a:cs typeface="Arial" pitchFamily="34" charset="0"/>
              </a:rPr>
              <a:t>برای </a:t>
            </a:r>
            <a:r>
              <a:rPr lang="fa-IR" sz="2400" u="sng" dirty="0">
                <a:solidFill>
                  <a:schemeClr val="bg1"/>
                </a:solidFill>
                <a:latin typeface="Californian FB" pitchFamily="18" charset="0"/>
                <a:ea typeface="Calibri" pitchFamily="34" charset="0"/>
                <a:cs typeface="Arial" pitchFamily="34" charset="0"/>
              </a:rPr>
              <a:t>براورد هزینه های یک سازمان موارد زیر را باید در نظر گرفت :</a:t>
            </a:r>
            <a:endParaRPr lang="en-US" sz="2400" u="sng"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هزینه حقوق کارکنان</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هزینه حقوق و دستمزد سرپرستان</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هزینه های فضا</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سایر هزینه های غیر مستقیم و منابع </a:t>
            </a:r>
            <a:r>
              <a:rPr lang="fa-IR" sz="2800" dirty="0" smtClean="0">
                <a:solidFill>
                  <a:schemeClr val="bg1"/>
                </a:solidFill>
                <a:latin typeface="Californian FB" pitchFamily="18" charset="0"/>
                <a:ea typeface="Calibri" pitchFamily="34" charset="0"/>
                <a:cs typeface="Arial" pitchFamily="34" charset="0"/>
              </a:rPr>
              <a:t>پشتیبانی</a:t>
            </a:r>
            <a:endParaRPr lang="fa-IR" sz="2800" dirty="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محاسبه هزینه ظرفیت عرضه شده (صورت کسر)</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13</a:t>
            </a:fld>
            <a:endParaRPr lang="en-US"/>
          </a:p>
        </p:txBody>
      </p:sp>
    </p:spTree>
    <p:extLst>
      <p:ext uri="{BB962C8B-B14F-4D97-AF65-F5344CB8AC3E}">
        <p14:creationId xmlns:p14="http://schemas.microsoft.com/office/powerpoint/2010/main" val="321359946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948326"/>
            <a:ext cx="7688688" cy="5909674"/>
          </a:xfrm>
        </p:spPr>
        <p:txBody>
          <a:bodyPr/>
          <a:lstStyle/>
          <a:p>
            <a:pPr marL="0" lvl="0" indent="0" algn="just"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فرض کنید مجموع </a:t>
            </a:r>
            <a:r>
              <a:rPr lang="fa-IR" sz="2400" dirty="0">
                <a:solidFill>
                  <a:schemeClr val="bg1"/>
                </a:solidFill>
                <a:latin typeface="Californian FB" pitchFamily="18" charset="0"/>
                <a:ea typeface="Calibri" pitchFamily="34" charset="0"/>
                <a:cs typeface="Arial" pitchFamily="34" charset="0"/>
              </a:rPr>
              <a:t>هزینه های دایره انبار شرکت الف در یک فصل 320 میلیون ریال است </a:t>
            </a:r>
            <a:r>
              <a:rPr lang="fa-IR" sz="2400" dirty="0" smtClean="0">
                <a:solidFill>
                  <a:schemeClr val="bg1"/>
                </a:solidFill>
                <a:latin typeface="Californian FB" pitchFamily="18" charset="0"/>
                <a:ea typeface="Calibri" pitchFamily="34" charset="0"/>
                <a:cs typeface="Arial" pitchFamily="34" charset="0"/>
              </a:rPr>
              <a:t>با فرض اینکه در این دایره شش </a:t>
            </a:r>
            <a:r>
              <a:rPr lang="fa-IR" sz="2400" dirty="0">
                <a:solidFill>
                  <a:schemeClr val="bg1"/>
                </a:solidFill>
                <a:latin typeface="Californian FB" pitchFamily="18" charset="0"/>
                <a:ea typeface="Calibri" pitchFamily="34" charset="0"/>
                <a:cs typeface="Arial" pitchFamily="34" charset="0"/>
              </a:rPr>
              <a:t>کارمند که هر کدام به طور متوسط در هر فصل 66 روز کار می کند و در </a:t>
            </a:r>
            <a:r>
              <a:rPr lang="fa-IR" sz="2400" dirty="0">
                <a:solidFill>
                  <a:srgbClr val="FF0000"/>
                </a:solidFill>
                <a:latin typeface="Californian FB" pitchFamily="18" charset="0"/>
                <a:ea typeface="Calibri" pitchFamily="34" charset="0"/>
                <a:cs typeface="Arial" pitchFamily="34" charset="0"/>
              </a:rPr>
              <a:t>هر روز بابت 8 ساعت کار دست مزد می گیرند</a:t>
            </a:r>
            <a:r>
              <a:rPr lang="fa-IR" sz="2400" dirty="0">
                <a:solidFill>
                  <a:schemeClr val="bg1"/>
                </a:solidFill>
                <a:latin typeface="Californian FB" pitchFamily="18" charset="0"/>
                <a:ea typeface="Calibri" pitchFamily="34" charset="0"/>
                <a:cs typeface="Arial" pitchFamily="34" charset="0"/>
              </a:rPr>
              <a:t> </a:t>
            </a:r>
            <a:r>
              <a:rPr lang="fa-IR" sz="2400" dirty="0" smtClean="0">
                <a:solidFill>
                  <a:schemeClr val="bg1"/>
                </a:solidFill>
                <a:latin typeface="Californian FB" pitchFamily="18" charset="0"/>
                <a:ea typeface="Calibri" pitchFamily="34" charset="0"/>
                <a:cs typeface="Arial" pitchFamily="34" charset="0"/>
              </a:rPr>
              <a:t>که </a:t>
            </a:r>
            <a:r>
              <a:rPr lang="fa-IR" sz="2400" dirty="0">
                <a:solidFill>
                  <a:schemeClr val="bg1"/>
                </a:solidFill>
                <a:latin typeface="Californian FB" pitchFamily="18" charset="0"/>
                <a:ea typeface="Calibri" pitchFamily="34" charset="0"/>
                <a:cs typeface="Arial" pitchFamily="34" charset="0"/>
              </a:rPr>
              <a:t>در هر روز 1.5 ساعت صرف نهار و استراحت می شود بنابراین </a:t>
            </a:r>
            <a:r>
              <a:rPr lang="fa-IR" sz="2400" dirty="0">
                <a:solidFill>
                  <a:srgbClr val="FF0000"/>
                </a:solidFill>
                <a:latin typeface="Californian FB" pitchFamily="18" charset="0"/>
                <a:ea typeface="Calibri" pitchFamily="34" charset="0"/>
                <a:cs typeface="Arial" pitchFamily="34" charset="0"/>
              </a:rPr>
              <a:t>ساعت کار مفید روزانه 6.5 ساعت</a:t>
            </a:r>
            <a:r>
              <a:rPr lang="fa-IR" sz="2400" dirty="0">
                <a:solidFill>
                  <a:schemeClr val="bg1"/>
                </a:solidFill>
                <a:latin typeface="Californian FB" pitchFamily="18" charset="0"/>
                <a:ea typeface="Calibri" pitchFamily="34" charset="0"/>
                <a:cs typeface="Arial" pitchFamily="34" charset="0"/>
              </a:rPr>
              <a:t> </a:t>
            </a:r>
            <a:endParaRPr lang="fa-IR" sz="2400" dirty="0" smtClean="0">
              <a:solidFill>
                <a:schemeClr val="bg1"/>
              </a:solidFill>
              <a:latin typeface="Californian FB" pitchFamily="18" charset="0"/>
              <a:ea typeface="Calibri" pitchFamily="34" charset="0"/>
              <a:cs typeface="Arial" pitchFamily="34" charset="0"/>
            </a:endParaRPr>
          </a:p>
          <a:p>
            <a:pPr marL="0" lvl="0" indent="0" algn="just"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--&gt; ظرفیت </a:t>
            </a:r>
            <a:r>
              <a:rPr lang="fa-IR" sz="2400" dirty="0">
                <a:solidFill>
                  <a:schemeClr val="bg1"/>
                </a:solidFill>
                <a:latin typeface="Californian FB" pitchFamily="18" charset="0"/>
                <a:ea typeface="Calibri" pitchFamily="34" charset="0"/>
                <a:cs typeface="Arial" pitchFamily="34" charset="0"/>
              </a:rPr>
              <a:t>عملی انبار برای هر کارمند </a:t>
            </a:r>
            <a:r>
              <a:rPr lang="fa-IR" sz="2400" dirty="0" smtClean="0">
                <a:solidFill>
                  <a:schemeClr val="bg1"/>
                </a:solidFill>
                <a:latin typeface="Californian FB" pitchFamily="18" charset="0"/>
                <a:ea typeface="Calibri" pitchFamily="34" charset="0"/>
                <a:cs typeface="Arial" pitchFamily="34" charset="0"/>
              </a:rPr>
              <a:t>25740=66×390 </a:t>
            </a:r>
            <a:r>
              <a:rPr lang="fa-IR" sz="2400" dirty="0">
                <a:solidFill>
                  <a:schemeClr val="bg1"/>
                </a:solidFill>
                <a:latin typeface="Californian FB" pitchFamily="18" charset="0"/>
                <a:ea typeface="Calibri" pitchFamily="34" charset="0"/>
                <a:cs typeface="Arial" pitchFamily="34" charset="0"/>
              </a:rPr>
              <a:t>دقیقه است </a:t>
            </a:r>
            <a:endParaRPr lang="fa-IR" sz="2400" dirty="0" smtClean="0">
              <a:solidFill>
                <a:schemeClr val="bg1"/>
              </a:solidFill>
              <a:latin typeface="Californian FB" pitchFamily="18" charset="0"/>
              <a:ea typeface="Calibri" pitchFamily="34" charset="0"/>
              <a:cs typeface="Arial" pitchFamily="34" charset="0"/>
            </a:endParaRPr>
          </a:p>
          <a:p>
            <a:pPr marL="0" lvl="0" indent="0" algn="just"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برای </a:t>
            </a:r>
            <a:r>
              <a:rPr lang="fa-IR" sz="2400" dirty="0">
                <a:solidFill>
                  <a:schemeClr val="bg1"/>
                </a:solidFill>
                <a:latin typeface="Californian FB" pitchFamily="18" charset="0"/>
                <a:ea typeface="Calibri" pitchFamily="34" charset="0"/>
                <a:cs typeface="Arial" pitchFamily="34" charset="0"/>
              </a:rPr>
              <a:t>کل دایره ی انبار معادل 154440=6×25740 دقیقه خواهد بود </a:t>
            </a:r>
            <a:endParaRPr lang="fa-IR" sz="2400" dirty="0" smtClean="0">
              <a:solidFill>
                <a:schemeClr val="bg1"/>
              </a:solidFill>
              <a:latin typeface="Californian FB" pitchFamily="18" charset="0"/>
              <a:ea typeface="Calibri" pitchFamily="34" charset="0"/>
              <a:cs typeface="Arial" pitchFamily="34" charset="0"/>
            </a:endParaRPr>
          </a:p>
          <a:p>
            <a:pPr marL="0" lvl="0" indent="0" algn="just"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در </a:t>
            </a:r>
            <a:r>
              <a:rPr lang="fa-IR" sz="2400" dirty="0">
                <a:solidFill>
                  <a:schemeClr val="bg1"/>
                </a:solidFill>
                <a:latin typeface="Californian FB" pitchFamily="18" charset="0"/>
                <a:ea typeface="Calibri" pitchFamily="34" charset="0"/>
                <a:cs typeface="Arial" pitchFamily="34" charset="0"/>
              </a:rPr>
              <a:t>نتیجه نرخ هزینه ظرفیت از رابطه ی زیر بدست می </a:t>
            </a:r>
            <a:r>
              <a:rPr lang="fa-IR" sz="2400" dirty="0" smtClean="0">
                <a:solidFill>
                  <a:schemeClr val="bg1"/>
                </a:solidFill>
                <a:latin typeface="Californian FB" pitchFamily="18" charset="0"/>
                <a:ea typeface="Calibri" pitchFamily="34" charset="0"/>
                <a:cs typeface="Arial" pitchFamily="34" charset="0"/>
              </a:rPr>
              <a:t>آید</a:t>
            </a:r>
            <a:r>
              <a:rPr lang="fa-IR" sz="2400" dirty="0">
                <a:solidFill>
                  <a:schemeClr val="bg1"/>
                </a:solidFill>
                <a:latin typeface="Californian FB" pitchFamily="18" charset="0"/>
                <a:ea typeface="Calibri" pitchFamily="34" charset="0"/>
                <a:cs typeface="Arial" pitchFamily="34" charset="0"/>
              </a:rPr>
              <a:t>:</a:t>
            </a:r>
            <a:endParaRPr lang="en-US" sz="2400" dirty="0">
              <a:solidFill>
                <a:schemeClr val="bg1"/>
              </a:solidFill>
              <a:latin typeface="Californian FB" pitchFamily="18" charset="0"/>
              <a:ea typeface="Calibri" pitchFamily="34" charset="0"/>
              <a:cs typeface="Arial" pitchFamily="34" charset="0"/>
            </a:endParaRPr>
          </a:p>
          <a:p>
            <a:pPr algn="just" rtl="1">
              <a:lnSpc>
                <a:spcPct val="150000"/>
              </a:lnSpc>
              <a:spcBef>
                <a:spcPts val="600"/>
              </a:spcBef>
              <a:spcAft>
                <a:spcPts val="600"/>
              </a:spcAft>
            </a:pPr>
            <a:r>
              <a:rPr lang="fa-IR" sz="2400" dirty="0" smtClean="0">
                <a:solidFill>
                  <a:schemeClr val="bg1"/>
                </a:solidFill>
                <a:latin typeface="Californian FB" pitchFamily="18" charset="0"/>
                <a:ea typeface="Calibri" pitchFamily="34" charset="0"/>
                <a:cs typeface="Arial" pitchFamily="34" charset="0"/>
              </a:rPr>
              <a:t> نرخ هزینه ظرفیت =</a:t>
            </a:r>
            <a:endParaRPr lang="fa-IR" sz="2400" dirty="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مثال :                                                               </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14</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3730205596"/>
              </p:ext>
            </p:extLst>
          </p:nvPr>
        </p:nvGraphicFramePr>
        <p:xfrm>
          <a:off x="3627438" y="5937250"/>
          <a:ext cx="2525712" cy="784225"/>
        </p:xfrm>
        <a:graphic>
          <a:graphicData uri="http://schemas.openxmlformats.org/presentationml/2006/ole">
            <mc:AlternateContent xmlns:mc="http://schemas.openxmlformats.org/markup-compatibility/2006">
              <mc:Choice xmlns:v="urn:schemas-microsoft-com:vml" Requires="v">
                <p:oleObj spid="_x0000_s123922" name="Equation" r:id="rId3" imgW="1498320" imgH="431640" progId="Equation.DSMT4">
                  <p:embed/>
                </p:oleObj>
              </mc:Choice>
              <mc:Fallback>
                <p:oleObj name="Equation" r:id="rId3" imgW="1498320" imgH="431640" progId="Equation.DSMT4">
                  <p:embed/>
                  <p:pic>
                    <p:nvPicPr>
                      <p:cNvPr id="0" name="Object 2"/>
                      <p:cNvPicPr>
                        <a:picLocks noChangeAspect="1" noChangeArrowheads="1"/>
                      </p:cNvPicPr>
                      <p:nvPr/>
                    </p:nvPicPr>
                    <p:blipFill>
                      <a:blip r:embed="rId4"/>
                      <a:srcRect/>
                      <a:stretch>
                        <a:fillRect/>
                      </a:stretch>
                    </p:blipFill>
                    <p:spPr bwMode="auto">
                      <a:xfrm>
                        <a:off x="3627438" y="5937250"/>
                        <a:ext cx="2525712" cy="784225"/>
                      </a:xfrm>
                      <a:prstGeom prst="rect">
                        <a:avLst/>
                      </a:prstGeom>
                      <a:gradFill rotWithShape="1">
                        <a:gsLst>
                          <a:gs pos="0">
                            <a:srgbClr val="0099FF"/>
                          </a:gs>
                          <a:gs pos="100000">
                            <a:srgbClr val="99CCFF"/>
                          </a:gs>
                        </a:gsLst>
                        <a:lin ang="2700000" scaled="1"/>
                      </a:gradFill>
                      <a:ln w="57150">
                        <a:solidFill>
                          <a:schemeClr val="bg1"/>
                        </a:solidFill>
                        <a:miter lim="800000"/>
                        <a:headEnd/>
                        <a:tailEnd/>
                      </a:ln>
                    </p:spPr>
                  </p:pic>
                </p:oleObj>
              </mc:Fallback>
            </mc:AlternateContent>
          </a:graphicData>
        </a:graphic>
      </p:graphicFrame>
    </p:spTree>
    <p:extLst>
      <p:ext uri="{BB962C8B-B14F-4D97-AF65-F5344CB8AC3E}">
        <p14:creationId xmlns:p14="http://schemas.microsoft.com/office/powerpoint/2010/main" val="161733250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nodeType="clickEffect">
                                  <p:stCondLst>
                                    <p:cond delay="0"/>
                                  </p:stCondLst>
                                  <p:childTnLst>
                                    <p:animEffect transition="out" filter="fade">
                                      <p:cBhvr>
                                        <p:cTn id="27" dur="500" tmFilter="0, 0; .2, .5; .8, .5; 1, 0"/>
                                        <p:tgtEl>
                                          <p:spTgt spid="2"/>
                                        </p:tgtEl>
                                      </p:cBhvr>
                                    </p:animEffect>
                                    <p:animScale>
                                      <p:cBhvr>
                                        <p:cTn id="28"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1528354"/>
            <a:ext cx="7688688" cy="4624251"/>
          </a:xfrm>
        </p:spPr>
        <p:txBody>
          <a:bodyPr/>
          <a:lstStyle/>
          <a:p>
            <a:pPr marL="0" lvl="0" indent="0" algn="justLow" rtl="1">
              <a:lnSpc>
                <a:spcPct val="150000"/>
              </a:lnSpc>
              <a:spcBef>
                <a:spcPts val="600"/>
              </a:spcBef>
              <a:spcAft>
                <a:spcPts val="600"/>
              </a:spcAft>
              <a:buNone/>
            </a:pPr>
            <a:r>
              <a:rPr lang="fa-IR" sz="2400" dirty="0" smtClean="0">
                <a:solidFill>
                  <a:srgbClr val="FF0000"/>
                </a:solidFill>
                <a:latin typeface="Californian FB" pitchFamily="18" charset="0"/>
                <a:ea typeface="Calibri" pitchFamily="34" charset="0"/>
                <a:cs typeface="Arial" pitchFamily="34" charset="0"/>
              </a:rPr>
              <a:t>برای اینکه مشخص کنیم یکه فعالیت به چه میزان زمان نیاز دارد</a:t>
            </a:r>
          </a:p>
          <a:p>
            <a:pPr marL="0" lvl="0" indent="0" algn="justLow"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امروزه </a:t>
            </a:r>
            <a:r>
              <a:rPr lang="fa-IR" sz="2400" dirty="0">
                <a:solidFill>
                  <a:schemeClr val="bg1"/>
                </a:solidFill>
                <a:latin typeface="Californian FB" pitchFamily="18" charset="0"/>
                <a:ea typeface="Calibri" pitchFamily="34" charset="0"/>
                <a:cs typeface="Arial" pitchFamily="34" charset="0"/>
              </a:rPr>
              <a:t>بیشتر سازمان ها از سیستم «برنامه ریزی منابع سازمان (</a:t>
            </a:r>
            <a:r>
              <a:rPr lang="en-US" sz="2400" dirty="0">
                <a:solidFill>
                  <a:schemeClr val="bg1"/>
                </a:solidFill>
                <a:latin typeface="Californian FB" pitchFamily="18" charset="0"/>
                <a:ea typeface="Calibri" pitchFamily="34" charset="0"/>
                <a:cs typeface="Arial" pitchFamily="34" charset="0"/>
              </a:rPr>
              <a:t>ERP</a:t>
            </a:r>
            <a:r>
              <a:rPr lang="fa-IR" sz="2400" dirty="0">
                <a:solidFill>
                  <a:schemeClr val="bg1"/>
                </a:solidFill>
                <a:latin typeface="Californian FB" pitchFamily="18" charset="0"/>
                <a:ea typeface="Calibri" pitchFamily="34" charset="0"/>
                <a:cs typeface="Arial" pitchFamily="34" charset="0"/>
              </a:rPr>
              <a:t>)» استفاده می کنند این سیستم داده های معاملات مانند سر فصل سفارش، هویت مشتری و جزئیات سفارش و سایر سازه های مهم مربوط به سفارش را به طور سریع و کامل در اختیار می دهد.</a:t>
            </a:r>
            <a:endParaRPr lang="en-US" sz="24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400" dirty="0">
                <a:solidFill>
                  <a:srgbClr val="FF0000"/>
                </a:solidFill>
                <a:latin typeface="Californian FB" pitchFamily="18" charset="0"/>
                <a:ea typeface="Calibri" pitchFamily="34" charset="0"/>
                <a:cs typeface="Arial" pitchFamily="34" charset="0"/>
              </a:rPr>
              <a:t>سیستم </a:t>
            </a:r>
            <a:r>
              <a:rPr lang="en-US" sz="2400" dirty="0">
                <a:solidFill>
                  <a:srgbClr val="FF0000"/>
                </a:solidFill>
                <a:latin typeface="Californian FB" pitchFamily="18" charset="0"/>
                <a:ea typeface="Calibri" pitchFamily="34" charset="0"/>
                <a:cs typeface="Arial" pitchFamily="34" charset="0"/>
              </a:rPr>
              <a:t>TDABC</a:t>
            </a:r>
            <a:r>
              <a:rPr lang="fa-IR" sz="2400" dirty="0">
                <a:solidFill>
                  <a:srgbClr val="FF0000"/>
                </a:solidFill>
                <a:latin typeface="Californian FB" pitchFamily="18" charset="0"/>
                <a:ea typeface="Calibri" pitchFamily="34" charset="0"/>
                <a:cs typeface="Arial" pitchFamily="34" charset="0"/>
              </a:rPr>
              <a:t> با شرایط بالا و تحت سیستم </a:t>
            </a:r>
            <a:r>
              <a:rPr lang="en-US" sz="2400" dirty="0">
                <a:solidFill>
                  <a:srgbClr val="FF0000"/>
                </a:solidFill>
                <a:latin typeface="Californian FB" pitchFamily="18" charset="0"/>
                <a:ea typeface="Calibri" pitchFamily="34" charset="0"/>
                <a:cs typeface="Arial" pitchFamily="34" charset="0"/>
              </a:rPr>
              <a:t>ERP</a:t>
            </a:r>
            <a:r>
              <a:rPr lang="fa-IR" sz="2400" dirty="0">
                <a:solidFill>
                  <a:srgbClr val="FF0000"/>
                </a:solidFill>
                <a:latin typeface="Californian FB" pitchFamily="18" charset="0"/>
                <a:ea typeface="Calibri" pitchFamily="34" charset="0"/>
                <a:cs typeface="Arial" pitchFamily="34" charset="0"/>
              </a:rPr>
              <a:t> می تواند به مراتب بهتر از </a:t>
            </a:r>
            <a:r>
              <a:rPr lang="en-US" sz="2400" dirty="0">
                <a:solidFill>
                  <a:srgbClr val="FF0000"/>
                </a:solidFill>
                <a:latin typeface="Californian FB" pitchFamily="18" charset="0"/>
                <a:ea typeface="Calibri" pitchFamily="34" charset="0"/>
                <a:cs typeface="Arial" pitchFamily="34" charset="0"/>
              </a:rPr>
              <a:t>ABC</a:t>
            </a:r>
            <a:r>
              <a:rPr lang="fa-IR" sz="2400" dirty="0">
                <a:solidFill>
                  <a:srgbClr val="FF0000"/>
                </a:solidFill>
                <a:latin typeface="Californian FB" pitchFamily="18" charset="0"/>
                <a:ea typeface="Calibri" pitchFamily="34" charset="0"/>
                <a:cs typeface="Arial" pitchFamily="34" charset="0"/>
              </a:rPr>
              <a:t> عمل نماید</a:t>
            </a:r>
            <a:r>
              <a:rPr lang="fa-IR" sz="2400" dirty="0">
                <a:solidFill>
                  <a:schemeClr val="bg1"/>
                </a:solidFill>
                <a:latin typeface="Californian FB" pitchFamily="18" charset="0"/>
                <a:ea typeface="Calibri" pitchFamily="34" charset="0"/>
                <a:cs typeface="Arial" pitchFamily="34" charset="0"/>
              </a:rPr>
              <a:t> </a:t>
            </a:r>
            <a:endParaRPr lang="fa-IR" sz="2400" dirty="0" smtClean="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rtl="1" eaLnBrk="1" hangingPunct="1">
              <a:lnSpc>
                <a:spcPct val="150000"/>
              </a:lnSpc>
              <a:spcBef>
                <a:spcPts val="600"/>
              </a:spcBef>
              <a:spcAft>
                <a:spcPts val="600"/>
              </a:spcAft>
            </a:pPr>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ب – تعیین میزان مصرف ظرفیت</a:t>
            </a:r>
            <a:endPar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15</a:t>
            </a:fld>
            <a:endParaRPr lang="en-US"/>
          </a:p>
        </p:txBody>
      </p:sp>
    </p:spTree>
    <p:extLst>
      <p:ext uri="{BB962C8B-B14F-4D97-AF65-F5344CB8AC3E}">
        <p14:creationId xmlns:p14="http://schemas.microsoft.com/office/powerpoint/2010/main" val="161733250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1528354"/>
            <a:ext cx="7688688" cy="4624251"/>
          </a:xfrm>
        </p:spPr>
        <p:txBody>
          <a:bodyPr/>
          <a:lstStyle/>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در سیستم </a:t>
            </a:r>
            <a:r>
              <a:rPr lang="en-US" sz="2800" dirty="0" smtClean="0">
                <a:solidFill>
                  <a:schemeClr val="bg1"/>
                </a:solidFill>
                <a:latin typeface="Californian FB" pitchFamily="18" charset="0"/>
                <a:ea typeface="Calibri" pitchFamily="34" charset="0"/>
                <a:cs typeface="Arial" pitchFamily="34" charset="0"/>
              </a:rPr>
              <a:t>TD ABC</a:t>
            </a:r>
            <a:r>
              <a:rPr lang="fa-IR" sz="2800" dirty="0" smtClean="0">
                <a:solidFill>
                  <a:schemeClr val="bg1"/>
                </a:solidFill>
                <a:latin typeface="Californian FB" pitchFamily="18" charset="0"/>
                <a:ea typeface="Calibri" pitchFamily="34" charset="0"/>
                <a:cs typeface="Arial" pitchFamily="34" charset="0"/>
              </a:rPr>
              <a:t> </a:t>
            </a:r>
            <a:r>
              <a:rPr lang="fa-IR" sz="2800" dirty="0">
                <a:solidFill>
                  <a:srgbClr val="FF0000"/>
                </a:solidFill>
                <a:latin typeface="Californian FB" pitchFamily="18" charset="0"/>
                <a:ea typeface="Calibri" pitchFamily="34" charset="0"/>
                <a:cs typeface="Arial" pitchFamily="34" charset="0"/>
              </a:rPr>
              <a:t>پس از تعیین نرخ هزینه ی ظرفیت </a:t>
            </a:r>
            <a:r>
              <a:rPr lang="fa-IR" sz="2800" dirty="0">
                <a:solidFill>
                  <a:schemeClr val="bg1"/>
                </a:solidFill>
                <a:latin typeface="Californian FB" pitchFamily="18" charset="0"/>
                <a:ea typeface="Calibri" pitchFamily="34" charset="0"/>
                <a:cs typeface="Arial" pitchFamily="34" charset="0"/>
              </a:rPr>
              <a:t>در دایره مدیریت باید </a:t>
            </a:r>
            <a:r>
              <a:rPr lang="fa-IR" sz="2800" dirty="0">
                <a:solidFill>
                  <a:srgbClr val="FF0000"/>
                </a:solidFill>
                <a:latin typeface="Californian FB" pitchFamily="18" charset="0"/>
                <a:ea typeface="Calibri" pitchFamily="34" charset="0"/>
                <a:cs typeface="Arial" pitchFamily="34" charset="0"/>
              </a:rPr>
              <a:t>میزان مصرف ظرفیت در هر معامله برای هر فعالیت را تعیین نماید</a:t>
            </a:r>
            <a:r>
              <a:rPr lang="fa-IR" sz="2800" dirty="0" smtClean="0">
                <a:solidFill>
                  <a:schemeClr val="bg1"/>
                </a:solidFill>
                <a:latin typeface="Californian FB" pitchFamily="18" charset="0"/>
                <a:ea typeface="Calibri" pitchFamily="34" charset="0"/>
                <a:cs typeface="Arial" pitchFamily="34" charset="0"/>
              </a:rPr>
              <a:t>.</a:t>
            </a:r>
          </a:p>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در </a:t>
            </a:r>
            <a:r>
              <a:rPr lang="fa-IR" sz="2800" dirty="0">
                <a:solidFill>
                  <a:schemeClr val="bg1"/>
                </a:solidFill>
                <a:latin typeface="Californian FB" pitchFamily="18" charset="0"/>
                <a:ea typeface="Calibri" pitchFamily="34" charset="0"/>
                <a:cs typeface="Arial" pitchFamily="34" charset="0"/>
              </a:rPr>
              <a:t>این روش </a:t>
            </a:r>
            <a:r>
              <a:rPr lang="fa-IR" sz="2800" u="sng" dirty="0">
                <a:solidFill>
                  <a:schemeClr val="bg1"/>
                </a:solidFill>
                <a:latin typeface="Californian FB" pitchFamily="18" charset="0"/>
                <a:ea typeface="Calibri" pitchFamily="34" charset="0"/>
                <a:cs typeface="Arial" pitchFamily="34" charset="0"/>
              </a:rPr>
              <a:t>هدف تعیین دقیق زمان نیست</a:t>
            </a:r>
            <a:r>
              <a:rPr lang="fa-IR" sz="2800" dirty="0">
                <a:solidFill>
                  <a:schemeClr val="bg1"/>
                </a:solidFill>
                <a:latin typeface="Californian FB" pitchFamily="18" charset="0"/>
                <a:ea typeface="Calibri" pitchFamily="34" charset="0"/>
                <a:cs typeface="Arial" pitchFamily="34" charset="0"/>
              </a:rPr>
              <a:t> بلکه حدود زمانی برای پیش بینی مدل کافی است.</a:t>
            </a: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16</a:t>
            </a:fld>
            <a:endParaRPr lang="en-US"/>
          </a:p>
        </p:txBody>
      </p:sp>
      <p:sp>
        <p:nvSpPr>
          <p:cNvPr id="5" name="Rectangle 4"/>
          <p:cNvSpPr/>
          <p:nvPr/>
        </p:nvSpPr>
        <p:spPr>
          <a:xfrm>
            <a:off x="2296954" y="6512012"/>
            <a:ext cx="2275046" cy="369332"/>
          </a:xfrm>
          <a:prstGeom prst="rect">
            <a:avLst/>
          </a:prstGeom>
        </p:spPr>
        <p:txBody>
          <a:bodyPr wrap="none">
            <a:spAutoFit/>
          </a:bodyPr>
          <a:lstStyle/>
          <a:p>
            <a:r>
              <a:rPr lang="fa-IR"/>
              <a:t>www.irhesabdaran.ir</a:t>
            </a:r>
          </a:p>
        </p:txBody>
      </p:sp>
    </p:spTree>
    <p:extLst>
      <p:ext uri="{BB962C8B-B14F-4D97-AF65-F5344CB8AC3E}">
        <p14:creationId xmlns:p14="http://schemas.microsoft.com/office/powerpoint/2010/main" val="54812312"/>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1528354"/>
            <a:ext cx="7688688" cy="4624251"/>
          </a:xfrm>
        </p:spPr>
        <p:txBody>
          <a:bodyPr/>
          <a:lstStyle/>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معادله </a:t>
            </a:r>
            <a:r>
              <a:rPr lang="fa-IR" sz="2800" dirty="0">
                <a:solidFill>
                  <a:schemeClr val="bg1"/>
                </a:solidFill>
                <a:latin typeface="Californian FB" pitchFamily="18" charset="0"/>
                <a:ea typeface="Calibri" pitchFamily="34" charset="0"/>
                <a:cs typeface="Arial" pitchFamily="34" charset="0"/>
              </a:rPr>
              <a:t>ی زمان </a:t>
            </a:r>
            <a:r>
              <a:rPr lang="fa-IR" sz="2800" dirty="0">
                <a:solidFill>
                  <a:srgbClr val="FF0000"/>
                </a:solidFill>
                <a:latin typeface="Californian FB" pitchFamily="18" charset="0"/>
                <a:ea typeface="Calibri" pitchFamily="34" charset="0"/>
                <a:cs typeface="Arial" pitchFamily="34" charset="0"/>
              </a:rPr>
              <a:t>فرمولی برای مدل سازی زمان صرف شده برای هر فعالیت </a:t>
            </a:r>
            <a:r>
              <a:rPr lang="fa-IR" sz="2800" dirty="0">
                <a:solidFill>
                  <a:schemeClr val="bg1"/>
                </a:solidFill>
                <a:latin typeface="Californian FB" pitchFamily="18" charset="0"/>
                <a:ea typeface="Calibri" pitchFamily="34" charset="0"/>
                <a:cs typeface="Arial" pitchFamily="34" charset="0"/>
              </a:rPr>
              <a:t>بر مبنای ویژگی های آن فعالیت </a:t>
            </a:r>
            <a:r>
              <a:rPr lang="fa-IR" sz="2800" dirty="0" smtClean="0">
                <a:solidFill>
                  <a:schemeClr val="bg1"/>
                </a:solidFill>
                <a:latin typeface="Californian FB" pitchFamily="18" charset="0"/>
                <a:ea typeface="Calibri" pitchFamily="34" charset="0"/>
                <a:cs typeface="Arial" pitchFamily="34" charset="0"/>
              </a:rPr>
              <a:t>است  </a:t>
            </a:r>
            <a:r>
              <a:rPr lang="fa-IR" sz="2800" dirty="0">
                <a:solidFill>
                  <a:schemeClr val="bg1"/>
                </a:solidFill>
                <a:latin typeface="Californian FB" pitchFamily="18" charset="0"/>
                <a:ea typeface="Calibri" pitchFamily="34" charset="0"/>
                <a:cs typeface="Arial" pitchFamily="34" charset="0"/>
              </a:rPr>
              <a:t>که این ویژگی ها را محرک های زمان می </a:t>
            </a:r>
            <a:r>
              <a:rPr lang="fa-IR" sz="2800" dirty="0" smtClean="0">
                <a:solidFill>
                  <a:schemeClr val="bg1"/>
                </a:solidFill>
                <a:latin typeface="Californian FB" pitchFamily="18" charset="0"/>
                <a:ea typeface="Calibri" pitchFamily="34" charset="0"/>
                <a:cs typeface="Arial" pitchFamily="34" charset="0"/>
              </a:rPr>
              <a:t>نامند</a:t>
            </a:r>
          </a:p>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البته </a:t>
            </a:r>
            <a:r>
              <a:rPr lang="fa-IR" sz="2800" dirty="0">
                <a:solidFill>
                  <a:schemeClr val="bg1"/>
                </a:solidFill>
                <a:latin typeface="Californian FB" pitchFamily="18" charset="0"/>
                <a:ea typeface="Calibri" pitchFamily="34" charset="0"/>
                <a:cs typeface="Arial" pitchFamily="34" charset="0"/>
              </a:rPr>
              <a:t>تمامی فعالیت های تراکنشی همانند نیستند و مدت زمانیکه صرف فعالیت ها خواهد شد به یقین برابر </a:t>
            </a:r>
            <a:r>
              <a:rPr lang="fa-IR" sz="2800" dirty="0" smtClean="0">
                <a:solidFill>
                  <a:schemeClr val="bg1"/>
                </a:solidFill>
                <a:latin typeface="Californian FB" pitchFamily="18" charset="0"/>
                <a:ea typeface="Calibri" pitchFamily="34" charset="0"/>
                <a:cs typeface="Arial" pitchFamily="34" charset="0"/>
              </a:rPr>
              <a:t>نیستند.</a:t>
            </a:r>
            <a:endParaRPr lang="fa-IR" dirty="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در اینجا لازم است با معادلات زمان آشنا شویم</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17</a:t>
            </a:fld>
            <a:endParaRPr lang="en-US"/>
          </a:p>
        </p:txBody>
      </p:sp>
      <p:sp>
        <p:nvSpPr>
          <p:cNvPr id="6" name="Rectangle 5"/>
          <p:cNvSpPr/>
          <p:nvPr/>
        </p:nvSpPr>
        <p:spPr>
          <a:xfrm>
            <a:off x="2296954" y="6512012"/>
            <a:ext cx="2275046" cy="369332"/>
          </a:xfrm>
          <a:prstGeom prst="rect">
            <a:avLst/>
          </a:prstGeom>
        </p:spPr>
        <p:txBody>
          <a:bodyPr wrap="none">
            <a:spAutoFit/>
          </a:bodyPr>
          <a:lstStyle/>
          <a:p>
            <a:r>
              <a:rPr lang="fa-IR"/>
              <a:t>www.irhesabdaran.ir</a:t>
            </a:r>
          </a:p>
        </p:txBody>
      </p:sp>
    </p:spTree>
    <p:extLst>
      <p:ext uri="{BB962C8B-B14F-4D97-AF65-F5344CB8AC3E}">
        <p14:creationId xmlns:p14="http://schemas.microsoft.com/office/powerpoint/2010/main" val="161733250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1045029"/>
            <a:ext cx="7688688" cy="5676445"/>
          </a:xfrm>
        </p:spPr>
        <p:txBody>
          <a:bodyPr/>
          <a:lstStyle/>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فعالیت </a:t>
            </a:r>
            <a:r>
              <a:rPr lang="fa-IR" sz="2800" dirty="0">
                <a:solidFill>
                  <a:schemeClr val="bg1"/>
                </a:solidFill>
                <a:latin typeface="Californian FB" pitchFamily="18" charset="0"/>
                <a:ea typeface="Calibri" pitchFamily="34" charset="0"/>
                <a:cs typeface="Arial" pitchFamily="34" charset="0"/>
              </a:rPr>
              <a:t>بسته بندی برای حمل کالا رادر نظر </a:t>
            </a:r>
            <a:r>
              <a:rPr lang="fa-IR" sz="2800" dirty="0" smtClean="0">
                <a:solidFill>
                  <a:schemeClr val="bg1"/>
                </a:solidFill>
                <a:latin typeface="Californian FB" pitchFamily="18" charset="0"/>
                <a:ea typeface="Calibri" pitchFamily="34" charset="0"/>
                <a:cs typeface="Arial" pitchFamily="34" charset="0"/>
              </a:rPr>
              <a:t>بگیرد</a:t>
            </a:r>
          </a:p>
          <a:p>
            <a:pPr marL="0" lvl="0" indent="0" algn="justLow" rtl="1">
              <a:lnSpc>
                <a:spcPct val="150000"/>
              </a:lnSpc>
              <a:spcBef>
                <a:spcPts val="600"/>
              </a:spcBef>
              <a:spcAft>
                <a:spcPts val="600"/>
              </a:spcAft>
              <a:buNone/>
            </a:pPr>
            <a:r>
              <a:rPr lang="fa-IR" sz="1800" dirty="0" smtClean="0">
                <a:solidFill>
                  <a:schemeClr val="bg1"/>
                </a:solidFill>
                <a:latin typeface="Californian FB" pitchFamily="18" charset="0"/>
                <a:ea typeface="Calibri" pitchFamily="34" charset="0"/>
                <a:cs typeface="Arial" pitchFamily="34" charset="0"/>
              </a:rPr>
              <a:t>اگر </a:t>
            </a:r>
            <a:r>
              <a:rPr lang="fa-IR" sz="1800" dirty="0">
                <a:solidFill>
                  <a:schemeClr val="bg1"/>
                </a:solidFill>
                <a:latin typeface="Californian FB" pitchFamily="18" charset="0"/>
                <a:ea typeface="Calibri" pitchFamily="34" charset="0"/>
                <a:cs typeface="Arial" pitchFamily="34" charset="0"/>
              </a:rPr>
              <a:t>اجناس استاندار و از قبل درون بسته ی مورد قبول باشد آماده کردن آن کالا برای حمل تنها 30 ثانیه طول می </a:t>
            </a:r>
            <a:r>
              <a:rPr lang="fa-IR" sz="1800" dirty="0" smtClean="0">
                <a:solidFill>
                  <a:schemeClr val="bg1"/>
                </a:solidFill>
                <a:latin typeface="Californian FB" pitchFamily="18" charset="0"/>
                <a:ea typeface="Calibri" pitchFamily="34" charset="0"/>
                <a:cs typeface="Arial" pitchFamily="34" charset="0"/>
              </a:rPr>
              <a:t>کشد</a:t>
            </a:r>
          </a:p>
          <a:p>
            <a:pPr marL="0" lvl="0" indent="0" algn="justLow" rtl="1">
              <a:lnSpc>
                <a:spcPct val="150000"/>
              </a:lnSpc>
              <a:spcBef>
                <a:spcPts val="600"/>
              </a:spcBef>
              <a:spcAft>
                <a:spcPts val="600"/>
              </a:spcAft>
              <a:buNone/>
            </a:pPr>
            <a:r>
              <a:rPr lang="fa-IR" sz="1800" dirty="0" smtClean="0">
                <a:solidFill>
                  <a:schemeClr val="bg1"/>
                </a:solidFill>
                <a:latin typeface="Californian FB" pitchFamily="18" charset="0"/>
                <a:ea typeface="Calibri" pitchFamily="34" charset="0"/>
                <a:cs typeface="Arial" pitchFamily="34" charset="0"/>
              </a:rPr>
              <a:t>در </a:t>
            </a:r>
            <a:r>
              <a:rPr lang="fa-IR" sz="1800" dirty="0">
                <a:solidFill>
                  <a:schemeClr val="bg1"/>
                </a:solidFill>
                <a:latin typeface="Californian FB" pitchFamily="18" charset="0"/>
                <a:ea typeface="Calibri" pitchFamily="34" charset="0"/>
                <a:cs typeface="Arial" pitchFamily="34" charset="0"/>
              </a:rPr>
              <a:t>صورتی که کالا به بسته بندی مخصوص نیازمند باشد 6.5 دقیقه ی اضافه مورد نیاز </a:t>
            </a:r>
            <a:r>
              <a:rPr lang="fa-IR" sz="1800" dirty="0" smtClean="0">
                <a:solidFill>
                  <a:schemeClr val="bg1"/>
                </a:solidFill>
                <a:latin typeface="Californian FB" pitchFamily="18" charset="0"/>
                <a:ea typeface="Calibri" pitchFamily="34" charset="0"/>
                <a:cs typeface="Arial" pitchFamily="34" charset="0"/>
              </a:rPr>
              <a:t>است</a:t>
            </a:r>
          </a:p>
          <a:p>
            <a:pPr marL="0" lvl="0" indent="0" algn="justLow" rtl="1">
              <a:lnSpc>
                <a:spcPct val="150000"/>
              </a:lnSpc>
              <a:spcBef>
                <a:spcPts val="600"/>
              </a:spcBef>
              <a:spcAft>
                <a:spcPts val="600"/>
              </a:spcAft>
              <a:buNone/>
            </a:pPr>
            <a:r>
              <a:rPr lang="fa-IR" sz="1800" dirty="0" smtClean="0">
                <a:solidFill>
                  <a:schemeClr val="bg1"/>
                </a:solidFill>
                <a:latin typeface="Californian FB" pitchFamily="18" charset="0"/>
                <a:ea typeface="Calibri" pitchFamily="34" charset="0"/>
                <a:cs typeface="Arial" pitchFamily="34" charset="0"/>
              </a:rPr>
              <a:t> </a:t>
            </a:r>
            <a:r>
              <a:rPr lang="fa-IR" sz="1800" dirty="0">
                <a:solidFill>
                  <a:schemeClr val="bg1"/>
                </a:solidFill>
                <a:latin typeface="Californian FB" pitchFamily="18" charset="0"/>
                <a:ea typeface="Calibri" pitchFamily="34" charset="0"/>
                <a:cs typeface="Arial" pitchFamily="34" charset="0"/>
              </a:rPr>
              <a:t>اگر به صورت هوایی حمل شود 20 ثانیه ی اضافی برای قرار دادن در کیف مخصوص مورد نیاز است </a:t>
            </a:r>
            <a:endParaRPr lang="fa-IR" sz="18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1800" dirty="0" smtClean="0">
                <a:solidFill>
                  <a:schemeClr val="bg1"/>
                </a:solidFill>
                <a:latin typeface="Californian FB" pitchFamily="18" charset="0"/>
                <a:ea typeface="Calibri" pitchFamily="34" charset="0"/>
                <a:cs typeface="Arial" pitchFamily="34" charset="0"/>
              </a:rPr>
              <a:t>حال </a:t>
            </a:r>
            <a:r>
              <a:rPr lang="fa-IR" sz="1800" dirty="0">
                <a:solidFill>
                  <a:schemeClr val="bg1"/>
                </a:solidFill>
                <a:latin typeface="Californian FB" pitchFamily="18" charset="0"/>
                <a:ea typeface="Calibri" pitchFamily="34" charset="0"/>
                <a:cs typeface="Arial" pitchFamily="34" charset="0"/>
              </a:rPr>
              <a:t>رویکرد مبتنی بر زمان تقاضای منابع را از طریق معادله ی ساده ی زیر بر اورد می نماید :</a:t>
            </a:r>
          </a:p>
          <a:p>
            <a:pPr marL="0" lvl="0" indent="0" algn="justLow" rtl="1">
              <a:lnSpc>
                <a:spcPct val="150000"/>
              </a:lnSpc>
              <a:spcBef>
                <a:spcPts val="600"/>
              </a:spcBef>
              <a:spcAft>
                <a:spcPts val="600"/>
              </a:spcAft>
              <a:buNone/>
            </a:pPr>
            <a:r>
              <a:rPr lang="fa-IR" sz="1800" dirty="0">
                <a:solidFill>
                  <a:schemeClr val="bg1"/>
                </a:solidFill>
                <a:latin typeface="Californian FB" pitchFamily="18" charset="0"/>
                <a:ea typeface="Calibri" pitchFamily="34" charset="0"/>
                <a:cs typeface="Arial" pitchFamily="34" charset="0"/>
              </a:rPr>
              <a:t>0.2(در صورت ارسال با هواپیما)+6.5 (در صورت نیاز به بسته بندی)+0.5 </a:t>
            </a:r>
            <a:r>
              <a:rPr lang="fa-IR" sz="1800" dirty="0" smtClean="0">
                <a:solidFill>
                  <a:schemeClr val="bg1"/>
                </a:solidFill>
                <a:latin typeface="Californian FB" pitchFamily="18" charset="0"/>
                <a:ea typeface="Calibri" pitchFamily="34" charset="0"/>
                <a:cs typeface="Arial" pitchFamily="34" charset="0"/>
              </a:rPr>
              <a:t>= </a:t>
            </a:r>
            <a:r>
              <a:rPr lang="fa-IR" sz="1800" dirty="0" smtClean="0">
                <a:solidFill>
                  <a:srgbClr val="FF0000"/>
                </a:solidFill>
                <a:latin typeface="Californian FB" pitchFamily="18" charset="0"/>
                <a:ea typeface="Calibri" pitchFamily="34" charset="0"/>
                <a:cs typeface="Arial" pitchFamily="34" charset="0"/>
              </a:rPr>
              <a:t>زمان </a:t>
            </a:r>
            <a:r>
              <a:rPr lang="fa-IR" sz="1800" dirty="0">
                <a:solidFill>
                  <a:srgbClr val="FF0000"/>
                </a:solidFill>
                <a:latin typeface="Californian FB" pitchFamily="18" charset="0"/>
                <a:ea typeface="Calibri" pitchFamily="34" charset="0"/>
                <a:cs typeface="Arial" pitchFamily="34" charset="0"/>
              </a:rPr>
              <a:t>بسته بندی</a:t>
            </a: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مثال برای محاسبه میزان مصرف  با معادله زمان                              </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18</a:t>
            </a:fld>
            <a:endParaRPr lang="en-US"/>
          </a:p>
        </p:txBody>
      </p:sp>
    </p:spTree>
    <p:extLst>
      <p:ext uri="{BB962C8B-B14F-4D97-AF65-F5344CB8AC3E}">
        <p14:creationId xmlns:p14="http://schemas.microsoft.com/office/powerpoint/2010/main" val="386671677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2" y="1528354"/>
            <a:ext cx="7688688" cy="4624251"/>
          </a:xfrm>
        </p:spPr>
        <p:txBody>
          <a:bodyPr/>
          <a:lstStyle/>
          <a:p>
            <a:pPr marL="0" lvl="0" indent="0" algn="r"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فرض </a:t>
            </a:r>
            <a:r>
              <a:rPr lang="fa-IR" sz="2800" dirty="0">
                <a:solidFill>
                  <a:schemeClr val="bg1"/>
                </a:solidFill>
                <a:latin typeface="Californian FB" pitchFamily="18" charset="0"/>
                <a:ea typeface="Calibri" pitchFamily="34" charset="0"/>
                <a:cs typeface="Arial" pitchFamily="34" charset="0"/>
              </a:rPr>
              <a:t>کنید تیم مدیریت، میانگین زمان لازم برای انجام فعالیتها را در دایره انبار برای فصل مربوط به شرح زیر پیش بینی کرده:</a:t>
            </a:r>
            <a:endParaRPr lang="en-US" sz="2800" dirty="0">
              <a:solidFill>
                <a:schemeClr val="bg1"/>
              </a:solidFill>
              <a:latin typeface="Californian FB" pitchFamily="18" charset="0"/>
              <a:ea typeface="Calibri" pitchFamily="34" charset="0"/>
              <a:cs typeface="Arial" pitchFamily="34" charset="0"/>
            </a:endParaRPr>
          </a:p>
          <a:p>
            <a:pPr marL="0" lvl="0" indent="0" algn="r"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ورود مواداولیه به انبار                               12 دقیقه</a:t>
            </a:r>
            <a:endParaRPr lang="en-US" sz="2800" dirty="0">
              <a:solidFill>
                <a:schemeClr val="bg1"/>
              </a:solidFill>
              <a:latin typeface="Californian FB" pitchFamily="18" charset="0"/>
              <a:ea typeface="Calibri" pitchFamily="34" charset="0"/>
              <a:cs typeface="Arial" pitchFamily="34" charset="0"/>
            </a:endParaRPr>
          </a:p>
          <a:p>
            <a:pPr marL="0" lvl="0" indent="0" algn="r"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ثبت اقلام ورودی به انبار                             9 دقیقه</a:t>
            </a:r>
            <a:endParaRPr lang="en-US" sz="2800" dirty="0">
              <a:solidFill>
                <a:schemeClr val="bg1"/>
              </a:solidFill>
              <a:latin typeface="Californian FB" pitchFamily="18" charset="0"/>
              <a:ea typeface="Calibri" pitchFamily="34" charset="0"/>
              <a:cs typeface="Arial" pitchFamily="34" charset="0"/>
            </a:endParaRPr>
          </a:p>
          <a:p>
            <a:pPr marL="0" lvl="0" indent="0" algn="r"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استقرار مواد اولیه در جایگاه تعیین شده            5 دقیقه</a:t>
            </a:r>
            <a:endParaRPr lang="en-US" sz="2800" dirty="0">
              <a:solidFill>
                <a:schemeClr val="bg1"/>
              </a:solidFill>
              <a:latin typeface="Californian FB" pitchFamily="18" charset="0"/>
              <a:ea typeface="Calibri" pitchFamily="34" charset="0"/>
              <a:cs typeface="Arial" pitchFamily="34" charset="0"/>
            </a:endParaRPr>
          </a:p>
          <a:p>
            <a:pPr marL="0" lvl="0" indent="0" algn="r"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خروج مواداولیه از انبار                             </a:t>
            </a:r>
            <a:r>
              <a:rPr lang="fa-IR" sz="2800" dirty="0" smtClean="0">
                <a:solidFill>
                  <a:schemeClr val="bg1"/>
                </a:solidFill>
                <a:latin typeface="Californian FB" pitchFamily="18" charset="0"/>
                <a:ea typeface="Calibri" pitchFamily="34" charset="0"/>
                <a:cs typeface="Arial" pitchFamily="34" charset="0"/>
              </a:rPr>
              <a:t>4/5دقیقه</a:t>
            </a:r>
            <a:endParaRPr lang="en-US" sz="2800" dirty="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در مثال شرکت الف :                                             </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19</a:t>
            </a:fld>
            <a:endParaRPr lang="en-US"/>
          </a:p>
        </p:txBody>
      </p:sp>
    </p:spTree>
    <p:extLst>
      <p:ext uri="{BB962C8B-B14F-4D97-AF65-F5344CB8AC3E}">
        <p14:creationId xmlns:p14="http://schemas.microsoft.com/office/powerpoint/2010/main" val="386671677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a:t>
            </a:fld>
            <a:endParaRPr lang="en-US" dirty="0"/>
          </a:p>
        </p:txBody>
      </p:sp>
      <p:sp>
        <p:nvSpPr>
          <p:cNvPr id="5" name="TextBox 4"/>
          <p:cNvSpPr txBox="1"/>
          <p:nvPr/>
        </p:nvSpPr>
        <p:spPr>
          <a:xfrm>
            <a:off x="1581150" y="2247900"/>
            <a:ext cx="6667500" cy="1107996"/>
          </a:xfrm>
          <a:prstGeom prst="rect">
            <a:avLst/>
          </a:prstGeom>
          <a:noFill/>
        </p:spPr>
        <p:txBody>
          <a:bodyPr wrap="square" rtlCol="0">
            <a:spAutoFit/>
          </a:bodyPr>
          <a:lstStyle/>
          <a:p>
            <a:r>
              <a:rPr lang="fa-IR" sz="6600" dirty="0" smtClean="0">
                <a:solidFill>
                  <a:srgbClr val="FF0000"/>
                </a:solidFill>
                <a:latin typeface="Kunstler Script" pitchFamily="66" charset="0"/>
              </a:rPr>
              <a:t>بسم الله الرحمن الرحیم</a:t>
            </a:r>
            <a:endParaRPr lang="en-US" sz="9600" dirty="0">
              <a:solidFill>
                <a:srgbClr val="FF0000"/>
              </a:solidFill>
              <a:latin typeface="Kunstler Script" pitchFamily="66" charset="0"/>
            </a:endParaRPr>
          </a:p>
        </p:txBody>
      </p:sp>
      <p:sp>
        <p:nvSpPr>
          <p:cNvPr id="6" name="Rectangle 5"/>
          <p:cNvSpPr/>
          <p:nvPr/>
        </p:nvSpPr>
        <p:spPr>
          <a:xfrm>
            <a:off x="2296954" y="6512012"/>
            <a:ext cx="2275046" cy="369332"/>
          </a:xfrm>
          <a:prstGeom prst="rect">
            <a:avLst/>
          </a:prstGeom>
        </p:spPr>
        <p:txBody>
          <a:bodyPr wrap="none">
            <a:spAutoFit/>
          </a:bodyPr>
          <a:lstStyle/>
          <a:p>
            <a:r>
              <a:rPr lang="fa-IR"/>
              <a:t>www.irhesabdaran.ir</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در اینصورت نرخ هزینه هر فعالیت عبارتند از:</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20</a:t>
            </a:fld>
            <a:endParaRPr lang="en-US"/>
          </a:p>
        </p:txBody>
      </p:sp>
      <p:pic>
        <p:nvPicPr>
          <p:cNvPr id="6" name="table"/>
          <p:cNvPicPr>
            <a:picLocks noGrp="1" noChangeAspect="1"/>
          </p:cNvPicPr>
          <p:nvPr>
            <p:ph idx="1"/>
          </p:nvPr>
        </p:nvPicPr>
        <p:blipFill>
          <a:blip r:embed="rId2"/>
          <a:stretch>
            <a:fillRect/>
          </a:stretch>
        </p:blipFill>
        <p:spPr>
          <a:xfrm>
            <a:off x="1536700" y="1866900"/>
            <a:ext cx="7429499" cy="3365500"/>
          </a:xfrm>
          <a:prstGeom prst="rect">
            <a:avLst/>
          </a:prstGeom>
        </p:spPr>
        <p:style>
          <a:lnRef idx="1">
            <a:schemeClr val="accent6"/>
          </a:lnRef>
          <a:fillRef idx="2">
            <a:schemeClr val="accent6"/>
          </a:fillRef>
          <a:effectRef idx="1">
            <a:schemeClr val="accent6"/>
          </a:effectRef>
          <a:fontRef idx="minor">
            <a:schemeClr val="dk1"/>
          </a:fontRef>
        </p:style>
      </p:pic>
    </p:spTree>
    <p:extLst>
      <p:ext uri="{BB962C8B-B14F-4D97-AF65-F5344CB8AC3E}">
        <p14:creationId xmlns:p14="http://schemas.microsoft.com/office/powerpoint/2010/main" val="1685433405"/>
      </p:ext>
    </p:extLst>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803793580"/>
              </p:ext>
            </p:extLst>
          </p:nvPr>
        </p:nvGraphicFramePr>
        <p:xfrm>
          <a:off x="2273300" y="1676399"/>
          <a:ext cx="6052820" cy="3592068"/>
        </p:xfrm>
        <a:graphic>
          <a:graphicData uri="http://schemas.openxmlformats.org/drawingml/2006/table">
            <a:tbl>
              <a:tblPr rtl="1" firstRow="1" firstCol="1" bandRow="1">
                <a:tableStyleId>{93296810-A885-4BE3-A3E7-6D5BEEA58F35}</a:tableStyleId>
              </a:tblPr>
              <a:tblGrid>
                <a:gridCol w="3543935">
                  <a:extLst>
                    <a:ext uri="{9D8B030D-6E8A-4147-A177-3AD203B41FA5}">
                      <a16:colId xmlns:a16="http://schemas.microsoft.com/office/drawing/2014/main" val="20000"/>
                    </a:ext>
                  </a:extLst>
                </a:gridCol>
                <a:gridCol w="1315085">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tblGrid>
              <a:tr h="683260">
                <a:tc>
                  <a:txBody>
                    <a:bodyPr/>
                    <a:lstStyle/>
                    <a:p>
                      <a:pPr algn="ctr" rtl="1">
                        <a:lnSpc>
                          <a:spcPct val="115000"/>
                        </a:lnSpc>
                        <a:spcAft>
                          <a:spcPts val="0"/>
                        </a:spcAft>
                      </a:pPr>
                      <a:r>
                        <a:rPr lang="fa-IR" sz="2000" dirty="0">
                          <a:effectLst/>
                        </a:rPr>
                        <a:t>فعالیت</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fa-IR" sz="2000" dirty="0">
                          <a:effectLst/>
                        </a:rPr>
                        <a:t>محرک هزینه</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0"/>
                        </a:spcAft>
                      </a:pPr>
                      <a:r>
                        <a:rPr lang="fa-IR" sz="2000" dirty="0">
                          <a:effectLst/>
                        </a:rPr>
                        <a:t>مقدار</a:t>
                      </a:r>
                      <a:endParaRPr lang="en-US" sz="1800" dirty="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683260">
                <a:tc>
                  <a:txBody>
                    <a:bodyPr/>
                    <a:lstStyle/>
                    <a:p>
                      <a:pPr algn="just" rtl="1">
                        <a:lnSpc>
                          <a:spcPct val="115000"/>
                        </a:lnSpc>
                        <a:spcAft>
                          <a:spcPts val="0"/>
                        </a:spcAft>
                      </a:pPr>
                      <a:r>
                        <a:rPr lang="fa-IR" sz="2400" dirty="0">
                          <a:effectLst/>
                        </a:rPr>
                        <a:t>ورودی مواد اولیه به انبار</a:t>
                      </a:r>
                      <a:endParaRPr lang="en-US" sz="20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2400" dirty="0">
                          <a:effectLst/>
                        </a:rPr>
                        <a:t>کیلوگرم</a:t>
                      </a:r>
                      <a:endParaRPr lang="en-US" sz="20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2400">
                          <a:effectLst/>
                        </a:rPr>
                        <a:t>5600</a:t>
                      </a:r>
                      <a:endParaRPr lang="en-US" sz="200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683260">
                <a:tc>
                  <a:txBody>
                    <a:bodyPr/>
                    <a:lstStyle/>
                    <a:p>
                      <a:pPr algn="just" rtl="1">
                        <a:lnSpc>
                          <a:spcPct val="115000"/>
                        </a:lnSpc>
                        <a:spcAft>
                          <a:spcPts val="0"/>
                        </a:spcAft>
                      </a:pPr>
                      <a:r>
                        <a:rPr lang="fa-IR" sz="2400">
                          <a:effectLst/>
                        </a:rPr>
                        <a:t>ثبت اقلام ورودی در دفتر انبار</a:t>
                      </a:r>
                      <a:endParaRPr lang="en-US" sz="2000">
                        <a:effectLst/>
                        <a:latin typeface="Calibri"/>
                        <a:ea typeface="Calibri"/>
                        <a:cs typeface="Arial"/>
                      </a:endParaRPr>
                    </a:p>
                  </a:txBody>
                  <a:tcPr marL="68580" marR="68580" marT="0" marB="0"/>
                </a:tc>
                <a:tc>
                  <a:txBody>
                    <a:bodyPr/>
                    <a:lstStyle/>
                    <a:p>
                      <a:pPr algn="just" rtl="1">
                        <a:lnSpc>
                          <a:spcPct val="115000"/>
                        </a:lnSpc>
                        <a:spcAft>
                          <a:spcPts val="0"/>
                        </a:spcAft>
                      </a:pPr>
                      <a:r>
                        <a:rPr lang="fa-IR" sz="2000" dirty="0" smtClean="0">
                          <a:effectLst/>
                        </a:rPr>
                        <a:t>تعدادحواله </a:t>
                      </a:r>
                      <a:r>
                        <a:rPr lang="fa-IR" sz="2000" dirty="0">
                          <a:effectLst/>
                        </a:rPr>
                        <a:t>های ورودی</a:t>
                      </a:r>
                      <a:endParaRPr lang="en-US" sz="18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2400">
                          <a:effectLst/>
                        </a:rPr>
                        <a:t>4800</a:t>
                      </a:r>
                      <a:endParaRPr lang="en-US" sz="200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683260">
                <a:tc>
                  <a:txBody>
                    <a:bodyPr/>
                    <a:lstStyle/>
                    <a:p>
                      <a:pPr algn="just" rtl="1">
                        <a:lnSpc>
                          <a:spcPct val="115000"/>
                        </a:lnSpc>
                        <a:spcAft>
                          <a:spcPts val="0"/>
                        </a:spcAft>
                      </a:pPr>
                      <a:r>
                        <a:rPr lang="fa-IR" sz="2400" dirty="0">
                          <a:effectLst/>
                        </a:rPr>
                        <a:t>استقرار اقلام ورودی به انبار در جایگاههای تعیین شده</a:t>
                      </a:r>
                      <a:endParaRPr lang="en-US" sz="20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2400" dirty="0">
                          <a:effectLst/>
                        </a:rPr>
                        <a:t>تعداد اقلام</a:t>
                      </a:r>
                      <a:endParaRPr lang="en-US" sz="20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2400">
                          <a:effectLst/>
                        </a:rPr>
                        <a:t>2200</a:t>
                      </a:r>
                      <a:endParaRPr lang="en-US" sz="200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683260">
                <a:tc>
                  <a:txBody>
                    <a:bodyPr/>
                    <a:lstStyle/>
                    <a:p>
                      <a:pPr algn="just" rtl="1">
                        <a:lnSpc>
                          <a:spcPct val="115000"/>
                        </a:lnSpc>
                        <a:spcAft>
                          <a:spcPts val="0"/>
                        </a:spcAft>
                      </a:pPr>
                      <a:r>
                        <a:rPr lang="fa-IR" sz="2400" dirty="0">
                          <a:effectLst/>
                        </a:rPr>
                        <a:t>خروج اقلام از انبار</a:t>
                      </a:r>
                      <a:endParaRPr lang="en-US" sz="20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1800" dirty="0">
                          <a:effectLst/>
                        </a:rPr>
                        <a:t>تعداد درخواست خروج</a:t>
                      </a:r>
                      <a:endParaRPr lang="en-US" sz="1600" dirty="0">
                        <a:effectLst/>
                        <a:latin typeface="Calibri"/>
                        <a:ea typeface="Calibri"/>
                        <a:cs typeface="Arial"/>
                      </a:endParaRPr>
                    </a:p>
                  </a:txBody>
                  <a:tcPr marL="68580" marR="68580" marT="0" marB="0"/>
                </a:tc>
                <a:tc>
                  <a:txBody>
                    <a:bodyPr/>
                    <a:lstStyle/>
                    <a:p>
                      <a:pPr algn="just" rtl="1">
                        <a:lnSpc>
                          <a:spcPct val="115000"/>
                        </a:lnSpc>
                        <a:spcAft>
                          <a:spcPts val="0"/>
                        </a:spcAft>
                      </a:pPr>
                      <a:r>
                        <a:rPr lang="fa-IR" sz="2400" dirty="0">
                          <a:effectLst/>
                        </a:rPr>
                        <a:t>2800</a:t>
                      </a:r>
                      <a:endParaRPr lang="en-US" sz="2000" dirty="0">
                        <a:effectLst/>
                        <a:latin typeface="Calibri"/>
                        <a:ea typeface="Calibri"/>
                        <a:cs typeface="Arial"/>
                      </a:endParaRPr>
                    </a:p>
                  </a:txBody>
                  <a:tcPr marL="68580" marR="68580" marT="0" marB="0"/>
                </a:tc>
                <a:extLst>
                  <a:ext uri="{0D108BD9-81ED-4DB2-BD59-A6C34878D82A}">
                    <a16:rowId xmlns:a16="http://schemas.microsoft.com/office/drawing/2014/main" val="10004"/>
                  </a:ext>
                </a:extLst>
              </a:tr>
            </a:tbl>
          </a:graphicData>
        </a:graphic>
      </p:graphicFrame>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با فرض اینکه اطلاعات زیر در دست است :</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21</a:t>
            </a:fld>
            <a:endParaRPr lang="en-US" dirty="0"/>
          </a:p>
        </p:txBody>
      </p:sp>
    </p:spTree>
    <p:extLst>
      <p:ext uri="{BB962C8B-B14F-4D97-AF65-F5344CB8AC3E}">
        <p14:creationId xmlns:p14="http://schemas.microsoft.com/office/powerpoint/2010/main" val="1685433405"/>
      </p:ext>
    </p:extLst>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22</a:t>
            </a:fld>
            <a:endParaRPr lang="en-US"/>
          </a:p>
        </p:txBody>
      </p:sp>
      <p:sp>
        <p:nvSpPr>
          <p:cNvPr id="2" name="Content Placeholder 1"/>
          <p:cNvSpPr>
            <a:spLocks noGrp="1"/>
          </p:cNvSpPr>
          <p:nvPr>
            <p:ph idx="1"/>
          </p:nvPr>
        </p:nvSpPr>
        <p:spPr/>
        <p:txBody>
          <a:bodyPr/>
          <a:lstStyle/>
          <a:p>
            <a:endParaRPr lang="fa-IR" dirty="0"/>
          </a:p>
        </p:txBody>
      </p:sp>
      <p:pic>
        <p:nvPicPr>
          <p:cNvPr id="8" name="table"/>
          <p:cNvPicPr>
            <a:picLocks noChangeAspect="1"/>
          </p:cNvPicPr>
          <p:nvPr/>
        </p:nvPicPr>
        <p:blipFill>
          <a:blip r:embed="rId2"/>
          <a:stretch>
            <a:fillRect/>
          </a:stretch>
        </p:blipFill>
        <p:spPr>
          <a:xfrm>
            <a:off x="997715" y="1562100"/>
            <a:ext cx="7666744" cy="4724400"/>
          </a:xfrm>
          <a:prstGeom prst="rect">
            <a:avLst/>
          </a:prstGeom>
        </p:spPr>
        <p:style>
          <a:lnRef idx="1">
            <a:schemeClr val="accent6"/>
          </a:lnRef>
          <a:fillRef idx="2">
            <a:schemeClr val="accent6"/>
          </a:fillRef>
          <a:effectRef idx="1">
            <a:schemeClr val="accent6"/>
          </a:effectRef>
          <a:fontRef idx="minor">
            <a:schemeClr val="dk1"/>
          </a:fontRef>
        </p:style>
      </p:pic>
    </p:spTree>
    <p:extLst>
      <p:ext uri="{BB962C8B-B14F-4D97-AF65-F5344CB8AC3E}">
        <p14:creationId xmlns:p14="http://schemas.microsoft.com/office/powerpoint/2010/main" val="212485853"/>
      </p:ext>
    </p:extLst>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8"/>
          <p:cNvSpPr>
            <a:spLocks noGrp="1"/>
          </p:cNvSpPr>
          <p:nvPr>
            <p:ph type="sldNum" sz="quarter" idx="12"/>
          </p:nvPr>
        </p:nvSpPr>
        <p:spPr/>
        <p:txBody>
          <a:bodyPr/>
          <a:lstStyle/>
          <a:p>
            <a:pPr>
              <a:defRPr/>
            </a:pPr>
            <a:fld id="{ACA514E3-F732-4A4C-996A-53BE9417A1F1}" type="slidenum">
              <a:rPr lang="en-US" smtClean="0"/>
              <a:pPr>
                <a:defRPr/>
              </a:pPr>
              <a:t>23</a:t>
            </a:fld>
            <a:endParaRPr lang="en-US"/>
          </a:p>
        </p:txBody>
      </p:sp>
      <p:graphicFrame>
        <p:nvGraphicFramePr>
          <p:cNvPr id="2" name="Diagram 1"/>
          <p:cNvGraphicFramePr/>
          <p:nvPr>
            <p:extLst>
              <p:ext uri="{D42A27DB-BD31-4B8C-83A1-F6EECF244321}">
                <p14:modId xmlns:p14="http://schemas.microsoft.com/office/powerpoint/2010/main" val="2840266515"/>
              </p:ext>
            </p:extLst>
          </p:nvPr>
        </p:nvGraphicFramePr>
        <p:xfrm>
          <a:off x="1320800" y="1397000"/>
          <a:ext cx="7366000" cy="4737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graphicEl>
                                              <a:dgm id="{FC13CCF7-429E-4FFB-91B5-3F214B9F6EF5}"/>
                                            </p:graphicEl>
                                          </p:spTgt>
                                        </p:tgtEl>
                                        <p:attrNameLst>
                                          <p:attrName>style.visibility</p:attrName>
                                        </p:attrNameLst>
                                      </p:cBhvr>
                                      <p:to>
                                        <p:strVal val="visible"/>
                                      </p:to>
                                    </p:set>
                                    <p:animEffect transition="in" filter="wipe(down)">
                                      <p:cBhvr>
                                        <p:cTn id="7" dur="290">
                                          <p:stCondLst>
                                            <p:cond delay="0"/>
                                          </p:stCondLst>
                                        </p:cTn>
                                        <p:tgtEl>
                                          <p:spTgt spid="2">
                                            <p:graphicEl>
                                              <a:dgm id="{FC13CCF7-429E-4FFB-91B5-3F214B9F6EF5}"/>
                                            </p:graphicEl>
                                          </p:spTgt>
                                        </p:tgtEl>
                                      </p:cBhvr>
                                    </p:animEffect>
                                    <p:anim calcmode="lin" valueType="num">
                                      <p:cBhvr>
                                        <p:cTn id="8" dur="911" tmFilter="0,0; 0.14,0.36; 0.43,0.73; 0.71,0.91; 1.0,1.0">
                                          <p:stCondLst>
                                            <p:cond delay="0"/>
                                          </p:stCondLst>
                                        </p:cTn>
                                        <p:tgtEl>
                                          <p:spTgt spid="2">
                                            <p:graphicEl>
                                              <a:dgm id="{FC13CCF7-429E-4FFB-91B5-3F214B9F6EF5}"/>
                                            </p:graphic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graphicEl>
                                              <a:dgm id="{FC13CCF7-429E-4FFB-91B5-3F214B9F6EF5}"/>
                                            </p:graphic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graphicEl>
                                              <a:dgm id="{FC13CCF7-429E-4FFB-91B5-3F214B9F6EF5}"/>
                                            </p:graphic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graphicEl>
                                              <a:dgm id="{FC13CCF7-429E-4FFB-91B5-3F214B9F6EF5}"/>
                                            </p:graphic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graphicEl>
                                              <a:dgm id="{FC13CCF7-429E-4FFB-91B5-3F214B9F6EF5}"/>
                                            </p:graphic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graphicEl>
                                              <a:dgm id="{FC13CCF7-429E-4FFB-91B5-3F214B9F6EF5}"/>
                                            </p:graphicEl>
                                          </p:spTgt>
                                        </p:tgtEl>
                                      </p:cBhvr>
                                      <p:to x="100000" y="60000"/>
                                    </p:animScale>
                                    <p:animScale>
                                      <p:cBhvr>
                                        <p:cTn id="14" dur="83" decel="50000">
                                          <p:stCondLst>
                                            <p:cond delay="338"/>
                                          </p:stCondLst>
                                        </p:cTn>
                                        <p:tgtEl>
                                          <p:spTgt spid="2">
                                            <p:graphicEl>
                                              <a:dgm id="{FC13CCF7-429E-4FFB-91B5-3F214B9F6EF5}"/>
                                            </p:graphicEl>
                                          </p:spTgt>
                                        </p:tgtEl>
                                      </p:cBhvr>
                                      <p:to x="100000" y="100000"/>
                                    </p:animScale>
                                    <p:animScale>
                                      <p:cBhvr>
                                        <p:cTn id="15" dur="13">
                                          <p:stCondLst>
                                            <p:cond delay="656"/>
                                          </p:stCondLst>
                                        </p:cTn>
                                        <p:tgtEl>
                                          <p:spTgt spid="2">
                                            <p:graphicEl>
                                              <a:dgm id="{FC13CCF7-429E-4FFB-91B5-3F214B9F6EF5}"/>
                                            </p:graphicEl>
                                          </p:spTgt>
                                        </p:tgtEl>
                                      </p:cBhvr>
                                      <p:to x="100000" y="80000"/>
                                    </p:animScale>
                                    <p:animScale>
                                      <p:cBhvr>
                                        <p:cTn id="16" dur="83" decel="50000">
                                          <p:stCondLst>
                                            <p:cond delay="669"/>
                                          </p:stCondLst>
                                        </p:cTn>
                                        <p:tgtEl>
                                          <p:spTgt spid="2">
                                            <p:graphicEl>
                                              <a:dgm id="{FC13CCF7-429E-4FFB-91B5-3F214B9F6EF5}"/>
                                            </p:graphicEl>
                                          </p:spTgt>
                                        </p:tgtEl>
                                      </p:cBhvr>
                                      <p:to x="100000" y="100000"/>
                                    </p:animScale>
                                    <p:animScale>
                                      <p:cBhvr>
                                        <p:cTn id="17" dur="13">
                                          <p:stCondLst>
                                            <p:cond delay="821"/>
                                          </p:stCondLst>
                                        </p:cTn>
                                        <p:tgtEl>
                                          <p:spTgt spid="2">
                                            <p:graphicEl>
                                              <a:dgm id="{FC13CCF7-429E-4FFB-91B5-3F214B9F6EF5}"/>
                                            </p:graphicEl>
                                          </p:spTgt>
                                        </p:tgtEl>
                                      </p:cBhvr>
                                      <p:to x="100000" y="90000"/>
                                    </p:animScale>
                                    <p:animScale>
                                      <p:cBhvr>
                                        <p:cTn id="18" dur="83" decel="50000">
                                          <p:stCondLst>
                                            <p:cond delay="834"/>
                                          </p:stCondLst>
                                        </p:cTn>
                                        <p:tgtEl>
                                          <p:spTgt spid="2">
                                            <p:graphicEl>
                                              <a:dgm id="{FC13CCF7-429E-4FFB-91B5-3F214B9F6EF5}"/>
                                            </p:graphicEl>
                                          </p:spTgt>
                                        </p:tgtEl>
                                      </p:cBhvr>
                                      <p:to x="100000" y="100000"/>
                                    </p:animScale>
                                    <p:animScale>
                                      <p:cBhvr>
                                        <p:cTn id="19" dur="13">
                                          <p:stCondLst>
                                            <p:cond delay="904"/>
                                          </p:stCondLst>
                                        </p:cTn>
                                        <p:tgtEl>
                                          <p:spTgt spid="2">
                                            <p:graphicEl>
                                              <a:dgm id="{FC13CCF7-429E-4FFB-91B5-3F214B9F6EF5}"/>
                                            </p:graphicEl>
                                          </p:spTgt>
                                        </p:tgtEl>
                                      </p:cBhvr>
                                      <p:to x="100000" y="95000"/>
                                    </p:animScale>
                                    <p:animScale>
                                      <p:cBhvr>
                                        <p:cTn id="20" dur="83" decel="50000">
                                          <p:stCondLst>
                                            <p:cond delay="917"/>
                                          </p:stCondLst>
                                        </p:cTn>
                                        <p:tgtEl>
                                          <p:spTgt spid="2">
                                            <p:graphicEl>
                                              <a:dgm id="{FC13CCF7-429E-4FFB-91B5-3F214B9F6EF5}"/>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graphicEl>
                                              <a:dgm id="{A6094EF6-F678-42EC-A0FE-20F3A53B8F41}"/>
                                            </p:graphicEl>
                                          </p:spTgt>
                                        </p:tgtEl>
                                        <p:attrNameLst>
                                          <p:attrName>style.visibility</p:attrName>
                                        </p:attrNameLst>
                                      </p:cBhvr>
                                      <p:to>
                                        <p:strVal val="visible"/>
                                      </p:to>
                                    </p:set>
                                    <p:animEffect transition="in" filter="wipe(down)">
                                      <p:cBhvr>
                                        <p:cTn id="25" dur="290">
                                          <p:stCondLst>
                                            <p:cond delay="0"/>
                                          </p:stCondLst>
                                        </p:cTn>
                                        <p:tgtEl>
                                          <p:spTgt spid="2">
                                            <p:graphicEl>
                                              <a:dgm id="{A6094EF6-F678-42EC-A0FE-20F3A53B8F41}"/>
                                            </p:graphicEl>
                                          </p:spTgt>
                                        </p:tgtEl>
                                      </p:cBhvr>
                                    </p:animEffect>
                                    <p:anim calcmode="lin" valueType="num">
                                      <p:cBhvr>
                                        <p:cTn id="26" dur="911" tmFilter="0,0; 0.14,0.36; 0.43,0.73; 0.71,0.91; 1.0,1.0">
                                          <p:stCondLst>
                                            <p:cond delay="0"/>
                                          </p:stCondLst>
                                        </p:cTn>
                                        <p:tgtEl>
                                          <p:spTgt spid="2">
                                            <p:graphicEl>
                                              <a:dgm id="{A6094EF6-F678-42EC-A0FE-20F3A53B8F41}"/>
                                            </p:graphic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2">
                                            <p:graphicEl>
                                              <a:dgm id="{A6094EF6-F678-42EC-A0FE-20F3A53B8F41}"/>
                                            </p:graphic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2">
                                            <p:graphicEl>
                                              <a:dgm id="{A6094EF6-F678-42EC-A0FE-20F3A53B8F41}"/>
                                            </p:graphic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2">
                                            <p:graphicEl>
                                              <a:dgm id="{A6094EF6-F678-42EC-A0FE-20F3A53B8F41}"/>
                                            </p:graphic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2">
                                            <p:graphicEl>
                                              <a:dgm id="{A6094EF6-F678-42EC-A0FE-20F3A53B8F41}"/>
                                            </p:graphic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2">
                                            <p:graphicEl>
                                              <a:dgm id="{A6094EF6-F678-42EC-A0FE-20F3A53B8F41}"/>
                                            </p:graphicEl>
                                          </p:spTgt>
                                        </p:tgtEl>
                                      </p:cBhvr>
                                      <p:to x="100000" y="60000"/>
                                    </p:animScale>
                                    <p:animScale>
                                      <p:cBhvr>
                                        <p:cTn id="32" dur="83" decel="50000">
                                          <p:stCondLst>
                                            <p:cond delay="338"/>
                                          </p:stCondLst>
                                        </p:cTn>
                                        <p:tgtEl>
                                          <p:spTgt spid="2">
                                            <p:graphicEl>
                                              <a:dgm id="{A6094EF6-F678-42EC-A0FE-20F3A53B8F41}"/>
                                            </p:graphicEl>
                                          </p:spTgt>
                                        </p:tgtEl>
                                      </p:cBhvr>
                                      <p:to x="100000" y="100000"/>
                                    </p:animScale>
                                    <p:animScale>
                                      <p:cBhvr>
                                        <p:cTn id="33" dur="13">
                                          <p:stCondLst>
                                            <p:cond delay="656"/>
                                          </p:stCondLst>
                                        </p:cTn>
                                        <p:tgtEl>
                                          <p:spTgt spid="2">
                                            <p:graphicEl>
                                              <a:dgm id="{A6094EF6-F678-42EC-A0FE-20F3A53B8F41}"/>
                                            </p:graphicEl>
                                          </p:spTgt>
                                        </p:tgtEl>
                                      </p:cBhvr>
                                      <p:to x="100000" y="80000"/>
                                    </p:animScale>
                                    <p:animScale>
                                      <p:cBhvr>
                                        <p:cTn id="34" dur="83" decel="50000">
                                          <p:stCondLst>
                                            <p:cond delay="669"/>
                                          </p:stCondLst>
                                        </p:cTn>
                                        <p:tgtEl>
                                          <p:spTgt spid="2">
                                            <p:graphicEl>
                                              <a:dgm id="{A6094EF6-F678-42EC-A0FE-20F3A53B8F41}"/>
                                            </p:graphicEl>
                                          </p:spTgt>
                                        </p:tgtEl>
                                      </p:cBhvr>
                                      <p:to x="100000" y="100000"/>
                                    </p:animScale>
                                    <p:animScale>
                                      <p:cBhvr>
                                        <p:cTn id="35" dur="13">
                                          <p:stCondLst>
                                            <p:cond delay="821"/>
                                          </p:stCondLst>
                                        </p:cTn>
                                        <p:tgtEl>
                                          <p:spTgt spid="2">
                                            <p:graphicEl>
                                              <a:dgm id="{A6094EF6-F678-42EC-A0FE-20F3A53B8F41}"/>
                                            </p:graphicEl>
                                          </p:spTgt>
                                        </p:tgtEl>
                                      </p:cBhvr>
                                      <p:to x="100000" y="90000"/>
                                    </p:animScale>
                                    <p:animScale>
                                      <p:cBhvr>
                                        <p:cTn id="36" dur="83" decel="50000">
                                          <p:stCondLst>
                                            <p:cond delay="834"/>
                                          </p:stCondLst>
                                        </p:cTn>
                                        <p:tgtEl>
                                          <p:spTgt spid="2">
                                            <p:graphicEl>
                                              <a:dgm id="{A6094EF6-F678-42EC-A0FE-20F3A53B8F41}"/>
                                            </p:graphicEl>
                                          </p:spTgt>
                                        </p:tgtEl>
                                      </p:cBhvr>
                                      <p:to x="100000" y="100000"/>
                                    </p:animScale>
                                    <p:animScale>
                                      <p:cBhvr>
                                        <p:cTn id="37" dur="13">
                                          <p:stCondLst>
                                            <p:cond delay="904"/>
                                          </p:stCondLst>
                                        </p:cTn>
                                        <p:tgtEl>
                                          <p:spTgt spid="2">
                                            <p:graphicEl>
                                              <a:dgm id="{A6094EF6-F678-42EC-A0FE-20F3A53B8F41}"/>
                                            </p:graphicEl>
                                          </p:spTgt>
                                        </p:tgtEl>
                                      </p:cBhvr>
                                      <p:to x="100000" y="95000"/>
                                    </p:animScale>
                                    <p:animScale>
                                      <p:cBhvr>
                                        <p:cTn id="38" dur="83" decel="50000">
                                          <p:stCondLst>
                                            <p:cond delay="917"/>
                                          </p:stCondLst>
                                        </p:cTn>
                                        <p:tgtEl>
                                          <p:spTgt spid="2">
                                            <p:graphicEl>
                                              <a:dgm id="{A6094EF6-F678-42EC-A0FE-20F3A53B8F41}"/>
                                            </p:graphic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
                                            <p:graphicEl>
                                              <a:dgm id="{59F954DF-DBF4-4C22-BD94-5DC2529C0C77}"/>
                                            </p:graphicEl>
                                          </p:spTgt>
                                        </p:tgtEl>
                                        <p:attrNameLst>
                                          <p:attrName>style.visibility</p:attrName>
                                        </p:attrNameLst>
                                      </p:cBhvr>
                                      <p:to>
                                        <p:strVal val="visible"/>
                                      </p:to>
                                    </p:set>
                                    <p:animEffect transition="in" filter="wipe(down)">
                                      <p:cBhvr>
                                        <p:cTn id="41" dur="290">
                                          <p:stCondLst>
                                            <p:cond delay="0"/>
                                          </p:stCondLst>
                                        </p:cTn>
                                        <p:tgtEl>
                                          <p:spTgt spid="2">
                                            <p:graphicEl>
                                              <a:dgm id="{59F954DF-DBF4-4C22-BD94-5DC2529C0C77}"/>
                                            </p:graphicEl>
                                          </p:spTgt>
                                        </p:tgtEl>
                                      </p:cBhvr>
                                    </p:animEffect>
                                    <p:anim calcmode="lin" valueType="num">
                                      <p:cBhvr>
                                        <p:cTn id="42" dur="911" tmFilter="0,0; 0.14,0.36; 0.43,0.73; 0.71,0.91; 1.0,1.0">
                                          <p:stCondLst>
                                            <p:cond delay="0"/>
                                          </p:stCondLst>
                                        </p:cTn>
                                        <p:tgtEl>
                                          <p:spTgt spid="2">
                                            <p:graphicEl>
                                              <a:dgm id="{59F954DF-DBF4-4C22-BD94-5DC2529C0C77}"/>
                                            </p:graphicEl>
                                          </p:spTgt>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2">
                                            <p:graphicEl>
                                              <a:dgm id="{59F954DF-DBF4-4C22-BD94-5DC2529C0C77}"/>
                                            </p:graphicEl>
                                          </p:spTgt>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2">
                                            <p:graphicEl>
                                              <a:dgm id="{59F954DF-DBF4-4C22-BD94-5DC2529C0C77}"/>
                                            </p:graphicEl>
                                          </p:spTgt>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2">
                                            <p:graphicEl>
                                              <a:dgm id="{59F954DF-DBF4-4C22-BD94-5DC2529C0C77}"/>
                                            </p:graphicEl>
                                          </p:spTgt>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2">
                                            <p:graphicEl>
                                              <a:dgm id="{59F954DF-DBF4-4C22-BD94-5DC2529C0C77}"/>
                                            </p:graphicEl>
                                          </p:spTgt>
                                        </p:tgtEl>
                                        <p:attrNameLst>
                                          <p:attrName>ppt_y</p:attrName>
                                        </p:attrNameLst>
                                      </p:cBhvr>
                                      <p:tavLst>
                                        <p:tav tm="0" fmla="#ppt_y-sin(pi*$)/81">
                                          <p:val>
                                            <p:fltVal val="0"/>
                                          </p:val>
                                        </p:tav>
                                        <p:tav tm="100000">
                                          <p:val>
                                            <p:fltVal val="1"/>
                                          </p:val>
                                        </p:tav>
                                      </p:tavLst>
                                    </p:anim>
                                    <p:animScale>
                                      <p:cBhvr>
                                        <p:cTn id="47" dur="13">
                                          <p:stCondLst>
                                            <p:cond delay="325"/>
                                          </p:stCondLst>
                                        </p:cTn>
                                        <p:tgtEl>
                                          <p:spTgt spid="2">
                                            <p:graphicEl>
                                              <a:dgm id="{59F954DF-DBF4-4C22-BD94-5DC2529C0C77}"/>
                                            </p:graphicEl>
                                          </p:spTgt>
                                        </p:tgtEl>
                                      </p:cBhvr>
                                      <p:to x="100000" y="60000"/>
                                    </p:animScale>
                                    <p:animScale>
                                      <p:cBhvr>
                                        <p:cTn id="48" dur="83" decel="50000">
                                          <p:stCondLst>
                                            <p:cond delay="338"/>
                                          </p:stCondLst>
                                        </p:cTn>
                                        <p:tgtEl>
                                          <p:spTgt spid="2">
                                            <p:graphicEl>
                                              <a:dgm id="{59F954DF-DBF4-4C22-BD94-5DC2529C0C77}"/>
                                            </p:graphicEl>
                                          </p:spTgt>
                                        </p:tgtEl>
                                      </p:cBhvr>
                                      <p:to x="100000" y="100000"/>
                                    </p:animScale>
                                    <p:animScale>
                                      <p:cBhvr>
                                        <p:cTn id="49" dur="13">
                                          <p:stCondLst>
                                            <p:cond delay="656"/>
                                          </p:stCondLst>
                                        </p:cTn>
                                        <p:tgtEl>
                                          <p:spTgt spid="2">
                                            <p:graphicEl>
                                              <a:dgm id="{59F954DF-DBF4-4C22-BD94-5DC2529C0C77}"/>
                                            </p:graphicEl>
                                          </p:spTgt>
                                        </p:tgtEl>
                                      </p:cBhvr>
                                      <p:to x="100000" y="80000"/>
                                    </p:animScale>
                                    <p:animScale>
                                      <p:cBhvr>
                                        <p:cTn id="50" dur="83" decel="50000">
                                          <p:stCondLst>
                                            <p:cond delay="669"/>
                                          </p:stCondLst>
                                        </p:cTn>
                                        <p:tgtEl>
                                          <p:spTgt spid="2">
                                            <p:graphicEl>
                                              <a:dgm id="{59F954DF-DBF4-4C22-BD94-5DC2529C0C77}"/>
                                            </p:graphicEl>
                                          </p:spTgt>
                                        </p:tgtEl>
                                      </p:cBhvr>
                                      <p:to x="100000" y="100000"/>
                                    </p:animScale>
                                    <p:animScale>
                                      <p:cBhvr>
                                        <p:cTn id="51" dur="13">
                                          <p:stCondLst>
                                            <p:cond delay="821"/>
                                          </p:stCondLst>
                                        </p:cTn>
                                        <p:tgtEl>
                                          <p:spTgt spid="2">
                                            <p:graphicEl>
                                              <a:dgm id="{59F954DF-DBF4-4C22-BD94-5DC2529C0C77}"/>
                                            </p:graphicEl>
                                          </p:spTgt>
                                        </p:tgtEl>
                                      </p:cBhvr>
                                      <p:to x="100000" y="90000"/>
                                    </p:animScale>
                                    <p:animScale>
                                      <p:cBhvr>
                                        <p:cTn id="52" dur="83" decel="50000">
                                          <p:stCondLst>
                                            <p:cond delay="834"/>
                                          </p:stCondLst>
                                        </p:cTn>
                                        <p:tgtEl>
                                          <p:spTgt spid="2">
                                            <p:graphicEl>
                                              <a:dgm id="{59F954DF-DBF4-4C22-BD94-5DC2529C0C77}"/>
                                            </p:graphicEl>
                                          </p:spTgt>
                                        </p:tgtEl>
                                      </p:cBhvr>
                                      <p:to x="100000" y="100000"/>
                                    </p:animScale>
                                    <p:animScale>
                                      <p:cBhvr>
                                        <p:cTn id="53" dur="13">
                                          <p:stCondLst>
                                            <p:cond delay="904"/>
                                          </p:stCondLst>
                                        </p:cTn>
                                        <p:tgtEl>
                                          <p:spTgt spid="2">
                                            <p:graphicEl>
                                              <a:dgm id="{59F954DF-DBF4-4C22-BD94-5DC2529C0C77}"/>
                                            </p:graphicEl>
                                          </p:spTgt>
                                        </p:tgtEl>
                                      </p:cBhvr>
                                      <p:to x="100000" y="95000"/>
                                    </p:animScale>
                                    <p:animScale>
                                      <p:cBhvr>
                                        <p:cTn id="54" dur="83" decel="50000">
                                          <p:stCondLst>
                                            <p:cond delay="917"/>
                                          </p:stCondLst>
                                        </p:cTn>
                                        <p:tgtEl>
                                          <p:spTgt spid="2">
                                            <p:graphicEl>
                                              <a:dgm id="{59F954DF-DBF4-4C22-BD94-5DC2529C0C77}"/>
                                            </p:graphic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2">
                                            <p:graphicEl>
                                              <a:dgm id="{D6E0BFCB-3828-4FCF-8098-A44F1BB4476F}"/>
                                            </p:graphicEl>
                                          </p:spTgt>
                                        </p:tgtEl>
                                        <p:attrNameLst>
                                          <p:attrName>style.visibility</p:attrName>
                                        </p:attrNameLst>
                                      </p:cBhvr>
                                      <p:to>
                                        <p:strVal val="visible"/>
                                      </p:to>
                                    </p:set>
                                    <p:animEffect transition="in" filter="wipe(down)">
                                      <p:cBhvr>
                                        <p:cTn id="59" dur="290">
                                          <p:stCondLst>
                                            <p:cond delay="0"/>
                                          </p:stCondLst>
                                        </p:cTn>
                                        <p:tgtEl>
                                          <p:spTgt spid="2">
                                            <p:graphicEl>
                                              <a:dgm id="{D6E0BFCB-3828-4FCF-8098-A44F1BB4476F}"/>
                                            </p:graphicEl>
                                          </p:spTgt>
                                        </p:tgtEl>
                                      </p:cBhvr>
                                    </p:animEffect>
                                    <p:anim calcmode="lin" valueType="num">
                                      <p:cBhvr>
                                        <p:cTn id="60" dur="911" tmFilter="0,0; 0.14,0.36; 0.43,0.73; 0.71,0.91; 1.0,1.0">
                                          <p:stCondLst>
                                            <p:cond delay="0"/>
                                          </p:stCondLst>
                                        </p:cTn>
                                        <p:tgtEl>
                                          <p:spTgt spid="2">
                                            <p:graphicEl>
                                              <a:dgm id="{D6E0BFCB-3828-4FCF-8098-A44F1BB4476F}"/>
                                            </p:graphicEl>
                                          </p:spTgt>
                                        </p:tgtEl>
                                        <p:attrNameLst>
                                          <p:attrName>ppt_x</p:attrName>
                                        </p:attrNameLst>
                                      </p:cBhvr>
                                      <p:tavLst>
                                        <p:tav tm="0">
                                          <p:val>
                                            <p:strVal val="#ppt_x-0.25"/>
                                          </p:val>
                                        </p:tav>
                                        <p:tav tm="100000">
                                          <p:val>
                                            <p:strVal val="#ppt_x"/>
                                          </p:val>
                                        </p:tav>
                                      </p:tavLst>
                                    </p:anim>
                                    <p:anim calcmode="lin" valueType="num">
                                      <p:cBhvr>
                                        <p:cTn id="61" dur="332" tmFilter="0.0,0.0; 0.25,0.07; 0.50,0.2; 0.75,0.467; 1.0,1.0">
                                          <p:stCondLst>
                                            <p:cond delay="0"/>
                                          </p:stCondLst>
                                        </p:cTn>
                                        <p:tgtEl>
                                          <p:spTgt spid="2">
                                            <p:graphicEl>
                                              <a:dgm id="{D6E0BFCB-3828-4FCF-8098-A44F1BB4476F}"/>
                                            </p:graphicEl>
                                          </p:spTgt>
                                        </p:tgtEl>
                                        <p:attrNameLst>
                                          <p:attrName>ppt_y</p:attrName>
                                        </p:attrNameLst>
                                      </p:cBhvr>
                                      <p:tavLst>
                                        <p:tav tm="0" fmla="#ppt_y-sin(pi*$)/3">
                                          <p:val>
                                            <p:fltVal val="0.5"/>
                                          </p:val>
                                        </p:tav>
                                        <p:tav tm="100000">
                                          <p:val>
                                            <p:fltVal val="1"/>
                                          </p:val>
                                        </p:tav>
                                      </p:tavLst>
                                    </p:anim>
                                    <p:anim calcmode="lin" valueType="num">
                                      <p:cBhvr>
                                        <p:cTn id="62" dur="332" tmFilter="0, 0; 0.125,0.2665; 0.25,0.4; 0.375,0.465; 0.5,0.5;  0.625,0.535; 0.75,0.6; 0.875,0.7335; 1,1">
                                          <p:stCondLst>
                                            <p:cond delay="332"/>
                                          </p:stCondLst>
                                        </p:cTn>
                                        <p:tgtEl>
                                          <p:spTgt spid="2">
                                            <p:graphicEl>
                                              <a:dgm id="{D6E0BFCB-3828-4FCF-8098-A44F1BB4476F}"/>
                                            </p:graphicEl>
                                          </p:spTgt>
                                        </p:tgtEl>
                                        <p:attrNameLst>
                                          <p:attrName>ppt_y</p:attrName>
                                        </p:attrNameLst>
                                      </p:cBhvr>
                                      <p:tavLst>
                                        <p:tav tm="0" fmla="#ppt_y-sin(pi*$)/9">
                                          <p:val>
                                            <p:fltVal val="0"/>
                                          </p:val>
                                        </p:tav>
                                        <p:tav tm="100000">
                                          <p:val>
                                            <p:fltVal val="1"/>
                                          </p:val>
                                        </p:tav>
                                      </p:tavLst>
                                    </p:anim>
                                    <p:anim calcmode="lin" valueType="num">
                                      <p:cBhvr>
                                        <p:cTn id="63" dur="166" tmFilter="0, 0; 0.125,0.2665; 0.25,0.4; 0.375,0.465; 0.5,0.5;  0.625,0.535; 0.75,0.6; 0.875,0.7335; 1,1">
                                          <p:stCondLst>
                                            <p:cond delay="662"/>
                                          </p:stCondLst>
                                        </p:cTn>
                                        <p:tgtEl>
                                          <p:spTgt spid="2">
                                            <p:graphicEl>
                                              <a:dgm id="{D6E0BFCB-3828-4FCF-8098-A44F1BB4476F}"/>
                                            </p:graphicEl>
                                          </p:spTgt>
                                        </p:tgtEl>
                                        <p:attrNameLst>
                                          <p:attrName>ppt_y</p:attrName>
                                        </p:attrNameLst>
                                      </p:cBhvr>
                                      <p:tavLst>
                                        <p:tav tm="0" fmla="#ppt_y-sin(pi*$)/27">
                                          <p:val>
                                            <p:fltVal val="0"/>
                                          </p:val>
                                        </p:tav>
                                        <p:tav tm="100000">
                                          <p:val>
                                            <p:fltVal val="1"/>
                                          </p:val>
                                        </p:tav>
                                      </p:tavLst>
                                    </p:anim>
                                    <p:anim calcmode="lin" valueType="num">
                                      <p:cBhvr>
                                        <p:cTn id="64" dur="82" tmFilter="0, 0; 0.125,0.2665; 0.25,0.4; 0.375,0.465; 0.5,0.5;  0.625,0.535; 0.75,0.6; 0.875,0.7335; 1,1">
                                          <p:stCondLst>
                                            <p:cond delay="828"/>
                                          </p:stCondLst>
                                        </p:cTn>
                                        <p:tgtEl>
                                          <p:spTgt spid="2">
                                            <p:graphicEl>
                                              <a:dgm id="{D6E0BFCB-3828-4FCF-8098-A44F1BB4476F}"/>
                                            </p:graphicEl>
                                          </p:spTgt>
                                        </p:tgtEl>
                                        <p:attrNameLst>
                                          <p:attrName>ppt_y</p:attrName>
                                        </p:attrNameLst>
                                      </p:cBhvr>
                                      <p:tavLst>
                                        <p:tav tm="0" fmla="#ppt_y-sin(pi*$)/81">
                                          <p:val>
                                            <p:fltVal val="0"/>
                                          </p:val>
                                        </p:tav>
                                        <p:tav tm="100000">
                                          <p:val>
                                            <p:fltVal val="1"/>
                                          </p:val>
                                        </p:tav>
                                      </p:tavLst>
                                    </p:anim>
                                    <p:animScale>
                                      <p:cBhvr>
                                        <p:cTn id="65" dur="13">
                                          <p:stCondLst>
                                            <p:cond delay="325"/>
                                          </p:stCondLst>
                                        </p:cTn>
                                        <p:tgtEl>
                                          <p:spTgt spid="2">
                                            <p:graphicEl>
                                              <a:dgm id="{D6E0BFCB-3828-4FCF-8098-A44F1BB4476F}"/>
                                            </p:graphicEl>
                                          </p:spTgt>
                                        </p:tgtEl>
                                      </p:cBhvr>
                                      <p:to x="100000" y="60000"/>
                                    </p:animScale>
                                    <p:animScale>
                                      <p:cBhvr>
                                        <p:cTn id="66" dur="83" decel="50000">
                                          <p:stCondLst>
                                            <p:cond delay="338"/>
                                          </p:stCondLst>
                                        </p:cTn>
                                        <p:tgtEl>
                                          <p:spTgt spid="2">
                                            <p:graphicEl>
                                              <a:dgm id="{D6E0BFCB-3828-4FCF-8098-A44F1BB4476F}"/>
                                            </p:graphicEl>
                                          </p:spTgt>
                                        </p:tgtEl>
                                      </p:cBhvr>
                                      <p:to x="100000" y="100000"/>
                                    </p:animScale>
                                    <p:animScale>
                                      <p:cBhvr>
                                        <p:cTn id="67" dur="13">
                                          <p:stCondLst>
                                            <p:cond delay="656"/>
                                          </p:stCondLst>
                                        </p:cTn>
                                        <p:tgtEl>
                                          <p:spTgt spid="2">
                                            <p:graphicEl>
                                              <a:dgm id="{D6E0BFCB-3828-4FCF-8098-A44F1BB4476F}"/>
                                            </p:graphicEl>
                                          </p:spTgt>
                                        </p:tgtEl>
                                      </p:cBhvr>
                                      <p:to x="100000" y="80000"/>
                                    </p:animScale>
                                    <p:animScale>
                                      <p:cBhvr>
                                        <p:cTn id="68" dur="83" decel="50000">
                                          <p:stCondLst>
                                            <p:cond delay="669"/>
                                          </p:stCondLst>
                                        </p:cTn>
                                        <p:tgtEl>
                                          <p:spTgt spid="2">
                                            <p:graphicEl>
                                              <a:dgm id="{D6E0BFCB-3828-4FCF-8098-A44F1BB4476F}"/>
                                            </p:graphicEl>
                                          </p:spTgt>
                                        </p:tgtEl>
                                      </p:cBhvr>
                                      <p:to x="100000" y="100000"/>
                                    </p:animScale>
                                    <p:animScale>
                                      <p:cBhvr>
                                        <p:cTn id="69" dur="13">
                                          <p:stCondLst>
                                            <p:cond delay="821"/>
                                          </p:stCondLst>
                                        </p:cTn>
                                        <p:tgtEl>
                                          <p:spTgt spid="2">
                                            <p:graphicEl>
                                              <a:dgm id="{D6E0BFCB-3828-4FCF-8098-A44F1BB4476F}"/>
                                            </p:graphicEl>
                                          </p:spTgt>
                                        </p:tgtEl>
                                      </p:cBhvr>
                                      <p:to x="100000" y="90000"/>
                                    </p:animScale>
                                    <p:animScale>
                                      <p:cBhvr>
                                        <p:cTn id="70" dur="83" decel="50000">
                                          <p:stCondLst>
                                            <p:cond delay="834"/>
                                          </p:stCondLst>
                                        </p:cTn>
                                        <p:tgtEl>
                                          <p:spTgt spid="2">
                                            <p:graphicEl>
                                              <a:dgm id="{D6E0BFCB-3828-4FCF-8098-A44F1BB4476F}"/>
                                            </p:graphicEl>
                                          </p:spTgt>
                                        </p:tgtEl>
                                      </p:cBhvr>
                                      <p:to x="100000" y="100000"/>
                                    </p:animScale>
                                    <p:animScale>
                                      <p:cBhvr>
                                        <p:cTn id="71" dur="13">
                                          <p:stCondLst>
                                            <p:cond delay="904"/>
                                          </p:stCondLst>
                                        </p:cTn>
                                        <p:tgtEl>
                                          <p:spTgt spid="2">
                                            <p:graphicEl>
                                              <a:dgm id="{D6E0BFCB-3828-4FCF-8098-A44F1BB4476F}"/>
                                            </p:graphicEl>
                                          </p:spTgt>
                                        </p:tgtEl>
                                      </p:cBhvr>
                                      <p:to x="100000" y="95000"/>
                                    </p:animScale>
                                    <p:animScale>
                                      <p:cBhvr>
                                        <p:cTn id="72" dur="83" decel="50000">
                                          <p:stCondLst>
                                            <p:cond delay="917"/>
                                          </p:stCondLst>
                                        </p:cTn>
                                        <p:tgtEl>
                                          <p:spTgt spid="2">
                                            <p:graphicEl>
                                              <a:dgm id="{D6E0BFCB-3828-4FCF-8098-A44F1BB4476F}"/>
                                            </p:graphic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2">
                                            <p:graphicEl>
                                              <a:dgm id="{E959E41B-CE21-499B-BF6C-ECD562267319}"/>
                                            </p:graphicEl>
                                          </p:spTgt>
                                        </p:tgtEl>
                                        <p:attrNameLst>
                                          <p:attrName>style.visibility</p:attrName>
                                        </p:attrNameLst>
                                      </p:cBhvr>
                                      <p:to>
                                        <p:strVal val="visible"/>
                                      </p:to>
                                    </p:set>
                                    <p:animEffect transition="in" filter="wipe(down)">
                                      <p:cBhvr>
                                        <p:cTn id="75" dur="290">
                                          <p:stCondLst>
                                            <p:cond delay="0"/>
                                          </p:stCondLst>
                                        </p:cTn>
                                        <p:tgtEl>
                                          <p:spTgt spid="2">
                                            <p:graphicEl>
                                              <a:dgm id="{E959E41B-CE21-499B-BF6C-ECD562267319}"/>
                                            </p:graphicEl>
                                          </p:spTgt>
                                        </p:tgtEl>
                                      </p:cBhvr>
                                    </p:animEffect>
                                    <p:anim calcmode="lin" valueType="num">
                                      <p:cBhvr>
                                        <p:cTn id="76" dur="911" tmFilter="0,0; 0.14,0.36; 0.43,0.73; 0.71,0.91; 1.0,1.0">
                                          <p:stCondLst>
                                            <p:cond delay="0"/>
                                          </p:stCondLst>
                                        </p:cTn>
                                        <p:tgtEl>
                                          <p:spTgt spid="2">
                                            <p:graphicEl>
                                              <a:dgm id="{E959E41B-CE21-499B-BF6C-ECD562267319}"/>
                                            </p:graphicEl>
                                          </p:spTgt>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2">
                                            <p:graphicEl>
                                              <a:dgm id="{E959E41B-CE21-499B-BF6C-ECD562267319}"/>
                                            </p:graphicEl>
                                          </p:spTgt>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2">
                                            <p:graphicEl>
                                              <a:dgm id="{E959E41B-CE21-499B-BF6C-ECD562267319}"/>
                                            </p:graphicEl>
                                          </p:spTgt>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2">
                                            <p:graphicEl>
                                              <a:dgm id="{E959E41B-CE21-499B-BF6C-ECD562267319}"/>
                                            </p:graphicEl>
                                          </p:spTgt>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2">
                                            <p:graphicEl>
                                              <a:dgm id="{E959E41B-CE21-499B-BF6C-ECD562267319}"/>
                                            </p:graphicEl>
                                          </p:spTgt>
                                        </p:tgtEl>
                                        <p:attrNameLst>
                                          <p:attrName>ppt_y</p:attrName>
                                        </p:attrNameLst>
                                      </p:cBhvr>
                                      <p:tavLst>
                                        <p:tav tm="0" fmla="#ppt_y-sin(pi*$)/81">
                                          <p:val>
                                            <p:fltVal val="0"/>
                                          </p:val>
                                        </p:tav>
                                        <p:tav tm="100000">
                                          <p:val>
                                            <p:fltVal val="1"/>
                                          </p:val>
                                        </p:tav>
                                      </p:tavLst>
                                    </p:anim>
                                    <p:animScale>
                                      <p:cBhvr>
                                        <p:cTn id="81" dur="13">
                                          <p:stCondLst>
                                            <p:cond delay="325"/>
                                          </p:stCondLst>
                                        </p:cTn>
                                        <p:tgtEl>
                                          <p:spTgt spid="2">
                                            <p:graphicEl>
                                              <a:dgm id="{E959E41B-CE21-499B-BF6C-ECD562267319}"/>
                                            </p:graphicEl>
                                          </p:spTgt>
                                        </p:tgtEl>
                                      </p:cBhvr>
                                      <p:to x="100000" y="60000"/>
                                    </p:animScale>
                                    <p:animScale>
                                      <p:cBhvr>
                                        <p:cTn id="82" dur="83" decel="50000">
                                          <p:stCondLst>
                                            <p:cond delay="338"/>
                                          </p:stCondLst>
                                        </p:cTn>
                                        <p:tgtEl>
                                          <p:spTgt spid="2">
                                            <p:graphicEl>
                                              <a:dgm id="{E959E41B-CE21-499B-BF6C-ECD562267319}"/>
                                            </p:graphicEl>
                                          </p:spTgt>
                                        </p:tgtEl>
                                      </p:cBhvr>
                                      <p:to x="100000" y="100000"/>
                                    </p:animScale>
                                    <p:animScale>
                                      <p:cBhvr>
                                        <p:cTn id="83" dur="13">
                                          <p:stCondLst>
                                            <p:cond delay="656"/>
                                          </p:stCondLst>
                                        </p:cTn>
                                        <p:tgtEl>
                                          <p:spTgt spid="2">
                                            <p:graphicEl>
                                              <a:dgm id="{E959E41B-CE21-499B-BF6C-ECD562267319}"/>
                                            </p:graphicEl>
                                          </p:spTgt>
                                        </p:tgtEl>
                                      </p:cBhvr>
                                      <p:to x="100000" y="80000"/>
                                    </p:animScale>
                                    <p:animScale>
                                      <p:cBhvr>
                                        <p:cTn id="84" dur="83" decel="50000">
                                          <p:stCondLst>
                                            <p:cond delay="669"/>
                                          </p:stCondLst>
                                        </p:cTn>
                                        <p:tgtEl>
                                          <p:spTgt spid="2">
                                            <p:graphicEl>
                                              <a:dgm id="{E959E41B-CE21-499B-BF6C-ECD562267319}"/>
                                            </p:graphicEl>
                                          </p:spTgt>
                                        </p:tgtEl>
                                      </p:cBhvr>
                                      <p:to x="100000" y="100000"/>
                                    </p:animScale>
                                    <p:animScale>
                                      <p:cBhvr>
                                        <p:cTn id="85" dur="13">
                                          <p:stCondLst>
                                            <p:cond delay="821"/>
                                          </p:stCondLst>
                                        </p:cTn>
                                        <p:tgtEl>
                                          <p:spTgt spid="2">
                                            <p:graphicEl>
                                              <a:dgm id="{E959E41B-CE21-499B-BF6C-ECD562267319}"/>
                                            </p:graphicEl>
                                          </p:spTgt>
                                        </p:tgtEl>
                                      </p:cBhvr>
                                      <p:to x="100000" y="90000"/>
                                    </p:animScale>
                                    <p:animScale>
                                      <p:cBhvr>
                                        <p:cTn id="86" dur="83" decel="50000">
                                          <p:stCondLst>
                                            <p:cond delay="834"/>
                                          </p:stCondLst>
                                        </p:cTn>
                                        <p:tgtEl>
                                          <p:spTgt spid="2">
                                            <p:graphicEl>
                                              <a:dgm id="{E959E41B-CE21-499B-BF6C-ECD562267319}"/>
                                            </p:graphicEl>
                                          </p:spTgt>
                                        </p:tgtEl>
                                      </p:cBhvr>
                                      <p:to x="100000" y="100000"/>
                                    </p:animScale>
                                    <p:animScale>
                                      <p:cBhvr>
                                        <p:cTn id="87" dur="13">
                                          <p:stCondLst>
                                            <p:cond delay="904"/>
                                          </p:stCondLst>
                                        </p:cTn>
                                        <p:tgtEl>
                                          <p:spTgt spid="2">
                                            <p:graphicEl>
                                              <a:dgm id="{E959E41B-CE21-499B-BF6C-ECD562267319}"/>
                                            </p:graphicEl>
                                          </p:spTgt>
                                        </p:tgtEl>
                                      </p:cBhvr>
                                      <p:to x="100000" y="95000"/>
                                    </p:animScale>
                                    <p:animScale>
                                      <p:cBhvr>
                                        <p:cTn id="88" dur="83" decel="50000">
                                          <p:stCondLst>
                                            <p:cond delay="917"/>
                                          </p:stCondLst>
                                        </p:cTn>
                                        <p:tgtEl>
                                          <p:spTgt spid="2">
                                            <p:graphicEl>
                                              <a:dgm id="{E959E41B-CE21-499B-BF6C-ECD562267319}"/>
                                            </p:graphic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2">
                                            <p:graphicEl>
                                              <a:dgm id="{C994D475-F561-4F2D-B4E3-441E4F2F6556}"/>
                                            </p:graphicEl>
                                          </p:spTgt>
                                        </p:tgtEl>
                                        <p:attrNameLst>
                                          <p:attrName>style.visibility</p:attrName>
                                        </p:attrNameLst>
                                      </p:cBhvr>
                                      <p:to>
                                        <p:strVal val="visible"/>
                                      </p:to>
                                    </p:set>
                                    <p:animEffect transition="in" filter="wipe(down)">
                                      <p:cBhvr>
                                        <p:cTn id="93" dur="290">
                                          <p:stCondLst>
                                            <p:cond delay="0"/>
                                          </p:stCondLst>
                                        </p:cTn>
                                        <p:tgtEl>
                                          <p:spTgt spid="2">
                                            <p:graphicEl>
                                              <a:dgm id="{C994D475-F561-4F2D-B4E3-441E4F2F6556}"/>
                                            </p:graphicEl>
                                          </p:spTgt>
                                        </p:tgtEl>
                                      </p:cBhvr>
                                    </p:animEffect>
                                    <p:anim calcmode="lin" valueType="num">
                                      <p:cBhvr>
                                        <p:cTn id="94" dur="911" tmFilter="0,0; 0.14,0.36; 0.43,0.73; 0.71,0.91; 1.0,1.0">
                                          <p:stCondLst>
                                            <p:cond delay="0"/>
                                          </p:stCondLst>
                                        </p:cTn>
                                        <p:tgtEl>
                                          <p:spTgt spid="2">
                                            <p:graphicEl>
                                              <a:dgm id="{C994D475-F561-4F2D-B4E3-441E4F2F6556}"/>
                                            </p:graphicEl>
                                          </p:spTgt>
                                        </p:tgtEl>
                                        <p:attrNameLst>
                                          <p:attrName>ppt_x</p:attrName>
                                        </p:attrNameLst>
                                      </p:cBhvr>
                                      <p:tavLst>
                                        <p:tav tm="0">
                                          <p:val>
                                            <p:strVal val="#ppt_x-0.25"/>
                                          </p:val>
                                        </p:tav>
                                        <p:tav tm="100000">
                                          <p:val>
                                            <p:strVal val="#ppt_x"/>
                                          </p:val>
                                        </p:tav>
                                      </p:tavLst>
                                    </p:anim>
                                    <p:anim calcmode="lin" valueType="num">
                                      <p:cBhvr>
                                        <p:cTn id="95" dur="332" tmFilter="0.0,0.0; 0.25,0.07; 0.50,0.2; 0.75,0.467; 1.0,1.0">
                                          <p:stCondLst>
                                            <p:cond delay="0"/>
                                          </p:stCondLst>
                                        </p:cTn>
                                        <p:tgtEl>
                                          <p:spTgt spid="2">
                                            <p:graphicEl>
                                              <a:dgm id="{C994D475-F561-4F2D-B4E3-441E4F2F6556}"/>
                                            </p:graphicEl>
                                          </p:spTgt>
                                        </p:tgtEl>
                                        <p:attrNameLst>
                                          <p:attrName>ppt_y</p:attrName>
                                        </p:attrNameLst>
                                      </p:cBhvr>
                                      <p:tavLst>
                                        <p:tav tm="0" fmla="#ppt_y-sin(pi*$)/3">
                                          <p:val>
                                            <p:fltVal val="0.5"/>
                                          </p:val>
                                        </p:tav>
                                        <p:tav tm="100000">
                                          <p:val>
                                            <p:fltVal val="1"/>
                                          </p:val>
                                        </p:tav>
                                      </p:tavLst>
                                    </p:anim>
                                    <p:anim calcmode="lin" valueType="num">
                                      <p:cBhvr>
                                        <p:cTn id="96" dur="332" tmFilter="0, 0; 0.125,0.2665; 0.25,0.4; 0.375,0.465; 0.5,0.5;  0.625,0.535; 0.75,0.6; 0.875,0.7335; 1,1">
                                          <p:stCondLst>
                                            <p:cond delay="332"/>
                                          </p:stCondLst>
                                        </p:cTn>
                                        <p:tgtEl>
                                          <p:spTgt spid="2">
                                            <p:graphicEl>
                                              <a:dgm id="{C994D475-F561-4F2D-B4E3-441E4F2F6556}"/>
                                            </p:graphicEl>
                                          </p:spTgt>
                                        </p:tgtEl>
                                        <p:attrNameLst>
                                          <p:attrName>ppt_y</p:attrName>
                                        </p:attrNameLst>
                                      </p:cBhvr>
                                      <p:tavLst>
                                        <p:tav tm="0" fmla="#ppt_y-sin(pi*$)/9">
                                          <p:val>
                                            <p:fltVal val="0"/>
                                          </p:val>
                                        </p:tav>
                                        <p:tav tm="100000">
                                          <p:val>
                                            <p:fltVal val="1"/>
                                          </p:val>
                                        </p:tav>
                                      </p:tavLst>
                                    </p:anim>
                                    <p:anim calcmode="lin" valueType="num">
                                      <p:cBhvr>
                                        <p:cTn id="97" dur="166" tmFilter="0, 0; 0.125,0.2665; 0.25,0.4; 0.375,0.465; 0.5,0.5;  0.625,0.535; 0.75,0.6; 0.875,0.7335; 1,1">
                                          <p:stCondLst>
                                            <p:cond delay="662"/>
                                          </p:stCondLst>
                                        </p:cTn>
                                        <p:tgtEl>
                                          <p:spTgt spid="2">
                                            <p:graphicEl>
                                              <a:dgm id="{C994D475-F561-4F2D-B4E3-441E4F2F6556}"/>
                                            </p:graphicEl>
                                          </p:spTgt>
                                        </p:tgtEl>
                                        <p:attrNameLst>
                                          <p:attrName>ppt_y</p:attrName>
                                        </p:attrNameLst>
                                      </p:cBhvr>
                                      <p:tavLst>
                                        <p:tav tm="0" fmla="#ppt_y-sin(pi*$)/27">
                                          <p:val>
                                            <p:fltVal val="0"/>
                                          </p:val>
                                        </p:tav>
                                        <p:tav tm="100000">
                                          <p:val>
                                            <p:fltVal val="1"/>
                                          </p:val>
                                        </p:tav>
                                      </p:tavLst>
                                    </p:anim>
                                    <p:anim calcmode="lin" valueType="num">
                                      <p:cBhvr>
                                        <p:cTn id="98" dur="82" tmFilter="0, 0; 0.125,0.2665; 0.25,0.4; 0.375,0.465; 0.5,0.5;  0.625,0.535; 0.75,0.6; 0.875,0.7335; 1,1">
                                          <p:stCondLst>
                                            <p:cond delay="828"/>
                                          </p:stCondLst>
                                        </p:cTn>
                                        <p:tgtEl>
                                          <p:spTgt spid="2">
                                            <p:graphicEl>
                                              <a:dgm id="{C994D475-F561-4F2D-B4E3-441E4F2F6556}"/>
                                            </p:graphicEl>
                                          </p:spTgt>
                                        </p:tgtEl>
                                        <p:attrNameLst>
                                          <p:attrName>ppt_y</p:attrName>
                                        </p:attrNameLst>
                                      </p:cBhvr>
                                      <p:tavLst>
                                        <p:tav tm="0" fmla="#ppt_y-sin(pi*$)/81">
                                          <p:val>
                                            <p:fltVal val="0"/>
                                          </p:val>
                                        </p:tav>
                                        <p:tav tm="100000">
                                          <p:val>
                                            <p:fltVal val="1"/>
                                          </p:val>
                                        </p:tav>
                                      </p:tavLst>
                                    </p:anim>
                                    <p:animScale>
                                      <p:cBhvr>
                                        <p:cTn id="99" dur="13">
                                          <p:stCondLst>
                                            <p:cond delay="325"/>
                                          </p:stCondLst>
                                        </p:cTn>
                                        <p:tgtEl>
                                          <p:spTgt spid="2">
                                            <p:graphicEl>
                                              <a:dgm id="{C994D475-F561-4F2D-B4E3-441E4F2F6556}"/>
                                            </p:graphicEl>
                                          </p:spTgt>
                                        </p:tgtEl>
                                      </p:cBhvr>
                                      <p:to x="100000" y="60000"/>
                                    </p:animScale>
                                    <p:animScale>
                                      <p:cBhvr>
                                        <p:cTn id="100" dur="83" decel="50000">
                                          <p:stCondLst>
                                            <p:cond delay="338"/>
                                          </p:stCondLst>
                                        </p:cTn>
                                        <p:tgtEl>
                                          <p:spTgt spid="2">
                                            <p:graphicEl>
                                              <a:dgm id="{C994D475-F561-4F2D-B4E3-441E4F2F6556}"/>
                                            </p:graphicEl>
                                          </p:spTgt>
                                        </p:tgtEl>
                                      </p:cBhvr>
                                      <p:to x="100000" y="100000"/>
                                    </p:animScale>
                                    <p:animScale>
                                      <p:cBhvr>
                                        <p:cTn id="101" dur="13">
                                          <p:stCondLst>
                                            <p:cond delay="656"/>
                                          </p:stCondLst>
                                        </p:cTn>
                                        <p:tgtEl>
                                          <p:spTgt spid="2">
                                            <p:graphicEl>
                                              <a:dgm id="{C994D475-F561-4F2D-B4E3-441E4F2F6556}"/>
                                            </p:graphicEl>
                                          </p:spTgt>
                                        </p:tgtEl>
                                      </p:cBhvr>
                                      <p:to x="100000" y="80000"/>
                                    </p:animScale>
                                    <p:animScale>
                                      <p:cBhvr>
                                        <p:cTn id="102" dur="83" decel="50000">
                                          <p:stCondLst>
                                            <p:cond delay="669"/>
                                          </p:stCondLst>
                                        </p:cTn>
                                        <p:tgtEl>
                                          <p:spTgt spid="2">
                                            <p:graphicEl>
                                              <a:dgm id="{C994D475-F561-4F2D-B4E3-441E4F2F6556}"/>
                                            </p:graphicEl>
                                          </p:spTgt>
                                        </p:tgtEl>
                                      </p:cBhvr>
                                      <p:to x="100000" y="100000"/>
                                    </p:animScale>
                                    <p:animScale>
                                      <p:cBhvr>
                                        <p:cTn id="103" dur="13">
                                          <p:stCondLst>
                                            <p:cond delay="821"/>
                                          </p:stCondLst>
                                        </p:cTn>
                                        <p:tgtEl>
                                          <p:spTgt spid="2">
                                            <p:graphicEl>
                                              <a:dgm id="{C994D475-F561-4F2D-B4E3-441E4F2F6556}"/>
                                            </p:graphicEl>
                                          </p:spTgt>
                                        </p:tgtEl>
                                      </p:cBhvr>
                                      <p:to x="100000" y="90000"/>
                                    </p:animScale>
                                    <p:animScale>
                                      <p:cBhvr>
                                        <p:cTn id="104" dur="83" decel="50000">
                                          <p:stCondLst>
                                            <p:cond delay="834"/>
                                          </p:stCondLst>
                                        </p:cTn>
                                        <p:tgtEl>
                                          <p:spTgt spid="2">
                                            <p:graphicEl>
                                              <a:dgm id="{C994D475-F561-4F2D-B4E3-441E4F2F6556}"/>
                                            </p:graphicEl>
                                          </p:spTgt>
                                        </p:tgtEl>
                                      </p:cBhvr>
                                      <p:to x="100000" y="100000"/>
                                    </p:animScale>
                                    <p:animScale>
                                      <p:cBhvr>
                                        <p:cTn id="105" dur="13">
                                          <p:stCondLst>
                                            <p:cond delay="904"/>
                                          </p:stCondLst>
                                        </p:cTn>
                                        <p:tgtEl>
                                          <p:spTgt spid="2">
                                            <p:graphicEl>
                                              <a:dgm id="{C994D475-F561-4F2D-B4E3-441E4F2F6556}"/>
                                            </p:graphicEl>
                                          </p:spTgt>
                                        </p:tgtEl>
                                      </p:cBhvr>
                                      <p:to x="100000" y="95000"/>
                                    </p:animScale>
                                    <p:animScale>
                                      <p:cBhvr>
                                        <p:cTn id="106" dur="83" decel="50000">
                                          <p:stCondLst>
                                            <p:cond delay="917"/>
                                          </p:stCondLst>
                                        </p:cTn>
                                        <p:tgtEl>
                                          <p:spTgt spid="2">
                                            <p:graphicEl>
                                              <a:dgm id="{C994D475-F561-4F2D-B4E3-441E4F2F6556}"/>
                                            </p:graphic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2">
                                            <p:graphicEl>
                                              <a:dgm id="{6C6C1B2F-57B5-4C0B-988C-645B6F065537}"/>
                                            </p:graphicEl>
                                          </p:spTgt>
                                        </p:tgtEl>
                                        <p:attrNameLst>
                                          <p:attrName>style.visibility</p:attrName>
                                        </p:attrNameLst>
                                      </p:cBhvr>
                                      <p:to>
                                        <p:strVal val="visible"/>
                                      </p:to>
                                    </p:set>
                                    <p:animEffect transition="in" filter="wipe(down)">
                                      <p:cBhvr>
                                        <p:cTn id="109" dur="290">
                                          <p:stCondLst>
                                            <p:cond delay="0"/>
                                          </p:stCondLst>
                                        </p:cTn>
                                        <p:tgtEl>
                                          <p:spTgt spid="2">
                                            <p:graphicEl>
                                              <a:dgm id="{6C6C1B2F-57B5-4C0B-988C-645B6F065537}"/>
                                            </p:graphicEl>
                                          </p:spTgt>
                                        </p:tgtEl>
                                      </p:cBhvr>
                                    </p:animEffect>
                                    <p:anim calcmode="lin" valueType="num">
                                      <p:cBhvr>
                                        <p:cTn id="110" dur="911" tmFilter="0,0; 0.14,0.36; 0.43,0.73; 0.71,0.91; 1.0,1.0">
                                          <p:stCondLst>
                                            <p:cond delay="0"/>
                                          </p:stCondLst>
                                        </p:cTn>
                                        <p:tgtEl>
                                          <p:spTgt spid="2">
                                            <p:graphicEl>
                                              <a:dgm id="{6C6C1B2F-57B5-4C0B-988C-645B6F065537}"/>
                                            </p:graphicEl>
                                          </p:spTgt>
                                        </p:tgtEl>
                                        <p:attrNameLst>
                                          <p:attrName>ppt_x</p:attrName>
                                        </p:attrNameLst>
                                      </p:cBhvr>
                                      <p:tavLst>
                                        <p:tav tm="0">
                                          <p:val>
                                            <p:strVal val="#ppt_x-0.25"/>
                                          </p:val>
                                        </p:tav>
                                        <p:tav tm="100000">
                                          <p:val>
                                            <p:strVal val="#ppt_x"/>
                                          </p:val>
                                        </p:tav>
                                      </p:tavLst>
                                    </p:anim>
                                    <p:anim calcmode="lin" valueType="num">
                                      <p:cBhvr>
                                        <p:cTn id="111" dur="332" tmFilter="0.0,0.0; 0.25,0.07; 0.50,0.2; 0.75,0.467; 1.0,1.0">
                                          <p:stCondLst>
                                            <p:cond delay="0"/>
                                          </p:stCondLst>
                                        </p:cTn>
                                        <p:tgtEl>
                                          <p:spTgt spid="2">
                                            <p:graphicEl>
                                              <a:dgm id="{6C6C1B2F-57B5-4C0B-988C-645B6F065537}"/>
                                            </p:graphicEl>
                                          </p:spTgt>
                                        </p:tgtEl>
                                        <p:attrNameLst>
                                          <p:attrName>ppt_y</p:attrName>
                                        </p:attrNameLst>
                                      </p:cBhvr>
                                      <p:tavLst>
                                        <p:tav tm="0" fmla="#ppt_y-sin(pi*$)/3">
                                          <p:val>
                                            <p:fltVal val="0.5"/>
                                          </p:val>
                                        </p:tav>
                                        <p:tav tm="100000">
                                          <p:val>
                                            <p:fltVal val="1"/>
                                          </p:val>
                                        </p:tav>
                                      </p:tavLst>
                                    </p:anim>
                                    <p:anim calcmode="lin" valueType="num">
                                      <p:cBhvr>
                                        <p:cTn id="112" dur="332" tmFilter="0, 0; 0.125,0.2665; 0.25,0.4; 0.375,0.465; 0.5,0.5;  0.625,0.535; 0.75,0.6; 0.875,0.7335; 1,1">
                                          <p:stCondLst>
                                            <p:cond delay="332"/>
                                          </p:stCondLst>
                                        </p:cTn>
                                        <p:tgtEl>
                                          <p:spTgt spid="2">
                                            <p:graphicEl>
                                              <a:dgm id="{6C6C1B2F-57B5-4C0B-988C-645B6F065537}"/>
                                            </p:graphicEl>
                                          </p:spTgt>
                                        </p:tgtEl>
                                        <p:attrNameLst>
                                          <p:attrName>ppt_y</p:attrName>
                                        </p:attrNameLst>
                                      </p:cBhvr>
                                      <p:tavLst>
                                        <p:tav tm="0" fmla="#ppt_y-sin(pi*$)/9">
                                          <p:val>
                                            <p:fltVal val="0"/>
                                          </p:val>
                                        </p:tav>
                                        <p:tav tm="100000">
                                          <p:val>
                                            <p:fltVal val="1"/>
                                          </p:val>
                                        </p:tav>
                                      </p:tavLst>
                                    </p:anim>
                                    <p:anim calcmode="lin" valueType="num">
                                      <p:cBhvr>
                                        <p:cTn id="113" dur="166" tmFilter="0, 0; 0.125,0.2665; 0.25,0.4; 0.375,0.465; 0.5,0.5;  0.625,0.535; 0.75,0.6; 0.875,0.7335; 1,1">
                                          <p:stCondLst>
                                            <p:cond delay="662"/>
                                          </p:stCondLst>
                                        </p:cTn>
                                        <p:tgtEl>
                                          <p:spTgt spid="2">
                                            <p:graphicEl>
                                              <a:dgm id="{6C6C1B2F-57B5-4C0B-988C-645B6F065537}"/>
                                            </p:graphicEl>
                                          </p:spTgt>
                                        </p:tgtEl>
                                        <p:attrNameLst>
                                          <p:attrName>ppt_y</p:attrName>
                                        </p:attrNameLst>
                                      </p:cBhvr>
                                      <p:tavLst>
                                        <p:tav tm="0" fmla="#ppt_y-sin(pi*$)/27">
                                          <p:val>
                                            <p:fltVal val="0"/>
                                          </p:val>
                                        </p:tav>
                                        <p:tav tm="100000">
                                          <p:val>
                                            <p:fltVal val="1"/>
                                          </p:val>
                                        </p:tav>
                                      </p:tavLst>
                                    </p:anim>
                                    <p:anim calcmode="lin" valueType="num">
                                      <p:cBhvr>
                                        <p:cTn id="114" dur="82" tmFilter="0, 0; 0.125,0.2665; 0.25,0.4; 0.375,0.465; 0.5,0.5;  0.625,0.535; 0.75,0.6; 0.875,0.7335; 1,1">
                                          <p:stCondLst>
                                            <p:cond delay="828"/>
                                          </p:stCondLst>
                                        </p:cTn>
                                        <p:tgtEl>
                                          <p:spTgt spid="2">
                                            <p:graphicEl>
                                              <a:dgm id="{6C6C1B2F-57B5-4C0B-988C-645B6F065537}"/>
                                            </p:graphicEl>
                                          </p:spTgt>
                                        </p:tgtEl>
                                        <p:attrNameLst>
                                          <p:attrName>ppt_y</p:attrName>
                                        </p:attrNameLst>
                                      </p:cBhvr>
                                      <p:tavLst>
                                        <p:tav tm="0" fmla="#ppt_y-sin(pi*$)/81">
                                          <p:val>
                                            <p:fltVal val="0"/>
                                          </p:val>
                                        </p:tav>
                                        <p:tav tm="100000">
                                          <p:val>
                                            <p:fltVal val="1"/>
                                          </p:val>
                                        </p:tav>
                                      </p:tavLst>
                                    </p:anim>
                                    <p:animScale>
                                      <p:cBhvr>
                                        <p:cTn id="115" dur="13">
                                          <p:stCondLst>
                                            <p:cond delay="325"/>
                                          </p:stCondLst>
                                        </p:cTn>
                                        <p:tgtEl>
                                          <p:spTgt spid="2">
                                            <p:graphicEl>
                                              <a:dgm id="{6C6C1B2F-57B5-4C0B-988C-645B6F065537}"/>
                                            </p:graphicEl>
                                          </p:spTgt>
                                        </p:tgtEl>
                                      </p:cBhvr>
                                      <p:to x="100000" y="60000"/>
                                    </p:animScale>
                                    <p:animScale>
                                      <p:cBhvr>
                                        <p:cTn id="116" dur="83" decel="50000">
                                          <p:stCondLst>
                                            <p:cond delay="338"/>
                                          </p:stCondLst>
                                        </p:cTn>
                                        <p:tgtEl>
                                          <p:spTgt spid="2">
                                            <p:graphicEl>
                                              <a:dgm id="{6C6C1B2F-57B5-4C0B-988C-645B6F065537}"/>
                                            </p:graphicEl>
                                          </p:spTgt>
                                        </p:tgtEl>
                                      </p:cBhvr>
                                      <p:to x="100000" y="100000"/>
                                    </p:animScale>
                                    <p:animScale>
                                      <p:cBhvr>
                                        <p:cTn id="117" dur="13">
                                          <p:stCondLst>
                                            <p:cond delay="656"/>
                                          </p:stCondLst>
                                        </p:cTn>
                                        <p:tgtEl>
                                          <p:spTgt spid="2">
                                            <p:graphicEl>
                                              <a:dgm id="{6C6C1B2F-57B5-4C0B-988C-645B6F065537}"/>
                                            </p:graphicEl>
                                          </p:spTgt>
                                        </p:tgtEl>
                                      </p:cBhvr>
                                      <p:to x="100000" y="80000"/>
                                    </p:animScale>
                                    <p:animScale>
                                      <p:cBhvr>
                                        <p:cTn id="118" dur="83" decel="50000">
                                          <p:stCondLst>
                                            <p:cond delay="669"/>
                                          </p:stCondLst>
                                        </p:cTn>
                                        <p:tgtEl>
                                          <p:spTgt spid="2">
                                            <p:graphicEl>
                                              <a:dgm id="{6C6C1B2F-57B5-4C0B-988C-645B6F065537}"/>
                                            </p:graphicEl>
                                          </p:spTgt>
                                        </p:tgtEl>
                                      </p:cBhvr>
                                      <p:to x="100000" y="100000"/>
                                    </p:animScale>
                                    <p:animScale>
                                      <p:cBhvr>
                                        <p:cTn id="119" dur="13">
                                          <p:stCondLst>
                                            <p:cond delay="821"/>
                                          </p:stCondLst>
                                        </p:cTn>
                                        <p:tgtEl>
                                          <p:spTgt spid="2">
                                            <p:graphicEl>
                                              <a:dgm id="{6C6C1B2F-57B5-4C0B-988C-645B6F065537}"/>
                                            </p:graphicEl>
                                          </p:spTgt>
                                        </p:tgtEl>
                                      </p:cBhvr>
                                      <p:to x="100000" y="90000"/>
                                    </p:animScale>
                                    <p:animScale>
                                      <p:cBhvr>
                                        <p:cTn id="120" dur="83" decel="50000">
                                          <p:stCondLst>
                                            <p:cond delay="834"/>
                                          </p:stCondLst>
                                        </p:cTn>
                                        <p:tgtEl>
                                          <p:spTgt spid="2">
                                            <p:graphicEl>
                                              <a:dgm id="{6C6C1B2F-57B5-4C0B-988C-645B6F065537}"/>
                                            </p:graphicEl>
                                          </p:spTgt>
                                        </p:tgtEl>
                                      </p:cBhvr>
                                      <p:to x="100000" y="100000"/>
                                    </p:animScale>
                                    <p:animScale>
                                      <p:cBhvr>
                                        <p:cTn id="121" dur="13">
                                          <p:stCondLst>
                                            <p:cond delay="904"/>
                                          </p:stCondLst>
                                        </p:cTn>
                                        <p:tgtEl>
                                          <p:spTgt spid="2">
                                            <p:graphicEl>
                                              <a:dgm id="{6C6C1B2F-57B5-4C0B-988C-645B6F065537}"/>
                                            </p:graphicEl>
                                          </p:spTgt>
                                        </p:tgtEl>
                                      </p:cBhvr>
                                      <p:to x="100000" y="95000"/>
                                    </p:animScale>
                                    <p:animScale>
                                      <p:cBhvr>
                                        <p:cTn id="122" dur="83" decel="50000">
                                          <p:stCondLst>
                                            <p:cond delay="917"/>
                                          </p:stCondLst>
                                        </p:cTn>
                                        <p:tgtEl>
                                          <p:spTgt spid="2">
                                            <p:graphicEl>
                                              <a:dgm id="{6C6C1B2F-57B5-4C0B-988C-645B6F065537}"/>
                                            </p:graphicEl>
                                          </p:spTgt>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2">
                                            <p:graphicEl>
                                              <a:dgm id="{2A18B081-C7BC-4665-B836-36C5891C15DC}"/>
                                            </p:graphicEl>
                                          </p:spTgt>
                                        </p:tgtEl>
                                        <p:attrNameLst>
                                          <p:attrName>style.visibility</p:attrName>
                                        </p:attrNameLst>
                                      </p:cBhvr>
                                      <p:to>
                                        <p:strVal val="visible"/>
                                      </p:to>
                                    </p:set>
                                    <p:animEffect transition="in" filter="wipe(down)">
                                      <p:cBhvr>
                                        <p:cTn id="127" dur="290">
                                          <p:stCondLst>
                                            <p:cond delay="0"/>
                                          </p:stCondLst>
                                        </p:cTn>
                                        <p:tgtEl>
                                          <p:spTgt spid="2">
                                            <p:graphicEl>
                                              <a:dgm id="{2A18B081-C7BC-4665-B836-36C5891C15DC}"/>
                                            </p:graphicEl>
                                          </p:spTgt>
                                        </p:tgtEl>
                                      </p:cBhvr>
                                    </p:animEffect>
                                    <p:anim calcmode="lin" valueType="num">
                                      <p:cBhvr>
                                        <p:cTn id="128" dur="911" tmFilter="0,0; 0.14,0.36; 0.43,0.73; 0.71,0.91; 1.0,1.0">
                                          <p:stCondLst>
                                            <p:cond delay="0"/>
                                          </p:stCondLst>
                                        </p:cTn>
                                        <p:tgtEl>
                                          <p:spTgt spid="2">
                                            <p:graphicEl>
                                              <a:dgm id="{2A18B081-C7BC-4665-B836-36C5891C15DC}"/>
                                            </p:graphicEl>
                                          </p:spTgt>
                                        </p:tgtEl>
                                        <p:attrNameLst>
                                          <p:attrName>ppt_x</p:attrName>
                                        </p:attrNameLst>
                                      </p:cBhvr>
                                      <p:tavLst>
                                        <p:tav tm="0">
                                          <p:val>
                                            <p:strVal val="#ppt_x-0.25"/>
                                          </p:val>
                                        </p:tav>
                                        <p:tav tm="100000">
                                          <p:val>
                                            <p:strVal val="#ppt_x"/>
                                          </p:val>
                                        </p:tav>
                                      </p:tavLst>
                                    </p:anim>
                                    <p:anim calcmode="lin" valueType="num">
                                      <p:cBhvr>
                                        <p:cTn id="129" dur="332" tmFilter="0.0,0.0; 0.25,0.07; 0.50,0.2; 0.75,0.467; 1.0,1.0">
                                          <p:stCondLst>
                                            <p:cond delay="0"/>
                                          </p:stCondLst>
                                        </p:cTn>
                                        <p:tgtEl>
                                          <p:spTgt spid="2">
                                            <p:graphicEl>
                                              <a:dgm id="{2A18B081-C7BC-4665-B836-36C5891C15DC}"/>
                                            </p:graphicEl>
                                          </p:spTgt>
                                        </p:tgtEl>
                                        <p:attrNameLst>
                                          <p:attrName>ppt_y</p:attrName>
                                        </p:attrNameLst>
                                      </p:cBhvr>
                                      <p:tavLst>
                                        <p:tav tm="0" fmla="#ppt_y-sin(pi*$)/3">
                                          <p:val>
                                            <p:fltVal val="0.5"/>
                                          </p:val>
                                        </p:tav>
                                        <p:tav tm="100000">
                                          <p:val>
                                            <p:fltVal val="1"/>
                                          </p:val>
                                        </p:tav>
                                      </p:tavLst>
                                    </p:anim>
                                    <p:anim calcmode="lin" valueType="num">
                                      <p:cBhvr>
                                        <p:cTn id="130" dur="332" tmFilter="0, 0; 0.125,0.2665; 0.25,0.4; 0.375,0.465; 0.5,0.5;  0.625,0.535; 0.75,0.6; 0.875,0.7335; 1,1">
                                          <p:stCondLst>
                                            <p:cond delay="332"/>
                                          </p:stCondLst>
                                        </p:cTn>
                                        <p:tgtEl>
                                          <p:spTgt spid="2">
                                            <p:graphicEl>
                                              <a:dgm id="{2A18B081-C7BC-4665-B836-36C5891C15DC}"/>
                                            </p:graphicEl>
                                          </p:spTgt>
                                        </p:tgtEl>
                                        <p:attrNameLst>
                                          <p:attrName>ppt_y</p:attrName>
                                        </p:attrNameLst>
                                      </p:cBhvr>
                                      <p:tavLst>
                                        <p:tav tm="0" fmla="#ppt_y-sin(pi*$)/9">
                                          <p:val>
                                            <p:fltVal val="0"/>
                                          </p:val>
                                        </p:tav>
                                        <p:tav tm="100000">
                                          <p:val>
                                            <p:fltVal val="1"/>
                                          </p:val>
                                        </p:tav>
                                      </p:tavLst>
                                    </p:anim>
                                    <p:anim calcmode="lin" valueType="num">
                                      <p:cBhvr>
                                        <p:cTn id="131" dur="166" tmFilter="0, 0; 0.125,0.2665; 0.25,0.4; 0.375,0.465; 0.5,0.5;  0.625,0.535; 0.75,0.6; 0.875,0.7335; 1,1">
                                          <p:stCondLst>
                                            <p:cond delay="662"/>
                                          </p:stCondLst>
                                        </p:cTn>
                                        <p:tgtEl>
                                          <p:spTgt spid="2">
                                            <p:graphicEl>
                                              <a:dgm id="{2A18B081-C7BC-4665-B836-36C5891C15DC}"/>
                                            </p:graphicEl>
                                          </p:spTgt>
                                        </p:tgtEl>
                                        <p:attrNameLst>
                                          <p:attrName>ppt_y</p:attrName>
                                        </p:attrNameLst>
                                      </p:cBhvr>
                                      <p:tavLst>
                                        <p:tav tm="0" fmla="#ppt_y-sin(pi*$)/27">
                                          <p:val>
                                            <p:fltVal val="0"/>
                                          </p:val>
                                        </p:tav>
                                        <p:tav tm="100000">
                                          <p:val>
                                            <p:fltVal val="1"/>
                                          </p:val>
                                        </p:tav>
                                      </p:tavLst>
                                    </p:anim>
                                    <p:anim calcmode="lin" valueType="num">
                                      <p:cBhvr>
                                        <p:cTn id="132" dur="82" tmFilter="0, 0; 0.125,0.2665; 0.25,0.4; 0.375,0.465; 0.5,0.5;  0.625,0.535; 0.75,0.6; 0.875,0.7335; 1,1">
                                          <p:stCondLst>
                                            <p:cond delay="828"/>
                                          </p:stCondLst>
                                        </p:cTn>
                                        <p:tgtEl>
                                          <p:spTgt spid="2">
                                            <p:graphicEl>
                                              <a:dgm id="{2A18B081-C7BC-4665-B836-36C5891C15DC}"/>
                                            </p:graphicEl>
                                          </p:spTgt>
                                        </p:tgtEl>
                                        <p:attrNameLst>
                                          <p:attrName>ppt_y</p:attrName>
                                        </p:attrNameLst>
                                      </p:cBhvr>
                                      <p:tavLst>
                                        <p:tav tm="0" fmla="#ppt_y-sin(pi*$)/81">
                                          <p:val>
                                            <p:fltVal val="0"/>
                                          </p:val>
                                        </p:tav>
                                        <p:tav tm="100000">
                                          <p:val>
                                            <p:fltVal val="1"/>
                                          </p:val>
                                        </p:tav>
                                      </p:tavLst>
                                    </p:anim>
                                    <p:animScale>
                                      <p:cBhvr>
                                        <p:cTn id="133" dur="13">
                                          <p:stCondLst>
                                            <p:cond delay="325"/>
                                          </p:stCondLst>
                                        </p:cTn>
                                        <p:tgtEl>
                                          <p:spTgt spid="2">
                                            <p:graphicEl>
                                              <a:dgm id="{2A18B081-C7BC-4665-B836-36C5891C15DC}"/>
                                            </p:graphicEl>
                                          </p:spTgt>
                                        </p:tgtEl>
                                      </p:cBhvr>
                                      <p:to x="100000" y="60000"/>
                                    </p:animScale>
                                    <p:animScale>
                                      <p:cBhvr>
                                        <p:cTn id="134" dur="83" decel="50000">
                                          <p:stCondLst>
                                            <p:cond delay="338"/>
                                          </p:stCondLst>
                                        </p:cTn>
                                        <p:tgtEl>
                                          <p:spTgt spid="2">
                                            <p:graphicEl>
                                              <a:dgm id="{2A18B081-C7BC-4665-B836-36C5891C15DC}"/>
                                            </p:graphicEl>
                                          </p:spTgt>
                                        </p:tgtEl>
                                      </p:cBhvr>
                                      <p:to x="100000" y="100000"/>
                                    </p:animScale>
                                    <p:animScale>
                                      <p:cBhvr>
                                        <p:cTn id="135" dur="13">
                                          <p:stCondLst>
                                            <p:cond delay="656"/>
                                          </p:stCondLst>
                                        </p:cTn>
                                        <p:tgtEl>
                                          <p:spTgt spid="2">
                                            <p:graphicEl>
                                              <a:dgm id="{2A18B081-C7BC-4665-B836-36C5891C15DC}"/>
                                            </p:graphicEl>
                                          </p:spTgt>
                                        </p:tgtEl>
                                      </p:cBhvr>
                                      <p:to x="100000" y="80000"/>
                                    </p:animScale>
                                    <p:animScale>
                                      <p:cBhvr>
                                        <p:cTn id="136" dur="83" decel="50000">
                                          <p:stCondLst>
                                            <p:cond delay="669"/>
                                          </p:stCondLst>
                                        </p:cTn>
                                        <p:tgtEl>
                                          <p:spTgt spid="2">
                                            <p:graphicEl>
                                              <a:dgm id="{2A18B081-C7BC-4665-B836-36C5891C15DC}"/>
                                            </p:graphicEl>
                                          </p:spTgt>
                                        </p:tgtEl>
                                      </p:cBhvr>
                                      <p:to x="100000" y="100000"/>
                                    </p:animScale>
                                    <p:animScale>
                                      <p:cBhvr>
                                        <p:cTn id="137" dur="13">
                                          <p:stCondLst>
                                            <p:cond delay="821"/>
                                          </p:stCondLst>
                                        </p:cTn>
                                        <p:tgtEl>
                                          <p:spTgt spid="2">
                                            <p:graphicEl>
                                              <a:dgm id="{2A18B081-C7BC-4665-B836-36C5891C15DC}"/>
                                            </p:graphicEl>
                                          </p:spTgt>
                                        </p:tgtEl>
                                      </p:cBhvr>
                                      <p:to x="100000" y="90000"/>
                                    </p:animScale>
                                    <p:animScale>
                                      <p:cBhvr>
                                        <p:cTn id="138" dur="83" decel="50000">
                                          <p:stCondLst>
                                            <p:cond delay="834"/>
                                          </p:stCondLst>
                                        </p:cTn>
                                        <p:tgtEl>
                                          <p:spTgt spid="2">
                                            <p:graphicEl>
                                              <a:dgm id="{2A18B081-C7BC-4665-B836-36C5891C15DC}"/>
                                            </p:graphicEl>
                                          </p:spTgt>
                                        </p:tgtEl>
                                      </p:cBhvr>
                                      <p:to x="100000" y="100000"/>
                                    </p:animScale>
                                    <p:animScale>
                                      <p:cBhvr>
                                        <p:cTn id="139" dur="13">
                                          <p:stCondLst>
                                            <p:cond delay="904"/>
                                          </p:stCondLst>
                                        </p:cTn>
                                        <p:tgtEl>
                                          <p:spTgt spid="2">
                                            <p:graphicEl>
                                              <a:dgm id="{2A18B081-C7BC-4665-B836-36C5891C15DC}"/>
                                            </p:graphicEl>
                                          </p:spTgt>
                                        </p:tgtEl>
                                      </p:cBhvr>
                                      <p:to x="100000" y="95000"/>
                                    </p:animScale>
                                    <p:animScale>
                                      <p:cBhvr>
                                        <p:cTn id="140" dur="83" decel="50000">
                                          <p:stCondLst>
                                            <p:cond delay="917"/>
                                          </p:stCondLst>
                                        </p:cTn>
                                        <p:tgtEl>
                                          <p:spTgt spid="2">
                                            <p:graphicEl>
                                              <a:dgm id="{2A18B081-C7BC-4665-B836-36C5891C15DC}"/>
                                            </p:graphicEl>
                                          </p:spTgt>
                                        </p:tgtEl>
                                      </p:cBhvr>
                                      <p:to x="100000" y="100000"/>
                                    </p:animScale>
                                  </p:childTnLst>
                                </p:cTn>
                              </p:par>
                              <p:par>
                                <p:cTn id="141" presetID="26" presetClass="entr" presetSubtype="0" fill="hold" grpId="0" nodeType="withEffect">
                                  <p:stCondLst>
                                    <p:cond delay="0"/>
                                  </p:stCondLst>
                                  <p:childTnLst>
                                    <p:set>
                                      <p:cBhvr>
                                        <p:cTn id="142" dur="1" fill="hold">
                                          <p:stCondLst>
                                            <p:cond delay="0"/>
                                          </p:stCondLst>
                                        </p:cTn>
                                        <p:tgtEl>
                                          <p:spTgt spid="2">
                                            <p:graphicEl>
                                              <a:dgm id="{B990BFD0-97BE-4676-A7C9-8A8B4D49B095}"/>
                                            </p:graphicEl>
                                          </p:spTgt>
                                        </p:tgtEl>
                                        <p:attrNameLst>
                                          <p:attrName>style.visibility</p:attrName>
                                        </p:attrNameLst>
                                      </p:cBhvr>
                                      <p:to>
                                        <p:strVal val="visible"/>
                                      </p:to>
                                    </p:set>
                                    <p:animEffect transition="in" filter="wipe(down)">
                                      <p:cBhvr>
                                        <p:cTn id="143" dur="290">
                                          <p:stCondLst>
                                            <p:cond delay="0"/>
                                          </p:stCondLst>
                                        </p:cTn>
                                        <p:tgtEl>
                                          <p:spTgt spid="2">
                                            <p:graphicEl>
                                              <a:dgm id="{B990BFD0-97BE-4676-A7C9-8A8B4D49B095}"/>
                                            </p:graphicEl>
                                          </p:spTgt>
                                        </p:tgtEl>
                                      </p:cBhvr>
                                    </p:animEffect>
                                    <p:anim calcmode="lin" valueType="num">
                                      <p:cBhvr>
                                        <p:cTn id="144" dur="911" tmFilter="0,0; 0.14,0.36; 0.43,0.73; 0.71,0.91; 1.0,1.0">
                                          <p:stCondLst>
                                            <p:cond delay="0"/>
                                          </p:stCondLst>
                                        </p:cTn>
                                        <p:tgtEl>
                                          <p:spTgt spid="2">
                                            <p:graphicEl>
                                              <a:dgm id="{B990BFD0-97BE-4676-A7C9-8A8B4D49B095}"/>
                                            </p:graphicEl>
                                          </p:spTgt>
                                        </p:tgtEl>
                                        <p:attrNameLst>
                                          <p:attrName>ppt_x</p:attrName>
                                        </p:attrNameLst>
                                      </p:cBhvr>
                                      <p:tavLst>
                                        <p:tav tm="0">
                                          <p:val>
                                            <p:strVal val="#ppt_x-0.25"/>
                                          </p:val>
                                        </p:tav>
                                        <p:tav tm="100000">
                                          <p:val>
                                            <p:strVal val="#ppt_x"/>
                                          </p:val>
                                        </p:tav>
                                      </p:tavLst>
                                    </p:anim>
                                    <p:anim calcmode="lin" valueType="num">
                                      <p:cBhvr>
                                        <p:cTn id="145" dur="332" tmFilter="0.0,0.0; 0.25,0.07; 0.50,0.2; 0.75,0.467; 1.0,1.0">
                                          <p:stCondLst>
                                            <p:cond delay="0"/>
                                          </p:stCondLst>
                                        </p:cTn>
                                        <p:tgtEl>
                                          <p:spTgt spid="2">
                                            <p:graphicEl>
                                              <a:dgm id="{B990BFD0-97BE-4676-A7C9-8A8B4D49B095}"/>
                                            </p:graphicEl>
                                          </p:spTgt>
                                        </p:tgtEl>
                                        <p:attrNameLst>
                                          <p:attrName>ppt_y</p:attrName>
                                        </p:attrNameLst>
                                      </p:cBhvr>
                                      <p:tavLst>
                                        <p:tav tm="0" fmla="#ppt_y-sin(pi*$)/3">
                                          <p:val>
                                            <p:fltVal val="0.5"/>
                                          </p:val>
                                        </p:tav>
                                        <p:tav tm="100000">
                                          <p:val>
                                            <p:fltVal val="1"/>
                                          </p:val>
                                        </p:tav>
                                      </p:tavLst>
                                    </p:anim>
                                    <p:anim calcmode="lin" valueType="num">
                                      <p:cBhvr>
                                        <p:cTn id="146" dur="332" tmFilter="0, 0; 0.125,0.2665; 0.25,0.4; 0.375,0.465; 0.5,0.5;  0.625,0.535; 0.75,0.6; 0.875,0.7335; 1,1">
                                          <p:stCondLst>
                                            <p:cond delay="332"/>
                                          </p:stCondLst>
                                        </p:cTn>
                                        <p:tgtEl>
                                          <p:spTgt spid="2">
                                            <p:graphicEl>
                                              <a:dgm id="{B990BFD0-97BE-4676-A7C9-8A8B4D49B095}"/>
                                            </p:graphicEl>
                                          </p:spTgt>
                                        </p:tgtEl>
                                        <p:attrNameLst>
                                          <p:attrName>ppt_y</p:attrName>
                                        </p:attrNameLst>
                                      </p:cBhvr>
                                      <p:tavLst>
                                        <p:tav tm="0" fmla="#ppt_y-sin(pi*$)/9">
                                          <p:val>
                                            <p:fltVal val="0"/>
                                          </p:val>
                                        </p:tav>
                                        <p:tav tm="100000">
                                          <p:val>
                                            <p:fltVal val="1"/>
                                          </p:val>
                                        </p:tav>
                                      </p:tavLst>
                                    </p:anim>
                                    <p:anim calcmode="lin" valueType="num">
                                      <p:cBhvr>
                                        <p:cTn id="147" dur="166" tmFilter="0, 0; 0.125,0.2665; 0.25,0.4; 0.375,0.465; 0.5,0.5;  0.625,0.535; 0.75,0.6; 0.875,0.7335; 1,1">
                                          <p:stCondLst>
                                            <p:cond delay="662"/>
                                          </p:stCondLst>
                                        </p:cTn>
                                        <p:tgtEl>
                                          <p:spTgt spid="2">
                                            <p:graphicEl>
                                              <a:dgm id="{B990BFD0-97BE-4676-A7C9-8A8B4D49B095}"/>
                                            </p:graphicEl>
                                          </p:spTgt>
                                        </p:tgtEl>
                                        <p:attrNameLst>
                                          <p:attrName>ppt_y</p:attrName>
                                        </p:attrNameLst>
                                      </p:cBhvr>
                                      <p:tavLst>
                                        <p:tav tm="0" fmla="#ppt_y-sin(pi*$)/27">
                                          <p:val>
                                            <p:fltVal val="0"/>
                                          </p:val>
                                        </p:tav>
                                        <p:tav tm="100000">
                                          <p:val>
                                            <p:fltVal val="1"/>
                                          </p:val>
                                        </p:tav>
                                      </p:tavLst>
                                    </p:anim>
                                    <p:anim calcmode="lin" valueType="num">
                                      <p:cBhvr>
                                        <p:cTn id="148" dur="82" tmFilter="0, 0; 0.125,0.2665; 0.25,0.4; 0.375,0.465; 0.5,0.5;  0.625,0.535; 0.75,0.6; 0.875,0.7335; 1,1">
                                          <p:stCondLst>
                                            <p:cond delay="828"/>
                                          </p:stCondLst>
                                        </p:cTn>
                                        <p:tgtEl>
                                          <p:spTgt spid="2">
                                            <p:graphicEl>
                                              <a:dgm id="{B990BFD0-97BE-4676-A7C9-8A8B4D49B095}"/>
                                            </p:graphicEl>
                                          </p:spTgt>
                                        </p:tgtEl>
                                        <p:attrNameLst>
                                          <p:attrName>ppt_y</p:attrName>
                                        </p:attrNameLst>
                                      </p:cBhvr>
                                      <p:tavLst>
                                        <p:tav tm="0" fmla="#ppt_y-sin(pi*$)/81">
                                          <p:val>
                                            <p:fltVal val="0"/>
                                          </p:val>
                                        </p:tav>
                                        <p:tav tm="100000">
                                          <p:val>
                                            <p:fltVal val="1"/>
                                          </p:val>
                                        </p:tav>
                                      </p:tavLst>
                                    </p:anim>
                                    <p:animScale>
                                      <p:cBhvr>
                                        <p:cTn id="149" dur="13">
                                          <p:stCondLst>
                                            <p:cond delay="325"/>
                                          </p:stCondLst>
                                        </p:cTn>
                                        <p:tgtEl>
                                          <p:spTgt spid="2">
                                            <p:graphicEl>
                                              <a:dgm id="{B990BFD0-97BE-4676-A7C9-8A8B4D49B095}"/>
                                            </p:graphicEl>
                                          </p:spTgt>
                                        </p:tgtEl>
                                      </p:cBhvr>
                                      <p:to x="100000" y="60000"/>
                                    </p:animScale>
                                    <p:animScale>
                                      <p:cBhvr>
                                        <p:cTn id="150" dur="83" decel="50000">
                                          <p:stCondLst>
                                            <p:cond delay="338"/>
                                          </p:stCondLst>
                                        </p:cTn>
                                        <p:tgtEl>
                                          <p:spTgt spid="2">
                                            <p:graphicEl>
                                              <a:dgm id="{B990BFD0-97BE-4676-A7C9-8A8B4D49B095}"/>
                                            </p:graphicEl>
                                          </p:spTgt>
                                        </p:tgtEl>
                                      </p:cBhvr>
                                      <p:to x="100000" y="100000"/>
                                    </p:animScale>
                                    <p:animScale>
                                      <p:cBhvr>
                                        <p:cTn id="151" dur="13">
                                          <p:stCondLst>
                                            <p:cond delay="656"/>
                                          </p:stCondLst>
                                        </p:cTn>
                                        <p:tgtEl>
                                          <p:spTgt spid="2">
                                            <p:graphicEl>
                                              <a:dgm id="{B990BFD0-97BE-4676-A7C9-8A8B4D49B095}"/>
                                            </p:graphicEl>
                                          </p:spTgt>
                                        </p:tgtEl>
                                      </p:cBhvr>
                                      <p:to x="100000" y="80000"/>
                                    </p:animScale>
                                    <p:animScale>
                                      <p:cBhvr>
                                        <p:cTn id="152" dur="83" decel="50000">
                                          <p:stCondLst>
                                            <p:cond delay="669"/>
                                          </p:stCondLst>
                                        </p:cTn>
                                        <p:tgtEl>
                                          <p:spTgt spid="2">
                                            <p:graphicEl>
                                              <a:dgm id="{B990BFD0-97BE-4676-A7C9-8A8B4D49B095}"/>
                                            </p:graphicEl>
                                          </p:spTgt>
                                        </p:tgtEl>
                                      </p:cBhvr>
                                      <p:to x="100000" y="100000"/>
                                    </p:animScale>
                                    <p:animScale>
                                      <p:cBhvr>
                                        <p:cTn id="153" dur="13">
                                          <p:stCondLst>
                                            <p:cond delay="821"/>
                                          </p:stCondLst>
                                        </p:cTn>
                                        <p:tgtEl>
                                          <p:spTgt spid="2">
                                            <p:graphicEl>
                                              <a:dgm id="{B990BFD0-97BE-4676-A7C9-8A8B4D49B095}"/>
                                            </p:graphicEl>
                                          </p:spTgt>
                                        </p:tgtEl>
                                      </p:cBhvr>
                                      <p:to x="100000" y="90000"/>
                                    </p:animScale>
                                    <p:animScale>
                                      <p:cBhvr>
                                        <p:cTn id="154" dur="83" decel="50000">
                                          <p:stCondLst>
                                            <p:cond delay="834"/>
                                          </p:stCondLst>
                                        </p:cTn>
                                        <p:tgtEl>
                                          <p:spTgt spid="2">
                                            <p:graphicEl>
                                              <a:dgm id="{B990BFD0-97BE-4676-A7C9-8A8B4D49B095}"/>
                                            </p:graphicEl>
                                          </p:spTgt>
                                        </p:tgtEl>
                                      </p:cBhvr>
                                      <p:to x="100000" y="100000"/>
                                    </p:animScale>
                                    <p:animScale>
                                      <p:cBhvr>
                                        <p:cTn id="155" dur="13">
                                          <p:stCondLst>
                                            <p:cond delay="904"/>
                                          </p:stCondLst>
                                        </p:cTn>
                                        <p:tgtEl>
                                          <p:spTgt spid="2">
                                            <p:graphicEl>
                                              <a:dgm id="{B990BFD0-97BE-4676-A7C9-8A8B4D49B095}"/>
                                            </p:graphicEl>
                                          </p:spTgt>
                                        </p:tgtEl>
                                      </p:cBhvr>
                                      <p:to x="100000" y="95000"/>
                                    </p:animScale>
                                    <p:animScale>
                                      <p:cBhvr>
                                        <p:cTn id="156" dur="83" decel="50000">
                                          <p:stCondLst>
                                            <p:cond delay="917"/>
                                          </p:stCondLst>
                                        </p:cTn>
                                        <p:tgtEl>
                                          <p:spTgt spid="2">
                                            <p:graphicEl>
                                              <a:dgm id="{B990BFD0-97BE-4676-A7C9-8A8B4D49B095}"/>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00766" y="274638"/>
            <a:ext cx="7386034"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hangingPunct="1">
              <a:defRPr/>
            </a:pPr>
            <a:r>
              <a:rPr lang="fa-IR"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همانگونه که از مثال فوق بر می آید </a:t>
            </a:r>
            <a:endParaRPr lang="en-US"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24</a:t>
            </a:fld>
            <a:endParaRPr lang="en-US"/>
          </a:p>
        </p:txBody>
      </p:sp>
      <p:sp>
        <p:nvSpPr>
          <p:cNvPr id="2" name="Content Placeholder 1"/>
          <p:cNvSpPr>
            <a:spLocks noGrp="1"/>
          </p:cNvSpPr>
          <p:nvPr>
            <p:ph idx="1"/>
          </p:nvPr>
        </p:nvSpPr>
        <p:spPr>
          <a:xfrm>
            <a:off x="1562100" y="1600200"/>
            <a:ext cx="7124700" cy="3797299"/>
          </a:xfrm>
        </p:spPr>
        <p:txBody>
          <a:bodyPr/>
          <a:lstStyle/>
          <a:p>
            <a:pPr marL="0" lvl="0" indent="0" algn="justLow" rtl="1">
              <a:lnSpc>
                <a:spcPct val="150000"/>
              </a:lnSpc>
              <a:spcBef>
                <a:spcPts val="600"/>
              </a:spcBef>
              <a:spcAft>
                <a:spcPts val="600"/>
              </a:spcAft>
              <a:buNone/>
            </a:pPr>
            <a:r>
              <a:rPr lang="fa-IR" sz="2800" dirty="0">
                <a:solidFill>
                  <a:schemeClr val="accent6">
                    <a:lumMod val="75000"/>
                  </a:schemeClr>
                </a:solidFill>
                <a:latin typeface="Californian FB" pitchFamily="18" charset="0"/>
                <a:ea typeface="Calibri" pitchFamily="34" charset="0"/>
                <a:cs typeface="Arial" pitchFamily="34" charset="0"/>
              </a:rPr>
              <a:t>درروش</a:t>
            </a:r>
            <a:r>
              <a:rPr lang="en-US" sz="2800" dirty="0" smtClean="0">
                <a:solidFill>
                  <a:schemeClr val="accent6">
                    <a:lumMod val="75000"/>
                  </a:schemeClr>
                </a:solidFill>
                <a:latin typeface="Californian FB" pitchFamily="18" charset="0"/>
                <a:ea typeface="Calibri" pitchFamily="34" charset="0"/>
                <a:cs typeface="Arial" pitchFamily="34" charset="0"/>
              </a:rPr>
              <a:t>ABC </a:t>
            </a:r>
            <a:endParaRPr lang="fa-IR" sz="2800" dirty="0" smtClean="0">
              <a:solidFill>
                <a:schemeClr val="accent6">
                  <a:lumMod val="75000"/>
                </a:schemeClr>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چون </a:t>
            </a:r>
            <a:r>
              <a:rPr lang="fa-IR" sz="2800" dirty="0">
                <a:solidFill>
                  <a:schemeClr val="bg1"/>
                </a:solidFill>
                <a:latin typeface="Californian FB" pitchFamily="18" charset="0"/>
                <a:ea typeface="Calibri" pitchFamily="34" charset="0"/>
                <a:cs typeface="Arial" pitchFamily="34" charset="0"/>
              </a:rPr>
              <a:t>100% زمان اختصاص یافته به فعالیتهای موجود توسط کارکنان گزارش میشود، </a:t>
            </a:r>
            <a:r>
              <a:rPr lang="fa-IR" sz="2800" dirty="0">
                <a:solidFill>
                  <a:schemeClr val="accent6">
                    <a:lumMod val="75000"/>
                  </a:schemeClr>
                </a:solidFill>
                <a:latin typeface="Californian FB" pitchFamily="18" charset="0"/>
                <a:ea typeface="Calibri" pitchFamily="34" charset="0"/>
                <a:cs typeface="Arial" pitchFamily="34" charset="0"/>
              </a:rPr>
              <a:t>بنابراین ظرفیت بلااستفاده لحاظ </a:t>
            </a:r>
            <a:r>
              <a:rPr lang="fa-IR" sz="2800" dirty="0" smtClean="0">
                <a:solidFill>
                  <a:schemeClr val="accent6">
                    <a:lumMod val="75000"/>
                  </a:schemeClr>
                </a:solidFill>
                <a:latin typeface="Californian FB" pitchFamily="18" charset="0"/>
                <a:ea typeface="Calibri" pitchFamily="34" charset="0"/>
                <a:cs typeface="Arial" pitchFamily="34" charset="0"/>
              </a:rPr>
              <a:t>نمیشود</a:t>
            </a:r>
            <a:endParaRPr lang="fa-IR"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800" u="sng" dirty="0" smtClean="0">
                <a:solidFill>
                  <a:schemeClr val="bg1"/>
                </a:solidFill>
                <a:latin typeface="Californian FB" pitchFamily="18" charset="0"/>
                <a:ea typeface="Calibri" pitchFamily="34" charset="0"/>
                <a:cs typeface="Arial" pitchFamily="34" charset="0"/>
              </a:rPr>
              <a:t>در </a:t>
            </a:r>
            <a:r>
              <a:rPr lang="fa-IR" sz="2800" u="sng" dirty="0">
                <a:solidFill>
                  <a:schemeClr val="bg1"/>
                </a:solidFill>
                <a:latin typeface="Californian FB" pitchFamily="18" charset="0"/>
                <a:ea typeface="Calibri" pitchFamily="34" charset="0"/>
                <a:cs typeface="Arial" pitchFamily="34" charset="0"/>
              </a:rPr>
              <a:t>نتیجه نرخ هزینه های فعالیتها هم بالاتر </a:t>
            </a:r>
            <a:r>
              <a:rPr lang="fa-IR" sz="2800" u="sng" dirty="0" smtClean="0">
                <a:solidFill>
                  <a:schemeClr val="bg1"/>
                </a:solidFill>
                <a:latin typeface="Californian FB" pitchFamily="18" charset="0"/>
                <a:ea typeface="Calibri" pitchFamily="34" charset="0"/>
                <a:cs typeface="Arial" pitchFamily="34" charset="0"/>
              </a:rPr>
              <a:t>گزارش میشود</a:t>
            </a:r>
          </a:p>
          <a:p>
            <a:endParaRPr lang="fa-IR" dirty="0"/>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25</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justLow" rtl="1">
              <a:lnSpc>
                <a:spcPct val="150000"/>
              </a:lnSpc>
              <a:spcBef>
                <a:spcPts val="600"/>
              </a:spcBef>
              <a:spcAft>
                <a:spcPts val="600"/>
              </a:spcAft>
              <a:buNone/>
            </a:pPr>
            <a:r>
              <a:rPr lang="fa-IR" b="1" dirty="0" smtClean="0">
                <a:solidFill>
                  <a:schemeClr val="accent6">
                    <a:lumMod val="75000"/>
                  </a:schemeClr>
                </a:solidFill>
                <a:latin typeface="Californian FB" pitchFamily="18" charset="0"/>
                <a:ea typeface="Calibri" pitchFamily="34" charset="0"/>
                <a:cs typeface="Arial" pitchFamily="34" charset="0"/>
              </a:rPr>
              <a:t>در حالیه در روش </a:t>
            </a:r>
            <a:r>
              <a:rPr lang="en-US" b="1" dirty="0" smtClean="0">
                <a:solidFill>
                  <a:schemeClr val="accent6">
                    <a:lumMod val="75000"/>
                  </a:schemeClr>
                </a:solidFill>
                <a:latin typeface="Californian FB" pitchFamily="18" charset="0"/>
                <a:ea typeface="Calibri" pitchFamily="34" charset="0"/>
                <a:cs typeface="Arial" pitchFamily="34" charset="0"/>
              </a:rPr>
              <a:t>TDABC </a:t>
            </a:r>
            <a:r>
              <a:rPr lang="fa-IR" b="1" dirty="0" smtClean="0">
                <a:solidFill>
                  <a:schemeClr val="accent6">
                    <a:lumMod val="75000"/>
                  </a:schemeClr>
                </a:solidFill>
                <a:latin typeface="Californian FB" pitchFamily="18" charset="0"/>
                <a:ea typeface="Calibri" pitchFamily="34" charset="0"/>
                <a:cs typeface="Arial" pitchFamily="34" charset="0"/>
              </a:rPr>
              <a:t> :</a:t>
            </a:r>
            <a:endParaRPr lang="fa-IR" b="1"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چون </a:t>
            </a:r>
            <a:r>
              <a:rPr lang="fa-IR" sz="2400" dirty="0">
                <a:solidFill>
                  <a:schemeClr val="bg1"/>
                </a:solidFill>
                <a:latin typeface="Californian FB" pitchFamily="18" charset="0"/>
                <a:ea typeface="Calibri" pitchFamily="34" charset="0"/>
                <a:cs typeface="Arial" pitchFamily="34" charset="0"/>
              </a:rPr>
              <a:t>جمع زمان ظرفیت بلااستفاده و</a:t>
            </a:r>
            <a:r>
              <a:rPr lang="fa-IR" sz="2400" dirty="0" smtClean="0">
                <a:solidFill>
                  <a:schemeClr val="bg1"/>
                </a:solidFill>
                <a:latin typeface="Californian FB" pitchFamily="18" charset="0"/>
                <a:ea typeface="Calibri" pitchFamily="34" charset="0"/>
                <a:cs typeface="Arial" pitchFamily="34" charset="0"/>
              </a:rPr>
              <a:t>هزینه </a:t>
            </a:r>
            <a:r>
              <a:rPr lang="fa-IR" sz="2400" dirty="0">
                <a:solidFill>
                  <a:schemeClr val="bg1"/>
                </a:solidFill>
                <a:latin typeface="Californian FB" pitchFamily="18" charset="0"/>
                <a:ea typeface="Calibri" pitchFamily="34" charset="0"/>
                <a:cs typeface="Arial" pitchFamily="34" charset="0"/>
              </a:rPr>
              <a:t>های آن مشخص </a:t>
            </a:r>
            <a:r>
              <a:rPr lang="fa-IR" sz="2400" dirty="0" smtClean="0">
                <a:solidFill>
                  <a:schemeClr val="bg1"/>
                </a:solidFill>
                <a:latin typeface="Californian FB" pitchFamily="18" charset="0"/>
                <a:ea typeface="Calibri" pitchFamily="34" charset="0"/>
                <a:cs typeface="Arial" pitchFamily="34" charset="0"/>
              </a:rPr>
              <a:t>میشود</a:t>
            </a:r>
          </a:p>
          <a:p>
            <a:pPr marL="0" lvl="0" indent="0" algn="justLow"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پس </a:t>
            </a:r>
            <a:r>
              <a:rPr lang="fa-IR" sz="2400" dirty="0">
                <a:solidFill>
                  <a:schemeClr val="bg1"/>
                </a:solidFill>
                <a:latin typeface="Californian FB" pitchFamily="18" charset="0"/>
                <a:ea typeface="Calibri" pitchFamily="34" charset="0"/>
                <a:cs typeface="Arial" pitchFamily="34" charset="0"/>
              </a:rPr>
              <a:t>مدیریت به اطلاعات </a:t>
            </a:r>
            <a:r>
              <a:rPr lang="fa-IR" sz="2400" dirty="0" smtClean="0">
                <a:solidFill>
                  <a:schemeClr val="bg1"/>
                </a:solidFill>
                <a:latin typeface="Californian FB" pitchFamily="18" charset="0"/>
                <a:ea typeface="Calibri" pitchFamily="34" charset="0"/>
                <a:cs typeface="Arial" pitchFamily="34" charset="0"/>
              </a:rPr>
              <a:t>دقیق تری </a:t>
            </a:r>
            <a:r>
              <a:rPr lang="fa-IR" sz="2400" dirty="0">
                <a:solidFill>
                  <a:schemeClr val="bg1"/>
                </a:solidFill>
                <a:latin typeface="Californian FB" pitchFamily="18" charset="0"/>
                <a:ea typeface="Calibri" pitchFamily="34" charset="0"/>
                <a:cs typeface="Arial" pitchFamily="34" charset="0"/>
              </a:rPr>
              <a:t>در خصوص بهای تمام شده هر فعالیت و سودآوری موضوع هزینه، دسترسی پیدا میکند </a:t>
            </a:r>
            <a:endParaRPr lang="fa-IR" sz="24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400" dirty="0" smtClean="0">
                <a:solidFill>
                  <a:schemeClr val="bg1"/>
                </a:solidFill>
                <a:latin typeface="Californian FB" pitchFamily="18" charset="0"/>
                <a:ea typeface="Calibri" pitchFamily="34" charset="0"/>
                <a:cs typeface="Arial" pitchFamily="34" charset="0"/>
              </a:rPr>
              <a:t>ازطرف </a:t>
            </a:r>
            <a:r>
              <a:rPr lang="fa-IR" sz="2400" dirty="0">
                <a:solidFill>
                  <a:schemeClr val="bg1"/>
                </a:solidFill>
                <a:latin typeface="Californian FB" pitchFamily="18" charset="0"/>
                <a:ea typeface="Calibri" pitchFamily="34" charset="0"/>
                <a:cs typeface="Arial" pitchFamily="34" charset="0"/>
              </a:rPr>
              <a:t>دیگر میتواند کارآیی یا عدم کارآیی سازمان و امور مربوط را نیز در خصوص ظرفیت بلااستفاده ارزیابی کند که این یک </a:t>
            </a:r>
            <a:r>
              <a:rPr lang="fa-IR" sz="2400" dirty="0">
                <a:solidFill>
                  <a:schemeClr val="accent6">
                    <a:lumMod val="75000"/>
                  </a:schemeClr>
                </a:solidFill>
                <a:latin typeface="Californian FB" pitchFamily="18" charset="0"/>
                <a:ea typeface="Calibri" pitchFamily="34" charset="0"/>
                <a:cs typeface="Arial" pitchFamily="34" charset="0"/>
              </a:rPr>
              <a:t>مزیت اصلی</a:t>
            </a:r>
            <a:r>
              <a:rPr lang="fa-IR" sz="2400" dirty="0">
                <a:solidFill>
                  <a:schemeClr val="bg1"/>
                </a:solidFill>
                <a:latin typeface="Californian FB" pitchFamily="18" charset="0"/>
                <a:ea typeface="Calibri" pitchFamily="34" charset="0"/>
                <a:cs typeface="Arial" pitchFamily="34" charset="0"/>
              </a:rPr>
              <a:t> </a:t>
            </a:r>
            <a:r>
              <a:rPr lang="en-US" sz="2400" dirty="0">
                <a:solidFill>
                  <a:schemeClr val="bg1"/>
                </a:solidFill>
                <a:latin typeface="Californian FB" pitchFamily="18" charset="0"/>
                <a:ea typeface="Calibri" pitchFamily="34" charset="0"/>
                <a:cs typeface="Arial" pitchFamily="34" charset="0"/>
              </a:rPr>
              <a:t>TDABC </a:t>
            </a:r>
            <a:r>
              <a:rPr lang="fa-IR" sz="2400" dirty="0">
                <a:solidFill>
                  <a:schemeClr val="bg1"/>
                </a:solidFill>
                <a:latin typeface="Californian FB" pitchFamily="18" charset="0"/>
                <a:ea typeface="Calibri" pitchFamily="34" charset="0"/>
                <a:cs typeface="Arial" pitchFamily="34" charset="0"/>
              </a:rPr>
              <a:t>است .</a:t>
            </a:r>
          </a:p>
          <a:p>
            <a:endParaRPr lang="fa-IR" dirty="0"/>
          </a:p>
        </p:txBody>
      </p:sp>
    </p:spTree>
    <p:extLst>
      <p:ext uri="{BB962C8B-B14F-4D97-AF65-F5344CB8AC3E}">
        <p14:creationId xmlns:p14="http://schemas.microsoft.com/office/powerpoint/2010/main" val="1288259467"/>
      </p:ext>
    </p:extLst>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26</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r">
              <a:buNone/>
            </a:pPr>
            <a:r>
              <a:rPr lang="fa-IR" sz="2800" dirty="0" smtClean="0">
                <a:solidFill>
                  <a:schemeClr val="bg1"/>
                </a:solidFill>
                <a:latin typeface="Californian FB" pitchFamily="18" charset="0"/>
                <a:ea typeface="Calibri" pitchFamily="34" charset="0"/>
                <a:cs typeface="Arial" pitchFamily="34" charset="0"/>
              </a:rPr>
              <a:t>-مدیران </a:t>
            </a:r>
            <a:r>
              <a:rPr lang="fa-IR" sz="2800" dirty="0">
                <a:solidFill>
                  <a:schemeClr val="bg1"/>
                </a:solidFill>
                <a:latin typeface="Californian FB" pitchFamily="18" charset="0"/>
                <a:ea typeface="Calibri" pitchFamily="34" charset="0"/>
                <a:cs typeface="Arial" pitchFamily="34" charset="0"/>
              </a:rPr>
              <a:t>به راحتی میتوانند مدل هزینه یابی بر مبنای زمانگرای خود را برای انعکاس تغییرات در شرایط عملیاتی خود را به روز کنند. </a:t>
            </a:r>
            <a:endParaRPr lang="fa-IR" sz="2800" dirty="0" smtClean="0">
              <a:solidFill>
                <a:schemeClr val="bg1"/>
              </a:solidFill>
              <a:latin typeface="Californian FB" pitchFamily="18" charset="0"/>
              <a:ea typeface="Calibri" pitchFamily="34" charset="0"/>
              <a:cs typeface="Arial" pitchFamily="34" charset="0"/>
            </a:endParaRPr>
          </a:p>
          <a:p>
            <a:pPr marL="0" lvl="0" indent="0" algn="r">
              <a:buNone/>
            </a:pPr>
            <a:r>
              <a:rPr lang="fa-IR" sz="2800" dirty="0" smtClean="0">
                <a:solidFill>
                  <a:schemeClr val="bg1"/>
                </a:solidFill>
                <a:latin typeface="Californian FB" pitchFamily="18" charset="0"/>
                <a:ea typeface="Calibri" pitchFamily="34" charset="0"/>
                <a:cs typeface="Arial" pitchFamily="34" charset="0"/>
              </a:rPr>
              <a:t>بعنوان </a:t>
            </a:r>
            <a:r>
              <a:rPr lang="fa-IR" sz="2800" dirty="0">
                <a:solidFill>
                  <a:schemeClr val="bg1"/>
                </a:solidFill>
                <a:latin typeface="Californian FB" pitchFamily="18" charset="0"/>
                <a:ea typeface="Calibri" pitchFamily="34" charset="0"/>
                <a:cs typeface="Arial" pitchFamily="34" charset="0"/>
              </a:rPr>
              <a:t>مثال </a:t>
            </a:r>
            <a:r>
              <a:rPr lang="fa-IR" sz="2800" dirty="0">
                <a:solidFill>
                  <a:schemeClr val="accent6">
                    <a:lumMod val="75000"/>
                  </a:schemeClr>
                </a:solidFill>
                <a:latin typeface="Californian FB" pitchFamily="18" charset="0"/>
                <a:ea typeface="Calibri" pitchFamily="34" charset="0"/>
                <a:cs typeface="Arial" pitchFamily="34" charset="0"/>
              </a:rPr>
              <a:t>زمانیکه مدیران متوجه شوند که فعالیتی به بخشی اضافه شده </a:t>
            </a:r>
            <a:r>
              <a:rPr lang="fa-IR" sz="2800" dirty="0" smtClean="0">
                <a:solidFill>
                  <a:schemeClr val="bg1"/>
                </a:solidFill>
                <a:latin typeface="Californian FB" pitchFamily="18" charset="0"/>
                <a:ea typeface="Calibri" pitchFamily="34" charset="0"/>
                <a:cs typeface="Arial" pitchFamily="34" charset="0"/>
              </a:rPr>
              <a:t>:</a:t>
            </a:r>
          </a:p>
          <a:p>
            <a:pPr marL="0" lvl="0" indent="0" algn="r">
              <a:buNone/>
            </a:pPr>
            <a:r>
              <a:rPr lang="fa-IR" sz="2800" dirty="0" smtClean="0">
                <a:solidFill>
                  <a:schemeClr val="bg1"/>
                </a:solidFill>
                <a:latin typeface="Californian FB" pitchFamily="18" charset="0"/>
                <a:ea typeface="Calibri" pitchFamily="34" charset="0"/>
                <a:cs typeface="Arial" pitchFamily="34" charset="0"/>
              </a:rPr>
              <a:t>نیاز به مصاحبه مجدد نیست </a:t>
            </a:r>
            <a:r>
              <a:rPr lang="fa-IR" sz="2800" dirty="0">
                <a:solidFill>
                  <a:schemeClr val="bg1"/>
                </a:solidFill>
                <a:latin typeface="Californian FB" pitchFamily="18" charset="0"/>
                <a:ea typeface="Calibri" pitchFamily="34" charset="0"/>
                <a:cs typeface="Arial" pitchFamily="34" charset="0"/>
              </a:rPr>
              <a:t>بلکه میتوانند زمان مورد نیاز فعالیت را محاسبه کنند </a:t>
            </a:r>
            <a:endParaRPr lang="fa-IR" sz="2800" dirty="0" smtClean="0">
              <a:solidFill>
                <a:schemeClr val="bg1"/>
              </a:solidFill>
              <a:latin typeface="Californian FB" pitchFamily="18" charset="0"/>
              <a:ea typeface="Calibri" pitchFamily="34" charset="0"/>
              <a:cs typeface="Arial" pitchFamily="34" charset="0"/>
            </a:endParaRPr>
          </a:p>
          <a:p>
            <a:pPr marL="0" lvl="0" indent="0" algn="r">
              <a:buNone/>
            </a:pPr>
            <a:r>
              <a:rPr lang="fa-IR" sz="2800" dirty="0" smtClean="0">
                <a:solidFill>
                  <a:schemeClr val="bg1"/>
                </a:solidFill>
                <a:latin typeface="Californian FB" pitchFamily="18" charset="0"/>
                <a:ea typeface="Calibri" pitchFamily="34" charset="0"/>
                <a:cs typeface="Arial" pitchFamily="34" charset="0"/>
              </a:rPr>
              <a:t>یا </a:t>
            </a:r>
            <a:r>
              <a:rPr lang="fa-IR" sz="2800" dirty="0">
                <a:solidFill>
                  <a:schemeClr val="bg1"/>
                </a:solidFill>
                <a:latin typeface="Californian FB" pitchFamily="18" charset="0"/>
                <a:ea typeface="Calibri" pitchFamily="34" charset="0"/>
                <a:cs typeface="Arial" pitchFamily="34" charset="0"/>
              </a:rPr>
              <a:t>هرگاه دریافتند که همه فعالیتها زمان یکسانی را به خود اختصاص نمی دهند میتوانند اثر سفارشات پیچیده را از طریق برآورد زمان تفاضلی مورد نیاز آنها نسبت به سفارشات ساده را لحاظ کنند</a:t>
            </a:r>
            <a:r>
              <a:rPr lang="fa-IR" sz="2800" dirty="0" smtClean="0">
                <a:solidFill>
                  <a:schemeClr val="bg1"/>
                </a:solidFill>
                <a:latin typeface="Californian FB" pitchFamily="18" charset="0"/>
                <a:ea typeface="Calibri" pitchFamily="34" charset="0"/>
                <a:cs typeface="Arial" pitchFamily="34" charset="0"/>
              </a:rPr>
              <a:t>.</a:t>
            </a:r>
          </a:p>
          <a:p>
            <a:endParaRPr lang="fa-IR" dirty="0"/>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en-US"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TDABC   </a:t>
            </a:r>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به روز کردن</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584267155"/>
      </p:ext>
    </p:extLst>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27</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r">
              <a:buNone/>
            </a:pPr>
            <a:endParaRPr lang="fa-IR" sz="2800" dirty="0" smtClean="0">
              <a:solidFill>
                <a:schemeClr val="bg1"/>
              </a:solidFill>
              <a:latin typeface="Californian FB" pitchFamily="18" charset="0"/>
              <a:ea typeface="Calibri" pitchFamily="34" charset="0"/>
              <a:cs typeface="Arial" pitchFamily="34" charset="0"/>
            </a:endParaRPr>
          </a:p>
          <a:p>
            <a:pPr marL="0" lvl="0" indent="0" algn="r">
              <a:buNone/>
            </a:pPr>
            <a:r>
              <a:rPr lang="fa-IR" sz="2800" dirty="0" smtClean="0">
                <a:solidFill>
                  <a:schemeClr val="bg1"/>
                </a:solidFill>
                <a:latin typeface="Californian FB" pitchFamily="18" charset="0"/>
                <a:ea typeface="Calibri" pitchFamily="34" charset="0"/>
                <a:cs typeface="Arial" pitchFamily="34" charset="0"/>
              </a:rPr>
              <a:t>همچنین </a:t>
            </a:r>
            <a:r>
              <a:rPr lang="fa-IR" sz="2800" dirty="0">
                <a:solidFill>
                  <a:schemeClr val="bg1"/>
                </a:solidFill>
                <a:latin typeface="Californian FB" pitchFamily="18" charset="0"/>
                <a:ea typeface="Calibri" pitchFamily="34" charset="0"/>
                <a:cs typeface="Arial" pitchFamily="34" charset="0"/>
              </a:rPr>
              <a:t>مدیران میتوانند نرخ های محرک هزینه فعالیت </a:t>
            </a:r>
            <a:endParaRPr lang="en-US" sz="2800" dirty="0" smtClean="0">
              <a:solidFill>
                <a:schemeClr val="bg1"/>
              </a:solidFill>
              <a:latin typeface="Californian FB" pitchFamily="18" charset="0"/>
              <a:ea typeface="Calibri" pitchFamily="34" charset="0"/>
              <a:cs typeface="Arial" pitchFamily="34" charset="0"/>
            </a:endParaRPr>
          </a:p>
          <a:p>
            <a:pPr marL="0" lvl="0" indent="0" algn="r">
              <a:buNone/>
            </a:pPr>
            <a:r>
              <a:rPr lang="fa-IR" sz="2800" dirty="0" smtClean="0">
                <a:solidFill>
                  <a:schemeClr val="bg1"/>
                </a:solidFill>
                <a:latin typeface="Californian FB" pitchFamily="18" charset="0"/>
                <a:ea typeface="Calibri" pitchFamily="34" charset="0"/>
                <a:cs typeface="Arial" pitchFamily="34" charset="0"/>
              </a:rPr>
              <a:t>را </a:t>
            </a:r>
            <a:r>
              <a:rPr lang="fa-IR" sz="2800" dirty="0">
                <a:solidFill>
                  <a:schemeClr val="bg1"/>
                </a:solidFill>
                <a:latin typeface="Californian FB" pitchFamily="18" charset="0"/>
                <a:ea typeface="Calibri" pitchFamily="34" charset="0"/>
                <a:cs typeface="Arial" pitchFamily="34" charset="0"/>
              </a:rPr>
              <a:t>به روز کنند.</a:t>
            </a:r>
          </a:p>
          <a:p>
            <a:pPr marL="0" lvl="0" indent="0" algn="justLow" rtl="1" eaLnBrk="1" hangingPunct="1">
              <a:lnSpc>
                <a:spcPct val="150000"/>
              </a:lnSpc>
              <a:spcBef>
                <a:spcPts val="600"/>
              </a:spcBef>
              <a:spcAft>
                <a:spcPts val="600"/>
              </a:spcAft>
              <a:buNone/>
            </a:pPr>
            <a:r>
              <a:rPr lang="fa-IR" sz="2800" dirty="0">
                <a:solidFill>
                  <a:schemeClr val="accent6">
                    <a:lumMod val="75000"/>
                  </a:schemeClr>
                </a:solidFill>
                <a:latin typeface="Californian FB" pitchFamily="18" charset="0"/>
                <a:ea typeface="Calibri" pitchFamily="34" charset="0"/>
                <a:cs typeface="Arial" pitchFamily="34" charset="0"/>
              </a:rPr>
              <a:t>عوامل تغییر نرخ های محرک هزینه عبارتند از:</a:t>
            </a:r>
            <a:endParaRPr lang="en-US" sz="2800" dirty="0">
              <a:solidFill>
                <a:schemeClr val="accent6">
                  <a:lumMod val="75000"/>
                </a:schemeClr>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تغییر در قیمت منابع است که نرخ ساعتی را تغییر می دهد</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تغییر در حجم محرک </a:t>
            </a:r>
            <a:r>
              <a:rPr lang="fa-IR" sz="2800" dirty="0" smtClean="0">
                <a:solidFill>
                  <a:schemeClr val="bg1"/>
                </a:solidFill>
                <a:latin typeface="Californian FB" pitchFamily="18" charset="0"/>
                <a:ea typeface="Calibri" pitchFamily="34" charset="0"/>
                <a:cs typeface="Arial" pitchFamily="34" charset="0"/>
              </a:rPr>
              <a:t>منابع </a:t>
            </a:r>
            <a:r>
              <a:rPr lang="fa-IR" sz="2800" dirty="0">
                <a:solidFill>
                  <a:schemeClr val="bg1"/>
                </a:solidFill>
                <a:latin typeface="Californian FB" pitchFamily="18" charset="0"/>
                <a:ea typeface="Calibri" pitchFamily="34" charset="0"/>
                <a:cs typeface="Arial" pitchFamily="34" charset="0"/>
              </a:rPr>
              <a:t>است که کارایی فعالیت را افزایش می </a:t>
            </a:r>
            <a:r>
              <a:rPr lang="fa-IR" sz="2800" dirty="0" smtClean="0">
                <a:solidFill>
                  <a:schemeClr val="bg1"/>
                </a:solidFill>
                <a:latin typeface="Californian FB" pitchFamily="18" charset="0"/>
                <a:ea typeface="Calibri" pitchFamily="34" charset="0"/>
                <a:cs typeface="Arial" pitchFamily="34" charset="0"/>
              </a:rPr>
              <a:t>دهد.</a:t>
            </a:r>
            <a:endParaRPr lang="fa-IR" sz="2800" dirty="0">
              <a:solidFill>
                <a:schemeClr val="bg1"/>
              </a:solidFill>
              <a:latin typeface="Californian FB" pitchFamily="18" charset="0"/>
              <a:ea typeface="Calibri" pitchFamily="34" charset="0"/>
              <a:cs typeface="Arial" pitchFamily="34" charset="0"/>
            </a:endParaRPr>
          </a:p>
          <a:p>
            <a:endParaRPr lang="fa-IR" dirty="0"/>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r>
              <a:rPr lang="en-US"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TDABC   </a:t>
            </a:r>
            <a:r>
              <a:rPr lang="fa-IR" sz="32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به روز کردن</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61150590"/>
      </p:ext>
    </p:extLst>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28</a:t>
            </a:fld>
            <a:endParaRPr lang="en-US"/>
          </a:p>
        </p:txBody>
      </p:sp>
      <p:sp>
        <p:nvSpPr>
          <p:cNvPr id="2" name="Content Placeholder 1"/>
          <p:cNvSpPr>
            <a:spLocks noGrp="1"/>
          </p:cNvSpPr>
          <p:nvPr>
            <p:ph idx="1"/>
          </p:nvPr>
        </p:nvSpPr>
        <p:spPr>
          <a:xfrm>
            <a:off x="1346200" y="939800"/>
            <a:ext cx="7340600" cy="5186363"/>
          </a:xfrm>
        </p:spPr>
        <p:txBody>
          <a:bodyPr/>
          <a:lstStyle/>
          <a:p>
            <a:pPr lvl="0" algn="justLow" rtl="1">
              <a:lnSpc>
                <a:spcPct val="150000"/>
              </a:lnSpc>
              <a:spcBef>
                <a:spcPts val="600"/>
              </a:spcBef>
              <a:spcAft>
                <a:spcPts val="600"/>
              </a:spcAft>
            </a:pPr>
            <a:r>
              <a:rPr lang="fa-IR" sz="2800" dirty="0" smtClean="0">
                <a:solidFill>
                  <a:schemeClr val="bg1"/>
                </a:solidFill>
                <a:latin typeface="Californian FB" pitchFamily="18" charset="0"/>
                <a:ea typeface="Calibri" pitchFamily="34" charset="0"/>
                <a:cs typeface="Arial" pitchFamily="34" charset="0"/>
              </a:rPr>
              <a:t>ساخت یک مدل دقیق را آسان تر و سریع تر می کند.</a:t>
            </a:r>
            <a:endParaRPr lang="en-US" sz="28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smtClean="0">
                <a:solidFill>
                  <a:schemeClr val="bg1"/>
                </a:solidFill>
                <a:latin typeface="Californian FB" pitchFamily="18" charset="0"/>
                <a:ea typeface="Calibri" pitchFamily="34" charset="0"/>
                <a:cs typeface="Arial" pitchFamily="34" charset="0"/>
              </a:rPr>
              <a:t> با داده هایی که از سیستم </a:t>
            </a:r>
            <a:r>
              <a:rPr lang="en-US" sz="2800" dirty="0" smtClean="0">
                <a:solidFill>
                  <a:schemeClr val="bg1"/>
                </a:solidFill>
                <a:latin typeface="Californian FB" pitchFamily="18" charset="0"/>
                <a:ea typeface="Calibri" pitchFamily="34" charset="0"/>
                <a:cs typeface="Arial" pitchFamily="34" charset="0"/>
              </a:rPr>
              <a:t>ERP</a:t>
            </a:r>
            <a:r>
              <a:rPr lang="fa-IR" sz="2800" dirty="0" smtClean="0">
                <a:solidFill>
                  <a:schemeClr val="bg1"/>
                </a:solidFill>
                <a:latin typeface="Californian FB" pitchFamily="18" charset="0"/>
                <a:ea typeface="Calibri" pitchFamily="34" charset="0"/>
                <a:cs typeface="Arial" pitchFamily="34" charset="0"/>
              </a:rPr>
              <a:t> و مدیریت روابط با مشتری در دسترس هستند به خوبی همخوانی دارد.</a:t>
            </a:r>
            <a:endParaRPr lang="en-US" sz="28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smtClean="0">
                <a:solidFill>
                  <a:schemeClr val="bg1"/>
                </a:solidFill>
                <a:latin typeface="Californian FB" pitchFamily="18" charset="0"/>
                <a:ea typeface="Calibri" pitchFamily="34" charset="0"/>
                <a:cs typeface="Arial" pitchFamily="34" charset="0"/>
              </a:rPr>
              <a:t> هزینه ها را با استفاده از ویژگی های سفارشات، فرایندها، تامین کنندگان و مشتریان به سوی فعالیت ها و سفارشات حرکت می دهد.</a:t>
            </a:r>
            <a:endParaRPr lang="en-US" sz="2800" dirty="0" smtClean="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مزایای هزینه یابی بر مبنای فعالیت زمان گرا :</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584267155"/>
      </p:ext>
    </p:extLst>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29</a:t>
            </a:fld>
            <a:endParaRPr lang="en-US"/>
          </a:p>
        </p:txBody>
      </p:sp>
      <p:sp>
        <p:nvSpPr>
          <p:cNvPr id="2" name="Content Placeholder 1"/>
          <p:cNvSpPr>
            <a:spLocks noGrp="1"/>
          </p:cNvSpPr>
          <p:nvPr>
            <p:ph idx="1"/>
          </p:nvPr>
        </p:nvSpPr>
        <p:spPr>
          <a:xfrm>
            <a:off x="1346200" y="939800"/>
            <a:ext cx="7340600" cy="5186363"/>
          </a:xfrm>
        </p:spPr>
        <p:txBody>
          <a:bodyPr/>
          <a:lstStyle/>
          <a:p>
            <a:pPr lvl="0" algn="justLow" rtl="1">
              <a:lnSpc>
                <a:spcPct val="150000"/>
              </a:lnSpc>
              <a:spcBef>
                <a:spcPts val="600"/>
              </a:spcBef>
              <a:spcAft>
                <a:spcPts val="600"/>
              </a:spcAft>
            </a:pPr>
            <a:r>
              <a:rPr lang="fa-IR" sz="2800" dirty="0" smtClean="0">
                <a:solidFill>
                  <a:schemeClr val="bg1"/>
                </a:solidFill>
                <a:latin typeface="Californian FB" pitchFamily="18" charset="0"/>
                <a:ea typeface="Calibri" pitchFamily="34" charset="0"/>
                <a:cs typeface="Arial" pitchFamily="34" charset="0"/>
              </a:rPr>
              <a:t> می تواند به طور ماهانه به کار گرفته شود. </a:t>
            </a:r>
            <a:endParaRPr lang="en-US" sz="28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smtClean="0">
                <a:solidFill>
                  <a:schemeClr val="bg1"/>
                </a:solidFill>
                <a:latin typeface="Californian FB" pitchFamily="18" charset="0"/>
                <a:ea typeface="Calibri" pitchFamily="34" charset="0"/>
                <a:cs typeface="Arial" pitchFamily="34" charset="0"/>
              </a:rPr>
              <a:t> </a:t>
            </a:r>
            <a:r>
              <a:rPr lang="fa-IR" dirty="0" smtClean="0">
                <a:solidFill>
                  <a:schemeClr val="accent6">
                    <a:lumMod val="75000"/>
                  </a:schemeClr>
                </a:solidFill>
                <a:latin typeface="Californian FB" pitchFamily="18" charset="0"/>
                <a:ea typeface="Calibri" pitchFamily="34" charset="0"/>
                <a:cs typeface="Arial" pitchFamily="34" charset="0"/>
              </a:rPr>
              <a:t>شفافیت در بهره برداری از ظرفیت ها و کارایی های فرایند ها را ایجاد می کند (ظرفیت مازاد را مشخص می نماید)</a:t>
            </a:r>
          </a:p>
          <a:p>
            <a:pPr mar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میزان تقاضای منابع لازم را پیش بینی می کند و امکان بودجه ریزی ظرفیت منابع بر اساس مقادیر سفارش پیش بینی شده و پیچیدگی آن ها را برای شرکت ها فراهم می کند.</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endParaRPr lang="en-US" dirty="0" smtClean="0">
              <a:solidFill>
                <a:schemeClr val="accent6">
                  <a:lumMod val="75000"/>
                </a:schemeClr>
              </a:solidFill>
              <a:latin typeface="Californian FB" pitchFamily="18" charset="0"/>
              <a:ea typeface="Calibri" pitchFamily="34" charset="0"/>
              <a:cs typeface="Arial" pitchFamily="34" charset="0"/>
            </a:endParaRPr>
          </a:p>
          <a:p>
            <a:endParaRPr lang="fa-IR" sz="2800" dirty="0"/>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مزایای هزینه یابی بر مبنای فعالیت زمان گرا :</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4236672575"/>
      </p:ext>
    </p:extLst>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766" y="274638"/>
            <a:ext cx="7386034"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hangingPunct="1">
              <a:defRPr/>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چکیده :</a:t>
            </a:r>
            <a:endPar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1" name="Slide Number Placeholder 10"/>
          <p:cNvSpPr>
            <a:spLocks noGrp="1"/>
          </p:cNvSpPr>
          <p:nvPr>
            <p:ph type="sldNum" sz="quarter" idx="12"/>
          </p:nvPr>
        </p:nvSpPr>
        <p:spPr/>
        <p:txBody>
          <a:bodyPr/>
          <a:lstStyle/>
          <a:p>
            <a:pPr>
              <a:defRPr/>
            </a:pPr>
            <a:fld id="{92E33D07-102E-4241-922E-E262A84F384E}" type="slidenum">
              <a:rPr lang="en-US" smtClean="0"/>
              <a:pPr>
                <a:defRPr/>
              </a:pPr>
              <a:t>3</a:t>
            </a:fld>
            <a:endParaRPr lang="en-US" dirty="0"/>
          </a:p>
        </p:txBody>
      </p:sp>
      <p:sp>
        <p:nvSpPr>
          <p:cNvPr id="14" name="AutoShape 3"/>
          <p:cNvSpPr>
            <a:spLocks noChangeArrowheads="1"/>
          </p:cNvSpPr>
          <p:nvPr/>
        </p:nvSpPr>
        <p:spPr bwMode="blackWhite">
          <a:xfrm>
            <a:off x="1300766" y="1287463"/>
            <a:ext cx="76527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fa-IR" dirty="0" smtClean="0">
                <a:solidFill>
                  <a:schemeClr val="bg1"/>
                </a:solidFill>
                <a:effectLst>
                  <a:outerShdw blurRad="38100" dist="38100" dir="2700000" algn="tl">
                    <a:srgbClr val="000000"/>
                  </a:outerShdw>
                </a:effectLst>
                <a:latin typeface="Arial" charset="0"/>
                <a:cs typeface="Arial" charset="0"/>
              </a:rPr>
              <a:t>اتکا به روش های سنتی حسابداری امروزه جواب گو نیست</a:t>
            </a:r>
            <a:endParaRPr lang="en-US" dirty="0">
              <a:solidFill>
                <a:schemeClr val="bg1"/>
              </a:solidFill>
              <a:effectLst>
                <a:outerShdw blurRad="38100" dist="38100" dir="2700000" algn="tl">
                  <a:srgbClr val="000000"/>
                </a:outerShdw>
              </a:effectLst>
              <a:latin typeface="Arial" charset="0"/>
              <a:cs typeface="Arial" charset="0"/>
            </a:endParaRPr>
          </a:p>
        </p:txBody>
      </p:sp>
      <p:sp>
        <p:nvSpPr>
          <p:cNvPr id="15" name="AutoShape 4"/>
          <p:cNvSpPr>
            <a:spLocks noChangeArrowheads="1"/>
          </p:cNvSpPr>
          <p:nvPr/>
        </p:nvSpPr>
        <p:spPr bwMode="blackWhite">
          <a:xfrm>
            <a:off x="1300766" y="2732088"/>
            <a:ext cx="7652734" cy="582612"/>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fa-IR" dirty="0" smtClean="0">
                <a:solidFill>
                  <a:schemeClr val="bg1"/>
                </a:solidFill>
                <a:effectLst>
                  <a:outerShdw blurRad="38100" dist="38100" dir="2700000" algn="tl">
                    <a:srgbClr val="000000"/>
                  </a:outerShdw>
                </a:effectLst>
                <a:latin typeface="Arial" charset="0"/>
                <a:cs typeface="Arial" charset="0"/>
              </a:rPr>
              <a:t>با کشف روش هزینه یابی بر مبنای فعالیت بسیاری از هزینه هایی که قابل شناسایی نبودند ردیابی شدند</a:t>
            </a:r>
            <a:endParaRPr lang="en-US" dirty="0">
              <a:solidFill>
                <a:schemeClr val="bg1"/>
              </a:solidFill>
              <a:effectLst>
                <a:outerShdw blurRad="38100" dist="38100" dir="2700000" algn="tl">
                  <a:srgbClr val="000000"/>
                </a:outerShdw>
              </a:effectLst>
              <a:latin typeface="Arial" charset="0"/>
              <a:cs typeface="Arial" charset="0"/>
            </a:endParaRPr>
          </a:p>
        </p:txBody>
      </p:sp>
      <p:sp>
        <p:nvSpPr>
          <p:cNvPr id="16" name="AutoShape 5"/>
          <p:cNvSpPr>
            <a:spLocks noChangeArrowheads="1"/>
          </p:cNvSpPr>
          <p:nvPr/>
        </p:nvSpPr>
        <p:spPr bwMode="blackWhite">
          <a:xfrm>
            <a:off x="1300767" y="1985963"/>
            <a:ext cx="76527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fa-IR" dirty="0" smtClean="0">
                <a:solidFill>
                  <a:schemeClr val="bg1"/>
                </a:solidFill>
                <a:effectLst>
                  <a:outerShdw blurRad="38100" dist="38100" dir="2700000" algn="tl">
                    <a:srgbClr val="000000"/>
                  </a:outerShdw>
                </a:effectLst>
                <a:latin typeface="Arial" charset="0"/>
                <a:cs typeface="Arial" charset="0"/>
              </a:rPr>
              <a:t>صاحب نظران وادار به تغییر و اصلاح حسابداری مدیریت شده اند</a:t>
            </a:r>
            <a:endParaRPr lang="en-US" dirty="0">
              <a:solidFill>
                <a:schemeClr val="bg1"/>
              </a:solidFill>
              <a:effectLst>
                <a:outerShdw blurRad="38100" dist="38100" dir="2700000" algn="tl">
                  <a:srgbClr val="000000"/>
                </a:outerShdw>
              </a:effectLst>
              <a:latin typeface="Arial" charset="0"/>
              <a:cs typeface="Arial" charset="0"/>
            </a:endParaRPr>
          </a:p>
        </p:txBody>
      </p:sp>
      <p:sp>
        <p:nvSpPr>
          <p:cNvPr id="17" name="AutoShape 3"/>
          <p:cNvSpPr>
            <a:spLocks noChangeArrowheads="1"/>
          </p:cNvSpPr>
          <p:nvPr/>
        </p:nvSpPr>
        <p:spPr bwMode="blackWhite">
          <a:xfrm>
            <a:off x="1300766" y="3487738"/>
            <a:ext cx="76527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fa-IR" dirty="0" smtClean="0">
                <a:solidFill>
                  <a:schemeClr val="bg1"/>
                </a:solidFill>
                <a:effectLst>
                  <a:outerShdw blurRad="38100" dist="38100" dir="2700000" algn="tl">
                    <a:srgbClr val="000000"/>
                  </a:outerShdw>
                </a:effectLst>
                <a:latin typeface="Arial" charset="0"/>
                <a:cs typeface="Arial" charset="0"/>
              </a:rPr>
              <a:t>با توجه به وجود مشکلات در آن سیستم کپلن و اندرسون نسل جدیدی از آنها را معرفی کردند</a:t>
            </a:r>
            <a:endParaRPr lang="en-US" dirty="0">
              <a:solidFill>
                <a:schemeClr val="bg1"/>
              </a:solidFill>
              <a:effectLst>
                <a:outerShdw blurRad="38100" dist="38100" dir="2700000" algn="tl">
                  <a:srgbClr val="000000"/>
                </a:outerShdw>
              </a:effectLst>
              <a:latin typeface="Arial" charset="0"/>
              <a:cs typeface="Arial" charset="0"/>
            </a:endParaRPr>
          </a:p>
        </p:txBody>
      </p:sp>
      <p:sp>
        <p:nvSpPr>
          <p:cNvPr id="19" name="AutoShape 5"/>
          <p:cNvSpPr>
            <a:spLocks noChangeArrowheads="1"/>
          </p:cNvSpPr>
          <p:nvPr/>
        </p:nvSpPr>
        <p:spPr bwMode="blackWhite">
          <a:xfrm>
            <a:off x="1300766" y="4167187"/>
            <a:ext cx="7652734" cy="623887"/>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en-US" dirty="0" smtClean="0">
                <a:solidFill>
                  <a:schemeClr val="bg1"/>
                </a:solidFill>
                <a:effectLst>
                  <a:outerShdw blurRad="38100" dist="38100" dir="2700000" algn="tl">
                    <a:srgbClr val="000000"/>
                  </a:outerShdw>
                </a:effectLst>
                <a:latin typeface="Arial" charset="0"/>
                <a:cs typeface="Arial" charset="0"/>
              </a:rPr>
              <a:t>  </a:t>
            </a:r>
            <a:r>
              <a:rPr lang="fa-IR" dirty="0" smtClean="0">
                <a:solidFill>
                  <a:schemeClr val="bg1"/>
                </a:solidFill>
                <a:effectLst>
                  <a:outerShdw blurRad="38100" dist="38100" dir="2700000" algn="tl">
                    <a:srgbClr val="000000"/>
                  </a:outerShdw>
                </a:effectLst>
                <a:latin typeface="Arial" charset="0"/>
                <a:cs typeface="Arial" charset="0"/>
              </a:rPr>
              <a:t> که این روش (هزینه یابی بر مبنای فعالیت زمانگرا) مبتنی بر محرک زمان می باشد</a:t>
            </a:r>
            <a:endParaRPr lang="en-US" dirty="0" smtClean="0">
              <a:solidFill>
                <a:schemeClr val="bg1"/>
              </a:solidFill>
              <a:effectLst>
                <a:outerShdw blurRad="38100" dist="38100" dir="2700000" algn="tl">
                  <a:srgbClr val="000000"/>
                </a:outerShdw>
              </a:effectLst>
              <a:latin typeface="Arial" charset="0"/>
              <a:cs typeface="Arial" charset="0"/>
            </a:endParaRPr>
          </a:p>
        </p:txBody>
      </p:sp>
      <p:sp>
        <p:nvSpPr>
          <p:cNvPr id="10" name="AutoShape 5"/>
          <p:cNvSpPr>
            <a:spLocks noChangeArrowheads="1"/>
          </p:cNvSpPr>
          <p:nvPr/>
        </p:nvSpPr>
        <p:spPr bwMode="blackWhite">
          <a:xfrm>
            <a:off x="1300767" y="4982367"/>
            <a:ext cx="7652734" cy="623887"/>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fa-IR" dirty="0" smtClean="0">
                <a:solidFill>
                  <a:schemeClr val="bg1"/>
                </a:solidFill>
                <a:effectLst>
                  <a:outerShdw blurRad="38100" dist="38100" dir="2700000" algn="tl">
                    <a:srgbClr val="000000"/>
                  </a:outerShdw>
                </a:effectLst>
                <a:latin typeface="Arial" charset="0"/>
                <a:cs typeface="Arial" charset="0"/>
              </a:rPr>
              <a:t>هزینه ها به فعالیت ها اختصاص داده نمی شود بلکه ابتدا منابع مورد نیاز پیش بینی می شود</a:t>
            </a:r>
            <a:endParaRPr lang="en-US" dirty="0" smtClean="0">
              <a:solidFill>
                <a:schemeClr val="bg1"/>
              </a:solidFill>
              <a:effectLst>
                <a:outerShdw blurRad="38100" dist="38100" dir="2700000" algn="tl">
                  <a:srgbClr val="000000"/>
                </a:outerShdw>
              </a:effectLst>
              <a:latin typeface="Arial" charset="0"/>
              <a:cs typeface="Arial" charset="0"/>
            </a:endParaRPr>
          </a:p>
        </p:txBody>
      </p:sp>
      <p:sp>
        <p:nvSpPr>
          <p:cNvPr id="12" name="AutoShape 5"/>
          <p:cNvSpPr>
            <a:spLocks noChangeArrowheads="1"/>
          </p:cNvSpPr>
          <p:nvPr/>
        </p:nvSpPr>
        <p:spPr bwMode="blackWhite">
          <a:xfrm>
            <a:off x="1300767" y="5811833"/>
            <a:ext cx="7652734" cy="623887"/>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lgn="r">
              <a:defRPr/>
            </a:pPr>
            <a:r>
              <a:rPr lang="fa-IR" dirty="0">
                <a:solidFill>
                  <a:schemeClr val="bg1"/>
                </a:solidFill>
                <a:latin typeface="Californian FB" pitchFamily="18" charset="0"/>
                <a:ea typeface="Calibri" pitchFamily="34" charset="0"/>
              </a:rPr>
              <a:t>سپس </a:t>
            </a:r>
            <a:r>
              <a:rPr lang="fa-IR" dirty="0" smtClean="0">
                <a:solidFill>
                  <a:schemeClr val="bg1"/>
                </a:solidFill>
                <a:latin typeface="Californian FB" pitchFamily="18" charset="0"/>
                <a:ea typeface="Calibri" pitchFamily="34" charset="0"/>
              </a:rPr>
              <a:t>بر </a:t>
            </a:r>
            <a:r>
              <a:rPr lang="fa-IR" dirty="0">
                <a:solidFill>
                  <a:schemeClr val="bg1"/>
                </a:solidFill>
                <a:latin typeface="Californian FB" pitchFamily="18" charset="0"/>
                <a:ea typeface="Calibri" pitchFamily="34" charset="0"/>
              </a:rPr>
              <a:t>اساس معادله زمانی </a:t>
            </a:r>
            <a:r>
              <a:rPr lang="fa-IR" dirty="0" smtClean="0">
                <a:solidFill>
                  <a:schemeClr val="bg1"/>
                </a:solidFill>
                <a:latin typeface="Californian FB" pitchFamily="18" charset="0"/>
                <a:ea typeface="Calibri" pitchFamily="34" charset="0"/>
              </a:rPr>
              <a:t>بطور </a:t>
            </a:r>
            <a:r>
              <a:rPr lang="fa-IR" dirty="0">
                <a:solidFill>
                  <a:schemeClr val="bg1"/>
                </a:solidFill>
                <a:latin typeface="Californian FB" pitchFamily="18" charset="0"/>
                <a:ea typeface="Calibri" pitchFamily="34" charset="0"/>
              </a:rPr>
              <a:t>مستقیم </a:t>
            </a:r>
            <a:r>
              <a:rPr lang="fa-IR" dirty="0" smtClean="0">
                <a:solidFill>
                  <a:schemeClr val="bg1"/>
                </a:solidFill>
                <a:latin typeface="Californian FB" pitchFamily="18" charset="0"/>
                <a:ea typeface="Calibri" pitchFamily="34" charset="0"/>
              </a:rPr>
              <a:t>به </a:t>
            </a:r>
            <a:r>
              <a:rPr lang="fa-IR" dirty="0">
                <a:solidFill>
                  <a:schemeClr val="bg1"/>
                </a:solidFill>
                <a:latin typeface="Californian FB" pitchFamily="18" charset="0"/>
                <a:ea typeface="Calibri" pitchFamily="34" charset="0"/>
              </a:rPr>
              <a:t>فعالیتها </a:t>
            </a:r>
            <a:r>
              <a:rPr lang="fa-IR" dirty="0" smtClean="0">
                <a:solidFill>
                  <a:schemeClr val="bg1"/>
                </a:solidFill>
                <a:latin typeface="Californian FB" pitchFamily="18" charset="0"/>
                <a:ea typeface="Calibri" pitchFamily="34" charset="0"/>
              </a:rPr>
              <a:t>، محصولات </a:t>
            </a:r>
            <a:r>
              <a:rPr lang="fa-IR" dirty="0">
                <a:solidFill>
                  <a:schemeClr val="bg1"/>
                </a:solidFill>
                <a:latin typeface="Californian FB" pitchFamily="18" charset="0"/>
                <a:ea typeface="Calibri" pitchFamily="34" charset="0"/>
              </a:rPr>
              <a:t>و خدمات تخصیص داده می </a:t>
            </a:r>
            <a:r>
              <a:rPr lang="fa-IR" dirty="0" smtClean="0">
                <a:solidFill>
                  <a:schemeClr val="bg1"/>
                </a:solidFill>
                <a:latin typeface="Californian FB" pitchFamily="18" charset="0"/>
                <a:ea typeface="Calibri" pitchFamily="34" charset="0"/>
              </a:rPr>
              <a:t>شود</a:t>
            </a:r>
            <a:endParaRPr lang="en-US" dirty="0" smtClean="0">
              <a:solidFill>
                <a:schemeClr val="bg1"/>
              </a:solidFill>
              <a:effectLst>
                <a:outerShdw blurRad="38100" dist="38100" dir="2700000" algn="tl">
                  <a:srgbClr val="000000"/>
                </a:outerShdw>
              </a:effectLst>
              <a:latin typeface="Arial" charset="0"/>
              <a:cs typeface="Arial" charset="0"/>
            </a:endParaRPr>
          </a:p>
        </p:txBody>
      </p:sp>
      <p:sp>
        <p:nvSpPr>
          <p:cNvPr id="13" name="Rectangle 12"/>
          <p:cNvSpPr/>
          <p:nvPr/>
        </p:nvSpPr>
        <p:spPr>
          <a:xfrm>
            <a:off x="2296954" y="6512012"/>
            <a:ext cx="2275046" cy="369332"/>
          </a:xfrm>
          <a:prstGeom prst="rect">
            <a:avLst/>
          </a:prstGeom>
        </p:spPr>
        <p:txBody>
          <a:bodyPr wrap="none">
            <a:spAutoFit/>
          </a:bodyPr>
          <a:lstStyle/>
          <a:p>
            <a:r>
              <a:rPr lang="fa-IR"/>
              <a:t>www.irhesabdaran.ir</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9" grpId="0" animBg="1"/>
      <p:bldP spid="10"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30</a:t>
            </a:fld>
            <a:endParaRPr lang="en-US"/>
          </a:p>
        </p:txBody>
      </p:sp>
      <p:sp>
        <p:nvSpPr>
          <p:cNvPr id="2" name="Content Placeholder 1"/>
          <p:cNvSpPr>
            <a:spLocks noGrp="1"/>
          </p:cNvSpPr>
          <p:nvPr>
            <p:ph idx="1"/>
          </p:nvPr>
        </p:nvSpPr>
        <p:spPr>
          <a:xfrm>
            <a:off x="1346200" y="939800"/>
            <a:ext cx="7340600" cy="5186363"/>
          </a:xfrm>
        </p:spPr>
        <p:txBody>
          <a:bodyPr/>
          <a:lstStyle/>
          <a:p>
            <a:pPr lvl="0" algn="justLow" rtl="1">
              <a:lnSpc>
                <a:spcPct val="150000"/>
              </a:lnSpc>
              <a:spcBef>
                <a:spcPts val="600"/>
              </a:spcBef>
              <a:spcAft>
                <a:spcPts val="600"/>
              </a:spcAft>
              <a:buFontTx/>
              <a:buChar char="•"/>
            </a:pPr>
            <a:r>
              <a:rPr lang="fa-IR" sz="2800" dirty="0" smtClean="0">
                <a:solidFill>
                  <a:schemeClr val="bg1"/>
                </a:solidFill>
                <a:latin typeface="Californian FB" pitchFamily="18" charset="0"/>
                <a:ea typeface="Calibri" pitchFamily="34" charset="0"/>
                <a:cs typeface="Arial" pitchFamily="34" charset="0"/>
              </a:rPr>
              <a:t>به </a:t>
            </a:r>
            <a:r>
              <a:rPr lang="fa-IR" sz="2800" dirty="0">
                <a:solidFill>
                  <a:schemeClr val="bg1"/>
                </a:solidFill>
                <a:latin typeface="Californian FB" pitchFamily="18" charset="0"/>
                <a:ea typeface="Calibri" pitchFamily="34" charset="0"/>
                <a:cs typeface="Arial" pitchFamily="34" charset="0"/>
              </a:rPr>
              <a:t>اسانی با مدل های در سطح شرکت از طریق کاربرد نرم افزار ها و فن آوری های بانک اطلاعاتی همخوانی دارد.</a:t>
            </a:r>
            <a:endParaRPr lang="en-US" sz="28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نگه داری سریع و ارزان قیمت مدل را ممکن می سازد.</a:t>
            </a:r>
            <a:endParaRPr lang="en-US" sz="28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برای کمک به کاربران در زمینه ی شناسایی علت ریشه ای مشکل اطلاعات شفاف فراهم می کند.</a:t>
            </a:r>
            <a:endParaRPr lang="en-US" sz="28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در هر صنعت با هر میزان پیچیدگی در مورد مشتریان، محصولات، بخش </a:t>
            </a:r>
            <a:r>
              <a:rPr lang="fa-IR" sz="2800" dirty="0" smtClean="0">
                <a:solidFill>
                  <a:schemeClr val="bg1"/>
                </a:solidFill>
                <a:latin typeface="Californian FB" pitchFamily="18" charset="0"/>
                <a:ea typeface="Calibri" pitchFamily="34" charset="0"/>
                <a:cs typeface="Arial" pitchFamily="34" charset="0"/>
              </a:rPr>
              <a:t>هاو </a:t>
            </a:r>
            <a:r>
              <a:rPr lang="fa-IR" sz="2800" dirty="0">
                <a:solidFill>
                  <a:schemeClr val="bg1"/>
                </a:solidFill>
                <a:latin typeface="Californian FB" pitchFamily="18" charset="0"/>
                <a:ea typeface="Calibri" pitchFamily="34" charset="0"/>
                <a:cs typeface="Arial" pitchFamily="34" charset="0"/>
              </a:rPr>
              <a:t>تعداد مورد استفاده قرار می </a:t>
            </a:r>
            <a:r>
              <a:rPr lang="fa-IR" sz="2800" dirty="0" smtClean="0">
                <a:solidFill>
                  <a:schemeClr val="bg1"/>
                </a:solidFill>
                <a:latin typeface="Californian FB" pitchFamily="18" charset="0"/>
                <a:ea typeface="Calibri" pitchFamily="34" charset="0"/>
                <a:cs typeface="Arial" pitchFamily="34" charset="0"/>
              </a:rPr>
              <a:t>گیرد</a:t>
            </a:r>
            <a:endParaRPr lang="en-US" sz="2800" dirty="0" smtClean="0">
              <a:solidFill>
                <a:schemeClr val="accent6">
                  <a:lumMod val="75000"/>
                </a:schemeClr>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مزایای هزینه یابی بر مبنای فعالیت زمان گرا :</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70514982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31</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در دسترس نبودن محرکهای زمان صحیح و قابل اتکا مگر اینکه داده ها از سیستم های اتوماتیک وقابل اتکا بدست ایند.</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تفاوت در محرک های زمان به طور مثال هزینه ها به مسیری که پیک جهت رساندن محموله استفاده میکند بستگی </a:t>
            </a:r>
            <a:r>
              <a:rPr lang="fa-IR" sz="2800" dirty="0" smtClean="0">
                <a:solidFill>
                  <a:schemeClr val="bg1"/>
                </a:solidFill>
                <a:latin typeface="Californian FB" pitchFamily="18" charset="0"/>
                <a:ea typeface="Calibri" pitchFamily="34" charset="0"/>
                <a:cs typeface="Arial" pitchFamily="34" charset="0"/>
              </a:rPr>
              <a:t>دارد</a:t>
            </a:r>
            <a:endParaRPr lang="en-US" sz="2800" dirty="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a-IR" sz="32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معایب هزینه </a:t>
            </a:r>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یابی بر مبنای فعالیت زمان گرا :</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r>
            <a:b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b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975253745"/>
      </p:ext>
    </p:extLst>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32</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جمع اوری و به روز کردن داده ها که هر بار با به روز شدن و تغییر مدل محرک های زمان نیز میبایست به روز گردند.</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pPr>
            <a:r>
              <a:rPr lang="fa-IR" sz="2800" dirty="0">
                <a:solidFill>
                  <a:schemeClr val="bg1"/>
                </a:solidFill>
                <a:latin typeface="Californian FB" pitchFamily="18" charset="0"/>
                <a:ea typeface="Calibri" pitchFamily="34" charset="0"/>
                <a:cs typeface="Arial" pitchFamily="34" charset="0"/>
              </a:rPr>
              <a:t>حجم داده ها،از انجایی که اجرای روش </a:t>
            </a:r>
            <a:r>
              <a:rPr lang="en-US" sz="2800" dirty="0">
                <a:solidFill>
                  <a:schemeClr val="bg1"/>
                </a:solidFill>
                <a:latin typeface="Californian FB" pitchFamily="18" charset="0"/>
                <a:ea typeface="Calibri" pitchFamily="34" charset="0"/>
                <a:cs typeface="Arial" pitchFamily="34" charset="0"/>
              </a:rPr>
              <a:t>TDABC</a:t>
            </a:r>
            <a:r>
              <a:rPr lang="fa-IR" sz="2800" dirty="0">
                <a:solidFill>
                  <a:schemeClr val="bg1"/>
                </a:solidFill>
                <a:latin typeface="Californian FB" pitchFamily="18" charset="0"/>
                <a:ea typeface="Calibri" pitchFamily="34" charset="0"/>
                <a:cs typeface="Arial" pitchFamily="34" charset="0"/>
              </a:rPr>
              <a:t> باعث ایجاد توده ی عظیمی از داده ها می گردد تحلیل وتهیه گزارشات مدیریت مستلزم پایگاه های عظیم اطلاعاتی وابزارهای تحلیل و گزارشگری قوی </a:t>
            </a:r>
            <a:r>
              <a:rPr lang="fa-IR" sz="2800" dirty="0" smtClean="0">
                <a:solidFill>
                  <a:schemeClr val="bg1"/>
                </a:solidFill>
                <a:latin typeface="Californian FB" pitchFamily="18" charset="0"/>
                <a:ea typeface="Calibri" pitchFamily="34" charset="0"/>
                <a:cs typeface="Arial" pitchFamily="34" charset="0"/>
              </a:rPr>
              <a:t>میباشد.</a:t>
            </a:r>
            <a:endParaRPr lang="en-US" sz="2800" dirty="0">
              <a:solidFill>
                <a:schemeClr val="accent6">
                  <a:lumMod val="75000"/>
                </a:schemeClr>
              </a:solidFill>
              <a:latin typeface="Californian FB" pitchFamily="18" charset="0"/>
              <a:ea typeface="Calibri" pitchFamily="34" charset="0"/>
              <a:cs typeface="Arial" pitchFamily="34" charset="0"/>
            </a:endParaRPr>
          </a:p>
        </p:txBody>
      </p:sp>
    </p:spTree>
    <p:extLst>
      <p:ext uri="{BB962C8B-B14F-4D97-AF65-F5344CB8AC3E}">
        <p14:creationId xmlns:p14="http://schemas.microsoft.com/office/powerpoint/2010/main" val="2827086428"/>
      </p:ext>
    </p:extLst>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33</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just"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با اینکه هر کدام از روش های یاد شده مزایایی </a:t>
            </a:r>
            <a:r>
              <a:rPr lang="fa-IR" sz="2800" dirty="0" smtClean="0">
                <a:solidFill>
                  <a:schemeClr val="bg1"/>
                </a:solidFill>
                <a:latin typeface="Californian FB" pitchFamily="18" charset="0"/>
                <a:ea typeface="Calibri" pitchFamily="34" charset="0"/>
                <a:cs typeface="Arial" pitchFamily="34" charset="0"/>
              </a:rPr>
              <a:t>دارند </a:t>
            </a:r>
            <a:r>
              <a:rPr lang="fa-IR" sz="2800" dirty="0">
                <a:solidFill>
                  <a:schemeClr val="bg1"/>
                </a:solidFill>
                <a:latin typeface="Californian FB" pitchFamily="18" charset="0"/>
                <a:ea typeface="Calibri" pitchFamily="34" charset="0"/>
                <a:cs typeface="Arial" pitchFamily="34" charset="0"/>
              </a:rPr>
              <a:t>ولی هیچ کدام از آنها برای هزینه یابی تمامی فعالیت ها کامل </a:t>
            </a:r>
            <a:r>
              <a:rPr lang="fa-IR" sz="2800" dirty="0" smtClean="0">
                <a:solidFill>
                  <a:schemeClr val="bg1"/>
                </a:solidFill>
                <a:latin typeface="Californian FB" pitchFamily="18" charset="0"/>
                <a:ea typeface="Calibri" pitchFamily="34" charset="0"/>
                <a:cs typeface="Arial" pitchFamily="34" charset="0"/>
              </a:rPr>
              <a:t>نیستند </a:t>
            </a:r>
          </a:p>
          <a:p>
            <a:pPr marL="0" lvl="0" indent="0" algn="just"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واجرای </a:t>
            </a:r>
            <a:r>
              <a:rPr lang="fa-IR" sz="2800" dirty="0">
                <a:solidFill>
                  <a:schemeClr val="bg1"/>
                </a:solidFill>
                <a:latin typeface="Californian FB" pitchFamily="18" charset="0"/>
                <a:ea typeface="Calibri" pitchFamily="34" charset="0"/>
                <a:cs typeface="Arial" pitchFamily="34" charset="0"/>
              </a:rPr>
              <a:t>روش هزینه یابی بر مبنای فعالیت زمان گرا نه تنها نمی تواند تمامی محدودیت های مدل </a:t>
            </a:r>
            <a:r>
              <a:rPr lang="en-US" sz="2800" dirty="0">
                <a:solidFill>
                  <a:schemeClr val="bg1"/>
                </a:solidFill>
                <a:latin typeface="Californian FB" pitchFamily="18" charset="0"/>
                <a:ea typeface="Calibri" pitchFamily="34" charset="0"/>
                <a:cs typeface="Arial" pitchFamily="34" charset="0"/>
              </a:rPr>
              <a:t>ABC</a:t>
            </a:r>
            <a:r>
              <a:rPr lang="fa-IR" sz="2800" dirty="0">
                <a:solidFill>
                  <a:schemeClr val="bg1"/>
                </a:solidFill>
                <a:latin typeface="Californian FB" pitchFamily="18" charset="0"/>
                <a:ea typeface="Calibri" pitchFamily="34" charset="0"/>
                <a:cs typeface="Arial" pitchFamily="34" charset="0"/>
              </a:rPr>
              <a:t>را حل </a:t>
            </a:r>
            <a:r>
              <a:rPr lang="fa-IR" sz="2800" dirty="0" smtClean="0">
                <a:solidFill>
                  <a:schemeClr val="bg1"/>
                </a:solidFill>
                <a:latin typeface="Californian FB" pitchFamily="18" charset="0"/>
                <a:ea typeface="Calibri" pitchFamily="34" charset="0"/>
                <a:cs typeface="Arial" pitchFamily="34" charset="0"/>
              </a:rPr>
              <a:t>نماید</a:t>
            </a:r>
          </a:p>
          <a:p>
            <a:pPr marL="0" lvl="0" indent="0" algn="just"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بلکه </a:t>
            </a:r>
            <a:r>
              <a:rPr lang="fa-IR" sz="2800" dirty="0">
                <a:solidFill>
                  <a:schemeClr val="bg1"/>
                </a:solidFill>
                <a:latin typeface="Californian FB" pitchFamily="18" charset="0"/>
                <a:ea typeface="Calibri" pitchFamily="34" charset="0"/>
                <a:cs typeface="Arial" pitchFamily="34" charset="0"/>
              </a:rPr>
              <a:t>پاره ای مشکلات جدید همچون </a:t>
            </a:r>
            <a:r>
              <a:rPr lang="fa-IR" sz="2800" dirty="0" smtClean="0">
                <a:solidFill>
                  <a:schemeClr val="bg1"/>
                </a:solidFill>
                <a:latin typeface="Californian FB" pitchFamily="18" charset="0"/>
                <a:ea typeface="Calibri" pitchFamily="34" charset="0"/>
                <a:cs typeface="Arial" pitchFamily="34" charset="0"/>
              </a:rPr>
              <a:t>محدود </a:t>
            </a:r>
            <a:r>
              <a:rPr lang="fa-IR" sz="2800" dirty="0">
                <a:solidFill>
                  <a:schemeClr val="bg1"/>
                </a:solidFill>
                <a:latin typeface="Californian FB" pitchFamily="18" charset="0"/>
                <a:ea typeface="Calibri" pitchFamily="34" charset="0"/>
                <a:cs typeface="Arial" pitchFamily="34" charset="0"/>
              </a:rPr>
              <a:t>بودن به معادلات زمان را در پی دارد</a:t>
            </a:r>
            <a:r>
              <a:rPr lang="fa-IR" sz="2800" dirty="0" smtClean="0">
                <a:solidFill>
                  <a:schemeClr val="bg1"/>
                </a:solidFill>
                <a:latin typeface="Californian FB" pitchFamily="18" charset="0"/>
                <a:ea typeface="Calibri" pitchFamily="34" charset="0"/>
                <a:cs typeface="Arial" pitchFamily="34" charset="0"/>
              </a:rPr>
              <a:t>.</a:t>
            </a: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a-IR" sz="32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نتیجه گیری</a:t>
            </a:r>
            <a:endParaRPr lang="en-US" sz="3200" b="1"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97525374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292100"/>
            <a:ext cx="7200900" cy="5834063"/>
          </a:xfrm>
        </p:spPr>
        <p:txBody>
          <a:bodyPr/>
          <a:lstStyle/>
          <a:p>
            <a:pPr marL="0" lvl="0" indent="0" algn="just"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در برخی موارد شاید اجرای روش </a:t>
            </a:r>
            <a:r>
              <a:rPr lang="en-US" sz="2800" dirty="0">
                <a:solidFill>
                  <a:schemeClr val="bg1"/>
                </a:solidFill>
                <a:latin typeface="Californian FB" pitchFamily="18" charset="0"/>
                <a:ea typeface="Calibri" pitchFamily="34" charset="0"/>
                <a:cs typeface="Arial" pitchFamily="34" charset="0"/>
              </a:rPr>
              <a:t>ABC</a:t>
            </a:r>
            <a:r>
              <a:rPr lang="fa-IR" sz="2800" dirty="0">
                <a:solidFill>
                  <a:schemeClr val="bg1"/>
                </a:solidFill>
                <a:latin typeface="Californian FB" pitchFamily="18" charset="0"/>
                <a:ea typeface="Calibri" pitchFamily="34" charset="0"/>
                <a:cs typeface="Arial" pitchFamily="34" charset="0"/>
              </a:rPr>
              <a:t> مناسب تر نیز باشد. </a:t>
            </a:r>
            <a:endParaRPr lang="fa-IR" sz="2800" dirty="0" smtClean="0">
              <a:solidFill>
                <a:schemeClr val="bg1"/>
              </a:solidFill>
              <a:latin typeface="Californian FB" pitchFamily="18" charset="0"/>
              <a:ea typeface="Calibri" pitchFamily="34" charset="0"/>
              <a:cs typeface="Arial" pitchFamily="34" charset="0"/>
            </a:endParaRPr>
          </a:p>
          <a:p>
            <a:pPr marL="0" lvl="0" indent="0" algn="just" rtl="1">
              <a:lnSpc>
                <a:spcPct val="150000"/>
              </a:lnSpc>
              <a:spcBef>
                <a:spcPts val="600"/>
              </a:spcBef>
              <a:spcAft>
                <a:spcPts val="600"/>
              </a:spcAft>
              <a:buNone/>
            </a:pPr>
            <a:r>
              <a:rPr lang="fa-IR" sz="2800" dirty="0" smtClean="0">
                <a:solidFill>
                  <a:srgbClr val="FF0000"/>
                </a:solidFill>
                <a:latin typeface="Californian FB" pitchFamily="18" charset="0"/>
                <a:ea typeface="Calibri" pitchFamily="34" charset="0"/>
                <a:cs typeface="Arial" pitchFamily="34" charset="0"/>
              </a:rPr>
              <a:t>بنا براین </a:t>
            </a:r>
            <a:r>
              <a:rPr lang="fa-IR" sz="2800" dirty="0">
                <a:solidFill>
                  <a:srgbClr val="FF0000"/>
                </a:solidFill>
                <a:latin typeface="Californian FB" pitchFamily="18" charset="0"/>
                <a:ea typeface="Calibri" pitchFamily="34" charset="0"/>
                <a:cs typeface="Arial" pitchFamily="34" charset="0"/>
              </a:rPr>
              <a:t>انتخاب هر یک از روش های </a:t>
            </a:r>
            <a:r>
              <a:rPr lang="en-US" sz="2800" dirty="0">
                <a:solidFill>
                  <a:srgbClr val="FF0000"/>
                </a:solidFill>
                <a:latin typeface="Californian FB" pitchFamily="18" charset="0"/>
                <a:ea typeface="Calibri" pitchFamily="34" charset="0"/>
                <a:cs typeface="Arial" pitchFamily="34" charset="0"/>
              </a:rPr>
              <a:t>ABC</a:t>
            </a:r>
            <a:r>
              <a:rPr lang="fa-IR" sz="2800" dirty="0">
                <a:solidFill>
                  <a:srgbClr val="FF0000"/>
                </a:solidFill>
                <a:latin typeface="Californian FB" pitchFamily="18" charset="0"/>
                <a:ea typeface="Calibri" pitchFamily="34" charset="0"/>
                <a:cs typeface="Arial" pitchFamily="34" charset="0"/>
              </a:rPr>
              <a:t> یا</a:t>
            </a:r>
            <a:r>
              <a:rPr lang="en-US" sz="2800" dirty="0">
                <a:solidFill>
                  <a:srgbClr val="FF0000"/>
                </a:solidFill>
                <a:latin typeface="Californian FB" pitchFamily="18" charset="0"/>
                <a:ea typeface="Calibri" pitchFamily="34" charset="0"/>
                <a:cs typeface="Arial" pitchFamily="34" charset="0"/>
              </a:rPr>
              <a:t>TDABC </a:t>
            </a:r>
            <a:r>
              <a:rPr lang="fa-IR" sz="2800" dirty="0">
                <a:solidFill>
                  <a:srgbClr val="FF0000"/>
                </a:solidFill>
                <a:latin typeface="Californian FB" pitchFamily="18" charset="0"/>
                <a:ea typeface="Calibri" pitchFamily="34" charset="0"/>
                <a:cs typeface="Arial" pitchFamily="34" charset="0"/>
              </a:rPr>
              <a:t> بستگی به سازه های زیادی از </a:t>
            </a:r>
            <a:r>
              <a:rPr lang="fa-IR" sz="2800" dirty="0" smtClean="0">
                <a:solidFill>
                  <a:srgbClr val="FF0000"/>
                </a:solidFill>
                <a:latin typeface="Californian FB" pitchFamily="18" charset="0"/>
                <a:ea typeface="Calibri" pitchFamily="34" charset="0"/>
                <a:cs typeface="Arial" pitchFamily="34" charset="0"/>
              </a:rPr>
              <a:t>جمله موارد زیر دارد</a:t>
            </a:r>
            <a:r>
              <a:rPr lang="fa-IR" sz="2800" dirty="0" smtClean="0">
                <a:solidFill>
                  <a:schemeClr val="bg1"/>
                </a:solidFill>
                <a:latin typeface="Californian FB" pitchFamily="18" charset="0"/>
                <a:ea typeface="Calibri" pitchFamily="34" charset="0"/>
                <a:cs typeface="Arial" pitchFamily="34" charset="0"/>
              </a:rPr>
              <a:t>: </a:t>
            </a:r>
          </a:p>
          <a:p>
            <a:pPr lvl="0" algn="just" rtl="1">
              <a:lnSpc>
                <a:spcPct val="150000"/>
              </a:lnSpc>
              <a:spcBef>
                <a:spcPts val="600"/>
              </a:spcBef>
              <a:spcAft>
                <a:spcPts val="600"/>
              </a:spcAft>
              <a:buFont typeface="Wingdings" pitchFamily="2" charset="2"/>
              <a:buChar char="ü"/>
            </a:pPr>
            <a:r>
              <a:rPr lang="fa-IR" sz="2800" dirty="0" smtClean="0">
                <a:solidFill>
                  <a:srgbClr val="00B050"/>
                </a:solidFill>
                <a:latin typeface="Californian FB" pitchFamily="18" charset="0"/>
                <a:ea typeface="Calibri" pitchFamily="34" charset="0"/>
                <a:cs typeface="Arial" pitchFamily="34" charset="0"/>
              </a:rPr>
              <a:t>سیستم </a:t>
            </a:r>
            <a:r>
              <a:rPr lang="fa-IR" sz="2800" dirty="0">
                <a:solidFill>
                  <a:srgbClr val="00B050"/>
                </a:solidFill>
                <a:latin typeface="Californian FB" pitchFamily="18" charset="0"/>
                <a:ea typeface="Calibri" pitchFamily="34" charset="0"/>
                <a:cs typeface="Arial" pitchFamily="34" charset="0"/>
              </a:rPr>
              <a:t>های اطلاعاتی و مالی موجود در </a:t>
            </a:r>
            <a:r>
              <a:rPr lang="fa-IR" sz="2800" dirty="0" smtClean="0">
                <a:solidFill>
                  <a:srgbClr val="00B050"/>
                </a:solidFill>
                <a:latin typeface="Californian FB" pitchFamily="18" charset="0"/>
                <a:ea typeface="Calibri" pitchFamily="34" charset="0"/>
                <a:cs typeface="Arial" pitchFamily="34" charset="0"/>
              </a:rPr>
              <a:t>سازمان</a:t>
            </a:r>
          </a:p>
          <a:p>
            <a:pPr lvl="0" algn="just" rtl="1">
              <a:lnSpc>
                <a:spcPct val="150000"/>
              </a:lnSpc>
              <a:spcBef>
                <a:spcPts val="600"/>
              </a:spcBef>
              <a:spcAft>
                <a:spcPts val="600"/>
              </a:spcAft>
              <a:buFont typeface="Wingdings" pitchFamily="2" charset="2"/>
              <a:buChar char="ü"/>
            </a:pPr>
            <a:r>
              <a:rPr lang="fa-IR" sz="2800" dirty="0" smtClean="0">
                <a:solidFill>
                  <a:srgbClr val="00B050"/>
                </a:solidFill>
                <a:latin typeface="Californian FB" pitchFamily="18" charset="0"/>
                <a:ea typeface="Calibri" pitchFamily="34" charset="0"/>
                <a:cs typeface="Arial" pitchFamily="34" charset="0"/>
              </a:rPr>
              <a:t>ساختار سازمانی</a:t>
            </a:r>
          </a:p>
          <a:p>
            <a:pPr lvl="0" algn="just" rtl="1">
              <a:lnSpc>
                <a:spcPct val="150000"/>
              </a:lnSpc>
              <a:spcBef>
                <a:spcPts val="600"/>
              </a:spcBef>
              <a:spcAft>
                <a:spcPts val="600"/>
              </a:spcAft>
              <a:buFont typeface="Wingdings" pitchFamily="2" charset="2"/>
              <a:buChar char="ü"/>
            </a:pPr>
            <a:r>
              <a:rPr lang="fa-IR" sz="2800" dirty="0" smtClean="0">
                <a:solidFill>
                  <a:srgbClr val="00B050"/>
                </a:solidFill>
                <a:latin typeface="Californian FB" pitchFamily="18" charset="0"/>
                <a:ea typeface="Calibri" pitchFamily="34" charset="0"/>
                <a:cs typeface="Arial" pitchFamily="34" charset="0"/>
              </a:rPr>
              <a:t>دقت </a:t>
            </a:r>
            <a:r>
              <a:rPr lang="fa-IR" sz="2800" dirty="0">
                <a:solidFill>
                  <a:srgbClr val="00B050"/>
                </a:solidFill>
                <a:latin typeface="Californian FB" pitchFamily="18" charset="0"/>
                <a:ea typeface="Calibri" pitchFamily="34" charset="0"/>
                <a:cs typeface="Arial" pitchFamily="34" charset="0"/>
              </a:rPr>
              <a:t>در تعیین بهای تمام شده ی محصول </a:t>
            </a:r>
            <a:endParaRPr lang="fa-IR" sz="2800" dirty="0" smtClean="0">
              <a:solidFill>
                <a:srgbClr val="00B050"/>
              </a:solidFill>
              <a:latin typeface="Californian FB" pitchFamily="18" charset="0"/>
              <a:ea typeface="Calibri" pitchFamily="34" charset="0"/>
              <a:cs typeface="Arial" pitchFamily="34" charset="0"/>
            </a:endParaRPr>
          </a:p>
          <a:p>
            <a:pPr lvl="0" algn="just" rtl="1">
              <a:lnSpc>
                <a:spcPct val="150000"/>
              </a:lnSpc>
              <a:spcBef>
                <a:spcPts val="600"/>
              </a:spcBef>
              <a:spcAft>
                <a:spcPts val="600"/>
              </a:spcAft>
              <a:buFont typeface="Wingdings" pitchFamily="2" charset="2"/>
              <a:buChar char="ü"/>
            </a:pPr>
            <a:r>
              <a:rPr lang="fa-IR" sz="2800" dirty="0" smtClean="0">
                <a:solidFill>
                  <a:srgbClr val="00B050"/>
                </a:solidFill>
                <a:latin typeface="Californian FB" pitchFamily="18" charset="0"/>
                <a:ea typeface="Calibri" pitchFamily="34" charset="0"/>
                <a:cs typeface="Arial" pitchFamily="34" charset="0"/>
              </a:rPr>
              <a:t>پراکندگی </a:t>
            </a:r>
            <a:r>
              <a:rPr lang="fa-IR" sz="2800" dirty="0">
                <a:solidFill>
                  <a:srgbClr val="00B050"/>
                </a:solidFill>
                <a:latin typeface="Californian FB" pitchFamily="18" charset="0"/>
                <a:ea typeface="Calibri" pitchFamily="34" charset="0"/>
                <a:cs typeface="Arial" pitchFamily="34" charset="0"/>
              </a:rPr>
              <a:t>سازمان </a:t>
            </a: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35</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just"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یک سیستم طراحی شده قابل قبول جهانی </a:t>
            </a:r>
            <a:r>
              <a:rPr lang="fa-IR" sz="2800" dirty="0" smtClean="0">
                <a:solidFill>
                  <a:schemeClr val="bg1"/>
                </a:solidFill>
                <a:latin typeface="Californian FB" pitchFamily="18" charset="0"/>
                <a:ea typeface="Calibri" pitchFamily="34" charset="0"/>
                <a:cs typeface="Arial" pitchFamily="34" charset="0"/>
              </a:rPr>
              <a:t>است</a:t>
            </a:r>
          </a:p>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روش </a:t>
            </a:r>
            <a:r>
              <a:rPr lang="fa-IR" sz="2800" dirty="0">
                <a:solidFill>
                  <a:schemeClr val="bg1"/>
                </a:solidFill>
                <a:latin typeface="Californian FB" pitchFamily="18" charset="0"/>
                <a:ea typeface="Calibri" pitchFamily="34" charset="0"/>
                <a:cs typeface="Arial" pitchFamily="34" charset="0"/>
              </a:rPr>
              <a:t>رسیدن به اهداف در یک سیستم،</a:t>
            </a:r>
            <a:r>
              <a:rPr lang="en-US" sz="2800" dirty="0" smtClean="0">
                <a:solidFill>
                  <a:schemeClr val="bg1"/>
                </a:solidFill>
                <a:latin typeface="Californian FB" pitchFamily="18" charset="0"/>
                <a:ea typeface="Calibri" pitchFamily="34" charset="0"/>
                <a:cs typeface="Arial" pitchFamily="34" charset="0"/>
              </a:rPr>
              <a:t>LABC</a:t>
            </a:r>
            <a:r>
              <a:rPr lang="fa-IR" sz="2800" dirty="0" smtClean="0">
                <a:solidFill>
                  <a:schemeClr val="bg1"/>
                </a:solidFill>
                <a:latin typeface="Californian FB" pitchFamily="18" charset="0"/>
                <a:ea typeface="Calibri" pitchFamily="34" charset="0"/>
                <a:cs typeface="Arial" pitchFamily="34" charset="0"/>
              </a:rPr>
              <a:t> </a:t>
            </a:r>
            <a:r>
              <a:rPr lang="fa-IR" sz="2800" dirty="0">
                <a:solidFill>
                  <a:schemeClr val="bg1"/>
                </a:solidFill>
                <a:latin typeface="Californian FB" pitchFamily="18" charset="0"/>
                <a:ea typeface="Calibri" pitchFamily="34" charset="0"/>
                <a:cs typeface="Arial" pitchFamily="34" charset="0"/>
              </a:rPr>
              <a:t>نامیده میشود. </a:t>
            </a:r>
            <a:endParaRPr lang="fa-IR" sz="28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طراحی </a:t>
            </a:r>
            <a:r>
              <a:rPr lang="fa-IR" sz="2800" dirty="0">
                <a:solidFill>
                  <a:schemeClr val="bg1"/>
                </a:solidFill>
                <a:latin typeface="Californian FB" pitchFamily="18" charset="0"/>
                <a:ea typeface="Calibri" pitchFamily="34" charset="0"/>
                <a:cs typeface="Arial" pitchFamily="34" charset="0"/>
              </a:rPr>
              <a:t>برای کسب و کار در جهت در ست کردن یک زیر ساخت قابل قبول برای سیستم اطلاعات </a:t>
            </a:r>
            <a:r>
              <a:rPr lang="en-US" sz="2800" dirty="0">
                <a:solidFill>
                  <a:schemeClr val="bg1"/>
                </a:solidFill>
                <a:latin typeface="Californian FB" pitchFamily="18" charset="0"/>
                <a:ea typeface="Calibri" pitchFamily="34" charset="0"/>
                <a:cs typeface="Arial" pitchFamily="34" charset="0"/>
              </a:rPr>
              <a:t>ABC </a:t>
            </a:r>
            <a:r>
              <a:rPr lang="fa-IR" sz="2800" dirty="0">
                <a:solidFill>
                  <a:schemeClr val="bg1"/>
                </a:solidFill>
                <a:latin typeface="Californian FB" pitchFamily="18" charset="0"/>
                <a:ea typeface="Calibri" pitchFamily="34" charset="0"/>
                <a:cs typeface="Arial" pitchFamily="34" charset="0"/>
              </a:rPr>
              <a:t>و افرادی که از </a:t>
            </a:r>
            <a:r>
              <a:rPr lang="en-US" sz="2800" dirty="0">
                <a:solidFill>
                  <a:schemeClr val="bg1"/>
                </a:solidFill>
                <a:latin typeface="Californian FB" pitchFamily="18" charset="0"/>
                <a:ea typeface="Calibri" pitchFamily="34" charset="0"/>
                <a:cs typeface="Arial" pitchFamily="34" charset="0"/>
              </a:rPr>
              <a:t>ABC </a:t>
            </a:r>
            <a:r>
              <a:rPr lang="fa-IR" sz="2800" dirty="0">
                <a:solidFill>
                  <a:schemeClr val="bg1"/>
                </a:solidFill>
                <a:latin typeface="Californian FB" pitchFamily="18" charset="0"/>
                <a:ea typeface="Calibri" pitchFamily="34" charset="0"/>
                <a:cs typeface="Arial" pitchFamily="34" charset="0"/>
              </a:rPr>
              <a:t>استفاده می کنند</a:t>
            </a:r>
            <a:r>
              <a:rPr lang="en-US" sz="2800" dirty="0" smtClean="0">
                <a:solidFill>
                  <a:schemeClr val="bg1"/>
                </a:solidFill>
                <a:latin typeface="Californian FB" pitchFamily="18" charset="0"/>
                <a:ea typeface="Calibri" pitchFamily="34" charset="0"/>
                <a:cs typeface="Arial" pitchFamily="34" charset="0"/>
              </a:rPr>
              <a:t>.</a:t>
            </a:r>
            <a:endParaRPr lang="fa-IR" sz="2800" dirty="0" smtClean="0">
              <a:solidFill>
                <a:schemeClr val="bg1"/>
              </a:solidFill>
              <a:latin typeface="Californian FB" pitchFamily="18" charset="0"/>
              <a:ea typeface="Calibri" pitchFamily="34" charset="0"/>
              <a:cs typeface="Arial" pitchFamily="34" charset="0"/>
            </a:endParaRPr>
          </a:p>
          <a:p>
            <a:pPr marL="0" indent="0" algn="justLow" rtl="1">
              <a:lnSpc>
                <a:spcPct val="150000"/>
              </a:lnSpc>
              <a:spcBef>
                <a:spcPts val="600"/>
              </a:spcBef>
              <a:spcAft>
                <a:spcPts val="600"/>
              </a:spcAft>
              <a:buNone/>
            </a:pPr>
            <a:r>
              <a:rPr lang="fa-IR" sz="2800" dirty="0">
                <a:solidFill>
                  <a:schemeClr val="bg1"/>
                </a:solidFill>
                <a:latin typeface="Californian FB" pitchFamily="18" charset="0"/>
                <a:ea typeface="Calibri" pitchFamily="34" charset="0"/>
                <a:cs typeface="Arial" pitchFamily="34" charset="0"/>
              </a:rPr>
              <a:t>سیستم پیشرفته ای که </a:t>
            </a:r>
            <a:r>
              <a:rPr lang="fa-IR" sz="2800" dirty="0" smtClean="0">
                <a:solidFill>
                  <a:schemeClr val="bg1"/>
                </a:solidFill>
                <a:latin typeface="Californian FB" pitchFamily="18" charset="0"/>
                <a:ea typeface="Calibri" pitchFamily="34" charset="0"/>
                <a:cs typeface="Arial" pitchFamily="34" charset="0"/>
              </a:rPr>
              <a:t>داده های زیادی را </a:t>
            </a:r>
            <a:r>
              <a:rPr lang="fa-IR" sz="2800" dirty="0">
                <a:solidFill>
                  <a:schemeClr val="bg1"/>
                </a:solidFill>
                <a:latin typeface="Californian FB" pitchFamily="18" charset="0"/>
                <a:ea typeface="Calibri" pitchFamily="34" charset="0"/>
                <a:cs typeface="Arial" pitchFamily="34" charset="0"/>
              </a:rPr>
              <a:t>اندازه گیری میکند، مخصوصا داده های خیلی </a:t>
            </a:r>
            <a:r>
              <a:rPr lang="fa-IR" sz="2800" dirty="0" smtClean="0">
                <a:solidFill>
                  <a:schemeClr val="bg1"/>
                </a:solidFill>
                <a:latin typeface="Californian FB" pitchFamily="18" charset="0"/>
                <a:ea typeface="Calibri" pitchFamily="34" charset="0"/>
                <a:cs typeface="Arial" pitchFamily="34" charset="0"/>
              </a:rPr>
              <a:t>مهم را </a:t>
            </a:r>
            <a:r>
              <a:rPr lang="fa-IR" sz="2800" dirty="0">
                <a:solidFill>
                  <a:schemeClr val="bg1"/>
                </a:solidFill>
                <a:latin typeface="Californian FB" pitchFamily="18" charset="0"/>
                <a:ea typeface="Calibri" pitchFamily="34" charset="0"/>
                <a:cs typeface="Arial" pitchFamily="34" charset="0"/>
              </a:rPr>
              <a:t>مرکز توجه قرار میدهد</a:t>
            </a:r>
            <a:r>
              <a:rPr lang="en-US" sz="2800" dirty="0">
                <a:solidFill>
                  <a:schemeClr val="bg1"/>
                </a:solidFill>
                <a:latin typeface="Californian FB" pitchFamily="18" charset="0"/>
                <a:ea typeface="Calibri" pitchFamily="34" charset="0"/>
                <a:cs typeface="Arial" pitchFamily="34" charset="0"/>
              </a:rPr>
              <a:t>.</a:t>
            </a:r>
          </a:p>
          <a:p>
            <a:pPr marL="0" lvl="0" indent="0" algn="justLow" rtl="1">
              <a:lnSpc>
                <a:spcPct val="150000"/>
              </a:lnSpc>
              <a:spcBef>
                <a:spcPts val="600"/>
              </a:spcBef>
              <a:spcAft>
                <a:spcPts val="600"/>
              </a:spcAft>
              <a:buNone/>
            </a:pPr>
            <a:endParaRPr lang="en-US" sz="2800" dirty="0">
              <a:solidFill>
                <a:schemeClr val="bg1"/>
              </a:solidFill>
              <a:latin typeface="Californian FB" pitchFamily="18" charset="0"/>
              <a:ea typeface="Calibri" pitchFamily="34" charset="0"/>
              <a:cs typeface="Arial" pitchFamily="34" charset="0"/>
            </a:endParaRPr>
          </a:p>
          <a:p>
            <a:pPr marL="0" lvl="0" indent="0" algn="just" rtl="1">
              <a:lnSpc>
                <a:spcPct val="150000"/>
              </a:lnSpc>
              <a:spcBef>
                <a:spcPts val="600"/>
              </a:spcBef>
              <a:spcAft>
                <a:spcPts val="600"/>
              </a:spcAft>
              <a:buNone/>
            </a:pPr>
            <a:endParaRPr lang="fa-IR" sz="2800" dirty="0" smtClean="0">
              <a:solidFill>
                <a:schemeClr val="bg1"/>
              </a:solidFill>
              <a:latin typeface="Californian FB" pitchFamily="18" charset="0"/>
              <a:ea typeface="Calibri" pitchFamily="34" charset="0"/>
              <a:cs typeface="Arial" pitchFamily="34" charset="0"/>
            </a:endParaRPr>
          </a:p>
        </p:txBody>
      </p:sp>
      <p:sp>
        <p:nvSpPr>
          <p:cNvPr id="5"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rtl="1" eaLnBrk="1" hangingPunct="1">
              <a:lnSpc>
                <a:spcPct val="150000"/>
              </a:lnSpc>
              <a:spcBef>
                <a:spcPts val="600"/>
              </a:spcBef>
              <a:spcAft>
                <a:spcPts val="600"/>
              </a:spcAft>
            </a:pPr>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هزینه یابی بر مبنای فعالیت تعدیل شده</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 LABC) </a:t>
            </a:r>
          </a:p>
        </p:txBody>
      </p:sp>
    </p:spTree>
    <p:extLst>
      <p:ext uri="{BB962C8B-B14F-4D97-AF65-F5344CB8AC3E}">
        <p14:creationId xmlns:p14="http://schemas.microsoft.com/office/powerpoint/2010/main" val="1757700195"/>
      </p:ext>
    </p:extLst>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36</a:t>
            </a:fld>
            <a:endParaRPr lang="en-US"/>
          </a:p>
        </p:txBody>
      </p:sp>
      <p:sp>
        <p:nvSpPr>
          <p:cNvPr id="2" name="Content Placeholder 1"/>
          <p:cNvSpPr>
            <a:spLocks noGrp="1"/>
          </p:cNvSpPr>
          <p:nvPr>
            <p:ph idx="1"/>
          </p:nvPr>
        </p:nvSpPr>
        <p:spPr>
          <a:xfrm>
            <a:off x="1346200" y="939800"/>
            <a:ext cx="7340600" cy="5186363"/>
          </a:xfrm>
        </p:spPr>
        <p:txBody>
          <a:bodyPr/>
          <a:lstStyle/>
          <a:p>
            <a:pPr marL="0" lvl="0" indent="0" algn="justLow" rtl="1">
              <a:lnSpc>
                <a:spcPct val="150000"/>
              </a:lnSpc>
              <a:spcBef>
                <a:spcPts val="600"/>
              </a:spcBef>
              <a:spcAft>
                <a:spcPts val="600"/>
              </a:spcAft>
              <a:buNone/>
            </a:pPr>
            <a:r>
              <a:rPr lang="fa-IR" sz="2800" dirty="0" smtClean="0">
                <a:solidFill>
                  <a:srgbClr val="FF0000"/>
                </a:solidFill>
                <a:latin typeface="Californian FB" pitchFamily="18" charset="0"/>
                <a:ea typeface="Calibri" pitchFamily="34" charset="0"/>
                <a:cs typeface="Arial" pitchFamily="34" charset="0"/>
              </a:rPr>
              <a:t>بر </a:t>
            </a:r>
            <a:r>
              <a:rPr lang="fa-IR" sz="2800" dirty="0">
                <a:solidFill>
                  <a:srgbClr val="FF0000"/>
                </a:solidFill>
                <a:latin typeface="Californian FB" pitchFamily="18" charset="0"/>
                <a:ea typeface="Calibri" pitchFamily="34" charset="0"/>
                <a:cs typeface="Arial" pitchFamily="34" charset="0"/>
              </a:rPr>
              <a:t>طبق قوانین پارتو، 20% اتفاقات مسئول 80% نتایج هستند. برای مثال 20% مشتریان هستند که 80% درآمد یک شرکت را فراهم می کنند</a:t>
            </a:r>
            <a:r>
              <a:rPr lang="en-US" sz="2800" dirty="0" smtClean="0">
                <a:solidFill>
                  <a:srgbClr val="FF0000"/>
                </a:solidFill>
                <a:latin typeface="Californian FB" pitchFamily="18" charset="0"/>
                <a:ea typeface="Calibri" pitchFamily="34" charset="0"/>
                <a:cs typeface="Arial" pitchFamily="34" charset="0"/>
              </a:rPr>
              <a:t>.</a:t>
            </a:r>
            <a:r>
              <a:rPr lang="fa-IR" sz="2800" dirty="0" smtClean="0">
                <a:solidFill>
                  <a:srgbClr val="FF0000"/>
                </a:solidFill>
                <a:latin typeface="Californian FB" pitchFamily="18" charset="0"/>
                <a:ea typeface="Calibri" pitchFamily="34" charset="0"/>
                <a:cs typeface="Arial" pitchFamily="34" charset="0"/>
              </a:rPr>
              <a:t>استفاده </a:t>
            </a:r>
            <a:r>
              <a:rPr lang="fa-IR" sz="2800" dirty="0">
                <a:solidFill>
                  <a:srgbClr val="FF0000"/>
                </a:solidFill>
                <a:latin typeface="Californian FB" pitchFamily="18" charset="0"/>
                <a:ea typeface="Calibri" pitchFamily="34" charset="0"/>
                <a:cs typeface="Arial" pitchFamily="34" charset="0"/>
              </a:rPr>
              <a:t>از</a:t>
            </a:r>
            <a:r>
              <a:rPr lang="en-US" sz="2800" dirty="0">
                <a:solidFill>
                  <a:srgbClr val="FF0000"/>
                </a:solidFill>
                <a:latin typeface="Californian FB" pitchFamily="18" charset="0"/>
                <a:ea typeface="Calibri" pitchFamily="34" charset="0"/>
                <a:cs typeface="Arial" pitchFamily="34" charset="0"/>
              </a:rPr>
              <a:t>LABC </a:t>
            </a:r>
            <a:r>
              <a:rPr lang="fa-IR" sz="2800" dirty="0">
                <a:solidFill>
                  <a:srgbClr val="FF0000"/>
                </a:solidFill>
                <a:latin typeface="Californian FB" pitchFamily="18" charset="0"/>
                <a:ea typeface="Calibri" pitchFamily="34" charset="0"/>
                <a:cs typeface="Arial" pitchFamily="34" charset="0"/>
              </a:rPr>
              <a:t>نیز یکی از مصداق های این قانون است. </a:t>
            </a:r>
            <a:endParaRPr lang="fa-IR" sz="2800" dirty="0" smtClean="0">
              <a:solidFill>
                <a:srgbClr val="FF0000"/>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r>
              <a:rPr lang="fa-IR" sz="2800" dirty="0" smtClean="0">
                <a:solidFill>
                  <a:schemeClr val="bg1"/>
                </a:solidFill>
                <a:latin typeface="Californian FB" pitchFamily="18" charset="0"/>
                <a:ea typeface="Calibri" pitchFamily="34" charset="0"/>
                <a:cs typeface="Arial" pitchFamily="34" charset="0"/>
              </a:rPr>
              <a:t>چون </a:t>
            </a:r>
            <a:r>
              <a:rPr lang="en-US" sz="2800" dirty="0">
                <a:solidFill>
                  <a:schemeClr val="bg1"/>
                </a:solidFill>
                <a:latin typeface="Californian FB" pitchFamily="18" charset="0"/>
                <a:ea typeface="Calibri" pitchFamily="34" charset="0"/>
                <a:cs typeface="Arial" pitchFamily="34" charset="0"/>
              </a:rPr>
              <a:t>LABC </a:t>
            </a:r>
            <a:r>
              <a:rPr lang="fa-IR" sz="2800" dirty="0">
                <a:solidFill>
                  <a:schemeClr val="bg1"/>
                </a:solidFill>
                <a:latin typeface="Californian FB" pitchFamily="18" charset="0"/>
                <a:ea typeface="Calibri" pitchFamily="34" charset="0"/>
                <a:cs typeface="Arial" pitchFamily="34" charset="0"/>
              </a:rPr>
              <a:t>مجموعه منابع را مشخص نمیکند، اما بیشتر اطلاعات جزئی مربوط به درآمد ها یا منابع و یا اطلاعاتی که برای تصمیم گیری ضروری هستند، اندازه گیری میکند</a:t>
            </a:r>
            <a:r>
              <a:rPr lang="en-US" sz="2800" dirty="0">
                <a:solidFill>
                  <a:schemeClr val="bg1"/>
                </a:solidFill>
                <a:latin typeface="Californian FB" pitchFamily="18" charset="0"/>
                <a:ea typeface="Calibri" pitchFamily="34" charset="0"/>
                <a:cs typeface="Arial" pitchFamily="34" charset="0"/>
              </a:rPr>
              <a:t>.</a:t>
            </a:r>
          </a:p>
        </p:txBody>
      </p:sp>
      <p:sp>
        <p:nvSpPr>
          <p:cNvPr id="3" name="Rectangle 2"/>
          <p:cNvSpPr/>
          <p:nvPr/>
        </p:nvSpPr>
        <p:spPr>
          <a:xfrm>
            <a:off x="2296954" y="6512012"/>
            <a:ext cx="2275046" cy="369332"/>
          </a:xfrm>
          <a:prstGeom prst="rect">
            <a:avLst/>
          </a:prstGeom>
        </p:spPr>
        <p:txBody>
          <a:bodyPr wrap="none">
            <a:spAutoFit/>
          </a:bodyPr>
          <a:lstStyle/>
          <a:p>
            <a:r>
              <a:rPr lang="fa-IR"/>
              <a:t>www.irhesabdaran.ir</a:t>
            </a:r>
          </a:p>
        </p:txBody>
      </p:sp>
    </p:spTree>
    <p:extLst>
      <p:ext uri="{BB962C8B-B14F-4D97-AF65-F5344CB8AC3E}">
        <p14:creationId xmlns:p14="http://schemas.microsoft.com/office/powerpoint/2010/main" val="1757700195"/>
      </p:ext>
    </p:extLst>
  </p:cSld>
  <p:clrMapOvr>
    <a:masterClrMapping/>
  </p:clrMapOvr>
  <p:transition>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37</a:t>
            </a:fld>
            <a:endParaRPr lang="en-US"/>
          </a:p>
        </p:txBody>
      </p:sp>
      <p:sp>
        <p:nvSpPr>
          <p:cNvPr id="2" name="Content Placeholder 1"/>
          <p:cNvSpPr>
            <a:spLocks noGrp="1"/>
          </p:cNvSpPr>
          <p:nvPr>
            <p:ph idx="1"/>
          </p:nvPr>
        </p:nvSpPr>
        <p:spPr>
          <a:xfrm>
            <a:off x="1346200" y="939800"/>
            <a:ext cx="7340600" cy="5186363"/>
          </a:xfrm>
        </p:spPr>
        <p:txBody>
          <a:bodyPr/>
          <a:lstStyle/>
          <a:p>
            <a:pPr lvl="0" algn="justLow" rtl="1">
              <a:lnSpc>
                <a:spcPct val="150000"/>
              </a:lnSpc>
              <a:spcBef>
                <a:spcPts val="600"/>
              </a:spcBef>
              <a:spcAft>
                <a:spcPts val="600"/>
              </a:spcAft>
            </a:pPr>
            <a:r>
              <a:rPr lang="fa-IR" sz="2800" dirty="0">
                <a:solidFill>
                  <a:schemeClr val="bg1"/>
                </a:solidFill>
                <a:latin typeface="Californian FB" pitchFamily="18" charset="0"/>
                <a:ea typeface="Calibri" pitchFamily="34" charset="0"/>
                <a:cs typeface="Arial" pitchFamily="34" charset="0"/>
              </a:rPr>
              <a:t>این سیستم ارزشمند </a:t>
            </a:r>
            <a:r>
              <a:rPr lang="fa-IR" sz="2800" dirty="0">
                <a:solidFill>
                  <a:srgbClr val="FF0000"/>
                </a:solidFill>
                <a:latin typeface="Californian FB" pitchFamily="18" charset="0"/>
                <a:ea typeface="Calibri" pitchFamily="34" charset="0"/>
                <a:cs typeface="Arial" pitchFamily="34" charset="0"/>
              </a:rPr>
              <a:t>نیاز به تلاش کمتری برای جمع آوری اطلاعات دارد</a:t>
            </a:r>
            <a:r>
              <a:rPr lang="fa-IR" sz="2800" dirty="0">
                <a:solidFill>
                  <a:schemeClr val="bg1"/>
                </a:solidFill>
                <a:latin typeface="Californian FB" pitchFamily="18" charset="0"/>
                <a:ea typeface="Calibri" pitchFamily="34" charset="0"/>
                <a:cs typeface="Arial" pitchFamily="34" charset="0"/>
              </a:rPr>
              <a:t> و توسط بالا بردن و تعدیل اطلاعات مدیریت، برای تصمیم گیری کلی و کنترل مفید خواهد بود</a:t>
            </a:r>
            <a:r>
              <a:rPr lang="en-US" sz="2800" dirty="0">
                <a:solidFill>
                  <a:schemeClr val="bg1"/>
                </a:solidFill>
                <a:latin typeface="Californian FB" pitchFamily="18" charset="0"/>
                <a:ea typeface="Calibri" pitchFamily="34" charset="0"/>
                <a:cs typeface="Arial" pitchFamily="34" charset="0"/>
              </a:rPr>
              <a:t> .</a:t>
            </a:r>
          </a:p>
          <a:p>
            <a:pPr lvl="0" algn="justLow" rtl="1">
              <a:lnSpc>
                <a:spcPct val="150000"/>
              </a:lnSpc>
              <a:spcBef>
                <a:spcPts val="600"/>
              </a:spcBef>
              <a:spcAft>
                <a:spcPts val="600"/>
              </a:spcAft>
            </a:pPr>
            <a:r>
              <a:rPr lang="fa-IR" sz="2800" dirty="0">
                <a:solidFill>
                  <a:schemeClr val="bg1"/>
                </a:solidFill>
                <a:latin typeface="Californian FB" pitchFamily="18" charset="0"/>
                <a:ea typeface="Calibri" pitchFamily="34" charset="0"/>
                <a:cs typeface="Arial" pitchFamily="34" charset="0"/>
              </a:rPr>
              <a:t>اجرای </a:t>
            </a:r>
            <a:r>
              <a:rPr lang="en-US" sz="2800" dirty="0">
                <a:solidFill>
                  <a:schemeClr val="bg1"/>
                </a:solidFill>
                <a:latin typeface="Californian FB" pitchFamily="18" charset="0"/>
                <a:ea typeface="Calibri" pitchFamily="34" charset="0"/>
                <a:cs typeface="Arial" pitchFamily="34" charset="0"/>
              </a:rPr>
              <a:t>LABC </a:t>
            </a:r>
            <a:r>
              <a:rPr lang="fa-IR" sz="2800" dirty="0">
                <a:solidFill>
                  <a:schemeClr val="bg1"/>
                </a:solidFill>
                <a:latin typeface="Californian FB" pitchFamily="18" charset="0"/>
                <a:ea typeface="Calibri" pitchFamily="34" charset="0"/>
                <a:cs typeface="Arial" pitchFamily="34" charset="0"/>
              </a:rPr>
              <a:t>می تواند فرصت های اساسی شرکت را در شالوده اطلاعات تکمیل کند</a:t>
            </a:r>
            <a:r>
              <a:rPr lang="en-US" sz="2800" dirty="0">
                <a:solidFill>
                  <a:schemeClr val="bg1"/>
                </a:solidFill>
                <a:latin typeface="Californian FB" pitchFamily="18" charset="0"/>
                <a:ea typeface="Calibri" pitchFamily="34" charset="0"/>
                <a:cs typeface="Arial" pitchFamily="34" charset="0"/>
              </a:rPr>
              <a:t> </a:t>
            </a:r>
            <a:r>
              <a:rPr lang="fa-IR" sz="2800" dirty="0" smtClean="0">
                <a:solidFill>
                  <a:schemeClr val="bg1"/>
                </a:solidFill>
                <a:latin typeface="Californian FB" pitchFamily="18" charset="0"/>
                <a:ea typeface="Calibri" pitchFamily="34" charset="0"/>
                <a:cs typeface="Arial" pitchFamily="34" charset="0"/>
              </a:rPr>
              <a:t>.</a:t>
            </a:r>
            <a:endParaRPr lang="en-US"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pPr>
            <a:endParaRPr lang="en-US" sz="2800" dirty="0">
              <a:solidFill>
                <a:schemeClr val="bg1"/>
              </a:solidFill>
              <a:latin typeface="Californian FB" pitchFamily="18" charset="0"/>
              <a:ea typeface="Calibri" pitchFamily="34" charset="0"/>
              <a:cs typeface="Arial" pitchFamily="34" charset="0"/>
            </a:endParaRPr>
          </a:p>
          <a:p>
            <a:pPr marL="0" lvl="0" indent="0" algn="just" rtl="1">
              <a:lnSpc>
                <a:spcPct val="150000"/>
              </a:lnSpc>
              <a:spcBef>
                <a:spcPts val="600"/>
              </a:spcBef>
              <a:spcAft>
                <a:spcPts val="600"/>
              </a:spcAft>
              <a:buNone/>
            </a:pPr>
            <a:endParaRPr lang="fa-IR" sz="2800" dirty="0" smtClean="0">
              <a:solidFill>
                <a:schemeClr val="bg1"/>
              </a:solidFill>
              <a:latin typeface="Californian FB" pitchFamily="18" charset="0"/>
              <a:ea typeface="Calibri" pitchFamily="34" charset="0"/>
              <a:cs typeface="Arial" pitchFamily="34" charset="0"/>
            </a:endParaRPr>
          </a:p>
        </p:txBody>
      </p:sp>
    </p:spTree>
    <p:extLst>
      <p:ext uri="{BB962C8B-B14F-4D97-AF65-F5344CB8AC3E}">
        <p14:creationId xmlns:p14="http://schemas.microsoft.com/office/powerpoint/2010/main" val="874631137"/>
      </p:ext>
    </p:extLst>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766" y="274638"/>
            <a:ext cx="7386034"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hangingPunct="1">
              <a:defRPr/>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مـــنابع : </a:t>
            </a:r>
            <a:endPar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AutoShape 3"/>
          <p:cNvSpPr>
            <a:spLocks noChangeArrowheads="1"/>
          </p:cNvSpPr>
          <p:nvPr/>
        </p:nvSpPr>
        <p:spPr bwMode="blackWhite">
          <a:xfrm>
            <a:off x="1300766" y="1211308"/>
            <a:ext cx="68780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defRPr/>
            </a:pPr>
            <a:r>
              <a:rPr lang="en-US" sz="1400" b="1" dirty="0" smtClean="0">
                <a:solidFill>
                  <a:schemeClr val="bg1"/>
                </a:solidFill>
              </a:rPr>
              <a:t>TIME-DRIVEN </a:t>
            </a:r>
            <a:r>
              <a:rPr lang="en-US" sz="1400" b="1" dirty="0">
                <a:solidFill>
                  <a:schemeClr val="bg1"/>
                </a:solidFill>
              </a:rPr>
              <a:t>ACTIVITY-BASED COSTING </a:t>
            </a:r>
            <a:r>
              <a:rPr lang="en-US" sz="1400" b="1" dirty="0" smtClean="0">
                <a:solidFill>
                  <a:schemeClr val="bg1"/>
                </a:solidFill>
              </a:rPr>
              <a:t>Robert </a:t>
            </a:r>
            <a:r>
              <a:rPr lang="en-US" sz="1400" b="1" dirty="0" err="1" smtClean="0">
                <a:solidFill>
                  <a:schemeClr val="bg1"/>
                </a:solidFill>
              </a:rPr>
              <a:t>S.Kaplan</a:t>
            </a:r>
            <a:r>
              <a:rPr lang="en-US" sz="1400" b="1" dirty="0" smtClean="0">
                <a:solidFill>
                  <a:schemeClr val="bg1"/>
                </a:solidFill>
              </a:rPr>
              <a:t> </a:t>
            </a:r>
            <a:r>
              <a:rPr lang="en-US" sz="1400" b="1" dirty="0">
                <a:solidFill>
                  <a:schemeClr val="bg1"/>
                </a:solidFill>
              </a:rPr>
              <a:t>Steven R. </a:t>
            </a:r>
            <a:r>
              <a:rPr lang="en-US" sz="1400" b="1" dirty="0" err="1">
                <a:solidFill>
                  <a:schemeClr val="bg1"/>
                </a:solidFill>
              </a:rPr>
              <a:t>Andrrson</a:t>
            </a:r>
            <a:endParaRPr lang="en-US" sz="1400" dirty="0">
              <a:solidFill>
                <a:schemeClr val="bg1"/>
              </a:solidFill>
            </a:endParaRPr>
          </a:p>
          <a:p>
            <a:pPr>
              <a:defRPr/>
            </a:pPr>
            <a:endParaRPr lang="en-US" dirty="0">
              <a:solidFill>
                <a:srgbClr val="00B0F0"/>
              </a:solidFill>
              <a:effectLst>
                <a:outerShdw blurRad="38100" dist="38100" dir="2700000" algn="tl">
                  <a:srgbClr val="000000"/>
                </a:outerShdw>
              </a:effectLst>
              <a:latin typeface="Arial" charset="0"/>
              <a:cs typeface="Arial" charset="0"/>
            </a:endParaRPr>
          </a:p>
        </p:txBody>
      </p:sp>
      <p:sp>
        <p:nvSpPr>
          <p:cNvPr id="10" name="AutoShape 5"/>
          <p:cNvSpPr>
            <a:spLocks noChangeArrowheads="1"/>
          </p:cNvSpPr>
          <p:nvPr/>
        </p:nvSpPr>
        <p:spPr bwMode="blackWhite">
          <a:xfrm>
            <a:off x="1300766" y="1938338"/>
            <a:ext cx="68780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r>
              <a:rPr lang="en-US" sz="1600" dirty="0">
                <a:solidFill>
                  <a:schemeClr val="bg1"/>
                </a:solidFill>
              </a:rPr>
              <a:t>Time-Driven Activity-Based Costing in Service Industries Anna </a:t>
            </a:r>
            <a:r>
              <a:rPr lang="en-US" sz="1600" dirty="0" err="1">
                <a:solidFill>
                  <a:schemeClr val="bg1"/>
                </a:solidFill>
              </a:rPr>
              <a:t>Szychta</a:t>
            </a:r>
            <a:r>
              <a:rPr lang="en-US" sz="1600" dirty="0">
                <a:solidFill>
                  <a:schemeClr val="bg1"/>
                </a:solidFill>
              </a:rPr>
              <a:t> </a:t>
            </a:r>
          </a:p>
        </p:txBody>
      </p:sp>
      <p:sp>
        <p:nvSpPr>
          <p:cNvPr id="6" name="Slide Number Placeholder 5"/>
          <p:cNvSpPr>
            <a:spLocks noGrp="1"/>
          </p:cNvSpPr>
          <p:nvPr>
            <p:ph type="sldNum" sz="quarter" idx="12"/>
          </p:nvPr>
        </p:nvSpPr>
        <p:spPr/>
        <p:txBody>
          <a:bodyPr/>
          <a:lstStyle/>
          <a:p>
            <a:pPr>
              <a:defRPr/>
            </a:pPr>
            <a:fld id="{0879EDB0-A262-4D02-A569-80FBFBB80805}" type="slidenum">
              <a:rPr lang="en-US" smtClean="0"/>
              <a:pPr>
                <a:defRPr/>
              </a:pPr>
              <a:t>38</a:t>
            </a:fld>
            <a:endParaRPr lang="en-US" dirty="0"/>
          </a:p>
        </p:txBody>
      </p:sp>
      <p:sp>
        <p:nvSpPr>
          <p:cNvPr id="7" name="AutoShape 5"/>
          <p:cNvSpPr>
            <a:spLocks noChangeArrowheads="1"/>
          </p:cNvSpPr>
          <p:nvPr/>
        </p:nvSpPr>
        <p:spPr bwMode="blackWhite">
          <a:xfrm>
            <a:off x="1300766" y="4159251"/>
            <a:ext cx="68780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defRPr/>
            </a:pPr>
            <a:r>
              <a:rPr lang="fa-IR" dirty="0">
                <a:solidFill>
                  <a:schemeClr val="bg1"/>
                </a:solidFill>
              </a:rPr>
              <a:t>افزون زمان به سیستم هزینه یابی بر مبنای فعالیت – آسو ابراهیم زاده ، حسین تیموری فرد</a:t>
            </a:r>
            <a:endParaRPr lang="en-US" dirty="0">
              <a:solidFill>
                <a:schemeClr val="bg1"/>
              </a:solidFill>
            </a:endParaRPr>
          </a:p>
          <a:p>
            <a:pPr>
              <a:defRPr/>
            </a:pPr>
            <a:endParaRPr lang="en-US" dirty="0">
              <a:solidFill>
                <a:schemeClr val="bg1"/>
              </a:solidFill>
              <a:effectLst>
                <a:outerShdw blurRad="38100" dist="38100" dir="2700000" algn="tl">
                  <a:srgbClr val="000000"/>
                </a:outerShdw>
              </a:effectLst>
              <a:latin typeface="Arial" charset="0"/>
              <a:cs typeface="Arial" charset="0"/>
            </a:endParaRPr>
          </a:p>
        </p:txBody>
      </p:sp>
      <p:sp>
        <p:nvSpPr>
          <p:cNvPr id="9" name="AutoShape 5"/>
          <p:cNvSpPr>
            <a:spLocks noChangeArrowheads="1"/>
          </p:cNvSpPr>
          <p:nvPr/>
        </p:nvSpPr>
        <p:spPr bwMode="blackWhite">
          <a:xfrm>
            <a:off x="1300766" y="2624138"/>
            <a:ext cx="68780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rtl="1"/>
            <a:r>
              <a:rPr lang="fa-IR" dirty="0">
                <a:solidFill>
                  <a:schemeClr val="bg1"/>
                </a:solidFill>
              </a:rPr>
              <a:t>مهدی بشکوه، هزینه یابی بر مبنای فعالیت زمان گرا رویکردی نوین در </a:t>
            </a:r>
            <a:r>
              <a:rPr lang="fa-IR" dirty="0" smtClean="0">
                <a:solidFill>
                  <a:schemeClr val="bg1"/>
                </a:solidFill>
              </a:rPr>
              <a:t>بهایابی</a:t>
            </a:r>
          </a:p>
        </p:txBody>
      </p:sp>
      <p:sp>
        <p:nvSpPr>
          <p:cNvPr id="11" name="AutoShape 5"/>
          <p:cNvSpPr>
            <a:spLocks noChangeArrowheads="1"/>
          </p:cNvSpPr>
          <p:nvPr/>
        </p:nvSpPr>
        <p:spPr bwMode="blackWhite">
          <a:xfrm>
            <a:off x="1300766" y="3336926"/>
            <a:ext cx="68780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defRPr/>
            </a:pPr>
            <a:r>
              <a:rPr lang="fa-IR" dirty="0">
                <a:solidFill>
                  <a:schemeClr val="bg1"/>
                </a:solidFill>
              </a:rPr>
              <a:t>هزینه یابی بر مبنای فعالیت زمان گرام و فعالیت تعدیل شده – بهرام اعترافی</a:t>
            </a:r>
            <a:endParaRPr lang="en-US" dirty="0">
              <a:solidFill>
                <a:schemeClr val="bg1"/>
              </a:solidFill>
            </a:endParaRPr>
          </a:p>
          <a:p>
            <a:pPr>
              <a:defRPr/>
            </a:pPr>
            <a:endParaRPr lang="en-US" dirty="0">
              <a:solidFill>
                <a:schemeClr val="bg1"/>
              </a:solidFill>
              <a:effectLst>
                <a:outerShdw blurRad="38100" dist="38100" dir="2700000" algn="tl">
                  <a:srgbClr val="000000"/>
                </a:outerShdw>
              </a:effectLst>
              <a:latin typeface="Arial" charset="0"/>
              <a:cs typeface="Arial" charset="0"/>
            </a:endParaRPr>
          </a:p>
        </p:txBody>
      </p:sp>
      <p:sp>
        <p:nvSpPr>
          <p:cNvPr id="12" name="AutoShape 5"/>
          <p:cNvSpPr>
            <a:spLocks noChangeArrowheads="1"/>
          </p:cNvSpPr>
          <p:nvPr/>
        </p:nvSpPr>
        <p:spPr bwMode="blackWhite">
          <a:xfrm>
            <a:off x="1300766" y="4959351"/>
            <a:ext cx="6878034" cy="552450"/>
          </a:xfrm>
          <a:prstGeom prst="bevel">
            <a:avLst>
              <a:gd name="adj" fmla="val 7472"/>
            </a:avLst>
          </a:prstGeom>
          <a:solidFill>
            <a:srgbClr val="0033CC"/>
          </a:solidFill>
          <a:ln w="3175">
            <a:noFill/>
            <a:miter lim="800000"/>
            <a:headEnd type="none" w="sm" len="sm"/>
            <a:tailEnd type="none" w="sm" len="sm"/>
          </a:ln>
          <a:effectLst/>
        </p:spPr>
        <p:txBody>
          <a:bodyPr wrap="none" anchor="ctr"/>
          <a:lstStyle/>
          <a:p>
            <a:pPr>
              <a:defRPr/>
            </a:pPr>
            <a:r>
              <a:rPr lang="fa-IR" dirty="0">
                <a:solidFill>
                  <a:schemeClr val="bg1"/>
                </a:solidFill>
              </a:rPr>
              <a:t>شهلا اسماعیلی و الهه علیپور یگانه، هزینه یابی بر مبنای فعالیت زمان گرا </a:t>
            </a:r>
            <a:r>
              <a:rPr lang="en-US" dirty="0">
                <a:solidFill>
                  <a:schemeClr val="bg1"/>
                </a:solidFill>
              </a:rPr>
              <a:t>TDABC</a:t>
            </a:r>
          </a:p>
          <a:p>
            <a:pPr>
              <a:defRPr/>
            </a:pPr>
            <a:endParaRPr lang="en-US" dirty="0">
              <a:solidFill>
                <a:schemeClr val="bg1"/>
              </a:solidFill>
              <a:effectLst>
                <a:outerShdw blurRad="38100" dist="38100" dir="2700000" algn="tl">
                  <a:srgbClr val="000000"/>
                </a:outerShdw>
              </a:effectLst>
              <a:latin typeface="Arial" charset="0"/>
              <a:cs typeface="Arial" charset="0"/>
            </a:endParaRPr>
          </a:p>
        </p:txBody>
      </p:sp>
      <p:sp>
        <p:nvSpPr>
          <p:cNvPr id="13" name="Rectangle 12"/>
          <p:cNvSpPr/>
          <p:nvPr/>
        </p:nvSpPr>
        <p:spPr>
          <a:xfrm>
            <a:off x="2296954" y="6512012"/>
            <a:ext cx="2275046" cy="369332"/>
          </a:xfrm>
          <a:prstGeom prst="rect">
            <a:avLst/>
          </a:prstGeom>
        </p:spPr>
        <p:txBody>
          <a:bodyPr wrap="none">
            <a:spAutoFit/>
          </a:bodyPr>
          <a:lstStyle/>
          <a:p>
            <a:r>
              <a:rPr lang="fa-IR"/>
              <a:t>www.irhesabdaran.ir</a:t>
            </a:r>
          </a:p>
        </p:txBody>
      </p:sp>
    </p:spTree>
  </p:cSld>
  <p:clrMapOvr>
    <a:masterClrMapping/>
  </p:clrMapOvr>
  <p:transition>
    <p:wheel spokes="8"/>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C67929DE-98A8-486F-ACF7-0447EE639304}" type="slidenum">
              <a:rPr lang="en-US" smtClean="0"/>
              <a:pPr>
                <a:defRPr/>
              </a:pPr>
              <a:t>39</a:t>
            </a:fld>
            <a:endParaRPr lang="en-US"/>
          </a:p>
        </p:txBody>
      </p:sp>
      <p:sp>
        <p:nvSpPr>
          <p:cNvPr id="9" name="TextBox 8"/>
          <p:cNvSpPr txBox="1"/>
          <p:nvPr/>
        </p:nvSpPr>
        <p:spPr>
          <a:xfrm>
            <a:off x="2724150" y="2354640"/>
            <a:ext cx="5581650" cy="1938992"/>
          </a:xfrm>
          <a:prstGeom prst="rect">
            <a:avLst/>
          </a:prstGeom>
          <a:noFill/>
        </p:spPr>
        <p:txBody>
          <a:bodyPr wrap="square" rtlCol="0">
            <a:spAutoFit/>
          </a:bodyPr>
          <a:lstStyle/>
          <a:p>
            <a:r>
              <a:rPr lang="fa-IR" sz="12000" dirty="0" smtClean="0">
                <a:solidFill>
                  <a:srgbClr val="FF0000"/>
                </a:solidFill>
                <a:latin typeface="Kunstler Script" pitchFamily="66" charset="0"/>
              </a:rPr>
              <a:t>پـایـان</a:t>
            </a:r>
            <a:endParaRPr lang="en-US" sz="12000" dirty="0">
              <a:solidFill>
                <a:srgbClr val="FF0000"/>
              </a:solidFill>
              <a:latin typeface="Kunstler Script" pitchFamily="66" charset="0"/>
            </a:endParaRPr>
          </a:p>
        </p:txBody>
      </p:sp>
      <p:sp>
        <p:nvSpPr>
          <p:cNvPr id="4" name="Rectangle 3"/>
          <p:cNvSpPr/>
          <p:nvPr/>
        </p:nvSpPr>
        <p:spPr>
          <a:xfrm>
            <a:off x="2296954" y="6512012"/>
            <a:ext cx="2275046" cy="369332"/>
          </a:xfrm>
          <a:prstGeom prst="rect">
            <a:avLst/>
          </a:prstGeom>
        </p:spPr>
        <p:txBody>
          <a:bodyPr wrap="none">
            <a:spAutoFit/>
          </a:bodyPr>
          <a:lstStyle/>
          <a:p>
            <a:r>
              <a:rPr lang="fa-IR"/>
              <a:t>www.irhesabdaran.ir</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766" y="274638"/>
            <a:ext cx="7386034"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1" hangingPunct="1">
              <a:defRPr/>
            </a:pPr>
            <a:r>
              <a:rPr lang="fa-I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مقـــدمه</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3315" name="Content Placeholder 2"/>
          <p:cNvSpPr>
            <a:spLocks noGrp="1"/>
          </p:cNvSpPr>
          <p:nvPr>
            <p:ph idx="1"/>
          </p:nvPr>
        </p:nvSpPr>
        <p:spPr>
          <a:xfrm>
            <a:off x="1455738" y="1312863"/>
            <a:ext cx="7231062" cy="4605337"/>
          </a:xfrm>
        </p:spPr>
        <p:txBody>
          <a:bodyPr/>
          <a:lstStyle/>
          <a:p>
            <a:pPr marL="0" lvl="0" indent="0" algn="r" eaLnBrk="1" hangingPunct="1">
              <a:buNone/>
            </a:pPr>
            <a:r>
              <a:rPr lang="fa-IR" sz="2800" dirty="0" smtClean="0">
                <a:solidFill>
                  <a:schemeClr val="bg1"/>
                </a:solidFill>
                <a:latin typeface="Californian FB" pitchFamily="18" charset="0"/>
                <a:ea typeface="Calibri" pitchFamily="34" charset="0"/>
                <a:cs typeface="Arial" pitchFamily="34" charset="0"/>
              </a:rPr>
              <a:t>روش هزینه یابی بر مبنای فعالیت ابتدا </a:t>
            </a:r>
            <a:r>
              <a:rPr lang="fa-IR" sz="2800" dirty="0">
                <a:solidFill>
                  <a:schemeClr val="bg1"/>
                </a:solidFill>
                <a:latin typeface="Californian FB" pitchFamily="18" charset="0"/>
                <a:ea typeface="Calibri" pitchFamily="34" charset="0"/>
                <a:cs typeface="Arial" pitchFamily="34" charset="0"/>
              </a:rPr>
              <a:t>به طور گسترده در بسیاری از </a:t>
            </a:r>
            <a:r>
              <a:rPr lang="fa-IR" sz="2800" dirty="0" smtClean="0">
                <a:solidFill>
                  <a:schemeClr val="bg1"/>
                </a:solidFill>
                <a:latin typeface="Californian FB" pitchFamily="18" charset="0"/>
                <a:ea typeface="Calibri" pitchFamily="34" charset="0"/>
                <a:cs typeface="Arial" pitchFamily="34" charset="0"/>
              </a:rPr>
              <a:t>صنایع </a:t>
            </a:r>
            <a:r>
              <a:rPr lang="fa-IR" sz="2800" dirty="0">
                <a:solidFill>
                  <a:schemeClr val="bg1"/>
                </a:solidFill>
                <a:latin typeface="Californian FB" pitchFamily="18" charset="0"/>
                <a:ea typeface="Calibri" pitchFamily="34" charset="0"/>
                <a:cs typeface="Arial" pitchFamily="34" charset="0"/>
              </a:rPr>
              <a:t>و </a:t>
            </a:r>
            <a:r>
              <a:rPr lang="fa-IR" sz="2800" dirty="0" smtClean="0">
                <a:solidFill>
                  <a:schemeClr val="bg1"/>
                </a:solidFill>
                <a:latin typeface="Californian FB" pitchFamily="18" charset="0"/>
                <a:ea typeface="Calibri" pitchFamily="34" charset="0"/>
                <a:cs typeface="Arial" pitchFamily="34" charset="0"/>
              </a:rPr>
              <a:t>کشورها </a:t>
            </a:r>
            <a:r>
              <a:rPr lang="fa-IR" sz="2800" dirty="0">
                <a:solidFill>
                  <a:schemeClr val="bg1"/>
                </a:solidFill>
                <a:latin typeface="Californian FB" pitchFamily="18" charset="0"/>
                <a:ea typeface="Calibri" pitchFamily="34" charset="0"/>
                <a:cs typeface="Arial" pitchFamily="34" charset="0"/>
              </a:rPr>
              <a:t>حتی در ایران بکار گرفته </a:t>
            </a:r>
            <a:r>
              <a:rPr lang="fa-IR" sz="2800" dirty="0" smtClean="0">
                <a:solidFill>
                  <a:schemeClr val="bg1"/>
                </a:solidFill>
                <a:latin typeface="Californian FB" pitchFamily="18" charset="0"/>
                <a:ea typeface="Calibri" pitchFamily="34" charset="0"/>
                <a:cs typeface="Arial" pitchFamily="34" charset="0"/>
              </a:rPr>
              <a:t>شد</a:t>
            </a:r>
            <a:r>
              <a:rPr lang="fa-IR" sz="2800" dirty="0">
                <a:solidFill>
                  <a:schemeClr val="bg1"/>
                </a:solidFill>
                <a:latin typeface="Californian FB" pitchFamily="18" charset="0"/>
                <a:ea typeface="Calibri" pitchFamily="34" charset="0"/>
                <a:cs typeface="Arial" pitchFamily="34" charset="0"/>
              </a:rPr>
              <a:t> </a:t>
            </a:r>
            <a:r>
              <a:rPr lang="fa-IR" sz="2800" dirty="0" smtClean="0">
                <a:solidFill>
                  <a:schemeClr val="bg1"/>
                </a:solidFill>
                <a:latin typeface="Californian FB" pitchFamily="18" charset="0"/>
                <a:ea typeface="Calibri" pitchFamily="34" charset="0"/>
                <a:cs typeface="Arial" pitchFamily="34" charset="0"/>
              </a:rPr>
              <a:t>.</a:t>
            </a:r>
          </a:p>
          <a:p>
            <a:pPr marL="0" lvl="0" indent="0" algn="r" eaLnBrk="1" hangingPunct="1">
              <a:buNone/>
            </a:pPr>
            <a:endParaRPr lang="fa-IR" sz="2800" dirty="0" smtClean="0">
              <a:solidFill>
                <a:schemeClr val="bg1"/>
              </a:solidFill>
              <a:latin typeface="Californian FB" pitchFamily="18" charset="0"/>
              <a:ea typeface="Calibri" pitchFamily="34" charset="0"/>
              <a:cs typeface="Arial" pitchFamily="34" charset="0"/>
            </a:endParaRPr>
          </a:p>
          <a:p>
            <a:pPr marL="0" lvl="0" indent="0" algn="r" eaLnBrk="1" hangingPunct="1">
              <a:buNone/>
            </a:pPr>
            <a:r>
              <a:rPr lang="fa-IR" sz="2800" dirty="0" smtClean="0">
                <a:solidFill>
                  <a:schemeClr val="bg1"/>
                </a:solidFill>
                <a:latin typeface="Californian FB" pitchFamily="18" charset="0"/>
                <a:ea typeface="Calibri" pitchFamily="34" charset="0"/>
                <a:cs typeface="Arial" pitchFamily="34" charset="0"/>
              </a:rPr>
              <a:t>از آنجایی که اجرای </a:t>
            </a:r>
            <a:r>
              <a:rPr lang="fa-IR" sz="2800" dirty="0">
                <a:solidFill>
                  <a:schemeClr val="bg1"/>
                </a:solidFill>
                <a:latin typeface="Californian FB" pitchFamily="18" charset="0"/>
                <a:ea typeface="Calibri" pitchFamily="34" charset="0"/>
                <a:cs typeface="Arial" pitchFamily="34" charset="0"/>
              </a:rPr>
              <a:t>این سیستم برای بسیاری از سازمانها به دلیل هزینه </a:t>
            </a:r>
            <a:endParaRPr lang="en-US" sz="2800" dirty="0" smtClean="0">
              <a:solidFill>
                <a:schemeClr val="bg1"/>
              </a:solidFill>
              <a:latin typeface="Californian FB" pitchFamily="18" charset="0"/>
              <a:ea typeface="Calibri" pitchFamily="34" charset="0"/>
              <a:cs typeface="Arial" pitchFamily="34" charset="0"/>
            </a:endParaRPr>
          </a:p>
          <a:p>
            <a:pPr marL="0" lvl="0" indent="0" algn="r" eaLnBrk="1" hangingPunct="1">
              <a:buNone/>
            </a:pPr>
            <a:r>
              <a:rPr lang="fa-IR" sz="2800" dirty="0" smtClean="0">
                <a:solidFill>
                  <a:schemeClr val="bg1"/>
                </a:solidFill>
                <a:latin typeface="Californian FB" pitchFamily="18" charset="0"/>
                <a:ea typeface="Calibri" pitchFamily="34" charset="0"/>
                <a:cs typeface="Arial" pitchFamily="34" charset="0"/>
              </a:rPr>
              <a:t>های </a:t>
            </a:r>
            <a:r>
              <a:rPr lang="fa-IR" sz="2800" dirty="0">
                <a:solidFill>
                  <a:schemeClr val="bg1"/>
                </a:solidFill>
                <a:latin typeface="Californian FB" pitchFamily="18" charset="0"/>
                <a:ea typeface="Calibri" pitchFamily="34" charset="0"/>
                <a:cs typeface="Arial" pitchFamily="34" charset="0"/>
              </a:rPr>
              <a:t>بالای </a:t>
            </a:r>
            <a:r>
              <a:rPr lang="fa-IR" sz="2800" dirty="0" smtClean="0">
                <a:solidFill>
                  <a:schemeClr val="bg1"/>
                </a:solidFill>
                <a:latin typeface="Californian FB" pitchFamily="18" charset="0"/>
                <a:ea typeface="Calibri" pitchFamily="34" charset="0"/>
                <a:cs typeface="Arial" pitchFamily="34" charset="0"/>
              </a:rPr>
              <a:t>مصاحبه و </a:t>
            </a:r>
            <a:r>
              <a:rPr lang="fa-IR" sz="2800" dirty="0">
                <a:solidFill>
                  <a:schemeClr val="bg1"/>
                </a:solidFill>
                <a:latin typeface="Californian FB" pitchFamily="18" charset="0"/>
                <a:ea typeface="Calibri" pitchFamily="34" charset="0"/>
                <a:cs typeface="Arial" pitchFamily="34" charset="0"/>
              </a:rPr>
              <a:t>مشکلات در به روز رسانی امری دشوار </a:t>
            </a:r>
            <a:r>
              <a:rPr lang="fa-IR" sz="2800" dirty="0" smtClean="0">
                <a:solidFill>
                  <a:schemeClr val="bg1"/>
                </a:solidFill>
                <a:latin typeface="Californian FB" pitchFamily="18" charset="0"/>
                <a:ea typeface="Calibri" pitchFamily="34" charset="0"/>
                <a:cs typeface="Arial" pitchFamily="34" charset="0"/>
              </a:rPr>
              <a:t>به شمار می آید جهت رفع این مشکلات هزینه یابی بر مبنای فعالیت زمانگرا معرفی شده است . </a:t>
            </a:r>
          </a:p>
          <a:p>
            <a:pPr marL="0" indent="0" algn="r" eaLnBrk="1" hangingPunct="1">
              <a:buNone/>
            </a:pPr>
            <a:endParaRPr lang="en-US" sz="2400" dirty="0" smtClean="0">
              <a:solidFill>
                <a:schemeClr val="bg1"/>
              </a:solidFill>
            </a:endParaRPr>
          </a:p>
          <a:p>
            <a:pPr algn="just" eaLnBrk="1" hangingPunct="1">
              <a:buFont typeface="Arial" pitchFamily="34" charset="0"/>
              <a:buNone/>
            </a:pPr>
            <a:endParaRPr lang="en-US" dirty="0" smtClean="0">
              <a:solidFill>
                <a:schemeClr val="bg1"/>
              </a:solidFill>
            </a:endParaRPr>
          </a:p>
        </p:txBody>
      </p:sp>
      <p:sp>
        <p:nvSpPr>
          <p:cNvPr id="7" name="Slide Number Placeholder 6"/>
          <p:cNvSpPr>
            <a:spLocks noGrp="1"/>
          </p:cNvSpPr>
          <p:nvPr>
            <p:ph type="sldNum" sz="quarter" idx="12"/>
          </p:nvPr>
        </p:nvSpPr>
        <p:spPr/>
        <p:txBody>
          <a:bodyPr/>
          <a:lstStyle/>
          <a:p>
            <a:pPr>
              <a:defRPr/>
            </a:pPr>
            <a:fld id="{FDEE7669-3441-4BD9-8479-4983977D99A6}" type="slidenum">
              <a:rPr lang="en-US" smtClean="0"/>
              <a:pPr>
                <a:defRPr/>
              </a:pPr>
              <a:t>4</a:t>
            </a:fld>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1000"/>
                                        <p:tgtEl>
                                          <p:spTgt spid="13315">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animEffect transition="in" filter="wipe(left)">
                                      <p:cBhvr>
                                        <p:cTn id="11" dur="1000"/>
                                        <p:tgtEl>
                                          <p:spTgt spid="13315">
                                            <p:txEl>
                                              <p:pRg st="2" end="2"/>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Effect transition="in" filter="wipe(left)">
                                      <p:cBhvr>
                                        <p:cTn id="15" dur="10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871582"/>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rtl="1" eaLnBrk="1" hangingPunct="1">
              <a:lnSpc>
                <a:spcPct val="150000"/>
              </a:lnSpc>
              <a:spcBef>
                <a:spcPts val="600"/>
              </a:spcBef>
              <a:spcAft>
                <a:spcPts val="600"/>
              </a:spcAft>
              <a:tabLst>
                <a:tab pos="3008313" algn="ctr"/>
              </a:tabLst>
            </a:pPr>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نقد سیستم </a:t>
            </a:r>
            <a:r>
              <a:rPr lang="en-US"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ABC</a:t>
            </a:r>
            <a:r>
              <a:rPr lang="fa-IR" sz="32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t>
            </a:r>
            <a:r>
              <a:rPr lang="fa-IR" sz="2400" dirty="0">
                <a:solidFill>
                  <a:schemeClr val="bg1"/>
                </a:solidFill>
                <a:latin typeface="Californian FB" pitchFamily="18" charset="0"/>
                <a:ea typeface="Calibri" pitchFamily="34" charset="0"/>
                <a:cs typeface="Arial" pitchFamily="34" charset="0"/>
              </a:rPr>
              <a:t>	</a:t>
            </a:r>
            <a:endParaRPr lang="en-US" sz="2400" dirty="0">
              <a:solidFill>
                <a:schemeClr val="bg1"/>
              </a:solidFill>
              <a:latin typeface="Californian FB" pitchFamily="18" charset="0"/>
              <a:ea typeface="Calibri" pitchFamily="34" charset="0"/>
              <a:cs typeface="Arial" pitchFamily="34" charset="0"/>
            </a:endParaRPr>
          </a:p>
        </p:txBody>
      </p:sp>
      <p:sp>
        <p:nvSpPr>
          <p:cNvPr id="3" name="Content Placeholder 2"/>
          <p:cNvSpPr>
            <a:spLocks noGrp="1"/>
          </p:cNvSpPr>
          <p:nvPr>
            <p:ph idx="1"/>
          </p:nvPr>
        </p:nvSpPr>
        <p:spPr>
          <a:xfrm>
            <a:off x="1455313" y="1448874"/>
            <a:ext cx="7231487" cy="5409126"/>
          </a:xfrm>
        </p:spPr>
        <p:txBody>
          <a:bodyPr/>
          <a:lstStyle/>
          <a:p>
            <a:pPr marL="0" lvl="0" indent="0" algn="justLow" rtl="1">
              <a:lnSpc>
                <a:spcPct val="150000"/>
              </a:lnSpc>
              <a:spcBef>
                <a:spcPts val="600"/>
              </a:spcBef>
              <a:spcAft>
                <a:spcPts val="600"/>
              </a:spcAft>
              <a:buFontTx/>
              <a:buChar char="•"/>
              <a:tabLst>
                <a:tab pos="3008313" algn="ctr"/>
              </a:tabLst>
            </a:pPr>
            <a:r>
              <a:rPr lang="fa-IR"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مزایای سیستم متداول هزینه یابی بر مبنای فعالیت</a:t>
            </a:r>
            <a:r>
              <a:rPr lang="fa-IR" sz="26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a:t>
            </a:r>
          </a:p>
          <a:p>
            <a:pPr marL="457200" lvl="1" indent="0" algn="justLow" rtl="1">
              <a:lnSpc>
                <a:spcPct val="150000"/>
              </a:lnSpc>
              <a:spcBef>
                <a:spcPts val="600"/>
              </a:spcBef>
              <a:spcAft>
                <a:spcPts val="600"/>
              </a:spcAft>
              <a:buFontTx/>
              <a:buAutoNum type="arabicPeriod"/>
              <a:tabLst>
                <a:tab pos="3008313" algn="ctr"/>
              </a:tabLst>
            </a:pPr>
            <a:r>
              <a:rPr lang="fa-IR" sz="2000" dirty="0" smtClean="0">
                <a:solidFill>
                  <a:schemeClr val="bg1"/>
                </a:solidFill>
                <a:latin typeface="Californian FB" pitchFamily="18" charset="0"/>
                <a:ea typeface="Calibri" pitchFamily="34" charset="0"/>
                <a:cs typeface="Arial" pitchFamily="34" charset="0"/>
              </a:rPr>
              <a:t>روشی مناسب </a:t>
            </a:r>
            <a:r>
              <a:rPr lang="fa-IR" sz="2000" dirty="0">
                <a:solidFill>
                  <a:schemeClr val="bg1"/>
                </a:solidFill>
                <a:latin typeface="Californian FB" pitchFamily="18" charset="0"/>
                <a:ea typeface="Calibri" pitchFamily="34" charset="0"/>
                <a:cs typeface="Arial" pitchFamily="34" charset="0"/>
              </a:rPr>
              <a:t>جهت تخصیص دقیق منابع به فعالیتها و محصولات </a:t>
            </a:r>
            <a:endParaRPr lang="en-US" sz="2000" dirty="0">
              <a:solidFill>
                <a:schemeClr val="bg1"/>
              </a:solidFill>
              <a:latin typeface="Californian FB" pitchFamily="18" charset="0"/>
              <a:ea typeface="Calibri" pitchFamily="34" charset="0"/>
              <a:cs typeface="Arial" pitchFamily="34" charset="0"/>
            </a:endParaRPr>
          </a:p>
          <a:p>
            <a:pPr marL="457200" lvl="1" indent="0" algn="justLow" rtl="1">
              <a:lnSpc>
                <a:spcPct val="150000"/>
              </a:lnSpc>
              <a:spcBef>
                <a:spcPts val="600"/>
              </a:spcBef>
              <a:spcAft>
                <a:spcPts val="600"/>
              </a:spcAft>
              <a:buFontTx/>
              <a:buAutoNum type="arabicPeriod"/>
              <a:tabLst>
                <a:tab pos="3008313" algn="ctr"/>
              </a:tabLst>
            </a:pPr>
            <a:r>
              <a:rPr lang="fa-IR" sz="2000" dirty="0">
                <a:solidFill>
                  <a:schemeClr val="bg1"/>
                </a:solidFill>
                <a:latin typeface="Californian FB" pitchFamily="18" charset="0"/>
                <a:ea typeface="Calibri" pitchFamily="34" charset="0"/>
                <a:cs typeface="Arial" pitchFamily="34" charset="0"/>
              </a:rPr>
              <a:t>استفاده از محرکهای هزینه مناسبتر، کاملتر </a:t>
            </a:r>
            <a:endParaRPr lang="fa-IR" sz="2000" dirty="0" smtClean="0">
              <a:solidFill>
                <a:schemeClr val="bg1"/>
              </a:solidFill>
              <a:latin typeface="Californian FB" pitchFamily="18" charset="0"/>
              <a:ea typeface="Calibri" pitchFamily="34" charset="0"/>
              <a:cs typeface="Arial" pitchFamily="34" charset="0"/>
            </a:endParaRPr>
          </a:p>
          <a:p>
            <a:pPr marL="457200" lvl="1" indent="0" algn="justLow" rtl="1">
              <a:lnSpc>
                <a:spcPct val="150000"/>
              </a:lnSpc>
              <a:spcBef>
                <a:spcPts val="600"/>
              </a:spcBef>
              <a:spcAft>
                <a:spcPts val="600"/>
              </a:spcAft>
              <a:buFontTx/>
              <a:buAutoNum type="arabicPeriod"/>
              <a:tabLst>
                <a:tab pos="3008313" algn="ctr"/>
              </a:tabLst>
            </a:pPr>
            <a:r>
              <a:rPr lang="fa-IR" sz="2000" dirty="0" smtClean="0">
                <a:solidFill>
                  <a:schemeClr val="bg1"/>
                </a:solidFill>
                <a:latin typeface="Californian FB" pitchFamily="18" charset="0"/>
                <a:ea typeface="Calibri" pitchFamily="34" charset="0"/>
                <a:cs typeface="Arial" pitchFamily="34" charset="0"/>
              </a:rPr>
              <a:t>تعیین </a:t>
            </a:r>
            <a:r>
              <a:rPr lang="fa-IR" sz="2000" dirty="0">
                <a:solidFill>
                  <a:schemeClr val="bg1"/>
                </a:solidFill>
                <a:latin typeface="Californian FB" pitchFamily="18" charset="0"/>
                <a:ea typeface="Calibri" pitchFamily="34" charset="0"/>
                <a:cs typeface="Arial" pitchFamily="34" charset="0"/>
              </a:rPr>
              <a:t>سودآوری </a:t>
            </a:r>
            <a:r>
              <a:rPr lang="fa-IR" sz="2000" dirty="0" smtClean="0">
                <a:solidFill>
                  <a:schemeClr val="bg1"/>
                </a:solidFill>
                <a:latin typeface="Californian FB" pitchFamily="18" charset="0"/>
                <a:ea typeface="Calibri" pitchFamily="34" charset="0"/>
                <a:cs typeface="Arial" pitchFamily="34" charset="0"/>
              </a:rPr>
              <a:t>دقیق تر </a:t>
            </a:r>
            <a:r>
              <a:rPr lang="fa-IR" sz="2000" dirty="0">
                <a:solidFill>
                  <a:schemeClr val="bg1"/>
                </a:solidFill>
                <a:latin typeface="Californian FB" pitchFamily="18" charset="0"/>
                <a:ea typeface="Calibri" pitchFamily="34" charset="0"/>
                <a:cs typeface="Arial" pitchFamily="34" charset="0"/>
              </a:rPr>
              <a:t>و </a:t>
            </a:r>
            <a:r>
              <a:rPr lang="fa-IR" sz="2000" dirty="0" smtClean="0">
                <a:solidFill>
                  <a:schemeClr val="bg1"/>
                </a:solidFill>
                <a:latin typeface="Californian FB" pitchFamily="18" charset="0"/>
                <a:ea typeface="Calibri" pitchFamily="34" charset="0"/>
                <a:cs typeface="Arial" pitchFamily="34" charset="0"/>
              </a:rPr>
              <a:t>نجات شرکتها از </a:t>
            </a:r>
            <a:r>
              <a:rPr lang="fa-IR" sz="2000" dirty="0">
                <a:solidFill>
                  <a:schemeClr val="bg1"/>
                </a:solidFill>
                <a:latin typeface="Californian FB" pitchFamily="18" charset="0"/>
                <a:ea typeface="Calibri" pitchFamily="34" charset="0"/>
                <a:cs typeface="Arial" pitchFamily="34" charset="0"/>
              </a:rPr>
              <a:t>بحران مالی و ورشکستگی </a:t>
            </a:r>
            <a:endParaRPr lang="fa-IR" sz="2000" dirty="0" smtClean="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None/>
              <a:tabLst>
                <a:tab pos="3008313" algn="ctr"/>
              </a:tabLst>
            </a:pPr>
            <a:endParaRPr lang="fa-IR" sz="26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fa-IR"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fa-IR"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en-US"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a:buNone/>
            </a:pPr>
            <a:endParaRPr lang="en-US" sz="28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5</a:t>
            </a:fld>
            <a:endParaRPr lang="en-US"/>
          </a:p>
        </p:txBody>
      </p:sp>
      <p:sp>
        <p:nvSpPr>
          <p:cNvPr id="5" name="Rectangle 4"/>
          <p:cNvSpPr/>
          <p:nvPr/>
        </p:nvSpPr>
        <p:spPr>
          <a:xfrm>
            <a:off x="2296954" y="6512012"/>
            <a:ext cx="2275046" cy="369332"/>
          </a:xfrm>
          <a:prstGeom prst="rect">
            <a:avLst/>
          </a:prstGeom>
        </p:spPr>
        <p:txBody>
          <a:bodyPr wrap="none">
            <a:spAutoFit/>
          </a:bodyPr>
          <a:lstStyle/>
          <a:p>
            <a:r>
              <a:rPr lang="fa-IR"/>
              <a:t>www.irhesabdaran.ir</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fill="hold" grpId="1" nodeType="afterEffect">
                                  <p:stCondLst>
                                    <p:cond delay="0"/>
                                  </p:stCondLst>
                                  <p:childTnLst>
                                    <p:animClr clrSpc="hsl" dir="cw">
                                      <p:cBhvr override="childStyle">
                                        <p:cTn id="6" dur="500" fill="hold"/>
                                        <p:tgtEl>
                                          <p:spTgt spid="2"/>
                                        </p:tgtEl>
                                        <p:attrNameLst>
                                          <p:attrName>style.color</p:attrName>
                                        </p:attrNameLst>
                                      </p:cBhvr>
                                      <p:by>
                                        <p:hsl h="10842353" s="0" l="0"/>
                                      </p:by>
                                    </p:animClr>
                                    <p:animClr clrSpc="hsl" dir="cw">
                                      <p:cBhvr>
                                        <p:cTn id="7" dur="500" fill="hold"/>
                                        <p:tgtEl>
                                          <p:spTgt spid="2"/>
                                        </p:tgtEl>
                                        <p:attrNameLst>
                                          <p:attrName>fillcolor</p:attrName>
                                        </p:attrNameLst>
                                      </p:cBhvr>
                                      <p:by>
                                        <p:hsl h="10842353" s="0" l="0"/>
                                      </p:by>
                                    </p:animClr>
                                    <p:animClr clrSpc="hsl" dir="cw">
                                      <p:cBhvr>
                                        <p:cTn id="8" dur="500" fill="hold"/>
                                        <p:tgtEl>
                                          <p:spTgt spid="2"/>
                                        </p:tgtEl>
                                        <p:attrNameLst>
                                          <p:attrName>stroke.color</p:attrName>
                                        </p:attrNameLst>
                                      </p:cBhvr>
                                      <p:by>
                                        <p:hsl h="10842353" s="0" l="0"/>
                                      </p:by>
                                    </p:animClr>
                                    <p:set>
                                      <p:cBhvr>
                                        <p:cTn id="9" dur="500" fill="hold"/>
                                        <p:tgtEl>
                                          <p:spTgt spid="2"/>
                                        </p:tgtEl>
                                        <p:attrNameLst>
                                          <p:attrName>fill.type</p:attrName>
                                        </p:attrNameLst>
                                      </p:cBhvr>
                                      <p:to>
                                        <p:strVal val="solid"/>
                                      </p:to>
                                    </p:set>
                                  </p:childTnLst>
                                </p:cTn>
                              </p:par>
                            </p:childTnLst>
                          </p:cTn>
                        </p:par>
                        <p:par>
                          <p:cTn id="10" fill="hold">
                            <p:stCondLst>
                              <p:cond delay="500"/>
                            </p:stCondLst>
                            <p:childTnLst>
                              <p:par>
                                <p:cTn id="11" presetID="23" presetClass="emph" presetSubtype="0" fill="hold" grpId="0" nodeType="afterEffect">
                                  <p:stCondLst>
                                    <p:cond delay="0"/>
                                  </p:stCondLst>
                                  <p:childTnLst>
                                    <p:animClr clrSpc="hsl" dir="cw">
                                      <p:cBhvr override="childStyle">
                                        <p:cTn id="12" dur="500" fill="hold"/>
                                        <p:tgtEl>
                                          <p:spTgt spid="2"/>
                                        </p:tgtEl>
                                        <p:attrNameLst>
                                          <p:attrName>style.color</p:attrName>
                                        </p:attrNameLst>
                                      </p:cBhvr>
                                      <p:by>
                                        <p:hsl h="10842353" s="0" l="0"/>
                                      </p:by>
                                    </p:animClr>
                                    <p:animClr clrSpc="hsl" dir="cw">
                                      <p:cBhvr>
                                        <p:cTn id="13" dur="500" fill="hold"/>
                                        <p:tgtEl>
                                          <p:spTgt spid="2"/>
                                        </p:tgtEl>
                                        <p:attrNameLst>
                                          <p:attrName>fillcolor</p:attrName>
                                        </p:attrNameLst>
                                      </p:cBhvr>
                                      <p:by>
                                        <p:hsl h="10842353" s="0" l="0"/>
                                      </p:by>
                                    </p:animClr>
                                    <p:animClr clrSpc="hsl" dir="cw">
                                      <p:cBhvr>
                                        <p:cTn id="14" dur="500" fill="hold"/>
                                        <p:tgtEl>
                                          <p:spTgt spid="2"/>
                                        </p:tgtEl>
                                        <p:attrNameLst>
                                          <p:attrName>stroke.color</p:attrName>
                                        </p:attrNameLst>
                                      </p:cBhvr>
                                      <p:by>
                                        <p:hsl h="10842353" s="0" l="0"/>
                                      </p:by>
                                    </p:animClr>
                                    <p:set>
                                      <p:cBhvr>
                                        <p:cTn id="15" dur="500" fill="hold"/>
                                        <p:tgtEl>
                                          <p:spTgt spid="2"/>
                                        </p:tgtEl>
                                        <p:attrNameLst>
                                          <p:attrName>fill.type</p:attrName>
                                        </p:attrNameLst>
                                      </p:cBhvr>
                                      <p:to>
                                        <p:strVal val="solid"/>
                                      </p:to>
                                    </p:set>
                                  </p:childTnLst>
                                </p:cTn>
                              </p:par>
                            </p:childTnLst>
                          </p:cTn>
                        </p:par>
                        <p:par>
                          <p:cTn id="16" fill="hold">
                            <p:stCondLst>
                              <p:cond delay="1000"/>
                            </p:stCondLst>
                            <p:childTnLst>
                              <p:par>
                                <p:cTn id="17" presetID="22" presetClass="entr" presetSubtype="1"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up)">
                                      <p:cBhvr>
                                        <p:cTn id="19" dur="500"/>
                                        <p:tgtEl>
                                          <p:spTgt spid="3">
                                            <p:txEl>
                                              <p:pRg st="0" end="0"/>
                                            </p:txEl>
                                          </p:spTgt>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up)">
                                      <p:cBhvr>
                                        <p:cTn id="23" dur="500"/>
                                        <p:tgtEl>
                                          <p:spTgt spid="3">
                                            <p:txEl>
                                              <p:pRg st="1" end="1"/>
                                            </p:txEl>
                                          </p:spTgt>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up)">
                                      <p:cBhvr>
                                        <p:cTn id="27" dur="500"/>
                                        <p:tgtEl>
                                          <p:spTgt spid="3">
                                            <p:txEl>
                                              <p:pRg st="2" end="2"/>
                                            </p:txEl>
                                          </p:spTgt>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up)">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3" y="317500"/>
            <a:ext cx="7231487" cy="6299200"/>
          </a:xfrm>
        </p:spPr>
        <p:txBody>
          <a:bodyPr/>
          <a:lstStyle/>
          <a:p>
            <a:pPr marL="0" indent="0" algn="justLow" rtl="1">
              <a:lnSpc>
                <a:spcPct val="150000"/>
              </a:lnSpc>
              <a:spcBef>
                <a:spcPts val="600"/>
              </a:spcBef>
              <a:spcAft>
                <a:spcPts val="600"/>
              </a:spcAft>
              <a:buNone/>
              <a:tabLst>
                <a:tab pos="3008313" algn="ctr"/>
              </a:tabLst>
            </a:pPr>
            <a:r>
              <a:rPr lang="fa-IR" sz="28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مشکلات سیستم </a:t>
            </a:r>
            <a:r>
              <a:rPr lang="fa-IR" sz="2800" dirty="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متداول هزینه یابی بر مبنای </a:t>
            </a:r>
            <a:r>
              <a:rPr lang="fa-IR" sz="2800" dirty="0" smtClean="0">
                <a:ln w="18415" cmpd="sng">
                  <a:solidFill>
                    <a:srgbClr val="FFC000"/>
                  </a:solidFill>
                  <a:prstDash val="solid"/>
                </a:ln>
                <a:solidFill>
                  <a:srgbClr val="FF0000"/>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فعالیت</a:t>
            </a:r>
          </a:p>
          <a:p>
            <a:pPr marL="0" indent="0" algn="justLow" rtl="1">
              <a:lnSpc>
                <a:spcPct val="150000"/>
              </a:lnSpc>
              <a:spcBef>
                <a:spcPts val="600"/>
              </a:spcBef>
              <a:spcAft>
                <a:spcPts val="600"/>
              </a:spcAft>
              <a:buFontTx/>
              <a:buChar char="•"/>
              <a:tabLst>
                <a:tab pos="3008313" algn="ctr"/>
              </a:tabLst>
            </a:pPr>
            <a:r>
              <a:rPr lang="fa-IR" sz="28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الف – مشکلات اجرایی سیستم</a:t>
            </a: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دشواری کار با مصاحبه </a:t>
            </a:r>
            <a:r>
              <a:rPr lang="fa-IR" sz="2400" dirty="0">
                <a:solidFill>
                  <a:schemeClr val="bg1"/>
                </a:solidFill>
                <a:latin typeface="Californian FB" pitchFamily="18" charset="0"/>
                <a:ea typeface="Calibri" pitchFamily="34" charset="0"/>
                <a:cs typeface="Arial" pitchFamily="34" charset="0"/>
              </a:rPr>
              <a:t>یا ارائه پرسشنامه </a:t>
            </a:r>
            <a:endParaRPr lang="fa-IR" sz="2400" dirty="0" smtClean="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مشکلات به روز رسانی مدل هنگامی که فرایند عملیات تغییر یابد یا فعالیت های جدید اضافه شود</a:t>
            </a:r>
            <a:endParaRPr lang="en-US" sz="2400" dirty="0" smtClean="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شناسایی </a:t>
            </a:r>
            <a:r>
              <a:rPr lang="fa-IR" sz="2400" dirty="0">
                <a:solidFill>
                  <a:schemeClr val="bg1"/>
                </a:solidFill>
                <a:latin typeface="Californian FB" pitchFamily="18" charset="0"/>
                <a:ea typeface="Calibri" pitchFamily="34" charset="0"/>
                <a:cs typeface="Arial" pitchFamily="34" charset="0"/>
              </a:rPr>
              <a:t>کلیه ی فعالیت های سازمان و انتخاب مهمترین آن ها عملی دشوار است.</a:t>
            </a:r>
            <a:endParaRPr lang="en-US" sz="24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a:solidFill>
                  <a:schemeClr val="bg1"/>
                </a:solidFill>
                <a:latin typeface="Californian FB" pitchFamily="18" charset="0"/>
                <a:ea typeface="Calibri" pitchFamily="34" charset="0"/>
                <a:cs typeface="Arial" pitchFamily="34" charset="0"/>
              </a:rPr>
              <a:t>در عمل تعیین هزینه ها و رفتار واقعی آنها دشوار می باشد.</a:t>
            </a:r>
            <a:endParaRPr lang="en-US" sz="24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هزینه بالا</a:t>
            </a:r>
            <a:endParaRPr lang="fa-IR" sz="24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fa-IR" sz="26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en-US"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a:buNone/>
            </a:pPr>
            <a:endParaRPr lang="en-US" sz="28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6</a:t>
            </a:fld>
            <a:endParaRPr lang="en-US"/>
          </a:p>
        </p:txBody>
      </p:sp>
      <p:sp>
        <p:nvSpPr>
          <p:cNvPr id="5" name="Rectangle 4"/>
          <p:cNvSpPr/>
          <p:nvPr/>
        </p:nvSpPr>
        <p:spPr>
          <a:xfrm>
            <a:off x="2296954" y="6512012"/>
            <a:ext cx="2275046" cy="369332"/>
          </a:xfrm>
          <a:prstGeom prst="rect">
            <a:avLst/>
          </a:prstGeom>
        </p:spPr>
        <p:txBody>
          <a:bodyPr wrap="none">
            <a:spAutoFit/>
          </a:bodyPr>
          <a:lstStyle/>
          <a:p>
            <a:r>
              <a:rPr lang="fa-IR"/>
              <a:t>www.irhesabdaran.ir</a:t>
            </a:r>
          </a:p>
        </p:txBody>
      </p:sp>
    </p:spTree>
    <p:extLst>
      <p:ext uri="{BB962C8B-B14F-4D97-AF65-F5344CB8AC3E}">
        <p14:creationId xmlns:p14="http://schemas.microsoft.com/office/powerpoint/2010/main" val="372193459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5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5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par>
                          <p:cTn id="24" fill="hold">
                            <p:stCondLst>
                              <p:cond delay="30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par>
                          <p:cTn id="28" fill="hold">
                            <p:stCondLst>
                              <p:cond delay="3500"/>
                            </p:stCondLst>
                            <p:childTnLst>
                              <p:par>
                                <p:cTn id="29" presetID="22" presetClass="entr" presetSubtype="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3" y="705394"/>
            <a:ext cx="7231487" cy="5650956"/>
          </a:xfrm>
        </p:spPr>
        <p:txBody>
          <a:bodyPr/>
          <a:lstStyle/>
          <a:p>
            <a:pPr algn="justLow" rtl="1">
              <a:lnSpc>
                <a:spcPct val="150000"/>
              </a:lnSpc>
              <a:spcBef>
                <a:spcPts val="600"/>
              </a:spcBef>
              <a:spcAft>
                <a:spcPts val="600"/>
              </a:spcAft>
              <a:tabLst>
                <a:tab pos="3008313" algn="ctr"/>
              </a:tabLst>
            </a:pPr>
            <a:r>
              <a:rPr lang="fa-IR" sz="2800" dirty="0" smtClean="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ب – مشکلات نگهداری سیستم</a:t>
            </a:r>
            <a:endParaRPr lang="en-US" sz="28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هزینه </a:t>
            </a:r>
            <a:r>
              <a:rPr lang="fa-IR" sz="2400" dirty="0">
                <a:solidFill>
                  <a:schemeClr val="bg1"/>
                </a:solidFill>
                <a:latin typeface="Californian FB" pitchFamily="18" charset="0"/>
                <a:ea typeface="Calibri" pitchFamily="34" charset="0"/>
                <a:cs typeface="Arial" pitchFamily="34" charset="0"/>
              </a:rPr>
              <a:t>ی آموزش و نگه داری سیستم بالاست.</a:t>
            </a:r>
            <a:endParaRPr lang="en-US" sz="24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خطر </a:t>
            </a:r>
            <a:r>
              <a:rPr lang="fa-IR" sz="2400" dirty="0">
                <a:solidFill>
                  <a:schemeClr val="bg1"/>
                </a:solidFill>
                <a:latin typeface="Californian FB" pitchFamily="18" charset="0"/>
                <a:ea typeface="Calibri" pitchFamily="34" charset="0"/>
                <a:cs typeface="Arial" pitchFamily="34" charset="0"/>
              </a:rPr>
              <a:t>کهنگی و نادقیق شدن اطلاعات وجود دارد.</a:t>
            </a:r>
            <a:endParaRPr lang="en-US" sz="24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en-US" sz="2400" dirty="0" smtClean="0">
                <a:solidFill>
                  <a:schemeClr val="bg1"/>
                </a:solidFill>
                <a:latin typeface="Californian FB" pitchFamily="18" charset="0"/>
                <a:ea typeface="Calibri" pitchFamily="34" charset="0"/>
                <a:cs typeface="Arial" pitchFamily="34" charset="0"/>
              </a:rPr>
              <a:t>ABC</a:t>
            </a:r>
            <a:r>
              <a:rPr lang="fa-IR" sz="2400" dirty="0" smtClean="0">
                <a:solidFill>
                  <a:schemeClr val="bg1"/>
                </a:solidFill>
                <a:latin typeface="Californian FB" pitchFamily="18" charset="0"/>
                <a:ea typeface="Calibri" pitchFamily="34" charset="0"/>
                <a:cs typeface="Arial" pitchFamily="34" charset="0"/>
              </a:rPr>
              <a:t> </a:t>
            </a:r>
            <a:r>
              <a:rPr lang="fa-IR" sz="2400" dirty="0">
                <a:solidFill>
                  <a:schemeClr val="bg1"/>
                </a:solidFill>
                <a:latin typeface="Californian FB" pitchFamily="18" charset="0"/>
                <a:ea typeface="Calibri" pitchFamily="34" charset="0"/>
                <a:cs typeface="Arial" pitchFamily="34" charset="0"/>
              </a:rPr>
              <a:t>برخی هزینه ها را به روشنی تعیین و محاسبه نمی کند و به عبارتی نمی </a:t>
            </a:r>
            <a:r>
              <a:rPr lang="fa-IR" sz="2400" dirty="0" smtClean="0">
                <a:solidFill>
                  <a:schemeClr val="bg1"/>
                </a:solidFill>
                <a:latin typeface="Californian FB" pitchFamily="18" charset="0"/>
                <a:ea typeface="Calibri" pitchFamily="34" charset="0"/>
                <a:cs typeface="Arial" pitchFamily="34" charset="0"/>
              </a:rPr>
              <a:t>تواند پیچیدگی </a:t>
            </a:r>
            <a:r>
              <a:rPr lang="fa-IR" sz="2400" dirty="0">
                <a:solidFill>
                  <a:schemeClr val="bg1"/>
                </a:solidFill>
                <a:latin typeface="Californian FB" pitchFamily="18" charset="0"/>
                <a:ea typeface="Calibri" pitchFamily="34" charset="0"/>
                <a:cs typeface="Arial" pitchFamily="34" charset="0"/>
              </a:rPr>
              <a:t>های عملیاتی و اجرایی محیط تولید و سازمان را در خود جا دهد.</a:t>
            </a:r>
            <a:endParaRPr lang="en-US" sz="2400" dirty="0">
              <a:solidFill>
                <a:schemeClr val="bg1"/>
              </a:solidFill>
              <a:latin typeface="Californian FB" pitchFamily="18" charset="0"/>
              <a:ea typeface="Calibri" pitchFamily="34" charset="0"/>
              <a:cs typeface="Arial" pitchFamily="34" charset="0"/>
            </a:endParaRPr>
          </a:p>
          <a:p>
            <a:pPr lvl="0" algn="justLow" rtl="1">
              <a:lnSpc>
                <a:spcPct val="150000"/>
              </a:lnSpc>
              <a:spcBef>
                <a:spcPts val="600"/>
              </a:spcBef>
              <a:spcAft>
                <a:spcPts val="600"/>
              </a:spcAft>
              <a:buFont typeface="Wingdings" pitchFamily="2" charset="2"/>
              <a:buChar char="Ø"/>
            </a:pPr>
            <a:r>
              <a:rPr lang="fa-IR" sz="2400" dirty="0" smtClean="0">
                <a:solidFill>
                  <a:schemeClr val="bg1"/>
                </a:solidFill>
                <a:latin typeface="Californian FB" pitchFamily="18" charset="0"/>
                <a:ea typeface="Calibri" pitchFamily="34" charset="0"/>
                <a:cs typeface="Arial" pitchFamily="34" charset="0"/>
              </a:rPr>
              <a:t>دیدگاه </a:t>
            </a:r>
            <a:r>
              <a:rPr lang="fa-IR" sz="2400" dirty="0">
                <a:solidFill>
                  <a:schemeClr val="bg1"/>
                </a:solidFill>
                <a:latin typeface="Californian FB" pitchFamily="18" charset="0"/>
                <a:ea typeface="Calibri" pitchFamily="34" charset="0"/>
                <a:cs typeface="Arial" pitchFamily="34" charset="0"/>
              </a:rPr>
              <a:t>منفی نسبت به </a:t>
            </a:r>
            <a:r>
              <a:rPr lang="en-US" sz="2400" dirty="0">
                <a:solidFill>
                  <a:schemeClr val="bg1"/>
                </a:solidFill>
                <a:latin typeface="Californian FB" pitchFamily="18" charset="0"/>
                <a:ea typeface="Calibri" pitchFamily="34" charset="0"/>
                <a:cs typeface="Arial" pitchFamily="34" charset="0"/>
              </a:rPr>
              <a:t>ABC</a:t>
            </a:r>
            <a:r>
              <a:rPr lang="fa-IR" sz="2400" dirty="0">
                <a:solidFill>
                  <a:schemeClr val="bg1"/>
                </a:solidFill>
                <a:latin typeface="Californian FB" pitchFamily="18" charset="0"/>
                <a:ea typeface="Calibri" pitchFamily="34" charset="0"/>
                <a:cs typeface="Arial" pitchFamily="34" charset="0"/>
              </a:rPr>
              <a:t> وجود دارد چرا که ظهور سیستم </a:t>
            </a:r>
            <a:r>
              <a:rPr lang="en-US" sz="2400" dirty="0">
                <a:solidFill>
                  <a:schemeClr val="bg1"/>
                </a:solidFill>
                <a:latin typeface="Californian FB" pitchFamily="18" charset="0"/>
                <a:ea typeface="Calibri" pitchFamily="34" charset="0"/>
                <a:cs typeface="Arial" pitchFamily="34" charset="0"/>
              </a:rPr>
              <a:t>ABC</a:t>
            </a:r>
            <a:r>
              <a:rPr lang="fa-IR" sz="2400" dirty="0">
                <a:solidFill>
                  <a:schemeClr val="bg1"/>
                </a:solidFill>
                <a:latin typeface="Californian FB" pitchFamily="18" charset="0"/>
                <a:ea typeface="Calibri" pitchFamily="34" charset="0"/>
                <a:cs typeface="Arial" pitchFamily="34" charset="0"/>
              </a:rPr>
              <a:t> افراطی بوده و روشهای سنتی هزینه یابی حسابداری صنعتی را نقض می </a:t>
            </a:r>
            <a:r>
              <a:rPr lang="fa-IR" sz="2400" dirty="0" smtClean="0">
                <a:solidFill>
                  <a:schemeClr val="bg1"/>
                </a:solidFill>
                <a:latin typeface="Californian FB" pitchFamily="18" charset="0"/>
                <a:ea typeface="Calibri" pitchFamily="34" charset="0"/>
                <a:cs typeface="Arial" pitchFamily="34" charset="0"/>
              </a:rPr>
              <a:t>کند</a:t>
            </a:r>
            <a:endParaRPr lang="fa-IR" sz="28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None/>
              <a:tabLst>
                <a:tab pos="3008313" algn="ctr"/>
              </a:tabLst>
            </a:pPr>
            <a:endParaRPr lang="en-US"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a:buNone/>
            </a:pPr>
            <a:endParaRPr lang="en-US" sz="28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7</a:t>
            </a:fld>
            <a:endParaRPr lang="en-US"/>
          </a:p>
        </p:txBody>
      </p:sp>
    </p:spTree>
    <p:extLst>
      <p:ext uri="{BB962C8B-B14F-4D97-AF65-F5344CB8AC3E}">
        <p14:creationId xmlns:p14="http://schemas.microsoft.com/office/powerpoint/2010/main" val="536223202"/>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3" y="705394"/>
            <a:ext cx="7231487" cy="6152606"/>
          </a:xfrm>
        </p:spPr>
        <p:txBody>
          <a:bodyPr/>
          <a:lstStyle/>
          <a:p>
            <a:pPr marL="0" lvl="0" indent="0" algn="justLow" rtl="1" eaLnBrk="1" hangingPunct="1">
              <a:lnSpc>
                <a:spcPct val="150000"/>
              </a:lnSpc>
              <a:spcBef>
                <a:spcPts val="600"/>
              </a:spcBef>
              <a:spcAft>
                <a:spcPts val="600"/>
              </a:spcAft>
              <a:buNone/>
            </a:pPr>
            <a:r>
              <a:rPr lang="fa-IR" sz="28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سیستم هزینه یابی بر مبنای فعالیت زمان گرا (</a:t>
            </a:r>
            <a:r>
              <a:rPr lang="en-US" sz="28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TDABC</a:t>
            </a:r>
            <a:r>
              <a:rPr lang="fa-IR" sz="28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rPr>
              <a:t>) :</a:t>
            </a:r>
            <a:endParaRPr lang="en-US" sz="28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r>
              <a:rPr lang="fa-IR" sz="2800" dirty="0">
                <a:solidFill>
                  <a:schemeClr val="bg1"/>
                </a:solidFill>
                <a:latin typeface="Californian FB" pitchFamily="18" charset="0"/>
                <a:ea typeface="Calibri" pitchFamily="34" charset="0"/>
                <a:cs typeface="Arial" pitchFamily="34" charset="0"/>
              </a:rPr>
              <a:t>جهت رفع پاره ای از مشکلات سیستم متداول </a:t>
            </a:r>
            <a:r>
              <a:rPr lang="en-US" sz="2800" dirty="0">
                <a:solidFill>
                  <a:schemeClr val="bg1"/>
                </a:solidFill>
                <a:latin typeface="Californian FB" pitchFamily="18" charset="0"/>
                <a:ea typeface="Calibri" pitchFamily="34" charset="0"/>
                <a:cs typeface="Arial" pitchFamily="34" charset="0"/>
              </a:rPr>
              <a:t>ABC</a:t>
            </a:r>
            <a:r>
              <a:rPr lang="fa-IR" sz="2800" dirty="0">
                <a:solidFill>
                  <a:schemeClr val="bg1"/>
                </a:solidFill>
                <a:latin typeface="Californian FB" pitchFamily="18" charset="0"/>
                <a:ea typeface="Calibri" pitchFamily="34" charset="0"/>
                <a:cs typeface="Arial" pitchFamily="34" charset="0"/>
              </a:rPr>
              <a:t> کاپلان و اندرسون سیستم جدیدی با نام هزینه یابی بر مبنای فعالیت زمان گرا معرفی کردند </a:t>
            </a:r>
            <a:r>
              <a:rPr lang="fa-IR" sz="2800" dirty="0" smtClean="0">
                <a:solidFill>
                  <a:schemeClr val="bg1"/>
                </a:solidFill>
                <a:latin typeface="Californian FB" pitchFamily="18" charset="0"/>
                <a:ea typeface="Calibri" pitchFamily="34" charset="0"/>
                <a:cs typeface="Arial" pitchFamily="34" charset="0"/>
              </a:rPr>
              <a:t>.</a:t>
            </a:r>
          </a:p>
          <a:p>
            <a:pPr marL="0" lvl="0" indent="0" algn="justLow" rtl="1">
              <a:lnSpc>
                <a:spcPct val="150000"/>
              </a:lnSpc>
              <a:spcBef>
                <a:spcPts val="600"/>
              </a:spcBef>
              <a:spcAft>
                <a:spcPts val="600"/>
              </a:spcAft>
              <a:buFontTx/>
              <a:buChar char="•"/>
              <a:tabLst>
                <a:tab pos="3008313" algn="ctr"/>
              </a:tabLst>
            </a:pPr>
            <a:r>
              <a:rPr lang="fa-IR" sz="2800" dirty="0" smtClean="0">
                <a:solidFill>
                  <a:schemeClr val="bg1"/>
                </a:solidFill>
                <a:latin typeface="Californian FB" pitchFamily="18" charset="0"/>
                <a:ea typeface="Calibri" pitchFamily="34" charset="0"/>
                <a:cs typeface="Arial" pitchFamily="34" charset="0"/>
              </a:rPr>
              <a:t> </a:t>
            </a:r>
            <a:r>
              <a:rPr lang="fa-IR" sz="2800" dirty="0">
                <a:solidFill>
                  <a:schemeClr val="bg1"/>
                </a:solidFill>
                <a:latin typeface="Californian FB" pitchFamily="18" charset="0"/>
                <a:ea typeface="Calibri" pitchFamily="34" charset="0"/>
                <a:cs typeface="Arial" pitchFamily="34" charset="0"/>
              </a:rPr>
              <a:t>برخلاف روش قبلی در مرحله ی اول فعالیت ها را شناسایی نمی کند و هزینه های مربوط به فعالیت ها را تخصیص نمی دهد </a:t>
            </a:r>
            <a:r>
              <a:rPr lang="fa-IR" sz="2800" dirty="0" smtClean="0">
                <a:solidFill>
                  <a:schemeClr val="bg1"/>
                </a:solidFill>
                <a:latin typeface="Californian FB" pitchFamily="18" charset="0"/>
                <a:ea typeface="Calibri" pitchFamily="34" charset="0"/>
                <a:cs typeface="Arial" pitchFamily="34" charset="0"/>
              </a:rPr>
              <a:t>.</a:t>
            </a:r>
            <a:endParaRPr lang="en-US"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a:buNone/>
            </a:pPr>
            <a:endParaRPr lang="en-US" sz="28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8</a:t>
            </a:fld>
            <a:endParaRPr lang="en-US" dirty="0"/>
          </a:p>
        </p:txBody>
      </p:sp>
    </p:spTree>
    <p:extLst>
      <p:ext uri="{BB962C8B-B14F-4D97-AF65-F5344CB8AC3E}">
        <p14:creationId xmlns:p14="http://schemas.microsoft.com/office/powerpoint/2010/main" val="135557523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3" y="1448874"/>
            <a:ext cx="7231487" cy="5409126"/>
          </a:xfrm>
        </p:spPr>
        <p:txBody>
          <a:bodyPr/>
          <a:lstStyle/>
          <a:p>
            <a:pPr marL="0" lvl="0" indent="0" algn="justLow" rtl="1">
              <a:lnSpc>
                <a:spcPct val="150000"/>
              </a:lnSpc>
              <a:spcBef>
                <a:spcPts val="600"/>
              </a:spcBef>
              <a:spcAft>
                <a:spcPts val="600"/>
              </a:spcAft>
              <a:buFontTx/>
              <a:buChar char="•"/>
              <a:tabLst>
                <a:tab pos="3008313" algn="ctr"/>
              </a:tabLst>
            </a:pPr>
            <a:r>
              <a:rPr lang="fa-IR" sz="2800" dirty="0" smtClean="0">
                <a:solidFill>
                  <a:schemeClr val="bg1"/>
                </a:solidFill>
                <a:latin typeface="Californian FB" pitchFamily="18" charset="0"/>
                <a:ea typeface="Calibri" pitchFamily="34" charset="0"/>
                <a:cs typeface="Arial" pitchFamily="34" charset="0"/>
              </a:rPr>
              <a:t>بلکه </a:t>
            </a:r>
            <a:r>
              <a:rPr lang="fa-IR" sz="2800" dirty="0">
                <a:solidFill>
                  <a:schemeClr val="bg1"/>
                </a:solidFill>
                <a:latin typeface="Californian FB" pitchFamily="18" charset="0"/>
                <a:ea typeface="Calibri" pitchFamily="34" charset="0"/>
                <a:cs typeface="Arial" pitchFamily="34" charset="0"/>
              </a:rPr>
              <a:t>ابتدا تیم مدیریت به طور مستقیم </a:t>
            </a:r>
            <a:r>
              <a:rPr lang="fa-IR" sz="2800" dirty="0">
                <a:solidFill>
                  <a:srgbClr val="FF0000"/>
                </a:solidFill>
                <a:latin typeface="Californian FB" pitchFamily="18" charset="0"/>
                <a:ea typeface="Calibri" pitchFamily="34" charset="0"/>
                <a:cs typeface="Arial" pitchFamily="34" charset="0"/>
              </a:rPr>
              <a:t>منابع مورد نیاز</a:t>
            </a:r>
            <a:r>
              <a:rPr lang="fa-IR" sz="2800" dirty="0">
                <a:solidFill>
                  <a:schemeClr val="bg1"/>
                </a:solidFill>
                <a:latin typeface="Californian FB" pitchFamily="18" charset="0"/>
                <a:ea typeface="Calibri" pitchFamily="34" charset="0"/>
                <a:cs typeface="Arial" pitchFamily="34" charset="0"/>
              </a:rPr>
              <a:t> برای هر موضوع هزینه (محصولات، خدمات، مشتری و ...) را </a:t>
            </a:r>
            <a:r>
              <a:rPr lang="fa-IR" sz="2800" dirty="0">
                <a:solidFill>
                  <a:srgbClr val="FF0000"/>
                </a:solidFill>
                <a:latin typeface="Californian FB" pitchFamily="18" charset="0"/>
                <a:ea typeface="Calibri" pitchFamily="34" charset="0"/>
                <a:cs typeface="Arial" pitchFamily="34" charset="0"/>
              </a:rPr>
              <a:t>پیش بینی می کنند </a:t>
            </a:r>
            <a:r>
              <a:rPr lang="fa-IR" sz="2800" dirty="0" smtClean="0">
                <a:solidFill>
                  <a:schemeClr val="bg1"/>
                </a:solidFill>
                <a:latin typeface="Californian FB" pitchFamily="18" charset="0"/>
                <a:ea typeface="Calibri" pitchFamily="34" charset="0"/>
                <a:cs typeface="Arial" pitchFamily="34" charset="0"/>
              </a:rPr>
              <a:t>.</a:t>
            </a:r>
            <a:endParaRPr lang="fa-IR" sz="2800" dirty="0">
              <a:solidFill>
                <a:schemeClr val="bg1"/>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r>
              <a:rPr lang="fa-IR" sz="2800" dirty="0">
                <a:solidFill>
                  <a:schemeClr val="bg1"/>
                </a:solidFill>
                <a:latin typeface="Californian FB" pitchFamily="18" charset="0"/>
                <a:ea typeface="Calibri" pitchFamily="34" charset="0"/>
                <a:cs typeface="Arial" pitchFamily="34" charset="0"/>
              </a:rPr>
              <a:t> به جای تعیین زمان لازم جهت انجام فعالیت ها از طریق مصاحبه و پرسش نامه </a:t>
            </a:r>
            <a:r>
              <a:rPr lang="fa-IR" sz="2800" dirty="0">
                <a:solidFill>
                  <a:srgbClr val="FF0000"/>
                </a:solidFill>
                <a:latin typeface="Californian FB" pitchFamily="18" charset="0"/>
                <a:ea typeface="Calibri" pitchFamily="34" charset="0"/>
                <a:cs typeface="Arial" pitchFamily="34" charset="0"/>
              </a:rPr>
              <a:t>منابع هزینه ها را از طریق معادله ی زمانی تعیین </a:t>
            </a:r>
            <a:r>
              <a:rPr lang="fa-IR" sz="2800" dirty="0" smtClean="0">
                <a:solidFill>
                  <a:srgbClr val="FF0000"/>
                </a:solidFill>
                <a:latin typeface="Californian FB" pitchFamily="18" charset="0"/>
                <a:ea typeface="Calibri" pitchFamily="34" charset="0"/>
                <a:cs typeface="Arial" pitchFamily="34" charset="0"/>
              </a:rPr>
              <a:t>می کنند</a:t>
            </a:r>
            <a:endParaRPr lang="fa-IR" sz="2800" dirty="0">
              <a:solidFill>
                <a:srgbClr val="FF0000"/>
              </a:solidFill>
              <a:latin typeface="Californian FB" pitchFamily="18"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r>
              <a:rPr lang="fa-IR" sz="2800" dirty="0">
                <a:solidFill>
                  <a:schemeClr val="bg1"/>
                </a:solidFill>
                <a:latin typeface="Californian FB" pitchFamily="18" charset="0"/>
                <a:ea typeface="Calibri" pitchFamily="34" charset="0"/>
                <a:cs typeface="Arial" pitchFamily="34" charset="0"/>
              </a:rPr>
              <a:t>و به </a:t>
            </a:r>
            <a:r>
              <a:rPr lang="fa-IR" sz="2800" dirty="0">
                <a:solidFill>
                  <a:srgbClr val="FF0000"/>
                </a:solidFill>
                <a:latin typeface="Californian FB" pitchFamily="18" charset="0"/>
                <a:ea typeface="Calibri" pitchFamily="34" charset="0"/>
                <a:cs typeface="Arial" pitchFamily="34" charset="0"/>
              </a:rPr>
              <a:t>طور مستقیم</a:t>
            </a:r>
            <a:r>
              <a:rPr lang="fa-IR" sz="2800" dirty="0">
                <a:solidFill>
                  <a:schemeClr val="bg1"/>
                </a:solidFill>
                <a:latin typeface="Californian FB" pitchFamily="18" charset="0"/>
                <a:ea typeface="Calibri" pitchFamily="34" charset="0"/>
                <a:cs typeface="Arial" pitchFamily="34" charset="0"/>
              </a:rPr>
              <a:t> </a:t>
            </a:r>
            <a:r>
              <a:rPr lang="fa-IR" sz="2800" dirty="0" smtClean="0">
                <a:solidFill>
                  <a:schemeClr val="bg1"/>
                </a:solidFill>
                <a:latin typeface="Californian FB" pitchFamily="18" charset="0"/>
                <a:ea typeface="Calibri" pitchFamily="34" charset="0"/>
                <a:cs typeface="Arial" pitchFamily="34" charset="0"/>
              </a:rPr>
              <a:t>به </a:t>
            </a:r>
            <a:r>
              <a:rPr lang="fa-IR" sz="2800" dirty="0">
                <a:solidFill>
                  <a:schemeClr val="bg1"/>
                </a:solidFill>
                <a:latin typeface="Californian FB" pitchFamily="18" charset="0"/>
                <a:ea typeface="Calibri" pitchFamily="34" charset="0"/>
                <a:cs typeface="Arial" pitchFamily="34" charset="0"/>
              </a:rPr>
              <a:t>فعالیت ها تخصیص می دهند</a:t>
            </a:r>
            <a:endParaRPr lang="fa-IR"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fa-IR"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marL="0" lvl="0" indent="0" algn="justLow" rtl="1">
              <a:lnSpc>
                <a:spcPct val="150000"/>
              </a:lnSpc>
              <a:spcBef>
                <a:spcPts val="600"/>
              </a:spcBef>
              <a:spcAft>
                <a:spcPts val="600"/>
              </a:spcAft>
              <a:buFontTx/>
              <a:buChar char="•"/>
              <a:tabLst>
                <a:tab pos="3008313" algn="ctr"/>
              </a:tabLst>
            </a:pPr>
            <a:endParaRPr lang="en-US" sz="2600" dirty="0">
              <a:ln w="18415" cmpd="sng">
                <a:solidFill>
                  <a:srgbClr val="FFC000"/>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Arial" pitchFamily="34" charset="0"/>
            </a:endParaRPr>
          </a:p>
          <a:p>
            <a:pPr>
              <a:buNone/>
            </a:pPr>
            <a:endParaRPr lang="en-US" sz="2800" dirty="0" smtClean="0">
              <a:solidFill>
                <a:schemeClr val="bg1"/>
              </a:solidFill>
            </a:endParaRPr>
          </a:p>
        </p:txBody>
      </p:sp>
      <p:sp>
        <p:nvSpPr>
          <p:cNvPr id="4" name="Slide Number Placeholder 3"/>
          <p:cNvSpPr>
            <a:spLocks noGrp="1"/>
          </p:cNvSpPr>
          <p:nvPr>
            <p:ph type="sldNum" sz="quarter" idx="12"/>
          </p:nvPr>
        </p:nvSpPr>
        <p:spPr/>
        <p:txBody>
          <a:bodyPr/>
          <a:lstStyle/>
          <a:p>
            <a:pPr>
              <a:defRPr/>
            </a:pPr>
            <a:fld id="{7BE80211-4B10-48EC-8817-7EF221E7D841}" type="slidenum">
              <a:rPr lang="en-US" smtClean="0"/>
              <a:pPr>
                <a:defRPr/>
              </a:pPr>
              <a:t>9</a:t>
            </a:fld>
            <a:endParaRPr lang="en-US"/>
          </a:p>
        </p:txBody>
      </p:sp>
    </p:spTree>
    <p:extLst>
      <p:ext uri="{BB962C8B-B14F-4D97-AF65-F5344CB8AC3E}">
        <p14:creationId xmlns:p14="http://schemas.microsoft.com/office/powerpoint/2010/main" val="1355575234"/>
      </p:ext>
    </p:extLst>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Neon Lights' for multi-purpose presenta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'Neon Lights' for multi-purpose presentations</Template>
  <TotalTime>3991</TotalTime>
  <Words>2257</Words>
  <Application>Microsoft Office PowerPoint</Application>
  <PresentationFormat>On-screen Show (4:3)</PresentationFormat>
  <Paragraphs>239</Paragraphs>
  <Slides>39</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vt:lpstr>
      <vt:lpstr>Calibri</vt:lpstr>
      <vt:lpstr>Californian FB</vt:lpstr>
      <vt:lpstr>Constantia</vt:lpstr>
      <vt:lpstr>Kunstler Script</vt:lpstr>
      <vt:lpstr>Times New Roman</vt:lpstr>
      <vt:lpstr>Wingdings</vt:lpstr>
      <vt:lpstr>'Neon Lights' for multi-purpose presentations</vt:lpstr>
      <vt:lpstr>Equation</vt:lpstr>
      <vt:lpstr>TDABC LABC </vt:lpstr>
      <vt:lpstr>PowerPoint Presentation</vt:lpstr>
      <vt:lpstr>چکیده :</vt:lpstr>
      <vt:lpstr>مقـــدمه</vt:lpstr>
      <vt:lpstr>نقد سیستم ABC : </vt:lpstr>
      <vt:lpstr>PowerPoint Presentation</vt:lpstr>
      <vt:lpstr>PowerPoint Presentation</vt:lpstr>
      <vt:lpstr>PowerPoint Presentation</vt:lpstr>
      <vt:lpstr>PowerPoint Presentation</vt:lpstr>
      <vt:lpstr>در روش جدید فقط نیازمند پیش بینی دو عامل هستیم: </vt:lpstr>
      <vt:lpstr>  الف –تعیین نرخ هزینه ی ظرفیت :  </vt:lpstr>
      <vt:lpstr>2روش محاسبه ظرفیت عملی(مخرج کسر)</vt:lpstr>
      <vt:lpstr> محاسبه هزینه ظرفیت عرضه شده (صورت کسر)</vt:lpstr>
      <vt:lpstr>مثال :                                                               </vt:lpstr>
      <vt:lpstr>ب – تعیین میزان مصرف ظرفیت</vt:lpstr>
      <vt:lpstr>PowerPoint Presentation</vt:lpstr>
      <vt:lpstr>در اینجا لازم است با معادلات زمان آشنا شویم</vt:lpstr>
      <vt:lpstr>مثال برای محاسبه میزان مصرف  با معادله زمان                              </vt:lpstr>
      <vt:lpstr>در مثال شرکت الف :                                             </vt:lpstr>
      <vt:lpstr>در اینصورت نرخ هزینه هر فعالیت عبارتند از:</vt:lpstr>
      <vt:lpstr>با فرض اینکه اطلاعات زیر در دست است :</vt:lpstr>
      <vt:lpstr>PowerPoint Presentation</vt:lpstr>
      <vt:lpstr>PowerPoint Presentation</vt:lpstr>
      <vt:lpstr>همانگونه که از مثال فوق بر می آید </vt:lpstr>
      <vt:lpstr>PowerPoint Presentation</vt:lpstr>
      <vt:lpstr>TDABC   به روز کردن</vt:lpstr>
      <vt:lpstr>TDABC   به روز کردن</vt:lpstr>
      <vt:lpstr>مزایای هزینه یابی بر مبنای فعالیت زمان گرا : </vt:lpstr>
      <vt:lpstr>مزایای هزینه یابی بر مبنای فعالیت زمان گرا : </vt:lpstr>
      <vt:lpstr>مزایای هزینه یابی بر مبنای فعالیت زمان گرا : </vt:lpstr>
      <vt:lpstr>معایب هزینه یابی بر مبنای فعالیت زمان گرا : </vt:lpstr>
      <vt:lpstr>PowerPoint Presentation</vt:lpstr>
      <vt:lpstr>نتیجه گیری</vt:lpstr>
      <vt:lpstr>PowerPoint Presentation</vt:lpstr>
      <vt:lpstr>هزینه یابی بر مبنای فعالیت تعدیل شده ( LABC) </vt:lpstr>
      <vt:lpstr>PowerPoint Presentation</vt:lpstr>
      <vt:lpstr>PowerPoint Presentation</vt:lpstr>
      <vt:lpstr>مـــنابع : </vt:lpstr>
      <vt:lpstr>PowerPoint Presentation</vt:lpstr>
    </vt:vector>
  </TitlesOfParts>
  <Company>Naeim.SF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Excitonic Effects</dc:title>
  <dc:subject>Excitonic Effects And Modulation Of Optical Properties</dc:subject>
  <dc:creator>Sepideh Niroumand</dc:creator>
  <cp:keywords>neon, waves, light, dark, electric, colors</cp:keywords>
  <dc:description>Abstract template with attractive neon light waves that evoke a feeling of movement and power.</dc:description>
  <cp:lastModifiedBy>nabizadeh</cp:lastModifiedBy>
  <cp:revision>417</cp:revision>
  <dcterms:created xsi:type="dcterms:W3CDTF">2010-03-06T20:30:17Z</dcterms:created>
  <dcterms:modified xsi:type="dcterms:W3CDTF">2019-04-29T22:06:26Z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TC300045461033</vt:lpwstr>
  </property>
</Properties>
</file>