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72" r:id="rId1"/>
  </p:sldMasterIdLst>
  <p:notesMasterIdLst>
    <p:notesMasterId r:id="rId22"/>
  </p:notesMasterIdLst>
  <p:sldIdLst>
    <p:sldId id="256" r:id="rId2"/>
    <p:sldId id="257" r:id="rId3"/>
    <p:sldId id="280" r:id="rId4"/>
    <p:sldId id="258" r:id="rId5"/>
    <p:sldId id="259" r:id="rId6"/>
    <p:sldId id="281" r:id="rId7"/>
    <p:sldId id="260" r:id="rId8"/>
    <p:sldId id="282" r:id="rId9"/>
    <p:sldId id="284" r:id="rId10"/>
    <p:sldId id="261" r:id="rId11"/>
    <p:sldId id="263" r:id="rId12"/>
    <p:sldId id="279" r:id="rId13"/>
    <p:sldId id="265" r:id="rId14"/>
    <p:sldId id="270" r:id="rId15"/>
    <p:sldId id="273" r:id="rId16"/>
    <p:sldId id="285" r:id="rId17"/>
    <p:sldId id="286" r:id="rId18"/>
    <p:sldId id="287" r:id="rId19"/>
    <p:sldId id="288" r:id="rId20"/>
    <p:sldId id="277" r:id="rId21"/>
  </p:sldIdLst>
  <p:sldSz cx="9144000" cy="6858000" type="screen4x3"/>
  <p:notesSz cx="6858000" cy="9144000"/>
  <p:embeddedFontLst>
    <p:embeddedFont>
      <p:font typeface="Tahoma" panose="020B0604030504040204" pitchFamily="34" charset="0"/>
      <p:regular r:id="rId23"/>
      <p:bold r:id="rId24"/>
    </p:embeddedFont>
    <p:embeddedFont>
      <p:font typeface="IranNastaliq" panose="02020505000000020003" pitchFamily="18" charset="0"/>
      <p:regular r:id="rId25"/>
    </p:embeddedFont>
    <p:embeddedFont>
      <p:font typeface="B Nazanin" panose="00000400000000000000" pitchFamily="2" charset="-78"/>
      <p:regular r:id="rId26"/>
      <p:bold r:id="rId27"/>
    </p:embeddedFont>
    <p:embeddedFont>
      <p:font typeface="Wingdings 3" panose="05040102010807070707" pitchFamily="18" charset="2"/>
      <p:regular r:id="rId28"/>
    </p:embeddedFont>
    <p:embeddedFont>
      <p:font typeface="Trebuchet MS" panose="020B0603020202020204" pitchFamily="34" charset="0"/>
      <p:regular r:id="rId29"/>
      <p:bold r:id="rId30"/>
      <p:italic r:id="rId31"/>
      <p:boldItalic r:id="rId32"/>
    </p:embeddedFont>
    <p:embeddedFont>
      <p:font typeface="Calibri" panose="020F0502020204030204" pitchFamily="34" charset="0"/>
      <p:regular r:id="rId33"/>
      <p:bold r:id="rId34"/>
      <p:italic r:id="rId35"/>
      <p:boldItalic r:id="rId36"/>
    </p:embeddedFont>
  </p:embeddedFontLst>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940" autoAdjust="0"/>
    <p:restoredTop sz="94660"/>
  </p:normalViewPr>
  <p:slideViewPr>
    <p:cSldViewPr>
      <p:cViewPr varScale="1">
        <p:scale>
          <a:sx n="69" d="100"/>
          <a:sy n="69" d="100"/>
        </p:scale>
        <p:origin x="139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CE5A794-8221-407E-84DF-B8808502AB61}" type="datetimeFigureOut">
              <a:rPr lang="fa-IR" smtClean="0"/>
              <a:pPr/>
              <a:t>07/08/1440</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432A19E-EDED-44AC-8CF1-1D225F566771}" type="slidenum">
              <a:rPr lang="fa-IR" smtClean="0"/>
              <a:pPr/>
              <a:t>‹#›</a:t>
            </a:fld>
            <a:endParaRPr lang="fa-IR"/>
          </a:p>
        </p:txBody>
      </p:sp>
    </p:spTree>
    <p:extLst>
      <p:ext uri="{BB962C8B-B14F-4D97-AF65-F5344CB8AC3E}">
        <p14:creationId xmlns:p14="http://schemas.microsoft.com/office/powerpoint/2010/main" val="193049073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32A19E-EDED-44AC-8CF1-1D225F566771}" type="slidenum">
              <a:rPr lang="fa-IR" smtClean="0"/>
              <a:pPr/>
              <a:t>5</a:t>
            </a:fld>
            <a:endParaRPr lang="fa-IR"/>
          </a:p>
        </p:txBody>
      </p:sp>
    </p:spTree>
    <p:extLst>
      <p:ext uri="{BB962C8B-B14F-4D97-AF65-F5344CB8AC3E}">
        <p14:creationId xmlns:p14="http://schemas.microsoft.com/office/powerpoint/2010/main" val="1403823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EF57628-D982-4881-9389-B66D77380624}" type="datetimeFigureOut">
              <a:rPr lang="fa-IR" smtClean="0"/>
              <a:pPr/>
              <a:t>07/08/1440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5D40015-C334-419C-8FF0-E04730A1EAE2}" type="slidenum">
              <a:rPr lang="fa-IR" smtClean="0"/>
              <a:pPr/>
              <a:t>‹#›</a:t>
            </a:fld>
            <a:endParaRPr lang="fa-IR"/>
          </a:p>
        </p:txBody>
      </p:sp>
    </p:spTree>
    <p:extLst>
      <p:ext uri="{BB962C8B-B14F-4D97-AF65-F5344CB8AC3E}">
        <p14:creationId xmlns:p14="http://schemas.microsoft.com/office/powerpoint/2010/main" val="2760373921"/>
      </p:ext>
    </p:extLst>
  </p:cSld>
  <p:clrMapOvr>
    <a:masterClrMapping/>
  </p:clrMapOvr>
  <p:transition spd="med">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F57628-D982-4881-9389-B66D77380624}" type="datetimeFigureOut">
              <a:rPr lang="fa-IR" smtClean="0"/>
              <a:pPr/>
              <a:t>07/08/1440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5D40015-C334-419C-8FF0-E04730A1EAE2}" type="slidenum">
              <a:rPr lang="fa-IR" smtClean="0"/>
              <a:pPr/>
              <a:t>‹#›</a:t>
            </a:fld>
            <a:endParaRPr lang="fa-IR"/>
          </a:p>
        </p:txBody>
      </p:sp>
    </p:spTree>
    <p:extLst>
      <p:ext uri="{BB962C8B-B14F-4D97-AF65-F5344CB8AC3E}">
        <p14:creationId xmlns:p14="http://schemas.microsoft.com/office/powerpoint/2010/main" val="3069642509"/>
      </p:ext>
    </p:extLst>
  </p:cSld>
  <p:clrMapOvr>
    <a:masterClrMapping/>
  </p:clrMapOvr>
  <p:transition spd="med">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F57628-D982-4881-9389-B66D77380624}" type="datetimeFigureOut">
              <a:rPr lang="fa-IR" smtClean="0"/>
              <a:pPr/>
              <a:t>07/08/1440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5D40015-C334-419C-8FF0-E04730A1EAE2}" type="slidenum">
              <a:rPr lang="fa-IR" smtClean="0"/>
              <a:pPr/>
              <a:t>‹#›</a:t>
            </a:fld>
            <a:endParaRPr lang="fa-I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61848841"/>
      </p:ext>
    </p:extLst>
  </p:cSld>
  <p:clrMapOvr>
    <a:masterClrMapping/>
  </p:clrMapOvr>
  <p:transition spd="med">
    <p:pull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F57628-D982-4881-9389-B66D77380624}" type="datetimeFigureOut">
              <a:rPr lang="fa-IR" smtClean="0"/>
              <a:pPr/>
              <a:t>07/08/1440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5D40015-C334-419C-8FF0-E04730A1EAE2}" type="slidenum">
              <a:rPr lang="fa-IR" smtClean="0"/>
              <a:pPr/>
              <a:t>‹#›</a:t>
            </a:fld>
            <a:endParaRPr lang="fa-IR"/>
          </a:p>
        </p:txBody>
      </p:sp>
    </p:spTree>
    <p:extLst>
      <p:ext uri="{BB962C8B-B14F-4D97-AF65-F5344CB8AC3E}">
        <p14:creationId xmlns:p14="http://schemas.microsoft.com/office/powerpoint/2010/main" val="2684658116"/>
      </p:ext>
    </p:extLst>
  </p:cSld>
  <p:clrMapOvr>
    <a:masterClrMapping/>
  </p:clrMapOvr>
  <p:transition spd="med">
    <p:pull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F57628-D982-4881-9389-B66D77380624}" type="datetimeFigureOut">
              <a:rPr lang="fa-IR" smtClean="0"/>
              <a:pPr/>
              <a:t>07/08/1440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5D40015-C334-419C-8FF0-E04730A1EAE2}" type="slidenum">
              <a:rPr lang="fa-IR" smtClean="0"/>
              <a:pPr/>
              <a:t>‹#›</a:t>
            </a:fld>
            <a:endParaRPr lang="fa-I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03995885"/>
      </p:ext>
    </p:extLst>
  </p:cSld>
  <p:clrMapOvr>
    <a:masterClrMapping/>
  </p:clrMapOvr>
  <p:transition spd="med">
    <p:pull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F57628-D982-4881-9389-B66D77380624}" type="datetimeFigureOut">
              <a:rPr lang="fa-IR" smtClean="0"/>
              <a:pPr/>
              <a:t>07/08/1440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5D40015-C334-419C-8FF0-E04730A1EAE2}" type="slidenum">
              <a:rPr lang="fa-IR" smtClean="0"/>
              <a:pPr/>
              <a:t>‹#›</a:t>
            </a:fld>
            <a:endParaRPr lang="fa-IR"/>
          </a:p>
        </p:txBody>
      </p:sp>
    </p:spTree>
    <p:extLst>
      <p:ext uri="{BB962C8B-B14F-4D97-AF65-F5344CB8AC3E}">
        <p14:creationId xmlns:p14="http://schemas.microsoft.com/office/powerpoint/2010/main" val="2731275803"/>
      </p:ext>
    </p:extLst>
  </p:cSld>
  <p:clrMapOvr>
    <a:masterClrMapping/>
  </p:clrMapOvr>
  <p:transition spd="med">
    <p:pull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F57628-D982-4881-9389-B66D77380624}" type="datetimeFigureOut">
              <a:rPr lang="fa-IR" smtClean="0"/>
              <a:pPr/>
              <a:t>07/08/1440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5D40015-C334-419C-8FF0-E04730A1EAE2}" type="slidenum">
              <a:rPr lang="fa-IR" smtClean="0"/>
              <a:pPr/>
              <a:t>‹#›</a:t>
            </a:fld>
            <a:endParaRPr lang="fa-IR"/>
          </a:p>
        </p:txBody>
      </p:sp>
    </p:spTree>
    <p:extLst>
      <p:ext uri="{BB962C8B-B14F-4D97-AF65-F5344CB8AC3E}">
        <p14:creationId xmlns:p14="http://schemas.microsoft.com/office/powerpoint/2010/main" val="3108128472"/>
      </p:ext>
    </p:extLst>
  </p:cSld>
  <p:clrMapOvr>
    <a:masterClrMapping/>
  </p:clrMapOvr>
  <p:transition spd="med">
    <p:pull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F57628-D982-4881-9389-B66D77380624}" type="datetimeFigureOut">
              <a:rPr lang="fa-IR" smtClean="0"/>
              <a:pPr/>
              <a:t>07/08/1440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5D40015-C334-419C-8FF0-E04730A1EAE2}" type="slidenum">
              <a:rPr lang="fa-IR" smtClean="0"/>
              <a:pPr/>
              <a:t>‹#›</a:t>
            </a:fld>
            <a:endParaRPr lang="fa-IR"/>
          </a:p>
        </p:txBody>
      </p:sp>
    </p:spTree>
    <p:extLst>
      <p:ext uri="{BB962C8B-B14F-4D97-AF65-F5344CB8AC3E}">
        <p14:creationId xmlns:p14="http://schemas.microsoft.com/office/powerpoint/2010/main" val="632180206"/>
      </p:ext>
    </p:extLst>
  </p:cSld>
  <p:clrMapOvr>
    <a:masterClrMapping/>
  </p:clrMapOvr>
  <p:transition spd="med">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F57628-D982-4881-9389-B66D77380624}" type="datetimeFigureOut">
              <a:rPr lang="fa-IR" smtClean="0"/>
              <a:pPr/>
              <a:t>07/08/1440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5D40015-C334-419C-8FF0-E04730A1EAE2}" type="slidenum">
              <a:rPr lang="fa-IR" smtClean="0"/>
              <a:pPr/>
              <a:t>‹#›</a:t>
            </a:fld>
            <a:endParaRPr lang="fa-IR"/>
          </a:p>
        </p:txBody>
      </p:sp>
    </p:spTree>
    <p:extLst>
      <p:ext uri="{BB962C8B-B14F-4D97-AF65-F5344CB8AC3E}">
        <p14:creationId xmlns:p14="http://schemas.microsoft.com/office/powerpoint/2010/main" val="3438503042"/>
      </p:ext>
    </p:extLst>
  </p:cSld>
  <p:clrMapOvr>
    <a:masterClrMapping/>
  </p:clrMapOvr>
  <p:transition spd="med">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F57628-D982-4881-9389-B66D77380624}" type="datetimeFigureOut">
              <a:rPr lang="fa-IR" smtClean="0"/>
              <a:pPr/>
              <a:t>07/08/1440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5D40015-C334-419C-8FF0-E04730A1EAE2}" type="slidenum">
              <a:rPr lang="fa-IR" smtClean="0"/>
              <a:pPr/>
              <a:t>‹#›</a:t>
            </a:fld>
            <a:endParaRPr lang="fa-IR"/>
          </a:p>
        </p:txBody>
      </p:sp>
    </p:spTree>
    <p:extLst>
      <p:ext uri="{BB962C8B-B14F-4D97-AF65-F5344CB8AC3E}">
        <p14:creationId xmlns:p14="http://schemas.microsoft.com/office/powerpoint/2010/main" val="2695662613"/>
      </p:ext>
    </p:extLst>
  </p:cSld>
  <p:clrMapOvr>
    <a:masterClrMapping/>
  </p:clrMapOvr>
  <p:transition spd="med">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EF57628-D982-4881-9389-B66D77380624}" type="datetimeFigureOut">
              <a:rPr lang="fa-IR" smtClean="0"/>
              <a:pPr/>
              <a:t>07/08/1440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5D40015-C334-419C-8FF0-E04730A1EAE2}" type="slidenum">
              <a:rPr lang="fa-IR" smtClean="0"/>
              <a:pPr/>
              <a:t>‹#›</a:t>
            </a:fld>
            <a:endParaRPr lang="fa-IR"/>
          </a:p>
        </p:txBody>
      </p:sp>
    </p:spTree>
    <p:extLst>
      <p:ext uri="{BB962C8B-B14F-4D97-AF65-F5344CB8AC3E}">
        <p14:creationId xmlns:p14="http://schemas.microsoft.com/office/powerpoint/2010/main" val="2305869547"/>
      </p:ext>
    </p:extLst>
  </p:cSld>
  <p:clrMapOvr>
    <a:masterClrMapping/>
  </p:clrMapOvr>
  <p:transition spd="med">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EF57628-D982-4881-9389-B66D77380624}" type="datetimeFigureOut">
              <a:rPr lang="fa-IR" smtClean="0"/>
              <a:pPr/>
              <a:t>07/08/1440</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25D40015-C334-419C-8FF0-E04730A1EAE2}" type="slidenum">
              <a:rPr lang="fa-IR" smtClean="0"/>
              <a:pPr/>
              <a:t>‹#›</a:t>
            </a:fld>
            <a:endParaRPr lang="fa-IR"/>
          </a:p>
        </p:txBody>
      </p:sp>
    </p:spTree>
    <p:extLst>
      <p:ext uri="{BB962C8B-B14F-4D97-AF65-F5344CB8AC3E}">
        <p14:creationId xmlns:p14="http://schemas.microsoft.com/office/powerpoint/2010/main" val="2964498827"/>
      </p:ext>
    </p:extLst>
  </p:cSld>
  <p:clrMapOvr>
    <a:masterClrMapping/>
  </p:clrMapOvr>
  <p:transition spd="med">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F57628-D982-4881-9389-B66D77380624}" type="datetimeFigureOut">
              <a:rPr lang="fa-IR" smtClean="0"/>
              <a:pPr/>
              <a:t>07/08/1440</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25D40015-C334-419C-8FF0-E04730A1EAE2}" type="slidenum">
              <a:rPr lang="fa-IR" smtClean="0"/>
              <a:pPr/>
              <a:t>‹#›</a:t>
            </a:fld>
            <a:endParaRPr lang="fa-IR"/>
          </a:p>
        </p:txBody>
      </p:sp>
    </p:spTree>
    <p:extLst>
      <p:ext uri="{BB962C8B-B14F-4D97-AF65-F5344CB8AC3E}">
        <p14:creationId xmlns:p14="http://schemas.microsoft.com/office/powerpoint/2010/main" val="680077027"/>
      </p:ext>
    </p:extLst>
  </p:cSld>
  <p:clrMapOvr>
    <a:masterClrMapping/>
  </p:clrMapOvr>
  <p:transition spd="med">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F57628-D982-4881-9389-B66D77380624}" type="datetimeFigureOut">
              <a:rPr lang="fa-IR" smtClean="0"/>
              <a:pPr/>
              <a:t>07/08/1440</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25D40015-C334-419C-8FF0-E04730A1EAE2}" type="slidenum">
              <a:rPr lang="fa-IR" smtClean="0"/>
              <a:pPr/>
              <a:t>‹#›</a:t>
            </a:fld>
            <a:endParaRPr lang="fa-IR"/>
          </a:p>
        </p:txBody>
      </p:sp>
    </p:spTree>
    <p:extLst>
      <p:ext uri="{BB962C8B-B14F-4D97-AF65-F5344CB8AC3E}">
        <p14:creationId xmlns:p14="http://schemas.microsoft.com/office/powerpoint/2010/main" val="3433003992"/>
      </p:ext>
    </p:extLst>
  </p:cSld>
  <p:clrMapOvr>
    <a:masterClrMapping/>
  </p:clrMapOvr>
  <p:transition spd="med">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F57628-D982-4881-9389-B66D77380624}" type="datetimeFigureOut">
              <a:rPr lang="fa-IR" smtClean="0"/>
              <a:pPr/>
              <a:t>07/08/1440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5D40015-C334-419C-8FF0-E04730A1EAE2}" type="slidenum">
              <a:rPr lang="fa-IR" smtClean="0"/>
              <a:pPr/>
              <a:t>‹#›</a:t>
            </a:fld>
            <a:endParaRPr lang="fa-IR"/>
          </a:p>
        </p:txBody>
      </p:sp>
    </p:spTree>
    <p:extLst>
      <p:ext uri="{BB962C8B-B14F-4D97-AF65-F5344CB8AC3E}">
        <p14:creationId xmlns:p14="http://schemas.microsoft.com/office/powerpoint/2010/main" val="3425060715"/>
      </p:ext>
    </p:extLst>
  </p:cSld>
  <p:clrMapOvr>
    <a:masterClrMapping/>
  </p:clrMapOvr>
  <p:transition spd="med">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F57628-D982-4881-9389-B66D77380624}" type="datetimeFigureOut">
              <a:rPr lang="fa-IR" smtClean="0"/>
              <a:pPr/>
              <a:t>07/08/1440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5D40015-C334-419C-8FF0-E04730A1EAE2}" type="slidenum">
              <a:rPr lang="fa-IR" smtClean="0"/>
              <a:pPr/>
              <a:t>‹#›</a:t>
            </a:fld>
            <a:endParaRPr lang="fa-IR"/>
          </a:p>
        </p:txBody>
      </p:sp>
    </p:spTree>
    <p:extLst>
      <p:ext uri="{BB962C8B-B14F-4D97-AF65-F5344CB8AC3E}">
        <p14:creationId xmlns:p14="http://schemas.microsoft.com/office/powerpoint/2010/main" val="3340416722"/>
      </p:ext>
    </p:extLst>
  </p:cSld>
  <p:clrMapOvr>
    <a:masterClrMapping/>
  </p:clrMapOvr>
  <p:transition spd="med">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alphaModFix amt="55000"/>
            <a:lum/>
          </a:blip>
          <a:srcRect/>
          <a:stretch>
            <a:fillRect t="-8000" b="-8000"/>
          </a:stretch>
        </a:blipFill>
        <a:effectLst/>
      </p:bgPr>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EF57628-D982-4881-9389-B66D77380624}" type="datetimeFigureOut">
              <a:rPr lang="fa-IR" smtClean="0"/>
              <a:pPr/>
              <a:t>07/08/1440</a:t>
            </a:fld>
            <a:endParaRPr lang="fa-I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25D40015-C334-419C-8FF0-E04730A1EAE2}" type="slidenum">
              <a:rPr lang="fa-IR" smtClean="0"/>
              <a:pPr/>
              <a:t>‹#›</a:t>
            </a:fld>
            <a:endParaRPr lang="fa-IR"/>
          </a:p>
        </p:txBody>
      </p:sp>
    </p:spTree>
    <p:extLst>
      <p:ext uri="{BB962C8B-B14F-4D97-AF65-F5344CB8AC3E}">
        <p14:creationId xmlns:p14="http://schemas.microsoft.com/office/powerpoint/2010/main" val="23758290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ransition spd="med">
    <p:pull dir="r"/>
  </p:transition>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idx="1"/>
          </p:nvPr>
        </p:nvPicPr>
        <p:blipFill>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t="3050" b="3050"/>
          <a:stretch>
            <a:fillRect/>
          </a:stretch>
        </p:blipFill>
        <p:spPr>
          <a:xfrm>
            <a:off x="683568" y="260648"/>
            <a:ext cx="7595990" cy="4752528"/>
          </a:xfrm>
          <a:effectLst>
            <a:outerShdw blurRad="50800" dist="38100" dir="16200000" rotWithShape="0">
              <a:prstClr val="black">
                <a:alpha val="40000"/>
              </a:prstClr>
            </a:outerShdw>
            <a:reflection blurRad="12700" stA="45000" endPos="0" dist="50800" dir="5400000" sy="-100000" algn="bl" rotWithShape="0"/>
          </a:effectLst>
        </p:spPr>
      </p:pic>
      <p:sp>
        <p:nvSpPr>
          <p:cNvPr id="3" name="Rectangle 2"/>
          <p:cNvSpPr/>
          <p:nvPr/>
        </p:nvSpPr>
        <p:spPr>
          <a:xfrm>
            <a:off x="3114546" y="6488668"/>
            <a:ext cx="2364750" cy="369332"/>
          </a:xfrm>
          <a:prstGeom prst="rect">
            <a:avLst/>
          </a:prstGeom>
        </p:spPr>
        <p:txBody>
          <a:bodyPr wrap="none">
            <a:spAutoFit/>
          </a:bodyPr>
          <a:lstStyle/>
          <a:p>
            <a:r>
              <a:rPr lang="fa-IR" dirty="0"/>
              <a:t>www.irhesabdaran.ir</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9451" y="764704"/>
            <a:ext cx="8258204" cy="5807568"/>
          </a:xfrm>
        </p:spPr>
        <p:txBody>
          <a:bodyPr>
            <a:normAutofit fontScale="70000" lnSpcReduction="20000"/>
          </a:bodyPr>
          <a:lstStyle/>
          <a:p>
            <a:pPr algn="ctr">
              <a:buNone/>
            </a:pPr>
            <a:r>
              <a:rPr lang="fa-IR" dirty="0" smtClean="0"/>
              <a:t>                                    </a:t>
            </a:r>
          </a:p>
          <a:p>
            <a:pPr algn="ctr">
              <a:buNone/>
            </a:pPr>
            <a:r>
              <a:rPr lang="fa-IR" dirty="0" smtClean="0"/>
              <a:t>            </a:t>
            </a:r>
          </a:p>
          <a:p>
            <a:pPr algn="ctr">
              <a:buNone/>
            </a:pPr>
            <a:endParaRPr lang="fa-IR" dirty="0" smtClean="0"/>
          </a:p>
          <a:p>
            <a:pPr>
              <a:buNone/>
            </a:pPr>
            <a:r>
              <a:rPr lang="fa-IR" dirty="0" smtClean="0"/>
              <a:t> </a:t>
            </a:r>
          </a:p>
          <a:p>
            <a:pPr>
              <a:buNone/>
            </a:pPr>
            <a:endParaRPr lang="fa-IR" dirty="0" smtClean="0"/>
          </a:p>
          <a:p>
            <a:pPr>
              <a:buNone/>
            </a:pPr>
            <a:endParaRPr lang="fa-IR" dirty="0"/>
          </a:p>
          <a:p>
            <a:pPr>
              <a:buNone/>
            </a:pPr>
            <a:endParaRPr lang="fa-IR" dirty="0" smtClean="0"/>
          </a:p>
          <a:p>
            <a:pPr>
              <a:buNone/>
            </a:pPr>
            <a:r>
              <a:rPr lang="fa-IR" dirty="0" smtClean="0"/>
              <a:t>                       </a:t>
            </a:r>
          </a:p>
          <a:p>
            <a:pPr>
              <a:buNone/>
            </a:pPr>
            <a:endParaRPr lang="fa-IR" dirty="0"/>
          </a:p>
          <a:p>
            <a:pPr>
              <a:buNone/>
            </a:pPr>
            <a:endParaRPr lang="fa-IR" dirty="0" smtClean="0"/>
          </a:p>
          <a:p>
            <a:pPr>
              <a:buNone/>
            </a:pPr>
            <a:r>
              <a:rPr lang="fa-IR" dirty="0" smtClean="0"/>
              <a:t>                                                    </a:t>
            </a:r>
          </a:p>
          <a:p>
            <a:pPr>
              <a:buNone/>
            </a:pPr>
            <a:r>
              <a:rPr lang="fa-IR" dirty="0" smtClean="0"/>
              <a:t>    ............................................................................................. ...................                                        </a:t>
            </a:r>
          </a:p>
          <a:p>
            <a:pPr>
              <a:buNone/>
            </a:pPr>
            <a:endParaRPr lang="fa-IR" dirty="0" smtClean="0"/>
          </a:p>
          <a:p>
            <a:pPr>
              <a:buNone/>
            </a:pPr>
            <a:endParaRPr lang="fa-IR" dirty="0" smtClean="0"/>
          </a:p>
          <a:p>
            <a:pPr>
              <a:buNone/>
            </a:pPr>
            <a:r>
              <a:rPr lang="fa-IR" dirty="0" smtClean="0"/>
              <a:t>                                                                        </a:t>
            </a:r>
          </a:p>
          <a:p>
            <a:pPr>
              <a:buNone/>
            </a:pPr>
            <a:endParaRPr lang="fa-IR" dirty="0" smtClean="0"/>
          </a:p>
          <a:p>
            <a:pPr>
              <a:buNone/>
            </a:pPr>
            <a:endParaRPr lang="fa-IR" dirty="0" smtClean="0"/>
          </a:p>
          <a:p>
            <a:pPr>
              <a:buNone/>
            </a:pPr>
            <a:r>
              <a:rPr lang="fa-IR" dirty="0" smtClean="0"/>
              <a:t>                                                                         </a:t>
            </a:r>
          </a:p>
          <a:p>
            <a:pPr algn="ctr">
              <a:buNone/>
            </a:pPr>
            <a:endParaRPr lang="fa-IR" dirty="0" smtClean="0"/>
          </a:p>
          <a:p>
            <a:pPr>
              <a:buNone/>
            </a:pPr>
            <a:r>
              <a:rPr lang="fa-IR" dirty="0" smtClean="0"/>
              <a:t>                                                                         </a:t>
            </a:r>
            <a:endParaRPr lang="fa-IR" dirty="0"/>
          </a:p>
        </p:txBody>
      </p:sp>
      <p:sp>
        <p:nvSpPr>
          <p:cNvPr id="5" name="Rounded Rectangle 4"/>
          <p:cNvSpPr/>
          <p:nvPr/>
        </p:nvSpPr>
        <p:spPr>
          <a:xfrm>
            <a:off x="2123729" y="890001"/>
            <a:ext cx="3456382" cy="357190"/>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rtlCol="1" anchor="ctr"/>
          <a:lstStyle/>
          <a:p>
            <a:pPr algn="ctr"/>
            <a:r>
              <a:rPr lang="fa-IR" dirty="0" smtClean="0">
                <a:solidFill>
                  <a:schemeClr val="tx1"/>
                </a:solidFill>
              </a:rPr>
              <a:t>بهای تمام شده محصول</a:t>
            </a:r>
            <a:endParaRPr lang="fa-IR" dirty="0">
              <a:solidFill>
                <a:schemeClr val="tx1"/>
              </a:solidFill>
            </a:endParaRPr>
          </a:p>
        </p:txBody>
      </p:sp>
      <p:sp>
        <p:nvSpPr>
          <p:cNvPr id="6" name="Rounded Rectangle 5"/>
          <p:cNvSpPr/>
          <p:nvPr/>
        </p:nvSpPr>
        <p:spPr>
          <a:xfrm>
            <a:off x="6739096" y="1978719"/>
            <a:ext cx="1928826" cy="42862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rtlCol="1" anchor="ctr"/>
          <a:lstStyle/>
          <a:p>
            <a:pPr algn="ctr"/>
            <a:r>
              <a:rPr lang="fa-IR" sz="1400" dirty="0" smtClean="0">
                <a:solidFill>
                  <a:schemeClr val="tx1"/>
                </a:solidFill>
              </a:rPr>
              <a:t>مراحل تولید محصول</a:t>
            </a:r>
            <a:endParaRPr lang="fa-IR" sz="1400" dirty="0">
              <a:solidFill>
                <a:schemeClr val="tx1"/>
              </a:solidFill>
            </a:endParaRPr>
          </a:p>
        </p:txBody>
      </p:sp>
      <p:sp>
        <p:nvSpPr>
          <p:cNvPr id="7" name="Rounded Rectangle 6"/>
          <p:cNvSpPr/>
          <p:nvPr/>
        </p:nvSpPr>
        <p:spPr>
          <a:xfrm>
            <a:off x="901104" y="1643447"/>
            <a:ext cx="1857388" cy="42862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rtlCol="1" anchor="ctr"/>
          <a:lstStyle/>
          <a:p>
            <a:pPr algn="ctr"/>
            <a:r>
              <a:rPr lang="fa-IR" sz="1600" dirty="0" smtClean="0">
                <a:solidFill>
                  <a:schemeClr val="tx1"/>
                </a:solidFill>
              </a:rPr>
              <a:t>سربار متغیر ساخت </a:t>
            </a:r>
            <a:endParaRPr lang="fa-IR" sz="1600" dirty="0">
              <a:solidFill>
                <a:schemeClr val="tx1"/>
              </a:solidFill>
            </a:endParaRPr>
          </a:p>
        </p:txBody>
      </p:sp>
      <p:sp>
        <p:nvSpPr>
          <p:cNvPr id="8" name="Rounded Rectangle 7"/>
          <p:cNvSpPr/>
          <p:nvPr/>
        </p:nvSpPr>
        <p:spPr>
          <a:xfrm>
            <a:off x="2915816" y="1629452"/>
            <a:ext cx="1692978" cy="42862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rtlCol="1" anchor="ctr"/>
          <a:lstStyle/>
          <a:p>
            <a:pPr algn="ctr"/>
            <a:r>
              <a:rPr lang="fa-IR" sz="1600" dirty="0" smtClean="0">
                <a:solidFill>
                  <a:schemeClr val="tx1"/>
                </a:solidFill>
              </a:rPr>
              <a:t>دستمزد مستقیم </a:t>
            </a:r>
            <a:endParaRPr lang="fa-IR" sz="1600" dirty="0">
              <a:solidFill>
                <a:schemeClr val="tx1"/>
              </a:solidFill>
            </a:endParaRPr>
          </a:p>
        </p:txBody>
      </p:sp>
      <p:sp>
        <p:nvSpPr>
          <p:cNvPr id="9" name="Rounded Rectangle 8"/>
          <p:cNvSpPr/>
          <p:nvPr/>
        </p:nvSpPr>
        <p:spPr>
          <a:xfrm>
            <a:off x="2606592" y="2521474"/>
            <a:ext cx="3000396" cy="42862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rtlCol="1" anchor="ctr"/>
          <a:lstStyle/>
          <a:p>
            <a:pPr algn="ctr"/>
            <a:r>
              <a:rPr lang="fa-IR" sz="1600" dirty="0" smtClean="0">
                <a:solidFill>
                  <a:schemeClr val="tx1"/>
                </a:solidFill>
              </a:rPr>
              <a:t>کالای در جریان ساخت </a:t>
            </a:r>
            <a:endParaRPr lang="fa-IR" sz="1600" dirty="0">
              <a:solidFill>
                <a:schemeClr val="tx1"/>
              </a:solidFill>
            </a:endParaRPr>
          </a:p>
        </p:txBody>
      </p:sp>
      <p:sp>
        <p:nvSpPr>
          <p:cNvPr id="10" name="Rounded Rectangle 9"/>
          <p:cNvSpPr/>
          <p:nvPr/>
        </p:nvSpPr>
        <p:spPr>
          <a:xfrm>
            <a:off x="2628238" y="3330307"/>
            <a:ext cx="3000396" cy="418122"/>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rtlCol="1" anchor="ctr"/>
          <a:lstStyle/>
          <a:p>
            <a:pPr algn="ctr"/>
            <a:r>
              <a:rPr lang="fa-IR" dirty="0" smtClean="0">
                <a:solidFill>
                  <a:schemeClr val="tx1"/>
                </a:solidFill>
              </a:rPr>
              <a:t> </a:t>
            </a:r>
            <a:r>
              <a:rPr lang="fa-IR" sz="1600" dirty="0" smtClean="0">
                <a:solidFill>
                  <a:schemeClr val="tx1"/>
                </a:solidFill>
              </a:rPr>
              <a:t>کالای ساخته شده </a:t>
            </a:r>
            <a:endParaRPr lang="fa-IR" sz="1600" dirty="0">
              <a:solidFill>
                <a:schemeClr val="tx1"/>
              </a:solidFill>
            </a:endParaRPr>
          </a:p>
        </p:txBody>
      </p:sp>
      <p:sp>
        <p:nvSpPr>
          <p:cNvPr id="11" name="Rounded Rectangle 10"/>
          <p:cNvSpPr/>
          <p:nvPr/>
        </p:nvSpPr>
        <p:spPr>
          <a:xfrm>
            <a:off x="2651154" y="4108058"/>
            <a:ext cx="2928958" cy="42862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rtlCol="1" anchor="ctr"/>
          <a:lstStyle/>
          <a:p>
            <a:pPr algn="ctr"/>
            <a:r>
              <a:rPr lang="fa-IR" sz="1600" dirty="0" smtClean="0">
                <a:solidFill>
                  <a:schemeClr val="tx1"/>
                </a:solidFill>
              </a:rPr>
              <a:t>بهای تمام شده  کالای فروش رفته </a:t>
            </a:r>
            <a:endParaRPr lang="fa-IR" sz="1600" dirty="0">
              <a:solidFill>
                <a:schemeClr val="tx1"/>
              </a:solidFill>
            </a:endParaRPr>
          </a:p>
        </p:txBody>
      </p:sp>
      <p:sp>
        <p:nvSpPr>
          <p:cNvPr id="12" name="Rounded Rectangle 11"/>
          <p:cNvSpPr/>
          <p:nvPr/>
        </p:nvSpPr>
        <p:spPr>
          <a:xfrm>
            <a:off x="2651154" y="4786042"/>
            <a:ext cx="2928958" cy="42862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rtlCol="1" anchor="ctr"/>
          <a:lstStyle/>
          <a:p>
            <a:pPr algn="ctr"/>
            <a:r>
              <a:rPr lang="fa-IR" sz="1600" dirty="0" smtClean="0">
                <a:solidFill>
                  <a:schemeClr val="tx1"/>
                </a:solidFill>
              </a:rPr>
              <a:t>سربار ثابت ساخت </a:t>
            </a:r>
            <a:endParaRPr lang="fa-IR" sz="1600" dirty="0">
              <a:solidFill>
                <a:schemeClr val="tx1"/>
              </a:solidFill>
            </a:endParaRPr>
          </a:p>
        </p:txBody>
      </p:sp>
      <p:sp>
        <p:nvSpPr>
          <p:cNvPr id="13" name="Rounded Rectangle 12"/>
          <p:cNvSpPr/>
          <p:nvPr/>
        </p:nvSpPr>
        <p:spPr>
          <a:xfrm>
            <a:off x="2663957" y="5384105"/>
            <a:ext cx="2928958" cy="42862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rtlCol="1" anchor="ctr"/>
          <a:lstStyle/>
          <a:p>
            <a:pPr algn="ctr"/>
            <a:r>
              <a:rPr lang="fa-IR" sz="1600" dirty="0" smtClean="0">
                <a:solidFill>
                  <a:schemeClr val="tx1"/>
                </a:solidFill>
              </a:rPr>
              <a:t>هزینه های اداری و تشکیلاتی </a:t>
            </a:r>
            <a:endParaRPr lang="fa-IR" sz="1600" dirty="0">
              <a:solidFill>
                <a:schemeClr val="tx1"/>
              </a:solidFill>
            </a:endParaRPr>
          </a:p>
        </p:txBody>
      </p:sp>
      <p:sp>
        <p:nvSpPr>
          <p:cNvPr id="14" name="Rounded Rectangle 13"/>
          <p:cNvSpPr/>
          <p:nvPr/>
        </p:nvSpPr>
        <p:spPr>
          <a:xfrm>
            <a:off x="453212" y="4783681"/>
            <a:ext cx="1428760" cy="42862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rtlCol="1" anchor="ctr"/>
          <a:lstStyle/>
          <a:p>
            <a:pPr>
              <a:buNone/>
            </a:pPr>
            <a:r>
              <a:rPr lang="fa-IR" sz="1400" dirty="0" smtClean="0">
                <a:solidFill>
                  <a:schemeClr val="tx1"/>
                </a:solidFill>
              </a:rPr>
              <a:t>هزینه های دوره </a:t>
            </a:r>
          </a:p>
        </p:txBody>
      </p:sp>
      <p:sp>
        <p:nvSpPr>
          <p:cNvPr id="15" name="Rounded Rectangle 14"/>
          <p:cNvSpPr/>
          <p:nvPr/>
        </p:nvSpPr>
        <p:spPr>
          <a:xfrm>
            <a:off x="4788024" y="1643447"/>
            <a:ext cx="1584176" cy="42862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rtlCol="1" anchor="ctr"/>
          <a:lstStyle/>
          <a:p>
            <a:pPr>
              <a:buNone/>
            </a:pPr>
            <a:r>
              <a:rPr lang="fa-IR" sz="1600" dirty="0" smtClean="0">
                <a:solidFill>
                  <a:schemeClr val="tx1"/>
                </a:solidFill>
              </a:rPr>
              <a:t>مواد مستقیم</a:t>
            </a:r>
          </a:p>
        </p:txBody>
      </p:sp>
      <p:sp>
        <p:nvSpPr>
          <p:cNvPr id="16" name="Rounded Rectangle 15"/>
          <p:cNvSpPr/>
          <p:nvPr/>
        </p:nvSpPr>
        <p:spPr>
          <a:xfrm>
            <a:off x="2663956" y="5994745"/>
            <a:ext cx="2916155" cy="42862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rtlCol="1" anchor="ctr"/>
          <a:lstStyle/>
          <a:p>
            <a:pPr algn="ctr"/>
            <a:r>
              <a:rPr lang="fa-IR" dirty="0" smtClean="0">
                <a:solidFill>
                  <a:schemeClr val="tx1"/>
                </a:solidFill>
              </a:rPr>
              <a:t> </a:t>
            </a:r>
            <a:r>
              <a:rPr lang="fa-IR" sz="1600" dirty="0" smtClean="0">
                <a:solidFill>
                  <a:schemeClr val="tx1"/>
                </a:solidFill>
              </a:rPr>
              <a:t>هزینه های توزیع و فروش     </a:t>
            </a:r>
            <a:endParaRPr lang="fa-IR" dirty="0">
              <a:solidFill>
                <a:schemeClr val="tx1"/>
              </a:solidFill>
            </a:endParaRPr>
          </a:p>
        </p:txBody>
      </p:sp>
      <p:sp>
        <p:nvSpPr>
          <p:cNvPr id="18" name="Rounded Rectangle 17"/>
          <p:cNvSpPr/>
          <p:nvPr/>
        </p:nvSpPr>
        <p:spPr>
          <a:xfrm>
            <a:off x="6704189" y="4997158"/>
            <a:ext cx="1928826" cy="42862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rtlCol="1" anchor="ctr"/>
          <a:lstStyle/>
          <a:p>
            <a:pPr algn="ctr"/>
            <a:r>
              <a:rPr lang="fa-IR" sz="1400" dirty="0" smtClean="0">
                <a:solidFill>
                  <a:schemeClr val="tx1"/>
                </a:solidFill>
              </a:rPr>
              <a:t>مراحل فروش محصول</a:t>
            </a:r>
            <a:endParaRPr lang="fa-IR" sz="1400" dirty="0">
              <a:solidFill>
                <a:schemeClr val="tx1"/>
              </a:solidFill>
            </a:endParaRPr>
          </a:p>
        </p:txBody>
      </p:sp>
      <p:cxnSp>
        <p:nvCxnSpPr>
          <p:cNvPr id="37" name="Straight Arrow Connector 36"/>
          <p:cNvCxnSpPr/>
          <p:nvPr/>
        </p:nvCxnSpPr>
        <p:spPr>
          <a:xfrm rot="5400000">
            <a:off x="3681880" y="1478649"/>
            <a:ext cx="285752"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0" name="Straight Arrow Connector 39"/>
          <p:cNvCxnSpPr/>
          <p:nvPr/>
        </p:nvCxnSpPr>
        <p:spPr>
          <a:xfrm flipH="1">
            <a:off x="3871272" y="2148011"/>
            <a:ext cx="988760" cy="34421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2" name="Straight Arrow Connector 41"/>
          <p:cNvCxnSpPr/>
          <p:nvPr/>
        </p:nvCxnSpPr>
        <p:spPr>
          <a:xfrm>
            <a:off x="2758492" y="2134574"/>
            <a:ext cx="1003813" cy="35764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1" name="Straight Arrow Connector 50"/>
          <p:cNvCxnSpPr/>
          <p:nvPr/>
        </p:nvCxnSpPr>
        <p:spPr>
          <a:xfrm>
            <a:off x="3871272" y="3758524"/>
            <a:ext cx="0" cy="34953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7" name="Straight Arrow Connector 56"/>
          <p:cNvCxnSpPr/>
          <p:nvPr/>
        </p:nvCxnSpPr>
        <p:spPr>
          <a:xfrm flipH="1">
            <a:off x="2619298" y="1336567"/>
            <a:ext cx="1143007" cy="24940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1" name="Straight Arrow Connector 60"/>
          <p:cNvCxnSpPr/>
          <p:nvPr/>
        </p:nvCxnSpPr>
        <p:spPr>
          <a:xfrm>
            <a:off x="3871272" y="1336567"/>
            <a:ext cx="988760" cy="29288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9" name="Straight Arrow Connector 78"/>
          <p:cNvCxnSpPr/>
          <p:nvPr/>
        </p:nvCxnSpPr>
        <p:spPr>
          <a:xfrm rot="5400000">
            <a:off x="5572529" y="2246926"/>
            <a:ext cx="2000264" cy="79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2" name="Straight Arrow Connector 81"/>
          <p:cNvCxnSpPr/>
          <p:nvPr/>
        </p:nvCxnSpPr>
        <p:spPr>
          <a:xfrm rot="5400000">
            <a:off x="5609453" y="5071677"/>
            <a:ext cx="1928032" cy="79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2" name="Straight Arrow Connector 91"/>
          <p:cNvCxnSpPr/>
          <p:nvPr/>
        </p:nvCxnSpPr>
        <p:spPr>
          <a:xfrm>
            <a:off x="3857467" y="2985727"/>
            <a:ext cx="2383" cy="33602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4" name="Straight Arrow Connector 103"/>
          <p:cNvCxnSpPr>
            <a:stCxn id="11" idx="1"/>
          </p:cNvCxnSpPr>
          <p:nvPr/>
        </p:nvCxnSpPr>
        <p:spPr>
          <a:xfrm flipH="1">
            <a:off x="1932210" y="4322372"/>
            <a:ext cx="718944" cy="5467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6" name="Straight Arrow Connector 105"/>
          <p:cNvCxnSpPr/>
          <p:nvPr/>
        </p:nvCxnSpPr>
        <p:spPr>
          <a:xfrm flipH="1">
            <a:off x="1958246" y="4997995"/>
            <a:ext cx="72462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8" name="Straight Arrow Connector 107"/>
          <p:cNvCxnSpPr/>
          <p:nvPr/>
        </p:nvCxnSpPr>
        <p:spPr>
          <a:xfrm flipH="1" flipV="1">
            <a:off x="1913299" y="5113852"/>
            <a:ext cx="750657" cy="54050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0" name="Straight Arrow Connector 109"/>
          <p:cNvCxnSpPr>
            <a:stCxn id="16" idx="1"/>
          </p:cNvCxnSpPr>
          <p:nvPr/>
        </p:nvCxnSpPr>
        <p:spPr>
          <a:xfrm flipH="1" flipV="1">
            <a:off x="1893737" y="5230382"/>
            <a:ext cx="770219" cy="97867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5" name="Straight Arrow Connector 34"/>
          <p:cNvCxnSpPr/>
          <p:nvPr/>
        </p:nvCxnSpPr>
        <p:spPr>
          <a:xfrm>
            <a:off x="3825550" y="2119948"/>
            <a:ext cx="0" cy="3869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ransition spd="med">
    <p:pull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10030C"/>
              </a:clrFrom>
              <a:clrTo>
                <a:srgbClr val="10030C">
                  <a:alpha val="0"/>
                </a:srgbClr>
              </a:clrTo>
            </a:clrChange>
            <a:lum bright="70000" contrast="-70000"/>
            <a:extLst>
              <a:ext uri="{BEBA8EAE-BF5A-486C-A8C5-ECC9F3942E4B}">
                <a14:imgProps xmlns:a14="http://schemas.microsoft.com/office/drawing/2010/main">
                  <a14:imgLayer r:embed="rId3">
                    <a14:imgEffect>
                      <a14:sharpenSoften amount="100000"/>
                    </a14:imgEffect>
                    <a14:imgEffect>
                      <a14:colorTemperature colorTemp="5755"/>
                    </a14:imgEffect>
                    <a14:imgEffect>
                      <a14:brightnessContrast bright="-4000" contrast="-46000"/>
                    </a14:imgEffect>
                  </a14:imgLayer>
                </a14:imgProps>
              </a:ext>
              <a:ext uri="{28A0092B-C50C-407E-A947-70E740481C1C}">
                <a14:useLocalDpi xmlns:a14="http://schemas.microsoft.com/office/drawing/2010/main" val="0"/>
              </a:ext>
            </a:extLst>
          </a:blip>
          <a:stretch>
            <a:fillRect/>
          </a:stretch>
        </p:blipFill>
        <p:spPr>
          <a:xfrm>
            <a:off x="19472" y="0"/>
            <a:ext cx="2664296" cy="1892256"/>
          </a:xfrm>
          <a:prstGeom prst="rect">
            <a:avLst/>
          </a:prstGeom>
          <a:ln>
            <a:noFill/>
          </a:ln>
          <a:effectLst>
            <a:softEdge rad="112500"/>
          </a:effectLst>
        </p:spPr>
      </p:pic>
      <p:sp>
        <p:nvSpPr>
          <p:cNvPr id="2" name="Content Placeholder 1"/>
          <p:cNvSpPr>
            <a:spLocks noGrp="1"/>
          </p:cNvSpPr>
          <p:nvPr>
            <p:ph idx="1"/>
          </p:nvPr>
        </p:nvSpPr>
        <p:spPr>
          <a:xfrm>
            <a:off x="323528" y="476672"/>
            <a:ext cx="6995120" cy="5904656"/>
          </a:xfrm>
        </p:spPr>
        <p:txBody>
          <a:bodyPr>
            <a:normAutofit fontScale="70000" lnSpcReduction="20000"/>
          </a:bodyPr>
          <a:lstStyle/>
          <a:p>
            <a:pPr marL="0" lvl="0" indent="0" algn="r">
              <a:lnSpc>
                <a:spcPct val="150000"/>
              </a:lnSpc>
              <a:buNone/>
            </a:pPr>
            <a:endParaRPr lang="fa-IR" sz="1900" b="1" dirty="0" smtClean="0">
              <a:solidFill>
                <a:prstClr val="black"/>
              </a:solidFill>
            </a:endParaRPr>
          </a:p>
          <a:p>
            <a:pPr marL="0" lvl="0" indent="0" algn="r">
              <a:lnSpc>
                <a:spcPct val="150000"/>
              </a:lnSpc>
              <a:buNone/>
            </a:pPr>
            <a:r>
              <a:rPr lang="fa-IR" sz="1900" b="1" dirty="0" smtClean="0">
                <a:solidFill>
                  <a:prstClr val="black"/>
                </a:solidFill>
              </a:rPr>
              <a:t>   </a:t>
            </a:r>
          </a:p>
          <a:p>
            <a:pPr marL="0" lvl="0" indent="0" algn="r">
              <a:lnSpc>
                <a:spcPct val="150000"/>
              </a:lnSpc>
              <a:buNone/>
            </a:pPr>
            <a:endParaRPr lang="fa-IR" sz="1900" b="1" dirty="0">
              <a:solidFill>
                <a:prstClr val="black"/>
              </a:solidFill>
            </a:endParaRPr>
          </a:p>
          <a:p>
            <a:pPr lvl="0" algn="r">
              <a:lnSpc>
                <a:spcPct val="150000"/>
              </a:lnSpc>
              <a:buNone/>
            </a:pPr>
            <a:r>
              <a:rPr lang="fa-IR" sz="2000" dirty="0" smtClean="0">
                <a:solidFill>
                  <a:srgbClr val="FF0000"/>
                </a:solidFill>
              </a:rPr>
              <a:t>1</a:t>
            </a:r>
            <a:r>
              <a:rPr lang="fa-IR" sz="2000" dirty="0" smtClean="0">
                <a:solidFill>
                  <a:prstClr val="black"/>
                </a:solidFill>
              </a:rPr>
              <a:t>- </a:t>
            </a:r>
            <a:r>
              <a:rPr lang="fa-IR" sz="2000" dirty="0">
                <a:solidFill>
                  <a:prstClr val="black"/>
                </a:solidFill>
              </a:rPr>
              <a:t>صورتهای مالی را به نحو قابل فهم تر و ساده تری نسبت به روش جذبی به مدیران ارائه میکند .</a:t>
            </a:r>
          </a:p>
          <a:p>
            <a:pPr lvl="0" algn="r">
              <a:lnSpc>
                <a:spcPct val="150000"/>
              </a:lnSpc>
              <a:buNone/>
            </a:pPr>
            <a:r>
              <a:rPr lang="fa-IR" sz="2000" dirty="0">
                <a:solidFill>
                  <a:srgbClr val="FF0000"/>
                </a:solidFill>
              </a:rPr>
              <a:t>2</a:t>
            </a:r>
            <a:r>
              <a:rPr lang="fa-IR" sz="2000" dirty="0">
                <a:solidFill>
                  <a:prstClr val="black"/>
                </a:solidFill>
              </a:rPr>
              <a:t>- رابطه بین هزینه ،حجم تولید وسود را مشخص تراز روش جذبی نشان میدهد .</a:t>
            </a:r>
          </a:p>
          <a:p>
            <a:pPr lvl="0" algn="r">
              <a:lnSpc>
                <a:spcPct val="150000"/>
              </a:lnSpc>
              <a:buNone/>
            </a:pPr>
            <a:r>
              <a:rPr lang="fa-IR" sz="2000" dirty="0">
                <a:solidFill>
                  <a:srgbClr val="FF0000"/>
                </a:solidFill>
              </a:rPr>
              <a:t>3</a:t>
            </a:r>
            <a:r>
              <a:rPr lang="fa-IR" sz="2000" dirty="0">
                <a:solidFill>
                  <a:prstClr val="black"/>
                </a:solidFill>
              </a:rPr>
              <a:t>- هزینه های ثابت و متغیر را به تفکیک نشان میدهد و در نتیجه کنترل این هزینه ها را آسان تر </a:t>
            </a:r>
            <a:r>
              <a:rPr lang="fa-IR" sz="2000" dirty="0" smtClean="0">
                <a:solidFill>
                  <a:prstClr val="black"/>
                </a:solidFill>
              </a:rPr>
              <a:t>میکند.</a:t>
            </a:r>
            <a:endParaRPr lang="fa-IR" sz="2000" dirty="0">
              <a:solidFill>
                <a:prstClr val="black"/>
              </a:solidFill>
            </a:endParaRPr>
          </a:p>
          <a:p>
            <a:pPr lvl="0" algn="r">
              <a:lnSpc>
                <a:spcPct val="150000"/>
              </a:lnSpc>
              <a:buNone/>
            </a:pPr>
            <a:r>
              <a:rPr lang="fa-IR" sz="2000" dirty="0">
                <a:solidFill>
                  <a:srgbClr val="FF0000"/>
                </a:solidFill>
              </a:rPr>
              <a:t>4</a:t>
            </a:r>
            <a:r>
              <a:rPr lang="fa-IR" sz="2000" dirty="0">
                <a:solidFill>
                  <a:prstClr val="black"/>
                </a:solidFill>
              </a:rPr>
              <a:t>- روی مفهوم ((حاشیه سود فروش)) تاکید میکند و لذا تصمیم گیری در مورد اموری مانند قیمت گذاری محصول ، </a:t>
            </a:r>
            <a:r>
              <a:rPr lang="fa-IR" sz="2000" dirty="0" smtClean="0">
                <a:solidFill>
                  <a:prstClr val="black"/>
                </a:solidFill>
              </a:rPr>
              <a:t>اقدام </a:t>
            </a:r>
            <a:r>
              <a:rPr lang="fa-IR" sz="2000" dirty="0">
                <a:solidFill>
                  <a:prstClr val="black"/>
                </a:solidFill>
              </a:rPr>
              <a:t>به ساخت یا خرید و همچنین حذف محصول را امکان پذیر میکند .</a:t>
            </a:r>
          </a:p>
          <a:p>
            <a:pPr lvl="0" algn="r">
              <a:lnSpc>
                <a:spcPct val="150000"/>
              </a:lnSpc>
              <a:buNone/>
            </a:pPr>
            <a:r>
              <a:rPr lang="fa-IR" sz="2000" dirty="0">
                <a:solidFill>
                  <a:srgbClr val="FF0000"/>
                </a:solidFill>
              </a:rPr>
              <a:t>5</a:t>
            </a:r>
            <a:r>
              <a:rPr lang="fa-IR" sz="2000" dirty="0">
                <a:solidFill>
                  <a:prstClr val="black"/>
                </a:solidFill>
              </a:rPr>
              <a:t>- به طور واضح نشان میدهد سود تابعی از فروش است و مانند روش جذبی روی تولید و فروش تکیه نمیکند .</a:t>
            </a:r>
          </a:p>
          <a:p>
            <a:pPr lvl="0" algn="r">
              <a:lnSpc>
                <a:spcPct val="150000"/>
              </a:lnSpc>
              <a:buNone/>
            </a:pPr>
            <a:r>
              <a:rPr lang="fa-IR" sz="2000" dirty="0">
                <a:solidFill>
                  <a:srgbClr val="FF0000"/>
                </a:solidFill>
              </a:rPr>
              <a:t>6</a:t>
            </a:r>
            <a:r>
              <a:rPr lang="fa-IR" sz="2000" dirty="0">
                <a:solidFill>
                  <a:prstClr val="black"/>
                </a:solidFill>
              </a:rPr>
              <a:t>- دقیقا عوامل قابل کنترل و غیر قابل کنترل را نشان میدهد و لذا قادر است به عنوان یکی از تکنیک های سنجش مسئولیت </a:t>
            </a:r>
            <a:r>
              <a:rPr lang="fa-IR" sz="2000" dirty="0" smtClean="0">
                <a:solidFill>
                  <a:prstClr val="black"/>
                </a:solidFill>
              </a:rPr>
              <a:t>مدیران </a:t>
            </a:r>
            <a:r>
              <a:rPr lang="fa-IR" sz="2000" dirty="0">
                <a:solidFill>
                  <a:prstClr val="black"/>
                </a:solidFill>
              </a:rPr>
              <a:t>به کاررود .</a:t>
            </a:r>
          </a:p>
          <a:p>
            <a:pPr lvl="0" algn="r">
              <a:buNone/>
            </a:pPr>
            <a:r>
              <a:rPr lang="fa-IR" sz="2000" dirty="0">
                <a:solidFill>
                  <a:srgbClr val="FF0000"/>
                </a:solidFill>
              </a:rPr>
              <a:t>7</a:t>
            </a:r>
            <a:r>
              <a:rPr lang="fa-IR" sz="2000" dirty="0">
                <a:solidFill>
                  <a:prstClr val="black"/>
                </a:solidFill>
              </a:rPr>
              <a:t>- اقدامات مهم سازمان از قبیل تهیه بودجه ، برنامه ریزی تولید و فروش و سود </a:t>
            </a:r>
            <a:r>
              <a:rPr lang="fa-IR" sz="2000" dirty="0" smtClean="0">
                <a:solidFill>
                  <a:prstClr val="black"/>
                </a:solidFill>
              </a:rPr>
              <a:t>را امکان </a:t>
            </a:r>
            <a:r>
              <a:rPr lang="fa-IR" sz="2000" dirty="0">
                <a:solidFill>
                  <a:prstClr val="black"/>
                </a:solidFill>
              </a:rPr>
              <a:t>پذیر میکند .</a:t>
            </a:r>
          </a:p>
          <a:p>
            <a:pPr algn="r"/>
            <a:endParaRPr lang="fa-IR" dirty="0"/>
          </a:p>
        </p:txBody>
      </p:sp>
      <p:sp>
        <p:nvSpPr>
          <p:cNvPr id="3" name="Rounded Rectangle 2"/>
          <p:cNvSpPr/>
          <p:nvPr/>
        </p:nvSpPr>
        <p:spPr>
          <a:xfrm>
            <a:off x="2195736" y="620688"/>
            <a:ext cx="3456384" cy="576064"/>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solidFill>
                  <a:srgbClr val="C00000"/>
                </a:solidFill>
              </a:rPr>
              <a:t>مزایای روش هزینه یابی متغیر</a:t>
            </a:r>
            <a:endParaRPr lang="en-GB" b="1" dirty="0">
              <a:solidFill>
                <a:srgbClr val="C00000"/>
              </a:solidFill>
            </a:endParaRPr>
          </a:p>
        </p:txBody>
      </p:sp>
      <p:sp>
        <p:nvSpPr>
          <p:cNvPr id="5" name="Rectangle 4"/>
          <p:cNvSpPr/>
          <p:nvPr/>
        </p:nvSpPr>
        <p:spPr>
          <a:xfrm>
            <a:off x="3114546" y="6488668"/>
            <a:ext cx="2364750" cy="369332"/>
          </a:xfrm>
          <a:prstGeom prst="rect">
            <a:avLst/>
          </a:prstGeom>
        </p:spPr>
        <p:txBody>
          <a:bodyPr wrap="none">
            <a:spAutoFit/>
          </a:bodyPr>
          <a:lstStyle/>
          <a:p>
            <a:r>
              <a:rPr lang="fa-IR" dirty="0"/>
              <a:t>www.irhesabdaran.ir</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1" dur="500"/>
                                        <p:tgtEl>
                                          <p:spTgt spid="2">
                                            <p:txEl>
                                              <p:pRg st="1" end="1"/>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5" dur="500"/>
                                        <p:tgtEl>
                                          <p:spTgt spid="2">
                                            <p:txEl>
                                              <p:pRg st="3" end="3"/>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randombar(horizontal)">
                                      <p:cBhvr>
                                        <p:cTn id="19" dur="500"/>
                                        <p:tgtEl>
                                          <p:spTgt spid="2">
                                            <p:txEl>
                                              <p:pRg st="4" end="4"/>
                                            </p:txEl>
                                          </p:spTgt>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3" dur="500"/>
                                        <p:tgtEl>
                                          <p:spTgt spid="2">
                                            <p:txEl>
                                              <p:pRg st="5" end="5"/>
                                            </p:txEl>
                                          </p:spTgt>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randombar(horizontal)">
                                      <p:cBhvr>
                                        <p:cTn id="27" dur="500"/>
                                        <p:tgtEl>
                                          <p:spTgt spid="2">
                                            <p:txEl>
                                              <p:pRg st="6" end="6"/>
                                            </p:txEl>
                                          </p:spTgt>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randombar(horizontal)">
                                      <p:cBhvr>
                                        <p:cTn id="31" dur="500"/>
                                        <p:tgtEl>
                                          <p:spTgt spid="2">
                                            <p:txEl>
                                              <p:pRg st="7" end="7"/>
                                            </p:txEl>
                                          </p:spTgt>
                                        </p:tgtEl>
                                      </p:cBhvr>
                                    </p:animEffect>
                                  </p:childTnLst>
                                </p:cTn>
                              </p:par>
                            </p:childTnLst>
                          </p:cTn>
                        </p:par>
                        <p:par>
                          <p:cTn id="32" fill="hold">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randombar(horizontal)">
                                      <p:cBhvr>
                                        <p:cTn id="35" dur="500"/>
                                        <p:tgtEl>
                                          <p:spTgt spid="2">
                                            <p:txEl>
                                              <p:pRg st="8" end="8"/>
                                            </p:txEl>
                                          </p:spTgt>
                                        </p:tgtEl>
                                      </p:cBhvr>
                                    </p:animEffect>
                                  </p:childTnLst>
                                </p:cTn>
                              </p:par>
                            </p:childTnLst>
                          </p:cTn>
                        </p:par>
                        <p:par>
                          <p:cTn id="36" fill="hold">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animEffect transition="in" filter="randombar(horizontal)">
                                      <p:cBhvr>
                                        <p:cTn id="39"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ECEEED"/>
              </a:clrFrom>
              <a:clrTo>
                <a:srgbClr val="ECEEED">
                  <a:alpha val="0"/>
                </a:srgbClr>
              </a:clrTo>
            </a:clrChange>
            <a:extLst>
              <a:ext uri="{28A0092B-C50C-407E-A947-70E740481C1C}">
                <a14:useLocalDpi xmlns:a14="http://schemas.microsoft.com/office/drawing/2010/main" val="0"/>
              </a:ext>
            </a:extLst>
          </a:blip>
          <a:stretch>
            <a:fillRect/>
          </a:stretch>
        </p:blipFill>
        <p:spPr>
          <a:xfrm>
            <a:off x="-305246" y="4293096"/>
            <a:ext cx="4067944" cy="3047031"/>
          </a:xfrm>
          <a:prstGeom prst="rect">
            <a:avLst/>
          </a:prstGeom>
          <a:ln>
            <a:noFill/>
          </a:ln>
          <a:effectLst>
            <a:softEdge rad="112500"/>
          </a:effectLst>
        </p:spPr>
      </p:pic>
      <p:sp>
        <p:nvSpPr>
          <p:cNvPr id="3" name="Content Placeholder 2"/>
          <p:cNvSpPr>
            <a:spLocks noGrp="1"/>
          </p:cNvSpPr>
          <p:nvPr>
            <p:ph idx="1"/>
          </p:nvPr>
        </p:nvSpPr>
        <p:spPr>
          <a:xfrm>
            <a:off x="609599" y="692696"/>
            <a:ext cx="6347714" cy="5348667"/>
          </a:xfrm>
        </p:spPr>
        <p:txBody>
          <a:bodyPr/>
          <a:lstStyle/>
          <a:p>
            <a:pPr marL="0" indent="0" algn="r">
              <a:lnSpc>
                <a:spcPct val="150000"/>
              </a:lnSpc>
              <a:buNone/>
            </a:pPr>
            <a:endParaRPr lang="fa-IR" sz="1600" b="1" dirty="0" smtClean="0"/>
          </a:p>
          <a:p>
            <a:pPr marL="0" indent="0" algn="r">
              <a:lnSpc>
                <a:spcPct val="150000"/>
              </a:lnSpc>
              <a:buNone/>
            </a:pPr>
            <a:endParaRPr lang="fa-IR" sz="1600" b="1" dirty="0"/>
          </a:p>
          <a:p>
            <a:pPr algn="r">
              <a:lnSpc>
                <a:spcPct val="150000"/>
              </a:lnSpc>
              <a:buNone/>
            </a:pPr>
            <a:r>
              <a:rPr lang="fa-IR" sz="1600" dirty="0" smtClean="0">
                <a:solidFill>
                  <a:srgbClr val="FF0000"/>
                </a:solidFill>
              </a:rPr>
              <a:t>1</a:t>
            </a:r>
            <a:r>
              <a:rPr lang="fa-IR" sz="1600" dirty="0" smtClean="0"/>
              <a:t>- </a:t>
            </a:r>
            <a:r>
              <a:rPr lang="fa-IR" sz="1600" dirty="0"/>
              <a:t>تهیه کردن صورتهای مالی جدید بر اساس این روش برای مدیران و سایر اشخاصی که در داخل یا خارج از سازمان ازاین صورتحسابها استفاده میکنند گمراه کننده است زیرا آنها عادت به دریافت صورتهای مالی تهیه شده به روش جذبی دارند .</a:t>
            </a:r>
          </a:p>
          <a:p>
            <a:pPr algn="r">
              <a:lnSpc>
                <a:spcPct val="150000"/>
              </a:lnSpc>
              <a:buNone/>
            </a:pPr>
            <a:r>
              <a:rPr lang="fa-IR" sz="1600" dirty="0">
                <a:solidFill>
                  <a:srgbClr val="FF0000"/>
                </a:solidFill>
              </a:rPr>
              <a:t>2</a:t>
            </a:r>
            <a:r>
              <a:rPr lang="fa-IR" sz="1600" dirty="0"/>
              <a:t>- تصمیم گیری طبق این روش در بعضی مواقع منجر به اتخاذ تصمیمات اشتباه میشود به عنوان مثال هنگامی که تعداد فروش بیش از تعداد تولید باشد ، این روش سود بیشتری رانسبت به روش جذبی نشان میدهد در این صورت ممکن است مدیریت بر اساس این تصورغلط که سود اضافی حاصل شده است ، تصمیم بگیرد قیمت فروش را کاهش دهد یا اعطائ تخفیف به مشتریان و... نماید .</a:t>
            </a:r>
          </a:p>
          <a:p>
            <a:pPr marL="0" indent="0" algn="r">
              <a:buNone/>
            </a:pPr>
            <a:endParaRPr lang="en-GB" dirty="0"/>
          </a:p>
        </p:txBody>
      </p:sp>
      <p:sp>
        <p:nvSpPr>
          <p:cNvPr id="4" name="Rounded Rectangle 3"/>
          <p:cNvSpPr/>
          <p:nvPr/>
        </p:nvSpPr>
        <p:spPr>
          <a:xfrm>
            <a:off x="1979712" y="836712"/>
            <a:ext cx="3528392" cy="576064"/>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solidFill>
                  <a:srgbClr val="C00000"/>
                </a:solidFill>
              </a:rPr>
              <a:t>معایب روش هزینه یابی متغیر</a:t>
            </a:r>
            <a:endParaRPr lang="en-GB" dirty="0">
              <a:solidFill>
                <a:srgbClr val="C00000"/>
              </a:solidFill>
            </a:endParaRPr>
          </a:p>
        </p:txBody>
      </p:sp>
      <p:sp>
        <p:nvSpPr>
          <p:cNvPr id="5" name="Rectangle 4"/>
          <p:cNvSpPr/>
          <p:nvPr/>
        </p:nvSpPr>
        <p:spPr>
          <a:xfrm>
            <a:off x="3114546" y="6488668"/>
            <a:ext cx="2364750" cy="369332"/>
          </a:xfrm>
          <a:prstGeom prst="rect">
            <a:avLst/>
          </a:prstGeom>
        </p:spPr>
        <p:txBody>
          <a:bodyPr wrap="none">
            <a:spAutoFit/>
          </a:bodyPr>
          <a:lstStyle/>
          <a:p>
            <a:r>
              <a:rPr lang="fa-IR" dirty="0"/>
              <a:t>www.irhesabdaran.ir</a:t>
            </a:r>
          </a:p>
        </p:txBody>
      </p:sp>
    </p:spTree>
    <p:extLst>
      <p:ext uri="{BB962C8B-B14F-4D97-AF65-F5344CB8AC3E}">
        <p14:creationId xmlns:p14="http://schemas.microsoft.com/office/powerpoint/2010/main" val="2386378750"/>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1" dur="500"/>
                                        <p:tgtEl>
                                          <p:spTgt spid="3">
                                            <p:txEl>
                                              <p:pRg st="2" end="2"/>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6851104" cy="5559896"/>
          </a:xfrm>
        </p:spPr>
        <p:txBody>
          <a:bodyPr>
            <a:normAutofit fontScale="92500" lnSpcReduction="20000"/>
          </a:bodyPr>
          <a:lstStyle/>
          <a:p>
            <a:pPr lvl="0" algn="r">
              <a:lnSpc>
                <a:spcPct val="150000"/>
              </a:lnSpc>
              <a:buClr>
                <a:srgbClr val="FFC000"/>
              </a:buClr>
              <a:buNone/>
            </a:pPr>
            <a:endParaRPr lang="fa-IR" sz="1700" dirty="0" smtClean="0">
              <a:solidFill>
                <a:prstClr val="black"/>
              </a:solidFill>
            </a:endParaRPr>
          </a:p>
          <a:p>
            <a:pPr lvl="0" algn="r">
              <a:lnSpc>
                <a:spcPct val="150000"/>
              </a:lnSpc>
              <a:buClr>
                <a:srgbClr val="FFC000"/>
              </a:buClr>
              <a:buNone/>
            </a:pPr>
            <a:endParaRPr lang="fa-IR" sz="1700" dirty="0">
              <a:solidFill>
                <a:prstClr val="black"/>
              </a:solidFill>
            </a:endParaRPr>
          </a:p>
          <a:p>
            <a:pPr lvl="0" algn="r">
              <a:lnSpc>
                <a:spcPct val="150000"/>
              </a:lnSpc>
              <a:buClr>
                <a:srgbClr val="FFC000"/>
              </a:buClr>
              <a:buNone/>
            </a:pPr>
            <a:r>
              <a:rPr lang="fa-IR" sz="1700" dirty="0" smtClean="0">
                <a:solidFill>
                  <a:srgbClr val="FF0000"/>
                </a:solidFill>
              </a:rPr>
              <a:t>3</a:t>
            </a:r>
            <a:r>
              <a:rPr lang="fa-IR" sz="1700" dirty="0" smtClean="0">
                <a:solidFill>
                  <a:prstClr val="black"/>
                </a:solidFill>
              </a:rPr>
              <a:t>- </a:t>
            </a:r>
            <a:r>
              <a:rPr lang="fa-IR" sz="1700" dirty="0">
                <a:solidFill>
                  <a:prstClr val="black"/>
                </a:solidFill>
              </a:rPr>
              <a:t>به علت حذف سربار ثابت ساخت از بهای تمام شده محصولات در این روش ، بهای تمام شده موجودی کالا عملا کمتر از بهای تمام شده واقعی خواهد بود. (عدم رعایت اصل بهای تمام شده )</a:t>
            </a:r>
          </a:p>
          <a:p>
            <a:pPr lvl="0" algn="r">
              <a:lnSpc>
                <a:spcPct val="150000"/>
              </a:lnSpc>
              <a:buClr>
                <a:srgbClr val="FFC000"/>
              </a:buClr>
              <a:buNone/>
            </a:pPr>
            <a:r>
              <a:rPr lang="fa-IR" sz="1700" dirty="0">
                <a:solidFill>
                  <a:srgbClr val="FF0000"/>
                </a:solidFill>
              </a:rPr>
              <a:t>4</a:t>
            </a:r>
            <a:r>
              <a:rPr lang="fa-IR" sz="1700" dirty="0">
                <a:solidFill>
                  <a:prstClr val="black"/>
                </a:solidFill>
              </a:rPr>
              <a:t>- طبقه بندی و تفکیک اقلام بهای تمام شده سربار به دوبخش ثابت و متغیر با مشکلاتی همراه میباشد .</a:t>
            </a:r>
          </a:p>
          <a:p>
            <a:pPr lvl="0" algn="r">
              <a:lnSpc>
                <a:spcPct val="150000"/>
              </a:lnSpc>
              <a:buClr>
                <a:srgbClr val="FFC000"/>
              </a:buClr>
              <a:buNone/>
            </a:pPr>
            <a:r>
              <a:rPr lang="fa-IR" sz="1700" dirty="0">
                <a:solidFill>
                  <a:srgbClr val="FF0000"/>
                </a:solidFill>
              </a:rPr>
              <a:t>5</a:t>
            </a:r>
            <a:r>
              <a:rPr lang="fa-IR" sz="1700" dirty="0">
                <a:solidFill>
                  <a:prstClr val="black"/>
                </a:solidFill>
              </a:rPr>
              <a:t>- اقلام بهای تمام شده سربار براساس رابطه شان با حجم تولید به دوبخش ثابت و متغیرتفکیک میشوند که این نوع تقسیم بندی در مورد بعضی از اقلام سربار اشتباه است زیرا بعضی از اقلام سربار بایستی بر اساس سایر مبانی مانند زمان ، درجه تغییر پذیری و ... به دو بخش فوق تفکیک گردد.</a:t>
            </a:r>
          </a:p>
          <a:p>
            <a:pPr lvl="0" algn="r">
              <a:lnSpc>
                <a:spcPct val="150000"/>
              </a:lnSpc>
              <a:buClr>
                <a:srgbClr val="FFC000"/>
              </a:buClr>
              <a:buNone/>
            </a:pPr>
            <a:r>
              <a:rPr lang="fa-IR" sz="1700" dirty="0">
                <a:solidFill>
                  <a:srgbClr val="FF0000"/>
                </a:solidFill>
              </a:rPr>
              <a:t>6</a:t>
            </a:r>
            <a:r>
              <a:rPr lang="fa-IR" sz="1700" dirty="0">
                <a:solidFill>
                  <a:prstClr val="black"/>
                </a:solidFill>
              </a:rPr>
              <a:t>- در بعضی از تصمیمات مدیریتی مانند توقف تولید محصول که تصمیم گیری براساس حاشیه سود انجام میگیرد ، باید حاشیه سود فوق تعدیل و اصلاح گردد زیرا سهم هزینه ثابت مربوط به محصول فوق ، از جمله اقلام مربوط به تصمیم گیری است .</a:t>
            </a:r>
          </a:p>
          <a:p>
            <a:endParaRPr lang="fa-IR" dirty="0"/>
          </a:p>
        </p:txBody>
      </p:sp>
      <p:sp>
        <p:nvSpPr>
          <p:cNvPr id="4" name="Rounded Rectangle 3"/>
          <p:cNvSpPr/>
          <p:nvPr/>
        </p:nvSpPr>
        <p:spPr>
          <a:xfrm>
            <a:off x="2118556" y="908720"/>
            <a:ext cx="3528392" cy="576064"/>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solidFill>
                  <a:srgbClr val="C00000"/>
                </a:solidFill>
              </a:rPr>
              <a:t>معایب روش هزینه یابی متغیر</a:t>
            </a:r>
            <a:endParaRPr lang="en-GB" dirty="0">
              <a:solidFill>
                <a:srgbClr val="C00000"/>
              </a:solidFill>
            </a:endParaRPr>
          </a:p>
        </p:txBody>
      </p:sp>
      <p:sp>
        <p:nvSpPr>
          <p:cNvPr id="5" name="Rectangle 4"/>
          <p:cNvSpPr/>
          <p:nvPr/>
        </p:nvSpPr>
        <p:spPr>
          <a:xfrm>
            <a:off x="3114546" y="6488668"/>
            <a:ext cx="2364750" cy="369332"/>
          </a:xfrm>
          <a:prstGeom prst="rect">
            <a:avLst/>
          </a:prstGeom>
        </p:spPr>
        <p:txBody>
          <a:bodyPr wrap="none">
            <a:spAutoFit/>
          </a:bodyPr>
          <a:lstStyle/>
          <a:p>
            <a:r>
              <a:rPr lang="fa-IR" dirty="0"/>
              <a:t>www.irhesabdaran.ir</a:t>
            </a:r>
          </a:p>
        </p:txBody>
      </p:sp>
    </p:spTree>
    <p:extLst>
      <p:ext uri="{BB962C8B-B14F-4D97-AF65-F5344CB8AC3E}">
        <p14:creationId xmlns:p14="http://schemas.microsoft.com/office/powerpoint/2010/main" val="4278373819"/>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1" dur="500"/>
                                        <p:tgtEl>
                                          <p:spTgt spid="3">
                                            <p:txEl>
                                              <p:pRg st="2" end="2"/>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5" dur="500"/>
                                        <p:tgtEl>
                                          <p:spTgt spid="3">
                                            <p:txEl>
                                              <p:pRg st="3" end="3"/>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9" dur="500"/>
                                        <p:tgtEl>
                                          <p:spTgt spid="3">
                                            <p:txEl>
                                              <p:pRg st="4" end="4"/>
                                            </p:txEl>
                                          </p:spTgt>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sharpenSoften amount="-4000"/>
                    </a14:imgEffect>
                    <a14:imgEffect>
                      <a14:colorTemperature colorTemp="9835"/>
                    </a14:imgEffect>
                    <a14:imgEffect>
                      <a14:saturation sat="66000"/>
                    </a14:imgEffect>
                    <a14:imgEffect>
                      <a14:brightnessContrast bright="5000" contrast="-10000"/>
                    </a14:imgEffect>
                  </a14:imgLayer>
                </a14:imgProps>
              </a:ext>
              <a:ext uri="{28A0092B-C50C-407E-A947-70E740481C1C}">
                <a14:useLocalDpi xmlns:a14="http://schemas.microsoft.com/office/drawing/2010/main" val="0"/>
              </a:ext>
            </a:extLst>
          </a:blip>
          <a:stretch>
            <a:fillRect/>
          </a:stretch>
        </p:blipFill>
        <p:spPr>
          <a:xfrm>
            <a:off x="3491880" y="2102340"/>
            <a:ext cx="4263655" cy="4263655"/>
          </a:xfrm>
          <a:prstGeom prst="rect">
            <a:avLst/>
          </a:prstGeom>
          <a:ln>
            <a:noFill/>
          </a:ln>
          <a:effectLst>
            <a:softEdge rad="112500"/>
          </a:effectLst>
        </p:spPr>
      </p:pic>
      <p:sp>
        <p:nvSpPr>
          <p:cNvPr id="3" name="Content Placeholder 2"/>
          <p:cNvSpPr>
            <a:spLocks noGrp="1"/>
          </p:cNvSpPr>
          <p:nvPr>
            <p:ph idx="1"/>
          </p:nvPr>
        </p:nvSpPr>
        <p:spPr>
          <a:xfrm>
            <a:off x="467544" y="332656"/>
            <a:ext cx="8003232" cy="5904656"/>
          </a:xfrm>
        </p:spPr>
        <p:txBody>
          <a:bodyPr>
            <a:normAutofit fontScale="85000" lnSpcReduction="10000"/>
          </a:bodyPr>
          <a:lstStyle/>
          <a:p>
            <a:pPr marL="0" indent="0" algn="r">
              <a:buNone/>
            </a:pPr>
            <a:endParaRPr lang="fa-IR" sz="1800" dirty="0" smtClean="0">
              <a:solidFill>
                <a:prstClr val="black"/>
              </a:solidFill>
            </a:endParaRPr>
          </a:p>
          <a:p>
            <a:pPr marL="0" indent="0" algn="r">
              <a:buNone/>
            </a:pPr>
            <a:endParaRPr lang="fa-IR" sz="1800" dirty="0" smtClean="0">
              <a:solidFill>
                <a:prstClr val="black"/>
              </a:solidFill>
            </a:endParaRPr>
          </a:p>
          <a:p>
            <a:pPr marL="0" indent="0" algn="r">
              <a:buNone/>
            </a:pPr>
            <a:endParaRPr lang="fa-IR" dirty="0">
              <a:solidFill>
                <a:prstClr val="black"/>
              </a:solidFill>
            </a:endParaRPr>
          </a:p>
          <a:p>
            <a:pPr marL="0" indent="0" algn="r">
              <a:buNone/>
            </a:pPr>
            <a:r>
              <a:rPr lang="fa-IR" sz="1800" dirty="0" smtClean="0">
                <a:solidFill>
                  <a:prstClr val="black"/>
                </a:solidFill>
              </a:rPr>
              <a:t>عامل </a:t>
            </a:r>
            <a:r>
              <a:rPr lang="fa-IR" sz="1800" dirty="0">
                <a:solidFill>
                  <a:prstClr val="black"/>
                </a:solidFill>
              </a:rPr>
              <a:t>اختلاف سود و زیان بین دوروش ، رابطه بین تولید و فروش است . به طور کلی سه حالت زیر را میتوان در نظر گرفت  : </a:t>
            </a:r>
          </a:p>
          <a:p>
            <a:pPr marL="0" lvl="0" indent="0" algn="r">
              <a:buNone/>
            </a:pPr>
            <a:r>
              <a:rPr lang="fa-IR" sz="1800" dirty="0" smtClean="0">
                <a:solidFill>
                  <a:prstClr val="black"/>
                </a:solidFill>
              </a:rPr>
              <a:t>1) هرگاه تعداد تولید بیشتر از تعداد فروش باشد ، سود محاسبه شده بر اساس روش هزینه یابی جذبی بیشتر از سود محاسبه شده بر اساس روش هزینه یابی مستقیم خواهد بود.یعنی:</a:t>
            </a:r>
          </a:p>
          <a:p>
            <a:pPr lvl="0" algn="r">
              <a:buFont typeface="Arial" pitchFamily="34" charset="0"/>
              <a:buAutoNum type="arabicParenR"/>
            </a:pPr>
            <a:endParaRPr lang="fa-IR" sz="1800" dirty="0">
              <a:solidFill>
                <a:prstClr val="black"/>
              </a:solidFill>
            </a:endParaRPr>
          </a:p>
          <a:p>
            <a:pPr lvl="0" algn="r">
              <a:buNone/>
            </a:pPr>
            <a:r>
              <a:rPr lang="fa-IR" sz="1800" dirty="0">
                <a:solidFill>
                  <a:prstClr val="black"/>
                </a:solidFill>
              </a:rPr>
              <a:t>                       </a:t>
            </a:r>
            <a:r>
              <a:rPr lang="fa-IR" sz="1800" dirty="0" smtClean="0">
                <a:solidFill>
                  <a:prstClr val="black"/>
                </a:solidFill>
              </a:rPr>
              <a:t>    </a:t>
            </a:r>
            <a:r>
              <a:rPr lang="fa-IR" sz="1800" dirty="0">
                <a:solidFill>
                  <a:prstClr val="black"/>
                </a:solidFill>
              </a:rPr>
              <a:t>سود روش متغیر &lt; سود روش جذبی  </a:t>
            </a:r>
            <a:r>
              <a:rPr lang="fa-IR" sz="1800" dirty="0" smtClean="0">
                <a:solidFill>
                  <a:prstClr val="black"/>
                </a:solidFill>
              </a:rPr>
              <a:t>                  تعداد </a:t>
            </a:r>
            <a:r>
              <a:rPr lang="fa-IR" sz="1800" dirty="0">
                <a:solidFill>
                  <a:prstClr val="black"/>
                </a:solidFill>
              </a:rPr>
              <a:t>فروش &lt; تعداد </a:t>
            </a:r>
            <a:r>
              <a:rPr lang="fa-IR" sz="1800" dirty="0" smtClean="0">
                <a:solidFill>
                  <a:prstClr val="black"/>
                </a:solidFill>
              </a:rPr>
              <a:t>تولید</a:t>
            </a:r>
          </a:p>
          <a:p>
            <a:pPr lvl="0" algn="r">
              <a:buNone/>
            </a:pPr>
            <a:r>
              <a:rPr lang="fa-IR" sz="1800" dirty="0" smtClean="0">
                <a:solidFill>
                  <a:prstClr val="black"/>
                </a:solidFill>
              </a:rPr>
              <a:t>     </a:t>
            </a:r>
            <a:endParaRPr lang="fa-IR" sz="1800" dirty="0">
              <a:solidFill>
                <a:prstClr val="black"/>
              </a:solidFill>
            </a:endParaRPr>
          </a:p>
          <a:p>
            <a:pPr lvl="0" algn="r">
              <a:buNone/>
            </a:pPr>
            <a:r>
              <a:rPr lang="fa-IR" sz="1800" dirty="0">
                <a:solidFill>
                  <a:prstClr val="black"/>
                </a:solidFill>
              </a:rPr>
              <a:t>2) </a:t>
            </a:r>
            <a:r>
              <a:rPr lang="fa-IR" sz="1800" dirty="0" smtClean="0">
                <a:solidFill>
                  <a:prstClr val="black"/>
                </a:solidFill>
              </a:rPr>
              <a:t>هرگاه تعداد تولید کمتر از تعداد فروش باشد ، سود محاسبه شده بر اساس روش هزینه یابی جذبی کمتر از سود محاسبه شده بر اساس  روش هزینه یابی مستقیم خواهد بود . یعنی: </a:t>
            </a:r>
          </a:p>
          <a:p>
            <a:pPr lvl="0" algn="r">
              <a:buNone/>
            </a:pPr>
            <a:endParaRPr lang="fa-IR" sz="1800" dirty="0">
              <a:solidFill>
                <a:prstClr val="black"/>
              </a:solidFill>
            </a:endParaRPr>
          </a:p>
          <a:p>
            <a:pPr lvl="0" algn="r">
              <a:buNone/>
            </a:pPr>
            <a:r>
              <a:rPr lang="fa-IR" sz="1800" dirty="0">
                <a:solidFill>
                  <a:prstClr val="black"/>
                </a:solidFill>
              </a:rPr>
              <a:t>                 </a:t>
            </a:r>
            <a:r>
              <a:rPr lang="fa-IR" sz="1800" dirty="0" smtClean="0">
                <a:solidFill>
                  <a:prstClr val="black"/>
                </a:solidFill>
              </a:rPr>
              <a:t>   </a:t>
            </a:r>
            <a:r>
              <a:rPr lang="fa-IR" sz="1800" dirty="0">
                <a:solidFill>
                  <a:prstClr val="black"/>
                </a:solidFill>
              </a:rPr>
              <a:t>سود روش متغیر = سود روش جذبی                </a:t>
            </a:r>
            <a:r>
              <a:rPr lang="fa-IR" sz="1800" dirty="0" smtClean="0">
                <a:solidFill>
                  <a:prstClr val="black"/>
                </a:solidFill>
              </a:rPr>
              <a:t>        </a:t>
            </a:r>
            <a:r>
              <a:rPr lang="fa-IR" sz="1800" dirty="0">
                <a:solidFill>
                  <a:prstClr val="black"/>
                </a:solidFill>
              </a:rPr>
              <a:t>تعداد فروش </a:t>
            </a:r>
            <a:r>
              <a:rPr lang="fa-IR" dirty="0">
                <a:solidFill>
                  <a:prstClr val="black"/>
                </a:solidFill>
              </a:rPr>
              <a:t>&gt;</a:t>
            </a:r>
            <a:r>
              <a:rPr lang="fa-IR" sz="1800" dirty="0" smtClean="0">
                <a:solidFill>
                  <a:prstClr val="black"/>
                </a:solidFill>
              </a:rPr>
              <a:t> </a:t>
            </a:r>
            <a:r>
              <a:rPr lang="fa-IR" sz="1800" dirty="0">
                <a:solidFill>
                  <a:prstClr val="black"/>
                </a:solidFill>
              </a:rPr>
              <a:t>تعداد تولید   </a:t>
            </a:r>
          </a:p>
          <a:p>
            <a:pPr lvl="0" algn="r">
              <a:buNone/>
            </a:pPr>
            <a:r>
              <a:rPr lang="fa-IR" sz="1800" dirty="0">
                <a:solidFill>
                  <a:prstClr val="black"/>
                </a:solidFill>
              </a:rPr>
              <a:t>  </a:t>
            </a:r>
          </a:p>
          <a:p>
            <a:pPr lvl="0" algn="r">
              <a:buNone/>
            </a:pPr>
            <a:r>
              <a:rPr lang="fa-IR" sz="1800" dirty="0">
                <a:solidFill>
                  <a:prstClr val="black"/>
                </a:solidFill>
              </a:rPr>
              <a:t>3) </a:t>
            </a:r>
            <a:r>
              <a:rPr lang="fa-IR" sz="1800" dirty="0" smtClean="0">
                <a:solidFill>
                  <a:prstClr val="black"/>
                </a:solidFill>
              </a:rPr>
              <a:t>هرگاه تعداد تولید برابر با تعداد فروش باشد ، سود محاسبه شده بر اساس روش هزینه یابی جذبی با سود محاسبه شده بر اساس روش هزینه یابی مستقیم خواهد بود. یعنی:</a:t>
            </a:r>
            <a:endParaRPr lang="fa-IR" sz="1800" dirty="0">
              <a:solidFill>
                <a:prstClr val="black"/>
              </a:solidFill>
            </a:endParaRPr>
          </a:p>
          <a:p>
            <a:pPr lvl="0" algn="r">
              <a:buNone/>
            </a:pPr>
            <a:r>
              <a:rPr lang="fa-IR" sz="1800" dirty="0">
                <a:solidFill>
                  <a:prstClr val="black"/>
                </a:solidFill>
              </a:rPr>
              <a:t>       </a:t>
            </a:r>
            <a:r>
              <a:rPr lang="fa-IR" sz="1800" dirty="0" smtClean="0">
                <a:solidFill>
                  <a:prstClr val="black"/>
                </a:solidFill>
              </a:rPr>
              <a:t>      سود </a:t>
            </a:r>
            <a:r>
              <a:rPr lang="fa-IR" sz="1800" dirty="0">
                <a:solidFill>
                  <a:prstClr val="black"/>
                </a:solidFill>
              </a:rPr>
              <a:t>روش متغیر </a:t>
            </a:r>
            <a:r>
              <a:rPr lang="fa-IR" dirty="0">
                <a:solidFill>
                  <a:prstClr val="black"/>
                </a:solidFill>
              </a:rPr>
              <a:t>=</a:t>
            </a:r>
            <a:r>
              <a:rPr lang="fa-IR" sz="1800" dirty="0" smtClean="0">
                <a:solidFill>
                  <a:prstClr val="black"/>
                </a:solidFill>
              </a:rPr>
              <a:t> </a:t>
            </a:r>
            <a:r>
              <a:rPr lang="fa-IR" sz="1800" dirty="0">
                <a:solidFill>
                  <a:prstClr val="black"/>
                </a:solidFill>
              </a:rPr>
              <a:t>سود </a:t>
            </a:r>
            <a:r>
              <a:rPr lang="fa-IR" sz="1800" dirty="0" smtClean="0">
                <a:solidFill>
                  <a:prstClr val="black"/>
                </a:solidFill>
              </a:rPr>
              <a:t> </a:t>
            </a:r>
            <a:r>
              <a:rPr lang="fa-IR" sz="1800" dirty="0">
                <a:solidFill>
                  <a:prstClr val="black"/>
                </a:solidFill>
              </a:rPr>
              <a:t>روش </a:t>
            </a:r>
            <a:r>
              <a:rPr lang="fa-IR" sz="1800" dirty="0" smtClean="0">
                <a:solidFill>
                  <a:prstClr val="black"/>
                </a:solidFill>
              </a:rPr>
              <a:t>جذبی                       تعداد </a:t>
            </a:r>
            <a:r>
              <a:rPr lang="fa-IR" sz="1800" dirty="0">
                <a:solidFill>
                  <a:prstClr val="black"/>
                </a:solidFill>
              </a:rPr>
              <a:t>فروش </a:t>
            </a:r>
            <a:r>
              <a:rPr lang="fa-IR" dirty="0">
                <a:solidFill>
                  <a:prstClr val="black"/>
                </a:solidFill>
              </a:rPr>
              <a:t>=</a:t>
            </a:r>
            <a:r>
              <a:rPr lang="fa-IR" sz="1800" dirty="0" smtClean="0">
                <a:solidFill>
                  <a:prstClr val="black"/>
                </a:solidFill>
              </a:rPr>
              <a:t> </a:t>
            </a:r>
            <a:r>
              <a:rPr lang="fa-IR" sz="1800" dirty="0">
                <a:solidFill>
                  <a:prstClr val="black"/>
                </a:solidFill>
              </a:rPr>
              <a:t>تعداد تولید     </a:t>
            </a:r>
          </a:p>
          <a:p>
            <a:pPr algn="r"/>
            <a:endParaRPr lang="fa-IR" dirty="0"/>
          </a:p>
        </p:txBody>
      </p:sp>
      <p:sp>
        <p:nvSpPr>
          <p:cNvPr id="2" name="Rounded Rectangle 1"/>
          <p:cNvSpPr/>
          <p:nvPr/>
        </p:nvSpPr>
        <p:spPr>
          <a:xfrm>
            <a:off x="2483768" y="548680"/>
            <a:ext cx="3672408" cy="504056"/>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solidFill>
                  <a:srgbClr val="C00000"/>
                </a:solidFill>
              </a:rPr>
              <a:t>مقایسه سود عملیاتی در روشهای هزینه یابی جذبی و متغیر</a:t>
            </a:r>
            <a:endParaRPr lang="en-GB" sz="1600" dirty="0">
              <a:solidFill>
                <a:srgbClr val="C00000"/>
              </a:solidFill>
            </a:endParaRPr>
          </a:p>
        </p:txBody>
      </p:sp>
      <p:sp>
        <p:nvSpPr>
          <p:cNvPr id="8" name="Right Arrow 7"/>
          <p:cNvSpPr/>
          <p:nvPr/>
        </p:nvSpPr>
        <p:spPr>
          <a:xfrm>
            <a:off x="2772746" y="2708920"/>
            <a:ext cx="1079174" cy="432048"/>
          </a:xfrm>
          <a:prstGeom prst="rightArrow">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a:off x="3059832" y="4216520"/>
            <a:ext cx="1079174" cy="432048"/>
          </a:xfrm>
          <a:prstGeom prst="rightArrow">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p:nvPr/>
        </p:nvSpPr>
        <p:spPr>
          <a:xfrm>
            <a:off x="3418115" y="5482148"/>
            <a:ext cx="1079174" cy="432048"/>
          </a:xfrm>
          <a:prstGeom prst="rightArrow">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3114546" y="6488668"/>
            <a:ext cx="2364750" cy="369332"/>
          </a:xfrm>
          <a:prstGeom prst="rect">
            <a:avLst/>
          </a:prstGeom>
        </p:spPr>
        <p:txBody>
          <a:bodyPr wrap="none">
            <a:spAutoFit/>
          </a:bodyPr>
          <a:lstStyle/>
          <a:p>
            <a:r>
              <a:rPr lang="fa-IR" dirty="0"/>
              <a:t>www.irhesabdaran.ir</a:t>
            </a:r>
          </a:p>
        </p:txBody>
      </p:sp>
    </p:spTree>
    <p:extLst>
      <p:ext uri="{BB962C8B-B14F-4D97-AF65-F5344CB8AC3E}">
        <p14:creationId xmlns:p14="http://schemas.microsoft.com/office/powerpoint/2010/main" val="4252126461"/>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1" dur="500"/>
                                        <p:tgtEl>
                                          <p:spTgt spid="3">
                                            <p:txEl>
                                              <p:pRg st="3" end="3"/>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5" dur="500"/>
                                        <p:tgtEl>
                                          <p:spTgt spid="3">
                                            <p:txEl>
                                              <p:pRg st="4" end="4"/>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randombar(horizontal)">
                                      <p:cBhvr>
                                        <p:cTn id="19" dur="500"/>
                                        <p:tgtEl>
                                          <p:spTgt spid="3">
                                            <p:txEl>
                                              <p:pRg st="6" end="6"/>
                                            </p:txEl>
                                          </p:spTgt>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3" dur="500"/>
                                        <p:tgtEl>
                                          <p:spTgt spid="3">
                                            <p:txEl>
                                              <p:pRg st="7" end="7"/>
                                            </p:txEl>
                                          </p:spTgt>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randombar(horizontal)">
                                      <p:cBhvr>
                                        <p:cTn id="27" dur="500"/>
                                        <p:tgtEl>
                                          <p:spTgt spid="3">
                                            <p:txEl>
                                              <p:pRg st="8" end="8"/>
                                            </p:txEl>
                                          </p:spTgt>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31" dur="500"/>
                                        <p:tgtEl>
                                          <p:spTgt spid="3">
                                            <p:txEl>
                                              <p:pRg st="10" end="10"/>
                                            </p:txEl>
                                          </p:spTgt>
                                        </p:tgtEl>
                                      </p:cBhvr>
                                    </p:animEffect>
                                  </p:childTnLst>
                                </p:cTn>
                              </p:par>
                            </p:childTnLst>
                          </p:cTn>
                        </p:par>
                        <p:par>
                          <p:cTn id="32" fill="hold">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randombar(horizontal)">
                                      <p:cBhvr>
                                        <p:cTn id="35" dur="500"/>
                                        <p:tgtEl>
                                          <p:spTgt spid="3">
                                            <p:txEl>
                                              <p:pRg st="11" end="11"/>
                                            </p:txEl>
                                          </p:spTgt>
                                        </p:tgtEl>
                                      </p:cBhvr>
                                    </p:animEffect>
                                  </p:childTnLst>
                                </p:cTn>
                              </p:par>
                            </p:childTnLst>
                          </p:cTn>
                        </p:par>
                        <p:par>
                          <p:cTn id="36" fill="hold">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animEffect transition="in" filter="randombar(horizontal)">
                                      <p:cBhvr>
                                        <p:cTn id="39" dur="500"/>
                                        <p:tgtEl>
                                          <p:spTgt spid="3">
                                            <p:txEl>
                                              <p:pRg st="12" end="12"/>
                                            </p:txEl>
                                          </p:spTgt>
                                        </p:tgtEl>
                                      </p:cBhvr>
                                    </p:animEffect>
                                  </p:childTnLst>
                                </p:cTn>
                              </p:par>
                            </p:childTnLst>
                          </p:cTn>
                        </p:par>
                        <p:par>
                          <p:cTn id="40" fill="hold">
                            <p:stCondLst>
                              <p:cond delay="4500"/>
                            </p:stCondLst>
                            <p:childTnLst>
                              <p:par>
                                <p:cTn id="41" presetID="14" presetClass="entr" presetSubtype="10" fill="hold" grpId="0" nodeType="after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animEffect transition="in" filter="randombar(horizontal)">
                                      <p:cBhvr>
                                        <p:cTn id="43" dur="500"/>
                                        <p:tgtEl>
                                          <p:spTgt spid="3">
                                            <p:txEl>
                                              <p:pRg st="13" end="13"/>
                                            </p:txEl>
                                          </p:spTgt>
                                        </p:tgtEl>
                                      </p:cBhvr>
                                    </p:animEffect>
                                  </p:childTnLst>
                                </p:cTn>
                              </p:par>
                            </p:childTnLst>
                          </p:cTn>
                        </p:par>
                        <p:par>
                          <p:cTn id="44" fill="hold">
                            <p:stCondLst>
                              <p:cond delay="5000"/>
                            </p:stCondLst>
                            <p:childTnLst>
                              <p:par>
                                <p:cTn id="45" presetID="14" presetClass="entr" presetSubtype="10"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randombar(horizontal)">
                                      <p:cBhvr>
                                        <p:cTn id="47" dur="500"/>
                                        <p:tgtEl>
                                          <p:spTgt spid="8"/>
                                        </p:tgtEl>
                                      </p:cBhvr>
                                    </p:animEffect>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randombar(horizontal)">
                                      <p:cBhvr>
                                        <p:cTn id="51" dur="500"/>
                                        <p:tgtEl>
                                          <p:spTgt spid="9"/>
                                        </p:tgtEl>
                                      </p:cBhvr>
                                    </p:animEffect>
                                  </p:childTnLst>
                                </p:cTn>
                              </p:par>
                            </p:childTnLst>
                          </p:cTn>
                        </p:par>
                        <p:par>
                          <p:cTn id="52" fill="hold">
                            <p:stCondLst>
                              <p:cond delay="6000"/>
                            </p:stCondLst>
                            <p:childTnLst>
                              <p:par>
                                <p:cTn id="53" presetID="14" presetClass="entr" presetSubtype="10"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randombar(horizontal)">
                                      <p:cBhvr>
                                        <p:cTn id="55" dur="500"/>
                                        <p:tgtEl>
                                          <p:spTgt spid="10"/>
                                        </p:tgtEl>
                                      </p:cBhvr>
                                    </p:animEffect>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randombar(horizontal)">
                                      <p:cBhvr>
                                        <p:cTn id="5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764704"/>
            <a:ext cx="7200800" cy="5361459"/>
          </a:xfrm>
        </p:spPr>
        <p:txBody>
          <a:bodyPr>
            <a:normAutofit lnSpcReduction="10000"/>
          </a:bodyPr>
          <a:lstStyle/>
          <a:p>
            <a:pPr lvl="0" algn="just">
              <a:buNone/>
            </a:pPr>
            <a:endParaRPr lang="fa-IR" sz="1800" dirty="0">
              <a:solidFill>
                <a:prstClr val="black"/>
              </a:solidFill>
            </a:endParaRPr>
          </a:p>
          <a:p>
            <a:pPr marL="0" indent="0" algn="r">
              <a:buNone/>
            </a:pPr>
            <a:endParaRPr lang="fa-IR" sz="1800" dirty="0" smtClean="0">
              <a:solidFill>
                <a:prstClr val="black"/>
              </a:solidFill>
            </a:endParaRPr>
          </a:p>
          <a:p>
            <a:pPr marL="0" indent="0" algn="r">
              <a:buNone/>
            </a:pPr>
            <a:r>
              <a:rPr lang="fa-IR" sz="1800" dirty="0" smtClean="0">
                <a:solidFill>
                  <a:prstClr val="black"/>
                </a:solidFill>
              </a:rPr>
              <a:t>درسیستم هزینه یابی فرا متغیر، بهای تمام شده یک واحد محصول تنها شامل هزینه مواد مستقیم است وسایر </a:t>
            </a:r>
          </a:p>
          <a:p>
            <a:pPr lvl="0" algn="r">
              <a:buNone/>
            </a:pPr>
            <a:r>
              <a:rPr lang="fa-IR" sz="1800" dirty="0" smtClean="0">
                <a:solidFill>
                  <a:prstClr val="black"/>
                </a:solidFill>
              </a:rPr>
              <a:t>هزینه هاشامل دستمزد مستقیم وسربار ،دردوره وقوع به حساب هزینه منظور میشوند.</a:t>
            </a:r>
            <a:endParaRPr lang="fa-IR" sz="1800" dirty="0">
              <a:solidFill>
                <a:prstClr val="black"/>
              </a:solidFill>
            </a:endParaRPr>
          </a:p>
          <a:p>
            <a:pPr lvl="0" algn="r">
              <a:buNone/>
            </a:pPr>
            <a:endParaRPr lang="fa-IR" sz="1800" dirty="0">
              <a:solidFill>
                <a:prstClr val="black"/>
              </a:solidFill>
            </a:endParaRPr>
          </a:p>
          <a:p>
            <a:pPr lvl="0" algn="r">
              <a:buNone/>
            </a:pPr>
            <a:endParaRPr lang="fa-IR" sz="1800" dirty="0">
              <a:solidFill>
                <a:prstClr val="black"/>
              </a:solidFill>
            </a:endParaRPr>
          </a:p>
          <a:p>
            <a:pPr lvl="0" algn="r">
              <a:buNone/>
            </a:pPr>
            <a:endParaRPr lang="fa-IR" sz="1800" dirty="0" smtClean="0">
              <a:solidFill>
                <a:prstClr val="black"/>
              </a:solidFill>
            </a:endParaRPr>
          </a:p>
          <a:p>
            <a:pPr lvl="0" algn="r">
              <a:buNone/>
            </a:pPr>
            <a:endParaRPr lang="fa-IR" sz="1800" dirty="0">
              <a:solidFill>
                <a:prstClr val="black"/>
              </a:solidFill>
            </a:endParaRPr>
          </a:p>
          <a:p>
            <a:pPr lvl="0" algn="r">
              <a:buNone/>
            </a:pPr>
            <a:r>
              <a:rPr lang="fa-IR" sz="1800" dirty="0">
                <a:solidFill>
                  <a:prstClr val="black"/>
                </a:solidFill>
              </a:rPr>
              <a:t>در این روش سایر اقلام بهای تمام شده شامل بهای دستمزد مستقیم ، سربار متغیر و ثابت ساخت ، هزینه های اداری و تشکیلاتی و توزیع و فروش کلا به عنوان (( هزینه دوره )) به صورت سود و زیان دوره مورد نظر منظور می گردد . بنابراین :  </a:t>
            </a:r>
          </a:p>
          <a:p>
            <a:pPr lvl="0" algn="r">
              <a:buNone/>
            </a:pPr>
            <a:r>
              <a:rPr lang="fa-IR" sz="1800" dirty="0">
                <a:solidFill>
                  <a:prstClr val="black"/>
                </a:solidFill>
              </a:rPr>
              <a:t>                                                                                                           </a:t>
            </a:r>
          </a:p>
          <a:p>
            <a:endParaRPr lang="fa-IR" sz="1800" dirty="0"/>
          </a:p>
        </p:txBody>
      </p:sp>
      <p:sp>
        <p:nvSpPr>
          <p:cNvPr id="4" name="Rounded Rectangle 3"/>
          <p:cNvSpPr/>
          <p:nvPr/>
        </p:nvSpPr>
        <p:spPr>
          <a:xfrm>
            <a:off x="1547664" y="3043545"/>
            <a:ext cx="4968552" cy="491878"/>
          </a:xfrm>
          <a:prstGeom prst="roundRect">
            <a:avLst/>
          </a:prstGeom>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l">
              <a:rot lat="0" lon="0" rev="1500000"/>
            </a:lightRig>
          </a:scene3d>
          <a:sp3d prstMaterial="metal">
            <a:bevelT w="88900" h="88900"/>
          </a:sp3d>
        </p:spPr>
        <p:style>
          <a:lnRef idx="0">
            <a:schemeClr val="accent3"/>
          </a:lnRef>
          <a:fillRef idx="3">
            <a:schemeClr val="accent3"/>
          </a:fillRef>
          <a:effectRef idx="3">
            <a:schemeClr val="accent3"/>
          </a:effectRef>
          <a:fontRef idx="minor">
            <a:schemeClr val="lt1"/>
          </a:fontRef>
        </p:style>
        <p:txBody>
          <a:bodyPr rtlCol="1" anchor="ctr"/>
          <a:lstStyle/>
          <a:p>
            <a:pPr algn="ctr"/>
            <a:r>
              <a:rPr lang="fa-IR" dirty="0" smtClean="0">
                <a:solidFill>
                  <a:schemeClr val="tx1"/>
                </a:solidFill>
              </a:rPr>
              <a:t>هزینه مواد مستقیم = بهای تمام شده محصول </a:t>
            </a:r>
            <a:endParaRPr lang="fa-IR" dirty="0">
              <a:solidFill>
                <a:schemeClr val="tx1"/>
              </a:solidFill>
            </a:endParaRPr>
          </a:p>
        </p:txBody>
      </p:sp>
      <p:sp>
        <p:nvSpPr>
          <p:cNvPr id="5" name="Rounded Rectangle 4"/>
          <p:cNvSpPr/>
          <p:nvPr/>
        </p:nvSpPr>
        <p:spPr>
          <a:xfrm>
            <a:off x="0" y="5733256"/>
            <a:ext cx="8496944" cy="637117"/>
          </a:xfrm>
          <a:prstGeom prst="roundRect">
            <a:avLst/>
          </a:prstGeom>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l">
              <a:rot lat="0" lon="0" rev="1500000"/>
            </a:lightRig>
          </a:scene3d>
          <a:sp3d prstMaterial="metal">
            <a:bevelT w="88900" h="88900"/>
          </a:sp3d>
        </p:spPr>
        <p:style>
          <a:lnRef idx="0">
            <a:schemeClr val="accent3"/>
          </a:lnRef>
          <a:fillRef idx="3">
            <a:schemeClr val="accent3"/>
          </a:fillRef>
          <a:effectRef idx="3">
            <a:schemeClr val="accent3"/>
          </a:effectRef>
          <a:fontRef idx="minor">
            <a:schemeClr val="lt1"/>
          </a:fontRef>
        </p:style>
        <p:txBody>
          <a:bodyPr rtlCol="1" anchor="ctr"/>
          <a:lstStyle/>
          <a:p>
            <a:pPr algn="ctr"/>
            <a:r>
              <a:rPr lang="fa-IR" sz="1200" b="1" dirty="0" smtClean="0">
                <a:solidFill>
                  <a:schemeClr val="tx1"/>
                </a:solidFill>
              </a:rPr>
              <a:t>هزینه اداری و تشکیلاتی ( متغیر و ثابت ) + هزینه های توزیع و فروش ( متغیر و ثابت ) + هزینه دستمزد مستقیم + هزینه سربار ( متغیر و ثابت ) = هزینه دوره </a:t>
            </a:r>
            <a:endParaRPr lang="fa-IR" sz="1200" b="1" dirty="0">
              <a:solidFill>
                <a:schemeClr val="tx1"/>
              </a:solidFill>
            </a:endParaRPr>
          </a:p>
        </p:txBody>
      </p:sp>
      <p:sp>
        <p:nvSpPr>
          <p:cNvPr id="2" name="Rounded Rectangle 1"/>
          <p:cNvSpPr/>
          <p:nvPr/>
        </p:nvSpPr>
        <p:spPr>
          <a:xfrm>
            <a:off x="2340260" y="761526"/>
            <a:ext cx="3816424" cy="576064"/>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solidFill>
                  <a:srgbClr val="C00000"/>
                </a:solidFill>
              </a:rPr>
              <a:t>هزینه یابی </a:t>
            </a:r>
            <a:r>
              <a:rPr lang="fa-IR" b="1" dirty="0" smtClean="0">
                <a:solidFill>
                  <a:srgbClr val="C00000"/>
                </a:solidFill>
              </a:rPr>
              <a:t>غیرمتغیر </a:t>
            </a:r>
            <a:r>
              <a:rPr lang="fa-IR" b="1" dirty="0">
                <a:solidFill>
                  <a:srgbClr val="C00000"/>
                </a:solidFill>
              </a:rPr>
              <a:t>( میان داد ) </a:t>
            </a:r>
          </a:p>
          <a:p>
            <a:pPr algn="ctr"/>
            <a:endParaRPr lang="en-GB" dirty="0"/>
          </a:p>
        </p:txBody>
      </p:sp>
      <p:sp>
        <p:nvSpPr>
          <p:cNvPr id="6" name="Rectangle 5"/>
          <p:cNvSpPr/>
          <p:nvPr/>
        </p:nvSpPr>
        <p:spPr>
          <a:xfrm>
            <a:off x="3114546" y="6488668"/>
            <a:ext cx="2364750" cy="369332"/>
          </a:xfrm>
          <a:prstGeom prst="rect">
            <a:avLst/>
          </a:prstGeom>
        </p:spPr>
        <p:txBody>
          <a:bodyPr wrap="none">
            <a:spAutoFit/>
          </a:bodyPr>
          <a:lstStyle/>
          <a:p>
            <a:r>
              <a:rPr lang="fa-IR" dirty="0"/>
              <a:t>www.irhesabdaran.ir</a:t>
            </a:r>
          </a:p>
        </p:txBody>
      </p:sp>
    </p:spTree>
    <p:extLst>
      <p:ext uri="{BB962C8B-B14F-4D97-AF65-F5344CB8AC3E}">
        <p14:creationId xmlns:p14="http://schemas.microsoft.com/office/powerpoint/2010/main" val="581039089"/>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1" dur="500"/>
                                        <p:tgtEl>
                                          <p:spTgt spid="3">
                                            <p:txEl>
                                              <p:pRg st="2" end="2"/>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5" dur="500"/>
                                        <p:tgtEl>
                                          <p:spTgt spid="3">
                                            <p:txEl>
                                              <p:pRg st="3" end="3"/>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randombar(horizontal)">
                                      <p:cBhvr>
                                        <p:cTn id="19" dur="500"/>
                                        <p:tgtEl>
                                          <p:spTgt spid="3">
                                            <p:txEl>
                                              <p:pRg st="8" end="8"/>
                                            </p:txEl>
                                          </p:spTgt>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randombar(horizontal)">
                                      <p:cBhvr>
                                        <p:cTn id="23" dur="500"/>
                                        <p:tgtEl>
                                          <p:spTgt spid="3">
                                            <p:txEl>
                                              <p:pRg st="9" end="9"/>
                                            </p:txEl>
                                          </p:spTgt>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randombar(horizontal)">
                                      <p:cBhvr>
                                        <p:cTn id="27" dur="500"/>
                                        <p:tgtEl>
                                          <p:spTgt spid="4"/>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randombar(horizontal)">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8" y="332656"/>
            <a:ext cx="7202761" cy="6192688"/>
          </a:xfrm>
        </p:spPr>
        <p:txBody>
          <a:bodyPr/>
          <a:lstStyle/>
          <a:p>
            <a:pPr marL="0" indent="0" algn="r">
              <a:buNone/>
            </a:pPr>
            <a:r>
              <a:rPr lang="fa-IR" sz="1400" b="1" dirty="0" smtClean="0">
                <a:solidFill>
                  <a:srgbClr val="C00000"/>
                </a:solidFill>
              </a:rPr>
              <a:t>اطلاعات زیر در پایان سال 1381 از دفاتر شرکت الیکا استخراج شده است:</a:t>
            </a:r>
          </a:p>
          <a:p>
            <a:pPr marL="0" indent="0" algn="r">
              <a:buNone/>
            </a:pPr>
            <a:r>
              <a:rPr lang="fa-IR" sz="1400" dirty="0" smtClean="0"/>
              <a:t>                                 </a:t>
            </a:r>
            <a:r>
              <a:rPr lang="fa-IR" sz="1400" u="sng" dirty="0" smtClean="0"/>
              <a:t>هر واحد</a:t>
            </a:r>
            <a:r>
              <a:rPr lang="fa-IR" sz="1400" dirty="0" smtClean="0"/>
              <a:t>                        </a:t>
            </a:r>
            <a:r>
              <a:rPr lang="fa-IR" sz="1400" u="sng" dirty="0" smtClean="0"/>
              <a:t>                 سایر اطلاعات                 </a:t>
            </a:r>
          </a:p>
          <a:p>
            <a:pPr marL="0" indent="0" algn="r">
              <a:buNone/>
            </a:pPr>
            <a:r>
              <a:rPr lang="fa-IR" sz="1200" dirty="0" smtClean="0"/>
              <a:t>                                          ریال                                    </a:t>
            </a:r>
          </a:p>
          <a:p>
            <a:pPr marL="0" indent="0" algn="r">
              <a:buNone/>
            </a:pPr>
            <a:r>
              <a:rPr lang="fa-IR" sz="1200" dirty="0" smtClean="0"/>
              <a:t>قیمت فروش                         2000                              سربار ثابت تولیدی                      5000000 ریال </a:t>
            </a:r>
          </a:p>
          <a:p>
            <a:pPr marL="0" indent="0" algn="r">
              <a:buNone/>
            </a:pPr>
            <a:r>
              <a:rPr lang="fa-IR" sz="1200" dirty="0" smtClean="0"/>
              <a:t>هزینه مواد مستقیم               500                               هزینه های ثابت اداری و فروش       2000000 ریال </a:t>
            </a:r>
          </a:p>
          <a:p>
            <a:pPr marL="0" indent="0" algn="r">
              <a:buNone/>
            </a:pPr>
            <a:r>
              <a:rPr lang="fa-IR" sz="1200" dirty="0" smtClean="0"/>
              <a:t>هزینه دستمزد مستقیم          400                               تعداد فروش                               20000 واحد </a:t>
            </a:r>
          </a:p>
          <a:p>
            <a:pPr marL="0" indent="0" algn="r">
              <a:buNone/>
            </a:pPr>
            <a:r>
              <a:rPr lang="fa-IR" sz="1200" dirty="0" smtClean="0"/>
              <a:t>هزینه سربار متغیر تولیدی       300                                تعداد تولید                                25000 واحد </a:t>
            </a:r>
          </a:p>
          <a:p>
            <a:pPr marL="0" indent="0" algn="r">
              <a:buNone/>
            </a:pPr>
            <a:r>
              <a:rPr lang="fa-IR" sz="1200" dirty="0" smtClean="0"/>
              <a:t>هزینه های متغیر اداری و فروش 5% فروش                     مقدارموجودی اول دوره                 1000واحد</a:t>
            </a:r>
          </a:p>
          <a:p>
            <a:pPr marL="0" indent="0" algn="r">
              <a:buNone/>
            </a:pPr>
            <a:r>
              <a:rPr lang="fa-IR" dirty="0" smtClean="0"/>
              <a:t>                                                   </a:t>
            </a:r>
            <a:r>
              <a:rPr lang="fa-IR" sz="1200" dirty="0" smtClean="0"/>
              <a:t>مقدار موجودی پایان دوره               6000واحد</a:t>
            </a:r>
          </a:p>
          <a:p>
            <a:pPr marL="0" indent="0" algn="r">
              <a:buNone/>
            </a:pPr>
            <a:r>
              <a:rPr lang="fa-IR" sz="1200" dirty="0" smtClean="0">
                <a:solidFill>
                  <a:srgbClr val="C00000"/>
                </a:solidFill>
              </a:rPr>
              <a:t>مطلوبست:</a:t>
            </a:r>
          </a:p>
          <a:p>
            <a:pPr marL="0" indent="0" algn="r">
              <a:buNone/>
            </a:pPr>
            <a:r>
              <a:rPr lang="fa-IR" sz="1200" dirty="0" smtClean="0">
                <a:solidFill>
                  <a:srgbClr val="C00000"/>
                </a:solidFill>
              </a:rPr>
              <a:t>1) تهیه صورت سود و زیان به روش جذبی و مستقیم </a:t>
            </a:r>
          </a:p>
          <a:p>
            <a:pPr marL="0" indent="0" algn="r">
              <a:buNone/>
            </a:pPr>
            <a:r>
              <a:rPr lang="fa-IR" sz="1200" dirty="0" smtClean="0">
                <a:solidFill>
                  <a:srgbClr val="C00000"/>
                </a:solidFill>
              </a:rPr>
              <a:t>2) محاسبه تفاوت سود در دو روش و توجیه علت آن</a:t>
            </a:r>
          </a:p>
          <a:p>
            <a:pPr marL="0" indent="0" algn="r">
              <a:buNone/>
            </a:pPr>
            <a:r>
              <a:rPr lang="fa-IR" sz="1200" dirty="0" smtClean="0">
                <a:solidFill>
                  <a:schemeClr val="bg2">
                    <a:lumMod val="25000"/>
                  </a:schemeClr>
                </a:solidFill>
              </a:rPr>
              <a:t>محاسبه موجودی کالای اول دوره:</a:t>
            </a:r>
          </a:p>
          <a:p>
            <a:pPr marL="0" indent="0">
              <a:buNone/>
            </a:pPr>
            <a:r>
              <a:rPr lang="fa-IR" sz="1200" dirty="0" smtClean="0">
                <a:solidFill>
                  <a:schemeClr val="bg2">
                    <a:lumMod val="25000"/>
                  </a:schemeClr>
                </a:solidFill>
              </a:rPr>
              <a:t>200=5000000/25000</a:t>
            </a:r>
          </a:p>
          <a:p>
            <a:pPr marL="0" indent="0">
              <a:buNone/>
            </a:pPr>
            <a:r>
              <a:rPr lang="fa-IR" sz="1200" dirty="0" smtClean="0">
                <a:solidFill>
                  <a:schemeClr val="bg2">
                    <a:lumMod val="25000"/>
                  </a:schemeClr>
                </a:solidFill>
              </a:rPr>
              <a:t>1200=300+400+500</a:t>
            </a:r>
          </a:p>
          <a:p>
            <a:pPr marL="0" indent="0">
              <a:buNone/>
            </a:pPr>
            <a:r>
              <a:rPr lang="fa-IR" sz="1200" dirty="0" smtClean="0">
                <a:solidFill>
                  <a:schemeClr val="bg2">
                    <a:lumMod val="25000"/>
                  </a:schemeClr>
                </a:solidFill>
              </a:rPr>
              <a:t>1400=1200+200</a:t>
            </a:r>
          </a:p>
          <a:p>
            <a:pPr marL="0" indent="0">
              <a:buNone/>
            </a:pPr>
            <a:r>
              <a:rPr lang="fa-IR" sz="1200" dirty="0" smtClean="0">
                <a:solidFill>
                  <a:schemeClr val="bg2">
                    <a:lumMod val="25000"/>
                  </a:schemeClr>
                </a:solidFill>
              </a:rPr>
              <a:t>1400000=1400*1000</a:t>
            </a:r>
          </a:p>
          <a:p>
            <a:pPr marL="0" indent="0" algn="r">
              <a:buNone/>
            </a:pPr>
            <a:r>
              <a:rPr lang="fa-IR" sz="1200" dirty="0" smtClean="0">
                <a:solidFill>
                  <a:schemeClr val="bg2">
                    <a:lumMod val="25000"/>
                  </a:schemeClr>
                </a:solidFill>
              </a:rPr>
              <a:t>محاسبه موجودی پایان دوره:</a:t>
            </a:r>
          </a:p>
          <a:p>
            <a:pPr marL="0" indent="0">
              <a:buNone/>
            </a:pPr>
            <a:r>
              <a:rPr lang="fa-IR" sz="1200" dirty="0" smtClean="0">
                <a:solidFill>
                  <a:schemeClr val="bg2">
                    <a:lumMod val="25000"/>
                  </a:schemeClr>
                </a:solidFill>
              </a:rPr>
              <a:t>8400000=1400*6000</a:t>
            </a:r>
          </a:p>
          <a:p>
            <a:pPr marL="0" indent="0" algn="r">
              <a:buNone/>
            </a:pPr>
            <a:endParaRPr lang="en-GB" sz="1200" dirty="0">
              <a:solidFill>
                <a:schemeClr val="bg2">
                  <a:lumMod val="25000"/>
                </a:schemeClr>
              </a:solidFill>
            </a:endParaRPr>
          </a:p>
        </p:txBody>
      </p:sp>
      <p:sp>
        <p:nvSpPr>
          <p:cNvPr id="4" name="Rectangle 3"/>
          <p:cNvSpPr/>
          <p:nvPr/>
        </p:nvSpPr>
        <p:spPr>
          <a:xfrm>
            <a:off x="3114546" y="6488668"/>
            <a:ext cx="2364750" cy="369332"/>
          </a:xfrm>
          <a:prstGeom prst="rect">
            <a:avLst/>
          </a:prstGeom>
        </p:spPr>
        <p:txBody>
          <a:bodyPr wrap="none">
            <a:spAutoFit/>
          </a:bodyPr>
          <a:lstStyle/>
          <a:p>
            <a:r>
              <a:rPr lang="fa-IR" dirty="0"/>
              <a:t>www.irhesabdaran.ir</a:t>
            </a:r>
          </a:p>
        </p:txBody>
      </p:sp>
    </p:spTree>
    <p:extLst>
      <p:ext uri="{BB962C8B-B14F-4D97-AF65-F5344CB8AC3E}">
        <p14:creationId xmlns:p14="http://schemas.microsoft.com/office/powerpoint/2010/main" val="3951511786"/>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3">
                                            <p:txEl>
                                              <p:pRg st="13" end="13"/>
                                            </p:txEl>
                                          </p:spTgt>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grpId="0" nodeType="after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grpId="0" nodeType="afterEffect">
                                  <p:stCondLst>
                                    <p:cond delay="0"/>
                                  </p:stCondLst>
                                  <p:childTnLst>
                                    <p:set>
                                      <p:cBhvr>
                                        <p:cTn id="51" dur="1" fill="hold">
                                          <p:stCondLst>
                                            <p:cond delay="0"/>
                                          </p:stCondLst>
                                        </p:cTn>
                                        <p:tgtEl>
                                          <p:spTgt spid="3">
                                            <p:txEl>
                                              <p:pRg st="15" end="15"/>
                                            </p:txEl>
                                          </p:spTgt>
                                        </p:tgtEl>
                                        <p:attrNameLst>
                                          <p:attrName>style.visibility</p:attrName>
                                        </p:attrNameLst>
                                      </p:cBhvr>
                                      <p:to>
                                        <p:strVal val="visible"/>
                                      </p:to>
                                    </p:set>
                                  </p:childTnLst>
                                </p:cTn>
                              </p:par>
                            </p:childTnLst>
                          </p:cTn>
                        </p:par>
                        <p:par>
                          <p:cTn id="52" fill="hold">
                            <p:stCondLst>
                              <p:cond delay="0"/>
                            </p:stCondLst>
                            <p:childTnLst>
                              <p:par>
                                <p:cTn id="53" presetID="1" presetClass="entr" presetSubtype="0" fill="hold" grpId="0" nodeType="afterEffect">
                                  <p:stCondLst>
                                    <p:cond delay="0"/>
                                  </p:stCondLst>
                                  <p:childTnLst>
                                    <p:set>
                                      <p:cBhvr>
                                        <p:cTn id="54" dur="1" fill="hold">
                                          <p:stCondLst>
                                            <p:cond delay="0"/>
                                          </p:stCondLst>
                                        </p:cTn>
                                        <p:tgtEl>
                                          <p:spTgt spid="3">
                                            <p:txEl>
                                              <p:pRg st="16" end="16"/>
                                            </p:txEl>
                                          </p:spTgt>
                                        </p:tgtEl>
                                        <p:attrNameLst>
                                          <p:attrName>style.visibility</p:attrName>
                                        </p:attrNameLst>
                                      </p:cBhvr>
                                      <p:to>
                                        <p:strVal val="visible"/>
                                      </p:to>
                                    </p:set>
                                  </p:childTnLst>
                                </p:cTn>
                              </p:par>
                            </p:childTnLst>
                          </p:cTn>
                        </p:par>
                        <p:par>
                          <p:cTn id="55" fill="hold">
                            <p:stCondLst>
                              <p:cond delay="0"/>
                            </p:stCondLst>
                            <p:childTnLst>
                              <p:par>
                                <p:cTn id="56" presetID="1" presetClass="entr" presetSubtype="0" fill="hold" grpId="0" nodeType="afterEffect">
                                  <p:stCondLst>
                                    <p:cond delay="0"/>
                                  </p:stCondLst>
                                  <p:childTnLst>
                                    <p:set>
                                      <p:cBhvr>
                                        <p:cTn id="57" dur="1" fill="hold">
                                          <p:stCondLst>
                                            <p:cond delay="0"/>
                                          </p:stCondLst>
                                        </p:cTn>
                                        <p:tgtEl>
                                          <p:spTgt spid="3">
                                            <p:txEl>
                                              <p:pRg st="17" end="17"/>
                                            </p:txEl>
                                          </p:spTgt>
                                        </p:tgtEl>
                                        <p:attrNameLst>
                                          <p:attrName>style.visibility</p:attrName>
                                        </p:attrNameLst>
                                      </p:cBhvr>
                                      <p:to>
                                        <p:strVal val="visible"/>
                                      </p:to>
                                    </p:set>
                                  </p:childTnLst>
                                </p:cTn>
                              </p:par>
                            </p:childTnLst>
                          </p:cTn>
                        </p:par>
                        <p:par>
                          <p:cTn id="58" fill="hold">
                            <p:stCondLst>
                              <p:cond delay="0"/>
                            </p:stCondLst>
                            <p:childTnLst>
                              <p:par>
                                <p:cTn id="59" presetID="1" presetClass="entr" presetSubtype="0" fill="hold" grpId="0" nodeType="afterEffect">
                                  <p:stCondLst>
                                    <p:cond delay="0"/>
                                  </p:stCondLst>
                                  <p:childTnLst>
                                    <p:set>
                                      <p:cBhvr>
                                        <p:cTn id="60"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8" y="404664"/>
            <a:ext cx="7706817" cy="6192688"/>
          </a:xfrm>
        </p:spPr>
        <p:txBody>
          <a:bodyPr/>
          <a:lstStyle/>
          <a:p>
            <a:pPr marL="0" indent="0" algn="ctr">
              <a:buNone/>
            </a:pPr>
            <a:r>
              <a:rPr lang="fa-IR" dirty="0" smtClean="0">
                <a:solidFill>
                  <a:srgbClr val="C00000"/>
                </a:solidFill>
              </a:rPr>
              <a:t>محاسبه صورت سود و زیان به روش جذبی </a:t>
            </a:r>
          </a:p>
          <a:p>
            <a:pPr marL="0" indent="0" algn="ctr">
              <a:buNone/>
            </a:pPr>
            <a:r>
              <a:rPr lang="fa-IR" sz="1200" dirty="0" smtClean="0">
                <a:solidFill>
                  <a:schemeClr val="bg2">
                    <a:lumMod val="25000"/>
                  </a:schemeClr>
                </a:solidFill>
              </a:rPr>
              <a:t>شرکت الیکا </a:t>
            </a:r>
          </a:p>
          <a:p>
            <a:pPr marL="0" indent="0" algn="ctr">
              <a:buNone/>
            </a:pPr>
            <a:r>
              <a:rPr lang="fa-IR" sz="1200" dirty="0" smtClean="0">
                <a:solidFill>
                  <a:schemeClr val="bg2">
                    <a:lumMod val="25000"/>
                  </a:schemeClr>
                </a:solidFill>
              </a:rPr>
              <a:t>صورت سود و زیان ( روش جذبی)</a:t>
            </a:r>
          </a:p>
          <a:p>
            <a:pPr marL="0" indent="0" algn="ctr">
              <a:buNone/>
            </a:pPr>
            <a:r>
              <a:rPr lang="fa-IR" dirty="0" smtClean="0">
                <a:solidFill>
                  <a:srgbClr val="C00000"/>
                </a:solidFill>
              </a:rPr>
              <a:t>--------------------------------------------------------------------------------------</a:t>
            </a:r>
          </a:p>
          <a:p>
            <a:pPr marL="0" indent="0" algn="r">
              <a:buNone/>
            </a:pPr>
            <a:r>
              <a:rPr lang="fa-IR" sz="1100" dirty="0" smtClean="0">
                <a:solidFill>
                  <a:schemeClr val="bg2">
                    <a:lumMod val="25000"/>
                  </a:schemeClr>
                </a:solidFill>
              </a:rPr>
              <a:t>فروش:       20000*2000                                                                                     40000000 ریال </a:t>
            </a:r>
          </a:p>
          <a:p>
            <a:pPr algn="r">
              <a:buFontTx/>
              <a:buChar char="-"/>
            </a:pPr>
            <a:r>
              <a:rPr lang="fa-IR" sz="1100" dirty="0" smtClean="0">
                <a:solidFill>
                  <a:schemeClr val="bg2">
                    <a:lumMod val="25000"/>
                  </a:schemeClr>
                </a:solidFill>
              </a:rPr>
              <a:t>بهای تمام شده کالای فروش رفته:</a:t>
            </a:r>
          </a:p>
          <a:p>
            <a:pPr algn="r">
              <a:buFontTx/>
              <a:buChar char="-"/>
            </a:pPr>
            <a:r>
              <a:rPr lang="fa-IR" sz="1100" dirty="0" smtClean="0">
                <a:solidFill>
                  <a:schemeClr val="bg2">
                    <a:lumMod val="25000"/>
                  </a:schemeClr>
                </a:solidFill>
              </a:rPr>
              <a:t>هزینه مواد مستقیم                 500*25000                   12500000 </a:t>
            </a:r>
          </a:p>
          <a:p>
            <a:pPr algn="r">
              <a:buFontTx/>
              <a:buChar char="-"/>
            </a:pPr>
            <a:r>
              <a:rPr lang="fa-IR" sz="1100" dirty="0" smtClean="0">
                <a:solidFill>
                  <a:schemeClr val="bg2">
                    <a:lumMod val="25000"/>
                  </a:schemeClr>
                </a:solidFill>
              </a:rPr>
              <a:t>هزینه دستمزد مستقیم           400*25000                    10000000</a:t>
            </a:r>
          </a:p>
          <a:p>
            <a:pPr algn="r">
              <a:buFontTx/>
              <a:buChar char="-"/>
            </a:pPr>
            <a:r>
              <a:rPr lang="fa-IR" sz="1100" dirty="0" smtClean="0">
                <a:solidFill>
                  <a:schemeClr val="bg2">
                    <a:lumMod val="25000"/>
                  </a:schemeClr>
                </a:solidFill>
              </a:rPr>
              <a:t>هزینه سربار متغیر                  300*25000                    7500000</a:t>
            </a:r>
          </a:p>
          <a:p>
            <a:pPr algn="r">
              <a:buFontTx/>
              <a:buChar char="-"/>
            </a:pPr>
            <a:r>
              <a:rPr lang="fa-IR" sz="1100" dirty="0" smtClean="0">
                <a:solidFill>
                  <a:schemeClr val="bg2">
                    <a:lumMod val="25000"/>
                  </a:schemeClr>
                </a:solidFill>
              </a:rPr>
              <a:t>هزینه سربار ثابت                                                       </a:t>
            </a:r>
            <a:r>
              <a:rPr lang="fa-IR" sz="1100" u="sng" dirty="0" smtClean="0">
                <a:solidFill>
                  <a:schemeClr val="bg2">
                    <a:lumMod val="25000"/>
                  </a:schemeClr>
                </a:solidFill>
              </a:rPr>
              <a:t>5000000</a:t>
            </a:r>
          </a:p>
          <a:p>
            <a:pPr algn="r">
              <a:buFontTx/>
              <a:buChar char="-"/>
            </a:pPr>
            <a:r>
              <a:rPr lang="fa-IR" sz="1100" dirty="0" smtClean="0">
                <a:solidFill>
                  <a:schemeClr val="bg2">
                    <a:lumMod val="25000"/>
                  </a:schemeClr>
                </a:solidFill>
              </a:rPr>
              <a:t>جمع هزینه های تولید                                                 35000000</a:t>
            </a:r>
          </a:p>
          <a:p>
            <a:pPr algn="r">
              <a:buFontTx/>
              <a:buChar char="-"/>
            </a:pPr>
            <a:r>
              <a:rPr lang="fa-IR" sz="1100" dirty="0" smtClean="0">
                <a:solidFill>
                  <a:schemeClr val="bg2">
                    <a:lumMod val="25000"/>
                  </a:schemeClr>
                </a:solidFill>
              </a:rPr>
              <a:t>+موجودی کالای اول دوره                                            </a:t>
            </a:r>
            <a:r>
              <a:rPr lang="fa-IR" sz="1100" u="sng" dirty="0" smtClean="0">
                <a:solidFill>
                  <a:schemeClr val="bg2">
                    <a:lumMod val="25000"/>
                  </a:schemeClr>
                </a:solidFill>
              </a:rPr>
              <a:t>1400000</a:t>
            </a:r>
          </a:p>
          <a:p>
            <a:pPr algn="r">
              <a:buFontTx/>
              <a:buChar char="-"/>
            </a:pPr>
            <a:r>
              <a:rPr lang="fa-IR" sz="1100" dirty="0" smtClean="0">
                <a:solidFill>
                  <a:schemeClr val="bg2">
                    <a:lumMod val="25000"/>
                  </a:schemeClr>
                </a:solidFill>
              </a:rPr>
              <a:t>کل کالای ساخته شده                                               36400000</a:t>
            </a:r>
          </a:p>
          <a:p>
            <a:pPr algn="r">
              <a:buFontTx/>
              <a:buChar char="-"/>
            </a:pPr>
            <a:r>
              <a:rPr lang="fa-IR" sz="1100" dirty="0" smtClean="0">
                <a:solidFill>
                  <a:schemeClr val="bg2">
                    <a:lumMod val="25000"/>
                  </a:schemeClr>
                </a:solidFill>
              </a:rPr>
              <a:t>-موجودی کالای پایان دوره                                           </a:t>
            </a:r>
            <a:r>
              <a:rPr lang="fa-IR" sz="1100" u="sng" dirty="0" smtClean="0">
                <a:solidFill>
                  <a:schemeClr val="bg2">
                    <a:lumMod val="25000"/>
                  </a:schemeClr>
                </a:solidFill>
              </a:rPr>
              <a:t>(8400000)</a:t>
            </a:r>
          </a:p>
          <a:p>
            <a:pPr algn="r">
              <a:buFontTx/>
              <a:buChar char="-"/>
            </a:pPr>
            <a:r>
              <a:rPr lang="fa-IR" sz="1100" dirty="0" smtClean="0">
                <a:solidFill>
                  <a:schemeClr val="bg2">
                    <a:lumMod val="25000"/>
                  </a:schemeClr>
                </a:solidFill>
              </a:rPr>
              <a:t>بهای تمام شده کالای فروش رفته                                                                       </a:t>
            </a:r>
            <a:r>
              <a:rPr lang="fa-IR" sz="1100" u="sng" dirty="0" smtClean="0">
                <a:solidFill>
                  <a:schemeClr val="bg2">
                    <a:lumMod val="25000"/>
                  </a:schemeClr>
                </a:solidFill>
              </a:rPr>
              <a:t>(28000000)</a:t>
            </a:r>
          </a:p>
          <a:p>
            <a:pPr algn="r">
              <a:buFontTx/>
              <a:buChar char="-"/>
            </a:pPr>
            <a:r>
              <a:rPr lang="fa-IR" sz="1100" dirty="0" smtClean="0">
                <a:solidFill>
                  <a:schemeClr val="bg2">
                    <a:lumMod val="25000"/>
                  </a:schemeClr>
                </a:solidFill>
              </a:rPr>
              <a:t>سود ناخالص                                                                                                   12000000</a:t>
            </a:r>
          </a:p>
          <a:p>
            <a:pPr algn="r">
              <a:buFontTx/>
              <a:buChar char="-"/>
            </a:pPr>
            <a:r>
              <a:rPr lang="fa-IR" sz="1100" dirty="0" smtClean="0">
                <a:solidFill>
                  <a:schemeClr val="bg2">
                    <a:lumMod val="25000"/>
                  </a:schemeClr>
                </a:solidFill>
              </a:rPr>
              <a:t>- هزینه ثابت اداری و فروش                                                                                (2000000)</a:t>
            </a:r>
          </a:p>
          <a:p>
            <a:pPr algn="r">
              <a:buFontTx/>
              <a:buChar char="-"/>
            </a:pPr>
            <a:r>
              <a:rPr lang="fa-IR" sz="1100" dirty="0" smtClean="0">
                <a:solidFill>
                  <a:schemeClr val="bg2">
                    <a:lumMod val="25000"/>
                  </a:schemeClr>
                </a:solidFill>
              </a:rPr>
              <a:t>- هزینه متغیر اداری و فروش 5%*40000000                                                          </a:t>
            </a:r>
            <a:r>
              <a:rPr lang="fa-IR" sz="1100" u="sng" dirty="0" smtClean="0">
                <a:solidFill>
                  <a:schemeClr val="bg2">
                    <a:lumMod val="25000"/>
                  </a:schemeClr>
                </a:solidFill>
              </a:rPr>
              <a:t>(2000000)</a:t>
            </a:r>
          </a:p>
          <a:p>
            <a:pPr algn="r">
              <a:buFontTx/>
              <a:buChar char="-"/>
            </a:pPr>
            <a:r>
              <a:rPr lang="fa-IR" sz="1100" dirty="0" smtClean="0">
                <a:solidFill>
                  <a:schemeClr val="bg2">
                    <a:lumMod val="25000"/>
                  </a:schemeClr>
                </a:solidFill>
              </a:rPr>
              <a:t>سود خالص                                                                                                      </a:t>
            </a:r>
            <a:r>
              <a:rPr lang="fa-IR" sz="1100" b="1" dirty="0" smtClean="0">
                <a:solidFill>
                  <a:srgbClr val="C00000"/>
                </a:solidFill>
              </a:rPr>
              <a:t>8000000</a:t>
            </a:r>
            <a:r>
              <a:rPr lang="fa-IR" sz="1100" b="1" dirty="0" smtClean="0">
                <a:solidFill>
                  <a:schemeClr val="bg2">
                    <a:lumMod val="25000"/>
                  </a:schemeClr>
                </a:solidFill>
              </a:rPr>
              <a:t> </a:t>
            </a:r>
            <a:r>
              <a:rPr lang="fa-IR" sz="1100" dirty="0" smtClean="0">
                <a:solidFill>
                  <a:schemeClr val="bg2">
                    <a:lumMod val="25000"/>
                  </a:schemeClr>
                </a:solidFill>
              </a:rPr>
              <a:t> </a:t>
            </a:r>
          </a:p>
          <a:p>
            <a:pPr algn="r">
              <a:buFontTx/>
              <a:buChar char="-"/>
            </a:pPr>
            <a:endParaRPr lang="en-GB" sz="1100" dirty="0">
              <a:solidFill>
                <a:schemeClr val="bg2">
                  <a:lumMod val="25000"/>
                </a:schemeClr>
              </a:solidFill>
            </a:endParaRPr>
          </a:p>
        </p:txBody>
      </p:sp>
      <p:sp>
        <p:nvSpPr>
          <p:cNvPr id="4" name="Rectangle 3"/>
          <p:cNvSpPr/>
          <p:nvPr/>
        </p:nvSpPr>
        <p:spPr>
          <a:xfrm>
            <a:off x="3114546" y="6488668"/>
            <a:ext cx="2364750" cy="369332"/>
          </a:xfrm>
          <a:prstGeom prst="rect">
            <a:avLst/>
          </a:prstGeom>
        </p:spPr>
        <p:txBody>
          <a:bodyPr wrap="none">
            <a:spAutoFit/>
          </a:bodyPr>
          <a:lstStyle/>
          <a:p>
            <a:r>
              <a:rPr lang="fa-IR" dirty="0"/>
              <a:t>www.irhesabdaran.ir</a:t>
            </a:r>
          </a:p>
        </p:txBody>
      </p:sp>
    </p:spTree>
    <p:extLst>
      <p:ext uri="{BB962C8B-B14F-4D97-AF65-F5344CB8AC3E}">
        <p14:creationId xmlns:p14="http://schemas.microsoft.com/office/powerpoint/2010/main" val="3286122138"/>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3">
                                            <p:txEl>
                                              <p:pRg st="1" end="1"/>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3">
                                            <p:txEl>
                                              <p:pRg st="3" end="3"/>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3">
                                            <p:txEl>
                                              <p:pRg st="4" end="4"/>
                                            </p:txEl>
                                          </p:spTgt>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9" dur="500"/>
                                        <p:tgtEl>
                                          <p:spTgt spid="3">
                                            <p:txEl>
                                              <p:pRg st="5" end="5"/>
                                            </p:txEl>
                                          </p:spTgt>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5" dur="500"/>
                                        <p:tgtEl>
                                          <p:spTgt spid="3">
                                            <p:txEl>
                                              <p:pRg st="6" end="6"/>
                                            </p:tx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3">
                                            <p:txEl>
                                              <p:pRg st="7" end="7"/>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p:cTn id="55"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7" dur="500"/>
                                        <p:tgtEl>
                                          <p:spTgt spid="3">
                                            <p:txEl>
                                              <p:pRg st="8" end="8"/>
                                            </p:txEl>
                                          </p:spTgt>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p:cTn id="61"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2"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63" dur="500"/>
                                        <p:tgtEl>
                                          <p:spTgt spid="3">
                                            <p:txEl>
                                              <p:pRg st="9" end="9"/>
                                            </p:txEl>
                                          </p:spTgt>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p:cTn id="67"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68"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69" dur="500"/>
                                        <p:tgtEl>
                                          <p:spTgt spid="3">
                                            <p:txEl>
                                              <p:pRg st="10" end="10"/>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p:cTn id="73"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74"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75" dur="500"/>
                                        <p:tgtEl>
                                          <p:spTgt spid="3">
                                            <p:txEl>
                                              <p:pRg st="11" end="11"/>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p:cTn id="79"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80" dur="500" fill="hold"/>
                                        <p:tgtEl>
                                          <p:spTgt spid="3">
                                            <p:txEl>
                                              <p:pRg st="12" end="12"/>
                                            </p:txEl>
                                          </p:spTgt>
                                        </p:tgtEl>
                                        <p:attrNameLst>
                                          <p:attrName>ppt_h</p:attrName>
                                        </p:attrNameLst>
                                      </p:cBhvr>
                                      <p:tavLst>
                                        <p:tav tm="0">
                                          <p:val>
                                            <p:fltVal val="0"/>
                                          </p:val>
                                        </p:tav>
                                        <p:tav tm="100000">
                                          <p:val>
                                            <p:strVal val="#ppt_h"/>
                                          </p:val>
                                        </p:tav>
                                      </p:tavLst>
                                    </p:anim>
                                    <p:animEffect transition="in" filter="fade">
                                      <p:cBhvr>
                                        <p:cTn id="81" dur="500"/>
                                        <p:tgtEl>
                                          <p:spTgt spid="3">
                                            <p:txEl>
                                              <p:pRg st="12" end="12"/>
                                            </p:txEl>
                                          </p:spTgt>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 calcmode="lin" valueType="num">
                                      <p:cBhvr>
                                        <p:cTn id="85" dur="5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86" dur="500" fill="hold"/>
                                        <p:tgtEl>
                                          <p:spTgt spid="3">
                                            <p:txEl>
                                              <p:pRg st="13" end="13"/>
                                            </p:txEl>
                                          </p:spTgt>
                                        </p:tgtEl>
                                        <p:attrNameLst>
                                          <p:attrName>ppt_h</p:attrName>
                                        </p:attrNameLst>
                                      </p:cBhvr>
                                      <p:tavLst>
                                        <p:tav tm="0">
                                          <p:val>
                                            <p:fltVal val="0"/>
                                          </p:val>
                                        </p:tav>
                                        <p:tav tm="100000">
                                          <p:val>
                                            <p:strVal val="#ppt_h"/>
                                          </p:val>
                                        </p:tav>
                                      </p:tavLst>
                                    </p:anim>
                                    <p:animEffect transition="in" filter="fade">
                                      <p:cBhvr>
                                        <p:cTn id="87" dur="500"/>
                                        <p:tgtEl>
                                          <p:spTgt spid="3">
                                            <p:txEl>
                                              <p:pRg st="13" end="13"/>
                                            </p:txEl>
                                          </p:spTgt>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3">
                                            <p:txEl>
                                              <p:pRg st="14" end="14"/>
                                            </p:txEl>
                                          </p:spTgt>
                                        </p:tgtEl>
                                        <p:attrNameLst>
                                          <p:attrName>style.visibility</p:attrName>
                                        </p:attrNameLst>
                                      </p:cBhvr>
                                      <p:to>
                                        <p:strVal val="visible"/>
                                      </p:to>
                                    </p:set>
                                    <p:anim calcmode="lin" valueType="num">
                                      <p:cBhvr>
                                        <p:cTn id="91" dur="500" fill="hold"/>
                                        <p:tgtEl>
                                          <p:spTgt spid="3">
                                            <p:txEl>
                                              <p:pRg st="14" end="14"/>
                                            </p:txEl>
                                          </p:spTgt>
                                        </p:tgtEl>
                                        <p:attrNameLst>
                                          <p:attrName>ppt_w</p:attrName>
                                        </p:attrNameLst>
                                      </p:cBhvr>
                                      <p:tavLst>
                                        <p:tav tm="0">
                                          <p:val>
                                            <p:fltVal val="0"/>
                                          </p:val>
                                        </p:tav>
                                        <p:tav tm="100000">
                                          <p:val>
                                            <p:strVal val="#ppt_w"/>
                                          </p:val>
                                        </p:tav>
                                      </p:tavLst>
                                    </p:anim>
                                    <p:anim calcmode="lin" valueType="num">
                                      <p:cBhvr>
                                        <p:cTn id="92" dur="500" fill="hold"/>
                                        <p:tgtEl>
                                          <p:spTgt spid="3">
                                            <p:txEl>
                                              <p:pRg st="14" end="14"/>
                                            </p:txEl>
                                          </p:spTgt>
                                        </p:tgtEl>
                                        <p:attrNameLst>
                                          <p:attrName>ppt_h</p:attrName>
                                        </p:attrNameLst>
                                      </p:cBhvr>
                                      <p:tavLst>
                                        <p:tav tm="0">
                                          <p:val>
                                            <p:fltVal val="0"/>
                                          </p:val>
                                        </p:tav>
                                        <p:tav tm="100000">
                                          <p:val>
                                            <p:strVal val="#ppt_h"/>
                                          </p:val>
                                        </p:tav>
                                      </p:tavLst>
                                    </p:anim>
                                    <p:animEffect transition="in" filter="fade">
                                      <p:cBhvr>
                                        <p:cTn id="93" dur="500"/>
                                        <p:tgtEl>
                                          <p:spTgt spid="3">
                                            <p:txEl>
                                              <p:pRg st="14" end="14"/>
                                            </p:txEl>
                                          </p:spTgt>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3">
                                            <p:txEl>
                                              <p:pRg st="15" end="15"/>
                                            </p:txEl>
                                          </p:spTgt>
                                        </p:tgtEl>
                                        <p:attrNameLst>
                                          <p:attrName>style.visibility</p:attrName>
                                        </p:attrNameLst>
                                      </p:cBhvr>
                                      <p:to>
                                        <p:strVal val="visible"/>
                                      </p:to>
                                    </p:set>
                                    <p:anim calcmode="lin" valueType="num">
                                      <p:cBhvr>
                                        <p:cTn id="97" dur="500" fill="hold"/>
                                        <p:tgtEl>
                                          <p:spTgt spid="3">
                                            <p:txEl>
                                              <p:pRg st="15" end="15"/>
                                            </p:txEl>
                                          </p:spTgt>
                                        </p:tgtEl>
                                        <p:attrNameLst>
                                          <p:attrName>ppt_w</p:attrName>
                                        </p:attrNameLst>
                                      </p:cBhvr>
                                      <p:tavLst>
                                        <p:tav tm="0">
                                          <p:val>
                                            <p:fltVal val="0"/>
                                          </p:val>
                                        </p:tav>
                                        <p:tav tm="100000">
                                          <p:val>
                                            <p:strVal val="#ppt_w"/>
                                          </p:val>
                                        </p:tav>
                                      </p:tavLst>
                                    </p:anim>
                                    <p:anim calcmode="lin" valueType="num">
                                      <p:cBhvr>
                                        <p:cTn id="98" dur="500" fill="hold"/>
                                        <p:tgtEl>
                                          <p:spTgt spid="3">
                                            <p:txEl>
                                              <p:pRg st="15" end="15"/>
                                            </p:txEl>
                                          </p:spTgt>
                                        </p:tgtEl>
                                        <p:attrNameLst>
                                          <p:attrName>ppt_h</p:attrName>
                                        </p:attrNameLst>
                                      </p:cBhvr>
                                      <p:tavLst>
                                        <p:tav tm="0">
                                          <p:val>
                                            <p:fltVal val="0"/>
                                          </p:val>
                                        </p:tav>
                                        <p:tav tm="100000">
                                          <p:val>
                                            <p:strVal val="#ppt_h"/>
                                          </p:val>
                                        </p:tav>
                                      </p:tavLst>
                                    </p:anim>
                                    <p:animEffect transition="in" filter="fade">
                                      <p:cBhvr>
                                        <p:cTn id="99" dur="500"/>
                                        <p:tgtEl>
                                          <p:spTgt spid="3">
                                            <p:txEl>
                                              <p:pRg st="15" end="15"/>
                                            </p:txEl>
                                          </p:spTgt>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3">
                                            <p:txEl>
                                              <p:pRg st="16" end="16"/>
                                            </p:txEl>
                                          </p:spTgt>
                                        </p:tgtEl>
                                        <p:attrNameLst>
                                          <p:attrName>style.visibility</p:attrName>
                                        </p:attrNameLst>
                                      </p:cBhvr>
                                      <p:to>
                                        <p:strVal val="visible"/>
                                      </p:to>
                                    </p:set>
                                    <p:anim calcmode="lin" valueType="num">
                                      <p:cBhvr>
                                        <p:cTn id="103" dur="500" fill="hold"/>
                                        <p:tgtEl>
                                          <p:spTgt spid="3">
                                            <p:txEl>
                                              <p:pRg st="16" end="16"/>
                                            </p:txEl>
                                          </p:spTgt>
                                        </p:tgtEl>
                                        <p:attrNameLst>
                                          <p:attrName>ppt_w</p:attrName>
                                        </p:attrNameLst>
                                      </p:cBhvr>
                                      <p:tavLst>
                                        <p:tav tm="0">
                                          <p:val>
                                            <p:fltVal val="0"/>
                                          </p:val>
                                        </p:tav>
                                        <p:tav tm="100000">
                                          <p:val>
                                            <p:strVal val="#ppt_w"/>
                                          </p:val>
                                        </p:tav>
                                      </p:tavLst>
                                    </p:anim>
                                    <p:anim calcmode="lin" valueType="num">
                                      <p:cBhvr>
                                        <p:cTn id="104" dur="500" fill="hold"/>
                                        <p:tgtEl>
                                          <p:spTgt spid="3">
                                            <p:txEl>
                                              <p:pRg st="16" end="16"/>
                                            </p:txEl>
                                          </p:spTgt>
                                        </p:tgtEl>
                                        <p:attrNameLst>
                                          <p:attrName>ppt_h</p:attrName>
                                        </p:attrNameLst>
                                      </p:cBhvr>
                                      <p:tavLst>
                                        <p:tav tm="0">
                                          <p:val>
                                            <p:fltVal val="0"/>
                                          </p:val>
                                        </p:tav>
                                        <p:tav tm="100000">
                                          <p:val>
                                            <p:strVal val="#ppt_h"/>
                                          </p:val>
                                        </p:tav>
                                      </p:tavLst>
                                    </p:anim>
                                    <p:animEffect transition="in" filter="fade">
                                      <p:cBhvr>
                                        <p:cTn id="105" dur="500"/>
                                        <p:tgtEl>
                                          <p:spTgt spid="3">
                                            <p:txEl>
                                              <p:pRg st="16" end="16"/>
                                            </p:txEl>
                                          </p:spTgt>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3">
                                            <p:txEl>
                                              <p:pRg st="17" end="17"/>
                                            </p:txEl>
                                          </p:spTgt>
                                        </p:tgtEl>
                                        <p:attrNameLst>
                                          <p:attrName>style.visibility</p:attrName>
                                        </p:attrNameLst>
                                      </p:cBhvr>
                                      <p:to>
                                        <p:strVal val="visible"/>
                                      </p:to>
                                    </p:set>
                                    <p:anim calcmode="lin" valueType="num">
                                      <p:cBhvr>
                                        <p:cTn id="109" dur="500" fill="hold"/>
                                        <p:tgtEl>
                                          <p:spTgt spid="3">
                                            <p:txEl>
                                              <p:pRg st="17" end="17"/>
                                            </p:txEl>
                                          </p:spTgt>
                                        </p:tgtEl>
                                        <p:attrNameLst>
                                          <p:attrName>ppt_w</p:attrName>
                                        </p:attrNameLst>
                                      </p:cBhvr>
                                      <p:tavLst>
                                        <p:tav tm="0">
                                          <p:val>
                                            <p:fltVal val="0"/>
                                          </p:val>
                                        </p:tav>
                                        <p:tav tm="100000">
                                          <p:val>
                                            <p:strVal val="#ppt_w"/>
                                          </p:val>
                                        </p:tav>
                                      </p:tavLst>
                                    </p:anim>
                                    <p:anim calcmode="lin" valueType="num">
                                      <p:cBhvr>
                                        <p:cTn id="110" dur="500" fill="hold"/>
                                        <p:tgtEl>
                                          <p:spTgt spid="3">
                                            <p:txEl>
                                              <p:pRg st="17" end="17"/>
                                            </p:txEl>
                                          </p:spTgt>
                                        </p:tgtEl>
                                        <p:attrNameLst>
                                          <p:attrName>ppt_h</p:attrName>
                                        </p:attrNameLst>
                                      </p:cBhvr>
                                      <p:tavLst>
                                        <p:tav tm="0">
                                          <p:val>
                                            <p:fltVal val="0"/>
                                          </p:val>
                                        </p:tav>
                                        <p:tav tm="100000">
                                          <p:val>
                                            <p:strVal val="#ppt_h"/>
                                          </p:val>
                                        </p:tav>
                                      </p:tavLst>
                                    </p:anim>
                                    <p:animEffect transition="in" filter="fade">
                                      <p:cBhvr>
                                        <p:cTn id="111" dur="500"/>
                                        <p:tgtEl>
                                          <p:spTgt spid="3">
                                            <p:txEl>
                                              <p:pRg st="17" end="17"/>
                                            </p:txEl>
                                          </p:spTgt>
                                        </p:tgtEl>
                                      </p:cBhvr>
                                    </p:animEffect>
                                  </p:childTnLst>
                                </p:cTn>
                              </p:par>
                            </p:childTnLst>
                          </p:cTn>
                        </p:par>
                        <p:par>
                          <p:cTn id="112" fill="hold">
                            <p:stCondLst>
                              <p:cond delay="9000"/>
                            </p:stCondLst>
                            <p:childTnLst>
                              <p:par>
                                <p:cTn id="113" presetID="53" presetClass="entr" presetSubtype="16" fill="hold" grpId="0" nodeType="afterEffect">
                                  <p:stCondLst>
                                    <p:cond delay="0"/>
                                  </p:stCondLst>
                                  <p:childTnLst>
                                    <p:set>
                                      <p:cBhvr>
                                        <p:cTn id="114" dur="1" fill="hold">
                                          <p:stCondLst>
                                            <p:cond delay="0"/>
                                          </p:stCondLst>
                                        </p:cTn>
                                        <p:tgtEl>
                                          <p:spTgt spid="3">
                                            <p:txEl>
                                              <p:pRg st="18" end="18"/>
                                            </p:txEl>
                                          </p:spTgt>
                                        </p:tgtEl>
                                        <p:attrNameLst>
                                          <p:attrName>style.visibility</p:attrName>
                                        </p:attrNameLst>
                                      </p:cBhvr>
                                      <p:to>
                                        <p:strVal val="visible"/>
                                      </p:to>
                                    </p:set>
                                    <p:anim calcmode="lin" valueType="num">
                                      <p:cBhvr>
                                        <p:cTn id="115" dur="500" fill="hold"/>
                                        <p:tgtEl>
                                          <p:spTgt spid="3">
                                            <p:txEl>
                                              <p:pRg st="18" end="18"/>
                                            </p:txEl>
                                          </p:spTgt>
                                        </p:tgtEl>
                                        <p:attrNameLst>
                                          <p:attrName>ppt_w</p:attrName>
                                        </p:attrNameLst>
                                      </p:cBhvr>
                                      <p:tavLst>
                                        <p:tav tm="0">
                                          <p:val>
                                            <p:fltVal val="0"/>
                                          </p:val>
                                        </p:tav>
                                        <p:tav tm="100000">
                                          <p:val>
                                            <p:strVal val="#ppt_w"/>
                                          </p:val>
                                        </p:tav>
                                      </p:tavLst>
                                    </p:anim>
                                    <p:anim calcmode="lin" valueType="num">
                                      <p:cBhvr>
                                        <p:cTn id="116" dur="500" fill="hold"/>
                                        <p:tgtEl>
                                          <p:spTgt spid="3">
                                            <p:txEl>
                                              <p:pRg st="18" end="18"/>
                                            </p:txEl>
                                          </p:spTgt>
                                        </p:tgtEl>
                                        <p:attrNameLst>
                                          <p:attrName>ppt_h</p:attrName>
                                        </p:attrNameLst>
                                      </p:cBhvr>
                                      <p:tavLst>
                                        <p:tav tm="0">
                                          <p:val>
                                            <p:fltVal val="0"/>
                                          </p:val>
                                        </p:tav>
                                        <p:tav tm="100000">
                                          <p:val>
                                            <p:strVal val="#ppt_h"/>
                                          </p:val>
                                        </p:tav>
                                      </p:tavLst>
                                    </p:anim>
                                    <p:animEffect transition="in" filter="fade">
                                      <p:cBhvr>
                                        <p:cTn id="117" dur="500"/>
                                        <p:tgtEl>
                                          <p:spTgt spid="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60648"/>
            <a:ext cx="7416823" cy="6192688"/>
          </a:xfrm>
        </p:spPr>
        <p:txBody>
          <a:bodyPr/>
          <a:lstStyle/>
          <a:p>
            <a:pPr marL="0" indent="0" algn="ctr">
              <a:buNone/>
            </a:pPr>
            <a:r>
              <a:rPr lang="fa-IR" dirty="0" smtClean="0">
                <a:solidFill>
                  <a:srgbClr val="C00000"/>
                </a:solidFill>
              </a:rPr>
              <a:t>محاسبه صورت سود و زیان به روش متغیر (مستقیم)</a:t>
            </a:r>
          </a:p>
          <a:p>
            <a:pPr marL="0" indent="0" algn="ctr">
              <a:buNone/>
            </a:pPr>
            <a:r>
              <a:rPr lang="fa-IR" sz="1200" dirty="0" smtClean="0">
                <a:solidFill>
                  <a:schemeClr val="bg2">
                    <a:lumMod val="25000"/>
                  </a:schemeClr>
                </a:solidFill>
              </a:rPr>
              <a:t>شرکت الیکا </a:t>
            </a:r>
          </a:p>
          <a:p>
            <a:pPr marL="0" indent="0" algn="ctr">
              <a:buNone/>
            </a:pPr>
            <a:r>
              <a:rPr lang="fa-IR" sz="1200" dirty="0" smtClean="0">
                <a:solidFill>
                  <a:schemeClr val="bg2">
                    <a:lumMod val="25000"/>
                  </a:schemeClr>
                </a:solidFill>
              </a:rPr>
              <a:t>صورت سود و زیان (روش متغیر )</a:t>
            </a:r>
          </a:p>
          <a:p>
            <a:pPr marL="0" indent="0" algn="r">
              <a:buNone/>
            </a:pPr>
            <a:r>
              <a:rPr lang="fa-IR" dirty="0" smtClean="0">
                <a:solidFill>
                  <a:srgbClr val="C00000"/>
                </a:solidFill>
              </a:rPr>
              <a:t>-------------------------------------------------------------------------------------</a:t>
            </a:r>
          </a:p>
          <a:p>
            <a:pPr marL="0" indent="0" algn="r">
              <a:buNone/>
            </a:pPr>
            <a:r>
              <a:rPr lang="fa-IR" sz="1100" dirty="0" smtClean="0">
                <a:solidFill>
                  <a:schemeClr val="tx1">
                    <a:lumMod val="85000"/>
                    <a:lumOff val="15000"/>
                  </a:schemeClr>
                </a:solidFill>
              </a:rPr>
              <a:t>فروش     2000*20000                                                                             40000000</a:t>
            </a:r>
          </a:p>
          <a:p>
            <a:pPr marL="0" indent="0" algn="r">
              <a:buNone/>
            </a:pPr>
            <a:r>
              <a:rPr lang="fa-IR" sz="1100" dirty="0" smtClean="0">
                <a:solidFill>
                  <a:schemeClr val="tx1">
                    <a:lumMod val="85000"/>
                    <a:lumOff val="15000"/>
                  </a:schemeClr>
                </a:solidFill>
              </a:rPr>
              <a:t>بهای تمام شده کالای فروش رفته:</a:t>
            </a:r>
          </a:p>
          <a:p>
            <a:pPr marL="0" indent="0" algn="r">
              <a:buNone/>
            </a:pPr>
            <a:r>
              <a:rPr lang="fa-IR" sz="1100" dirty="0" smtClean="0">
                <a:solidFill>
                  <a:schemeClr val="tx1">
                    <a:lumMod val="85000"/>
                    <a:lumOff val="15000"/>
                  </a:schemeClr>
                </a:solidFill>
              </a:rPr>
              <a:t>هزینه مواد مستقیم            500*25000                  12500000</a:t>
            </a:r>
          </a:p>
          <a:p>
            <a:pPr marL="0" indent="0" algn="r">
              <a:buNone/>
            </a:pPr>
            <a:r>
              <a:rPr lang="fa-IR" sz="1100" dirty="0" smtClean="0">
                <a:solidFill>
                  <a:schemeClr val="tx1">
                    <a:lumMod val="85000"/>
                    <a:lumOff val="15000"/>
                  </a:schemeClr>
                </a:solidFill>
              </a:rPr>
              <a:t>هزینه دستمزد مستقیم       400*25000                  10000000</a:t>
            </a:r>
          </a:p>
          <a:p>
            <a:pPr marL="0" indent="0" algn="r">
              <a:buNone/>
            </a:pPr>
            <a:r>
              <a:rPr lang="fa-IR" sz="1100" dirty="0" smtClean="0">
                <a:solidFill>
                  <a:schemeClr val="tx1">
                    <a:lumMod val="85000"/>
                    <a:lumOff val="15000"/>
                  </a:schemeClr>
                </a:solidFill>
              </a:rPr>
              <a:t>هزینه سربار                     300*25000                  </a:t>
            </a:r>
            <a:r>
              <a:rPr lang="fa-IR" sz="1100" u="sng" dirty="0" smtClean="0">
                <a:solidFill>
                  <a:schemeClr val="tx1">
                    <a:lumMod val="85000"/>
                    <a:lumOff val="15000"/>
                  </a:schemeClr>
                </a:solidFill>
              </a:rPr>
              <a:t>7500000</a:t>
            </a:r>
          </a:p>
          <a:p>
            <a:pPr marL="0" indent="0" algn="r">
              <a:buNone/>
            </a:pPr>
            <a:r>
              <a:rPr lang="fa-IR" sz="1100" dirty="0" smtClean="0">
                <a:solidFill>
                  <a:schemeClr val="tx1">
                    <a:lumMod val="85000"/>
                    <a:lumOff val="15000"/>
                  </a:schemeClr>
                </a:solidFill>
              </a:rPr>
              <a:t>جمع هزینه های تولید                                          30000000</a:t>
            </a:r>
          </a:p>
          <a:p>
            <a:pPr marL="0" indent="0" algn="r">
              <a:buNone/>
            </a:pPr>
            <a:r>
              <a:rPr lang="fa-IR" sz="1100" dirty="0" smtClean="0">
                <a:solidFill>
                  <a:schemeClr val="tx1">
                    <a:lumMod val="85000"/>
                    <a:lumOff val="15000"/>
                  </a:schemeClr>
                </a:solidFill>
              </a:rPr>
              <a:t>+موجودی کالای اول دوره  1200*1000                   </a:t>
            </a:r>
            <a:r>
              <a:rPr lang="fa-IR" sz="1100" u="sng" dirty="0" smtClean="0">
                <a:solidFill>
                  <a:schemeClr val="tx1">
                    <a:lumMod val="85000"/>
                    <a:lumOff val="15000"/>
                  </a:schemeClr>
                </a:solidFill>
              </a:rPr>
              <a:t>1200000</a:t>
            </a:r>
          </a:p>
          <a:p>
            <a:pPr marL="0" indent="0" algn="r">
              <a:buNone/>
            </a:pPr>
            <a:r>
              <a:rPr lang="fa-IR" sz="1100" dirty="0" smtClean="0">
                <a:solidFill>
                  <a:schemeClr val="tx1">
                    <a:lumMod val="85000"/>
                    <a:lumOff val="15000"/>
                  </a:schemeClr>
                </a:solidFill>
              </a:rPr>
              <a:t>کل کالای ساخته شده                                        31200000</a:t>
            </a:r>
          </a:p>
          <a:p>
            <a:pPr algn="r">
              <a:buFontTx/>
              <a:buChar char="-"/>
            </a:pPr>
            <a:r>
              <a:rPr lang="fa-IR" sz="1100" dirty="0" smtClean="0">
                <a:solidFill>
                  <a:schemeClr val="tx1">
                    <a:lumMod val="85000"/>
                    <a:lumOff val="15000"/>
                  </a:schemeClr>
                </a:solidFill>
              </a:rPr>
              <a:t>موجودی کالای پایان دوره 1200*6000                    </a:t>
            </a:r>
            <a:r>
              <a:rPr lang="fa-IR" sz="1100" u="sng" dirty="0" smtClean="0">
                <a:solidFill>
                  <a:schemeClr val="tx1">
                    <a:lumMod val="85000"/>
                    <a:lumOff val="15000"/>
                  </a:schemeClr>
                </a:solidFill>
              </a:rPr>
              <a:t>(7200000)</a:t>
            </a:r>
          </a:p>
          <a:p>
            <a:pPr algn="r">
              <a:buFontTx/>
              <a:buChar char="-"/>
            </a:pPr>
            <a:r>
              <a:rPr lang="fa-IR" sz="1100" dirty="0" smtClean="0">
                <a:solidFill>
                  <a:schemeClr val="tx1">
                    <a:lumMod val="85000"/>
                    <a:lumOff val="15000"/>
                  </a:schemeClr>
                </a:solidFill>
              </a:rPr>
              <a:t>بهای تمام شده کالای فروش رفته:                                                              </a:t>
            </a:r>
            <a:r>
              <a:rPr lang="fa-IR" sz="1100" u="sng" dirty="0" smtClean="0">
                <a:solidFill>
                  <a:schemeClr val="tx1">
                    <a:lumMod val="85000"/>
                    <a:lumOff val="15000"/>
                  </a:schemeClr>
                </a:solidFill>
              </a:rPr>
              <a:t>(24000000)</a:t>
            </a:r>
          </a:p>
          <a:p>
            <a:pPr algn="r">
              <a:buFontTx/>
              <a:buChar char="-"/>
            </a:pPr>
            <a:r>
              <a:rPr lang="fa-IR" sz="1100" dirty="0" smtClean="0">
                <a:solidFill>
                  <a:schemeClr val="tx1">
                    <a:lumMod val="85000"/>
                    <a:lumOff val="15000"/>
                  </a:schemeClr>
                </a:solidFill>
              </a:rPr>
              <a:t>حاشیه سود ناخالص                                                                                 16000000</a:t>
            </a:r>
          </a:p>
          <a:p>
            <a:pPr algn="r">
              <a:buFontTx/>
              <a:buChar char="-"/>
            </a:pPr>
            <a:r>
              <a:rPr lang="fa-IR" sz="1100" dirty="0" smtClean="0">
                <a:solidFill>
                  <a:schemeClr val="tx1">
                    <a:lumMod val="85000"/>
                    <a:lumOff val="15000"/>
                  </a:schemeClr>
                </a:solidFill>
              </a:rPr>
              <a:t>- هزینه متغیر اداری                                                                                  </a:t>
            </a:r>
            <a:r>
              <a:rPr lang="fa-IR" sz="1100" u="sng" dirty="0" smtClean="0">
                <a:solidFill>
                  <a:schemeClr val="tx1">
                    <a:lumMod val="85000"/>
                    <a:lumOff val="15000"/>
                  </a:schemeClr>
                </a:solidFill>
              </a:rPr>
              <a:t>(2000000)</a:t>
            </a:r>
          </a:p>
          <a:p>
            <a:pPr algn="r">
              <a:buFontTx/>
              <a:buChar char="-"/>
            </a:pPr>
            <a:r>
              <a:rPr lang="fa-IR" sz="1100" dirty="0" smtClean="0">
                <a:solidFill>
                  <a:schemeClr val="tx1">
                    <a:lumMod val="85000"/>
                    <a:lumOff val="15000"/>
                  </a:schemeClr>
                </a:solidFill>
              </a:rPr>
              <a:t>حاشیه فروش خالص                                                                                 14000000</a:t>
            </a:r>
          </a:p>
          <a:p>
            <a:pPr algn="r">
              <a:buFontTx/>
              <a:buChar char="-"/>
            </a:pPr>
            <a:r>
              <a:rPr lang="fa-IR" sz="1100" dirty="0" smtClean="0">
                <a:solidFill>
                  <a:schemeClr val="tx1">
                    <a:lumMod val="85000"/>
                    <a:lumOff val="15000"/>
                  </a:schemeClr>
                </a:solidFill>
              </a:rPr>
              <a:t>- هزینه ثابت اداری و فروش                                                                        (2000000)</a:t>
            </a:r>
          </a:p>
          <a:p>
            <a:pPr algn="r">
              <a:buFontTx/>
              <a:buChar char="-"/>
            </a:pPr>
            <a:r>
              <a:rPr lang="fa-IR" sz="1100" dirty="0" smtClean="0">
                <a:solidFill>
                  <a:schemeClr val="tx1">
                    <a:lumMod val="85000"/>
                    <a:lumOff val="15000"/>
                  </a:schemeClr>
                </a:solidFill>
              </a:rPr>
              <a:t>- هزینه سربار ثابت                                                                                  </a:t>
            </a:r>
            <a:r>
              <a:rPr lang="fa-IR" sz="1100" u="sng" dirty="0" smtClean="0">
                <a:solidFill>
                  <a:schemeClr val="tx1">
                    <a:lumMod val="85000"/>
                    <a:lumOff val="15000"/>
                  </a:schemeClr>
                </a:solidFill>
              </a:rPr>
              <a:t>(5000000)</a:t>
            </a:r>
          </a:p>
          <a:p>
            <a:pPr algn="r">
              <a:buFontTx/>
              <a:buChar char="-"/>
            </a:pPr>
            <a:r>
              <a:rPr lang="fa-IR" sz="1100" dirty="0" smtClean="0">
                <a:solidFill>
                  <a:schemeClr val="tx1">
                    <a:lumMod val="85000"/>
                    <a:lumOff val="15000"/>
                  </a:schemeClr>
                </a:solidFill>
              </a:rPr>
              <a:t>سود خالص                                                                                             </a:t>
            </a:r>
            <a:r>
              <a:rPr lang="fa-IR" sz="1100" b="1" dirty="0" smtClean="0">
                <a:solidFill>
                  <a:srgbClr val="C00000"/>
                </a:solidFill>
              </a:rPr>
              <a:t>7000000</a:t>
            </a:r>
            <a:endParaRPr lang="fa-IR" sz="1100" dirty="0" smtClean="0">
              <a:solidFill>
                <a:srgbClr val="C00000"/>
              </a:solidFill>
            </a:endParaRPr>
          </a:p>
          <a:p>
            <a:pPr algn="r">
              <a:buFontTx/>
              <a:buChar char="-"/>
            </a:pPr>
            <a:endParaRPr lang="en-GB" sz="1100" dirty="0">
              <a:solidFill>
                <a:schemeClr val="tx1">
                  <a:lumMod val="85000"/>
                  <a:lumOff val="15000"/>
                </a:schemeClr>
              </a:solidFill>
            </a:endParaRPr>
          </a:p>
        </p:txBody>
      </p:sp>
      <p:sp>
        <p:nvSpPr>
          <p:cNvPr id="4" name="Rectangle 3"/>
          <p:cNvSpPr/>
          <p:nvPr/>
        </p:nvSpPr>
        <p:spPr>
          <a:xfrm>
            <a:off x="3114546" y="6488668"/>
            <a:ext cx="2364750" cy="369332"/>
          </a:xfrm>
          <a:prstGeom prst="rect">
            <a:avLst/>
          </a:prstGeom>
        </p:spPr>
        <p:txBody>
          <a:bodyPr wrap="none">
            <a:spAutoFit/>
          </a:bodyPr>
          <a:lstStyle/>
          <a:p>
            <a:r>
              <a:rPr lang="fa-IR" dirty="0"/>
              <a:t>www.irhesabdaran.ir</a:t>
            </a:r>
          </a:p>
        </p:txBody>
      </p:sp>
    </p:spTree>
    <p:extLst>
      <p:ext uri="{BB962C8B-B14F-4D97-AF65-F5344CB8AC3E}">
        <p14:creationId xmlns:p14="http://schemas.microsoft.com/office/powerpoint/2010/main" val="701253469"/>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3">
                                            <p:txEl>
                                              <p:pRg st="1" end="1"/>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3">
                                            <p:txEl>
                                              <p:pRg st="3" end="3"/>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3">
                                            <p:txEl>
                                              <p:pRg st="4" end="4"/>
                                            </p:txEl>
                                          </p:spTgt>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9" dur="500"/>
                                        <p:tgtEl>
                                          <p:spTgt spid="3">
                                            <p:txEl>
                                              <p:pRg st="5" end="5"/>
                                            </p:txEl>
                                          </p:spTgt>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5" dur="500"/>
                                        <p:tgtEl>
                                          <p:spTgt spid="3">
                                            <p:txEl>
                                              <p:pRg st="6" end="6"/>
                                            </p:tx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3">
                                            <p:txEl>
                                              <p:pRg st="7" end="7"/>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p:cTn id="55"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7" dur="500"/>
                                        <p:tgtEl>
                                          <p:spTgt spid="3">
                                            <p:txEl>
                                              <p:pRg st="8" end="8"/>
                                            </p:txEl>
                                          </p:spTgt>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p:cTn id="61"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2"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63" dur="500"/>
                                        <p:tgtEl>
                                          <p:spTgt spid="3">
                                            <p:txEl>
                                              <p:pRg st="9" end="9"/>
                                            </p:txEl>
                                          </p:spTgt>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p:cTn id="67"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68"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69" dur="500"/>
                                        <p:tgtEl>
                                          <p:spTgt spid="3">
                                            <p:txEl>
                                              <p:pRg st="10" end="10"/>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p:cTn id="73"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74"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75" dur="500"/>
                                        <p:tgtEl>
                                          <p:spTgt spid="3">
                                            <p:txEl>
                                              <p:pRg st="11" end="11"/>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p:cTn id="79"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80" dur="500" fill="hold"/>
                                        <p:tgtEl>
                                          <p:spTgt spid="3">
                                            <p:txEl>
                                              <p:pRg st="12" end="12"/>
                                            </p:txEl>
                                          </p:spTgt>
                                        </p:tgtEl>
                                        <p:attrNameLst>
                                          <p:attrName>ppt_h</p:attrName>
                                        </p:attrNameLst>
                                      </p:cBhvr>
                                      <p:tavLst>
                                        <p:tav tm="0">
                                          <p:val>
                                            <p:fltVal val="0"/>
                                          </p:val>
                                        </p:tav>
                                        <p:tav tm="100000">
                                          <p:val>
                                            <p:strVal val="#ppt_h"/>
                                          </p:val>
                                        </p:tav>
                                      </p:tavLst>
                                    </p:anim>
                                    <p:animEffect transition="in" filter="fade">
                                      <p:cBhvr>
                                        <p:cTn id="81" dur="500"/>
                                        <p:tgtEl>
                                          <p:spTgt spid="3">
                                            <p:txEl>
                                              <p:pRg st="12" end="12"/>
                                            </p:txEl>
                                          </p:spTgt>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 calcmode="lin" valueType="num">
                                      <p:cBhvr>
                                        <p:cTn id="85" dur="5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86" dur="500" fill="hold"/>
                                        <p:tgtEl>
                                          <p:spTgt spid="3">
                                            <p:txEl>
                                              <p:pRg st="13" end="13"/>
                                            </p:txEl>
                                          </p:spTgt>
                                        </p:tgtEl>
                                        <p:attrNameLst>
                                          <p:attrName>ppt_h</p:attrName>
                                        </p:attrNameLst>
                                      </p:cBhvr>
                                      <p:tavLst>
                                        <p:tav tm="0">
                                          <p:val>
                                            <p:fltVal val="0"/>
                                          </p:val>
                                        </p:tav>
                                        <p:tav tm="100000">
                                          <p:val>
                                            <p:strVal val="#ppt_h"/>
                                          </p:val>
                                        </p:tav>
                                      </p:tavLst>
                                    </p:anim>
                                    <p:animEffect transition="in" filter="fade">
                                      <p:cBhvr>
                                        <p:cTn id="87" dur="500"/>
                                        <p:tgtEl>
                                          <p:spTgt spid="3">
                                            <p:txEl>
                                              <p:pRg st="13" end="13"/>
                                            </p:txEl>
                                          </p:spTgt>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3">
                                            <p:txEl>
                                              <p:pRg st="14" end="14"/>
                                            </p:txEl>
                                          </p:spTgt>
                                        </p:tgtEl>
                                        <p:attrNameLst>
                                          <p:attrName>style.visibility</p:attrName>
                                        </p:attrNameLst>
                                      </p:cBhvr>
                                      <p:to>
                                        <p:strVal val="visible"/>
                                      </p:to>
                                    </p:set>
                                    <p:anim calcmode="lin" valueType="num">
                                      <p:cBhvr>
                                        <p:cTn id="91" dur="500" fill="hold"/>
                                        <p:tgtEl>
                                          <p:spTgt spid="3">
                                            <p:txEl>
                                              <p:pRg st="14" end="14"/>
                                            </p:txEl>
                                          </p:spTgt>
                                        </p:tgtEl>
                                        <p:attrNameLst>
                                          <p:attrName>ppt_w</p:attrName>
                                        </p:attrNameLst>
                                      </p:cBhvr>
                                      <p:tavLst>
                                        <p:tav tm="0">
                                          <p:val>
                                            <p:fltVal val="0"/>
                                          </p:val>
                                        </p:tav>
                                        <p:tav tm="100000">
                                          <p:val>
                                            <p:strVal val="#ppt_w"/>
                                          </p:val>
                                        </p:tav>
                                      </p:tavLst>
                                    </p:anim>
                                    <p:anim calcmode="lin" valueType="num">
                                      <p:cBhvr>
                                        <p:cTn id="92" dur="500" fill="hold"/>
                                        <p:tgtEl>
                                          <p:spTgt spid="3">
                                            <p:txEl>
                                              <p:pRg st="14" end="14"/>
                                            </p:txEl>
                                          </p:spTgt>
                                        </p:tgtEl>
                                        <p:attrNameLst>
                                          <p:attrName>ppt_h</p:attrName>
                                        </p:attrNameLst>
                                      </p:cBhvr>
                                      <p:tavLst>
                                        <p:tav tm="0">
                                          <p:val>
                                            <p:fltVal val="0"/>
                                          </p:val>
                                        </p:tav>
                                        <p:tav tm="100000">
                                          <p:val>
                                            <p:strVal val="#ppt_h"/>
                                          </p:val>
                                        </p:tav>
                                      </p:tavLst>
                                    </p:anim>
                                    <p:animEffect transition="in" filter="fade">
                                      <p:cBhvr>
                                        <p:cTn id="93" dur="500"/>
                                        <p:tgtEl>
                                          <p:spTgt spid="3">
                                            <p:txEl>
                                              <p:pRg st="14" end="14"/>
                                            </p:txEl>
                                          </p:spTgt>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3">
                                            <p:txEl>
                                              <p:pRg st="15" end="15"/>
                                            </p:txEl>
                                          </p:spTgt>
                                        </p:tgtEl>
                                        <p:attrNameLst>
                                          <p:attrName>style.visibility</p:attrName>
                                        </p:attrNameLst>
                                      </p:cBhvr>
                                      <p:to>
                                        <p:strVal val="visible"/>
                                      </p:to>
                                    </p:set>
                                    <p:anim calcmode="lin" valueType="num">
                                      <p:cBhvr>
                                        <p:cTn id="97" dur="500" fill="hold"/>
                                        <p:tgtEl>
                                          <p:spTgt spid="3">
                                            <p:txEl>
                                              <p:pRg st="15" end="15"/>
                                            </p:txEl>
                                          </p:spTgt>
                                        </p:tgtEl>
                                        <p:attrNameLst>
                                          <p:attrName>ppt_w</p:attrName>
                                        </p:attrNameLst>
                                      </p:cBhvr>
                                      <p:tavLst>
                                        <p:tav tm="0">
                                          <p:val>
                                            <p:fltVal val="0"/>
                                          </p:val>
                                        </p:tav>
                                        <p:tav tm="100000">
                                          <p:val>
                                            <p:strVal val="#ppt_w"/>
                                          </p:val>
                                        </p:tav>
                                      </p:tavLst>
                                    </p:anim>
                                    <p:anim calcmode="lin" valueType="num">
                                      <p:cBhvr>
                                        <p:cTn id="98" dur="500" fill="hold"/>
                                        <p:tgtEl>
                                          <p:spTgt spid="3">
                                            <p:txEl>
                                              <p:pRg st="15" end="15"/>
                                            </p:txEl>
                                          </p:spTgt>
                                        </p:tgtEl>
                                        <p:attrNameLst>
                                          <p:attrName>ppt_h</p:attrName>
                                        </p:attrNameLst>
                                      </p:cBhvr>
                                      <p:tavLst>
                                        <p:tav tm="0">
                                          <p:val>
                                            <p:fltVal val="0"/>
                                          </p:val>
                                        </p:tav>
                                        <p:tav tm="100000">
                                          <p:val>
                                            <p:strVal val="#ppt_h"/>
                                          </p:val>
                                        </p:tav>
                                      </p:tavLst>
                                    </p:anim>
                                    <p:animEffect transition="in" filter="fade">
                                      <p:cBhvr>
                                        <p:cTn id="99" dur="500"/>
                                        <p:tgtEl>
                                          <p:spTgt spid="3">
                                            <p:txEl>
                                              <p:pRg st="15" end="15"/>
                                            </p:txEl>
                                          </p:spTgt>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3">
                                            <p:txEl>
                                              <p:pRg st="16" end="16"/>
                                            </p:txEl>
                                          </p:spTgt>
                                        </p:tgtEl>
                                        <p:attrNameLst>
                                          <p:attrName>style.visibility</p:attrName>
                                        </p:attrNameLst>
                                      </p:cBhvr>
                                      <p:to>
                                        <p:strVal val="visible"/>
                                      </p:to>
                                    </p:set>
                                    <p:anim calcmode="lin" valueType="num">
                                      <p:cBhvr>
                                        <p:cTn id="103" dur="500" fill="hold"/>
                                        <p:tgtEl>
                                          <p:spTgt spid="3">
                                            <p:txEl>
                                              <p:pRg st="16" end="16"/>
                                            </p:txEl>
                                          </p:spTgt>
                                        </p:tgtEl>
                                        <p:attrNameLst>
                                          <p:attrName>ppt_w</p:attrName>
                                        </p:attrNameLst>
                                      </p:cBhvr>
                                      <p:tavLst>
                                        <p:tav tm="0">
                                          <p:val>
                                            <p:fltVal val="0"/>
                                          </p:val>
                                        </p:tav>
                                        <p:tav tm="100000">
                                          <p:val>
                                            <p:strVal val="#ppt_w"/>
                                          </p:val>
                                        </p:tav>
                                      </p:tavLst>
                                    </p:anim>
                                    <p:anim calcmode="lin" valueType="num">
                                      <p:cBhvr>
                                        <p:cTn id="104" dur="500" fill="hold"/>
                                        <p:tgtEl>
                                          <p:spTgt spid="3">
                                            <p:txEl>
                                              <p:pRg st="16" end="16"/>
                                            </p:txEl>
                                          </p:spTgt>
                                        </p:tgtEl>
                                        <p:attrNameLst>
                                          <p:attrName>ppt_h</p:attrName>
                                        </p:attrNameLst>
                                      </p:cBhvr>
                                      <p:tavLst>
                                        <p:tav tm="0">
                                          <p:val>
                                            <p:fltVal val="0"/>
                                          </p:val>
                                        </p:tav>
                                        <p:tav tm="100000">
                                          <p:val>
                                            <p:strVal val="#ppt_h"/>
                                          </p:val>
                                        </p:tav>
                                      </p:tavLst>
                                    </p:anim>
                                    <p:animEffect transition="in" filter="fade">
                                      <p:cBhvr>
                                        <p:cTn id="105" dur="500"/>
                                        <p:tgtEl>
                                          <p:spTgt spid="3">
                                            <p:txEl>
                                              <p:pRg st="16" end="16"/>
                                            </p:txEl>
                                          </p:spTgt>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3">
                                            <p:txEl>
                                              <p:pRg st="17" end="17"/>
                                            </p:txEl>
                                          </p:spTgt>
                                        </p:tgtEl>
                                        <p:attrNameLst>
                                          <p:attrName>style.visibility</p:attrName>
                                        </p:attrNameLst>
                                      </p:cBhvr>
                                      <p:to>
                                        <p:strVal val="visible"/>
                                      </p:to>
                                    </p:set>
                                    <p:anim calcmode="lin" valueType="num">
                                      <p:cBhvr>
                                        <p:cTn id="109" dur="500" fill="hold"/>
                                        <p:tgtEl>
                                          <p:spTgt spid="3">
                                            <p:txEl>
                                              <p:pRg st="17" end="17"/>
                                            </p:txEl>
                                          </p:spTgt>
                                        </p:tgtEl>
                                        <p:attrNameLst>
                                          <p:attrName>ppt_w</p:attrName>
                                        </p:attrNameLst>
                                      </p:cBhvr>
                                      <p:tavLst>
                                        <p:tav tm="0">
                                          <p:val>
                                            <p:fltVal val="0"/>
                                          </p:val>
                                        </p:tav>
                                        <p:tav tm="100000">
                                          <p:val>
                                            <p:strVal val="#ppt_w"/>
                                          </p:val>
                                        </p:tav>
                                      </p:tavLst>
                                    </p:anim>
                                    <p:anim calcmode="lin" valueType="num">
                                      <p:cBhvr>
                                        <p:cTn id="110" dur="500" fill="hold"/>
                                        <p:tgtEl>
                                          <p:spTgt spid="3">
                                            <p:txEl>
                                              <p:pRg st="17" end="17"/>
                                            </p:txEl>
                                          </p:spTgt>
                                        </p:tgtEl>
                                        <p:attrNameLst>
                                          <p:attrName>ppt_h</p:attrName>
                                        </p:attrNameLst>
                                      </p:cBhvr>
                                      <p:tavLst>
                                        <p:tav tm="0">
                                          <p:val>
                                            <p:fltVal val="0"/>
                                          </p:val>
                                        </p:tav>
                                        <p:tav tm="100000">
                                          <p:val>
                                            <p:strVal val="#ppt_h"/>
                                          </p:val>
                                        </p:tav>
                                      </p:tavLst>
                                    </p:anim>
                                    <p:animEffect transition="in" filter="fade">
                                      <p:cBhvr>
                                        <p:cTn id="111" dur="500"/>
                                        <p:tgtEl>
                                          <p:spTgt spid="3">
                                            <p:txEl>
                                              <p:pRg st="17" end="17"/>
                                            </p:txEl>
                                          </p:spTgt>
                                        </p:tgtEl>
                                      </p:cBhvr>
                                    </p:animEffect>
                                  </p:childTnLst>
                                </p:cTn>
                              </p:par>
                            </p:childTnLst>
                          </p:cTn>
                        </p:par>
                        <p:par>
                          <p:cTn id="112" fill="hold">
                            <p:stCondLst>
                              <p:cond delay="9000"/>
                            </p:stCondLst>
                            <p:childTnLst>
                              <p:par>
                                <p:cTn id="113" presetID="53" presetClass="entr" presetSubtype="16" fill="hold" grpId="0" nodeType="afterEffect">
                                  <p:stCondLst>
                                    <p:cond delay="0"/>
                                  </p:stCondLst>
                                  <p:childTnLst>
                                    <p:set>
                                      <p:cBhvr>
                                        <p:cTn id="114" dur="1" fill="hold">
                                          <p:stCondLst>
                                            <p:cond delay="0"/>
                                          </p:stCondLst>
                                        </p:cTn>
                                        <p:tgtEl>
                                          <p:spTgt spid="3">
                                            <p:txEl>
                                              <p:pRg st="18" end="18"/>
                                            </p:txEl>
                                          </p:spTgt>
                                        </p:tgtEl>
                                        <p:attrNameLst>
                                          <p:attrName>style.visibility</p:attrName>
                                        </p:attrNameLst>
                                      </p:cBhvr>
                                      <p:to>
                                        <p:strVal val="visible"/>
                                      </p:to>
                                    </p:set>
                                    <p:anim calcmode="lin" valueType="num">
                                      <p:cBhvr>
                                        <p:cTn id="115" dur="500" fill="hold"/>
                                        <p:tgtEl>
                                          <p:spTgt spid="3">
                                            <p:txEl>
                                              <p:pRg st="18" end="18"/>
                                            </p:txEl>
                                          </p:spTgt>
                                        </p:tgtEl>
                                        <p:attrNameLst>
                                          <p:attrName>ppt_w</p:attrName>
                                        </p:attrNameLst>
                                      </p:cBhvr>
                                      <p:tavLst>
                                        <p:tav tm="0">
                                          <p:val>
                                            <p:fltVal val="0"/>
                                          </p:val>
                                        </p:tav>
                                        <p:tav tm="100000">
                                          <p:val>
                                            <p:strVal val="#ppt_w"/>
                                          </p:val>
                                        </p:tav>
                                      </p:tavLst>
                                    </p:anim>
                                    <p:anim calcmode="lin" valueType="num">
                                      <p:cBhvr>
                                        <p:cTn id="116" dur="500" fill="hold"/>
                                        <p:tgtEl>
                                          <p:spTgt spid="3">
                                            <p:txEl>
                                              <p:pRg st="18" end="18"/>
                                            </p:txEl>
                                          </p:spTgt>
                                        </p:tgtEl>
                                        <p:attrNameLst>
                                          <p:attrName>ppt_h</p:attrName>
                                        </p:attrNameLst>
                                      </p:cBhvr>
                                      <p:tavLst>
                                        <p:tav tm="0">
                                          <p:val>
                                            <p:fltVal val="0"/>
                                          </p:val>
                                        </p:tav>
                                        <p:tav tm="100000">
                                          <p:val>
                                            <p:strVal val="#ppt_h"/>
                                          </p:val>
                                        </p:tav>
                                      </p:tavLst>
                                    </p:anim>
                                    <p:animEffect transition="in" filter="fade">
                                      <p:cBhvr>
                                        <p:cTn id="117" dur="500"/>
                                        <p:tgtEl>
                                          <p:spTgt spid="3">
                                            <p:txEl>
                                              <p:pRg st="18" end="18"/>
                                            </p:txEl>
                                          </p:spTgt>
                                        </p:tgtEl>
                                      </p:cBhvr>
                                    </p:animEffect>
                                  </p:childTnLst>
                                </p:cTn>
                              </p:par>
                            </p:childTnLst>
                          </p:cTn>
                        </p:par>
                        <p:par>
                          <p:cTn id="118" fill="hold">
                            <p:stCondLst>
                              <p:cond delay="9500"/>
                            </p:stCondLst>
                            <p:childTnLst>
                              <p:par>
                                <p:cTn id="119" presetID="53" presetClass="entr" presetSubtype="16" fill="hold" grpId="0" nodeType="afterEffect">
                                  <p:stCondLst>
                                    <p:cond delay="0"/>
                                  </p:stCondLst>
                                  <p:childTnLst>
                                    <p:set>
                                      <p:cBhvr>
                                        <p:cTn id="120" dur="1" fill="hold">
                                          <p:stCondLst>
                                            <p:cond delay="0"/>
                                          </p:stCondLst>
                                        </p:cTn>
                                        <p:tgtEl>
                                          <p:spTgt spid="3">
                                            <p:txEl>
                                              <p:pRg st="19" end="19"/>
                                            </p:txEl>
                                          </p:spTgt>
                                        </p:tgtEl>
                                        <p:attrNameLst>
                                          <p:attrName>style.visibility</p:attrName>
                                        </p:attrNameLst>
                                      </p:cBhvr>
                                      <p:to>
                                        <p:strVal val="visible"/>
                                      </p:to>
                                    </p:set>
                                    <p:anim calcmode="lin" valueType="num">
                                      <p:cBhvr>
                                        <p:cTn id="121" dur="500" fill="hold"/>
                                        <p:tgtEl>
                                          <p:spTgt spid="3">
                                            <p:txEl>
                                              <p:pRg st="19" end="19"/>
                                            </p:txEl>
                                          </p:spTgt>
                                        </p:tgtEl>
                                        <p:attrNameLst>
                                          <p:attrName>ppt_w</p:attrName>
                                        </p:attrNameLst>
                                      </p:cBhvr>
                                      <p:tavLst>
                                        <p:tav tm="0">
                                          <p:val>
                                            <p:fltVal val="0"/>
                                          </p:val>
                                        </p:tav>
                                        <p:tav tm="100000">
                                          <p:val>
                                            <p:strVal val="#ppt_w"/>
                                          </p:val>
                                        </p:tav>
                                      </p:tavLst>
                                    </p:anim>
                                    <p:anim calcmode="lin" valueType="num">
                                      <p:cBhvr>
                                        <p:cTn id="122" dur="500" fill="hold"/>
                                        <p:tgtEl>
                                          <p:spTgt spid="3">
                                            <p:txEl>
                                              <p:pRg st="19" end="19"/>
                                            </p:txEl>
                                          </p:spTgt>
                                        </p:tgtEl>
                                        <p:attrNameLst>
                                          <p:attrName>ppt_h</p:attrName>
                                        </p:attrNameLst>
                                      </p:cBhvr>
                                      <p:tavLst>
                                        <p:tav tm="0">
                                          <p:val>
                                            <p:fltVal val="0"/>
                                          </p:val>
                                        </p:tav>
                                        <p:tav tm="100000">
                                          <p:val>
                                            <p:strVal val="#ppt_h"/>
                                          </p:val>
                                        </p:tav>
                                      </p:tavLst>
                                    </p:anim>
                                    <p:animEffect transition="in" filter="fade">
                                      <p:cBhvr>
                                        <p:cTn id="123" dur="500"/>
                                        <p:tgtEl>
                                          <p:spTgt spid="3">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3608" y="3933056"/>
            <a:ext cx="4176464" cy="3255669"/>
          </a:xfrm>
          <a:prstGeom prst="rect">
            <a:avLst/>
          </a:prstGeom>
        </p:spPr>
      </p:pic>
      <p:sp>
        <p:nvSpPr>
          <p:cNvPr id="3" name="Content Placeholder 2"/>
          <p:cNvSpPr>
            <a:spLocks noGrp="1"/>
          </p:cNvSpPr>
          <p:nvPr>
            <p:ph idx="1"/>
          </p:nvPr>
        </p:nvSpPr>
        <p:spPr>
          <a:xfrm>
            <a:off x="467544" y="548680"/>
            <a:ext cx="7056783" cy="5760640"/>
          </a:xfrm>
        </p:spPr>
        <p:txBody>
          <a:bodyPr/>
          <a:lstStyle/>
          <a:p>
            <a:pPr marL="0" indent="0" algn="ctr">
              <a:buNone/>
            </a:pPr>
            <a:r>
              <a:rPr lang="fa-IR" dirty="0" smtClean="0">
                <a:solidFill>
                  <a:srgbClr val="C00000"/>
                </a:solidFill>
              </a:rPr>
              <a:t>محاسبه تفاوت سود در دو روش جذبی و مستقیم </a:t>
            </a:r>
          </a:p>
          <a:p>
            <a:pPr marL="0" indent="0" algn="ctr">
              <a:buNone/>
            </a:pPr>
            <a:r>
              <a:rPr lang="fa-IR" dirty="0" smtClean="0">
                <a:solidFill>
                  <a:srgbClr val="C00000"/>
                </a:solidFill>
              </a:rPr>
              <a:t>---------------------------------------------------------------------------</a:t>
            </a:r>
          </a:p>
          <a:p>
            <a:pPr marL="0" indent="0" algn="r">
              <a:buNone/>
            </a:pPr>
            <a:r>
              <a:rPr lang="fa-IR" sz="1400" dirty="0">
                <a:solidFill>
                  <a:srgbClr val="C00000"/>
                </a:solidFill>
              </a:rPr>
              <a:t> </a:t>
            </a:r>
            <a:r>
              <a:rPr lang="fa-IR" sz="1400" dirty="0" smtClean="0">
                <a:solidFill>
                  <a:srgbClr val="C00000"/>
                </a:solidFill>
              </a:rPr>
              <a:t>                                                </a:t>
            </a:r>
            <a:r>
              <a:rPr lang="fa-IR" sz="1400" u="sng" dirty="0" smtClean="0">
                <a:solidFill>
                  <a:srgbClr val="C00000"/>
                </a:solidFill>
              </a:rPr>
              <a:t>جذبی </a:t>
            </a:r>
            <a:r>
              <a:rPr lang="fa-IR" sz="1400" dirty="0" smtClean="0">
                <a:solidFill>
                  <a:srgbClr val="C00000"/>
                </a:solidFill>
              </a:rPr>
              <a:t>                 </a:t>
            </a:r>
            <a:r>
              <a:rPr lang="fa-IR" sz="1400" u="sng" dirty="0" smtClean="0">
                <a:solidFill>
                  <a:srgbClr val="C00000"/>
                </a:solidFill>
              </a:rPr>
              <a:t>  مستقیم   </a:t>
            </a:r>
            <a:r>
              <a:rPr lang="fa-IR" sz="1400" dirty="0" smtClean="0">
                <a:solidFill>
                  <a:srgbClr val="C00000"/>
                </a:solidFill>
              </a:rPr>
              <a:t>             </a:t>
            </a:r>
            <a:r>
              <a:rPr lang="fa-IR" sz="1400" u="sng" dirty="0" smtClean="0">
                <a:solidFill>
                  <a:srgbClr val="C00000"/>
                </a:solidFill>
              </a:rPr>
              <a:t>   اختلاف </a:t>
            </a:r>
          </a:p>
          <a:p>
            <a:pPr marL="0" indent="0" algn="r">
              <a:buNone/>
            </a:pPr>
            <a:r>
              <a:rPr lang="fa-IR" sz="1400" dirty="0" smtClean="0">
                <a:solidFill>
                  <a:schemeClr val="tx1">
                    <a:lumMod val="85000"/>
                    <a:lumOff val="15000"/>
                  </a:schemeClr>
                </a:solidFill>
              </a:rPr>
              <a:t>موجودی کالای اول دوره                   1400000               1200000                200000</a:t>
            </a:r>
          </a:p>
          <a:p>
            <a:pPr marL="0" indent="0" algn="r">
              <a:buNone/>
            </a:pPr>
            <a:r>
              <a:rPr lang="fa-IR" sz="1400" dirty="0" smtClean="0">
                <a:solidFill>
                  <a:schemeClr val="tx1">
                    <a:lumMod val="85000"/>
                    <a:lumOff val="15000"/>
                  </a:schemeClr>
                </a:solidFill>
              </a:rPr>
              <a:t>موجودی کالای پایان دوره                  8400000               7200000                </a:t>
            </a:r>
            <a:r>
              <a:rPr lang="fa-IR" sz="1400" u="sng" dirty="0" smtClean="0">
                <a:solidFill>
                  <a:schemeClr val="tx1">
                    <a:lumMod val="85000"/>
                    <a:lumOff val="15000"/>
                  </a:schemeClr>
                </a:solidFill>
              </a:rPr>
              <a:t>1200000</a:t>
            </a:r>
          </a:p>
          <a:p>
            <a:pPr marL="0" indent="0" algn="r">
              <a:buNone/>
            </a:pPr>
            <a:r>
              <a:rPr lang="fa-IR" sz="1400" dirty="0">
                <a:solidFill>
                  <a:schemeClr val="tx1">
                    <a:lumMod val="85000"/>
                    <a:lumOff val="15000"/>
                  </a:schemeClr>
                </a:solidFill>
              </a:rPr>
              <a:t> </a:t>
            </a:r>
            <a:r>
              <a:rPr lang="fa-IR" sz="1400" dirty="0" smtClean="0">
                <a:solidFill>
                  <a:schemeClr val="tx1">
                    <a:lumMod val="85000"/>
                    <a:lumOff val="15000"/>
                  </a:schemeClr>
                </a:solidFill>
              </a:rPr>
              <a:t>                                                                                                        </a:t>
            </a:r>
            <a:r>
              <a:rPr lang="fa-IR" sz="1400" b="1" dirty="0" smtClean="0">
                <a:solidFill>
                  <a:srgbClr val="FF0000"/>
                </a:solidFill>
              </a:rPr>
              <a:t>1000000 </a:t>
            </a:r>
            <a:r>
              <a:rPr lang="fa-IR" sz="1400" dirty="0" smtClean="0">
                <a:solidFill>
                  <a:schemeClr val="tx1">
                    <a:lumMod val="85000"/>
                    <a:lumOff val="15000"/>
                  </a:schemeClr>
                </a:solidFill>
              </a:rPr>
              <a:t>  </a:t>
            </a:r>
          </a:p>
          <a:p>
            <a:pPr marL="0" indent="0" algn="r">
              <a:buNone/>
            </a:pPr>
            <a:endParaRPr lang="fa-IR" sz="1400" dirty="0">
              <a:solidFill>
                <a:schemeClr val="tx1">
                  <a:lumMod val="85000"/>
                  <a:lumOff val="15000"/>
                </a:schemeClr>
              </a:solidFill>
            </a:endParaRPr>
          </a:p>
          <a:p>
            <a:pPr marL="0" indent="0" algn="just">
              <a:buNone/>
            </a:pPr>
            <a:r>
              <a:rPr lang="fa-IR" sz="1400" dirty="0" smtClean="0">
                <a:solidFill>
                  <a:schemeClr val="tx1">
                    <a:lumMod val="85000"/>
                    <a:lumOff val="15000"/>
                  </a:schemeClr>
                </a:solidFill>
              </a:rPr>
              <a:t>به طوری که ملاحظه می کنید مبلغ سود محاسبه شده در دو روش جذبی و متغیر با همدیگر متفاوت می باشد . علت اختلاف سود دو روش در نحوه قیمت گذاری موجودیها می باشد . بدین ترتیب که در روش جذبی در مقایسه با روش متغیر بخشی از هزینه های ثابت دوره در بطن موجودیها از یک دوره به دوره بعد منتقل می گردد. لذا می توان گفت که در صورت افزایش موجودیها طی یک دوره سود روش جذبی بیشتر از سود روش متغیر خواهد بود و برعکس .       </a:t>
            </a:r>
          </a:p>
          <a:p>
            <a:pPr marL="0" indent="0" algn="just">
              <a:buNone/>
            </a:pPr>
            <a:r>
              <a:rPr lang="fa-IR" sz="1400" dirty="0" smtClean="0">
                <a:solidFill>
                  <a:schemeClr val="tx1">
                    <a:lumMod val="85000"/>
                    <a:lumOff val="15000"/>
                  </a:schemeClr>
                </a:solidFill>
              </a:rPr>
              <a:t>حال می توان گفت که تفاوت سود دو روش از تفاوت موجودیها  در ابتدا و انتهای دوره در دو روش قابل محاسبه می باشد.                                                                                           </a:t>
            </a:r>
            <a:endParaRPr lang="en-GB" sz="1400" u="sng" dirty="0">
              <a:solidFill>
                <a:schemeClr val="tx1">
                  <a:lumMod val="85000"/>
                  <a:lumOff val="15000"/>
                </a:schemeClr>
              </a:solidFill>
            </a:endParaRPr>
          </a:p>
        </p:txBody>
      </p:sp>
      <p:sp>
        <p:nvSpPr>
          <p:cNvPr id="4" name="Rectangle 3"/>
          <p:cNvSpPr/>
          <p:nvPr/>
        </p:nvSpPr>
        <p:spPr>
          <a:xfrm>
            <a:off x="3114546" y="6488668"/>
            <a:ext cx="2364750" cy="369332"/>
          </a:xfrm>
          <a:prstGeom prst="rect">
            <a:avLst/>
          </a:prstGeom>
        </p:spPr>
        <p:txBody>
          <a:bodyPr wrap="none">
            <a:spAutoFit/>
          </a:bodyPr>
          <a:lstStyle/>
          <a:p>
            <a:r>
              <a:rPr lang="fa-IR" dirty="0"/>
              <a:t>www.irhesabdaran.ir</a:t>
            </a:r>
          </a:p>
        </p:txBody>
      </p:sp>
    </p:spTree>
    <p:extLst>
      <p:ext uri="{BB962C8B-B14F-4D97-AF65-F5344CB8AC3E}">
        <p14:creationId xmlns:p14="http://schemas.microsoft.com/office/powerpoint/2010/main" val="3744882627"/>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circle(in)">
                                      <p:cBhvr>
                                        <p:cTn id="19" dur="2000"/>
                                        <p:tgtEl>
                                          <p:spTgt spid="3">
                                            <p:txEl>
                                              <p:pRg st="3" end="3"/>
                                            </p:txEl>
                                          </p:spTgt>
                                        </p:tgtEl>
                                      </p:cBhvr>
                                    </p:animEffect>
                                  </p:childTnLst>
                                </p:cTn>
                              </p:par>
                            </p:childTnLst>
                          </p:cTn>
                        </p:par>
                        <p:par>
                          <p:cTn id="20" fill="hold">
                            <p:stCondLst>
                              <p:cond delay="8000"/>
                            </p:stCondLst>
                            <p:childTnLst>
                              <p:par>
                                <p:cTn id="21" presetID="6" presetClass="entr" presetSubtype="16"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ircle(in)">
                                      <p:cBhvr>
                                        <p:cTn id="23" dur="2000"/>
                                        <p:tgtEl>
                                          <p:spTgt spid="3">
                                            <p:txEl>
                                              <p:pRg st="4" end="4"/>
                                            </p:txEl>
                                          </p:spTgt>
                                        </p:tgtEl>
                                      </p:cBhvr>
                                    </p:animEffect>
                                  </p:childTnLst>
                                </p:cTn>
                              </p:par>
                            </p:childTnLst>
                          </p:cTn>
                        </p:par>
                        <p:par>
                          <p:cTn id="24" fill="hold">
                            <p:stCondLst>
                              <p:cond delay="10000"/>
                            </p:stCondLst>
                            <p:childTnLst>
                              <p:par>
                                <p:cTn id="25" presetID="6" presetClass="entr" presetSubtype="16"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circle(in)">
                                      <p:cBhvr>
                                        <p:cTn id="31" dur="2000"/>
                                        <p:tgtEl>
                                          <p:spTgt spid="3">
                                            <p:txEl>
                                              <p:pRg st="7" end="7"/>
                                            </p:txEl>
                                          </p:spTgt>
                                        </p:tgtEl>
                                      </p:cBhvr>
                                    </p:animEffect>
                                  </p:childTnLst>
                                </p:cTn>
                              </p:par>
                            </p:childTnLst>
                          </p:cTn>
                        </p:par>
                        <p:par>
                          <p:cTn id="32" fill="hold">
                            <p:stCondLst>
                              <p:cond delay="14000"/>
                            </p:stCondLst>
                            <p:childTnLst>
                              <p:par>
                                <p:cTn id="33" presetID="6" presetClass="entr" presetSubtype="16" fill="hold" grpId="0" nodeType="after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circle(in)">
                                      <p:cBhvr>
                                        <p:cTn id="35" dur="2000"/>
                                        <p:tgtEl>
                                          <p:spTgt spid="3">
                                            <p:txEl>
                                              <p:pRg st="8" end="8"/>
                                            </p:txEl>
                                          </p:spTgt>
                                        </p:tgtEl>
                                      </p:cBhvr>
                                    </p:animEffect>
                                  </p:childTnLst>
                                </p:cTn>
                              </p:par>
                            </p:childTnLst>
                          </p:cTn>
                        </p:par>
                        <p:par>
                          <p:cTn id="36" fill="hold">
                            <p:stCondLst>
                              <p:cond delay="16000"/>
                            </p:stCondLst>
                            <p:childTnLst>
                              <p:par>
                                <p:cTn id="37" presetID="45" presetClass="entr" presetSubtype="0"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2000"/>
                                        <p:tgtEl>
                                          <p:spTgt spid="2"/>
                                        </p:tgtEl>
                                      </p:cBhvr>
                                    </p:animEffect>
                                    <p:anim calcmode="lin" valueType="num">
                                      <p:cBhvr>
                                        <p:cTn id="40" dur="2000" fill="hold"/>
                                        <p:tgtEl>
                                          <p:spTgt spid="2"/>
                                        </p:tgtEl>
                                        <p:attrNameLst>
                                          <p:attrName>ppt_w</p:attrName>
                                        </p:attrNameLst>
                                      </p:cBhvr>
                                      <p:tavLst>
                                        <p:tav tm="0" fmla="#ppt_w*sin(2.5*pi*$)">
                                          <p:val>
                                            <p:fltVal val="0"/>
                                          </p:val>
                                        </p:tav>
                                        <p:tav tm="100000">
                                          <p:val>
                                            <p:fltVal val="1"/>
                                          </p:val>
                                        </p:tav>
                                      </p:tavLst>
                                    </p:anim>
                                    <p:anim calcmode="lin" valueType="num">
                                      <p:cBhvr>
                                        <p:cTn id="41"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10" y="35361"/>
            <a:ext cx="8579296" cy="2160240"/>
          </a:xfrm>
        </p:spPr>
        <p:txBody>
          <a:bodyPr>
            <a:normAutofit/>
          </a:bodyPr>
          <a:lstStyle/>
          <a:p>
            <a:pPr algn="ctr"/>
            <a:r>
              <a:rPr lang="fa-IR" b="1" dirty="0" smtClean="0">
                <a:cs typeface="+mn-cs"/>
              </a:rPr>
              <a:t/>
            </a:r>
            <a:br>
              <a:rPr lang="fa-IR" b="1" dirty="0" smtClean="0">
                <a:cs typeface="+mn-cs"/>
              </a:rPr>
            </a:br>
            <a:endParaRPr lang="fa-IR" b="1" dirty="0">
              <a:solidFill>
                <a:schemeClr val="accent2"/>
              </a:solidFill>
              <a:latin typeface="IranNastaliq" panose="02020505000000020003" pitchFamily="18" charset="0"/>
              <a:cs typeface="IranNastaliq" panose="02020505000000020003" pitchFamily="18" charset="0"/>
            </a:endParaRPr>
          </a:p>
        </p:txBody>
      </p:sp>
      <p:sp>
        <p:nvSpPr>
          <p:cNvPr id="3" name="Content Placeholder 2"/>
          <p:cNvSpPr>
            <a:spLocks noGrp="1"/>
          </p:cNvSpPr>
          <p:nvPr>
            <p:ph idx="1"/>
          </p:nvPr>
        </p:nvSpPr>
        <p:spPr>
          <a:xfrm>
            <a:off x="100810" y="2953882"/>
            <a:ext cx="8229600" cy="1584176"/>
          </a:xfrm>
        </p:spPr>
        <p:txBody>
          <a:bodyPr>
            <a:noAutofit/>
          </a:bodyPr>
          <a:lstStyle/>
          <a:p>
            <a:pPr marL="0" indent="0" algn="ctr">
              <a:buNone/>
            </a:pPr>
            <a:endParaRPr lang="fa-IR" sz="4800" dirty="0" smtClean="0">
              <a:latin typeface="IranNastaliq" panose="02020505000000020003" pitchFamily="18" charset="0"/>
              <a:cs typeface="IranNastaliq" panose="02020505000000020003" pitchFamily="18" charset="0"/>
            </a:endParaRPr>
          </a:p>
          <a:p>
            <a:pPr marL="0" indent="0" algn="ctr">
              <a:buNone/>
            </a:pPr>
            <a:endParaRPr lang="fa-IR" sz="4800" dirty="0">
              <a:latin typeface="IranNastaliq" panose="02020505000000020003" pitchFamily="18" charset="0"/>
              <a:cs typeface="IranNastaliq" panose="02020505000000020003" pitchFamily="18" charset="0"/>
            </a:endParaRPr>
          </a:p>
          <a:p>
            <a:pPr marL="0" indent="0" algn="ctr">
              <a:buNone/>
            </a:pPr>
            <a:endParaRPr lang="fa-IR" sz="4800" dirty="0" smtClean="0">
              <a:latin typeface="IranNastaliq" panose="02020505000000020003" pitchFamily="18" charset="0"/>
              <a:cs typeface="IranNastaliq" panose="02020505000000020003" pitchFamily="18" charset="0"/>
            </a:endParaRPr>
          </a:p>
          <a:p>
            <a:pPr marL="0" indent="0" algn="ctr" defTabSz="914400" rtl="1">
              <a:buNone/>
            </a:pPr>
            <a:r>
              <a:rPr lang="fa-IR" b="1" dirty="0">
                <a:ln w="6600">
                  <a:solidFill>
                    <a:schemeClr val="accent2"/>
                  </a:solidFill>
                  <a:prstDash val="solid"/>
                </a:ln>
                <a:solidFill>
                  <a:srgbClr val="FFFFFF"/>
                </a:solidFill>
                <a:effectLst>
                  <a:outerShdw dist="38100" dir="2700000" algn="tl" rotWithShape="0">
                    <a:schemeClr val="accent2"/>
                  </a:outerShdw>
                </a:effectLst>
              </a:rPr>
              <a:t>دانشگاه آزاد اسلامی تبریز واحد علوم و تحقیقات </a:t>
            </a:r>
          </a:p>
        </p:txBody>
      </p:sp>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3568" y="5301208"/>
            <a:ext cx="893046" cy="1268759"/>
          </a:xfrm>
          <a:prstGeom prst="rect">
            <a:avLst/>
          </a:prstGeom>
        </p:spPr>
      </p:pic>
      <p:sp>
        <p:nvSpPr>
          <p:cNvPr id="5" name="Rounded Rectangle 4"/>
          <p:cNvSpPr/>
          <p:nvPr/>
        </p:nvSpPr>
        <p:spPr>
          <a:xfrm>
            <a:off x="718050" y="2012195"/>
            <a:ext cx="7344816" cy="2745567"/>
          </a:xfrm>
          <a:prstGeom prst="roundRect">
            <a:avLst/>
          </a:prstGeom>
          <a:solidFill>
            <a:schemeClr val="accent2">
              <a:lumMod val="60000"/>
              <a:lumOff val="40000"/>
              <a:alpha val="32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a:ln w="6600">
                  <a:solidFill>
                    <a:schemeClr val="accent2"/>
                  </a:solidFill>
                  <a:prstDash val="solid"/>
                </a:ln>
                <a:solidFill>
                  <a:srgbClr val="FFFFFF"/>
                </a:solidFill>
                <a:effectLst>
                  <a:outerShdw dist="38100" dir="2700000" algn="tl" rotWithShape="0">
                    <a:schemeClr val="accent2"/>
                  </a:outerShdw>
                </a:effectLst>
              </a:rPr>
              <a:t>استادمربوطه : </a:t>
            </a:r>
            <a:r>
              <a:rPr lang="fa-IR" sz="2400" b="1" dirty="0" smtClean="0">
                <a:ln w="6600">
                  <a:solidFill>
                    <a:schemeClr val="accent2"/>
                  </a:solidFill>
                  <a:prstDash val="solid"/>
                </a:ln>
                <a:solidFill>
                  <a:srgbClr val="FFFFFF"/>
                </a:solidFill>
                <a:effectLst>
                  <a:outerShdw dist="38100" dir="2700000" algn="tl" rotWithShape="0">
                    <a:schemeClr val="accent2"/>
                  </a:outerShdw>
                </a:effectLst>
              </a:rPr>
              <a:t>دکترزینالی</a:t>
            </a:r>
          </a:p>
          <a:p>
            <a:pPr algn="ctr"/>
            <a:r>
              <a:rPr lang="fa-IR" sz="2400" b="1" dirty="0" smtClean="0">
                <a:ln w="6600">
                  <a:solidFill>
                    <a:schemeClr val="accent2"/>
                  </a:solidFill>
                  <a:prstDash val="solid"/>
                </a:ln>
                <a:solidFill>
                  <a:srgbClr val="FFFFFF"/>
                </a:solidFill>
                <a:effectLst>
                  <a:outerShdw dist="38100" dir="2700000" algn="tl" rotWithShape="0">
                    <a:schemeClr val="accent2"/>
                  </a:outerShdw>
                </a:effectLst>
              </a:rPr>
              <a:t> </a:t>
            </a:r>
            <a:endParaRPr lang="fa-IR" sz="2400" b="1" dirty="0">
              <a:ln w="6600">
                <a:solidFill>
                  <a:schemeClr val="accent2"/>
                </a:solidFill>
                <a:prstDash val="solid"/>
              </a:ln>
              <a:solidFill>
                <a:srgbClr val="FFFFFF"/>
              </a:solidFill>
              <a:effectLst>
                <a:outerShdw dist="38100" dir="2700000" algn="tl" rotWithShape="0">
                  <a:schemeClr val="accent2"/>
                </a:outerShdw>
              </a:effectLst>
            </a:endParaRPr>
          </a:p>
          <a:p>
            <a:pPr algn="ctr"/>
            <a:r>
              <a:rPr lang="fa-IR" sz="2400" b="1" dirty="0">
                <a:ln w="6600">
                  <a:solidFill>
                    <a:schemeClr val="accent2"/>
                  </a:solidFill>
                  <a:prstDash val="solid"/>
                </a:ln>
                <a:solidFill>
                  <a:srgbClr val="FFFFFF"/>
                </a:solidFill>
                <a:effectLst>
                  <a:outerShdw dist="38100" dir="2700000" algn="tl" rotWithShape="0">
                    <a:schemeClr val="accent2"/>
                  </a:outerShdw>
                </a:effectLst>
              </a:rPr>
              <a:t>ارائه دهندگان : </a:t>
            </a:r>
            <a:endParaRPr lang="en-GB" sz="2400" b="1" dirty="0">
              <a:ln w="6600">
                <a:solidFill>
                  <a:schemeClr val="accent2"/>
                </a:solidFill>
                <a:prstDash val="solid"/>
              </a:ln>
              <a:solidFill>
                <a:srgbClr val="FFFFFF"/>
              </a:solidFill>
              <a:effectLst>
                <a:outerShdw dist="38100" dir="2700000" algn="tl" rotWithShape="0">
                  <a:schemeClr val="accent2"/>
                </a:outerShdw>
              </a:effectLst>
            </a:endParaRPr>
          </a:p>
          <a:p>
            <a:pPr algn="ctr"/>
            <a:r>
              <a:rPr lang="fa-IR" sz="2400" b="1" dirty="0">
                <a:ln w="6600">
                  <a:solidFill>
                    <a:schemeClr val="accent2"/>
                  </a:solidFill>
                  <a:prstDash val="solid"/>
                </a:ln>
                <a:solidFill>
                  <a:srgbClr val="FFFFFF"/>
                </a:solidFill>
                <a:effectLst>
                  <a:outerShdw dist="38100" dir="2700000" algn="tl" rotWithShape="0">
                    <a:schemeClr val="accent2"/>
                  </a:outerShdw>
                </a:effectLst>
              </a:rPr>
              <a:t>فریبا مختاری ، ژیلا صباح پور</a:t>
            </a:r>
            <a:endParaRPr lang="en-GB" sz="2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6" name="Rectangle 5"/>
          <p:cNvSpPr/>
          <p:nvPr/>
        </p:nvSpPr>
        <p:spPr>
          <a:xfrm>
            <a:off x="-90108" y="602714"/>
            <a:ext cx="8588041" cy="646331"/>
          </a:xfrm>
          <a:prstGeom prst="rect">
            <a:avLst/>
          </a:prstGeom>
          <a:noFill/>
        </p:spPr>
        <p:txBody>
          <a:bodyPr wrap="square" lIns="91440" tIns="45720" rIns="91440" bIns="45720">
            <a:spAutoFit/>
          </a:bodyPr>
          <a:lstStyle/>
          <a:p>
            <a:pPr algn="ctr"/>
            <a:r>
              <a:rPr lang="fa-IR" sz="3600" b="1" dirty="0" smtClean="0">
                <a:ln w="6600">
                  <a:solidFill>
                    <a:schemeClr val="accent2"/>
                  </a:solidFill>
                  <a:prstDash val="solid"/>
                </a:ln>
                <a:solidFill>
                  <a:srgbClr val="FFFFFF"/>
                </a:solidFill>
                <a:effectLst>
                  <a:outerShdw dist="38100" dir="2700000" algn="tl" rotWithShape="0">
                    <a:schemeClr val="accent2"/>
                  </a:outerShdw>
                </a:effectLst>
              </a:rPr>
              <a:t>بهایابی جذبی ، متغیر و غیرمتغیر </a:t>
            </a:r>
            <a:endParaRPr lang="en-US" sz="36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7" name="Rectangle 6"/>
          <p:cNvSpPr/>
          <p:nvPr/>
        </p:nvSpPr>
        <p:spPr>
          <a:xfrm>
            <a:off x="3650714" y="5889845"/>
            <a:ext cx="1106392" cy="523220"/>
          </a:xfrm>
          <a:prstGeom prst="rect">
            <a:avLst/>
          </a:prstGeom>
          <a:noFill/>
        </p:spPr>
        <p:txBody>
          <a:bodyPr wrap="none" lIns="91440" tIns="45720" rIns="91440" bIns="45720">
            <a:spAutoFit/>
          </a:bodyPr>
          <a:lstStyle/>
          <a:p>
            <a:pPr algn="ctr"/>
            <a:r>
              <a:rPr lang="en-GB" sz="2800" b="1" cap="none" spc="0" dirty="0" smtClean="0">
                <a:ln w="6600">
                  <a:solidFill>
                    <a:schemeClr val="accent2"/>
                  </a:solidFill>
                  <a:prstDash val="solid"/>
                </a:ln>
                <a:solidFill>
                  <a:srgbClr val="FFFFFF"/>
                </a:solidFill>
                <a:effectLst>
                  <a:outerShdw dist="38100" dir="2700000" algn="tl" rotWithShape="0">
                    <a:schemeClr val="accent2"/>
                  </a:outerShdw>
                </a:effectLst>
                <a:latin typeface="B Nazanin"/>
                <a:cs typeface="IranNastaliq" panose="02020505000000020003" pitchFamily="18" charset="0"/>
              </a:rPr>
              <a:t>92-93</a:t>
            </a:r>
            <a:endParaRPr lang="en-GB" sz="2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8" name="Rectangle 7"/>
          <p:cNvSpPr/>
          <p:nvPr/>
        </p:nvSpPr>
        <p:spPr>
          <a:xfrm>
            <a:off x="3114546" y="6488668"/>
            <a:ext cx="2364750" cy="369332"/>
          </a:xfrm>
          <a:prstGeom prst="rect">
            <a:avLst/>
          </a:prstGeom>
        </p:spPr>
        <p:txBody>
          <a:bodyPr wrap="none">
            <a:spAutoFit/>
          </a:bodyPr>
          <a:lstStyle/>
          <a:p>
            <a:r>
              <a:rPr lang="fa-IR" dirty="0"/>
              <a:t>www.irhesabdaran.ir</a:t>
            </a:r>
          </a:p>
        </p:txBody>
      </p:sp>
    </p:spTree>
    <p:extLst>
      <p:ext uri="{BB962C8B-B14F-4D97-AF65-F5344CB8AC3E}">
        <p14:creationId xmlns:p14="http://schemas.microsoft.com/office/powerpoint/2010/main" val="4040058486"/>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sz="5400" b="1" dirty="0" smtClean="0">
                <a:latin typeface="IranNastaliq" panose="02020505000000020003" pitchFamily="18" charset="0"/>
                <a:cs typeface="IranNastaliq" panose="02020505000000020003" pitchFamily="18" charset="0"/>
              </a:rPr>
              <a:t>برگرفته از:</a:t>
            </a:r>
            <a:r>
              <a:rPr lang="fa-IR" sz="2800" b="1" dirty="0" smtClean="0"/>
              <a:t/>
            </a:r>
            <a:br>
              <a:rPr lang="fa-IR" sz="2800" b="1" dirty="0" smtClean="0"/>
            </a:br>
            <a:endParaRPr lang="fa-IR" sz="2800" b="1" dirty="0"/>
          </a:p>
        </p:txBody>
      </p:sp>
      <p:sp>
        <p:nvSpPr>
          <p:cNvPr id="3" name="Content Placeholder 2"/>
          <p:cNvSpPr>
            <a:spLocks noGrp="1"/>
          </p:cNvSpPr>
          <p:nvPr>
            <p:ph idx="1"/>
          </p:nvPr>
        </p:nvSpPr>
        <p:spPr>
          <a:xfrm>
            <a:off x="323528" y="1556792"/>
            <a:ext cx="6633785" cy="4484571"/>
          </a:xfrm>
        </p:spPr>
        <p:txBody>
          <a:bodyPr>
            <a:normAutofit lnSpcReduction="10000"/>
          </a:bodyPr>
          <a:lstStyle/>
          <a:p>
            <a:pPr algn="r">
              <a:buNone/>
            </a:pPr>
            <a:r>
              <a:rPr lang="fa-IR" sz="1600" dirty="0" smtClean="0"/>
              <a:t>1- </a:t>
            </a:r>
            <a:r>
              <a:rPr lang="fa-IR" sz="1600" dirty="0" smtClean="0">
                <a:solidFill>
                  <a:srgbClr val="C00000"/>
                </a:solidFill>
              </a:rPr>
              <a:t>مروری جامع برحسابداری صنعتی                             دکتر نوروش</a:t>
            </a:r>
          </a:p>
          <a:p>
            <a:pPr algn="r">
              <a:buNone/>
            </a:pPr>
            <a:r>
              <a:rPr lang="fa-IR" sz="1600" dirty="0" smtClean="0">
                <a:solidFill>
                  <a:schemeClr val="bg2">
                    <a:lumMod val="10000"/>
                  </a:schemeClr>
                </a:solidFill>
              </a:rPr>
              <a:t>2-</a:t>
            </a:r>
            <a:r>
              <a:rPr lang="fa-IR" sz="1600" dirty="0" smtClean="0">
                <a:solidFill>
                  <a:srgbClr val="C00000"/>
                </a:solidFill>
              </a:rPr>
              <a:t> حسابداری صنعتی                                                دکتر اعتمادی </a:t>
            </a:r>
          </a:p>
          <a:p>
            <a:pPr algn="r">
              <a:buNone/>
            </a:pPr>
            <a:r>
              <a:rPr lang="fa-IR" sz="1600" dirty="0" smtClean="0">
                <a:solidFill>
                  <a:schemeClr val="tx1">
                    <a:lumMod val="85000"/>
                    <a:lumOff val="15000"/>
                  </a:schemeClr>
                </a:solidFill>
              </a:rPr>
              <a:t>3-</a:t>
            </a:r>
            <a:r>
              <a:rPr lang="fa-IR" sz="1600" dirty="0" smtClean="0">
                <a:solidFill>
                  <a:srgbClr val="C00000"/>
                </a:solidFill>
              </a:rPr>
              <a:t> مقاله هزینه یابی : دنیایی چند چهره یاپویا؟                سید علی واعظ</a:t>
            </a:r>
          </a:p>
          <a:p>
            <a:pPr algn="r">
              <a:buNone/>
            </a:pPr>
            <a:r>
              <a:rPr lang="fa-IR" sz="1600" dirty="0" smtClean="0">
                <a:solidFill>
                  <a:schemeClr val="tx1">
                    <a:lumMod val="85000"/>
                    <a:lumOff val="15000"/>
                  </a:schemeClr>
                </a:solidFill>
              </a:rPr>
              <a:t>4-</a:t>
            </a:r>
            <a:r>
              <a:rPr lang="fa-IR" sz="1600" dirty="0" smtClean="0">
                <a:solidFill>
                  <a:srgbClr val="C00000"/>
                </a:solidFill>
              </a:rPr>
              <a:t> کتاب حسابداری صنعتی 2                                     جمشید اسکندری</a:t>
            </a:r>
          </a:p>
          <a:p>
            <a:pPr algn="r">
              <a:buNone/>
            </a:pPr>
            <a:r>
              <a:rPr lang="fa-IR" sz="1600" dirty="0" smtClean="0">
                <a:solidFill>
                  <a:schemeClr val="tx1">
                    <a:lumMod val="85000"/>
                    <a:lumOff val="15000"/>
                  </a:schemeClr>
                </a:solidFill>
              </a:rPr>
              <a:t>5-</a:t>
            </a:r>
            <a:r>
              <a:rPr lang="fa-IR" sz="1600" dirty="0" smtClean="0">
                <a:solidFill>
                  <a:srgbClr val="C00000"/>
                </a:solidFill>
              </a:rPr>
              <a:t> مقاله محتوای اطلاعات صورت سود و زیان مبتی بر هزینه یابی متغیر برای گزارشگری برون سازمانی  - شماره 206- اردیبهشت 88</a:t>
            </a:r>
          </a:p>
          <a:p>
            <a:pPr>
              <a:buNone/>
            </a:pPr>
            <a:endParaRPr lang="fa-IR" sz="1600" dirty="0" smtClean="0">
              <a:solidFill>
                <a:srgbClr val="C00000"/>
              </a:solidFill>
            </a:endParaRPr>
          </a:p>
          <a:p>
            <a:pPr>
              <a:buNone/>
            </a:pPr>
            <a:endParaRPr lang="fa-IR" sz="1600" dirty="0" smtClean="0"/>
          </a:p>
          <a:p>
            <a:pPr>
              <a:buNone/>
            </a:pPr>
            <a:endParaRPr lang="fa-IR" sz="2000" dirty="0" smtClean="0"/>
          </a:p>
          <a:p>
            <a:pPr>
              <a:buNone/>
            </a:pPr>
            <a:endParaRPr lang="fa-IR" sz="2000" dirty="0" smtClean="0"/>
          </a:p>
          <a:p>
            <a:pPr>
              <a:buNone/>
            </a:pPr>
            <a:r>
              <a:rPr lang="fa-IR" sz="2000" dirty="0" smtClean="0"/>
              <a:t>                               </a:t>
            </a:r>
            <a:r>
              <a:rPr lang="fa-IR" sz="5400" dirty="0" smtClean="0">
                <a:solidFill>
                  <a:schemeClr val="accent2">
                    <a:lumMod val="75000"/>
                  </a:schemeClr>
                </a:solidFill>
                <a:latin typeface="IranNastaliq" panose="02020505000000020003" pitchFamily="18" charset="0"/>
                <a:cs typeface="IranNastaliq" panose="02020505000000020003" pitchFamily="18" charset="0"/>
              </a:rPr>
              <a:t>باتشکر از حسن توجهتان </a:t>
            </a:r>
            <a:endParaRPr lang="fa-IR" sz="2000" dirty="0" smtClean="0">
              <a:solidFill>
                <a:schemeClr val="accent2">
                  <a:lumMod val="75000"/>
                </a:schemeClr>
              </a:solidFill>
              <a:latin typeface="IranNastaliq" panose="02020505000000020003" pitchFamily="18" charset="0"/>
              <a:cs typeface="IranNastaliq" panose="02020505000000020003" pitchFamily="18" charset="0"/>
            </a:endParaRPr>
          </a:p>
          <a:p>
            <a:pPr>
              <a:buNone/>
            </a:pPr>
            <a:endParaRPr lang="fa-IR" sz="2000" dirty="0" smtClean="0"/>
          </a:p>
          <a:p>
            <a:pPr>
              <a:buNone/>
            </a:pPr>
            <a:endParaRPr lang="fa-IR" sz="2000" dirty="0" smtClean="0"/>
          </a:p>
          <a:p>
            <a:pPr>
              <a:buNone/>
            </a:pPr>
            <a:endParaRPr lang="fa-IR" sz="2000" dirty="0"/>
          </a:p>
        </p:txBody>
      </p:sp>
      <p:pic>
        <p:nvPicPr>
          <p:cNvPr id="4" name="Picture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275856" y="3933056"/>
            <a:ext cx="2663180" cy="3224537"/>
          </a:xfrm>
          <a:prstGeom prst="rect">
            <a:avLst/>
          </a:prstGeom>
          <a:ln>
            <a:noFill/>
          </a:ln>
          <a:effectLst>
            <a:softEdge rad="112500"/>
          </a:effectLst>
        </p:spPr>
      </p:pic>
      <p:sp>
        <p:nvSpPr>
          <p:cNvPr id="5" name="Rectangle 4"/>
          <p:cNvSpPr/>
          <p:nvPr/>
        </p:nvSpPr>
        <p:spPr>
          <a:xfrm>
            <a:off x="323528" y="5545324"/>
            <a:ext cx="2364750" cy="369332"/>
          </a:xfrm>
          <a:prstGeom prst="rect">
            <a:avLst/>
          </a:prstGeom>
        </p:spPr>
        <p:txBody>
          <a:bodyPr wrap="none">
            <a:spAutoFit/>
          </a:bodyPr>
          <a:lstStyle/>
          <a:p>
            <a:r>
              <a:rPr lang="fa-IR" dirty="0"/>
              <a:t>www.irhesabdaran.ir</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 calcmode="lin" valueType="num">
                                      <p:cBhvr additive="base">
                                        <p:cTn id="3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clrChange>
              <a:clrFrom>
                <a:srgbClr val="FEFEFE"/>
              </a:clrFrom>
              <a:clrTo>
                <a:srgbClr val="FEFEFE">
                  <a:alpha val="0"/>
                </a:srgbClr>
              </a:clrTo>
            </a:clrChange>
            <a:extLst>
              <a:ext uri="{BEBA8EAE-BF5A-486C-A8C5-ECC9F3942E4B}">
                <a14:imgProps xmlns:a14="http://schemas.microsoft.com/office/drawing/2010/main">
                  <a14:imgLayer r:embed="rId3">
                    <a14:imgEffect>
                      <a14:sharpenSoften amount="-100000"/>
                    </a14:imgEffect>
                    <a14:imgEffect>
                      <a14:saturation sat="200000"/>
                    </a14:imgEffect>
                    <a14:imgEffect>
                      <a14:brightnessContrast contrast="-31000"/>
                    </a14:imgEffect>
                  </a14:imgLayer>
                </a14:imgProps>
              </a:ext>
              <a:ext uri="{28A0092B-C50C-407E-A947-70E740481C1C}">
                <a14:useLocalDpi xmlns:a14="http://schemas.microsoft.com/office/drawing/2010/main" val="0"/>
              </a:ext>
            </a:extLst>
          </a:blip>
          <a:stretch>
            <a:fillRect/>
          </a:stretch>
        </p:blipFill>
        <p:spPr>
          <a:xfrm>
            <a:off x="0" y="3605929"/>
            <a:ext cx="3203848" cy="3879170"/>
          </a:xfrm>
          <a:prstGeom prst="rect">
            <a:avLst/>
          </a:prstGeom>
          <a:ln>
            <a:noFill/>
          </a:ln>
          <a:effectLst>
            <a:softEdge rad="112500"/>
          </a:effectLst>
        </p:spPr>
      </p:pic>
      <p:sp>
        <p:nvSpPr>
          <p:cNvPr id="2" name="Subtitle 1"/>
          <p:cNvSpPr>
            <a:spLocks noGrp="1"/>
          </p:cNvSpPr>
          <p:nvPr>
            <p:ph type="subTitle" idx="1"/>
          </p:nvPr>
        </p:nvSpPr>
        <p:spPr>
          <a:xfrm>
            <a:off x="683568" y="1268760"/>
            <a:ext cx="6840759" cy="4968552"/>
          </a:xfrm>
        </p:spPr>
        <p:txBody>
          <a:bodyPr>
            <a:normAutofit/>
          </a:bodyPr>
          <a:lstStyle/>
          <a:p>
            <a:pPr algn="just"/>
            <a:r>
              <a:rPr lang="fa-IR" sz="20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در عرصه فعالیت واحدهای تجاری ، حسابداری همواره به عنوان ابزاری موثر در فرایند تهیه و ارائه اطلاعات سودمند برای قضاوت و تصمیم گیری استفاده کنندگان تلقی می شود . در همین ارتباط ، مبانی نظری حسابداری و گزارشگری مالی کشورهای مختلف جهان ، ضمن اتکا بر سطح رفتاری نظریه حسابداری ، بر گزینش اطلاعات مناسب برای برآوردن نیازهای اطلاعاتی استفاده کنندگان گوناگون در فرایند قضاوت و تصمیم گیری ، تاکید دارند.گسترش فعالیتهای اقتصادی و نیاز مبرم به اطلاعات دقیق از طریق سیستم های حسابداری ، ابداع روشها و راه حل های نوین ،حسابداری را می طلبد و ارائه اطلاعات مفید درباره واحدهای تجاری به استفاده کنندگان صورتهای مالی از قبیل سرمایه گذاران ، اعتباردهندگان ، مدیران ، مراجع قانونی و ... نیز از اهداف اولیه حسابداری به شمار می رود .</a:t>
            </a:r>
            <a:r>
              <a:rPr lang="en-GB" sz="20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endParaRPr lang="fa-IR" sz="20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6" name="Rounded Rectangle 5"/>
          <p:cNvSpPr/>
          <p:nvPr/>
        </p:nvSpPr>
        <p:spPr>
          <a:xfrm>
            <a:off x="2123728" y="260648"/>
            <a:ext cx="3960440" cy="648072"/>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rgbClr val="C00000"/>
                </a:solidFill>
              </a:rPr>
              <a:t>مقدمه</a:t>
            </a:r>
            <a:r>
              <a:rPr lang="fa-IR" dirty="0" smtClean="0"/>
              <a:t> </a:t>
            </a:r>
            <a:endParaRPr lang="en-GB" dirty="0"/>
          </a:p>
        </p:txBody>
      </p:sp>
    </p:spTree>
    <p:extLst>
      <p:ext uri="{BB962C8B-B14F-4D97-AF65-F5344CB8AC3E}">
        <p14:creationId xmlns:p14="http://schemas.microsoft.com/office/powerpoint/2010/main" val="1818373465"/>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extLst>
              <a:ext uri="{BEBA8EAE-BF5A-486C-A8C5-ECC9F3942E4B}">
                <a14:imgProps xmlns:a14="http://schemas.microsoft.com/office/drawing/2010/main">
                  <a14:imgLayer r:embed="rId3">
                    <a14:imgEffect>
                      <a14:saturation sat="156000"/>
                    </a14:imgEffect>
                  </a14:imgLayer>
                </a14:imgProps>
              </a:ext>
            </a:extLst>
          </a:blip>
          <a:srcRect/>
          <a:stretch>
            <a:fillRect t="-8000" b="-8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8520" y="3789040"/>
            <a:ext cx="3240360" cy="3214688"/>
          </a:xfrm>
          <a:prstGeom prst="rect">
            <a:avLst/>
          </a:prstGeom>
          <a:ln>
            <a:noFill/>
          </a:ln>
          <a:effectLst>
            <a:softEdge rad="112500"/>
          </a:effectLst>
        </p:spPr>
      </p:pic>
      <p:sp>
        <p:nvSpPr>
          <p:cNvPr id="3" name="Content Placeholder 2"/>
          <p:cNvSpPr>
            <a:spLocks noGrp="1"/>
          </p:cNvSpPr>
          <p:nvPr>
            <p:ph idx="1"/>
          </p:nvPr>
        </p:nvSpPr>
        <p:spPr>
          <a:xfrm>
            <a:off x="683568" y="404664"/>
            <a:ext cx="6480720" cy="5616624"/>
          </a:xfrm>
          <a:noFill/>
        </p:spPr>
        <p:txBody>
          <a:bodyPr/>
          <a:lstStyle/>
          <a:p>
            <a:pPr algn="just"/>
            <a:endParaRPr lang="fa-IR" dirty="0" smtClean="0"/>
          </a:p>
          <a:p>
            <a:pPr marL="0" indent="0" algn="r">
              <a:buNone/>
            </a:pPr>
            <a:r>
              <a:rPr lang="fa-IR" sz="2000" dirty="0" smtClean="0"/>
              <a:t> </a:t>
            </a:r>
          </a:p>
          <a:p>
            <a:pPr marL="0" indent="0" algn="r">
              <a:buNone/>
            </a:pPr>
            <a:endParaRPr lang="fa-IR" sz="2000" dirty="0">
              <a:latin typeface="B Nazanin"/>
            </a:endParaRPr>
          </a:p>
          <a:p>
            <a:pPr marL="0" indent="0" algn="r">
              <a:buNone/>
            </a:pPr>
            <a:r>
              <a:rPr lang="fa-IR" sz="2000" dirty="0" smtClean="0">
                <a:latin typeface="B Nazanin"/>
              </a:rPr>
              <a:t>سه روش عمده جهت بهایابی محصولات و تعیین بهای تمام شده محصولات ارائه شده است که عبارتند از:</a:t>
            </a:r>
          </a:p>
          <a:p>
            <a:pPr marL="0" indent="0" algn="r">
              <a:buNone/>
            </a:pPr>
            <a:endParaRPr lang="fa-IR" sz="2000" dirty="0" smtClean="0">
              <a:solidFill>
                <a:schemeClr val="accent1">
                  <a:lumMod val="75000"/>
                </a:schemeClr>
              </a:solidFill>
              <a:latin typeface="B Nazanin"/>
            </a:endParaRPr>
          </a:p>
          <a:p>
            <a:pPr marL="0" indent="0" algn="r">
              <a:buNone/>
            </a:pPr>
            <a:r>
              <a:rPr lang="fa-IR" sz="2000" dirty="0" smtClean="0">
                <a:solidFill>
                  <a:srgbClr val="C00000"/>
                </a:solidFill>
                <a:latin typeface="B Nazanin"/>
              </a:rPr>
              <a:t>1- روش بهایابی جذبی(کامل ، توافقی )</a:t>
            </a:r>
          </a:p>
          <a:p>
            <a:pPr marL="0" indent="0" algn="r">
              <a:buNone/>
            </a:pPr>
            <a:r>
              <a:rPr lang="fa-IR" sz="2000" dirty="0" smtClean="0">
                <a:solidFill>
                  <a:srgbClr val="C00000"/>
                </a:solidFill>
                <a:latin typeface="B Nazanin"/>
              </a:rPr>
              <a:t>2-روش بهایابی متغیر(مستقیم ،نهایی )</a:t>
            </a:r>
          </a:p>
          <a:p>
            <a:pPr marL="0" indent="0" algn="r">
              <a:buNone/>
            </a:pPr>
            <a:r>
              <a:rPr lang="fa-IR" sz="2000" dirty="0" smtClean="0">
                <a:solidFill>
                  <a:srgbClr val="C00000"/>
                </a:solidFill>
                <a:latin typeface="B Nazanin"/>
              </a:rPr>
              <a:t>3-روش بهایابی غیر متغیر(میان داد )</a:t>
            </a:r>
          </a:p>
          <a:p>
            <a:pPr algn="r"/>
            <a:endParaRPr lang="fa-IR" sz="2000" dirty="0" smtClean="0">
              <a:solidFill>
                <a:srgbClr val="C00000"/>
              </a:solidFill>
              <a:latin typeface="B Nazanin"/>
            </a:endParaRPr>
          </a:p>
          <a:p>
            <a:pPr marL="0" indent="0" algn="r">
              <a:buNone/>
            </a:pPr>
            <a:r>
              <a:rPr lang="fa-IR" sz="2000" dirty="0" smtClean="0">
                <a:latin typeface="B Nazanin"/>
              </a:rPr>
              <a:t> </a:t>
            </a:r>
            <a:endParaRPr lang="fa-IR" dirty="0">
              <a:cs typeface="B Nazanin" pitchFamily="2" charset="-78"/>
            </a:endParaRPr>
          </a:p>
        </p:txBody>
      </p:sp>
      <p:sp>
        <p:nvSpPr>
          <p:cNvPr id="2" name="Rounded Rectangle 1"/>
          <p:cNvSpPr/>
          <p:nvPr/>
        </p:nvSpPr>
        <p:spPr>
          <a:xfrm>
            <a:off x="2123728" y="692696"/>
            <a:ext cx="3744416" cy="576064"/>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rgbClr val="C00000"/>
                </a:solidFill>
              </a:rPr>
              <a:t>سیستم هزینه یابی و انواع آن </a:t>
            </a:r>
            <a:endParaRPr lang="en-GB" b="1" dirty="0">
              <a:solidFill>
                <a:srgbClr val="C00000"/>
              </a:solidFill>
            </a:endParaRP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500"/>
                                        <p:tgtEl>
                                          <p:spTgt spid="3">
                                            <p:txEl>
                                              <p:pRg st="1" end="1"/>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5" dur="500"/>
                                        <p:tgtEl>
                                          <p:spTgt spid="3">
                                            <p:txEl>
                                              <p:pRg st="3" end="3"/>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9" dur="500"/>
                                        <p:tgtEl>
                                          <p:spTgt spid="3">
                                            <p:txEl>
                                              <p:pRg st="5" end="5"/>
                                            </p:txEl>
                                          </p:spTgt>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3" dur="500"/>
                                        <p:tgtEl>
                                          <p:spTgt spid="3">
                                            <p:txEl>
                                              <p:pRg st="6" end="6"/>
                                            </p:txEl>
                                          </p:spTgt>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7" dur="500"/>
                                        <p:tgtEl>
                                          <p:spTgt spid="3">
                                            <p:txEl>
                                              <p:pRg st="7" end="7"/>
                                            </p:txEl>
                                          </p:spTgt>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randombar(horizontal)">
                                      <p:cBhvr>
                                        <p:cTn id="31" dur="500"/>
                                        <p:tgtEl>
                                          <p:spTgt spid="3">
                                            <p:txEl>
                                              <p:pRg st="9" end="9"/>
                                            </p:txEl>
                                          </p:spTgt>
                                        </p:tgtEl>
                                      </p:cBhvr>
                                    </p:animEffect>
                                  </p:childTnLst>
                                </p:cTn>
                              </p:par>
                            </p:childTnLst>
                          </p:cTn>
                        </p:par>
                        <p:par>
                          <p:cTn id="32" fill="hold">
                            <p:stCondLst>
                              <p:cond delay="3500"/>
                            </p:stCondLst>
                            <p:childTnLst>
                              <p:par>
                                <p:cTn id="33" presetID="14" presetClass="entr" presetSubtype="1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randombar(horizontal)">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79512" y="5877271"/>
            <a:ext cx="8001056" cy="576064"/>
          </a:xfrm>
          <a:prstGeom prst="roundRect">
            <a:avLst/>
          </a:prstGeom>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1" anchor="ctr"/>
          <a:lstStyle/>
          <a:p>
            <a:pPr marL="342900" lvl="0" indent="-342900" algn="ctr">
              <a:lnSpc>
                <a:spcPct val="150000"/>
              </a:lnSpc>
              <a:spcBef>
                <a:spcPct val="20000"/>
              </a:spcBef>
            </a:pPr>
            <a:r>
              <a:rPr lang="fa-IR" b="1" dirty="0" smtClean="0">
                <a:solidFill>
                  <a:prstClr val="black"/>
                </a:solidFill>
              </a:rPr>
              <a:t> </a:t>
            </a:r>
            <a:r>
              <a:rPr lang="fa-IR" sz="1400" dirty="0" smtClean="0">
                <a:solidFill>
                  <a:prstClr val="black"/>
                </a:solidFill>
              </a:rPr>
              <a:t>سربار ثابت +  سربارمتغیر </a:t>
            </a:r>
            <a:r>
              <a:rPr lang="fa-IR" sz="1400" dirty="0">
                <a:solidFill>
                  <a:prstClr val="black"/>
                </a:solidFill>
              </a:rPr>
              <a:t>ساخت + دستمزد مستقیم + مواد مستقیم = بهای تمام شده محصول </a:t>
            </a:r>
          </a:p>
        </p:txBody>
      </p:sp>
      <p:pic>
        <p:nvPicPr>
          <p:cNvPr id="5" name="Picture 4"/>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100000"/>
                    </a14:imgEffect>
                    <a14:imgEffect>
                      <a14:brightnessContrast bright="5000"/>
                    </a14:imgEffect>
                  </a14:imgLayer>
                </a14:imgProps>
              </a:ext>
              <a:ext uri="{28A0092B-C50C-407E-A947-70E740481C1C}">
                <a14:useLocalDpi xmlns:a14="http://schemas.microsoft.com/office/drawing/2010/main" val="0"/>
              </a:ext>
            </a:extLst>
          </a:blip>
          <a:stretch>
            <a:fillRect/>
          </a:stretch>
        </p:blipFill>
        <p:spPr>
          <a:xfrm>
            <a:off x="1501483" y="2996952"/>
            <a:ext cx="2376264" cy="3168351"/>
          </a:xfrm>
          <a:prstGeom prst="rect">
            <a:avLst/>
          </a:prstGeom>
          <a:noFill/>
        </p:spPr>
      </p:pic>
      <p:sp>
        <p:nvSpPr>
          <p:cNvPr id="3" name="Content Placeholder 2"/>
          <p:cNvSpPr>
            <a:spLocks noGrp="1"/>
          </p:cNvSpPr>
          <p:nvPr>
            <p:ph idx="1"/>
          </p:nvPr>
        </p:nvSpPr>
        <p:spPr>
          <a:xfrm>
            <a:off x="428596" y="500042"/>
            <a:ext cx="6951716" cy="5857916"/>
          </a:xfrm>
        </p:spPr>
        <p:txBody>
          <a:bodyPr>
            <a:noAutofit/>
          </a:bodyPr>
          <a:lstStyle/>
          <a:p>
            <a:pPr marL="0" indent="0" algn="r">
              <a:lnSpc>
                <a:spcPct val="150000"/>
              </a:lnSpc>
              <a:buNone/>
            </a:pPr>
            <a:endParaRPr lang="en-GB" sz="1600" dirty="0" smtClean="0"/>
          </a:p>
          <a:p>
            <a:pPr marL="0" indent="0" algn="r">
              <a:lnSpc>
                <a:spcPct val="150000"/>
              </a:lnSpc>
              <a:buNone/>
            </a:pPr>
            <a:r>
              <a:rPr lang="en-GB" sz="1600" dirty="0" smtClean="0"/>
              <a:t> </a:t>
            </a:r>
            <a:endParaRPr lang="en-GB" sz="1600" dirty="0"/>
          </a:p>
          <a:p>
            <a:pPr marL="0" indent="0" algn="r">
              <a:lnSpc>
                <a:spcPct val="150000"/>
              </a:lnSpc>
              <a:buNone/>
            </a:pPr>
            <a:r>
              <a:rPr lang="fa-IR" sz="1600" dirty="0" smtClean="0"/>
              <a:t>در روش هزینه یابی جذبی کلیه هزینه های تولید ، بدون توجه به ثابت یا متغیر بودن آنها ، در بهای تمام شده محصول منظور میشود. به عبارت دیگر در این روش بهای تمام شده محصول متشکل از هزینه های مواد مستقیم ، دستمزد مستقیم و سربار ساخت ( اعم از ثابت و متغیر ) است. در این روش هزینه های عمومی و اداری و فروش به عنوان هزینه دوره در صورت سود و زیان منظور می گردد. </a:t>
            </a:r>
          </a:p>
          <a:p>
            <a:pPr marL="0" indent="0" algn="r">
              <a:lnSpc>
                <a:spcPct val="150000"/>
              </a:lnSpc>
              <a:buNone/>
            </a:pPr>
            <a:endParaRPr lang="fa-IR" sz="2000" dirty="0">
              <a:cs typeface="B Nazanin" pitchFamily="2" charset="-78"/>
            </a:endParaRPr>
          </a:p>
        </p:txBody>
      </p:sp>
      <p:sp>
        <p:nvSpPr>
          <p:cNvPr id="4" name="Rounded Rectangle 3"/>
          <p:cNvSpPr/>
          <p:nvPr/>
        </p:nvSpPr>
        <p:spPr>
          <a:xfrm>
            <a:off x="2267744" y="764704"/>
            <a:ext cx="4032448" cy="576064"/>
          </a:xfrm>
          <a:prstGeom prst="roundRect">
            <a:avLst/>
          </a:prstGeom>
          <a:solidFill>
            <a:schemeClr val="accent1">
              <a:lumMod val="60000"/>
              <a:lumOff val="4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GB" b="1" dirty="0" smtClean="0">
                <a:solidFill>
                  <a:schemeClr val="tx1"/>
                </a:solidFill>
              </a:rPr>
              <a:t>         </a:t>
            </a:r>
            <a:r>
              <a:rPr lang="fa-IR" b="1" dirty="0" smtClean="0">
                <a:solidFill>
                  <a:srgbClr val="C00000"/>
                </a:solidFill>
              </a:rPr>
              <a:t>روش </a:t>
            </a:r>
            <a:r>
              <a:rPr lang="fa-IR" b="1" dirty="0">
                <a:solidFill>
                  <a:srgbClr val="C00000"/>
                </a:solidFill>
              </a:rPr>
              <a:t>بهایابی جذبی  </a:t>
            </a:r>
            <a:endParaRPr lang="en-GB" b="1" dirty="0">
              <a:solidFill>
                <a:srgbClr val="C00000"/>
              </a:solidFill>
            </a:endParaRP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500"/>
                                        <p:tgtEl>
                                          <p:spTgt spid="3">
                                            <p:txEl>
                                              <p:pRg st="1" end="1"/>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8" y="404664"/>
            <a:ext cx="6986737" cy="5636699"/>
          </a:xfrm>
        </p:spPr>
        <p:txBody>
          <a:bodyPr>
            <a:normAutofit fontScale="77500" lnSpcReduction="20000"/>
          </a:bodyPr>
          <a:lstStyle/>
          <a:p>
            <a:pPr marL="0" indent="0" algn="ctr">
              <a:buNone/>
            </a:pPr>
            <a:r>
              <a:rPr lang="fa-IR" dirty="0" smtClean="0">
                <a:solidFill>
                  <a:srgbClr val="C00000"/>
                </a:solidFill>
              </a:rPr>
              <a:t>نمونه صورت سود و زیان در روش هزینه یابی جذبی ارائه شده است.</a:t>
            </a:r>
          </a:p>
          <a:p>
            <a:pPr marL="0" indent="0" algn="r">
              <a:buNone/>
            </a:pPr>
            <a:endParaRPr lang="fa-IR" sz="1000" dirty="0" smtClean="0">
              <a:solidFill>
                <a:srgbClr val="C00000"/>
              </a:solidFill>
            </a:endParaRPr>
          </a:p>
          <a:p>
            <a:pPr marL="0" indent="0" algn="ctr">
              <a:buNone/>
            </a:pPr>
            <a:r>
              <a:rPr lang="fa-IR" sz="1050" dirty="0" smtClean="0">
                <a:solidFill>
                  <a:schemeClr val="bg2">
                    <a:lumMod val="25000"/>
                  </a:schemeClr>
                </a:solidFill>
              </a:rPr>
              <a:t>شرکت تولیدی ......</a:t>
            </a:r>
          </a:p>
          <a:p>
            <a:pPr marL="0" indent="0" algn="ctr">
              <a:buNone/>
            </a:pPr>
            <a:r>
              <a:rPr lang="fa-IR" sz="1050" dirty="0" smtClean="0">
                <a:solidFill>
                  <a:schemeClr val="bg2">
                    <a:lumMod val="25000"/>
                  </a:schemeClr>
                </a:solidFill>
              </a:rPr>
              <a:t>صورت سود و زیان </a:t>
            </a:r>
          </a:p>
          <a:p>
            <a:pPr marL="0" indent="0" algn="ctr">
              <a:buNone/>
            </a:pPr>
            <a:r>
              <a:rPr lang="fa-IR" sz="1050" dirty="0" smtClean="0">
                <a:solidFill>
                  <a:schemeClr val="bg2">
                    <a:lumMod val="25000"/>
                  </a:schemeClr>
                </a:solidFill>
              </a:rPr>
              <a:t>برای دوره مالی منتهی به ....</a:t>
            </a:r>
          </a:p>
          <a:p>
            <a:pPr marL="0" indent="0" algn="r">
              <a:buNone/>
            </a:pPr>
            <a:r>
              <a:rPr lang="fa-IR" sz="1050" dirty="0" smtClean="0">
                <a:solidFill>
                  <a:schemeClr val="bg2">
                    <a:lumMod val="25000"/>
                  </a:schemeClr>
                </a:solidFill>
              </a:rPr>
              <a:t>---------------------------------------------------------------------------------------------------------------------------------------------------------------------------------------</a:t>
            </a:r>
          </a:p>
          <a:p>
            <a:pPr marL="0" indent="0" algn="r">
              <a:buNone/>
            </a:pPr>
            <a:r>
              <a:rPr lang="fa-IR" sz="1050" dirty="0" smtClean="0">
                <a:solidFill>
                  <a:schemeClr val="bg2">
                    <a:lumMod val="25000"/>
                  </a:schemeClr>
                </a:solidFill>
              </a:rPr>
              <a:t>فروش:                                                                                         **</a:t>
            </a:r>
          </a:p>
          <a:p>
            <a:pPr marL="0" indent="0" algn="r">
              <a:buNone/>
            </a:pPr>
            <a:r>
              <a:rPr lang="fa-IR" sz="1050" dirty="0" smtClean="0">
                <a:solidFill>
                  <a:schemeClr val="bg2">
                    <a:lumMod val="25000"/>
                  </a:schemeClr>
                </a:solidFill>
              </a:rPr>
              <a:t>بهای تمام شده کالای فروش رفته :</a:t>
            </a:r>
          </a:p>
          <a:p>
            <a:pPr marL="0" indent="0" algn="r">
              <a:buNone/>
            </a:pPr>
            <a:r>
              <a:rPr lang="fa-IR" sz="1050" dirty="0" smtClean="0">
                <a:solidFill>
                  <a:schemeClr val="bg2">
                    <a:lumMod val="25000"/>
                  </a:schemeClr>
                </a:solidFill>
              </a:rPr>
              <a:t>مواد مستقیم                                       **</a:t>
            </a:r>
          </a:p>
          <a:p>
            <a:pPr marL="0" indent="0" algn="r">
              <a:buNone/>
            </a:pPr>
            <a:r>
              <a:rPr lang="fa-IR" sz="1050" dirty="0" smtClean="0">
                <a:solidFill>
                  <a:schemeClr val="bg2">
                    <a:lumMod val="25000"/>
                  </a:schemeClr>
                </a:solidFill>
              </a:rPr>
              <a:t>دستمزد مستقیم                                  **</a:t>
            </a:r>
          </a:p>
          <a:p>
            <a:pPr marL="0" indent="0" algn="r">
              <a:buNone/>
            </a:pPr>
            <a:r>
              <a:rPr lang="fa-IR" sz="1050" dirty="0" smtClean="0">
                <a:solidFill>
                  <a:schemeClr val="bg2">
                    <a:lumMod val="25000"/>
                  </a:schemeClr>
                </a:solidFill>
              </a:rPr>
              <a:t>سربار متغیر                                         **</a:t>
            </a:r>
          </a:p>
          <a:p>
            <a:pPr marL="0" indent="0" algn="r">
              <a:buNone/>
            </a:pPr>
            <a:r>
              <a:rPr lang="fa-IR" sz="1050" dirty="0" smtClean="0">
                <a:solidFill>
                  <a:schemeClr val="bg2">
                    <a:lumMod val="25000"/>
                  </a:schemeClr>
                </a:solidFill>
              </a:rPr>
              <a:t>سرباز ثابت                                          **</a:t>
            </a:r>
          </a:p>
          <a:p>
            <a:pPr marL="0" indent="0" algn="r">
              <a:buNone/>
            </a:pPr>
            <a:r>
              <a:rPr lang="fa-IR" sz="1050" dirty="0">
                <a:solidFill>
                  <a:schemeClr val="bg2">
                    <a:lumMod val="25000"/>
                  </a:schemeClr>
                </a:solidFill>
              </a:rPr>
              <a:t> </a:t>
            </a:r>
            <a:r>
              <a:rPr lang="fa-IR" sz="1050" dirty="0" smtClean="0">
                <a:solidFill>
                  <a:schemeClr val="bg2">
                    <a:lumMod val="25000"/>
                  </a:schemeClr>
                </a:solidFill>
              </a:rPr>
              <a:t>                                                  ---------------</a:t>
            </a:r>
          </a:p>
          <a:p>
            <a:pPr marL="0" indent="0" algn="r">
              <a:buNone/>
            </a:pPr>
            <a:r>
              <a:rPr lang="fa-IR" sz="1050" dirty="0" smtClean="0">
                <a:solidFill>
                  <a:schemeClr val="bg2">
                    <a:lumMod val="25000"/>
                  </a:schemeClr>
                </a:solidFill>
              </a:rPr>
              <a:t>جمع هزینه تولید :                                 **</a:t>
            </a:r>
          </a:p>
          <a:p>
            <a:pPr marL="0" indent="0" algn="r">
              <a:buNone/>
            </a:pPr>
            <a:r>
              <a:rPr lang="fa-IR" sz="1050" dirty="0" smtClean="0">
                <a:solidFill>
                  <a:schemeClr val="bg2">
                    <a:lumMod val="25000"/>
                  </a:schemeClr>
                </a:solidFill>
              </a:rPr>
              <a:t>+ موجودی کالای ساخته شده اول دوره     **</a:t>
            </a:r>
          </a:p>
          <a:p>
            <a:pPr marL="0" indent="0" algn="r">
              <a:buNone/>
            </a:pPr>
            <a:r>
              <a:rPr lang="fa-IR" sz="1050" dirty="0">
                <a:solidFill>
                  <a:schemeClr val="bg2">
                    <a:lumMod val="25000"/>
                  </a:schemeClr>
                </a:solidFill>
              </a:rPr>
              <a:t> </a:t>
            </a:r>
            <a:r>
              <a:rPr lang="fa-IR" sz="1050" dirty="0" smtClean="0">
                <a:solidFill>
                  <a:schemeClr val="bg2">
                    <a:lumMod val="25000"/>
                  </a:schemeClr>
                </a:solidFill>
              </a:rPr>
              <a:t>                                                ------------------</a:t>
            </a:r>
          </a:p>
          <a:p>
            <a:pPr marL="0" indent="0" algn="r">
              <a:buNone/>
            </a:pPr>
            <a:r>
              <a:rPr lang="fa-IR" sz="1050" dirty="0" smtClean="0">
                <a:solidFill>
                  <a:schemeClr val="bg2">
                    <a:lumMod val="25000"/>
                  </a:schemeClr>
                </a:solidFill>
              </a:rPr>
              <a:t>جمع کل کالای ساخته شده                   **</a:t>
            </a:r>
          </a:p>
          <a:p>
            <a:pPr marL="0" indent="0" algn="r">
              <a:buNone/>
            </a:pPr>
            <a:r>
              <a:rPr lang="fa-IR" sz="1050" dirty="0" smtClean="0">
                <a:solidFill>
                  <a:schemeClr val="bg2">
                    <a:lumMod val="25000"/>
                  </a:schemeClr>
                </a:solidFill>
              </a:rPr>
              <a:t>-  موجودی کالای پایان دوره                   (**)                                  (**)</a:t>
            </a:r>
          </a:p>
          <a:p>
            <a:pPr algn="r">
              <a:buFontTx/>
              <a:buChar char="-"/>
            </a:pPr>
            <a:r>
              <a:rPr lang="fa-IR" sz="1050" dirty="0">
                <a:solidFill>
                  <a:schemeClr val="bg2">
                    <a:lumMod val="25000"/>
                  </a:schemeClr>
                </a:solidFill>
              </a:rPr>
              <a:t> </a:t>
            </a:r>
            <a:r>
              <a:rPr lang="fa-IR" sz="1050" dirty="0" smtClean="0">
                <a:solidFill>
                  <a:schemeClr val="bg2">
                    <a:lumMod val="25000"/>
                  </a:schemeClr>
                </a:solidFill>
              </a:rPr>
              <a:t>                                                                                          ---------------</a:t>
            </a:r>
          </a:p>
          <a:p>
            <a:pPr algn="r">
              <a:buFontTx/>
              <a:buChar char="-"/>
            </a:pPr>
            <a:r>
              <a:rPr lang="fa-IR" sz="1050" dirty="0" smtClean="0">
                <a:solidFill>
                  <a:schemeClr val="bg2">
                    <a:lumMod val="25000"/>
                  </a:schemeClr>
                </a:solidFill>
              </a:rPr>
              <a:t>سود ناخالص                                                                               **</a:t>
            </a:r>
          </a:p>
          <a:p>
            <a:pPr algn="r">
              <a:buFontTx/>
              <a:buChar char="-"/>
            </a:pPr>
            <a:r>
              <a:rPr lang="fa-IR" sz="1050" dirty="0" smtClean="0">
                <a:solidFill>
                  <a:schemeClr val="bg2">
                    <a:lumMod val="25000"/>
                  </a:schemeClr>
                </a:solidFill>
              </a:rPr>
              <a:t>- هزینه متغیر اداری و فروش                                                          (**)</a:t>
            </a:r>
          </a:p>
          <a:p>
            <a:pPr algn="r">
              <a:buFontTx/>
              <a:buChar char="-"/>
            </a:pPr>
            <a:r>
              <a:rPr lang="fa-IR" sz="1050" dirty="0">
                <a:solidFill>
                  <a:schemeClr val="bg2">
                    <a:lumMod val="25000"/>
                  </a:schemeClr>
                </a:solidFill>
              </a:rPr>
              <a:t> </a:t>
            </a:r>
            <a:r>
              <a:rPr lang="fa-IR" sz="1050" dirty="0" smtClean="0">
                <a:solidFill>
                  <a:schemeClr val="bg2">
                    <a:lumMod val="25000"/>
                  </a:schemeClr>
                </a:solidFill>
              </a:rPr>
              <a:t> هزینه ثابت اداری                                                                      (**)</a:t>
            </a:r>
          </a:p>
          <a:p>
            <a:pPr algn="r">
              <a:buFontTx/>
              <a:buChar char="-"/>
            </a:pPr>
            <a:r>
              <a:rPr lang="fa-IR" sz="1050" dirty="0">
                <a:solidFill>
                  <a:schemeClr val="bg2">
                    <a:lumMod val="25000"/>
                  </a:schemeClr>
                </a:solidFill>
              </a:rPr>
              <a:t> </a:t>
            </a:r>
            <a:r>
              <a:rPr lang="fa-IR" sz="1050" dirty="0" smtClean="0">
                <a:solidFill>
                  <a:schemeClr val="bg2">
                    <a:lumMod val="25000"/>
                  </a:schemeClr>
                </a:solidFill>
              </a:rPr>
              <a:t>                                                                                        ----------------</a:t>
            </a:r>
          </a:p>
          <a:p>
            <a:pPr algn="r">
              <a:buFontTx/>
              <a:buChar char="-"/>
            </a:pPr>
            <a:r>
              <a:rPr lang="fa-IR" sz="1050" dirty="0" smtClean="0">
                <a:solidFill>
                  <a:schemeClr val="bg2">
                    <a:lumMod val="25000"/>
                  </a:schemeClr>
                </a:solidFill>
              </a:rPr>
              <a:t>سود خالص                                                                                **                           </a:t>
            </a:r>
          </a:p>
          <a:p>
            <a:pPr marL="0" indent="0" algn="ctr">
              <a:buNone/>
            </a:pPr>
            <a:endParaRPr lang="fa-IR" sz="1050" dirty="0" smtClean="0">
              <a:solidFill>
                <a:schemeClr val="bg2">
                  <a:lumMod val="10000"/>
                </a:schemeClr>
              </a:solidFill>
            </a:endParaRPr>
          </a:p>
          <a:p>
            <a:pPr marL="0" indent="0" algn="ctr">
              <a:buNone/>
            </a:pPr>
            <a:endParaRPr lang="fa-IR" sz="1050" dirty="0" smtClean="0">
              <a:solidFill>
                <a:schemeClr val="bg2">
                  <a:lumMod val="25000"/>
                </a:schemeClr>
              </a:solidFill>
            </a:endParaRPr>
          </a:p>
          <a:p>
            <a:pPr marL="0" indent="0">
              <a:buNone/>
            </a:pPr>
            <a:endParaRPr lang="en-GB" dirty="0">
              <a:solidFill>
                <a:srgbClr val="C00000"/>
              </a:solidFill>
            </a:endParaRPr>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623595" y="3498191"/>
            <a:ext cx="2652261" cy="2640473"/>
          </a:xfrm>
          <a:prstGeom prst="rect">
            <a:avLst/>
          </a:prstGeom>
        </p:spPr>
      </p:pic>
    </p:spTree>
    <p:extLst>
      <p:ext uri="{BB962C8B-B14F-4D97-AF65-F5344CB8AC3E}">
        <p14:creationId xmlns:p14="http://schemas.microsoft.com/office/powerpoint/2010/main" val="1363624495"/>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3">
                                            <p:txEl>
                                              <p:pRg st="2" end="2"/>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3">
                                            <p:txEl>
                                              <p:pRg st="3" end="3"/>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7" dur="500"/>
                                        <p:tgtEl>
                                          <p:spTgt spid="3">
                                            <p:txEl>
                                              <p:pRg st="4" end="4"/>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3" dur="500"/>
                                        <p:tgtEl>
                                          <p:spTgt spid="3">
                                            <p:txEl>
                                              <p:pRg st="5" end="5"/>
                                            </p:txEl>
                                          </p:spTgt>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3">
                                            <p:txEl>
                                              <p:pRg st="6" end="6"/>
                                            </p:txEl>
                                          </p:spTgt>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p:cTn id="4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5" dur="500"/>
                                        <p:tgtEl>
                                          <p:spTgt spid="3">
                                            <p:txEl>
                                              <p:pRg st="7" end="7"/>
                                            </p:tx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p:cTn id="49"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1" dur="500"/>
                                        <p:tgtEl>
                                          <p:spTgt spid="3">
                                            <p:txEl>
                                              <p:pRg st="8" end="8"/>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p:cTn id="55"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57" dur="500"/>
                                        <p:tgtEl>
                                          <p:spTgt spid="3">
                                            <p:txEl>
                                              <p:pRg st="9" end="9"/>
                                            </p:txEl>
                                          </p:spTgt>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p:cTn id="61"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62"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63" dur="500"/>
                                        <p:tgtEl>
                                          <p:spTgt spid="3">
                                            <p:txEl>
                                              <p:pRg st="10" end="10"/>
                                            </p:txEl>
                                          </p:spTgt>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p:cTn id="67"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68"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69" dur="500"/>
                                        <p:tgtEl>
                                          <p:spTgt spid="3">
                                            <p:txEl>
                                              <p:pRg st="11" end="11"/>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3">
                                            <p:txEl>
                                              <p:pRg st="12" end="12"/>
                                            </p:txEl>
                                          </p:spTgt>
                                        </p:tgtEl>
                                        <p:attrNameLst>
                                          <p:attrName>style.visibility</p:attrName>
                                        </p:attrNameLst>
                                      </p:cBhvr>
                                      <p:to>
                                        <p:strVal val="visible"/>
                                      </p:to>
                                    </p:set>
                                    <p:anim calcmode="lin" valueType="num">
                                      <p:cBhvr>
                                        <p:cTn id="73"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74" dur="500" fill="hold"/>
                                        <p:tgtEl>
                                          <p:spTgt spid="3">
                                            <p:txEl>
                                              <p:pRg st="12" end="12"/>
                                            </p:txEl>
                                          </p:spTgt>
                                        </p:tgtEl>
                                        <p:attrNameLst>
                                          <p:attrName>ppt_h</p:attrName>
                                        </p:attrNameLst>
                                      </p:cBhvr>
                                      <p:tavLst>
                                        <p:tav tm="0">
                                          <p:val>
                                            <p:fltVal val="0"/>
                                          </p:val>
                                        </p:tav>
                                        <p:tav tm="100000">
                                          <p:val>
                                            <p:strVal val="#ppt_h"/>
                                          </p:val>
                                        </p:tav>
                                      </p:tavLst>
                                    </p:anim>
                                    <p:animEffect transition="in" filter="fade">
                                      <p:cBhvr>
                                        <p:cTn id="75" dur="500"/>
                                        <p:tgtEl>
                                          <p:spTgt spid="3">
                                            <p:txEl>
                                              <p:pRg st="12" end="12"/>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3">
                                            <p:txEl>
                                              <p:pRg st="13" end="13"/>
                                            </p:txEl>
                                          </p:spTgt>
                                        </p:tgtEl>
                                        <p:attrNameLst>
                                          <p:attrName>style.visibility</p:attrName>
                                        </p:attrNameLst>
                                      </p:cBhvr>
                                      <p:to>
                                        <p:strVal val="visible"/>
                                      </p:to>
                                    </p:set>
                                    <p:anim calcmode="lin" valueType="num">
                                      <p:cBhvr>
                                        <p:cTn id="79" dur="5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80" dur="500" fill="hold"/>
                                        <p:tgtEl>
                                          <p:spTgt spid="3">
                                            <p:txEl>
                                              <p:pRg st="13" end="13"/>
                                            </p:txEl>
                                          </p:spTgt>
                                        </p:tgtEl>
                                        <p:attrNameLst>
                                          <p:attrName>ppt_h</p:attrName>
                                        </p:attrNameLst>
                                      </p:cBhvr>
                                      <p:tavLst>
                                        <p:tav tm="0">
                                          <p:val>
                                            <p:fltVal val="0"/>
                                          </p:val>
                                        </p:tav>
                                        <p:tav tm="100000">
                                          <p:val>
                                            <p:strVal val="#ppt_h"/>
                                          </p:val>
                                        </p:tav>
                                      </p:tavLst>
                                    </p:anim>
                                    <p:animEffect transition="in" filter="fade">
                                      <p:cBhvr>
                                        <p:cTn id="81" dur="500"/>
                                        <p:tgtEl>
                                          <p:spTgt spid="3">
                                            <p:txEl>
                                              <p:pRg st="13" end="13"/>
                                            </p:txEl>
                                          </p:spTgt>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
                                            <p:txEl>
                                              <p:pRg st="14" end="14"/>
                                            </p:txEl>
                                          </p:spTgt>
                                        </p:tgtEl>
                                        <p:attrNameLst>
                                          <p:attrName>style.visibility</p:attrName>
                                        </p:attrNameLst>
                                      </p:cBhvr>
                                      <p:to>
                                        <p:strVal val="visible"/>
                                      </p:to>
                                    </p:set>
                                    <p:anim calcmode="lin" valueType="num">
                                      <p:cBhvr>
                                        <p:cTn id="85" dur="500" fill="hold"/>
                                        <p:tgtEl>
                                          <p:spTgt spid="3">
                                            <p:txEl>
                                              <p:pRg st="14" end="14"/>
                                            </p:txEl>
                                          </p:spTgt>
                                        </p:tgtEl>
                                        <p:attrNameLst>
                                          <p:attrName>ppt_w</p:attrName>
                                        </p:attrNameLst>
                                      </p:cBhvr>
                                      <p:tavLst>
                                        <p:tav tm="0">
                                          <p:val>
                                            <p:fltVal val="0"/>
                                          </p:val>
                                        </p:tav>
                                        <p:tav tm="100000">
                                          <p:val>
                                            <p:strVal val="#ppt_w"/>
                                          </p:val>
                                        </p:tav>
                                      </p:tavLst>
                                    </p:anim>
                                    <p:anim calcmode="lin" valueType="num">
                                      <p:cBhvr>
                                        <p:cTn id="86" dur="500" fill="hold"/>
                                        <p:tgtEl>
                                          <p:spTgt spid="3">
                                            <p:txEl>
                                              <p:pRg st="14" end="14"/>
                                            </p:txEl>
                                          </p:spTgt>
                                        </p:tgtEl>
                                        <p:attrNameLst>
                                          <p:attrName>ppt_h</p:attrName>
                                        </p:attrNameLst>
                                      </p:cBhvr>
                                      <p:tavLst>
                                        <p:tav tm="0">
                                          <p:val>
                                            <p:fltVal val="0"/>
                                          </p:val>
                                        </p:tav>
                                        <p:tav tm="100000">
                                          <p:val>
                                            <p:strVal val="#ppt_h"/>
                                          </p:val>
                                        </p:tav>
                                      </p:tavLst>
                                    </p:anim>
                                    <p:animEffect transition="in" filter="fade">
                                      <p:cBhvr>
                                        <p:cTn id="87" dur="500"/>
                                        <p:tgtEl>
                                          <p:spTgt spid="3">
                                            <p:txEl>
                                              <p:pRg st="14" end="14"/>
                                            </p:txEl>
                                          </p:spTgt>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3">
                                            <p:txEl>
                                              <p:pRg st="15" end="15"/>
                                            </p:txEl>
                                          </p:spTgt>
                                        </p:tgtEl>
                                        <p:attrNameLst>
                                          <p:attrName>style.visibility</p:attrName>
                                        </p:attrNameLst>
                                      </p:cBhvr>
                                      <p:to>
                                        <p:strVal val="visible"/>
                                      </p:to>
                                    </p:set>
                                    <p:anim calcmode="lin" valueType="num">
                                      <p:cBhvr>
                                        <p:cTn id="91" dur="500" fill="hold"/>
                                        <p:tgtEl>
                                          <p:spTgt spid="3">
                                            <p:txEl>
                                              <p:pRg st="15" end="15"/>
                                            </p:txEl>
                                          </p:spTgt>
                                        </p:tgtEl>
                                        <p:attrNameLst>
                                          <p:attrName>ppt_w</p:attrName>
                                        </p:attrNameLst>
                                      </p:cBhvr>
                                      <p:tavLst>
                                        <p:tav tm="0">
                                          <p:val>
                                            <p:fltVal val="0"/>
                                          </p:val>
                                        </p:tav>
                                        <p:tav tm="100000">
                                          <p:val>
                                            <p:strVal val="#ppt_w"/>
                                          </p:val>
                                        </p:tav>
                                      </p:tavLst>
                                    </p:anim>
                                    <p:anim calcmode="lin" valueType="num">
                                      <p:cBhvr>
                                        <p:cTn id="92" dur="500" fill="hold"/>
                                        <p:tgtEl>
                                          <p:spTgt spid="3">
                                            <p:txEl>
                                              <p:pRg st="15" end="15"/>
                                            </p:txEl>
                                          </p:spTgt>
                                        </p:tgtEl>
                                        <p:attrNameLst>
                                          <p:attrName>ppt_h</p:attrName>
                                        </p:attrNameLst>
                                      </p:cBhvr>
                                      <p:tavLst>
                                        <p:tav tm="0">
                                          <p:val>
                                            <p:fltVal val="0"/>
                                          </p:val>
                                        </p:tav>
                                        <p:tav tm="100000">
                                          <p:val>
                                            <p:strVal val="#ppt_h"/>
                                          </p:val>
                                        </p:tav>
                                      </p:tavLst>
                                    </p:anim>
                                    <p:animEffect transition="in" filter="fade">
                                      <p:cBhvr>
                                        <p:cTn id="93" dur="500"/>
                                        <p:tgtEl>
                                          <p:spTgt spid="3">
                                            <p:txEl>
                                              <p:pRg st="15" end="15"/>
                                            </p:txEl>
                                          </p:spTgt>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3">
                                            <p:txEl>
                                              <p:pRg st="16" end="16"/>
                                            </p:txEl>
                                          </p:spTgt>
                                        </p:tgtEl>
                                        <p:attrNameLst>
                                          <p:attrName>style.visibility</p:attrName>
                                        </p:attrNameLst>
                                      </p:cBhvr>
                                      <p:to>
                                        <p:strVal val="visible"/>
                                      </p:to>
                                    </p:set>
                                    <p:anim calcmode="lin" valueType="num">
                                      <p:cBhvr>
                                        <p:cTn id="97" dur="500" fill="hold"/>
                                        <p:tgtEl>
                                          <p:spTgt spid="3">
                                            <p:txEl>
                                              <p:pRg st="16" end="16"/>
                                            </p:txEl>
                                          </p:spTgt>
                                        </p:tgtEl>
                                        <p:attrNameLst>
                                          <p:attrName>ppt_w</p:attrName>
                                        </p:attrNameLst>
                                      </p:cBhvr>
                                      <p:tavLst>
                                        <p:tav tm="0">
                                          <p:val>
                                            <p:fltVal val="0"/>
                                          </p:val>
                                        </p:tav>
                                        <p:tav tm="100000">
                                          <p:val>
                                            <p:strVal val="#ppt_w"/>
                                          </p:val>
                                        </p:tav>
                                      </p:tavLst>
                                    </p:anim>
                                    <p:anim calcmode="lin" valueType="num">
                                      <p:cBhvr>
                                        <p:cTn id="98" dur="500" fill="hold"/>
                                        <p:tgtEl>
                                          <p:spTgt spid="3">
                                            <p:txEl>
                                              <p:pRg st="16" end="16"/>
                                            </p:txEl>
                                          </p:spTgt>
                                        </p:tgtEl>
                                        <p:attrNameLst>
                                          <p:attrName>ppt_h</p:attrName>
                                        </p:attrNameLst>
                                      </p:cBhvr>
                                      <p:tavLst>
                                        <p:tav tm="0">
                                          <p:val>
                                            <p:fltVal val="0"/>
                                          </p:val>
                                        </p:tav>
                                        <p:tav tm="100000">
                                          <p:val>
                                            <p:strVal val="#ppt_h"/>
                                          </p:val>
                                        </p:tav>
                                      </p:tavLst>
                                    </p:anim>
                                    <p:animEffect transition="in" filter="fade">
                                      <p:cBhvr>
                                        <p:cTn id="99" dur="500"/>
                                        <p:tgtEl>
                                          <p:spTgt spid="3">
                                            <p:txEl>
                                              <p:pRg st="16" end="16"/>
                                            </p:txEl>
                                          </p:spTgt>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3">
                                            <p:txEl>
                                              <p:pRg st="17" end="17"/>
                                            </p:txEl>
                                          </p:spTgt>
                                        </p:tgtEl>
                                        <p:attrNameLst>
                                          <p:attrName>style.visibility</p:attrName>
                                        </p:attrNameLst>
                                      </p:cBhvr>
                                      <p:to>
                                        <p:strVal val="visible"/>
                                      </p:to>
                                    </p:set>
                                    <p:anim calcmode="lin" valueType="num">
                                      <p:cBhvr>
                                        <p:cTn id="103" dur="500" fill="hold"/>
                                        <p:tgtEl>
                                          <p:spTgt spid="3">
                                            <p:txEl>
                                              <p:pRg st="17" end="17"/>
                                            </p:txEl>
                                          </p:spTgt>
                                        </p:tgtEl>
                                        <p:attrNameLst>
                                          <p:attrName>ppt_w</p:attrName>
                                        </p:attrNameLst>
                                      </p:cBhvr>
                                      <p:tavLst>
                                        <p:tav tm="0">
                                          <p:val>
                                            <p:fltVal val="0"/>
                                          </p:val>
                                        </p:tav>
                                        <p:tav tm="100000">
                                          <p:val>
                                            <p:strVal val="#ppt_w"/>
                                          </p:val>
                                        </p:tav>
                                      </p:tavLst>
                                    </p:anim>
                                    <p:anim calcmode="lin" valueType="num">
                                      <p:cBhvr>
                                        <p:cTn id="104" dur="500" fill="hold"/>
                                        <p:tgtEl>
                                          <p:spTgt spid="3">
                                            <p:txEl>
                                              <p:pRg st="17" end="17"/>
                                            </p:txEl>
                                          </p:spTgt>
                                        </p:tgtEl>
                                        <p:attrNameLst>
                                          <p:attrName>ppt_h</p:attrName>
                                        </p:attrNameLst>
                                      </p:cBhvr>
                                      <p:tavLst>
                                        <p:tav tm="0">
                                          <p:val>
                                            <p:fltVal val="0"/>
                                          </p:val>
                                        </p:tav>
                                        <p:tav tm="100000">
                                          <p:val>
                                            <p:strVal val="#ppt_h"/>
                                          </p:val>
                                        </p:tav>
                                      </p:tavLst>
                                    </p:anim>
                                    <p:animEffect transition="in" filter="fade">
                                      <p:cBhvr>
                                        <p:cTn id="105" dur="500"/>
                                        <p:tgtEl>
                                          <p:spTgt spid="3">
                                            <p:txEl>
                                              <p:pRg st="17" end="17"/>
                                            </p:txEl>
                                          </p:spTgt>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3">
                                            <p:txEl>
                                              <p:pRg st="18" end="18"/>
                                            </p:txEl>
                                          </p:spTgt>
                                        </p:tgtEl>
                                        <p:attrNameLst>
                                          <p:attrName>style.visibility</p:attrName>
                                        </p:attrNameLst>
                                      </p:cBhvr>
                                      <p:to>
                                        <p:strVal val="visible"/>
                                      </p:to>
                                    </p:set>
                                    <p:anim calcmode="lin" valueType="num">
                                      <p:cBhvr>
                                        <p:cTn id="109" dur="500" fill="hold"/>
                                        <p:tgtEl>
                                          <p:spTgt spid="3">
                                            <p:txEl>
                                              <p:pRg st="18" end="18"/>
                                            </p:txEl>
                                          </p:spTgt>
                                        </p:tgtEl>
                                        <p:attrNameLst>
                                          <p:attrName>ppt_w</p:attrName>
                                        </p:attrNameLst>
                                      </p:cBhvr>
                                      <p:tavLst>
                                        <p:tav tm="0">
                                          <p:val>
                                            <p:fltVal val="0"/>
                                          </p:val>
                                        </p:tav>
                                        <p:tav tm="100000">
                                          <p:val>
                                            <p:strVal val="#ppt_w"/>
                                          </p:val>
                                        </p:tav>
                                      </p:tavLst>
                                    </p:anim>
                                    <p:anim calcmode="lin" valueType="num">
                                      <p:cBhvr>
                                        <p:cTn id="110" dur="500" fill="hold"/>
                                        <p:tgtEl>
                                          <p:spTgt spid="3">
                                            <p:txEl>
                                              <p:pRg st="18" end="18"/>
                                            </p:txEl>
                                          </p:spTgt>
                                        </p:tgtEl>
                                        <p:attrNameLst>
                                          <p:attrName>ppt_h</p:attrName>
                                        </p:attrNameLst>
                                      </p:cBhvr>
                                      <p:tavLst>
                                        <p:tav tm="0">
                                          <p:val>
                                            <p:fltVal val="0"/>
                                          </p:val>
                                        </p:tav>
                                        <p:tav tm="100000">
                                          <p:val>
                                            <p:strVal val="#ppt_h"/>
                                          </p:val>
                                        </p:tav>
                                      </p:tavLst>
                                    </p:anim>
                                    <p:animEffect transition="in" filter="fade">
                                      <p:cBhvr>
                                        <p:cTn id="111" dur="500"/>
                                        <p:tgtEl>
                                          <p:spTgt spid="3">
                                            <p:txEl>
                                              <p:pRg st="18" end="18"/>
                                            </p:txEl>
                                          </p:spTgt>
                                        </p:tgtEl>
                                      </p:cBhvr>
                                    </p:animEffect>
                                  </p:childTnLst>
                                </p:cTn>
                              </p:par>
                            </p:childTnLst>
                          </p:cTn>
                        </p:par>
                        <p:par>
                          <p:cTn id="112" fill="hold">
                            <p:stCondLst>
                              <p:cond delay="9000"/>
                            </p:stCondLst>
                            <p:childTnLst>
                              <p:par>
                                <p:cTn id="113" presetID="53" presetClass="entr" presetSubtype="16" fill="hold" grpId="0" nodeType="afterEffect">
                                  <p:stCondLst>
                                    <p:cond delay="0"/>
                                  </p:stCondLst>
                                  <p:childTnLst>
                                    <p:set>
                                      <p:cBhvr>
                                        <p:cTn id="114" dur="1" fill="hold">
                                          <p:stCondLst>
                                            <p:cond delay="0"/>
                                          </p:stCondLst>
                                        </p:cTn>
                                        <p:tgtEl>
                                          <p:spTgt spid="3">
                                            <p:txEl>
                                              <p:pRg st="19" end="19"/>
                                            </p:txEl>
                                          </p:spTgt>
                                        </p:tgtEl>
                                        <p:attrNameLst>
                                          <p:attrName>style.visibility</p:attrName>
                                        </p:attrNameLst>
                                      </p:cBhvr>
                                      <p:to>
                                        <p:strVal val="visible"/>
                                      </p:to>
                                    </p:set>
                                    <p:anim calcmode="lin" valueType="num">
                                      <p:cBhvr>
                                        <p:cTn id="115" dur="500" fill="hold"/>
                                        <p:tgtEl>
                                          <p:spTgt spid="3">
                                            <p:txEl>
                                              <p:pRg st="19" end="19"/>
                                            </p:txEl>
                                          </p:spTgt>
                                        </p:tgtEl>
                                        <p:attrNameLst>
                                          <p:attrName>ppt_w</p:attrName>
                                        </p:attrNameLst>
                                      </p:cBhvr>
                                      <p:tavLst>
                                        <p:tav tm="0">
                                          <p:val>
                                            <p:fltVal val="0"/>
                                          </p:val>
                                        </p:tav>
                                        <p:tav tm="100000">
                                          <p:val>
                                            <p:strVal val="#ppt_w"/>
                                          </p:val>
                                        </p:tav>
                                      </p:tavLst>
                                    </p:anim>
                                    <p:anim calcmode="lin" valueType="num">
                                      <p:cBhvr>
                                        <p:cTn id="116" dur="500" fill="hold"/>
                                        <p:tgtEl>
                                          <p:spTgt spid="3">
                                            <p:txEl>
                                              <p:pRg st="19" end="19"/>
                                            </p:txEl>
                                          </p:spTgt>
                                        </p:tgtEl>
                                        <p:attrNameLst>
                                          <p:attrName>ppt_h</p:attrName>
                                        </p:attrNameLst>
                                      </p:cBhvr>
                                      <p:tavLst>
                                        <p:tav tm="0">
                                          <p:val>
                                            <p:fltVal val="0"/>
                                          </p:val>
                                        </p:tav>
                                        <p:tav tm="100000">
                                          <p:val>
                                            <p:strVal val="#ppt_h"/>
                                          </p:val>
                                        </p:tav>
                                      </p:tavLst>
                                    </p:anim>
                                    <p:animEffect transition="in" filter="fade">
                                      <p:cBhvr>
                                        <p:cTn id="117" dur="500"/>
                                        <p:tgtEl>
                                          <p:spTgt spid="3">
                                            <p:txEl>
                                              <p:pRg st="19" end="19"/>
                                            </p:txEl>
                                          </p:spTgt>
                                        </p:tgtEl>
                                      </p:cBhvr>
                                    </p:animEffect>
                                  </p:childTnLst>
                                </p:cTn>
                              </p:par>
                            </p:childTnLst>
                          </p:cTn>
                        </p:par>
                        <p:par>
                          <p:cTn id="118" fill="hold">
                            <p:stCondLst>
                              <p:cond delay="9500"/>
                            </p:stCondLst>
                            <p:childTnLst>
                              <p:par>
                                <p:cTn id="119" presetID="53" presetClass="entr" presetSubtype="16" fill="hold" grpId="0" nodeType="afterEffect">
                                  <p:stCondLst>
                                    <p:cond delay="0"/>
                                  </p:stCondLst>
                                  <p:childTnLst>
                                    <p:set>
                                      <p:cBhvr>
                                        <p:cTn id="120" dur="1" fill="hold">
                                          <p:stCondLst>
                                            <p:cond delay="0"/>
                                          </p:stCondLst>
                                        </p:cTn>
                                        <p:tgtEl>
                                          <p:spTgt spid="3">
                                            <p:txEl>
                                              <p:pRg st="20" end="20"/>
                                            </p:txEl>
                                          </p:spTgt>
                                        </p:tgtEl>
                                        <p:attrNameLst>
                                          <p:attrName>style.visibility</p:attrName>
                                        </p:attrNameLst>
                                      </p:cBhvr>
                                      <p:to>
                                        <p:strVal val="visible"/>
                                      </p:to>
                                    </p:set>
                                    <p:anim calcmode="lin" valueType="num">
                                      <p:cBhvr>
                                        <p:cTn id="121" dur="500" fill="hold"/>
                                        <p:tgtEl>
                                          <p:spTgt spid="3">
                                            <p:txEl>
                                              <p:pRg st="20" end="20"/>
                                            </p:txEl>
                                          </p:spTgt>
                                        </p:tgtEl>
                                        <p:attrNameLst>
                                          <p:attrName>ppt_w</p:attrName>
                                        </p:attrNameLst>
                                      </p:cBhvr>
                                      <p:tavLst>
                                        <p:tav tm="0">
                                          <p:val>
                                            <p:fltVal val="0"/>
                                          </p:val>
                                        </p:tav>
                                        <p:tav tm="100000">
                                          <p:val>
                                            <p:strVal val="#ppt_w"/>
                                          </p:val>
                                        </p:tav>
                                      </p:tavLst>
                                    </p:anim>
                                    <p:anim calcmode="lin" valueType="num">
                                      <p:cBhvr>
                                        <p:cTn id="122" dur="500" fill="hold"/>
                                        <p:tgtEl>
                                          <p:spTgt spid="3">
                                            <p:txEl>
                                              <p:pRg st="20" end="20"/>
                                            </p:txEl>
                                          </p:spTgt>
                                        </p:tgtEl>
                                        <p:attrNameLst>
                                          <p:attrName>ppt_h</p:attrName>
                                        </p:attrNameLst>
                                      </p:cBhvr>
                                      <p:tavLst>
                                        <p:tav tm="0">
                                          <p:val>
                                            <p:fltVal val="0"/>
                                          </p:val>
                                        </p:tav>
                                        <p:tav tm="100000">
                                          <p:val>
                                            <p:strVal val="#ppt_h"/>
                                          </p:val>
                                        </p:tav>
                                      </p:tavLst>
                                    </p:anim>
                                    <p:animEffect transition="in" filter="fade">
                                      <p:cBhvr>
                                        <p:cTn id="123" dur="500"/>
                                        <p:tgtEl>
                                          <p:spTgt spid="3">
                                            <p:txEl>
                                              <p:pRg st="20" end="20"/>
                                            </p:txEl>
                                          </p:spTgt>
                                        </p:tgtEl>
                                      </p:cBhvr>
                                    </p:animEffect>
                                  </p:childTnLst>
                                </p:cTn>
                              </p:par>
                            </p:childTnLst>
                          </p:cTn>
                        </p:par>
                        <p:par>
                          <p:cTn id="124" fill="hold">
                            <p:stCondLst>
                              <p:cond delay="10000"/>
                            </p:stCondLst>
                            <p:childTnLst>
                              <p:par>
                                <p:cTn id="125" presetID="53" presetClass="entr" presetSubtype="16" fill="hold" grpId="0" nodeType="afterEffect">
                                  <p:stCondLst>
                                    <p:cond delay="0"/>
                                  </p:stCondLst>
                                  <p:childTnLst>
                                    <p:set>
                                      <p:cBhvr>
                                        <p:cTn id="126" dur="1" fill="hold">
                                          <p:stCondLst>
                                            <p:cond delay="0"/>
                                          </p:stCondLst>
                                        </p:cTn>
                                        <p:tgtEl>
                                          <p:spTgt spid="3">
                                            <p:txEl>
                                              <p:pRg st="21" end="21"/>
                                            </p:txEl>
                                          </p:spTgt>
                                        </p:tgtEl>
                                        <p:attrNameLst>
                                          <p:attrName>style.visibility</p:attrName>
                                        </p:attrNameLst>
                                      </p:cBhvr>
                                      <p:to>
                                        <p:strVal val="visible"/>
                                      </p:to>
                                    </p:set>
                                    <p:anim calcmode="lin" valueType="num">
                                      <p:cBhvr>
                                        <p:cTn id="127" dur="500" fill="hold"/>
                                        <p:tgtEl>
                                          <p:spTgt spid="3">
                                            <p:txEl>
                                              <p:pRg st="21" end="21"/>
                                            </p:txEl>
                                          </p:spTgt>
                                        </p:tgtEl>
                                        <p:attrNameLst>
                                          <p:attrName>ppt_w</p:attrName>
                                        </p:attrNameLst>
                                      </p:cBhvr>
                                      <p:tavLst>
                                        <p:tav tm="0">
                                          <p:val>
                                            <p:fltVal val="0"/>
                                          </p:val>
                                        </p:tav>
                                        <p:tav tm="100000">
                                          <p:val>
                                            <p:strVal val="#ppt_w"/>
                                          </p:val>
                                        </p:tav>
                                      </p:tavLst>
                                    </p:anim>
                                    <p:anim calcmode="lin" valueType="num">
                                      <p:cBhvr>
                                        <p:cTn id="128" dur="500" fill="hold"/>
                                        <p:tgtEl>
                                          <p:spTgt spid="3">
                                            <p:txEl>
                                              <p:pRg st="21" end="21"/>
                                            </p:txEl>
                                          </p:spTgt>
                                        </p:tgtEl>
                                        <p:attrNameLst>
                                          <p:attrName>ppt_h</p:attrName>
                                        </p:attrNameLst>
                                      </p:cBhvr>
                                      <p:tavLst>
                                        <p:tav tm="0">
                                          <p:val>
                                            <p:fltVal val="0"/>
                                          </p:val>
                                        </p:tav>
                                        <p:tav tm="100000">
                                          <p:val>
                                            <p:strVal val="#ppt_h"/>
                                          </p:val>
                                        </p:tav>
                                      </p:tavLst>
                                    </p:anim>
                                    <p:animEffect transition="in" filter="fade">
                                      <p:cBhvr>
                                        <p:cTn id="129" dur="500"/>
                                        <p:tgtEl>
                                          <p:spTgt spid="3">
                                            <p:txEl>
                                              <p:pRg st="21" end="21"/>
                                            </p:txEl>
                                          </p:spTgt>
                                        </p:tgtEl>
                                      </p:cBhvr>
                                    </p:animEffect>
                                  </p:childTnLst>
                                </p:cTn>
                              </p:par>
                            </p:childTnLst>
                          </p:cTn>
                        </p:par>
                        <p:par>
                          <p:cTn id="130" fill="hold">
                            <p:stCondLst>
                              <p:cond delay="10500"/>
                            </p:stCondLst>
                            <p:childTnLst>
                              <p:par>
                                <p:cTn id="131" presetID="53" presetClass="entr" presetSubtype="16" fill="hold" grpId="0" nodeType="afterEffect">
                                  <p:stCondLst>
                                    <p:cond delay="0"/>
                                  </p:stCondLst>
                                  <p:childTnLst>
                                    <p:set>
                                      <p:cBhvr>
                                        <p:cTn id="132" dur="1" fill="hold">
                                          <p:stCondLst>
                                            <p:cond delay="0"/>
                                          </p:stCondLst>
                                        </p:cTn>
                                        <p:tgtEl>
                                          <p:spTgt spid="3">
                                            <p:txEl>
                                              <p:pRg st="22" end="22"/>
                                            </p:txEl>
                                          </p:spTgt>
                                        </p:tgtEl>
                                        <p:attrNameLst>
                                          <p:attrName>style.visibility</p:attrName>
                                        </p:attrNameLst>
                                      </p:cBhvr>
                                      <p:to>
                                        <p:strVal val="visible"/>
                                      </p:to>
                                    </p:set>
                                    <p:anim calcmode="lin" valueType="num">
                                      <p:cBhvr>
                                        <p:cTn id="133" dur="500" fill="hold"/>
                                        <p:tgtEl>
                                          <p:spTgt spid="3">
                                            <p:txEl>
                                              <p:pRg st="22" end="22"/>
                                            </p:txEl>
                                          </p:spTgt>
                                        </p:tgtEl>
                                        <p:attrNameLst>
                                          <p:attrName>ppt_w</p:attrName>
                                        </p:attrNameLst>
                                      </p:cBhvr>
                                      <p:tavLst>
                                        <p:tav tm="0">
                                          <p:val>
                                            <p:fltVal val="0"/>
                                          </p:val>
                                        </p:tav>
                                        <p:tav tm="100000">
                                          <p:val>
                                            <p:strVal val="#ppt_w"/>
                                          </p:val>
                                        </p:tav>
                                      </p:tavLst>
                                    </p:anim>
                                    <p:anim calcmode="lin" valueType="num">
                                      <p:cBhvr>
                                        <p:cTn id="134" dur="500" fill="hold"/>
                                        <p:tgtEl>
                                          <p:spTgt spid="3">
                                            <p:txEl>
                                              <p:pRg st="22" end="22"/>
                                            </p:txEl>
                                          </p:spTgt>
                                        </p:tgtEl>
                                        <p:attrNameLst>
                                          <p:attrName>ppt_h</p:attrName>
                                        </p:attrNameLst>
                                      </p:cBhvr>
                                      <p:tavLst>
                                        <p:tav tm="0">
                                          <p:val>
                                            <p:fltVal val="0"/>
                                          </p:val>
                                        </p:tav>
                                        <p:tav tm="100000">
                                          <p:val>
                                            <p:strVal val="#ppt_h"/>
                                          </p:val>
                                        </p:tav>
                                      </p:tavLst>
                                    </p:anim>
                                    <p:animEffect transition="in" filter="fade">
                                      <p:cBhvr>
                                        <p:cTn id="135" dur="500"/>
                                        <p:tgtEl>
                                          <p:spTgt spid="3">
                                            <p:txEl>
                                              <p:pRg st="22" end="22"/>
                                            </p:txEl>
                                          </p:spTgt>
                                        </p:tgtEl>
                                      </p:cBhvr>
                                    </p:animEffect>
                                  </p:childTnLst>
                                </p:cTn>
                              </p:par>
                            </p:childTnLst>
                          </p:cTn>
                        </p:par>
                        <p:par>
                          <p:cTn id="136" fill="hold">
                            <p:stCondLst>
                              <p:cond delay="11000"/>
                            </p:stCondLst>
                            <p:childTnLst>
                              <p:par>
                                <p:cTn id="137" presetID="53" presetClass="entr" presetSubtype="16" fill="hold" grpId="0" nodeType="afterEffect">
                                  <p:stCondLst>
                                    <p:cond delay="0"/>
                                  </p:stCondLst>
                                  <p:childTnLst>
                                    <p:set>
                                      <p:cBhvr>
                                        <p:cTn id="138" dur="1" fill="hold">
                                          <p:stCondLst>
                                            <p:cond delay="0"/>
                                          </p:stCondLst>
                                        </p:cTn>
                                        <p:tgtEl>
                                          <p:spTgt spid="3">
                                            <p:txEl>
                                              <p:pRg st="23" end="23"/>
                                            </p:txEl>
                                          </p:spTgt>
                                        </p:tgtEl>
                                        <p:attrNameLst>
                                          <p:attrName>style.visibility</p:attrName>
                                        </p:attrNameLst>
                                      </p:cBhvr>
                                      <p:to>
                                        <p:strVal val="visible"/>
                                      </p:to>
                                    </p:set>
                                    <p:anim calcmode="lin" valueType="num">
                                      <p:cBhvr>
                                        <p:cTn id="139" dur="500" fill="hold"/>
                                        <p:tgtEl>
                                          <p:spTgt spid="3">
                                            <p:txEl>
                                              <p:pRg st="23" end="23"/>
                                            </p:txEl>
                                          </p:spTgt>
                                        </p:tgtEl>
                                        <p:attrNameLst>
                                          <p:attrName>ppt_w</p:attrName>
                                        </p:attrNameLst>
                                      </p:cBhvr>
                                      <p:tavLst>
                                        <p:tav tm="0">
                                          <p:val>
                                            <p:fltVal val="0"/>
                                          </p:val>
                                        </p:tav>
                                        <p:tav tm="100000">
                                          <p:val>
                                            <p:strVal val="#ppt_w"/>
                                          </p:val>
                                        </p:tav>
                                      </p:tavLst>
                                    </p:anim>
                                    <p:anim calcmode="lin" valueType="num">
                                      <p:cBhvr>
                                        <p:cTn id="140" dur="500" fill="hold"/>
                                        <p:tgtEl>
                                          <p:spTgt spid="3">
                                            <p:txEl>
                                              <p:pRg st="23" end="23"/>
                                            </p:txEl>
                                          </p:spTgt>
                                        </p:tgtEl>
                                        <p:attrNameLst>
                                          <p:attrName>ppt_h</p:attrName>
                                        </p:attrNameLst>
                                      </p:cBhvr>
                                      <p:tavLst>
                                        <p:tav tm="0">
                                          <p:val>
                                            <p:fltVal val="0"/>
                                          </p:val>
                                        </p:tav>
                                        <p:tav tm="100000">
                                          <p:val>
                                            <p:strVal val="#ppt_h"/>
                                          </p:val>
                                        </p:tav>
                                      </p:tavLst>
                                    </p:anim>
                                    <p:animEffect transition="in" filter="fade">
                                      <p:cBhvr>
                                        <p:cTn id="141" dur="500"/>
                                        <p:tgtEl>
                                          <p:spTgt spid="3">
                                            <p:txEl>
                                              <p:pRg st="23" end="2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8489" y="764704"/>
            <a:ext cx="7115839" cy="5616624"/>
          </a:xfrm>
        </p:spPr>
        <p:txBody>
          <a:bodyPr>
            <a:noAutofit/>
          </a:bodyPr>
          <a:lstStyle/>
          <a:p>
            <a:pPr algn="r">
              <a:lnSpc>
                <a:spcPct val="150000"/>
              </a:lnSpc>
              <a:buNone/>
            </a:pPr>
            <a:endParaRPr lang="fa-IR" dirty="0" smtClean="0"/>
          </a:p>
          <a:p>
            <a:pPr algn="r">
              <a:lnSpc>
                <a:spcPct val="150000"/>
              </a:lnSpc>
              <a:buNone/>
            </a:pPr>
            <a:endParaRPr lang="fa-IR" dirty="0"/>
          </a:p>
          <a:p>
            <a:pPr algn="just">
              <a:lnSpc>
                <a:spcPct val="150000"/>
              </a:lnSpc>
              <a:buNone/>
            </a:pPr>
            <a:r>
              <a:rPr lang="fa-IR" dirty="0" smtClean="0"/>
              <a:t>در روش هزینه یابی مستقیم که هزینه یابی متغیر نیز نامیده میشود تنها آن گروه از هزینه های ساخت به محصولات منظور می شوند که مستقیما با حجم فعالیت  تغییر می کنند یعنی با افزایش تولید، افزایش و با کاهش تولید ، کاهش می یابند. به عبارت دیگر در این روش بهای تمام شده محصول متشکل از هزینه های مواد مستقیم ، دستمزد مستقیم و سربار متغیر ساخت است. در این روش هزینه های سربارثابت ساخت کلا به عنوان هزینه دوره محسوب می گردد و هزینه های عمومی و اداری و فروش نیز همانند روش هزینه یابی جذبی به عنوان هزینه دوره در نظر گرفته می شوند.                                     </a:t>
            </a:r>
          </a:p>
          <a:p>
            <a:pPr algn="just">
              <a:lnSpc>
                <a:spcPct val="150000"/>
              </a:lnSpc>
              <a:buNone/>
            </a:pPr>
            <a:endParaRPr lang="fa-IR" sz="2000" dirty="0" smtClean="0">
              <a:cs typeface="B Nazanin" pitchFamily="2" charset="-78"/>
            </a:endParaRPr>
          </a:p>
          <a:p>
            <a:pPr>
              <a:lnSpc>
                <a:spcPct val="150000"/>
              </a:lnSpc>
            </a:pPr>
            <a:endParaRPr lang="fa-IR" sz="2000" dirty="0">
              <a:cs typeface="B Nazanin" pitchFamily="2" charset="-78"/>
            </a:endParaRPr>
          </a:p>
        </p:txBody>
      </p:sp>
      <p:sp>
        <p:nvSpPr>
          <p:cNvPr id="2" name="Rounded Rectangle 1"/>
          <p:cNvSpPr/>
          <p:nvPr/>
        </p:nvSpPr>
        <p:spPr>
          <a:xfrm>
            <a:off x="408489" y="5661248"/>
            <a:ext cx="7776864" cy="576064"/>
          </a:xfrm>
          <a:prstGeom prst="roundRect">
            <a:avLst/>
          </a:prstGeom>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l">
              <a:rot lat="0" lon="0" rev="1500000"/>
            </a:lightRig>
          </a:scene3d>
          <a:sp3d prstMaterial="metal">
            <a:bevelT w="88900" h="88900"/>
          </a:sp3d>
        </p:spPr>
        <p:style>
          <a:lnRef idx="0">
            <a:schemeClr val="accent3"/>
          </a:lnRef>
          <a:fillRef idx="3">
            <a:schemeClr val="accent3"/>
          </a:fillRef>
          <a:effectRef idx="3">
            <a:schemeClr val="accent3"/>
          </a:effectRef>
          <a:fontRef idx="minor">
            <a:schemeClr val="lt1"/>
          </a:fontRef>
        </p:style>
        <p:txBody>
          <a:bodyPr rtlCol="1" anchor="ctr"/>
          <a:lstStyle/>
          <a:p>
            <a:pPr marL="342900" lvl="0" indent="-342900" algn="ctr">
              <a:lnSpc>
                <a:spcPct val="150000"/>
              </a:lnSpc>
              <a:spcBef>
                <a:spcPct val="20000"/>
              </a:spcBef>
            </a:pPr>
            <a:r>
              <a:rPr lang="fa-IR" sz="1600" dirty="0">
                <a:solidFill>
                  <a:schemeClr val="tx1">
                    <a:lumMod val="85000"/>
                    <a:lumOff val="15000"/>
                  </a:schemeClr>
                </a:solidFill>
              </a:rPr>
              <a:t>سربارمتغیر ساخت + دستمزد مستقیم + مواد مستقیم = بهای تمام شده محصول </a:t>
            </a:r>
          </a:p>
        </p:txBody>
      </p:sp>
      <p:sp>
        <p:nvSpPr>
          <p:cNvPr id="4" name="Rounded Rectangle 3"/>
          <p:cNvSpPr/>
          <p:nvPr/>
        </p:nvSpPr>
        <p:spPr>
          <a:xfrm>
            <a:off x="2004952" y="764704"/>
            <a:ext cx="3888432" cy="576064"/>
          </a:xfrm>
          <a:prstGeom prst="roundRect">
            <a:avLst/>
          </a:prstGeom>
          <a:solidFill>
            <a:schemeClr val="accent1">
              <a:lumMod val="40000"/>
              <a:lumOff val="6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rgbClr val="C00000"/>
                </a:solidFill>
              </a:rPr>
              <a:t>روش بهایابی متغیر (مستقیم)</a:t>
            </a:r>
            <a:endParaRPr lang="en-GB" b="1" dirty="0">
              <a:solidFill>
                <a:srgbClr val="C00000"/>
              </a:solidFill>
            </a:endParaRPr>
          </a:p>
        </p:txBody>
      </p:sp>
      <p:sp>
        <p:nvSpPr>
          <p:cNvPr id="5" name="Rectangle 4"/>
          <p:cNvSpPr/>
          <p:nvPr/>
        </p:nvSpPr>
        <p:spPr>
          <a:xfrm>
            <a:off x="3114546" y="6488668"/>
            <a:ext cx="2364750" cy="369332"/>
          </a:xfrm>
          <a:prstGeom prst="rect">
            <a:avLst/>
          </a:prstGeom>
        </p:spPr>
        <p:txBody>
          <a:bodyPr wrap="none">
            <a:spAutoFit/>
          </a:bodyPr>
          <a:lstStyle/>
          <a:p>
            <a:r>
              <a:rPr lang="fa-IR" dirty="0"/>
              <a:t>www.irhesabdaran.ir</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1" dur="500"/>
                                        <p:tgtEl>
                                          <p:spTgt spid="3">
                                            <p:txEl>
                                              <p:pRg st="2" end="2"/>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04664"/>
            <a:ext cx="7488831" cy="6048672"/>
          </a:xfrm>
        </p:spPr>
        <p:txBody>
          <a:bodyPr/>
          <a:lstStyle/>
          <a:p>
            <a:pPr marL="0" indent="0">
              <a:buNone/>
            </a:pPr>
            <a:endParaRPr lang="fa-IR" dirty="0" smtClean="0"/>
          </a:p>
          <a:p>
            <a:pPr marL="0" indent="0">
              <a:buNone/>
            </a:pPr>
            <a:endParaRPr lang="fa-IR" dirty="0"/>
          </a:p>
          <a:p>
            <a:pPr marL="0" indent="0">
              <a:buNone/>
            </a:pPr>
            <a:endParaRPr lang="fa-IR" dirty="0" smtClean="0"/>
          </a:p>
          <a:p>
            <a:pPr marL="0" indent="0" algn="r">
              <a:buNone/>
            </a:pPr>
            <a:r>
              <a:rPr lang="fa-IR" dirty="0" smtClean="0"/>
              <a:t>در روش هزینه یابی مستقیم ، بر خلاف روش هزینه یابی جذبی ، تاکید زیادی بر تفکیک هزینه ها به ثابت و متغیر می شود ، لذا در این روش ، هزینه های ثابت و متغیر باید در حسابهای جداگانه ای ثبت شوند . بدین منظور دو حساب کنترل سربار ساخت و دو حساب سربار جذب شده ، یکی برای سربار ثابت و دیگری برای سربار متغیر ، مورد استفاده قرار می گیرد. </a:t>
            </a:r>
          </a:p>
          <a:p>
            <a:pPr marL="0" indent="0" algn="r">
              <a:buNone/>
            </a:pPr>
            <a:r>
              <a:rPr lang="fa-IR" dirty="0" smtClean="0"/>
              <a:t>برای تهیه صورت سود و زیان در روش هزینه یابی مستقیم از مفهوم حاشیه فروش استفاده می شود. </a:t>
            </a:r>
          </a:p>
          <a:p>
            <a:pPr marL="0" indent="0" algn="r">
              <a:buNone/>
            </a:pPr>
            <a:endParaRPr lang="en-GB" dirty="0"/>
          </a:p>
        </p:txBody>
      </p:sp>
      <p:sp>
        <p:nvSpPr>
          <p:cNvPr id="4" name="Rounded Rectangle 3"/>
          <p:cNvSpPr/>
          <p:nvPr/>
        </p:nvSpPr>
        <p:spPr>
          <a:xfrm>
            <a:off x="2123728" y="764704"/>
            <a:ext cx="3960440" cy="576064"/>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rgbClr val="C00000"/>
                </a:solidFill>
              </a:rPr>
              <a:t>روش بهایابی متغیر ( مستقیم)</a:t>
            </a:r>
            <a:endParaRPr lang="en-GB" b="1" dirty="0">
              <a:solidFill>
                <a:srgbClr val="C00000"/>
              </a:solidFill>
            </a:endParaRPr>
          </a:p>
        </p:txBody>
      </p:sp>
      <p:pic>
        <p:nvPicPr>
          <p:cNvPr id="5" name="Picture 4"/>
          <p:cNvPicPr>
            <a:picLocks noChangeAspect="1"/>
          </p:cNvPicPr>
          <p:nvPr/>
        </p:nvPicPr>
        <p:blipFill>
          <a:blip r:embed="rId2">
            <a:clrChange>
              <a:clrFrom>
                <a:srgbClr val="EDEDED"/>
              </a:clrFrom>
              <a:clrTo>
                <a:srgbClr val="EDEDED">
                  <a:alpha val="0"/>
                </a:srgbClr>
              </a:clrTo>
            </a:clrChange>
            <a:extLst>
              <a:ext uri="{28A0092B-C50C-407E-A947-70E740481C1C}">
                <a14:useLocalDpi xmlns:a14="http://schemas.microsoft.com/office/drawing/2010/main" val="0"/>
              </a:ext>
            </a:extLst>
          </a:blip>
          <a:stretch>
            <a:fillRect/>
          </a:stretch>
        </p:blipFill>
        <p:spPr>
          <a:xfrm>
            <a:off x="539552" y="4005064"/>
            <a:ext cx="4032448" cy="2673689"/>
          </a:xfrm>
          <a:prstGeom prst="rect">
            <a:avLst/>
          </a:prstGeom>
          <a:ln>
            <a:noFill/>
          </a:ln>
          <a:effectLst>
            <a:softEdge rad="112500"/>
          </a:effectLst>
        </p:spPr>
      </p:pic>
      <p:sp>
        <p:nvSpPr>
          <p:cNvPr id="6" name="Rectangle 5"/>
          <p:cNvSpPr/>
          <p:nvPr/>
        </p:nvSpPr>
        <p:spPr>
          <a:xfrm>
            <a:off x="3114546" y="6488668"/>
            <a:ext cx="2364750" cy="369332"/>
          </a:xfrm>
          <a:prstGeom prst="rect">
            <a:avLst/>
          </a:prstGeom>
        </p:spPr>
        <p:txBody>
          <a:bodyPr wrap="none">
            <a:spAutoFit/>
          </a:bodyPr>
          <a:lstStyle/>
          <a:p>
            <a:r>
              <a:rPr lang="fa-IR" dirty="0"/>
              <a:t>www.irhesabdaran.ir</a:t>
            </a:r>
          </a:p>
        </p:txBody>
      </p:sp>
    </p:spTree>
    <p:extLst>
      <p:ext uri="{BB962C8B-B14F-4D97-AF65-F5344CB8AC3E}">
        <p14:creationId xmlns:p14="http://schemas.microsoft.com/office/powerpoint/2010/main" val="3985673226"/>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1" dur="500"/>
                                        <p:tgtEl>
                                          <p:spTgt spid="3">
                                            <p:txEl>
                                              <p:pRg st="3" end="3"/>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60648"/>
            <a:ext cx="7128791" cy="6192688"/>
          </a:xfrm>
        </p:spPr>
        <p:txBody>
          <a:bodyPr>
            <a:normAutofit fontScale="85000" lnSpcReduction="20000"/>
          </a:bodyPr>
          <a:lstStyle/>
          <a:p>
            <a:pPr marL="0" indent="0" algn="ctr">
              <a:buNone/>
            </a:pPr>
            <a:r>
              <a:rPr lang="fa-IR" dirty="0" smtClean="0">
                <a:solidFill>
                  <a:srgbClr val="C00000"/>
                </a:solidFill>
              </a:rPr>
              <a:t>نمونه صورت سود و زیان در روش هزینه یابی متغیر ( مستقیم) ارائه شده است.</a:t>
            </a:r>
          </a:p>
          <a:p>
            <a:pPr marL="0" indent="0" algn="r">
              <a:buNone/>
            </a:pPr>
            <a:endParaRPr lang="fa-IR" sz="1000" dirty="0" smtClean="0">
              <a:solidFill>
                <a:srgbClr val="C00000"/>
              </a:solidFill>
            </a:endParaRPr>
          </a:p>
          <a:p>
            <a:pPr marL="0" indent="0" algn="ctr">
              <a:buNone/>
            </a:pPr>
            <a:r>
              <a:rPr lang="fa-IR" sz="1050" dirty="0" smtClean="0">
                <a:solidFill>
                  <a:schemeClr val="bg2">
                    <a:lumMod val="25000"/>
                  </a:schemeClr>
                </a:solidFill>
              </a:rPr>
              <a:t>شرکت تولیدی ......</a:t>
            </a:r>
          </a:p>
          <a:p>
            <a:pPr marL="0" indent="0" algn="ctr">
              <a:buNone/>
            </a:pPr>
            <a:r>
              <a:rPr lang="fa-IR" sz="1050" dirty="0" smtClean="0">
                <a:solidFill>
                  <a:schemeClr val="bg2">
                    <a:lumMod val="25000"/>
                  </a:schemeClr>
                </a:solidFill>
              </a:rPr>
              <a:t>صورت سود و زیان </a:t>
            </a:r>
          </a:p>
          <a:p>
            <a:pPr marL="0" indent="0" algn="ctr">
              <a:buNone/>
            </a:pPr>
            <a:r>
              <a:rPr lang="fa-IR" sz="1050" dirty="0" smtClean="0">
                <a:solidFill>
                  <a:schemeClr val="bg2">
                    <a:lumMod val="25000"/>
                  </a:schemeClr>
                </a:solidFill>
              </a:rPr>
              <a:t>برای دوره مالی منتهی به ....</a:t>
            </a:r>
          </a:p>
          <a:p>
            <a:pPr marL="0" indent="0" algn="r">
              <a:buNone/>
            </a:pPr>
            <a:r>
              <a:rPr lang="fa-IR" sz="1050" dirty="0" smtClean="0">
                <a:solidFill>
                  <a:schemeClr val="bg2">
                    <a:lumMod val="25000"/>
                  </a:schemeClr>
                </a:solidFill>
              </a:rPr>
              <a:t>--------------------------------------------------------------------------------------------------------------------------------------------------------------------</a:t>
            </a:r>
          </a:p>
          <a:p>
            <a:pPr marL="0" indent="0" algn="r">
              <a:buNone/>
            </a:pPr>
            <a:r>
              <a:rPr lang="fa-IR" sz="1050" dirty="0" smtClean="0">
                <a:solidFill>
                  <a:schemeClr val="bg2">
                    <a:lumMod val="25000"/>
                  </a:schemeClr>
                </a:solidFill>
              </a:rPr>
              <a:t>فروش:                                                                                         **</a:t>
            </a:r>
          </a:p>
          <a:p>
            <a:pPr marL="0" indent="0" algn="r">
              <a:buNone/>
            </a:pPr>
            <a:r>
              <a:rPr lang="fa-IR" sz="1050" dirty="0" smtClean="0">
                <a:solidFill>
                  <a:schemeClr val="bg2">
                    <a:lumMod val="25000"/>
                  </a:schemeClr>
                </a:solidFill>
              </a:rPr>
              <a:t>بهای تمام شده کالای فروش رفته :</a:t>
            </a:r>
          </a:p>
          <a:p>
            <a:pPr marL="0" indent="0" algn="r">
              <a:buNone/>
            </a:pPr>
            <a:r>
              <a:rPr lang="fa-IR" sz="1050" dirty="0" smtClean="0">
                <a:solidFill>
                  <a:schemeClr val="bg2">
                    <a:lumMod val="25000"/>
                  </a:schemeClr>
                </a:solidFill>
              </a:rPr>
              <a:t>مواد مستقیم                                         **</a:t>
            </a:r>
          </a:p>
          <a:p>
            <a:pPr marL="0" indent="0" algn="r">
              <a:buNone/>
            </a:pPr>
            <a:r>
              <a:rPr lang="fa-IR" sz="1050" dirty="0" smtClean="0">
                <a:solidFill>
                  <a:schemeClr val="bg2">
                    <a:lumMod val="25000"/>
                  </a:schemeClr>
                </a:solidFill>
              </a:rPr>
              <a:t>دستمزد مستقیم                                    **</a:t>
            </a:r>
          </a:p>
          <a:p>
            <a:pPr marL="0" indent="0" algn="r">
              <a:buNone/>
            </a:pPr>
            <a:r>
              <a:rPr lang="fa-IR" sz="1050" dirty="0" smtClean="0">
                <a:solidFill>
                  <a:schemeClr val="bg2">
                    <a:lumMod val="25000"/>
                  </a:schemeClr>
                </a:solidFill>
              </a:rPr>
              <a:t>سربار متغیر                                           **</a:t>
            </a:r>
          </a:p>
          <a:p>
            <a:pPr marL="0" indent="0" algn="r">
              <a:buNone/>
            </a:pPr>
            <a:r>
              <a:rPr lang="fa-IR" sz="1050" dirty="0" smtClean="0">
                <a:solidFill>
                  <a:schemeClr val="bg2">
                    <a:lumMod val="25000"/>
                  </a:schemeClr>
                </a:solidFill>
              </a:rPr>
              <a:t>                                                   ---------------</a:t>
            </a:r>
          </a:p>
          <a:p>
            <a:pPr marL="0" indent="0" algn="r">
              <a:buNone/>
            </a:pPr>
            <a:r>
              <a:rPr lang="fa-IR" sz="1050" dirty="0" smtClean="0">
                <a:solidFill>
                  <a:schemeClr val="bg2">
                    <a:lumMod val="25000"/>
                  </a:schemeClr>
                </a:solidFill>
              </a:rPr>
              <a:t>جمع هزینه تولید :                                   **</a:t>
            </a:r>
          </a:p>
          <a:p>
            <a:pPr marL="0" indent="0" algn="r">
              <a:buNone/>
            </a:pPr>
            <a:r>
              <a:rPr lang="fa-IR" sz="1050" dirty="0" smtClean="0">
                <a:solidFill>
                  <a:schemeClr val="bg2">
                    <a:lumMod val="25000"/>
                  </a:schemeClr>
                </a:solidFill>
              </a:rPr>
              <a:t>+ بهای تمام شده موجودی کالای اول دوره   **</a:t>
            </a:r>
          </a:p>
          <a:p>
            <a:pPr marL="0" indent="0" algn="r">
              <a:buNone/>
            </a:pPr>
            <a:r>
              <a:rPr lang="fa-IR" sz="1050" dirty="0">
                <a:solidFill>
                  <a:schemeClr val="bg2">
                    <a:lumMod val="25000"/>
                  </a:schemeClr>
                </a:solidFill>
              </a:rPr>
              <a:t> </a:t>
            </a:r>
            <a:r>
              <a:rPr lang="fa-IR" sz="1050" dirty="0" smtClean="0">
                <a:solidFill>
                  <a:schemeClr val="bg2">
                    <a:lumMod val="25000"/>
                  </a:schemeClr>
                </a:solidFill>
              </a:rPr>
              <a:t>                                                   ------------</a:t>
            </a:r>
          </a:p>
          <a:p>
            <a:pPr marL="0" indent="0" algn="r">
              <a:buNone/>
            </a:pPr>
            <a:r>
              <a:rPr lang="fa-IR" sz="1050" dirty="0" smtClean="0">
                <a:solidFill>
                  <a:schemeClr val="bg2">
                    <a:lumMod val="25000"/>
                  </a:schemeClr>
                </a:solidFill>
              </a:rPr>
              <a:t>جمع کل کالای ساخته شده                   **</a:t>
            </a:r>
          </a:p>
          <a:p>
            <a:pPr marL="0" indent="0" algn="r">
              <a:buNone/>
            </a:pPr>
            <a:r>
              <a:rPr lang="fa-IR" sz="1050" dirty="0" smtClean="0">
                <a:solidFill>
                  <a:schemeClr val="bg2">
                    <a:lumMod val="25000"/>
                  </a:schemeClr>
                </a:solidFill>
              </a:rPr>
              <a:t>-  موجودی کالای پایان دوره                   (**)                                  (**)</a:t>
            </a:r>
          </a:p>
          <a:p>
            <a:pPr algn="r">
              <a:buFontTx/>
              <a:buChar char="-"/>
            </a:pPr>
            <a:r>
              <a:rPr lang="fa-IR" sz="1050" dirty="0">
                <a:solidFill>
                  <a:schemeClr val="bg2">
                    <a:lumMod val="25000"/>
                  </a:schemeClr>
                </a:solidFill>
              </a:rPr>
              <a:t> </a:t>
            </a:r>
            <a:r>
              <a:rPr lang="fa-IR" sz="1050" dirty="0" smtClean="0">
                <a:solidFill>
                  <a:schemeClr val="bg2">
                    <a:lumMod val="25000"/>
                  </a:schemeClr>
                </a:solidFill>
              </a:rPr>
              <a:t>                                                                                          ---------------</a:t>
            </a:r>
          </a:p>
          <a:p>
            <a:pPr algn="r">
              <a:buFontTx/>
              <a:buChar char="-"/>
            </a:pPr>
            <a:r>
              <a:rPr lang="fa-IR" sz="1050" dirty="0" smtClean="0">
                <a:solidFill>
                  <a:schemeClr val="bg2">
                    <a:lumMod val="25000"/>
                  </a:schemeClr>
                </a:solidFill>
              </a:rPr>
              <a:t>حاشیه سود اولیه                                                                        **</a:t>
            </a:r>
          </a:p>
          <a:p>
            <a:pPr algn="r">
              <a:buFontTx/>
              <a:buChar char="-"/>
            </a:pPr>
            <a:r>
              <a:rPr lang="fa-IR" sz="1050" dirty="0" smtClean="0">
                <a:solidFill>
                  <a:schemeClr val="bg2">
                    <a:lumMod val="25000"/>
                  </a:schemeClr>
                </a:solidFill>
              </a:rPr>
              <a:t>- هزینه متغیر اداری و فروش                                                          (</a:t>
            </a:r>
            <a:r>
              <a:rPr lang="fa-IR" sz="1050" u="sng" dirty="0" smtClean="0">
                <a:solidFill>
                  <a:schemeClr val="bg2">
                    <a:lumMod val="25000"/>
                  </a:schemeClr>
                </a:solidFill>
              </a:rPr>
              <a:t>**)</a:t>
            </a:r>
          </a:p>
          <a:p>
            <a:pPr algn="r">
              <a:buFontTx/>
              <a:buChar char="-"/>
            </a:pPr>
            <a:r>
              <a:rPr lang="fa-IR" sz="1050" dirty="0">
                <a:solidFill>
                  <a:schemeClr val="bg2">
                    <a:lumMod val="25000"/>
                  </a:schemeClr>
                </a:solidFill>
              </a:rPr>
              <a:t> </a:t>
            </a:r>
            <a:r>
              <a:rPr lang="fa-IR" sz="1050" dirty="0" smtClean="0">
                <a:solidFill>
                  <a:schemeClr val="bg2">
                    <a:lumMod val="25000"/>
                  </a:schemeClr>
                </a:solidFill>
              </a:rPr>
              <a:t> حاشیه سود خالص                                                                    **</a:t>
            </a:r>
          </a:p>
          <a:p>
            <a:pPr algn="r">
              <a:buFontTx/>
              <a:buChar char="-"/>
            </a:pPr>
            <a:r>
              <a:rPr lang="fa-IR" sz="1050" dirty="0" smtClean="0">
                <a:solidFill>
                  <a:schemeClr val="bg2">
                    <a:lumMod val="25000"/>
                  </a:schemeClr>
                </a:solidFill>
              </a:rPr>
              <a:t>- هزینه ثابت سربار                                                                     (**)</a:t>
            </a:r>
          </a:p>
          <a:p>
            <a:pPr algn="r">
              <a:buFontTx/>
              <a:buChar char="-"/>
            </a:pPr>
            <a:r>
              <a:rPr lang="fa-IR" sz="1050" dirty="0">
                <a:solidFill>
                  <a:schemeClr val="bg2">
                    <a:lumMod val="25000"/>
                  </a:schemeClr>
                </a:solidFill>
              </a:rPr>
              <a:t> </a:t>
            </a:r>
            <a:r>
              <a:rPr lang="fa-IR" sz="1050" dirty="0" smtClean="0">
                <a:solidFill>
                  <a:schemeClr val="bg2">
                    <a:lumMod val="25000"/>
                  </a:schemeClr>
                </a:solidFill>
              </a:rPr>
              <a:t>هزینه ثابت اداری و فروش                                                           (**)</a:t>
            </a:r>
          </a:p>
          <a:p>
            <a:pPr algn="r">
              <a:buFontTx/>
              <a:buChar char="-"/>
            </a:pPr>
            <a:r>
              <a:rPr lang="fa-IR" sz="1050" dirty="0" smtClean="0">
                <a:solidFill>
                  <a:schemeClr val="bg2">
                    <a:lumMod val="25000"/>
                  </a:schemeClr>
                </a:solidFill>
              </a:rPr>
              <a:t>                                                                                          ----------------</a:t>
            </a:r>
          </a:p>
          <a:p>
            <a:pPr algn="r">
              <a:buFontTx/>
              <a:buChar char="-"/>
            </a:pPr>
            <a:r>
              <a:rPr lang="fa-IR" sz="1050" dirty="0" smtClean="0">
                <a:solidFill>
                  <a:schemeClr val="bg2">
                    <a:lumMod val="25000"/>
                  </a:schemeClr>
                </a:solidFill>
              </a:rPr>
              <a:t>سود خالص                                                                                </a:t>
            </a:r>
            <a:r>
              <a:rPr lang="fa-IR" sz="1050" u="sng" dirty="0" smtClean="0">
                <a:solidFill>
                  <a:schemeClr val="bg2">
                    <a:lumMod val="25000"/>
                  </a:schemeClr>
                </a:solidFill>
              </a:rPr>
              <a:t>** </a:t>
            </a:r>
            <a:r>
              <a:rPr lang="fa-IR" sz="1050" dirty="0" smtClean="0">
                <a:solidFill>
                  <a:schemeClr val="bg2">
                    <a:lumMod val="25000"/>
                  </a:schemeClr>
                </a:solidFill>
              </a:rPr>
              <a:t>                            </a:t>
            </a:r>
          </a:p>
          <a:p>
            <a:pPr marL="0" indent="0" algn="ctr">
              <a:buNone/>
            </a:pPr>
            <a:endParaRPr lang="fa-IR" sz="1050" dirty="0" smtClean="0">
              <a:solidFill>
                <a:schemeClr val="bg2">
                  <a:lumMod val="10000"/>
                </a:schemeClr>
              </a:solidFill>
            </a:endParaRPr>
          </a:p>
          <a:p>
            <a:pPr marL="0" indent="0" algn="ctr">
              <a:buNone/>
            </a:pPr>
            <a:endParaRPr lang="fa-IR" sz="1050" dirty="0" smtClean="0">
              <a:solidFill>
                <a:schemeClr val="bg2">
                  <a:lumMod val="25000"/>
                </a:schemeClr>
              </a:solidFill>
            </a:endParaRPr>
          </a:p>
          <a:p>
            <a:pPr marL="0" indent="0">
              <a:buNone/>
            </a:pPr>
            <a:endParaRPr lang="en-GB" dirty="0">
              <a:solidFill>
                <a:srgbClr val="C00000"/>
              </a:solidFill>
            </a:endParaRPr>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467544" y="3356992"/>
            <a:ext cx="2808312" cy="2795831"/>
          </a:xfrm>
          <a:prstGeom prst="rect">
            <a:avLst/>
          </a:prstGeom>
        </p:spPr>
      </p:pic>
    </p:spTree>
    <p:extLst>
      <p:ext uri="{BB962C8B-B14F-4D97-AF65-F5344CB8AC3E}">
        <p14:creationId xmlns:p14="http://schemas.microsoft.com/office/powerpoint/2010/main" val="2283012459"/>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3">
                                            <p:txEl>
                                              <p:pRg st="2" end="2"/>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3">
                                            <p:txEl>
                                              <p:pRg st="3" end="3"/>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7" dur="500"/>
                                        <p:tgtEl>
                                          <p:spTgt spid="3">
                                            <p:txEl>
                                              <p:pRg st="4" end="4"/>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3" dur="500"/>
                                        <p:tgtEl>
                                          <p:spTgt spid="3">
                                            <p:txEl>
                                              <p:pRg st="5" end="5"/>
                                            </p:txEl>
                                          </p:spTgt>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3">
                                            <p:txEl>
                                              <p:pRg st="6" end="6"/>
                                            </p:txEl>
                                          </p:spTgt>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p:cTn id="4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5" dur="500"/>
                                        <p:tgtEl>
                                          <p:spTgt spid="3">
                                            <p:txEl>
                                              <p:pRg st="7" end="7"/>
                                            </p:tx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p:cTn id="49"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1" dur="500"/>
                                        <p:tgtEl>
                                          <p:spTgt spid="3">
                                            <p:txEl>
                                              <p:pRg st="8" end="8"/>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p:cTn id="55"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57" dur="500"/>
                                        <p:tgtEl>
                                          <p:spTgt spid="3">
                                            <p:txEl>
                                              <p:pRg st="9" end="9"/>
                                            </p:txEl>
                                          </p:spTgt>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p:cTn id="61"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62"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63" dur="500"/>
                                        <p:tgtEl>
                                          <p:spTgt spid="3">
                                            <p:txEl>
                                              <p:pRg st="10" end="10"/>
                                            </p:txEl>
                                          </p:spTgt>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p:cTn id="67"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68"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69" dur="500"/>
                                        <p:tgtEl>
                                          <p:spTgt spid="3">
                                            <p:txEl>
                                              <p:pRg st="11" end="11"/>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3">
                                            <p:txEl>
                                              <p:pRg st="12" end="12"/>
                                            </p:txEl>
                                          </p:spTgt>
                                        </p:tgtEl>
                                        <p:attrNameLst>
                                          <p:attrName>style.visibility</p:attrName>
                                        </p:attrNameLst>
                                      </p:cBhvr>
                                      <p:to>
                                        <p:strVal val="visible"/>
                                      </p:to>
                                    </p:set>
                                    <p:anim calcmode="lin" valueType="num">
                                      <p:cBhvr>
                                        <p:cTn id="73"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74" dur="500" fill="hold"/>
                                        <p:tgtEl>
                                          <p:spTgt spid="3">
                                            <p:txEl>
                                              <p:pRg st="12" end="12"/>
                                            </p:txEl>
                                          </p:spTgt>
                                        </p:tgtEl>
                                        <p:attrNameLst>
                                          <p:attrName>ppt_h</p:attrName>
                                        </p:attrNameLst>
                                      </p:cBhvr>
                                      <p:tavLst>
                                        <p:tav tm="0">
                                          <p:val>
                                            <p:fltVal val="0"/>
                                          </p:val>
                                        </p:tav>
                                        <p:tav tm="100000">
                                          <p:val>
                                            <p:strVal val="#ppt_h"/>
                                          </p:val>
                                        </p:tav>
                                      </p:tavLst>
                                    </p:anim>
                                    <p:animEffect transition="in" filter="fade">
                                      <p:cBhvr>
                                        <p:cTn id="75" dur="500"/>
                                        <p:tgtEl>
                                          <p:spTgt spid="3">
                                            <p:txEl>
                                              <p:pRg st="12" end="12"/>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3">
                                            <p:txEl>
                                              <p:pRg st="13" end="13"/>
                                            </p:txEl>
                                          </p:spTgt>
                                        </p:tgtEl>
                                        <p:attrNameLst>
                                          <p:attrName>style.visibility</p:attrName>
                                        </p:attrNameLst>
                                      </p:cBhvr>
                                      <p:to>
                                        <p:strVal val="visible"/>
                                      </p:to>
                                    </p:set>
                                    <p:anim calcmode="lin" valueType="num">
                                      <p:cBhvr>
                                        <p:cTn id="79" dur="5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80" dur="500" fill="hold"/>
                                        <p:tgtEl>
                                          <p:spTgt spid="3">
                                            <p:txEl>
                                              <p:pRg st="13" end="13"/>
                                            </p:txEl>
                                          </p:spTgt>
                                        </p:tgtEl>
                                        <p:attrNameLst>
                                          <p:attrName>ppt_h</p:attrName>
                                        </p:attrNameLst>
                                      </p:cBhvr>
                                      <p:tavLst>
                                        <p:tav tm="0">
                                          <p:val>
                                            <p:fltVal val="0"/>
                                          </p:val>
                                        </p:tav>
                                        <p:tav tm="100000">
                                          <p:val>
                                            <p:strVal val="#ppt_h"/>
                                          </p:val>
                                        </p:tav>
                                      </p:tavLst>
                                    </p:anim>
                                    <p:animEffect transition="in" filter="fade">
                                      <p:cBhvr>
                                        <p:cTn id="81" dur="500"/>
                                        <p:tgtEl>
                                          <p:spTgt spid="3">
                                            <p:txEl>
                                              <p:pRg st="13" end="13"/>
                                            </p:txEl>
                                          </p:spTgt>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
                                            <p:txEl>
                                              <p:pRg st="14" end="14"/>
                                            </p:txEl>
                                          </p:spTgt>
                                        </p:tgtEl>
                                        <p:attrNameLst>
                                          <p:attrName>style.visibility</p:attrName>
                                        </p:attrNameLst>
                                      </p:cBhvr>
                                      <p:to>
                                        <p:strVal val="visible"/>
                                      </p:to>
                                    </p:set>
                                    <p:anim calcmode="lin" valueType="num">
                                      <p:cBhvr>
                                        <p:cTn id="85" dur="500" fill="hold"/>
                                        <p:tgtEl>
                                          <p:spTgt spid="3">
                                            <p:txEl>
                                              <p:pRg st="14" end="14"/>
                                            </p:txEl>
                                          </p:spTgt>
                                        </p:tgtEl>
                                        <p:attrNameLst>
                                          <p:attrName>ppt_w</p:attrName>
                                        </p:attrNameLst>
                                      </p:cBhvr>
                                      <p:tavLst>
                                        <p:tav tm="0">
                                          <p:val>
                                            <p:fltVal val="0"/>
                                          </p:val>
                                        </p:tav>
                                        <p:tav tm="100000">
                                          <p:val>
                                            <p:strVal val="#ppt_w"/>
                                          </p:val>
                                        </p:tav>
                                      </p:tavLst>
                                    </p:anim>
                                    <p:anim calcmode="lin" valueType="num">
                                      <p:cBhvr>
                                        <p:cTn id="86" dur="500" fill="hold"/>
                                        <p:tgtEl>
                                          <p:spTgt spid="3">
                                            <p:txEl>
                                              <p:pRg st="14" end="14"/>
                                            </p:txEl>
                                          </p:spTgt>
                                        </p:tgtEl>
                                        <p:attrNameLst>
                                          <p:attrName>ppt_h</p:attrName>
                                        </p:attrNameLst>
                                      </p:cBhvr>
                                      <p:tavLst>
                                        <p:tav tm="0">
                                          <p:val>
                                            <p:fltVal val="0"/>
                                          </p:val>
                                        </p:tav>
                                        <p:tav tm="100000">
                                          <p:val>
                                            <p:strVal val="#ppt_h"/>
                                          </p:val>
                                        </p:tav>
                                      </p:tavLst>
                                    </p:anim>
                                    <p:animEffect transition="in" filter="fade">
                                      <p:cBhvr>
                                        <p:cTn id="87" dur="500"/>
                                        <p:tgtEl>
                                          <p:spTgt spid="3">
                                            <p:txEl>
                                              <p:pRg st="14" end="14"/>
                                            </p:txEl>
                                          </p:spTgt>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3">
                                            <p:txEl>
                                              <p:pRg st="15" end="15"/>
                                            </p:txEl>
                                          </p:spTgt>
                                        </p:tgtEl>
                                        <p:attrNameLst>
                                          <p:attrName>style.visibility</p:attrName>
                                        </p:attrNameLst>
                                      </p:cBhvr>
                                      <p:to>
                                        <p:strVal val="visible"/>
                                      </p:to>
                                    </p:set>
                                    <p:anim calcmode="lin" valueType="num">
                                      <p:cBhvr>
                                        <p:cTn id="91" dur="500" fill="hold"/>
                                        <p:tgtEl>
                                          <p:spTgt spid="3">
                                            <p:txEl>
                                              <p:pRg st="15" end="15"/>
                                            </p:txEl>
                                          </p:spTgt>
                                        </p:tgtEl>
                                        <p:attrNameLst>
                                          <p:attrName>ppt_w</p:attrName>
                                        </p:attrNameLst>
                                      </p:cBhvr>
                                      <p:tavLst>
                                        <p:tav tm="0">
                                          <p:val>
                                            <p:fltVal val="0"/>
                                          </p:val>
                                        </p:tav>
                                        <p:tav tm="100000">
                                          <p:val>
                                            <p:strVal val="#ppt_w"/>
                                          </p:val>
                                        </p:tav>
                                      </p:tavLst>
                                    </p:anim>
                                    <p:anim calcmode="lin" valueType="num">
                                      <p:cBhvr>
                                        <p:cTn id="92" dur="500" fill="hold"/>
                                        <p:tgtEl>
                                          <p:spTgt spid="3">
                                            <p:txEl>
                                              <p:pRg st="15" end="15"/>
                                            </p:txEl>
                                          </p:spTgt>
                                        </p:tgtEl>
                                        <p:attrNameLst>
                                          <p:attrName>ppt_h</p:attrName>
                                        </p:attrNameLst>
                                      </p:cBhvr>
                                      <p:tavLst>
                                        <p:tav tm="0">
                                          <p:val>
                                            <p:fltVal val="0"/>
                                          </p:val>
                                        </p:tav>
                                        <p:tav tm="100000">
                                          <p:val>
                                            <p:strVal val="#ppt_h"/>
                                          </p:val>
                                        </p:tav>
                                      </p:tavLst>
                                    </p:anim>
                                    <p:animEffect transition="in" filter="fade">
                                      <p:cBhvr>
                                        <p:cTn id="93" dur="500"/>
                                        <p:tgtEl>
                                          <p:spTgt spid="3">
                                            <p:txEl>
                                              <p:pRg st="15" end="15"/>
                                            </p:txEl>
                                          </p:spTgt>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3">
                                            <p:txEl>
                                              <p:pRg st="16" end="16"/>
                                            </p:txEl>
                                          </p:spTgt>
                                        </p:tgtEl>
                                        <p:attrNameLst>
                                          <p:attrName>style.visibility</p:attrName>
                                        </p:attrNameLst>
                                      </p:cBhvr>
                                      <p:to>
                                        <p:strVal val="visible"/>
                                      </p:to>
                                    </p:set>
                                    <p:anim calcmode="lin" valueType="num">
                                      <p:cBhvr>
                                        <p:cTn id="97" dur="500" fill="hold"/>
                                        <p:tgtEl>
                                          <p:spTgt spid="3">
                                            <p:txEl>
                                              <p:pRg st="16" end="16"/>
                                            </p:txEl>
                                          </p:spTgt>
                                        </p:tgtEl>
                                        <p:attrNameLst>
                                          <p:attrName>ppt_w</p:attrName>
                                        </p:attrNameLst>
                                      </p:cBhvr>
                                      <p:tavLst>
                                        <p:tav tm="0">
                                          <p:val>
                                            <p:fltVal val="0"/>
                                          </p:val>
                                        </p:tav>
                                        <p:tav tm="100000">
                                          <p:val>
                                            <p:strVal val="#ppt_w"/>
                                          </p:val>
                                        </p:tav>
                                      </p:tavLst>
                                    </p:anim>
                                    <p:anim calcmode="lin" valueType="num">
                                      <p:cBhvr>
                                        <p:cTn id="98" dur="500" fill="hold"/>
                                        <p:tgtEl>
                                          <p:spTgt spid="3">
                                            <p:txEl>
                                              <p:pRg st="16" end="16"/>
                                            </p:txEl>
                                          </p:spTgt>
                                        </p:tgtEl>
                                        <p:attrNameLst>
                                          <p:attrName>ppt_h</p:attrName>
                                        </p:attrNameLst>
                                      </p:cBhvr>
                                      <p:tavLst>
                                        <p:tav tm="0">
                                          <p:val>
                                            <p:fltVal val="0"/>
                                          </p:val>
                                        </p:tav>
                                        <p:tav tm="100000">
                                          <p:val>
                                            <p:strVal val="#ppt_h"/>
                                          </p:val>
                                        </p:tav>
                                      </p:tavLst>
                                    </p:anim>
                                    <p:animEffect transition="in" filter="fade">
                                      <p:cBhvr>
                                        <p:cTn id="99" dur="500"/>
                                        <p:tgtEl>
                                          <p:spTgt spid="3">
                                            <p:txEl>
                                              <p:pRg st="16" end="16"/>
                                            </p:txEl>
                                          </p:spTgt>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3">
                                            <p:txEl>
                                              <p:pRg st="17" end="17"/>
                                            </p:txEl>
                                          </p:spTgt>
                                        </p:tgtEl>
                                        <p:attrNameLst>
                                          <p:attrName>style.visibility</p:attrName>
                                        </p:attrNameLst>
                                      </p:cBhvr>
                                      <p:to>
                                        <p:strVal val="visible"/>
                                      </p:to>
                                    </p:set>
                                    <p:anim calcmode="lin" valueType="num">
                                      <p:cBhvr>
                                        <p:cTn id="103" dur="500" fill="hold"/>
                                        <p:tgtEl>
                                          <p:spTgt spid="3">
                                            <p:txEl>
                                              <p:pRg st="17" end="17"/>
                                            </p:txEl>
                                          </p:spTgt>
                                        </p:tgtEl>
                                        <p:attrNameLst>
                                          <p:attrName>ppt_w</p:attrName>
                                        </p:attrNameLst>
                                      </p:cBhvr>
                                      <p:tavLst>
                                        <p:tav tm="0">
                                          <p:val>
                                            <p:fltVal val="0"/>
                                          </p:val>
                                        </p:tav>
                                        <p:tav tm="100000">
                                          <p:val>
                                            <p:strVal val="#ppt_w"/>
                                          </p:val>
                                        </p:tav>
                                      </p:tavLst>
                                    </p:anim>
                                    <p:anim calcmode="lin" valueType="num">
                                      <p:cBhvr>
                                        <p:cTn id="104" dur="500" fill="hold"/>
                                        <p:tgtEl>
                                          <p:spTgt spid="3">
                                            <p:txEl>
                                              <p:pRg st="17" end="17"/>
                                            </p:txEl>
                                          </p:spTgt>
                                        </p:tgtEl>
                                        <p:attrNameLst>
                                          <p:attrName>ppt_h</p:attrName>
                                        </p:attrNameLst>
                                      </p:cBhvr>
                                      <p:tavLst>
                                        <p:tav tm="0">
                                          <p:val>
                                            <p:fltVal val="0"/>
                                          </p:val>
                                        </p:tav>
                                        <p:tav tm="100000">
                                          <p:val>
                                            <p:strVal val="#ppt_h"/>
                                          </p:val>
                                        </p:tav>
                                      </p:tavLst>
                                    </p:anim>
                                    <p:animEffect transition="in" filter="fade">
                                      <p:cBhvr>
                                        <p:cTn id="105" dur="500"/>
                                        <p:tgtEl>
                                          <p:spTgt spid="3">
                                            <p:txEl>
                                              <p:pRg st="17" end="17"/>
                                            </p:txEl>
                                          </p:spTgt>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3">
                                            <p:txEl>
                                              <p:pRg st="18" end="18"/>
                                            </p:txEl>
                                          </p:spTgt>
                                        </p:tgtEl>
                                        <p:attrNameLst>
                                          <p:attrName>style.visibility</p:attrName>
                                        </p:attrNameLst>
                                      </p:cBhvr>
                                      <p:to>
                                        <p:strVal val="visible"/>
                                      </p:to>
                                    </p:set>
                                    <p:anim calcmode="lin" valueType="num">
                                      <p:cBhvr>
                                        <p:cTn id="109" dur="500" fill="hold"/>
                                        <p:tgtEl>
                                          <p:spTgt spid="3">
                                            <p:txEl>
                                              <p:pRg st="18" end="18"/>
                                            </p:txEl>
                                          </p:spTgt>
                                        </p:tgtEl>
                                        <p:attrNameLst>
                                          <p:attrName>ppt_w</p:attrName>
                                        </p:attrNameLst>
                                      </p:cBhvr>
                                      <p:tavLst>
                                        <p:tav tm="0">
                                          <p:val>
                                            <p:fltVal val="0"/>
                                          </p:val>
                                        </p:tav>
                                        <p:tav tm="100000">
                                          <p:val>
                                            <p:strVal val="#ppt_w"/>
                                          </p:val>
                                        </p:tav>
                                      </p:tavLst>
                                    </p:anim>
                                    <p:anim calcmode="lin" valueType="num">
                                      <p:cBhvr>
                                        <p:cTn id="110" dur="500" fill="hold"/>
                                        <p:tgtEl>
                                          <p:spTgt spid="3">
                                            <p:txEl>
                                              <p:pRg st="18" end="18"/>
                                            </p:txEl>
                                          </p:spTgt>
                                        </p:tgtEl>
                                        <p:attrNameLst>
                                          <p:attrName>ppt_h</p:attrName>
                                        </p:attrNameLst>
                                      </p:cBhvr>
                                      <p:tavLst>
                                        <p:tav tm="0">
                                          <p:val>
                                            <p:fltVal val="0"/>
                                          </p:val>
                                        </p:tav>
                                        <p:tav tm="100000">
                                          <p:val>
                                            <p:strVal val="#ppt_h"/>
                                          </p:val>
                                        </p:tav>
                                      </p:tavLst>
                                    </p:anim>
                                    <p:animEffect transition="in" filter="fade">
                                      <p:cBhvr>
                                        <p:cTn id="111" dur="500"/>
                                        <p:tgtEl>
                                          <p:spTgt spid="3">
                                            <p:txEl>
                                              <p:pRg st="18" end="18"/>
                                            </p:txEl>
                                          </p:spTgt>
                                        </p:tgtEl>
                                      </p:cBhvr>
                                    </p:animEffect>
                                  </p:childTnLst>
                                </p:cTn>
                              </p:par>
                            </p:childTnLst>
                          </p:cTn>
                        </p:par>
                        <p:par>
                          <p:cTn id="112" fill="hold">
                            <p:stCondLst>
                              <p:cond delay="9000"/>
                            </p:stCondLst>
                            <p:childTnLst>
                              <p:par>
                                <p:cTn id="113" presetID="53" presetClass="entr" presetSubtype="16" fill="hold" grpId="0" nodeType="afterEffect">
                                  <p:stCondLst>
                                    <p:cond delay="0"/>
                                  </p:stCondLst>
                                  <p:childTnLst>
                                    <p:set>
                                      <p:cBhvr>
                                        <p:cTn id="114" dur="1" fill="hold">
                                          <p:stCondLst>
                                            <p:cond delay="0"/>
                                          </p:stCondLst>
                                        </p:cTn>
                                        <p:tgtEl>
                                          <p:spTgt spid="3">
                                            <p:txEl>
                                              <p:pRg st="19" end="19"/>
                                            </p:txEl>
                                          </p:spTgt>
                                        </p:tgtEl>
                                        <p:attrNameLst>
                                          <p:attrName>style.visibility</p:attrName>
                                        </p:attrNameLst>
                                      </p:cBhvr>
                                      <p:to>
                                        <p:strVal val="visible"/>
                                      </p:to>
                                    </p:set>
                                    <p:anim calcmode="lin" valueType="num">
                                      <p:cBhvr>
                                        <p:cTn id="115" dur="500" fill="hold"/>
                                        <p:tgtEl>
                                          <p:spTgt spid="3">
                                            <p:txEl>
                                              <p:pRg st="19" end="19"/>
                                            </p:txEl>
                                          </p:spTgt>
                                        </p:tgtEl>
                                        <p:attrNameLst>
                                          <p:attrName>ppt_w</p:attrName>
                                        </p:attrNameLst>
                                      </p:cBhvr>
                                      <p:tavLst>
                                        <p:tav tm="0">
                                          <p:val>
                                            <p:fltVal val="0"/>
                                          </p:val>
                                        </p:tav>
                                        <p:tav tm="100000">
                                          <p:val>
                                            <p:strVal val="#ppt_w"/>
                                          </p:val>
                                        </p:tav>
                                      </p:tavLst>
                                    </p:anim>
                                    <p:anim calcmode="lin" valueType="num">
                                      <p:cBhvr>
                                        <p:cTn id="116" dur="500" fill="hold"/>
                                        <p:tgtEl>
                                          <p:spTgt spid="3">
                                            <p:txEl>
                                              <p:pRg st="19" end="19"/>
                                            </p:txEl>
                                          </p:spTgt>
                                        </p:tgtEl>
                                        <p:attrNameLst>
                                          <p:attrName>ppt_h</p:attrName>
                                        </p:attrNameLst>
                                      </p:cBhvr>
                                      <p:tavLst>
                                        <p:tav tm="0">
                                          <p:val>
                                            <p:fltVal val="0"/>
                                          </p:val>
                                        </p:tav>
                                        <p:tav tm="100000">
                                          <p:val>
                                            <p:strVal val="#ppt_h"/>
                                          </p:val>
                                        </p:tav>
                                      </p:tavLst>
                                    </p:anim>
                                    <p:animEffect transition="in" filter="fade">
                                      <p:cBhvr>
                                        <p:cTn id="117" dur="500"/>
                                        <p:tgtEl>
                                          <p:spTgt spid="3">
                                            <p:txEl>
                                              <p:pRg st="19" end="19"/>
                                            </p:txEl>
                                          </p:spTgt>
                                        </p:tgtEl>
                                      </p:cBhvr>
                                    </p:animEffect>
                                  </p:childTnLst>
                                </p:cTn>
                              </p:par>
                            </p:childTnLst>
                          </p:cTn>
                        </p:par>
                        <p:par>
                          <p:cTn id="118" fill="hold">
                            <p:stCondLst>
                              <p:cond delay="9500"/>
                            </p:stCondLst>
                            <p:childTnLst>
                              <p:par>
                                <p:cTn id="119" presetID="53" presetClass="entr" presetSubtype="16" fill="hold" grpId="0" nodeType="afterEffect">
                                  <p:stCondLst>
                                    <p:cond delay="0"/>
                                  </p:stCondLst>
                                  <p:childTnLst>
                                    <p:set>
                                      <p:cBhvr>
                                        <p:cTn id="120" dur="1" fill="hold">
                                          <p:stCondLst>
                                            <p:cond delay="0"/>
                                          </p:stCondLst>
                                        </p:cTn>
                                        <p:tgtEl>
                                          <p:spTgt spid="3">
                                            <p:txEl>
                                              <p:pRg st="20" end="20"/>
                                            </p:txEl>
                                          </p:spTgt>
                                        </p:tgtEl>
                                        <p:attrNameLst>
                                          <p:attrName>style.visibility</p:attrName>
                                        </p:attrNameLst>
                                      </p:cBhvr>
                                      <p:to>
                                        <p:strVal val="visible"/>
                                      </p:to>
                                    </p:set>
                                    <p:anim calcmode="lin" valueType="num">
                                      <p:cBhvr>
                                        <p:cTn id="121" dur="500" fill="hold"/>
                                        <p:tgtEl>
                                          <p:spTgt spid="3">
                                            <p:txEl>
                                              <p:pRg st="20" end="20"/>
                                            </p:txEl>
                                          </p:spTgt>
                                        </p:tgtEl>
                                        <p:attrNameLst>
                                          <p:attrName>ppt_w</p:attrName>
                                        </p:attrNameLst>
                                      </p:cBhvr>
                                      <p:tavLst>
                                        <p:tav tm="0">
                                          <p:val>
                                            <p:fltVal val="0"/>
                                          </p:val>
                                        </p:tav>
                                        <p:tav tm="100000">
                                          <p:val>
                                            <p:strVal val="#ppt_w"/>
                                          </p:val>
                                        </p:tav>
                                      </p:tavLst>
                                    </p:anim>
                                    <p:anim calcmode="lin" valueType="num">
                                      <p:cBhvr>
                                        <p:cTn id="122" dur="500" fill="hold"/>
                                        <p:tgtEl>
                                          <p:spTgt spid="3">
                                            <p:txEl>
                                              <p:pRg st="20" end="20"/>
                                            </p:txEl>
                                          </p:spTgt>
                                        </p:tgtEl>
                                        <p:attrNameLst>
                                          <p:attrName>ppt_h</p:attrName>
                                        </p:attrNameLst>
                                      </p:cBhvr>
                                      <p:tavLst>
                                        <p:tav tm="0">
                                          <p:val>
                                            <p:fltVal val="0"/>
                                          </p:val>
                                        </p:tav>
                                        <p:tav tm="100000">
                                          <p:val>
                                            <p:strVal val="#ppt_h"/>
                                          </p:val>
                                        </p:tav>
                                      </p:tavLst>
                                    </p:anim>
                                    <p:animEffect transition="in" filter="fade">
                                      <p:cBhvr>
                                        <p:cTn id="123" dur="500"/>
                                        <p:tgtEl>
                                          <p:spTgt spid="3">
                                            <p:txEl>
                                              <p:pRg st="20" end="20"/>
                                            </p:txEl>
                                          </p:spTgt>
                                        </p:tgtEl>
                                      </p:cBhvr>
                                    </p:animEffect>
                                  </p:childTnLst>
                                </p:cTn>
                              </p:par>
                            </p:childTnLst>
                          </p:cTn>
                        </p:par>
                        <p:par>
                          <p:cTn id="124" fill="hold">
                            <p:stCondLst>
                              <p:cond delay="10000"/>
                            </p:stCondLst>
                            <p:childTnLst>
                              <p:par>
                                <p:cTn id="125" presetID="53" presetClass="entr" presetSubtype="16" fill="hold" grpId="0" nodeType="afterEffect">
                                  <p:stCondLst>
                                    <p:cond delay="0"/>
                                  </p:stCondLst>
                                  <p:childTnLst>
                                    <p:set>
                                      <p:cBhvr>
                                        <p:cTn id="126" dur="1" fill="hold">
                                          <p:stCondLst>
                                            <p:cond delay="0"/>
                                          </p:stCondLst>
                                        </p:cTn>
                                        <p:tgtEl>
                                          <p:spTgt spid="3">
                                            <p:txEl>
                                              <p:pRg st="21" end="21"/>
                                            </p:txEl>
                                          </p:spTgt>
                                        </p:tgtEl>
                                        <p:attrNameLst>
                                          <p:attrName>style.visibility</p:attrName>
                                        </p:attrNameLst>
                                      </p:cBhvr>
                                      <p:to>
                                        <p:strVal val="visible"/>
                                      </p:to>
                                    </p:set>
                                    <p:anim calcmode="lin" valueType="num">
                                      <p:cBhvr>
                                        <p:cTn id="127" dur="500" fill="hold"/>
                                        <p:tgtEl>
                                          <p:spTgt spid="3">
                                            <p:txEl>
                                              <p:pRg st="21" end="21"/>
                                            </p:txEl>
                                          </p:spTgt>
                                        </p:tgtEl>
                                        <p:attrNameLst>
                                          <p:attrName>ppt_w</p:attrName>
                                        </p:attrNameLst>
                                      </p:cBhvr>
                                      <p:tavLst>
                                        <p:tav tm="0">
                                          <p:val>
                                            <p:fltVal val="0"/>
                                          </p:val>
                                        </p:tav>
                                        <p:tav tm="100000">
                                          <p:val>
                                            <p:strVal val="#ppt_w"/>
                                          </p:val>
                                        </p:tav>
                                      </p:tavLst>
                                    </p:anim>
                                    <p:anim calcmode="lin" valueType="num">
                                      <p:cBhvr>
                                        <p:cTn id="128" dur="500" fill="hold"/>
                                        <p:tgtEl>
                                          <p:spTgt spid="3">
                                            <p:txEl>
                                              <p:pRg st="21" end="21"/>
                                            </p:txEl>
                                          </p:spTgt>
                                        </p:tgtEl>
                                        <p:attrNameLst>
                                          <p:attrName>ppt_h</p:attrName>
                                        </p:attrNameLst>
                                      </p:cBhvr>
                                      <p:tavLst>
                                        <p:tav tm="0">
                                          <p:val>
                                            <p:fltVal val="0"/>
                                          </p:val>
                                        </p:tav>
                                        <p:tav tm="100000">
                                          <p:val>
                                            <p:strVal val="#ppt_h"/>
                                          </p:val>
                                        </p:tav>
                                      </p:tavLst>
                                    </p:anim>
                                    <p:animEffect transition="in" filter="fade">
                                      <p:cBhvr>
                                        <p:cTn id="129" dur="500"/>
                                        <p:tgtEl>
                                          <p:spTgt spid="3">
                                            <p:txEl>
                                              <p:pRg st="21" end="21"/>
                                            </p:txEl>
                                          </p:spTgt>
                                        </p:tgtEl>
                                      </p:cBhvr>
                                    </p:animEffect>
                                  </p:childTnLst>
                                </p:cTn>
                              </p:par>
                            </p:childTnLst>
                          </p:cTn>
                        </p:par>
                        <p:par>
                          <p:cTn id="130" fill="hold">
                            <p:stCondLst>
                              <p:cond delay="10500"/>
                            </p:stCondLst>
                            <p:childTnLst>
                              <p:par>
                                <p:cTn id="131" presetID="53" presetClass="entr" presetSubtype="16" fill="hold" grpId="0" nodeType="afterEffect">
                                  <p:stCondLst>
                                    <p:cond delay="0"/>
                                  </p:stCondLst>
                                  <p:childTnLst>
                                    <p:set>
                                      <p:cBhvr>
                                        <p:cTn id="132" dur="1" fill="hold">
                                          <p:stCondLst>
                                            <p:cond delay="0"/>
                                          </p:stCondLst>
                                        </p:cTn>
                                        <p:tgtEl>
                                          <p:spTgt spid="3">
                                            <p:txEl>
                                              <p:pRg st="22" end="22"/>
                                            </p:txEl>
                                          </p:spTgt>
                                        </p:tgtEl>
                                        <p:attrNameLst>
                                          <p:attrName>style.visibility</p:attrName>
                                        </p:attrNameLst>
                                      </p:cBhvr>
                                      <p:to>
                                        <p:strVal val="visible"/>
                                      </p:to>
                                    </p:set>
                                    <p:anim calcmode="lin" valueType="num">
                                      <p:cBhvr>
                                        <p:cTn id="133" dur="500" fill="hold"/>
                                        <p:tgtEl>
                                          <p:spTgt spid="3">
                                            <p:txEl>
                                              <p:pRg st="22" end="22"/>
                                            </p:txEl>
                                          </p:spTgt>
                                        </p:tgtEl>
                                        <p:attrNameLst>
                                          <p:attrName>ppt_w</p:attrName>
                                        </p:attrNameLst>
                                      </p:cBhvr>
                                      <p:tavLst>
                                        <p:tav tm="0">
                                          <p:val>
                                            <p:fltVal val="0"/>
                                          </p:val>
                                        </p:tav>
                                        <p:tav tm="100000">
                                          <p:val>
                                            <p:strVal val="#ppt_w"/>
                                          </p:val>
                                        </p:tav>
                                      </p:tavLst>
                                    </p:anim>
                                    <p:anim calcmode="lin" valueType="num">
                                      <p:cBhvr>
                                        <p:cTn id="134" dur="500" fill="hold"/>
                                        <p:tgtEl>
                                          <p:spTgt spid="3">
                                            <p:txEl>
                                              <p:pRg st="22" end="22"/>
                                            </p:txEl>
                                          </p:spTgt>
                                        </p:tgtEl>
                                        <p:attrNameLst>
                                          <p:attrName>ppt_h</p:attrName>
                                        </p:attrNameLst>
                                      </p:cBhvr>
                                      <p:tavLst>
                                        <p:tav tm="0">
                                          <p:val>
                                            <p:fltVal val="0"/>
                                          </p:val>
                                        </p:tav>
                                        <p:tav tm="100000">
                                          <p:val>
                                            <p:strVal val="#ppt_h"/>
                                          </p:val>
                                        </p:tav>
                                      </p:tavLst>
                                    </p:anim>
                                    <p:animEffect transition="in" filter="fade">
                                      <p:cBhvr>
                                        <p:cTn id="135" dur="500"/>
                                        <p:tgtEl>
                                          <p:spTgt spid="3">
                                            <p:txEl>
                                              <p:pRg st="22" end="22"/>
                                            </p:txEl>
                                          </p:spTgt>
                                        </p:tgtEl>
                                      </p:cBhvr>
                                    </p:animEffect>
                                  </p:childTnLst>
                                </p:cTn>
                              </p:par>
                            </p:childTnLst>
                          </p:cTn>
                        </p:par>
                        <p:par>
                          <p:cTn id="136" fill="hold">
                            <p:stCondLst>
                              <p:cond delay="11000"/>
                            </p:stCondLst>
                            <p:childTnLst>
                              <p:par>
                                <p:cTn id="137" presetID="53" presetClass="entr" presetSubtype="16" fill="hold" grpId="0" nodeType="afterEffect">
                                  <p:stCondLst>
                                    <p:cond delay="0"/>
                                  </p:stCondLst>
                                  <p:childTnLst>
                                    <p:set>
                                      <p:cBhvr>
                                        <p:cTn id="138" dur="1" fill="hold">
                                          <p:stCondLst>
                                            <p:cond delay="0"/>
                                          </p:stCondLst>
                                        </p:cTn>
                                        <p:tgtEl>
                                          <p:spTgt spid="3">
                                            <p:txEl>
                                              <p:pRg st="23" end="23"/>
                                            </p:txEl>
                                          </p:spTgt>
                                        </p:tgtEl>
                                        <p:attrNameLst>
                                          <p:attrName>style.visibility</p:attrName>
                                        </p:attrNameLst>
                                      </p:cBhvr>
                                      <p:to>
                                        <p:strVal val="visible"/>
                                      </p:to>
                                    </p:set>
                                    <p:anim calcmode="lin" valueType="num">
                                      <p:cBhvr>
                                        <p:cTn id="139" dur="500" fill="hold"/>
                                        <p:tgtEl>
                                          <p:spTgt spid="3">
                                            <p:txEl>
                                              <p:pRg st="23" end="23"/>
                                            </p:txEl>
                                          </p:spTgt>
                                        </p:tgtEl>
                                        <p:attrNameLst>
                                          <p:attrName>ppt_w</p:attrName>
                                        </p:attrNameLst>
                                      </p:cBhvr>
                                      <p:tavLst>
                                        <p:tav tm="0">
                                          <p:val>
                                            <p:fltVal val="0"/>
                                          </p:val>
                                        </p:tav>
                                        <p:tav tm="100000">
                                          <p:val>
                                            <p:strVal val="#ppt_w"/>
                                          </p:val>
                                        </p:tav>
                                      </p:tavLst>
                                    </p:anim>
                                    <p:anim calcmode="lin" valueType="num">
                                      <p:cBhvr>
                                        <p:cTn id="140" dur="500" fill="hold"/>
                                        <p:tgtEl>
                                          <p:spTgt spid="3">
                                            <p:txEl>
                                              <p:pRg st="23" end="23"/>
                                            </p:txEl>
                                          </p:spTgt>
                                        </p:tgtEl>
                                        <p:attrNameLst>
                                          <p:attrName>ppt_h</p:attrName>
                                        </p:attrNameLst>
                                      </p:cBhvr>
                                      <p:tavLst>
                                        <p:tav tm="0">
                                          <p:val>
                                            <p:fltVal val="0"/>
                                          </p:val>
                                        </p:tav>
                                        <p:tav tm="100000">
                                          <p:val>
                                            <p:strVal val="#ppt_h"/>
                                          </p:val>
                                        </p:tav>
                                      </p:tavLst>
                                    </p:anim>
                                    <p:animEffect transition="in" filter="fade">
                                      <p:cBhvr>
                                        <p:cTn id="141" dur="500"/>
                                        <p:tgtEl>
                                          <p:spTgt spid="3">
                                            <p:txEl>
                                              <p:pRg st="23" end="23"/>
                                            </p:txEl>
                                          </p:spTgt>
                                        </p:tgtEl>
                                      </p:cBhvr>
                                    </p:animEffect>
                                  </p:childTnLst>
                                </p:cTn>
                              </p:par>
                            </p:childTnLst>
                          </p:cTn>
                        </p:par>
                        <p:par>
                          <p:cTn id="142" fill="hold">
                            <p:stCondLst>
                              <p:cond delay="11500"/>
                            </p:stCondLst>
                            <p:childTnLst>
                              <p:par>
                                <p:cTn id="143" presetID="53" presetClass="entr" presetSubtype="16" fill="hold" grpId="0" nodeType="afterEffect">
                                  <p:stCondLst>
                                    <p:cond delay="0"/>
                                  </p:stCondLst>
                                  <p:childTnLst>
                                    <p:set>
                                      <p:cBhvr>
                                        <p:cTn id="144" dur="1" fill="hold">
                                          <p:stCondLst>
                                            <p:cond delay="0"/>
                                          </p:stCondLst>
                                        </p:cTn>
                                        <p:tgtEl>
                                          <p:spTgt spid="3">
                                            <p:txEl>
                                              <p:pRg st="24" end="24"/>
                                            </p:txEl>
                                          </p:spTgt>
                                        </p:tgtEl>
                                        <p:attrNameLst>
                                          <p:attrName>style.visibility</p:attrName>
                                        </p:attrNameLst>
                                      </p:cBhvr>
                                      <p:to>
                                        <p:strVal val="visible"/>
                                      </p:to>
                                    </p:set>
                                    <p:anim calcmode="lin" valueType="num">
                                      <p:cBhvr>
                                        <p:cTn id="145" dur="500" fill="hold"/>
                                        <p:tgtEl>
                                          <p:spTgt spid="3">
                                            <p:txEl>
                                              <p:pRg st="24" end="24"/>
                                            </p:txEl>
                                          </p:spTgt>
                                        </p:tgtEl>
                                        <p:attrNameLst>
                                          <p:attrName>ppt_w</p:attrName>
                                        </p:attrNameLst>
                                      </p:cBhvr>
                                      <p:tavLst>
                                        <p:tav tm="0">
                                          <p:val>
                                            <p:fltVal val="0"/>
                                          </p:val>
                                        </p:tav>
                                        <p:tav tm="100000">
                                          <p:val>
                                            <p:strVal val="#ppt_w"/>
                                          </p:val>
                                        </p:tav>
                                      </p:tavLst>
                                    </p:anim>
                                    <p:anim calcmode="lin" valueType="num">
                                      <p:cBhvr>
                                        <p:cTn id="146" dur="500" fill="hold"/>
                                        <p:tgtEl>
                                          <p:spTgt spid="3">
                                            <p:txEl>
                                              <p:pRg st="24" end="24"/>
                                            </p:txEl>
                                          </p:spTgt>
                                        </p:tgtEl>
                                        <p:attrNameLst>
                                          <p:attrName>ppt_h</p:attrName>
                                        </p:attrNameLst>
                                      </p:cBhvr>
                                      <p:tavLst>
                                        <p:tav tm="0">
                                          <p:val>
                                            <p:fltVal val="0"/>
                                          </p:val>
                                        </p:tav>
                                        <p:tav tm="100000">
                                          <p:val>
                                            <p:strVal val="#ppt_h"/>
                                          </p:val>
                                        </p:tav>
                                      </p:tavLst>
                                    </p:anim>
                                    <p:animEffect transition="in" filter="fade">
                                      <p:cBhvr>
                                        <p:cTn id="147" dur="500"/>
                                        <p:tgtEl>
                                          <p:spTgt spid="3">
                                            <p:txEl>
                                              <p:pRg st="24" end="2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Facet">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991</TotalTime>
  <Words>2156</Words>
  <Application>Microsoft Office PowerPoint</Application>
  <PresentationFormat>On-screen Show (4:3)</PresentationFormat>
  <Paragraphs>269</Paragraphs>
  <Slides>20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Tahoma</vt:lpstr>
      <vt:lpstr>IranNastaliq</vt:lpstr>
      <vt:lpstr>B Nazanin</vt:lpstr>
      <vt:lpstr>Wingdings 3</vt:lpstr>
      <vt:lpstr>Arial</vt:lpstr>
      <vt:lpstr>Trebuchet MS</vt:lpstr>
      <vt:lpstr>Calibri</vt:lpstr>
      <vt:lpstr>Facet</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برگرفته از: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RQ</dc:creator>
  <cp:lastModifiedBy>nabizadeh</cp:lastModifiedBy>
  <cp:revision>213</cp:revision>
  <dcterms:created xsi:type="dcterms:W3CDTF">2013-11-05T06:45:05Z</dcterms:created>
  <dcterms:modified xsi:type="dcterms:W3CDTF">2019-04-12T07:44:28Z</dcterms:modified>
</cp:coreProperties>
</file>