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70" r:id="rId2"/>
    <p:sldId id="256" r:id="rId3"/>
    <p:sldId id="301" r:id="rId4"/>
    <p:sldId id="257" r:id="rId5"/>
    <p:sldId id="271" r:id="rId6"/>
    <p:sldId id="280" r:id="rId7"/>
    <p:sldId id="281" r:id="rId8"/>
    <p:sldId id="282" r:id="rId9"/>
    <p:sldId id="283" r:id="rId10"/>
    <p:sldId id="302" r:id="rId11"/>
    <p:sldId id="284" r:id="rId12"/>
    <p:sldId id="260" r:id="rId13"/>
    <p:sldId id="285" r:id="rId14"/>
    <p:sldId id="286" r:id="rId15"/>
    <p:sldId id="287" r:id="rId16"/>
    <p:sldId id="288" r:id="rId17"/>
    <p:sldId id="289" r:id="rId18"/>
    <p:sldId id="290" r:id="rId19"/>
    <p:sldId id="291" r:id="rId20"/>
    <p:sldId id="292" r:id="rId21"/>
    <p:sldId id="293" r:id="rId22"/>
    <p:sldId id="294" r:id="rId23"/>
    <p:sldId id="296" r:id="rId24"/>
    <p:sldId id="297" r:id="rId25"/>
    <p:sldId id="298" r:id="rId26"/>
    <p:sldId id="299" r:id="rId27"/>
    <p:sldId id="300" r:id="rId28"/>
    <p:sldId id="278"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bizadeh73" initials="n" lastIdx="1" clrIdx="0">
    <p:extLst>
      <p:ext uri="{19B8F6BF-5375-455C-9EA6-DF929625EA0E}">
        <p15:presenceInfo xmlns:p15="http://schemas.microsoft.com/office/powerpoint/2012/main" userId="nabizadeh7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82" d="100"/>
          <a:sy n="82" d="100"/>
        </p:scale>
        <p:origin x="1411"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5142B-943F-4D28-BFFC-FDAA07982097}" type="doc">
      <dgm:prSet loTypeId="urn:diagrams.loki3.com/BracketList" loCatId="officeonline" qsTypeId="urn:microsoft.com/office/officeart/2005/8/quickstyle/3d3" qsCatId="3D" csTypeId="urn:microsoft.com/office/officeart/2005/8/colors/colorful3" csCatId="colorful" phldr="1"/>
      <dgm:spPr/>
      <dgm:t>
        <a:bodyPr/>
        <a:lstStyle/>
        <a:p>
          <a:endParaRPr lang="en-US"/>
        </a:p>
      </dgm:t>
    </dgm:pt>
    <dgm:pt modelId="{41088CA6-5E66-4B82-AF45-0766811BBD03}">
      <dgm:prSet phldrT="[Text]"/>
      <dgm:spPr/>
      <dgm:t>
        <a:bodyPr/>
        <a:lstStyle/>
        <a:p>
          <a:endParaRPr lang="en-US" dirty="0"/>
        </a:p>
      </dgm:t>
    </dgm:pt>
    <dgm:pt modelId="{6E336DDC-56FE-4662-A5BA-EDA320B38463}" type="parTrans" cxnId="{EE48C74C-94A0-4DD9-92B6-341AF2D4E839}">
      <dgm:prSet/>
      <dgm:spPr/>
      <dgm:t>
        <a:bodyPr/>
        <a:lstStyle/>
        <a:p>
          <a:endParaRPr lang="en-US"/>
        </a:p>
      </dgm:t>
    </dgm:pt>
    <dgm:pt modelId="{091607B0-3ECC-4501-A422-C81A4B15CC89}" type="sibTrans" cxnId="{EE48C74C-94A0-4DD9-92B6-341AF2D4E839}">
      <dgm:prSet/>
      <dgm:spPr/>
      <dgm:t>
        <a:bodyPr/>
        <a:lstStyle/>
        <a:p>
          <a:endParaRPr lang="en-US"/>
        </a:p>
      </dgm:t>
    </dgm:pt>
    <dgm:pt modelId="{E9F58D7F-7E5D-4BF1-9DFA-B8361D555043}">
      <dgm:prSet phldrT="[Text]" custT="1"/>
      <dgm:spPr/>
      <dgm:t>
        <a:bodyPr/>
        <a:lstStyle/>
        <a:p>
          <a:pPr algn="r" rtl="1">
            <a:buNone/>
          </a:pPr>
          <a:r>
            <a:rPr lang="fa-IR" sz="1600" dirty="0">
              <a:cs typeface="B Nazanin" panose="00000400000000000000" pitchFamily="2" charset="-78"/>
            </a:rPr>
            <a:t>. اگر بازار به شکل قوی کار نباشد، کسی که سرمایه دارد و اطلاعاتش از بقیه بیشتر است و افراد خبرهای برای تحلیل این اطلاعات خاص در دسترس دارد، قاعدتا بازده بیشتری به دست می آورد. </a:t>
          </a:r>
          <a:endParaRPr lang="en-US" sz="1600" dirty="0">
            <a:cs typeface="B Nazanin" panose="00000400000000000000" pitchFamily="2" charset="-78"/>
          </a:endParaRPr>
        </a:p>
      </dgm:t>
    </dgm:pt>
    <dgm:pt modelId="{CCCEC4EB-9C6F-40C8-9A8A-39F0C1C3429D}" type="parTrans" cxnId="{919EDBB7-F5D0-486C-AF7D-3C2E36499EDE}">
      <dgm:prSet/>
      <dgm:spPr/>
      <dgm:t>
        <a:bodyPr/>
        <a:lstStyle/>
        <a:p>
          <a:endParaRPr lang="en-US"/>
        </a:p>
      </dgm:t>
    </dgm:pt>
    <dgm:pt modelId="{95ACF84F-4D08-4DD9-A9D9-74948F958FED}" type="sibTrans" cxnId="{919EDBB7-F5D0-486C-AF7D-3C2E36499EDE}">
      <dgm:prSet/>
      <dgm:spPr/>
      <dgm:t>
        <a:bodyPr/>
        <a:lstStyle/>
        <a:p>
          <a:endParaRPr lang="en-US"/>
        </a:p>
      </dgm:t>
    </dgm:pt>
    <dgm:pt modelId="{9B4AD167-5E9E-45A6-B6FD-4B520465CCEC}">
      <dgm:prSet phldrT="[Text]" custT="1"/>
      <dgm:spPr/>
      <dgm:t>
        <a:bodyPr/>
        <a:lstStyle/>
        <a:p>
          <a:pPr rtl="1">
            <a:buNone/>
          </a:pPr>
          <a:r>
            <a:rPr lang="fa-IR" sz="1600" dirty="0">
              <a:cs typeface="B Nazanin" panose="00000400000000000000" pitchFamily="2" charset="-78"/>
            </a:rPr>
            <a:t>اگر شکل ضعيف معتبر باشد، تحلیل فنی یا تحلیل نمودار قیمت سهام بی اثر می شود. وقتی حرکت قیمت سهام از الگوی خاصی تبعیت می کند، استفاده کننده از نمودار  چارتیست) نتیجه می گیرد که سهام در آینده جهت معینی خواهد داشت</a:t>
          </a:r>
          <a:endParaRPr lang="en-US" sz="1600" dirty="0">
            <a:cs typeface="B Nazanin" panose="00000400000000000000" pitchFamily="2" charset="-78"/>
          </a:endParaRPr>
        </a:p>
      </dgm:t>
    </dgm:pt>
    <dgm:pt modelId="{D1CE65DB-D153-42B3-A29A-48C508B8E7A9}" type="parTrans" cxnId="{455267D2-6D31-4337-807A-5A8D86E8622C}">
      <dgm:prSet/>
      <dgm:spPr/>
      <dgm:t>
        <a:bodyPr/>
        <a:lstStyle/>
        <a:p>
          <a:endParaRPr lang="en-US"/>
        </a:p>
      </dgm:t>
    </dgm:pt>
    <dgm:pt modelId="{D1085E91-E2E6-4100-AF1A-DD35CB8212FE}" type="sibTrans" cxnId="{455267D2-6D31-4337-807A-5A8D86E8622C}">
      <dgm:prSet/>
      <dgm:spPr/>
      <dgm:t>
        <a:bodyPr/>
        <a:lstStyle/>
        <a:p>
          <a:endParaRPr lang="en-US"/>
        </a:p>
      </dgm:t>
    </dgm:pt>
    <dgm:pt modelId="{B4243141-A6E1-4330-BD7B-DC77489B505C}">
      <dgm:prSet/>
      <dgm:spPr/>
      <dgm:t>
        <a:bodyPr/>
        <a:lstStyle/>
        <a:p>
          <a:endParaRPr lang="en-US"/>
        </a:p>
      </dgm:t>
    </dgm:pt>
    <dgm:pt modelId="{04DCBD98-8DA8-484C-B054-D2DA9188EBCD}" type="parTrans" cxnId="{F7424278-D3E2-46BD-AE29-35F2B7DEEE0B}">
      <dgm:prSet/>
      <dgm:spPr/>
      <dgm:t>
        <a:bodyPr/>
        <a:lstStyle/>
        <a:p>
          <a:endParaRPr lang="en-US"/>
        </a:p>
      </dgm:t>
    </dgm:pt>
    <dgm:pt modelId="{9ABE1746-C882-42FE-B148-21E08A65174E}" type="sibTrans" cxnId="{F7424278-D3E2-46BD-AE29-35F2B7DEEE0B}">
      <dgm:prSet/>
      <dgm:spPr/>
      <dgm:t>
        <a:bodyPr/>
        <a:lstStyle/>
        <a:p>
          <a:endParaRPr lang="en-US"/>
        </a:p>
      </dgm:t>
    </dgm:pt>
    <dgm:pt modelId="{3AD36A09-F835-42AE-9A4A-75A6609149D0}">
      <dgm:prSet custT="1"/>
      <dgm:spPr/>
      <dgm:t>
        <a:bodyPr/>
        <a:lstStyle/>
        <a:p>
          <a:pPr algn="r" rtl="1">
            <a:buNone/>
          </a:pPr>
          <a:r>
            <a:rPr lang="fa-IR" sz="1600" dirty="0">
              <a:cs typeface="B Nazanin" panose="00000400000000000000" pitchFamily="2" charset="-78"/>
            </a:rPr>
            <a:t>اگر شکل نیمه قوی فرضیه بازار کار مورد نظر باشد، هیچ تحلیلی به شما کمک نمی کند که بازدهی بهتر از بقیه به دست آورید. تا زمانی که تحلیل شما به اطلاعات عام منتشر شده متکی است</a:t>
          </a:r>
          <a:endParaRPr lang="en-US" sz="1600" dirty="0">
            <a:cs typeface="B Nazanin" panose="00000400000000000000" pitchFamily="2" charset="-78"/>
          </a:endParaRPr>
        </a:p>
      </dgm:t>
    </dgm:pt>
    <dgm:pt modelId="{61B74EC6-9FA1-4C06-94D5-C79E8902AED3}" type="parTrans" cxnId="{3CB36791-BC76-4BBC-945F-EC286264D17B}">
      <dgm:prSet/>
      <dgm:spPr/>
      <dgm:t>
        <a:bodyPr/>
        <a:lstStyle/>
        <a:p>
          <a:endParaRPr lang="en-US"/>
        </a:p>
      </dgm:t>
    </dgm:pt>
    <dgm:pt modelId="{D6447161-AEB1-4C36-BA09-B1E21B511D39}" type="sibTrans" cxnId="{3CB36791-BC76-4BBC-945F-EC286264D17B}">
      <dgm:prSet/>
      <dgm:spPr/>
      <dgm:t>
        <a:bodyPr/>
        <a:lstStyle/>
        <a:p>
          <a:endParaRPr lang="en-US"/>
        </a:p>
      </dgm:t>
    </dgm:pt>
    <dgm:pt modelId="{34537AB1-CCE0-451B-BDC0-A0C19438A417}">
      <dgm:prSet phldrT="[Text]"/>
      <dgm:spPr/>
      <dgm:t>
        <a:bodyPr/>
        <a:lstStyle/>
        <a:p>
          <a:endParaRPr lang="en-US" dirty="0"/>
        </a:p>
      </dgm:t>
    </dgm:pt>
    <dgm:pt modelId="{DC9B17F3-FA58-4473-A621-F748AC7D6D93}" type="sibTrans" cxnId="{DDD77781-3300-4FAF-AB92-45769E7AE975}">
      <dgm:prSet/>
      <dgm:spPr/>
      <dgm:t>
        <a:bodyPr/>
        <a:lstStyle/>
        <a:p>
          <a:endParaRPr lang="en-US"/>
        </a:p>
      </dgm:t>
    </dgm:pt>
    <dgm:pt modelId="{117AA8F7-B96C-4983-9B67-BB3DA26236FA}" type="parTrans" cxnId="{DDD77781-3300-4FAF-AB92-45769E7AE975}">
      <dgm:prSet/>
      <dgm:spPr/>
      <dgm:t>
        <a:bodyPr/>
        <a:lstStyle/>
        <a:p>
          <a:endParaRPr lang="en-US"/>
        </a:p>
      </dgm:t>
    </dgm:pt>
    <dgm:pt modelId="{E2AB2AED-759C-4D6F-B4ED-DF342F57303A}" type="pres">
      <dgm:prSet presAssocID="{30F5142B-943F-4D28-BFFC-FDAA07982097}" presName="Name0" presStyleCnt="0">
        <dgm:presLayoutVars>
          <dgm:dir val="rev"/>
          <dgm:animLvl val="lvl"/>
          <dgm:resizeHandles val="exact"/>
        </dgm:presLayoutVars>
      </dgm:prSet>
      <dgm:spPr/>
    </dgm:pt>
    <dgm:pt modelId="{32C0B142-B8ED-4C9F-ADC2-BE363B1FB557}" type="pres">
      <dgm:prSet presAssocID="{41088CA6-5E66-4B82-AF45-0766811BBD03}" presName="linNode" presStyleCnt="0"/>
      <dgm:spPr/>
    </dgm:pt>
    <dgm:pt modelId="{0AF6CDAA-924B-4253-B75B-7795AA0876E2}" type="pres">
      <dgm:prSet presAssocID="{41088CA6-5E66-4B82-AF45-0766811BBD03}" presName="parTx" presStyleLbl="revTx" presStyleIdx="0" presStyleCnt="3">
        <dgm:presLayoutVars>
          <dgm:chMax val="1"/>
          <dgm:bulletEnabled val="1"/>
        </dgm:presLayoutVars>
      </dgm:prSet>
      <dgm:spPr/>
    </dgm:pt>
    <dgm:pt modelId="{AC41CE48-A35B-46BA-9E78-0F5BDDC5130F}" type="pres">
      <dgm:prSet presAssocID="{41088CA6-5E66-4B82-AF45-0766811BBD03}" presName="bracket" presStyleLbl="parChTrans1D1" presStyleIdx="0" presStyleCnt="3"/>
      <dgm:spPr/>
    </dgm:pt>
    <dgm:pt modelId="{9D72ABFA-BE8A-4B0D-936E-52355D3C8EF5}" type="pres">
      <dgm:prSet presAssocID="{41088CA6-5E66-4B82-AF45-0766811BBD03}" presName="spH" presStyleCnt="0"/>
      <dgm:spPr/>
    </dgm:pt>
    <dgm:pt modelId="{A98C27A2-DDB0-41EC-9837-E3A5C508CD55}" type="pres">
      <dgm:prSet presAssocID="{41088CA6-5E66-4B82-AF45-0766811BBD03}" presName="desTx" presStyleLbl="node1" presStyleIdx="0" presStyleCnt="3" custScaleX="194307">
        <dgm:presLayoutVars>
          <dgm:bulletEnabled val="1"/>
        </dgm:presLayoutVars>
      </dgm:prSet>
      <dgm:spPr/>
    </dgm:pt>
    <dgm:pt modelId="{FDD103AE-CEA7-46F2-9C98-BECC447DE6EC}" type="pres">
      <dgm:prSet presAssocID="{091607B0-3ECC-4501-A422-C81A4B15CC89}" presName="spV" presStyleCnt="0"/>
      <dgm:spPr/>
    </dgm:pt>
    <dgm:pt modelId="{B1D52A51-C62E-4AF2-AEC5-0AAA9F9EE163}" type="pres">
      <dgm:prSet presAssocID="{34537AB1-CCE0-451B-BDC0-A0C19438A417}" presName="linNode" presStyleCnt="0"/>
      <dgm:spPr/>
    </dgm:pt>
    <dgm:pt modelId="{984D3CAD-F418-41A5-ADDF-316BA284384D}" type="pres">
      <dgm:prSet presAssocID="{34537AB1-CCE0-451B-BDC0-A0C19438A417}" presName="parTx" presStyleLbl="revTx" presStyleIdx="1" presStyleCnt="3">
        <dgm:presLayoutVars>
          <dgm:chMax val="1"/>
          <dgm:bulletEnabled val="1"/>
        </dgm:presLayoutVars>
      </dgm:prSet>
      <dgm:spPr/>
    </dgm:pt>
    <dgm:pt modelId="{6C7DDC6D-3100-47A4-9495-20E714DAC49D}" type="pres">
      <dgm:prSet presAssocID="{34537AB1-CCE0-451B-BDC0-A0C19438A417}" presName="bracket" presStyleLbl="parChTrans1D1" presStyleIdx="1" presStyleCnt="3"/>
      <dgm:spPr/>
    </dgm:pt>
    <dgm:pt modelId="{D31B4043-423D-4389-92C6-C39FF838B5B8}" type="pres">
      <dgm:prSet presAssocID="{34537AB1-CCE0-451B-BDC0-A0C19438A417}" presName="spH" presStyleCnt="0"/>
      <dgm:spPr/>
    </dgm:pt>
    <dgm:pt modelId="{45496F2A-1BE2-495B-9DE5-191F3C788664}" type="pres">
      <dgm:prSet presAssocID="{34537AB1-CCE0-451B-BDC0-A0C19438A417}" presName="desTx" presStyleLbl="node1" presStyleIdx="1" presStyleCnt="3" custScaleX="197105">
        <dgm:presLayoutVars>
          <dgm:bulletEnabled val="1"/>
        </dgm:presLayoutVars>
      </dgm:prSet>
      <dgm:spPr/>
    </dgm:pt>
    <dgm:pt modelId="{CAD5E597-F0B6-4AC8-B24C-64AC4548D371}" type="pres">
      <dgm:prSet presAssocID="{DC9B17F3-FA58-4473-A621-F748AC7D6D93}" presName="spV" presStyleCnt="0"/>
      <dgm:spPr/>
    </dgm:pt>
    <dgm:pt modelId="{81626C2B-48D5-4C99-9843-A572A5D98EDA}" type="pres">
      <dgm:prSet presAssocID="{B4243141-A6E1-4330-BD7B-DC77489B505C}" presName="linNode" presStyleCnt="0"/>
      <dgm:spPr/>
    </dgm:pt>
    <dgm:pt modelId="{C75374AE-A10D-42C5-BB7A-31504ADD6C86}" type="pres">
      <dgm:prSet presAssocID="{B4243141-A6E1-4330-BD7B-DC77489B505C}" presName="parTx" presStyleLbl="revTx" presStyleIdx="2" presStyleCnt="3">
        <dgm:presLayoutVars>
          <dgm:chMax val="1"/>
          <dgm:bulletEnabled val="1"/>
        </dgm:presLayoutVars>
      </dgm:prSet>
      <dgm:spPr/>
    </dgm:pt>
    <dgm:pt modelId="{AFE1CD1F-E197-4580-A4F6-131AF47B4EA0}" type="pres">
      <dgm:prSet presAssocID="{B4243141-A6E1-4330-BD7B-DC77489B505C}" presName="bracket" presStyleLbl="parChTrans1D1" presStyleIdx="2" presStyleCnt="3"/>
      <dgm:spPr/>
    </dgm:pt>
    <dgm:pt modelId="{A541F913-0073-4C59-A0C9-54AF40542D05}" type="pres">
      <dgm:prSet presAssocID="{B4243141-A6E1-4330-BD7B-DC77489B505C}" presName="spH" presStyleCnt="0"/>
      <dgm:spPr/>
    </dgm:pt>
    <dgm:pt modelId="{E7A6004A-F975-4B9D-A6BD-055E0F5905B7}" type="pres">
      <dgm:prSet presAssocID="{B4243141-A6E1-4330-BD7B-DC77489B505C}" presName="desTx" presStyleLbl="node1" presStyleIdx="2" presStyleCnt="3" custScaleX="198142">
        <dgm:presLayoutVars>
          <dgm:bulletEnabled val="1"/>
        </dgm:presLayoutVars>
      </dgm:prSet>
      <dgm:spPr/>
    </dgm:pt>
  </dgm:ptLst>
  <dgm:cxnLst>
    <dgm:cxn modelId="{60BA2B00-0152-4780-AAC8-E9A70D860E84}" type="presOf" srcId="{3AD36A09-F835-42AE-9A4A-75A6609149D0}" destId="{E7A6004A-F975-4B9D-A6BD-055E0F5905B7}" srcOrd="0" destOrd="0" presId="urn:diagrams.loki3.com/BracketList"/>
    <dgm:cxn modelId="{A15B7E13-0A78-492A-B656-86D83671F179}" type="presOf" srcId="{41088CA6-5E66-4B82-AF45-0766811BBD03}" destId="{0AF6CDAA-924B-4253-B75B-7795AA0876E2}" srcOrd="0" destOrd="0" presId="urn:diagrams.loki3.com/BracketList"/>
    <dgm:cxn modelId="{EE48C74C-94A0-4DD9-92B6-341AF2D4E839}" srcId="{30F5142B-943F-4D28-BFFC-FDAA07982097}" destId="{41088CA6-5E66-4B82-AF45-0766811BBD03}" srcOrd="0" destOrd="0" parTransId="{6E336DDC-56FE-4662-A5BA-EDA320B38463}" sibTransId="{091607B0-3ECC-4501-A422-C81A4B15CC89}"/>
    <dgm:cxn modelId="{4343F950-6AF2-4F07-BA9D-DBEA748B2A33}" type="presOf" srcId="{B4243141-A6E1-4330-BD7B-DC77489B505C}" destId="{C75374AE-A10D-42C5-BB7A-31504ADD6C86}" srcOrd="0" destOrd="0" presId="urn:diagrams.loki3.com/BracketList"/>
    <dgm:cxn modelId="{F7424278-D3E2-46BD-AE29-35F2B7DEEE0B}" srcId="{30F5142B-943F-4D28-BFFC-FDAA07982097}" destId="{B4243141-A6E1-4330-BD7B-DC77489B505C}" srcOrd="2" destOrd="0" parTransId="{04DCBD98-8DA8-484C-B054-D2DA9188EBCD}" sibTransId="{9ABE1746-C882-42FE-B148-21E08A65174E}"/>
    <dgm:cxn modelId="{8AF2247A-48D0-4669-9ECD-663E80AF6AF1}" type="presOf" srcId="{34537AB1-CCE0-451B-BDC0-A0C19438A417}" destId="{984D3CAD-F418-41A5-ADDF-316BA284384D}" srcOrd="0" destOrd="0" presId="urn:diagrams.loki3.com/BracketList"/>
    <dgm:cxn modelId="{DDD77781-3300-4FAF-AB92-45769E7AE975}" srcId="{30F5142B-943F-4D28-BFFC-FDAA07982097}" destId="{34537AB1-CCE0-451B-BDC0-A0C19438A417}" srcOrd="1" destOrd="0" parTransId="{117AA8F7-B96C-4983-9B67-BB3DA26236FA}" sibTransId="{DC9B17F3-FA58-4473-A621-F748AC7D6D93}"/>
    <dgm:cxn modelId="{CBC5048E-F23B-4F32-B975-D2757C5995F4}" type="presOf" srcId="{30F5142B-943F-4D28-BFFC-FDAA07982097}" destId="{E2AB2AED-759C-4D6F-B4ED-DF342F57303A}" srcOrd="0" destOrd="0" presId="urn:diagrams.loki3.com/BracketList"/>
    <dgm:cxn modelId="{3CB36791-BC76-4BBC-945F-EC286264D17B}" srcId="{B4243141-A6E1-4330-BD7B-DC77489B505C}" destId="{3AD36A09-F835-42AE-9A4A-75A6609149D0}" srcOrd="0" destOrd="0" parTransId="{61B74EC6-9FA1-4C06-94D5-C79E8902AED3}" sibTransId="{D6447161-AEB1-4C36-BA09-B1E21B511D39}"/>
    <dgm:cxn modelId="{7C70E49C-6551-4671-8D9F-56E265041EF5}" type="presOf" srcId="{E9F58D7F-7E5D-4BF1-9DFA-B8361D555043}" destId="{A98C27A2-DDB0-41EC-9837-E3A5C508CD55}" srcOrd="0" destOrd="0" presId="urn:diagrams.loki3.com/BracketList"/>
    <dgm:cxn modelId="{919EDBB7-F5D0-486C-AF7D-3C2E36499EDE}" srcId="{41088CA6-5E66-4B82-AF45-0766811BBD03}" destId="{E9F58D7F-7E5D-4BF1-9DFA-B8361D555043}" srcOrd="0" destOrd="0" parTransId="{CCCEC4EB-9C6F-40C8-9A8A-39F0C1C3429D}" sibTransId="{95ACF84F-4D08-4DD9-A9D9-74948F958FED}"/>
    <dgm:cxn modelId="{455267D2-6D31-4337-807A-5A8D86E8622C}" srcId="{34537AB1-CCE0-451B-BDC0-A0C19438A417}" destId="{9B4AD167-5E9E-45A6-B6FD-4B520465CCEC}" srcOrd="0" destOrd="0" parTransId="{D1CE65DB-D153-42B3-A29A-48C508B8E7A9}" sibTransId="{D1085E91-E2E6-4100-AF1A-DD35CB8212FE}"/>
    <dgm:cxn modelId="{DD7B53D2-D8B2-44B0-8556-2FFB4D5604C9}" type="presOf" srcId="{9B4AD167-5E9E-45A6-B6FD-4B520465CCEC}" destId="{45496F2A-1BE2-495B-9DE5-191F3C788664}" srcOrd="0" destOrd="0" presId="urn:diagrams.loki3.com/BracketList"/>
    <dgm:cxn modelId="{09B35B14-A13B-415B-AD4E-FF7DE8101FD7}" type="presParOf" srcId="{E2AB2AED-759C-4D6F-B4ED-DF342F57303A}" destId="{32C0B142-B8ED-4C9F-ADC2-BE363B1FB557}" srcOrd="0" destOrd="0" presId="urn:diagrams.loki3.com/BracketList"/>
    <dgm:cxn modelId="{D8017151-85A7-44BC-922D-779B5C855361}" type="presParOf" srcId="{32C0B142-B8ED-4C9F-ADC2-BE363B1FB557}" destId="{0AF6CDAA-924B-4253-B75B-7795AA0876E2}" srcOrd="0" destOrd="0" presId="urn:diagrams.loki3.com/BracketList"/>
    <dgm:cxn modelId="{2FAD01D3-55F2-40D5-9136-9A6177A43090}" type="presParOf" srcId="{32C0B142-B8ED-4C9F-ADC2-BE363B1FB557}" destId="{AC41CE48-A35B-46BA-9E78-0F5BDDC5130F}" srcOrd="1" destOrd="0" presId="urn:diagrams.loki3.com/BracketList"/>
    <dgm:cxn modelId="{56614471-BE51-4CEA-8141-03D8DC8F058B}" type="presParOf" srcId="{32C0B142-B8ED-4C9F-ADC2-BE363B1FB557}" destId="{9D72ABFA-BE8A-4B0D-936E-52355D3C8EF5}" srcOrd="2" destOrd="0" presId="urn:diagrams.loki3.com/BracketList"/>
    <dgm:cxn modelId="{8C26E4C0-67D8-46D6-83C3-5686F64E2469}" type="presParOf" srcId="{32C0B142-B8ED-4C9F-ADC2-BE363B1FB557}" destId="{A98C27A2-DDB0-41EC-9837-E3A5C508CD55}" srcOrd="3" destOrd="0" presId="urn:diagrams.loki3.com/BracketList"/>
    <dgm:cxn modelId="{48A8F667-397E-4841-9E93-885D8D8A6FAE}" type="presParOf" srcId="{E2AB2AED-759C-4D6F-B4ED-DF342F57303A}" destId="{FDD103AE-CEA7-46F2-9C98-BECC447DE6EC}" srcOrd="1" destOrd="0" presId="urn:diagrams.loki3.com/BracketList"/>
    <dgm:cxn modelId="{27E164BA-CA3F-4C12-A6C7-9566A5263F1F}" type="presParOf" srcId="{E2AB2AED-759C-4D6F-B4ED-DF342F57303A}" destId="{B1D52A51-C62E-4AF2-AEC5-0AAA9F9EE163}" srcOrd="2" destOrd="0" presId="urn:diagrams.loki3.com/BracketList"/>
    <dgm:cxn modelId="{C1A06B61-7602-4CA3-BCCF-6E8A6DF9FE40}" type="presParOf" srcId="{B1D52A51-C62E-4AF2-AEC5-0AAA9F9EE163}" destId="{984D3CAD-F418-41A5-ADDF-316BA284384D}" srcOrd="0" destOrd="0" presId="urn:diagrams.loki3.com/BracketList"/>
    <dgm:cxn modelId="{E134246D-0B8A-4174-8525-690354955014}" type="presParOf" srcId="{B1D52A51-C62E-4AF2-AEC5-0AAA9F9EE163}" destId="{6C7DDC6D-3100-47A4-9495-20E714DAC49D}" srcOrd="1" destOrd="0" presId="urn:diagrams.loki3.com/BracketList"/>
    <dgm:cxn modelId="{CBB9AD8A-D2D9-4A30-B293-0E7E023F14D1}" type="presParOf" srcId="{B1D52A51-C62E-4AF2-AEC5-0AAA9F9EE163}" destId="{D31B4043-423D-4389-92C6-C39FF838B5B8}" srcOrd="2" destOrd="0" presId="urn:diagrams.loki3.com/BracketList"/>
    <dgm:cxn modelId="{C5F1C422-5DE0-4FCD-B602-4CDD88363728}" type="presParOf" srcId="{B1D52A51-C62E-4AF2-AEC5-0AAA9F9EE163}" destId="{45496F2A-1BE2-495B-9DE5-191F3C788664}" srcOrd="3" destOrd="0" presId="urn:diagrams.loki3.com/BracketList"/>
    <dgm:cxn modelId="{52000A7C-71E3-4D21-81E3-F80925ACCD26}" type="presParOf" srcId="{E2AB2AED-759C-4D6F-B4ED-DF342F57303A}" destId="{CAD5E597-F0B6-4AC8-B24C-64AC4548D371}" srcOrd="3" destOrd="0" presId="urn:diagrams.loki3.com/BracketList"/>
    <dgm:cxn modelId="{55F61360-4085-4ED8-9285-D17B4848BF1A}" type="presParOf" srcId="{E2AB2AED-759C-4D6F-B4ED-DF342F57303A}" destId="{81626C2B-48D5-4C99-9843-A572A5D98EDA}" srcOrd="4" destOrd="0" presId="urn:diagrams.loki3.com/BracketList"/>
    <dgm:cxn modelId="{E83507E0-D0F5-4DFC-A4BC-DC9AB8A04719}" type="presParOf" srcId="{81626C2B-48D5-4C99-9843-A572A5D98EDA}" destId="{C75374AE-A10D-42C5-BB7A-31504ADD6C86}" srcOrd="0" destOrd="0" presId="urn:diagrams.loki3.com/BracketList"/>
    <dgm:cxn modelId="{95900C22-1EA4-4A20-B51D-174937922515}" type="presParOf" srcId="{81626C2B-48D5-4C99-9843-A572A5D98EDA}" destId="{AFE1CD1F-E197-4580-A4F6-131AF47B4EA0}" srcOrd="1" destOrd="0" presId="urn:diagrams.loki3.com/BracketList"/>
    <dgm:cxn modelId="{C48E77B4-C5A9-4D02-A40A-4C24E038EE87}" type="presParOf" srcId="{81626C2B-48D5-4C99-9843-A572A5D98EDA}" destId="{A541F913-0073-4C59-A0C9-54AF40542D05}" srcOrd="2" destOrd="0" presId="urn:diagrams.loki3.com/BracketList"/>
    <dgm:cxn modelId="{B9F0BCF1-A503-4881-A8BA-8BF9F3F621DA}" type="presParOf" srcId="{81626C2B-48D5-4C99-9843-A572A5D98EDA}" destId="{E7A6004A-F975-4B9D-A6BD-055E0F5905B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618FE-E5BA-4455-9DF9-6F0D9244E865}"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US"/>
        </a:p>
      </dgm:t>
    </dgm:pt>
    <dgm:pt modelId="{F5990BB0-DF56-439B-A570-1ABBE9DBE93C}">
      <dgm:prSet phldrT="[Text]"/>
      <dgm:spPr/>
      <dgm:t>
        <a:bodyPr/>
        <a:lstStyle/>
        <a:p>
          <a:pPr algn="just" rtl="1"/>
          <a:r>
            <a:rPr lang="ar-SA" dirty="0">
              <a:cs typeface="B Nazanin" panose="00000400000000000000" pitchFamily="2" charset="-78"/>
            </a:rPr>
            <a:t>بطور خلاصه همه شواهد حاصل از آزمونهای تجربی دال بر حمایت از فرضیه گشت تصادفی بود و نشان می داد که تغیی</a:t>
          </a:r>
          <a:r>
            <a:rPr lang="ar-SA" i="1" dirty="0">
              <a:cs typeface="B Nazanin" panose="00000400000000000000" pitchFamily="2" charset="-78"/>
            </a:rPr>
            <a:t>ر</a:t>
          </a:r>
          <a:r>
            <a:rPr lang="ar-SA" dirty="0">
              <a:cs typeface="B Nazanin" panose="00000400000000000000" pitchFamily="2" charset="-78"/>
            </a:rPr>
            <a:t>ات متوالی قیمت سهام تا اندازه زیادی مستقل از یکدیگرند</a:t>
          </a:r>
          <a:r>
            <a:rPr lang="en-US" dirty="0">
              <a:cs typeface="B Nazanin" panose="00000400000000000000" pitchFamily="2" charset="-78"/>
            </a:rPr>
            <a:t>. </a:t>
          </a:r>
        </a:p>
      </dgm:t>
    </dgm:pt>
    <dgm:pt modelId="{EF92256A-DDE2-4C81-B8EA-FA289582528F}" type="parTrans" cxnId="{9B266D6F-C54B-4C2B-A785-0D3398D84719}">
      <dgm:prSet/>
      <dgm:spPr/>
      <dgm:t>
        <a:bodyPr/>
        <a:lstStyle/>
        <a:p>
          <a:endParaRPr lang="en-US"/>
        </a:p>
      </dgm:t>
    </dgm:pt>
    <dgm:pt modelId="{A54E1881-9619-48FA-A007-230B2D6162E4}" type="sibTrans" cxnId="{9B266D6F-C54B-4C2B-A785-0D3398D84719}">
      <dgm:prSet/>
      <dgm:spPr/>
      <dgm:t>
        <a:bodyPr/>
        <a:lstStyle/>
        <a:p>
          <a:endParaRPr lang="en-US"/>
        </a:p>
      </dgm:t>
    </dgm:pt>
    <dgm:pt modelId="{196729D3-A96E-49EF-B64F-CAE0EEEBAD1C}" type="pres">
      <dgm:prSet presAssocID="{DBF618FE-E5BA-4455-9DF9-6F0D9244E865}" presName="Name0" presStyleCnt="0">
        <dgm:presLayoutVars>
          <dgm:chMax val="7"/>
          <dgm:chPref val="7"/>
          <dgm:dir val="rev"/>
        </dgm:presLayoutVars>
      </dgm:prSet>
      <dgm:spPr/>
    </dgm:pt>
    <dgm:pt modelId="{F4922947-C4C9-4840-8B68-B90C7CE836F3}" type="pres">
      <dgm:prSet presAssocID="{DBF618FE-E5BA-4455-9DF9-6F0D9244E865}" presName="Name1" presStyleCnt="0"/>
      <dgm:spPr/>
    </dgm:pt>
    <dgm:pt modelId="{17EF7BD5-C09E-4483-A6EA-B59FFCC7C90A}" type="pres">
      <dgm:prSet presAssocID="{DBF618FE-E5BA-4455-9DF9-6F0D9244E865}" presName="cycle" presStyleCnt="0"/>
      <dgm:spPr/>
    </dgm:pt>
    <dgm:pt modelId="{46BF4589-2015-42F0-A6BD-284C6A06F5ED}" type="pres">
      <dgm:prSet presAssocID="{DBF618FE-E5BA-4455-9DF9-6F0D9244E865}" presName="srcNode" presStyleLbl="node1" presStyleIdx="0" presStyleCnt="1"/>
      <dgm:spPr/>
    </dgm:pt>
    <dgm:pt modelId="{F2C183F7-9A7B-454D-BB80-05B193554B27}" type="pres">
      <dgm:prSet presAssocID="{DBF618FE-E5BA-4455-9DF9-6F0D9244E865}" presName="conn" presStyleLbl="parChTrans1D2" presStyleIdx="0" presStyleCnt="1"/>
      <dgm:spPr/>
    </dgm:pt>
    <dgm:pt modelId="{E27695A5-7061-49D3-8143-18441B3D0136}" type="pres">
      <dgm:prSet presAssocID="{DBF618FE-E5BA-4455-9DF9-6F0D9244E865}" presName="extraNode" presStyleLbl="node1" presStyleIdx="0" presStyleCnt="1"/>
      <dgm:spPr/>
    </dgm:pt>
    <dgm:pt modelId="{AF6FCF2D-78CD-41D9-9F44-4769C99B3882}" type="pres">
      <dgm:prSet presAssocID="{DBF618FE-E5BA-4455-9DF9-6F0D9244E865}" presName="dstNode" presStyleLbl="node1" presStyleIdx="0" presStyleCnt="1"/>
      <dgm:spPr/>
    </dgm:pt>
    <dgm:pt modelId="{40964FDA-CB1E-4112-8015-5F128381F4C8}" type="pres">
      <dgm:prSet presAssocID="{F5990BB0-DF56-439B-A570-1ABBE9DBE93C}" presName="text_1" presStyleLbl="node1" presStyleIdx="0" presStyleCnt="1">
        <dgm:presLayoutVars>
          <dgm:bulletEnabled val="1"/>
        </dgm:presLayoutVars>
      </dgm:prSet>
      <dgm:spPr/>
    </dgm:pt>
    <dgm:pt modelId="{4B6C1074-6F40-4C78-A1D0-1BF4E0E7AF1D}" type="pres">
      <dgm:prSet presAssocID="{F5990BB0-DF56-439B-A570-1ABBE9DBE93C}" presName="accent_1" presStyleCnt="0"/>
      <dgm:spPr/>
    </dgm:pt>
    <dgm:pt modelId="{4546E7B0-56A8-419A-A2E8-3A283853DBA7}" type="pres">
      <dgm:prSet presAssocID="{F5990BB0-DF56-439B-A570-1ABBE9DBE93C}" presName="accentRepeatNode" presStyleLbl="solidFgAcc1" presStyleIdx="0" presStyleCnt="1"/>
      <dgm:spPr/>
    </dgm:pt>
  </dgm:ptLst>
  <dgm:cxnLst>
    <dgm:cxn modelId="{61118417-C029-451F-AB26-1571E7C12F45}" type="presOf" srcId="{A54E1881-9619-48FA-A007-230B2D6162E4}" destId="{F2C183F7-9A7B-454D-BB80-05B193554B27}" srcOrd="0" destOrd="0" presId="urn:microsoft.com/office/officeart/2008/layout/VerticalCurvedList"/>
    <dgm:cxn modelId="{BC0EA75E-5C43-49EB-ADB9-3BFD56C5A4AD}" type="presOf" srcId="{F5990BB0-DF56-439B-A570-1ABBE9DBE93C}" destId="{40964FDA-CB1E-4112-8015-5F128381F4C8}" srcOrd="0" destOrd="0" presId="urn:microsoft.com/office/officeart/2008/layout/VerticalCurvedList"/>
    <dgm:cxn modelId="{9B266D6F-C54B-4C2B-A785-0D3398D84719}" srcId="{DBF618FE-E5BA-4455-9DF9-6F0D9244E865}" destId="{F5990BB0-DF56-439B-A570-1ABBE9DBE93C}" srcOrd="0" destOrd="0" parTransId="{EF92256A-DDE2-4C81-B8EA-FA289582528F}" sibTransId="{A54E1881-9619-48FA-A007-230B2D6162E4}"/>
    <dgm:cxn modelId="{44BBC6D7-0C25-4926-BC98-B6187E845A51}" type="presOf" srcId="{DBF618FE-E5BA-4455-9DF9-6F0D9244E865}" destId="{196729D3-A96E-49EF-B64F-CAE0EEEBAD1C}" srcOrd="0" destOrd="0" presId="urn:microsoft.com/office/officeart/2008/layout/VerticalCurvedList"/>
    <dgm:cxn modelId="{79D35D60-7259-472C-9982-7C102332E53D}" type="presParOf" srcId="{196729D3-A96E-49EF-B64F-CAE0EEEBAD1C}" destId="{F4922947-C4C9-4840-8B68-B90C7CE836F3}" srcOrd="0" destOrd="0" presId="urn:microsoft.com/office/officeart/2008/layout/VerticalCurvedList"/>
    <dgm:cxn modelId="{5018A451-1051-47C5-91C8-9B0FA8615A9C}" type="presParOf" srcId="{F4922947-C4C9-4840-8B68-B90C7CE836F3}" destId="{17EF7BD5-C09E-4483-A6EA-B59FFCC7C90A}" srcOrd="0" destOrd="0" presId="urn:microsoft.com/office/officeart/2008/layout/VerticalCurvedList"/>
    <dgm:cxn modelId="{1DDC5342-992D-418D-AC52-761BDE4364CF}" type="presParOf" srcId="{17EF7BD5-C09E-4483-A6EA-B59FFCC7C90A}" destId="{46BF4589-2015-42F0-A6BD-284C6A06F5ED}" srcOrd="0" destOrd="0" presId="urn:microsoft.com/office/officeart/2008/layout/VerticalCurvedList"/>
    <dgm:cxn modelId="{A282B6D6-D434-453D-8FFC-B7B8EEBD21C8}" type="presParOf" srcId="{17EF7BD5-C09E-4483-A6EA-B59FFCC7C90A}" destId="{F2C183F7-9A7B-454D-BB80-05B193554B27}" srcOrd="1" destOrd="0" presId="urn:microsoft.com/office/officeart/2008/layout/VerticalCurvedList"/>
    <dgm:cxn modelId="{144E352A-A47F-419D-B49C-C5D49040A431}" type="presParOf" srcId="{17EF7BD5-C09E-4483-A6EA-B59FFCC7C90A}" destId="{E27695A5-7061-49D3-8143-18441B3D0136}" srcOrd="2" destOrd="0" presId="urn:microsoft.com/office/officeart/2008/layout/VerticalCurvedList"/>
    <dgm:cxn modelId="{6E2874CA-E149-4AC0-A479-EFF8DFDD5F3A}" type="presParOf" srcId="{17EF7BD5-C09E-4483-A6EA-B59FFCC7C90A}" destId="{AF6FCF2D-78CD-41D9-9F44-4769C99B3882}" srcOrd="3" destOrd="0" presId="urn:microsoft.com/office/officeart/2008/layout/VerticalCurvedList"/>
    <dgm:cxn modelId="{9BEF0A30-01F6-4E23-BDE5-C72CFD95AF0D}" type="presParOf" srcId="{F4922947-C4C9-4840-8B68-B90C7CE836F3}" destId="{40964FDA-CB1E-4112-8015-5F128381F4C8}" srcOrd="1" destOrd="0" presId="urn:microsoft.com/office/officeart/2008/layout/VerticalCurvedList"/>
    <dgm:cxn modelId="{8DAEA0CB-C0FD-48A4-AAA8-CAAC3BFDAB09}" type="presParOf" srcId="{F4922947-C4C9-4840-8B68-B90C7CE836F3}" destId="{4B6C1074-6F40-4C78-A1D0-1BF4E0E7AF1D}" srcOrd="2" destOrd="0" presId="urn:microsoft.com/office/officeart/2008/layout/VerticalCurvedList"/>
    <dgm:cxn modelId="{AB2DCB5E-3052-43D0-9169-21E852CCCA2C}" type="presParOf" srcId="{4B6C1074-6F40-4C78-A1D0-1BF4E0E7AF1D}" destId="{4546E7B0-56A8-419A-A2E8-3A283853DB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FB8531-8B5D-4452-A67C-FD5EF9C8AFF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69270179-800D-411F-A653-B7A3484CD3AA}">
      <dgm:prSet phldrT="[Text]"/>
      <dgm:spPr/>
      <dgm:t>
        <a:bodyPr/>
        <a:lstStyle/>
        <a:p>
          <a:r>
            <a:rPr lang="fa-IR" dirty="0"/>
            <a:t>1</a:t>
          </a:r>
          <a:endParaRPr lang="en-US" dirty="0"/>
        </a:p>
      </dgm:t>
    </dgm:pt>
    <dgm:pt modelId="{9326C559-76DF-4356-9D52-0231309F0090}" type="parTrans" cxnId="{0F0A15E7-479E-4D3B-A964-021F4DB28B25}">
      <dgm:prSet/>
      <dgm:spPr/>
      <dgm:t>
        <a:bodyPr/>
        <a:lstStyle/>
        <a:p>
          <a:endParaRPr lang="en-US"/>
        </a:p>
      </dgm:t>
    </dgm:pt>
    <dgm:pt modelId="{0108F533-F7A0-4087-AB3F-C96B4AFC1DBA}" type="sibTrans" cxnId="{0F0A15E7-479E-4D3B-A964-021F4DB28B25}">
      <dgm:prSet/>
      <dgm:spPr/>
      <dgm:t>
        <a:bodyPr/>
        <a:lstStyle/>
        <a:p>
          <a:endParaRPr lang="en-US"/>
        </a:p>
      </dgm:t>
    </dgm:pt>
    <dgm:pt modelId="{8CF0A053-CCE0-47DB-B14A-2A307D950895}">
      <dgm:prSet phldrT="[Text]" custT="1"/>
      <dgm:spPr/>
      <dgm:t>
        <a:bodyPr/>
        <a:lstStyle/>
        <a:p>
          <a:pPr algn="r"/>
          <a:r>
            <a:rPr lang="ar-SA" sz="2400" dirty="0">
              <a:cs typeface="2  Titr" panose="00000700000000000000" pitchFamily="2" charset="-78"/>
            </a:rPr>
            <a:t>تصورات اشتباه در ماهیت کارایی </a:t>
          </a:r>
          <a:endParaRPr lang="en-US" sz="2400" dirty="0">
            <a:cs typeface="2  Titr" panose="00000700000000000000" pitchFamily="2" charset="-78"/>
          </a:endParaRPr>
        </a:p>
      </dgm:t>
    </dgm:pt>
    <dgm:pt modelId="{0BC5E2CE-8A2F-46E8-8036-1D46ED4692BD}" type="parTrans" cxnId="{7C493BFA-C720-467E-B4BB-428153356927}">
      <dgm:prSet/>
      <dgm:spPr/>
      <dgm:t>
        <a:bodyPr/>
        <a:lstStyle/>
        <a:p>
          <a:endParaRPr lang="en-US"/>
        </a:p>
      </dgm:t>
    </dgm:pt>
    <dgm:pt modelId="{2D737766-2F7D-4732-A6E6-A35E30646720}" type="sibTrans" cxnId="{7C493BFA-C720-467E-B4BB-428153356927}">
      <dgm:prSet/>
      <dgm:spPr/>
      <dgm:t>
        <a:bodyPr/>
        <a:lstStyle/>
        <a:p>
          <a:endParaRPr lang="en-US"/>
        </a:p>
      </dgm:t>
    </dgm:pt>
    <dgm:pt modelId="{93341A9D-54A9-4875-BDF9-B957235F73C4}">
      <dgm:prSet phldrT="[Text]"/>
      <dgm:spPr/>
      <dgm:t>
        <a:bodyPr/>
        <a:lstStyle/>
        <a:p>
          <a:r>
            <a:rPr lang="fa-IR" dirty="0"/>
            <a:t>2</a:t>
          </a:r>
          <a:endParaRPr lang="en-US" dirty="0"/>
        </a:p>
      </dgm:t>
    </dgm:pt>
    <dgm:pt modelId="{FCA6A57E-F55F-4010-ABFE-C8F568F45FC4}" type="parTrans" cxnId="{CB7B2BF1-B22B-4802-97FD-6A122DEA072E}">
      <dgm:prSet/>
      <dgm:spPr/>
      <dgm:t>
        <a:bodyPr/>
        <a:lstStyle/>
        <a:p>
          <a:endParaRPr lang="en-US"/>
        </a:p>
      </dgm:t>
    </dgm:pt>
    <dgm:pt modelId="{8801C7D6-D3DB-4E45-A5F5-011454C77102}" type="sibTrans" cxnId="{CB7B2BF1-B22B-4802-97FD-6A122DEA072E}">
      <dgm:prSet/>
      <dgm:spPr/>
      <dgm:t>
        <a:bodyPr/>
        <a:lstStyle/>
        <a:p>
          <a:endParaRPr lang="en-US"/>
        </a:p>
      </dgm:t>
    </dgm:pt>
    <dgm:pt modelId="{B5BB5DCB-8D69-43A5-A6D2-305636C912DB}">
      <dgm:prSet phldrT="[Text]" custT="1"/>
      <dgm:spPr/>
      <dgm:t>
        <a:bodyPr/>
        <a:lstStyle/>
        <a:p>
          <a:r>
            <a:rPr lang="fa-IR" sz="2400" dirty="0">
              <a:cs typeface="2  Titr" panose="00000700000000000000" pitchFamily="2" charset="-78"/>
            </a:rPr>
            <a:t>تصورات اشتباه در شواهد وجود کارایی </a:t>
          </a:r>
          <a:endParaRPr lang="en-US" sz="2400" dirty="0">
            <a:cs typeface="2  Titr" panose="00000700000000000000" pitchFamily="2" charset="-78"/>
          </a:endParaRPr>
        </a:p>
      </dgm:t>
    </dgm:pt>
    <dgm:pt modelId="{845AF044-94E4-46E9-89B8-5BD35F3A856B}" type="parTrans" cxnId="{9D01452B-F9B6-40D4-8CFC-F39F1AE99F22}">
      <dgm:prSet/>
      <dgm:spPr/>
      <dgm:t>
        <a:bodyPr/>
        <a:lstStyle/>
        <a:p>
          <a:endParaRPr lang="en-US"/>
        </a:p>
      </dgm:t>
    </dgm:pt>
    <dgm:pt modelId="{16CF8BCC-A18B-40FE-86DA-FE254281E5B7}" type="sibTrans" cxnId="{9D01452B-F9B6-40D4-8CFC-F39F1AE99F22}">
      <dgm:prSet/>
      <dgm:spPr/>
      <dgm:t>
        <a:bodyPr/>
        <a:lstStyle/>
        <a:p>
          <a:endParaRPr lang="en-US"/>
        </a:p>
      </dgm:t>
    </dgm:pt>
    <dgm:pt modelId="{006CF9FE-70FA-446B-888D-951F21A5D3DB}">
      <dgm:prSet phldrT="[Text]"/>
      <dgm:spPr/>
      <dgm:t>
        <a:bodyPr/>
        <a:lstStyle/>
        <a:p>
          <a:r>
            <a:rPr lang="fa-IR" dirty="0"/>
            <a:t>3</a:t>
          </a:r>
          <a:endParaRPr lang="en-US" dirty="0"/>
        </a:p>
      </dgm:t>
    </dgm:pt>
    <dgm:pt modelId="{385365F5-4DEE-4C1D-A735-6B342E606917}" type="parTrans" cxnId="{3836D709-C48C-467D-BC84-8EE47CD25989}">
      <dgm:prSet/>
      <dgm:spPr/>
      <dgm:t>
        <a:bodyPr/>
        <a:lstStyle/>
        <a:p>
          <a:endParaRPr lang="en-US"/>
        </a:p>
      </dgm:t>
    </dgm:pt>
    <dgm:pt modelId="{402B0750-9E15-4DED-875F-93EB7C5221C0}" type="sibTrans" cxnId="{3836D709-C48C-467D-BC84-8EE47CD25989}">
      <dgm:prSet/>
      <dgm:spPr/>
      <dgm:t>
        <a:bodyPr/>
        <a:lstStyle/>
        <a:p>
          <a:endParaRPr lang="en-US"/>
        </a:p>
      </dgm:t>
    </dgm:pt>
    <dgm:pt modelId="{CFF881A3-E01E-447D-9EBD-F61190E2D613}">
      <dgm:prSet phldrT="[Text]" custT="1"/>
      <dgm:spPr/>
      <dgm:t>
        <a:bodyPr/>
        <a:lstStyle/>
        <a:p>
          <a:r>
            <a:rPr lang="ar-SA" sz="2400" dirty="0">
              <a:cs typeface="2  Titr" panose="00000700000000000000" pitchFamily="2" charset="-78"/>
            </a:rPr>
            <a:t>برداشتهای غلط از مفهوم کارایی</a:t>
          </a:r>
          <a:r>
            <a:rPr lang="en-US" sz="2400" dirty="0">
              <a:cs typeface="2  Titr" panose="00000700000000000000" pitchFamily="2" charset="-78"/>
            </a:rPr>
            <a:t> </a:t>
          </a:r>
        </a:p>
      </dgm:t>
    </dgm:pt>
    <dgm:pt modelId="{E801CF82-45A6-45B0-A69C-8ED56F0DED3D}" type="parTrans" cxnId="{376B7F09-3E0B-4835-B987-5421806E61A9}">
      <dgm:prSet/>
      <dgm:spPr/>
      <dgm:t>
        <a:bodyPr/>
        <a:lstStyle/>
        <a:p>
          <a:endParaRPr lang="en-US"/>
        </a:p>
      </dgm:t>
    </dgm:pt>
    <dgm:pt modelId="{7971B436-5431-448D-B3B6-57B8BAF0520F}" type="sibTrans" cxnId="{376B7F09-3E0B-4835-B987-5421806E61A9}">
      <dgm:prSet/>
      <dgm:spPr/>
      <dgm:t>
        <a:bodyPr/>
        <a:lstStyle/>
        <a:p>
          <a:endParaRPr lang="en-US"/>
        </a:p>
      </dgm:t>
    </dgm:pt>
    <dgm:pt modelId="{FCFC9760-CB3E-4D32-AD6C-522B57E854B0}" type="pres">
      <dgm:prSet presAssocID="{C2FB8531-8B5D-4452-A67C-FD5EF9C8AFF5}" presName="Name0" presStyleCnt="0">
        <dgm:presLayoutVars>
          <dgm:chMax/>
          <dgm:chPref val="3"/>
          <dgm:dir val="rev"/>
          <dgm:animOne val="branch"/>
          <dgm:animLvl val="lvl"/>
        </dgm:presLayoutVars>
      </dgm:prSet>
      <dgm:spPr/>
    </dgm:pt>
    <dgm:pt modelId="{E315DCC2-9A31-4138-BFFC-EA25FDA22F14}" type="pres">
      <dgm:prSet presAssocID="{69270179-800D-411F-A653-B7A3484CD3AA}" presName="composite" presStyleCnt="0"/>
      <dgm:spPr/>
    </dgm:pt>
    <dgm:pt modelId="{D5F74D14-FE9D-4AA3-ACD5-9EADCBA8AEB6}" type="pres">
      <dgm:prSet presAssocID="{69270179-800D-411F-A653-B7A3484CD3AA}" presName="FirstChild" presStyleLbl="revTx" presStyleIdx="0" presStyleCnt="3">
        <dgm:presLayoutVars>
          <dgm:chMax val="0"/>
          <dgm:chPref val="0"/>
          <dgm:bulletEnabled val="1"/>
        </dgm:presLayoutVars>
      </dgm:prSet>
      <dgm:spPr/>
    </dgm:pt>
    <dgm:pt modelId="{9C7B3B26-A3B0-4FD0-8A1C-163754089BFC}" type="pres">
      <dgm:prSet presAssocID="{69270179-800D-411F-A653-B7A3484CD3AA}" presName="Parent" presStyleLbl="alignNode1" presStyleIdx="0" presStyleCnt="3">
        <dgm:presLayoutVars>
          <dgm:chMax val="3"/>
          <dgm:chPref val="3"/>
          <dgm:bulletEnabled val="1"/>
        </dgm:presLayoutVars>
      </dgm:prSet>
      <dgm:spPr/>
    </dgm:pt>
    <dgm:pt modelId="{D222DA2B-0FCA-4782-AB48-FBE4AF558415}" type="pres">
      <dgm:prSet presAssocID="{69270179-800D-411F-A653-B7A3484CD3AA}" presName="Accent" presStyleLbl="parChTrans1D1" presStyleIdx="0" presStyleCnt="3"/>
      <dgm:spPr/>
    </dgm:pt>
    <dgm:pt modelId="{F0AA2F04-02AE-4417-9C63-F8556C9DA3FD}" type="pres">
      <dgm:prSet presAssocID="{0108F533-F7A0-4087-AB3F-C96B4AFC1DBA}" presName="sibTrans" presStyleCnt="0"/>
      <dgm:spPr/>
    </dgm:pt>
    <dgm:pt modelId="{A8F5D8F0-F55D-41DF-9FC4-B8792B1C7BD6}" type="pres">
      <dgm:prSet presAssocID="{93341A9D-54A9-4875-BDF9-B957235F73C4}" presName="composite" presStyleCnt="0"/>
      <dgm:spPr/>
    </dgm:pt>
    <dgm:pt modelId="{7FEF1B6B-BCED-40E9-9ADC-64FCFF2A697F}" type="pres">
      <dgm:prSet presAssocID="{93341A9D-54A9-4875-BDF9-B957235F73C4}" presName="FirstChild" presStyleLbl="revTx" presStyleIdx="1" presStyleCnt="3">
        <dgm:presLayoutVars>
          <dgm:chMax val="0"/>
          <dgm:chPref val="0"/>
          <dgm:bulletEnabled val="1"/>
        </dgm:presLayoutVars>
      </dgm:prSet>
      <dgm:spPr/>
    </dgm:pt>
    <dgm:pt modelId="{5F708461-9212-4D65-A1F7-AF17C77D6D85}" type="pres">
      <dgm:prSet presAssocID="{93341A9D-54A9-4875-BDF9-B957235F73C4}" presName="Parent" presStyleLbl="alignNode1" presStyleIdx="1" presStyleCnt="3">
        <dgm:presLayoutVars>
          <dgm:chMax val="3"/>
          <dgm:chPref val="3"/>
          <dgm:bulletEnabled val="1"/>
        </dgm:presLayoutVars>
      </dgm:prSet>
      <dgm:spPr/>
    </dgm:pt>
    <dgm:pt modelId="{83145884-DE35-44E1-9340-AA6A6FA771AD}" type="pres">
      <dgm:prSet presAssocID="{93341A9D-54A9-4875-BDF9-B957235F73C4}" presName="Accent" presStyleLbl="parChTrans1D1" presStyleIdx="1" presStyleCnt="3"/>
      <dgm:spPr/>
    </dgm:pt>
    <dgm:pt modelId="{524F61AD-F0AE-41A4-B7FB-87777440C101}" type="pres">
      <dgm:prSet presAssocID="{8801C7D6-D3DB-4E45-A5F5-011454C77102}" presName="sibTrans" presStyleCnt="0"/>
      <dgm:spPr/>
    </dgm:pt>
    <dgm:pt modelId="{D936077A-15E8-478F-8D39-015C078F2D8D}" type="pres">
      <dgm:prSet presAssocID="{006CF9FE-70FA-446B-888D-951F21A5D3DB}" presName="composite" presStyleCnt="0"/>
      <dgm:spPr/>
    </dgm:pt>
    <dgm:pt modelId="{B3E61F03-53A3-46F4-907C-92BB364C8D92}" type="pres">
      <dgm:prSet presAssocID="{006CF9FE-70FA-446B-888D-951F21A5D3DB}" presName="FirstChild" presStyleLbl="revTx" presStyleIdx="2" presStyleCnt="3">
        <dgm:presLayoutVars>
          <dgm:chMax val="0"/>
          <dgm:chPref val="0"/>
          <dgm:bulletEnabled val="1"/>
        </dgm:presLayoutVars>
      </dgm:prSet>
      <dgm:spPr/>
    </dgm:pt>
    <dgm:pt modelId="{1C493A19-72E4-41BC-91D9-A8A6260326B7}" type="pres">
      <dgm:prSet presAssocID="{006CF9FE-70FA-446B-888D-951F21A5D3DB}" presName="Parent" presStyleLbl="alignNode1" presStyleIdx="2" presStyleCnt="3">
        <dgm:presLayoutVars>
          <dgm:chMax val="3"/>
          <dgm:chPref val="3"/>
          <dgm:bulletEnabled val="1"/>
        </dgm:presLayoutVars>
      </dgm:prSet>
      <dgm:spPr/>
    </dgm:pt>
    <dgm:pt modelId="{09B0AEEC-1125-41A7-89DD-F94ED99397BA}" type="pres">
      <dgm:prSet presAssocID="{006CF9FE-70FA-446B-888D-951F21A5D3DB}" presName="Accent" presStyleLbl="parChTrans1D1" presStyleIdx="2" presStyleCnt="3"/>
      <dgm:spPr/>
    </dgm:pt>
  </dgm:ptLst>
  <dgm:cxnLst>
    <dgm:cxn modelId="{2EB65C05-ACD4-496F-B2F9-3A81E1D3F973}" type="presOf" srcId="{B5BB5DCB-8D69-43A5-A6D2-305636C912DB}" destId="{7FEF1B6B-BCED-40E9-9ADC-64FCFF2A697F}" srcOrd="0" destOrd="0" presId="urn:microsoft.com/office/officeart/2011/layout/TabList"/>
    <dgm:cxn modelId="{376B7F09-3E0B-4835-B987-5421806E61A9}" srcId="{006CF9FE-70FA-446B-888D-951F21A5D3DB}" destId="{CFF881A3-E01E-447D-9EBD-F61190E2D613}" srcOrd="0" destOrd="0" parTransId="{E801CF82-45A6-45B0-A69C-8ED56F0DED3D}" sibTransId="{7971B436-5431-448D-B3B6-57B8BAF0520F}"/>
    <dgm:cxn modelId="{3836D709-C48C-467D-BC84-8EE47CD25989}" srcId="{C2FB8531-8B5D-4452-A67C-FD5EF9C8AFF5}" destId="{006CF9FE-70FA-446B-888D-951F21A5D3DB}" srcOrd="2" destOrd="0" parTransId="{385365F5-4DEE-4C1D-A735-6B342E606917}" sibTransId="{402B0750-9E15-4DED-875F-93EB7C5221C0}"/>
    <dgm:cxn modelId="{EEC5450B-6A27-40B8-832B-2DC7D6BD9567}" type="presOf" srcId="{C2FB8531-8B5D-4452-A67C-FD5EF9C8AFF5}" destId="{FCFC9760-CB3E-4D32-AD6C-522B57E854B0}" srcOrd="0" destOrd="0" presId="urn:microsoft.com/office/officeart/2011/layout/TabList"/>
    <dgm:cxn modelId="{9D01452B-F9B6-40D4-8CFC-F39F1AE99F22}" srcId="{93341A9D-54A9-4875-BDF9-B957235F73C4}" destId="{B5BB5DCB-8D69-43A5-A6D2-305636C912DB}" srcOrd="0" destOrd="0" parTransId="{845AF044-94E4-46E9-89B8-5BD35F3A856B}" sibTransId="{16CF8BCC-A18B-40FE-86DA-FE254281E5B7}"/>
    <dgm:cxn modelId="{7FDD2763-ED2C-40C9-9785-F02605DCF948}" type="presOf" srcId="{8CF0A053-CCE0-47DB-B14A-2A307D950895}" destId="{D5F74D14-FE9D-4AA3-ACD5-9EADCBA8AEB6}" srcOrd="0" destOrd="0" presId="urn:microsoft.com/office/officeart/2011/layout/TabList"/>
    <dgm:cxn modelId="{D3DF2574-3109-40AF-9BC5-21E5AB1622B0}" type="presOf" srcId="{69270179-800D-411F-A653-B7A3484CD3AA}" destId="{9C7B3B26-A3B0-4FD0-8A1C-163754089BFC}" srcOrd="0" destOrd="0" presId="urn:microsoft.com/office/officeart/2011/layout/TabList"/>
    <dgm:cxn modelId="{F9B6BBA2-634C-4F0D-8D7D-934F9570A71B}" type="presOf" srcId="{93341A9D-54A9-4875-BDF9-B957235F73C4}" destId="{5F708461-9212-4D65-A1F7-AF17C77D6D85}" srcOrd="0" destOrd="0" presId="urn:microsoft.com/office/officeart/2011/layout/TabList"/>
    <dgm:cxn modelId="{F3DC8CD3-E493-4DBF-8222-73D0ABED6E3F}" type="presOf" srcId="{006CF9FE-70FA-446B-888D-951F21A5D3DB}" destId="{1C493A19-72E4-41BC-91D9-A8A6260326B7}" srcOrd="0" destOrd="0" presId="urn:microsoft.com/office/officeart/2011/layout/TabList"/>
    <dgm:cxn modelId="{0F0A15E7-479E-4D3B-A964-021F4DB28B25}" srcId="{C2FB8531-8B5D-4452-A67C-FD5EF9C8AFF5}" destId="{69270179-800D-411F-A653-B7A3484CD3AA}" srcOrd="0" destOrd="0" parTransId="{9326C559-76DF-4356-9D52-0231309F0090}" sibTransId="{0108F533-F7A0-4087-AB3F-C96B4AFC1DBA}"/>
    <dgm:cxn modelId="{CB7B2BF1-B22B-4802-97FD-6A122DEA072E}" srcId="{C2FB8531-8B5D-4452-A67C-FD5EF9C8AFF5}" destId="{93341A9D-54A9-4875-BDF9-B957235F73C4}" srcOrd="1" destOrd="0" parTransId="{FCA6A57E-F55F-4010-ABFE-C8F568F45FC4}" sibTransId="{8801C7D6-D3DB-4E45-A5F5-011454C77102}"/>
    <dgm:cxn modelId="{7C493BFA-C720-467E-B4BB-428153356927}" srcId="{69270179-800D-411F-A653-B7A3484CD3AA}" destId="{8CF0A053-CCE0-47DB-B14A-2A307D950895}" srcOrd="0" destOrd="0" parTransId="{0BC5E2CE-8A2F-46E8-8036-1D46ED4692BD}" sibTransId="{2D737766-2F7D-4732-A6E6-A35E30646720}"/>
    <dgm:cxn modelId="{096AA8FA-C12F-4DFD-A79A-922F6484FF01}" type="presOf" srcId="{CFF881A3-E01E-447D-9EBD-F61190E2D613}" destId="{B3E61F03-53A3-46F4-907C-92BB364C8D92}" srcOrd="0" destOrd="0" presId="urn:microsoft.com/office/officeart/2011/layout/TabList"/>
    <dgm:cxn modelId="{B896E819-F60C-4424-8A32-2D2F744FE0EB}" type="presParOf" srcId="{FCFC9760-CB3E-4D32-AD6C-522B57E854B0}" destId="{E315DCC2-9A31-4138-BFFC-EA25FDA22F14}" srcOrd="0" destOrd="0" presId="urn:microsoft.com/office/officeart/2011/layout/TabList"/>
    <dgm:cxn modelId="{B63F14ED-A3E5-4F39-A792-9033D1C53456}" type="presParOf" srcId="{E315DCC2-9A31-4138-BFFC-EA25FDA22F14}" destId="{D5F74D14-FE9D-4AA3-ACD5-9EADCBA8AEB6}" srcOrd="0" destOrd="0" presId="urn:microsoft.com/office/officeart/2011/layout/TabList"/>
    <dgm:cxn modelId="{43D0A41D-C5DB-4A9D-A772-97A5E49700B7}" type="presParOf" srcId="{E315DCC2-9A31-4138-BFFC-EA25FDA22F14}" destId="{9C7B3B26-A3B0-4FD0-8A1C-163754089BFC}" srcOrd="1" destOrd="0" presId="urn:microsoft.com/office/officeart/2011/layout/TabList"/>
    <dgm:cxn modelId="{AACFADD3-C0A0-43B1-A4E4-F1B8635B401B}" type="presParOf" srcId="{E315DCC2-9A31-4138-BFFC-EA25FDA22F14}" destId="{D222DA2B-0FCA-4782-AB48-FBE4AF558415}" srcOrd="2" destOrd="0" presId="urn:microsoft.com/office/officeart/2011/layout/TabList"/>
    <dgm:cxn modelId="{F8262846-48A5-472F-A8B2-B823FDE19F0F}" type="presParOf" srcId="{FCFC9760-CB3E-4D32-AD6C-522B57E854B0}" destId="{F0AA2F04-02AE-4417-9C63-F8556C9DA3FD}" srcOrd="1" destOrd="0" presId="urn:microsoft.com/office/officeart/2011/layout/TabList"/>
    <dgm:cxn modelId="{6EB39445-50D2-4E4F-A5CC-320684A55943}" type="presParOf" srcId="{FCFC9760-CB3E-4D32-AD6C-522B57E854B0}" destId="{A8F5D8F0-F55D-41DF-9FC4-B8792B1C7BD6}" srcOrd="2" destOrd="0" presId="urn:microsoft.com/office/officeart/2011/layout/TabList"/>
    <dgm:cxn modelId="{53F72BF5-A83D-4743-8094-223F0BEB3DA9}" type="presParOf" srcId="{A8F5D8F0-F55D-41DF-9FC4-B8792B1C7BD6}" destId="{7FEF1B6B-BCED-40E9-9ADC-64FCFF2A697F}" srcOrd="0" destOrd="0" presId="urn:microsoft.com/office/officeart/2011/layout/TabList"/>
    <dgm:cxn modelId="{09EFB379-4641-4A25-A988-D5A53BE593F6}" type="presParOf" srcId="{A8F5D8F0-F55D-41DF-9FC4-B8792B1C7BD6}" destId="{5F708461-9212-4D65-A1F7-AF17C77D6D85}" srcOrd="1" destOrd="0" presId="urn:microsoft.com/office/officeart/2011/layout/TabList"/>
    <dgm:cxn modelId="{A07C3064-E708-444D-8C8E-71A621739891}" type="presParOf" srcId="{A8F5D8F0-F55D-41DF-9FC4-B8792B1C7BD6}" destId="{83145884-DE35-44E1-9340-AA6A6FA771AD}" srcOrd="2" destOrd="0" presId="urn:microsoft.com/office/officeart/2011/layout/TabList"/>
    <dgm:cxn modelId="{AB545B42-D50F-4932-8FD6-7A957FD55AE1}" type="presParOf" srcId="{FCFC9760-CB3E-4D32-AD6C-522B57E854B0}" destId="{524F61AD-F0AE-41A4-B7FB-87777440C101}" srcOrd="3" destOrd="0" presId="urn:microsoft.com/office/officeart/2011/layout/TabList"/>
    <dgm:cxn modelId="{86429BDE-2BA6-4866-856C-D88C78ABF43B}" type="presParOf" srcId="{FCFC9760-CB3E-4D32-AD6C-522B57E854B0}" destId="{D936077A-15E8-478F-8D39-015C078F2D8D}" srcOrd="4" destOrd="0" presId="urn:microsoft.com/office/officeart/2011/layout/TabList"/>
    <dgm:cxn modelId="{C6CE848F-97A3-4ECB-919A-2196F06FC256}" type="presParOf" srcId="{D936077A-15E8-478F-8D39-015C078F2D8D}" destId="{B3E61F03-53A3-46F4-907C-92BB364C8D92}" srcOrd="0" destOrd="0" presId="urn:microsoft.com/office/officeart/2011/layout/TabList"/>
    <dgm:cxn modelId="{DC1317A4-CA7B-4E33-8429-5DFE30799DF4}" type="presParOf" srcId="{D936077A-15E8-478F-8D39-015C078F2D8D}" destId="{1C493A19-72E4-41BC-91D9-A8A6260326B7}" srcOrd="1" destOrd="0" presId="urn:microsoft.com/office/officeart/2011/layout/TabList"/>
    <dgm:cxn modelId="{D2CA069A-1162-4A8A-B652-21F2D2F715D4}" type="presParOf" srcId="{D936077A-15E8-478F-8D39-015C078F2D8D}" destId="{09B0AEEC-1125-41A7-89DD-F94ED99397BA}"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FB8531-8B5D-4452-A67C-FD5EF9C8AFF5}" type="doc">
      <dgm:prSet loTypeId="urn:microsoft.com/office/officeart/2011/layout/TabList" loCatId="list" qsTypeId="urn:microsoft.com/office/officeart/2005/8/quickstyle/simple2" qsCatId="simple" csTypeId="urn:microsoft.com/office/officeart/2005/8/colors/colorful4" csCatId="colorful" phldr="1"/>
      <dgm:spPr/>
      <dgm:t>
        <a:bodyPr/>
        <a:lstStyle/>
        <a:p>
          <a:endParaRPr lang="en-US"/>
        </a:p>
      </dgm:t>
    </dgm:pt>
    <dgm:pt modelId="{69270179-800D-411F-A653-B7A3484CD3AA}">
      <dgm:prSet phldrT="[Text]"/>
      <dgm:spPr/>
      <dgm:t>
        <a:bodyPr/>
        <a:lstStyle/>
        <a:p>
          <a:r>
            <a:rPr lang="fa-IR" dirty="0">
              <a:cs typeface="2  Titr" panose="00000700000000000000" pitchFamily="2" charset="-78"/>
            </a:rPr>
            <a:t>الف</a:t>
          </a:r>
          <a:endParaRPr lang="en-US" dirty="0">
            <a:cs typeface="2  Titr" panose="00000700000000000000" pitchFamily="2" charset="-78"/>
          </a:endParaRPr>
        </a:p>
      </dgm:t>
    </dgm:pt>
    <dgm:pt modelId="{9326C559-76DF-4356-9D52-0231309F0090}" type="parTrans" cxnId="{0F0A15E7-479E-4D3B-A964-021F4DB28B25}">
      <dgm:prSet/>
      <dgm:spPr/>
      <dgm:t>
        <a:bodyPr/>
        <a:lstStyle/>
        <a:p>
          <a:endParaRPr lang="en-US"/>
        </a:p>
      </dgm:t>
    </dgm:pt>
    <dgm:pt modelId="{0108F533-F7A0-4087-AB3F-C96B4AFC1DBA}" type="sibTrans" cxnId="{0F0A15E7-479E-4D3B-A964-021F4DB28B25}">
      <dgm:prSet/>
      <dgm:spPr/>
      <dgm:t>
        <a:bodyPr/>
        <a:lstStyle/>
        <a:p>
          <a:endParaRPr lang="en-US"/>
        </a:p>
      </dgm:t>
    </dgm:pt>
    <dgm:pt modelId="{8CF0A053-CCE0-47DB-B14A-2A307D950895}">
      <dgm:prSet phldrT="[Text]" custT="1"/>
      <dgm:spPr/>
      <dgm:t>
        <a:bodyPr/>
        <a:lstStyle/>
        <a:p>
          <a:pPr algn="r"/>
          <a:r>
            <a:rPr lang="ar-SA" sz="1800" b="1" dirty="0">
              <a:cs typeface="B Nazanin" panose="00000400000000000000" pitchFamily="2" charset="-78"/>
            </a:rPr>
            <a:t>آنها معتقدند که بازار نمی تواند همیشه </a:t>
          </a:r>
          <a:r>
            <a:rPr lang="ar-SA" sz="1800" b="1" i="1" dirty="0">
              <a:cs typeface="B Nazanin" panose="00000400000000000000" pitchFamily="2" charset="-78"/>
            </a:rPr>
            <a:t>ب</a:t>
          </a:r>
          <a:r>
            <a:rPr lang="ar-SA" sz="1800" b="1" dirty="0">
              <a:cs typeface="B Nazanin" panose="00000400000000000000" pitchFamily="2" charset="-78"/>
            </a:rPr>
            <a:t>طور صحیح و بدون اشتباه در تعیین قیمت اوراق بهادار عمل کند </a:t>
          </a:r>
          <a:endParaRPr lang="en-US" sz="1800" b="1" dirty="0">
            <a:cs typeface="B Nazanin" panose="00000400000000000000" pitchFamily="2" charset="-78"/>
          </a:endParaRPr>
        </a:p>
      </dgm:t>
    </dgm:pt>
    <dgm:pt modelId="{0BC5E2CE-8A2F-46E8-8036-1D46ED4692BD}" type="parTrans" cxnId="{7C493BFA-C720-467E-B4BB-428153356927}">
      <dgm:prSet/>
      <dgm:spPr/>
      <dgm:t>
        <a:bodyPr/>
        <a:lstStyle/>
        <a:p>
          <a:endParaRPr lang="en-US"/>
        </a:p>
      </dgm:t>
    </dgm:pt>
    <dgm:pt modelId="{2D737766-2F7D-4732-A6E6-A35E30646720}" type="sibTrans" cxnId="{7C493BFA-C720-467E-B4BB-428153356927}">
      <dgm:prSet/>
      <dgm:spPr/>
      <dgm:t>
        <a:bodyPr/>
        <a:lstStyle/>
        <a:p>
          <a:endParaRPr lang="en-US"/>
        </a:p>
      </dgm:t>
    </dgm:pt>
    <dgm:pt modelId="{93341A9D-54A9-4875-BDF9-B957235F73C4}">
      <dgm:prSet phldrT="[Text]"/>
      <dgm:spPr/>
      <dgm:t>
        <a:bodyPr/>
        <a:lstStyle/>
        <a:p>
          <a:r>
            <a:rPr lang="fa-IR" dirty="0">
              <a:cs typeface="2  Titr" panose="00000700000000000000" pitchFamily="2" charset="-78"/>
            </a:rPr>
            <a:t>ب</a:t>
          </a:r>
          <a:endParaRPr lang="en-US" dirty="0">
            <a:cs typeface="2  Titr" panose="00000700000000000000" pitchFamily="2" charset="-78"/>
          </a:endParaRPr>
        </a:p>
      </dgm:t>
    </dgm:pt>
    <dgm:pt modelId="{FCA6A57E-F55F-4010-ABFE-C8F568F45FC4}" type="parTrans" cxnId="{CB7B2BF1-B22B-4802-97FD-6A122DEA072E}">
      <dgm:prSet/>
      <dgm:spPr/>
      <dgm:t>
        <a:bodyPr/>
        <a:lstStyle/>
        <a:p>
          <a:endParaRPr lang="en-US"/>
        </a:p>
      </dgm:t>
    </dgm:pt>
    <dgm:pt modelId="{8801C7D6-D3DB-4E45-A5F5-011454C77102}" type="sibTrans" cxnId="{CB7B2BF1-B22B-4802-97FD-6A122DEA072E}">
      <dgm:prSet/>
      <dgm:spPr/>
      <dgm:t>
        <a:bodyPr/>
        <a:lstStyle/>
        <a:p>
          <a:endParaRPr lang="en-US"/>
        </a:p>
      </dgm:t>
    </dgm:pt>
    <dgm:pt modelId="{B5BB5DCB-8D69-43A5-A6D2-305636C912DB}">
      <dgm:prSet phldrT="[Text]" custT="1"/>
      <dgm:spPr/>
      <dgm:t>
        <a:bodyPr/>
        <a:lstStyle/>
        <a:p>
          <a:r>
            <a:rPr lang="ar-SA" sz="1800" b="1" dirty="0">
              <a:cs typeface="B Nazanin" panose="00000400000000000000" pitchFamily="2" charset="-78"/>
            </a:rPr>
            <a:t>افرادی که برداشت غلط از ماهیت کارایی دارند، بازار را موقعی کارا می دانند که تمام سرمایه گذاران بطور عقلایی رفتار کنند</a:t>
          </a:r>
          <a:endParaRPr lang="en-US" sz="1800" b="1" dirty="0">
            <a:cs typeface="B Nazanin" panose="00000400000000000000" pitchFamily="2" charset="-78"/>
          </a:endParaRPr>
        </a:p>
      </dgm:t>
    </dgm:pt>
    <dgm:pt modelId="{845AF044-94E4-46E9-89B8-5BD35F3A856B}" type="parTrans" cxnId="{9D01452B-F9B6-40D4-8CFC-F39F1AE99F22}">
      <dgm:prSet/>
      <dgm:spPr/>
      <dgm:t>
        <a:bodyPr/>
        <a:lstStyle/>
        <a:p>
          <a:endParaRPr lang="en-US"/>
        </a:p>
      </dgm:t>
    </dgm:pt>
    <dgm:pt modelId="{16CF8BCC-A18B-40FE-86DA-FE254281E5B7}" type="sibTrans" cxnId="{9D01452B-F9B6-40D4-8CFC-F39F1AE99F22}">
      <dgm:prSet/>
      <dgm:spPr/>
      <dgm:t>
        <a:bodyPr/>
        <a:lstStyle/>
        <a:p>
          <a:endParaRPr lang="en-US"/>
        </a:p>
      </dgm:t>
    </dgm:pt>
    <dgm:pt modelId="{006CF9FE-70FA-446B-888D-951F21A5D3DB}">
      <dgm:prSet phldrT="[Text]"/>
      <dgm:spPr/>
      <dgm:t>
        <a:bodyPr/>
        <a:lstStyle/>
        <a:p>
          <a:r>
            <a:rPr lang="fa-IR" dirty="0">
              <a:cs typeface="2  Titr" panose="00000700000000000000" pitchFamily="2" charset="-78"/>
            </a:rPr>
            <a:t>ج</a:t>
          </a:r>
          <a:endParaRPr lang="en-US" dirty="0">
            <a:cs typeface="2  Titr" panose="00000700000000000000" pitchFamily="2" charset="-78"/>
          </a:endParaRPr>
        </a:p>
      </dgm:t>
    </dgm:pt>
    <dgm:pt modelId="{385365F5-4DEE-4C1D-A735-6B342E606917}" type="parTrans" cxnId="{3836D709-C48C-467D-BC84-8EE47CD25989}">
      <dgm:prSet/>
      <dgm:spPr/>
      <dgm:t>
        <a:bodyPr/>
        <a:lstStyle/>
        <a:p>
          <a:endParaRPr lang="en-US"/>
        </a:p>
      </dgm:t>
    </dgm:pt>
    <dgm:pt modelId="{402B0750-9E15-4DED-875F-93EB7C5221C0}" type="sibTrans" cxnId="{3836D709-C48C-467D-BC84-8EE47CD25989}">
      <dgm:prSet/>
      <dgm:spPr/>
      <dgm:t>
        <a:bodyPr/>
        <a:lstStyle/>
        <a:p>
          <a:endParaRPr lang="en-US"/>
        </a:p>
      </dgm:t>
    </dgm:pt>
    <dgm:pt modelId="{CFF881A3-E01E-447D-9EBD-F61190E2D613}">
      <dgm:prSet phldrT="[Text]" custT="1"/>
      <dgm:spPr/>
      <dgm:t>
        <a:bodyPr/>
        <a:lstStyle/>
        <a:p>
          <a:pPr algn="r"/>
          <a:r>
            <a:rPr lang="ar-SA" sz="1700" b="1" dirty="0">
              <a:cs typeface="B Nazanin" panose="00000400000000000000" pitchFamily="2" charset="-78"/>
            </a:rPr>
            <a:t>التهاب بازار سهام : گروهی وجود تب سفته بازی در بازار سهام را دلیلی برای غیر کارا بودن بازار سرمایه میدانند و معتقدند که یک دوره رفتار غیر عقلایی در بازار ایجاد شده است</a:t>
          </a:r>
          <a:endParaRPr lang="en-US" sz="1700" b="1" dirty="0">
            <a:cs typeface="B Nazanin" panose="00000400000000000000" pitchFamily="2" charset="-78"/>
          </a:endParaRPr>
        </a:p>
      </dgm:t>
    </dgm:pt>
    <dgm:pt modelId="{E801CF82-45A6-45B0-A69C-8ED56F0DED3D}" type="parTrans" cxnId="{376B7F09-3E0B-4835-B987-5421806E61A9}">
      <dgm:prSet/>
      <dgm:spPr/>
      <dgm:t>
        <a:bodyPr/>
        <a:lstStyle/>
        <a:p>
          <a:endParaRPr lang="en-US"/>
        </a:p>
      </dgm:t>
    </dgm:pt>
    <dgm:pt modelId="{7971B436-5431-448D-B3B6-57B8BAF0520F}" type="sibTrans" cxnId="{376B7F09-3E0B-4835-B987-5421806E61A9}">
      <dgm:prSet/>
      <dgm:spPr/>
      <dgm:t>
        <a:bodyPr/>
        <a:lstStyle/>
        <a:p>
          <a:endParaRPr lang="en-US"/>
        </a:p>
      </dgm:t>
    </dgm:pt>
    <dgm:pt modelId="{FCFC9760-CB3E-4D32-AD6C-522B57E854B0}" type="pres">
      <dgm:prSet presAssocID="{C2FB8531-8B5D-4452-A67C-FD5EF9C8AFF5}" presName="Name0" presStyleCnt="0">
        <dgm:presLayoutVars>
          <dgm:chMax/>
          <dgm:chPref val="3"/>
          <dgm:dir val="rev"/>
          <dgm:animOne val="branch"/>
          <dgm:animLvl val="lvl"/>
        </dgm:presLayoutVars>
      </dgm:prSet>
      <dgm:spPr/>
    </dgm:pt>
    <dgm:pt modelId="{E315DCC2-9A31-4138-BFFC-EA25FDA22F14}" type="pres">
      <dgm:prSet presAssocID="{69270179-800D-411F-A653-B7A3484CD3AA}" presName="composite" presStyleCnt="0"/>
      <dgm:spPr/>
    </dgm:pt>
    <dgm:pt modelId="{D5F74D14-FE9D-4AA3-ACD5-9EADCBA8AEB6}" type="pres">
      <dgm:prSet presAssocID="{69270179-800D-411F-A653-B7A3484CD3AA}" presName="FirstChild" presStyleLbl="revTx" presStyleIdx="0" presStyleCnt="3">
        <dgm:presLayoutVars>
          <dgm:chMax val="0"/>
          <dgm:chPref val="0"/>
          <dgm:bulletEnabled val="1"/>
        </dgm:presLayoutVars>
      </dgm:prSet>
      <dgm:spPr/>
    </dgm:pt>
    <dgm:pt modelId="{9C7B3B26-A3B0-4FD0-8A1C-163754089BFC}" type="pres">
      <dgm:prSet presAssocID="{69270179-800D-411F-A653-B7A3484CD3AA}" presName="Parent" presStyleLbl="alignNode1" presStyleIdx="0" presStyleCnt="3" custLinFactY="-23494" custLinFactNeighborX="-120" custLinFactNeighborY="-100000">
        <dgm:presLayoutVars>
          <dgm:chMax val="3"/>
          <dgm:chPref val="3"/>
          <dgm:bulletEnabled val="1"/>
        </dgm:presLayoutVars>
      </dgm:prSet>
      <dgm:spPr/>
    </dgm:pt>
    <dgm:pt modelId="{D222DA2B-0FCA-4782-AB48-FBE4AF558415}" type="pres">
      <dgm:prSet presAssocID="{69270179-800D-411F-A653-B7A3484CD3AA}" presName="Accent" presStyleLbl="parChTrans1D1" presStyleIdx="0" presStyleCnt="3"/>
      <dgm:spPr/>
    </dgm:pt>
    <dgm:pt modelId="{F0AA2F04-02AE-4417-9C63-F8556C9DA3FD}" type="pres">
      <dgm:prSet presAssocID="{0108F533-F7A0-4087-AB3F-C96B4AFC1DBA}" presName="sibTrans" presStyleCnt="0"/>
      <dgm:spPr/>
    </dgm:pt>
    <dgm:pt modelId="{A8F5D8F0-F55D-41DF-9FC4-B8792B1C7BD6}" type="pres">
      <dgm:prSet presAssocID="{93341A9D-54A9-4875-BDF9-B957235F73C4}" presName="composite" presStyleCnt="0"/>
      <dgm:spPr/>
    </dgm:pt>
    <dgm:pt modelId="{7FEF1B6B-BCED-40E9-9ADC-64FCFF2A697F}" type="pres">
      <dgm:prSet presAssocID="{93341A9D-54A9-4875-BDF9-B957235F73C4}" presName="FirstChild" presStyleLbl="revTx" presStyleIdx="1" presStyleCnt="3">
        <dgm:presLayoutVars>
          <dgm:chMax val="0"/>
          <dgm:chPref val="0"/>
          <dgm:bulletEnabled val="1"/>
        </dgm:presLayoutVars>
      </dgm:prSet>
      <dgm:spPr/>
    </dgm:pt>
    <dgm:pt modelId="{5F708461-9212-4D65-A1F7-AF17C77D6D85}" type="pres">
      <dgm:prSet presAssocID="{93341A9D-54A9-4875-BDF9-B957235F73C4}" presName="Parent" presStyleLbl="alignNode1" presStyleIdx="1" presStyleCnt="3">
        <dgm:presLayoutVars>
          <dgm:chMax val="3"/>
          <dgm:chPref val="3"/>
          <dgm:bulletEnabled val="1"/>
        </dgm:presLayoutVars>
      </dgm:prSet>
      <dgm:spPr/>
    </dgm:pt>
    <dgm:pt modelId="{83145884-DE35-44E1-9340-AA6A6FA771AD}" type="pres">
      <dgm:prSet presAssocID="{93341A9D-54A9-4875-BDF9-B957235F73C4}" presName="Accent" presStyleLbl="parChTrans1D1" presStyleIdx="1" presStyleCnt="3"/>
      <dgm:spPr/>
    </dgm:pt>
    <dgm:pt modelId="{524F61AD-F0AE-41A4-B7FB-87777440C101}" type="pres">
      <dgm:prSet presAssocID="{8801C7D6-D3DB-4E45-A5F5-011454C77102}" presName="sibTrans" presStyleCnt="0"/>
      <dgm:spPr/>
    </dgm:pt>
    <dgm:pt modelId="{D936077A-15E8-478F-8D39-015C078F2D8D}" type="pres">
      <dgm:prSet presAssocID="{006CF9FE-70FA-446B-888D-951F21A5D3DB}" presName="composite" presStyleCnt="0"/>
      <dgm:spPr/>
    </dgm:pt>
    <dgm:pt modelId="{B3E61F03-53A3-46F4-907C-92BB364C8D92}" type="pres">
      <dgm:prSet presAssocID="{006CF9FE-70FA-446B-888D-951F21A5D3DB}" presName="FirstChild" presStyleLbl="revTx" presStyleIdx="2" presStyleCnt="3">
        <dgm:presLayoutVars>
          <dgm:chMax val="0"/>
          <dgm:chPref val="0"/>
          <dgm:bulletEnabled val="1"/>
        </dgm:presLayoutVars>
      </dgm:prSet>
      <dgm:spPr/>
    </dgm:pt>
    <dgm:pt modelId="{1C493A19-72E4-41BC-91D9-A8A6260326B7}" type="pres">
      <dgm:prSet presAssocID="{006CF9FE-70FA-446B-888D-951F21A5D3DB}" presName="Parent" presStyleLbl="alignNode1" presStyleIdx="2" presStyleCnt="3">
        <dgm:presLayoutVars>
          <dgm:chMax val="3"/>
          <dgm:chPref val="3"/>
          <dgm:bulletEnabled val="1"/>
        </dgm:presLayoutVars>
      </dgm:prSet>
      <dgm:spPr/>
    </dgm:pt>
    <dgm:pt modelId="{09B0AEEC-1125-41A7-89DD-F94ED99397BA}" type="pres">
      <dgm:prSet presAssocID="{006CF9FE-70FA-446B-888D-951F21A5D3DB}" presName="Accent" presStyleLbl="parChTrans1D1" presStyleIdx="2" presStyleCnt="3"/>
      <dgm:spPr/>
    </dgm:pt>
  </dgm:ptLst>
  <dgm:cxnLst>
    <dgm:cxn modelId="{2EB65C05-ACD4-496F-B2F9-3A81E1D3F973}" type="presOf" srcId="{B5BB5DCB-8D69-43A5-A6D2-305636C912DB}" destId="{7FEF1B6B-BCED-40E9-9ADC-64FCFF2A697F}" srcOrd="0" destOrd="0" presId="urn:microsoft.com/office/officeart/2011/layout/TabList"/>
    <dgm:cxn modelId="{376B7F09-3E0B-4835-B987-5421806E61A9}" srcId="{006CF9FE-70FA-446B-888D-951F21A5D3DB}" destId="{CFF881A3-E01E-447D-9EBD-F61190E2D613}" srcOrd="0" destOrd="0" parTransId="{E801CF82-45A6-45B0-A69C-8ED56F0DED3D}" sibTransId="{7971B436-5431-448D-B3B6-57B8BAF0520F}"/>
    <dgm:cxn modelId="{3836D709-C48C-467D-BC84-8EE47CD25989}" srcId="{C2FB8531-8B5D-4452-A67C-FD5EF9C8AFF5}" destId="{006CF9FE-70FA-446B-888D-951F21A5D3DB}" srcOrd="2" destOrd="0" parTransId="{385365F5-4DEE-4C1D-A735-6B342E606917}" sibTransId="{402B0750-9E15-4DED-875F-93EB7C5221C0}"/>
    <dgm:cxn modelId="{EEC5450B-6A27-40B8-832B-2DC7D6BD9567}" type="presOf" srcId="{C2FB8531-8B5D-4452-A67C-FD5EF9C8AFF5}" destId="{FCFC9760-CB3E-4D32-AD6C-522B57E854B0}" srcOrd="0" destOrd="0" presId="urn:microsoft.com/office/officeart/2011/layout/TabList"/>
    <dgm:cxn modelId="{9D01452B-F9B6-40D4-8CFC-F39F1AE99F22}" srcId="{93341A9D-54A9-4875-BDF9-B957235F73C4}" destId="{B5BB5DCB-8D69-43A5-A6D2-305636C912DB}" srcOrd="0" destOrd="0" parTransId="{845AF044-94E4-46E9-89B8-5BD35F3A856B}" sibTransId="{16CF8BCC-A18B-40FE-86DA-FE254281E5B7}"/>
    <dgm:cxn modelId="{7FDD2763-ED2C-40C9-9785-F02605DCF948}" type="presOf" srcId="{8CF0A053-CCE0-47DB-B14A-2A307D950895}" destId="{D5F74D14-FE9D-4AA3-ACD5-9EADCBA8AEB6}" srcOrd="0" destOrd="0" presId="urn:microsoft.com/office/officeart/2011/layout/TabList"/>
    <dgm:cxn modelId="{D3DF2574-3109-40AF-9BC5-21E5AB1622B0}" type="presOf" srcId="{69270179-800D-411F-A653-B7A3484CD3AA}" destId="{9C7B3B26-A3B0-4FD0-8A1C-163754089BFC}" srcOrd="0" destOrd="0" presId="urn:microsoft.com/office/officeart/2011/layout/TabList"/>
    <dgm:cxn modelId="{F9B6BBA2-634C-4F0D-8D7D-934F9570A71B}" type="presOf" srcId="{93341A9D-54A9-4875-BDF9-B957235F73C4}" destId="{5F708461-9212-4D65-A1F7-AF17C77D6D85}" srcOrd="0" destOrd="0" presId="urn:microsoft.com/office/officeart/2011/layout/TabList"/>
    <dgm:cxn modelId="{F3DC8CD3-E493-4DBF-8222-73D0ABED6E3F}" type="presOf" srcId="{006CF9FE-70FA-446B-888D-951F21A5D3DB}" destId="{1C493A19-72E4-41BC-91D9-A8A6260326B7}" srcOrd="0" destOrd="0" presId="urn:microsoft.com/office/officeart/2011/layout/TabList"/>
    <dgm:cxn modelId="{0F0A15E7-479E-4D3B-A964-021F4DB28B25}" srcId="{C2FB8531-8B5D-4452-A67C-FD5EF9C8AFF5}" destId="{69270179-800D-411F-A653-B7A3484CD3AA}" srcOrd="0" destOrd="0" parTransId="{9326C559-76DF-4356-9D52-0231309F0090}" sibTransId="{0108F533-F7A0-4087-AB3F-C96B4AFC1DBA}"/>
    <dgm:cxn modelId="{CB7B2BF1-B22B-4802-97FD-6A122DEA072E}" srcId="{C2FB8531-8B5D-4452-A67C-FD5EF9C8AFF5}" destId="{93341A9D-54A9-4875-BDF9-B957235F73C4}" srcOrd="1" destOrd="0" parTransId="{FCA6A57E-F55F-4010-ABFE-C8F568F45FC4}" sibTransId="{8801C7D6-D3DB-4E45-A5F5-011454C77102}"/>
    <dgm:cxn modelId="{7C493BFA-C720-467E-B4BB-428153356927}" srcId="{69270179-800D-411F-A653-B7A3484CD3AA}" destId="{8CF0A053-CCE0-47DB-B14A-2A307D950895}" srcOrd="0" destOrd="0" parTransId="{0BC5E2CE-8A2F-46E8-8036-1D46ED4692BD}" sibTransId="{2D737766-2F7D-4732-A6E6-A35E30646720}"/>
    <dgm:cxn modelId="{096AA8FA-C12F-4DFD-A79A-922F6484FF01}" type="presOf" srcId="{CFF881A3-E01E-447D-9EBD-F61190E2D613}" destId="{B3E61F03-53A3-46F4-907C-92BB364C8D92}" srcOrd="0" destOrd="0" presId="urn:microsoft.com/office/officeart/2011/layout/TabList"/>
    <dgm:cxn modelId="{B896E819-F60C-4424-8A32-2D2F744FE0EB}" type="presParOf" srcId="{FCFC9760-CB3E-4D32-AD6C-522B57E854B0}" destId="{E315DCC2-9A31-4138-BFFC-EA25FDA22F14}" srcOrd="0" destOrd="0" presId="urn:microsoft.com/office/officeart/2011/layout/TabList"/>
    <dgm:cxn modelId="{B63F14ED-A3E5-4F39-A792-9033D1C53456}" type="presParOf" srcId="{E315DCC2-9A31-4138-BFFC-EA25FDA22F14}" destId="{D5F74D14-FE9D-4AA3-ACD5-9EADCBA8AEB6}" srcOrd="0" destOrd="0" presId="urn:microsoft.com/office/officeart/2011/layout/TabList"/>
    <dgm:cxn modelId="{43D0A41D-C5DB-4A9D-A772-97A5E49700B7}" type="presParOf" srcId="{E315DCC2-9A31-4138-BFFC-EA25FDA22F14}" destId="{9C7B3B26-A3B0-4FD0-8A1C-163754089BFC}" srcOrd="1" destOrd="0" presId="urn:microsoft.com/office/officeart/2011/layout/TabList"/>
    <dgm:cxn modelId="{AACFADD3-C0A0-43B1-A4E4-F1B8635B401B}" type="presParOf" srcId="{E315DCC2-9A31-4138-BFFC-EA25FDA22F14}" destId="{D222DA2B-0FCA-4782-AB48-FBE4AF558415}" srcOrd="2" destOrd="0" presId="urn:microsoft.com/office/officeart/2011/layout/TabList"/>
    <dgm:cxn modelId="{F8262846-48A5-472F-A8B2-B823FDE19F0F}" type="presParOf" srcId="{FCFC9760-CB3E-4D32-AD6C-522B57E854B0}" destId="{F0AA2F04-02AE-4417-9C63-F8556C9DA3FD}" srcOrd="1" destOrd="0" presId="urn:microsoft.com/office/officeart/2011/layout/TabList"/>
    <dgm:cxn modelId="{6EB39445-50D2-4E4F-A5CC-320684A55943}" type="presParOf" srcId="{FCFC9760-CB3E-4D32-AD6C-522B57E854B0}" destId="{A8F5D8F0-F55D-41DF-9FC4-B8792B1C7BD6}" srcOrd="2" destOrd="0" presId="urn:microsoft.com/office/officeart/2011/layout/TabList"/>
    <dgm:cxn modelId="{53F72BF5-A83D-4743-8094-223F0BEB3DA9}" type="presParOf" srcId="{A8F5D8F0-F55D-41DF-9FC4-B8792B1C7BD6}" destId="{7FEF1B6B-BCED-40E9-9ADC-64FCFF2A697F}" srcOrd="0" destOrd="0" presId="urn:microsoft.com/office/officeart/2011/layout/TabList"/>
    <dgm:cxn modelId="{09EFB379-4641-4A25-A988-D5A53BE593F6}" type="presParOf" srcId="{A8F5D8F0-F55D-41DF-9FC4-B8792B1C7BD6}" destId="{5F708461-9212-4D65-A1F7-AF17C77D6D85}" srcOrd="1" destOrd="0" presId="urn:microsoft.com/office/officeart/2011/layout/TabList"/>
    <dgm:cxn modelId="{A07C3064-E708-444D-8C8E-71A621739891}" type="presParOf" srcId="{A8F5D8F0-F55D-41DF-9FC4-B8792B1C7BD6}" destId="{83145884-DE35-44E1-9340-AA6A6FA771AD}" srcOrd="2" destOrd="0" presId="urn:microsoft.com/office/officeart/2011/layout/TabList"/>
    <dgm:cxn modelId="{AB545B42-D50F-4932-8FD6-7A957FD55AE1}" type="presParOf" srcId="{FCFC9760-CB3E-4D32-AD6C-522B57E854B0}" destId="{524F61AD-F0AE-41A4-B7FB-87777440C101}" srcOrd="3" destOrd="0" presId="urn:microsoft.com/office/officeart/2011/layout/TabList"/>
    <dgm:cxn modelId="{86429BDE-2BA6-4866-856C-D88C78ABF43B}" type="presParOf" srcId="{FCFC9760-CB3E-4D32-AD6C-522B57E854B0}" destId="{D936077A-15E8-478F-8D39-015C078F2D8D}" srcOrd="4" destOrd="0" presId="urn:microsoft.com/office/officeart/2011/layout/TabList"/>
    <dgm:cxn modelId="{C6CE848F-97A3-4ECB-919A-2196F06FC256}" type="presParOf" srcId="{D936077A-15E8-478F-8D39-015C078F2D8D}" destId="{B3E61F03-53A3-46F4-907C-92BB364C8D92}" srcOrd="0" destOrd="0" presId="urn:microsoft.com/office/officeart/2011/layout/TabList"/>
    <dgm:cxn modelId="{DC1317A4-CA7B-4E33-8429-5DFE30799DF4}" type="presParOf" srcId="{D936077A-15E8-478F-8D39-015C078F2D8D}" destId="{1C493A19-72E4-41BC-91D9-A8A6260326B7}" srcOrd="1" destOrd="0" presId="urn:microsoft.com/office/officeart/2011/layout/TabList"/>
    <dgm:cxn modelId="{D2CA069A-1162-4A8A-B652-21F2D2F715D4}" type="presParOf" srcId="{D936077A-15E8-478F-8D39-015C078F2D8D}" destId="{09B0AEEC-1125-41A7-89DD-F94ED99397BA}"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F5142B-943F-4D28-BFFC-FDAA07982097}" type="doc">
      <dgm:prSet loTypeId="urn:diagrams.loki3.com/BracketList" loCatId="officeonline" qsTypeId="urn:microsoft.com/office/officeart/2005/8/quickstyle/3d3" qsCatId="3D" csTypeId="urn:microsoft.com/office/officeart/2005/8/colors/accent4_2" csCatId="accent4" phldr="1"/>
      <dgm:spPr/>
      <dgm:t>
        <a:bodyPr/>
        <a:lstStyle/>
        <a:p>
          <a:endParaRPr lang="en-US"/>
        </a:p>
      </dgm:t>
    </dgm:pt>
    <dgm:pt modelId="{41088CA6-5E66-4B82-AF45-0766811BBD03}">
      <dgm:prSet phldrT="[Text]"/>
      <dgm:spPr/>
      <dgm:t>
        <a:bodyPr/>
        <a:lstStyle/>
        <a:p>
          <a:r>
            <a:rPr lang="fa-IR" dirty="0"/>
            <a:t>1</a:t>
          </a:r>
          <a:endParaRPr lang="en-US" dirty="0"/>
        </a:p>
      </dgm:t>
    </dgm:pt>
    <dgm:pt modelId="{6E336DDC-56FE-4662-A5BA-EDA320B38463}" type="parTrans" cxnId="{EE48C74C-94A0-4DD9-92B6-341AF2D4E839}">
      <dgm:prSet/>
      <dgm:spPr/>
      <dgm:t>
        <a:bodyPr/>
        <a:lstStyle/>
        <a:p>
          <a:endParaRPr lang="en-US"/>
        </a:p>
      </dgm:t>
    </dgm:pt>
    <dgm:pt modelId="{091607B0-3ECC-4501-A422-C81A4B15CC89}" type="sibTrans" cxnId="{EE48C74C-94A0-4DD9-92B6-341AF2D4E839}">
      <dgm:prSet/>
      <dgm:spPr/>
      <dgm:t>
        <a:bodyPr/>
        <a:lstStyle/>
        <a:p>
          <a:endParaRPr lang="en-US"/>
        </a:p>
      </dgm:t>
    </dgm:pt>
    <dgm:pt modelId="{E9F58D7F-7E5D-4BF1-9DFA-B8361D555043}">
      <dgm:prSet phldrT="[Text]" custT="1"/>
      <dgm:spPr/>
      <dgm:t>
        <a:bodyPr/>
        <a:lstStyle/>
        <a:p>
          <a:pPr algn="r">
            <a:buNone/>
          </a:pPr>
          <a:r>
            <a:rPr lang="ar-SA" sz="2200" dirty="0">
              <a:cs typeface="B Nazanin" panose="00000400000000000000" pitchFamily="2" charset="-78"/>
            </a:rPr>
            <a:t>ما حتما بر بازار غلبه کنیم و بازده بیشتری بدست آوریم</a:t>
          </a:r>
          <a:endParaRPr lang="en-US" sz="2200" dirty="0">
            <a:cs typeface="B Nazanin" panose="00000400000000000000" pitchFamily="2" charset="-78"/>
          </a:endParaRPr>
        </a:p>
      </dgm:t>
    </dgm:pt>
    <dgm:pt modelId="{CCCEC4EB-9C6F-40C8-9A8A-39F0C1C3429D}" type="parTrans" cxnId="{919EDBB7-F5D0-486C-AF7D-3C2E36499EDE}">
      <dgm:prSet/>
      <dgm:spPr/>
      <dgm:t>
        <a:bodyPr/>
        <a:lstStyle/>
        <a:p>
          <a:endParaRPr lang="en-US"/>
        </a:p>
      </dgm:t>
    </dgm:pt>
    <dgm:pt modelId="{95ACF84F-4D08-4DD9-A9D9-74948F958FED}" type="sibTrans" cxnId="{919EDBB7-F5D0-486C-AF7D-3C2E36499EDE}">
      <dgm:prSet/>
      <dgm:spPr/>
      <dgm:t>
        <a:bodyPr/>
        <a:lstStyle/>
        <a:p>
          <a:endParaRPr lang="en-US"/>
        </a:p>
      </dgm:t>
    </dgm:pt>
    <dgm:pt modelId="{34537AB1-CCE0-451B-BDC0-A0C19438A417}">
      <dgm:prSet phldrT="[Text]"/>
      <dgm:spPr/>
      <dgm:t>
        <a:bodyPr/>
        <a:lstStyle/>
        <a:p>
          <a:r>
            <a:rPr lang="fa-IR" dirty="0"/>
            <a:t>2</a:t>
          </a:r>
          <a:endParaRPr lang="en-US" dirty="0"/>
        </a:p>
      </dgm:t>
    </dgm:pt>
    <dgm:pt modelId="{117AA8F7-B96C-4983-9B67-BB3DA26236FA}" type="parTrans" cxnId="{DDD77781-3300-4FAF-AB92-45769E7AE975}">
      <dgm:prSet/>
      <dgm:spPr/>
      <dgm:t>
        <a:bodyPr/>
        <a:lstStyle/>
        <a:p>
          <a:endParaRPr lang="en-US"/>
        </a:p>
      </dgm:t>
    </dgm:pt>
    <dgm:pt modelId="{DC9B17F3-FA58-4473-A621-F748AC7D6D93}" type="sibTrans" cxnId="{DDD77781-3300-4FAF-AB92-45769E7AE975}">
      <dgm:prSet/>
      <dgm:spPr/>
      <dgm:t>
        <a:bodyPr/>
        <a:lstStyle/>
        <a:p>
          <a:endParaRPr lang="en-US"/>
        </a:p>
      </dgm:t>
    </dgm:pt>
    <dgm:pt modelId="{9B4AD167-5E9E-45A6-B6FD-4B520465CCEC}">
      <dgm:prSet phldrT="[Text]" custT="1"/>
      <dgm:spPr/>
      <dgm:t>
        <a:bodyPr/>
        <a:lstStyle/>
        <a:p>
          <a:pPr rtl="1">
            <a:buNone/>
          </a:pPr>
          <a:r>
            <a:rPr lang="ar-SA" sz="2200" dirty="0">
              <a:cs typeface="B Nazanin" panose="00000400000000000000" pitchFamily="2" charset="-78"/>
            </a:rPr>
            <a:t>داراییهایی را انتخاب کنیم که بازده متناسب با ریسک بدست آوریم</a:t>
          </a:r>
          <a:endParaRPr lang="en-US" sz="2200" dirty="0">
            <a:cs typeface="B Nazanin" panose="00000400000000000000" pitchFamily="2" charset="-78"/>
          </a:endParaRPr>
        </a:p>
      </dgm:t>
    </dgm:pt>
    <dgm:pt modelId="{D1CE65DB-D153-42B3-A29A-48C508B8E7A9}" type="parTrans" cxnId="{455267D2-6D31-4337-807A-5A8D86E8622C}">
      <dgm:prSet/>
      <dgm:spPr/>
      <dgm:t>
        <a:bodyPr/>
        <a:lstStyle/>
        <a:p>
          <a:endParaRPr lang="en-US"/>
        </a:p>
      </dgm:t>
    </dgm:pt>
    <dgm:pt modelId="{D1085E91-E2E6-4100-AF1A-DD35CB8212FE}" type="sibTrans" cxnId="{455267D2-6D31-4337-807A-5A8D86E8622C}">
      <dgm:prSet/>
      <dgm:spPr/>
      <dgm:t>
        <a:bodyPr/>
        <a:lstStyle/>
        <a:p>
          <a:endParaRPr lang="en-US"/>
        </a:p>
      </dgm:t>
    </dgm:pt>
    <dgm:pt modelId="{E2AB2AED-759C-4D6F-B4ED-DF342F57303A}" type="pres">
      <dgm:prSet presAssocID="{30F5142B-943F-4D28-BFFC-FDAA07982097}" presName="Name0" presStyleCnt="0">
        <dgm:presLayoutVars>
          <dgm:dir val="rev"/>
          <dgm:animLvl val="lvl"/>
          <dgm:resizeHandles val="exact"/>
        </dgm:presLayoutVars>
      </dgm:prSet>
      <dgm:spPr/>
    </dgm:pt>
    <dgm:pt modelId="{32C0B142-B8ED-4C9F-ADC2-BE363B1FB557}" type="pres">
      <dgm:prSet presAssocID="{41088CA6-5E66-4B82-AF45-0766811BBD03}" presName="linNode" presStyleCnt="0"/>
      <dgm:spPr/>
    </dgm:pt>
    <dgm:pt modelId="{0AF6CDAA-924B-4253-B75B-7795AA0876E2}" type="pres">
      <dgm:prSet presAssocID="{41088CA6-5E66-4B82-AF45-0766811BBD03}" presName="parTx" presStyleLbl="revTx" presStyleIdx="0" presStyleCnt="2">
        <dgm:presLayoutVars>
          <dgm:chMax val="1"/>
          <dgm:bulletEnabled val="1"/>
        </dgm:presLayoutVars>
      </dgm:prSet>
      <dgm:spPr/>
    </dgm:pt>
    <dgm:pt modelId="{AC41CE48-A35B-46BA-9E78-0F5BDDC5130F}" type="pres">
      <dgm:prSet presAssocID="{41088CA6-5E66-4B82-AF45-0766811BBD03}" presName="bracket" presStyleLbl="parChTrans1D1" presStyleIdx="0" presStyleCnt="2"/>
      <dgm:spPr/>
    </dgm:pt>
    <dgm:pt modelId="{9D72ABFA-BE8A-4B0D-936E-52355D3C8EF5}" type="pres">
      <dgm:prSet presAssocID="{41088CA6-5E66-4B82-AF45-0766811BBD03}" presName="spH" presStyleCnt="0"/>
      <dgm:spPr/>
    </dgm:pt>
    <dgm:pt modelId="{A98C27A2-DDB0-41EC-9837-E3A5C508CD55}" type="pres">
      <dgm:prSet presAssocID="{41088CA6-5E66-4B82-AF45-0766811BBD03}" presName="desTx" presStyleLbl="node1" presStyleIdx="0" presStyleCnt="2">
        <dgm:presLayoutVars>
          <dgm:bulletEnabled val="1"/>
        </dgm:presLayoutVars>
      </dgm:prSet>
      <dgm:spPr/>
    </dgm:pt>
    <dgm:pt modelId="{FDD103AE-CEA7-46F2-9C98-BECC447DE6EC}" type="pres">
      <dgm:prSet presAssocID="{091607B0-3ECC-4501-A422-C81A4B15CC89}" presName="spV" presStyleCnt="0"/>
      <dgm:spPr/>
    </dgm:pt>
    <dgm:pt modelId="{B1D52A51-C62E-4AF2-AEC5-0AAA9F9EE163}" type="pres">
      <dgm:prSet presAssocID="{34537AB1-CCE0-451B-BDC0-A0C19438A417}" presName="linNode" presStyleCnt="0"/>
      <dgm:spPr/>
    </dgm:pt>
    <dgm:pt modelId="{984D3CAD-F418-41A5-ADDF-316BA284384D}" type="pres">
      <dgm:prSet presAssocID="{34537AB1-CCE0-451B-BDC0-A0C19438A417}" presName="parTx" presStyleLbl="revTx" presStyleIdx="1" presStyleCnt="2">
        <dgm:presLayoutVars>
          <dgm:chMax val="1"/>
          <dgm:bulletEnabled val="1"/>
        </dgm:presLayoutVars>
      </dgm:prSet>
      <dgm:spPr/>
    </dgm:pt>
    <dgm:pt modelId="{6C7DDC6D-3100-47A4-9495-20E714DAC49D}" type="pres">
      <dgm:prSet presAssocID="{34537AB1-CCE0-451B-BDC0-A0C19438A417}" presName="bracket" presStyleLbl="parChTrans1D1" presStyleIdx="1" presStyleCnt="2"/>
      <dgm:spPr/>
    </dgm:pt>
    <dgm:pt modelId="{D31B4043-423D-4389-92C6-C39FF838B5B8}" type="pres">
      <dgm:prSet presAssocID="{34537AB1-CCE0-451B-BDC0-A0C19438A417}" presName="spH" presStyleCnt="0"/>
      <dgm:spPr/>
    </dgm:pt>
    <dgm:pt modelId="{45496F2A-1BE2-495B-9DE5-191F3C788664}" type="pres">
      <dgm:prSet presAssocID="{34537AB1-CCE0-451B-BDC0-A0C19438A417}" presName="desTx" presStyleLbl="node1" presStyleIdx="1" presStyleCnt="2">
        <dgm:presLayoutVars>
          <dgm:bulletEnabled val="1"/>
        </dgm:presLayoutVars>
      </dgm:prSet>
      <dgm:spPr/>
    </dgm:pt>
  </dgm:ptLst>
  <dgm:cxnLst>
    <dgm:cxn modelId="{A15B7E13-0A78-492A-B656-86D83671F179}" type="presOf" srcId="{41088CA6-5E66-4B82-AF45-0766811BBD03}" destId="{0AF6CDAA-924B-4253-B75B-7795AA0876E2}" srcOrd="0" destOrd="0" presId="urn:diagrams.loki3.com/BracketList"/>
    <dgm:cxn modelId="{EE48C74C-94A0-4DD9-92B6-341AF2D4E839}" srcId="{30F5142B-943F-4D28-BFFC-FDAA07982097}" destId="{41088CA6-5E66-4B82-AF45-0766811BBD03}" srcOrd="0" destOrd="0" parTransId="{6E336DDC-56FE-4662-A5BA-EDA320B38463}" sibTransId="{091607B0-3ECC-4501-A422-C81A4B15CC89}"/>
    <dgm:cxn modelId="{8AF2247A-48D0-4669-9ECD-663E80AF6AF1}" type="presOf" srcId="{34537AB1-CCE0-451B-BDC0-A0C19438A417}" destId="{984D3CAD-F418-41A5-ADDF-316BA284384D}" srcOrd="0" destOrd="0" presId="urn:diagrams.loki3.com/BracketList"/>
    <dgm:cxn modelId="{DDD77781-3300-4FAF-AB92-45769E7AE975}" srcId="{30F5142B-943F-4D28-BFFC-FDAA07982097}" destId="{34537AB1-CCE0-451B-BDC0-A0C19438A417}" srcOrd="1" destOrd="0" parTransId="{117AA8F7-B96C-4983-9B67-BB3DA26236FA}" sibTransId="{DC9B17F3-FA58-4473-A621-F748AC7D6D93}"/>
    <dgm:cxn modelId="{CBC5048E-F23B-4F32-B975-D2757C5995F4}" type="presOf" srcId="{30F5142B-943F-4D28-BFFC-FDAA07982097}" destId="{E2AB2AED-759C-4D6F-B4ED-DF342F57303A}" srcOrd="0" destOrd="0" presId="urn:diagrams.loki3.com/BracketList"/>
    <dgm:cxn modelId="{7C70E49C-6551-4671-8D9F-56E265041EF5}" type="presOf" srcId="{E9F58D7F-7E5D-4BF1-9DFA-B8361D555043}" destId="{A98C27A2-DDB0-41EC-9837-E3A5C508CD55}" srcOrd="0" destOrd="0" presId="urn:diagrams.loki3.com/BracketList"/>
    <dgm:cxn modelId="{919EDBB7-F5D0-486C-AF7D-3C2E36499EDE}" srcId="{41088CA6-5E66-4B82-AF45-0766811BBD03}" destId="{E9F58D7F-7E5D-4BF1-9DFA-B8361D555043}" srcOrd="0" destOrd="0" parTransId="{CCCEC4EB-9C6F-40C8-9A8A-39F0C1C3429D}" sibTransId="{95ACF84F-4D08-4DD9-A9D9-74948F958FED}"/>
    <dgm:cxn modelId="{455267D2-6D31-4337-807A-5A8D86E8622C}" srcId="{34537AB1-CCE0-451B-BDC0-A0C19438A417}" destId="{9B4AD167-5E9E-45A6-B6FD-4B520465CCEC}" srcOrd="0" destOrd="0" parTransId="{D1CE65DB-D153-42B3-A29A-48C508B8E7A9}" sibTransId="{D1085E91-E2E6-4100-AF1A-DD35CB8212FE}"/>
    <dgm:cxn modelId="{DD7B53D2-D8B2-44B0-8556-2FFB4D5604C9}" type="presOf" srcId="{9B4AD167-5E9E-45A6-B6FD-4B520465CCEC}" destId="{45496F2A-1BE2-495B-9DE5-191F3C788664}" srcOrd="0" destOrd="0" presId="urn:diagrams.loki3.com/BracketList"/>
    <dgm:cxn modelId="{09B35B14-A13B-415B-AD4E-FF7DE8101FD7}" type="presParOf" srcId="{E2AB2AED-759C-4D6F-B4ED-DF342F57303A}" destId="{32C0B142-B8ED-4C9F-ADC2-BE363B1FB557}" srcOrd="0" destOrd="0" presId="urn:diagrams.loki3.com/BracketList"/>
    <dgm:cxn modelId="{D8017151-85A7-44BC-922D-779B5C855361}" type="presParOf" srcId="{32C0B142-B8ED-4C9F-ADC2-BE363B1FB557}" destId="{0AF6CDAA-924B-4253-B75B-7795AA0876E2}" srcOrd="0" destOrd="0" presId="urn:diagrams.loki3.com/BracketList"/>
    <dgm:cxn modelId="{2FAD01D3-55F2-40D5-9136-9A6177A43090}" type="presParOf" srcId="{32C0B142-B8ED-4C9F-ADC2-BE363B1FB557}" destId="{AC41CE48-A35B-46BA-9E78-0F5BDDC5130F}" srcOrd="1" destOrd="0" presId="urn:diagrams.loki3.com/BracketList"/>
    <dgm:cxn modelId="{56614471-BE51-4CEA-8141-03D8DC8F058B}" type="presParOf" srcId="{32C0B142-B8ED-4C9F-ADC2-BE363B1FB557}" destId="{9D72ABFA-BE8A-4B0D-936E-52355D3C8EF5}" srcOrd="2" destOrd="0" presId="urn:diagrams.loki3.com/BracketList"/>
    <dgm:cxn modelId="{8C26E4C0-67D8-46D6-83C3-5686F64E2469}" type="presParOf" srcId="{32C0B142-B8ED-4C9F-ADC2-BE363B1FB557}" destId="{A98C27A2-DDB0-41EC-9837-E3A5C508CD55}" srcOrd="3" destOrd="0" presId="urn:diagrams.loki3.com/BracketList"/>
    <dgm:cxn modelId="{48A8F667-397E-4841-9E93-885D8D8A6FAE}" type="presParOf" srcId="{E2AB2AED-759C-4D6F-B4ED-DF342F57303A}" destId="{FDD103AE-CEA7-46F2-9C98-BECC447DE6EC}" srcOrd="1" destOrd="0" presId="urn:diagrams.loki3.com/BracketList"/>
    <dgm:cxn modelId="{27E164BA-CA3F-4C12-A6C7-9566A5263F1F}" type="presParOf" srcId="{E2AB2AED-759C-4D6F-B4ED-DF342F57303A}" destId="{B1D52A51-C62E-4AF2-AEC5-0AAA9F9EE163}" srcOrd="2" destOrd="0" presId="urn:diagrams.loki3.com/BracketList"/>
    <dgm:cxn modelId="{C1A06B61-7602-4CA3-BCCF-6E8A6DF9FE40}" type="presParOf" srcId="{B1D52A51-C62E-4AF2-AEC5-0AAA9F9EE163}" destId="{984D3CAD-F418-41A5-ADDF-316BA284384D}" srcOrd="0" destOrd="0" presId="urn:diagrams.loki3.com/BracketList"/>
    <dgm:cxn modelId="{E134246D-0B8A-4174-8525-690354955014}" type="presParOf" srcId="{B1D52A51-C62E-4AF2-AEC5-0AAA9F9EE163}" destId="{6C7DDC6D-3100-47A4-9495-20E714DAC49D}" srcOrd="1" destOrd="0" presId="urn:diagrams.loki3.com/BracketList"/>
    <dgm:cxn modelId="{CBB9AD8A-D2D9-4A30-B293-0E7E023F14D1}" type="presParOf" srcId="{B1D52A51-C62E-4AF2-AEC5-0AAA9F9EE163}" destId="{D31B4043-423D-4389-92C6-C39FF838B5B8}" srcOrd="2" destOrd="0" presId="urn:diagrams.loki3.com/BracketList"/>
    <dgm:cxn modelId="{C5F1C422-5DE0-4FCD-B602-4CDD88363728}" type="presParOf" srcId="{B1D52A51-C62E-4AF2-AEC5-0AAA9F9EE163}" destId="{45496F2A-1BE2-495B-9DE5-191F3C78866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6CDAA-924B-4253-B75B-7795AA0876E2}">
      <dsp:nvSpPr>
        <dsp:cNvPr id="0" name=""/>
        <dsp:cNvSpPr/>
      </dsp:nvSpPr>
      <dsp:spPr>
        <a:xfrm>
          <a:off x="5907777" y="381094"/>
          <a:ext cx="1059904" cy="8654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5560" tIns="12700" rIns="35560" bIns="12700" numCol="1" spcCol="1270" anchor="ctr" anchorCtr="0">
          <a:noAutofit/>
        </a:bodyPr>
        <a:lstStyle/>
        <a:p>
          <a:pPr marL="0" lvl="0" indent="0" algn="l" defTabSz="222250">
            <a:lnSpc>
              <a:spcPct val="90000"/>
            </a:lnSpc>
            <a:spcBef>
              <a:spcPct val="0"/>
            </a:spcBef>
            <a:spcAft>
              <a:spcPct val="35000"/>
            </a:spcAft>
            <a:buNone/>
          </a:pPr>
          <a:endParaRPr lang="en-US" sz="500" kern="1200" dirty="0"/>
        </a:p>
      </dsp:txBody>
      <dsp:txXfrm>
        <a:off x="5907777" y="381094"/>
        <a:ext cx="1059904" cy="86540"/>
      </dsp:txXfrm>
    </dsp:sp>
    <dsp:sp modelId="{AC41CE48-A35B-46BA-9E78-0F5BDDC5130F}">
      <dsp:nvSpPr>
        <dsp:cNvPr id="0" name=""/>
        <dsp:cNvSpPr/>
      </dsp:nvSpPr>
      <dsp:spPr>
        <a:xfrm rot="10800000">
          <a:off x="5695796" y="2480"/>
          <a:ext cx="211980" cy="843768"/>
        </a:xfrm>
        <a:prstGeom prst="leftBrace">
          <a:avLst>
            <a:gd name="adj1" fmla="val 35000"/>
            <a:gd name="adj2" fmla="val 50000"/>
          </a:avLst>
        </a:prstGeom>
        <a:noFill/>
        <a:ln w="190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98C27A2-DDB0-41EC-9837-E3A5C508CD55}">
      <dsp:nvSpPr>
        <dsp:cNvPr id="0" name=""/>
        <dsp:cNvSpPr/>
      </dsp:nvSpPr>
      <dsp:spPr>
        <a:xfrm>
          <a:off x="9248" y="2480"/>
          <a:ext cx="5601755" cy="843768"/>
        </a:xfrm>
        <a:prstGeom prst="rect">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r" defTabSz="711200" rtl="1">
            <a:lnSpc>
              <a:spcPct val="90000"/>
            </a:lnSpc>
            <a:spcBef>
              <a:spcPct val="0"/>
            </a:spcBef>
            <a:spcAft>
              <a:spcPct val="15000"/>
            </a:spcAft>
            <a:buNone/>
          </a:pPr>
          <a:r>
            <a:rPr lang="fa-IR" sz="1600" kern="1200" dirty="0">
              <a:cs typeface="B Nazanin" panose="00000400000000000000" pitchFamily="2" charset="-78"/>
            </a:rPr>
            <a:t>. اگر بازار به شکل قوی کار نباشد، کسی که سرمایه دارد و اطلاعاتش از بقیه بیشتر است و افراد خبرهای برای تحلیل این اطلاعات خاص در دسترس دارد، قاعدتا بازده بیشتری به دست می آورد. </a:t>
          </a:r>
          <a:endParaRPr lang="en-US" sz="1600" kern="1200" dirty="0">
            <a:cs typeface="B Nazanin" panose="00000400000000000000" pitchFamily="2" charset="-78"/>
          </a:endParaRPr>
        </a:p>
      </dsp:txBody>
      <dsp:txXfrm>
        <a:off x="9248" y="2480"/>
        <a:ext cx="5601755" cy="843768"/>
      </dsp:txXfrm>
    </dsp:sp>
    <dsp:sp modelId="{984D3CAD-F418-41A5-ADDF-316BA284384D}">
      <dsp:nvSpPr>
        <dsp:cNvPr id="0" name=""/>
        <dsp:cNvSpPr/>
      </dsp:nvSpPr>
      <dsp:spPr>
        <a:xfrm>
          <a:off x="5919686" y="1240598"/>
          <a:ext cx="1047995" cy="8654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5560" tIns="12700" rIns="35560" bIns="12700" numCol="1" spcCol="1270" anchor="ctr" anchorCtr="0">
          <a:noAutofit/>
        </a:bodyPr>
        <a:lstStyle/>
        <a:p>
          <a:pPr marL="0" lvl="0" indent="0" algn="l" defTabSz="222250">
            <a:lnSpc>
              <a:spcPct val="90000"/>
            </a:lnSpc>
            <a:spcBef>
              <a:spcPct val="0"/>
            </a:spcBef>
            <a:spcAft>
              <a:spcPct val="35000"/>
            </a:spcAft>
            <a:buNone/>
          </a:pPr>
          <a:endParaRPr lang="en-US" sz="500" kern="1200" dirty="0"/>
        </a:p>
      </dsp:txBody>
      <dsp:txXfrm>
        <a:off x="5919686" y="1240598"/>
        <a:ext cx="1047995" cy="86540"/>
      </dsp:txXfrm>
    </dsp:sp>
    <dsp:sp modelId="{6C7DDC6D-3100-47A4-9495-20E714DAC49D}">
      <dsp:nvSpPr>
        <dsp:cNvPr id="0" name=""/>
        <dsp:cNvSpPr/>
      </dsp:nvSpPr>
      <dsp:spPr>
        <a:xfrm rot="10800000">
          <a:off x="5710087" y="861984"/>
          <a:ext cx="209599" cy="843768"/>
        </a:xfrm>
        <a:prstGeom prst="leftBrace">
          <a:avLst>
            <a:gd name="adj1" fmla="val 35000"/>
            <a:gd name="adj2" fmla="val 50000"/>
          </a:avLst>
        </a:prstGeom>
        <a:noFill/>
        <a:ln w="190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5496F2A-1BE2-495B-9DE5-191F3C788664}">
      <dsp:nvSpPr>
        <dsp:cNvPr id="0" name=""/>
        <dsp:cNvSpPr/>
      </dsp:nvSpPr>
      <dsp:spPr>
        <a:xfrm>
          <a:off x="7674" y="861984"/>
          <a:ext cx="5618572" cy="843768"/>
        </a:xfrm>
        <a:prstGeom prst="rect">
          <a:avLst/>
        </a:prstGeom>
        <a:solidFill>
          <a:schemeClr val="accent3">
            <a:hueOff val="4927703"/>
            <a:satOff val="-26639"/>
            <a:lumOff val="-98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r" defTabSz="711200" rtl="1">
            <a:lnSpc>
              <a:spcPct val="90000"/>
            </a:lnSpc>
            <a:spcBef>
              <a:spcPct val="0"/>
            </a:spcBef>
            <a:spcAft>
              <a:spcPct val="15000"/>
            </a:spcAft>
            <a:buNone/>
          </a:pPr>
          <a:r>
            <a:rPr lang="fa-IR" sz="1600" kern="1200" dirty="0">
              <a:cs typeface="B Nazanin" panose="00000400000000000000" pitchFamily="2" charset="-78"/>
            </a:rPr>
            <a:t>اگر شکل ضعيف معتبر باشد، تحلیل فنی یا تحلیل نمودار قیمت سهام بی اثر می شود. وقتی حرکت قیمت سهام از الگوی خاصی تبعیت می کند، استفاده کننده از نمودار  چارتیست) نتیجه می گیرد که سهام در آینده جهت معینی خواهد داشت</a:t>
          </a:r>
          <a:endParaRPr lang="en-US" sz="1600" kern="1200" dirty="0">
            <a:cs typeface="B Nazanin" panose="00000400000000000000" pitchFamily="2" charset="-78"/>
          </a:endParaRPr>
        </a:p>
      </dsp:txBody>
      <dsp:txXfrm>
        <a:off x="7674" y="861984"/>
        <a:ext cx="5618572" cy="843768"/>
      </dsp:txXfrm>
    </dsp:sp>
    <dsp:sp modelId="{C75374AE-A10D-42C5-BB7A-31504ADD6C86}">
      <dsp:nvSpPr>
        <dsp:cNvPr id="0" name=""/>
        <dsp:cNvSpPr/>
      </dsp:nvSpPr>
      <dsp:spPr>
        <a:xfrm>
          <a:off x="5923088" y="2100101"/>
          <a:ext cx="1044592" cy="8654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5560" tIns="12700" rIns="35560" bIns="1270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5923088" y="2100101"/>
        <a:ext cx="1044592" cy="86540"/>
      </dsp:txXfrm>
    </dsp:sp>
    <dsp:sp modelId="{AFE1CD1F-E197-4580-A4F6-131AF47B4EA0}">
      <dsp:nvSpPr>
        <dsp:cNvPr id="0" name=""/>
        <dsp:cNvSpPr/>
      </dsp:nvSpPr>
      <dsp:spPr>
        <a:xfrm rot="10800000">
          <a:off x="5714170" y="1721487"/>
          <a:ext cx="208918" cy="843768"/>
        </a:xfrm>
        <a:prstGeom prst="leftBrace">
          <a:avLst>
            <a:gd name="adj1" fmla="val 35000"/>
            <a:gd name="adj2" fmla="val 50000"/>
          </a:avLst>
        </a:prstGeom>
        <a:noFill/>
        <a:ln w="190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A6004A-F975-4B9D-A6BD-055E0F5905B7}">
      <dsp:nvSpPr>
        <dsp:cNvPr id="0" name=""/>
        <dsp:cNvSpPr/>
      </dsp:nvSpPr>
      <dsp:spPr>
        <a:xfrm>
          <a:off x="808" y="1721487"/>
          <a:ext cx="5629794" cy="843768"/>
        </a:xfrm>
        <a:prstGeom prst="rect">
          <a:avLst/>
        </a:prstGeom>
        <a:solidFill>
          <a:schemeClr val="accent3">
            <a:hueOff val="9855406"/>
            <a:satOff val="-53278"/>
            <a:lumOff val="-1961"/>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r" defTabSz="711200" rtl="1">
            <a:lnSpc>
              <a:spcPct val="90000"/>
            </a:lnSpc>
            <a:spcBef>
              <a:spcPct val="0"/>
            </a:spcBef>
            <a:spcAft>
              <a:spcPct val="15000"/>
            </a:spcAft>
            <a:buNone/>
          </a:pPr>
          <a:r>
            <a:rPr lang="fa-IR" sz="1600" kern="1200" dirty="0">
              <a:cs typeface="B Nazanin" panose="00000400000000000000" pitchFamily="2" charset="-78"/>
            </a:rPr>
            <a:t>اگر شکل نیمه قوی فرضیه بازار کار مورد نظر باشد، هیچ تحلیلی به شما کمک نمی کند که بازدهی بهتر از بقیه به دست آورید. تا زمانی که تحلیل شما به اطلاعات عام منتشر شده متکی است</a:t>
          </a:r>
          <a:endParaRPr lang="en-US" sz="1600" kern="1200" dirty="0">
            <a:cs typeface="B Nazanin" panose="00000400000000000000" pitchFamily="2" charset="-78"/>
          </a:endParaRPr>
        </a:p>
      </dsp:txBody>
      <dsp:txXfrm>
        <a:off x="808" y="1721487"/>
        <a:ext cx="5629794" cy="843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183F7-9A7B-454D-BB80-05B193554B27}">
      <dsp:nvSpPr>
        <dsp:cNvPr id="0" name=""/>
        <dsp:cNvSpPr/>
      </dsp:nvSpPr>
      <dsp:spPr>
        <a:xfrm>
          <a:off x="7875610" y="-430457"/>
          <a:ext cx="3332182" cy="3332182"/>
        </a:xfrm>
        <a:prstGeom prst="blockArc">
          <a:avLst>
            <a:gd name="adj1" fmla="val 8100000"/>
            <a:gd name="adj2" fmla="val 13500000"/>
            <a:gd name="adj3" fmla="val 648"/>
          </a:avLst>
        </a:prstGeom>
        <a:noFill/>
        <a:ln w="1905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0964FDA-CB1E-4112-8015-5F128381F4C8}">
      <dsp:nvSpPr>
        <dsp:cNvPr id="0" name=""/>
        <dsp:cNvSpPr/>
      </dsp:nvSpPr>
      <dsp:spPr>
        <a:xfrm>
          <a:off x="0" y="632837"/>
          <a:ext cx="7894427" cy="1205591"/>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980784" bIns="53340" numCol="1" spcCol="1270" anchor="ctr" anchorCtr="0">
          <a:noAutofit/>
        </a:bodyPr>
        <a:lstStyle/>
        <a:p>
          <a:pPr marL="0" lvl="0" indent="0" algn="just" defTabSz="933450" rtl="1">
            <a:lnSpc>
              <a:spcPct val="90000"/>
            </a:lnSpc>
            <a:spcBef>
              <a:spcPct val="0"/>
            </a:spcBef>
            <a:spcAft>
              <a:spcPct val="35000"/>
            </a:spcAft>
            <a:buNone/>
          </a:pPr>
          <a:r>
            <a:rPr lang="ar-SA" sz="2100" kern="1200" dirty="0">
              <a:cs typeface="B Nazanin" panose="00000400000000000000" pitchFamily="2" charset="-78"/>
            </a:rPr>
            <a:t>بطور خلاصه همه شواهد حاصل از آزمونهای تجربی دال بر حمایت از فرضیه گشت تصادفی بود و نشان می داد که تغیی</a:t>
          </a:r>
          <a:r>
            <a:rPr lang="ar-SA" sz="2100" i="1" kern="1200" dirty="0">
              <a:cs typeface="B Nazanin" panose="00000400000000000000" pitchFamily="2" charset="-78"/>
            </a:rPr>
            <a:t>ر</a:t>
          </a:r>
          <a:r>
            <a:rPr lang="ar-SA" sz="2100" kern="1200" dirty="0">
              <a:cs typeface="B Nazanin" panose="00000400000000000000" pitchFamily="2" charset="-78"/>
            </a:rPr>
            <a:t>ات متوالی قیمت سهام تا اندازه زیادی مستقل از یکدیگرند</a:t>
          </a:r>
          <a:r>
            <a:rPr lang="en-US" sz="2100" kern="1200" dirty="0">
              <a:cs typeface="B Nazanin" panose="00000400000000000000" pitchFamily="2" charset="-78"/>
            </a:rPr>
            <a:t>. </a:t>
          </a:r>
        </a:p>
      </dsp:txBody>
      <dsp:txXfrm>
        <a:off x="0" y="632837"/>
        <a:ext cx="7894427" cy="1205591"/>
      </dsp:txXfrm>
    </dsp:sp>
    <dsp:sp modelId="{4546E7B0-56A8-419A-A2E8-3A283853DBA7}">
      <dsp:nvSpPr>
        <dsp:cNvPr id="0" name=""/>
        <dsp:cNvSpPr/>
      </dsp:nvSpPr>
      <dsp:spPr>
        <a:xfrm>
          <a:off x="7140932" y="482138"/>
          <a:ext cx="1506989" cy="1506989"/>
        </a:xfrm>
        <a:prstGeom prst="ellipse">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0AEEC-1125-41A7-89DD-F94ED99397BA}">
      <dsp:nvSpPr>
        <dsp:cNvPr id="0" name=""/>
        <dsp:cNvSpPr/>
      </dsp:nvSpPr>
      <dsp:spPr>
        <a:xfrm>
          <a:off x="0" y="2021045"/>
          <a:ext cx="6282690"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45884-DE35-44E1-9340-AA6A6FA771AD}">
      <dsp:nvSpPr>
        <dsp:cNvPr id="0" name=""/>
        <dsp:cNvSpPr/>
      </dsp:nvSpPr>
      <dsp:spPr>
        <a:xfrm>
          <a:off x="0" y="1336521"/>
          <a:ext cx="6282690"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2DA2B-0FCA-4782-AB48-FBE4AF558415}">
      <dsp:nvSpPr>
        <dsp:cNvPr id="0" name=""/>
        <dsp:cNvSpPr/>
      </dsp:nvSpPr>
      <dsp:spPr>
        <a:xfrm>
          <a:off x="0" y="651996"/>
          <a:ext cx="6282690"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74D14-FE9D-4AA3-ACD5-9EADCBA8AEB6}">
      <dsp:nvSpPr>
        <dsp:cNvPr id="0" name=""/>
        <dsp:cNvSpPr/>
      </dsp:nvSpPr>
      <dsp:spPr>
        <a:xfrm>
          <a:off x="0" y="68"/>
          <a:ext cx="4649190" cy="651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r" defTabSz="1066800">
            <a:lnSpc>
              <a:spcPct val="90000"/>
            </a:lnSpc>
            <a:spcBef>
              <a:spcPct val="0"/>
            </a:spcBef>
            <a:spcAft>
              <a:spcPct val="35000"/>
            </a:spcAft>
            <a:buNone/>
          </a:pPr>
          <a:r>
            <a:rPr lang="ar-SA" sz="2400" kern="1200" dirty="0">
              <a:cs typeface="2  Titr" panose="00000700000000000000" pitchFamily="2" charset="-78"/>
            </a:rPr>
            <a:t>تصورات اشتباه در ماهیت کارایی </a:t>
          </a:r>
          <a:endParaRPr lang="en-US" sz="2400" kern="1200" dirty="0">
            <a:cs typeface="2  Titr" panose="00000700000000000000" pitchFamily="2" charset="-78"/>
          </a:endParaRPr>
        </a:p>
      </dsp:txBody>
      <dsp:txXfrm>
        <a:off x="0" y="68"/>
        <a:ext cx="4649190" cy="651928"/>
      </dsp:txXfrm>
    </dsp:sp>
    <dsp:sp modelId="{9C7B3B26-A3B0-4FD0-8A1C-163754089BFC}">
      <dsp:nvSpPr>
        <dsp:cNvPr id="0" name=""/>
        <dsp:cNvSpPr/>
      </dsp:nvSpPr>
      <dsp:spPr>
        <a:xfrm>
          <a:off x="4649190" y="68"/>
          <a:ext cx="1633499" cy="651928"/>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fa-IR" sz="3300" kern="1200" dirty="0"/>
            <a:t>1</a:t>
          </a:r>
          <a:endParaRPr lang="en-US" sz="3300" kern="1200" dirty="0"/>
        </a:p>
      </dsp:txBody>
      <dsp:txXfrm>
        <a:off x="4681020" y="31898"/>
        <a:ext cx="1569839" cy="620098"/>
      </dsp:txXfrm>
    </dsp:sp>
    <dsp:sp modelId="{7FEF1B6B-BCED-40E9-9ADC-64FCFF2A697F}">
      <dsp:nvSpPr>
        <dsp:cNvPr id="0" name=""/>
        <dsp:cNvSpPr/>
      </dsp:nvSpPr>
      <dsp:spPr>
        <a:xfrm>
          <a:off x="0" y="684592"/>
          <a:ext cx="4649190" cy="651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r" defTabSz="1066800">
            <a:lnSpc>
              <a:spcPct val="90000"/>
            </a:lnSpc>
            <a:spcBef>
              <a:spcPct val="0"/>
            </a:spcBef>
            <a:spcAft>
              <a:spcPct val="35000"/>
            </a:spcAft>
            <a:buNone/>
          </a:pPr>
          <a:r>
            <a:rPr lang="fa-IR" sz="2400" kern="1200" dirty="0">
              <a:cs typeface="2  Titr" panose="00000700000000000000" pitchFamily="2" charset="-78"/>
            </a:rPr>
            <a:t>تصورات اشتباه در شواهد وجود کارایی </a:t>
          </a:r>
          <a:endParaRPr lang="en-US" sz="2400" kern="1200" dirty="0">
            <a:cs typeface="2  Titr" panose="00000700000000000000" pitchFamily="2" charset="-78"/>
          </a:endParaRPr>
        </a:p>
      </dsp:txBody>
      <dsp:txXfrm>
        <a:off x="0" y="684592"/>
        <a:ext cx="4649190" cy="651928"/>
      </dsp:txXfrm>
    </dsp:sp>
    <dsp:sp modelId="{5F708461-9212-4D65-A1F7-AF17C77D6D85}">
      <dsp:nvSpPr>
        <dsp:cNvPr id="0" name=""/>
        <dsp:cNvSpPr/>
      </dsp:nvSpPr>
      <dsp:spPr>
        <a:xfrm>
          <a:off x="4649190" y="684592"/>
          <a:ext cx="1633499" cy="651928"/>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fa-IR" sz="3300" kern="1200" dirty="0"/>
            <a:t>2</a:t>
          </a:r>
          <a:endParaRPr lang="en-US" sz="3300" kern="1200" dirty="0"/>
        </a:p>
      </dsp:txBody>
      <dsp:txXfrm>
        <a:off x="4681020" y="716422"/>
        <a:ext cx="1569839" cy="620098"/>
      </dsp:txXfrm>
    </dsp:sp>
    <dsp:sp modelId="{B3E61F03-53A3-46F4-907C-92BB364C8D92}">
      <dsp:nvSpPr>
        <dsp:cNvPr id="0" name=""/>
        <dsp:cNvSpPr/>
      </dsp:nvSpPr>
      <dsp:spPr>
        <a:xfrm>
          <a:off x="0" y="1369117"/>
          <a:ext cx="4649190" cy="651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r" defTabSz="1066800">
            <a:lnSpc>
              <a:spcPct val="90000"/>
            </a:lnSpc>
            <a:spcBef>
              <a:spcPct val="0"/>
            </a:spcBef>
            <a:spcAft>
              <a:spcPct val="35000"/>
            </a:spcAft>
            <a:buNone/>
          </a:pPr>
          <a:r>
            <a:rPr lang="ar-SA" sz="2400" kern="1200" dirty="0">
              <a:cs typeface="2  Titr" panose="00000700000000000000" pitchFamily="2" charset="-78"/>
            </a:rPr>
            <a:t>برداشتهای غلط از مفهوم کارایی</a:t>
          </a:r>
          <a:r>
            <a:rPr lang="en-US" sz="2400" kern="1200" dirty="0">
              <a:cs typeface="2  Titr" panose="00000700000000000000" pitchFamily="2" charset="-78"/>
            </a:rPr>
            <a:t> </a:t>
          </a:r>
        </a:p>
      </dsp:txBody>
      <dsp:txXfrm>
        <a:off x="0" y="1369117"/>
        <a:ext cx="4649190" cy="651928"/>
      </dsp:txXfrm>
    </dsp:sp>
    <dsp:sp modelId="{1C493A19-72E4-41BC-91D9-A8A6260326B7}">
      <dsp:nvSpPr>
        <dsp:cNvPr id="0" name=""/>
        <dsp:cNvSpPr/>
      </dsp:nvSpPr>
      <dsp:spPr>
        <a:xfrm>
          <a:off x="4649190" y="1369117"/>
          <a:ext cx="1633499" cy="651928"/>
        </a:xfrm>
        <a:prstGeom prst="round2SameRect">
          <a:avLst>
            <a:gd name="adj1" fmla="val 16670"/>
            <a:gd name="adj2" fmla="val 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fa-IR" sz="3300" kern="1200" dirty="0"/>
            <a:t>3</a:t>
          </a:r>
          <a:endParaRPr lang="en-US" sz="3300" kern="1200" dirty="0"/>
        </a:p>
      </dsp:txBody>
      <dsp:txXfrm>
        <a:off x="4681020" y="1400947"/>
        <a:ext cx="1569839" cy="620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0AEEC-1125-41A7-89DD-F94ED99397BA}">
      <dsp:nvSpPr>
        <dsp:cNvPr id="0" name=""/>
        <dsp:cNvSpPr/>
      </dsp:nvSpPr>
      <dsp:spPr>
        <a:xfrm>
          <a:off x="0" y="3047897"/>
          <a:ext cx="8629651" cy="0"/>
        </a:xfrm>
        <a:prstGeom prst="line">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45884-DE35-44E1-9340-AA6A6FA771AD}">
      <dsp:nvSpPr>
        <dsp:cNvPr id="0" name=""/>
        <dsp:cNvSpPr/>
      </dsp:nvSpPr>
      <dsp:spPr>
        <a:xfrm>
          <a:off x="0" y="2015579"/>
          <a:ext cx="8629651" cy="0"/>
        </a:xfrm>
        <a:prstGeom prst="line">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2DA2B-0FCA-4782-AB48-FBE4AF558415}">
      <dsp:nvSpPr>
        <dsp:cNvPr id="0" name=""/>
        <dsp:cNvSpPr/>
      </dsp:nvSpPr>
      <dsp:spPr>
        <a:xfrm>
          <a:off x="0" y="983262"/>
          <a:ext cx="8629651" cy="0"/>
        </a:xfrm>
        <a:prstGeom prst="line">
          <a:avLst/>
        </a:pr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74D14-FE9D-4AA3-ACD5-9EADCBA8AEB6}">
      <dsp:nvSpPr>
        <dsp:cNvPr id="0" name=""/>
        <dsp:cNvSpPr/>
      </dsp:nvSpPr>
      <dsp:spPr>
        <a:xfrm>
          <a:off x="0" y="102"/>
          <a:ext cx="6385941" cy="983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r" defTabSz="800100">
            <a:lnSpc>
              <a:spcPct val="90000"/>
            </a:lnSpc>
            <a:spcBef>
              <a:spcPct val="0"/>
            </a:spcBef>
            <a:spcAft>
              <a:spcPct val="35000"/>
            </a:spcAft>
            <a:buNone/>
          </a:pPr>
          <a:r>
            <a:rPr lang="ar-SA" sz="1800" b="1" kern="1200" dirty="0">
              <a:cs typeface="B Nazanin" panose="00000400000000000000" pitchFamily="2" charset="-78"/>
            </a:rPr>
            <a:t>آنها معتقدند که بازار نمی تواند همیشه </a:t>
          </a:r>
          <a:r>
            <a:rPr lang="ar-SA" sz="1800" b="1" i="1" kern="1200" dirty="0">
              <a:cs typeface="B Nazanin" panose="00000400000000000000" pitchFamily="2" charset="-78"/>
            </a:rPr>
            <a:t>ب</a:t>
          </a:r>
          <a:r>
            <a:rPr lang="ar-SA" sz="1800" b="1" kern="1200" dirty="0">
              <a:cs typeface="B Nazanin" panose="00000400000000000000" pitchFamily="2" charset="-78"/>
            </a:rPr>
            <a:t>طور صحیح و بدون اشتباه در تعیین قیمت اوراق بهادار عمل کند </a:t>
          </a:r>
          <a:endParaRPr lang="en-US" sz="1800" b="1" kern="1200" dirty="0">
            <a:cs typeface="B Nazanin" panose="00000400000000000000" pitchFamily="2" charset="-78"/>
          </a:endParaRPr>
        </a:p>
      </dsp:txBody>
      <dsp:txXfrm>
        <a:off x="0" y="102"/>
        <a:ext cx="6385941" cy="983159"/>
      </dsp:txXfrm>
    </dsp:sp>
    <dsp:sp modelId="{9C7B3B26-A3B0-4FD0-8A1C-163754089BFC}">
      <dsp:nvSpPr>
        <dsp:cNvPr id="0" name=""/>
        <dsp:cNvSpPr/>
      </dsp:nvSpPr>
      <dsp:spPr>
        <a:xfrm>
          <a:off x="6383249" y="0"/>
          <a:ext cx="2243709" cy="983159"/>
        </a:xfrm>
        <a:prstGeom prst="round2SameRect">
          <a:avLst>
            <a:gd name="adj1" fmla="val 16670"/>
            <a:gd name="adj2" fmla="val 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fa-IR" sz="3800" kern="1200" dirty="0">
              <a:cs typeface="2  Titr" panose="00000700000000000000" pitchFamily="2" charset="-78"/>
            </a:rPr>
            <a:t>الف</a:t>
          </a:r>
          <a:endParaRPr lang="en-US" sz="3800" kern="1200" dirty="0">
            <a:cs typeface="2  Titr" panose="00000700000000000000" pitchFamily="2" charset="-78"/>
          </a:endParaRPr>
        </a:p>
      </dsp:txBody>
      <dsp:txXfrm>
        <a:off x="6431252" y="48003"/>
        <a:ext cx="2147703" cy="935156"/>
      </dsp:txXfrm>
    </dsp:sp>
    <dsp:sp modelId="{7FEF1B6B-BCED-40E9-9ADC-64FCFF2A697F}">
      <dsp:nvSpPr>
        <dsp:cNvPr id="0" name=""/>
        <dsp:cNvSpPr/>
      </dsp:nvSpPr>
      <dsp:spPr>
        <a:xfrm>
          <a:off x="0" y="1032420"/>
          <a:ext cx="6385941" cy="983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r" defTabSz="800100">
            <a:lnSpc>
              <a:spcPct val="90000"/>
            </a:lnSpc>
            <a:spcBef>
              <a:spcPct val="0"/>
            </a:spcBef>
            <a:spcAft>
              <a:spcPct val="35000"/>
            </a:spcAft>
            <a:buNone/>
          </a:pPr>
          <a:r>
            <a:rPr lang="ar-SA" sz="1800" b="1" kern="1200" dirty="0">
              <a:cs typeface="B Nazanin" panose="00000400000000000000" pitchFamily="2" charset="-78"/>
            </a:rPr>
            <a:t>افرادی که برداشت غلط از ماهیت کارایی دارند، بازار را موقعی کارا می دانند که تمام سرمایه گذاران بطور عقلایی رفتار کنند</a:t>
          </a:r>
          <a:endParaRPr lang="en-US" sz="1800" b="1" kern="1200" dirty="0">
            <a:cs typeface="B Nazanin" panose="00000400000000000000" pitchFamily="2" charset="-78"/>
          </a:endParaRPr>
        </a:p>
      </dsp:txBody>
      <dsp:txXfrm>
        <a:off x="0" y="1032420"/>
        <a:ext cx="6385941" cy="983159"/>
      </dsp:txXfrm>
    </dsp:sp>
    <dsp:sp modelId="{5F708461-9212-4D65-A1F7-AF17C77D6D85}">
      <dsp:nvSpPr>
        <dsp:cNvPr id="0" name=""/>
        <dsp:cNvSpPr/>
      </dsp:nvSpPr>
      <dsp:spPr>
        <a:xfrm>
          <a:off x="6385941" y="1032420"/>
          <a:ext cx="2243709" cy="983159"/>
        </a:xfrm>
        <a:prstGeom prst="round2SameRect">
          <a:avLst>
            <a:gd name="adj1" fmla="val 16670"/>
            <a:gd name="adj2" fmla="val 0"/>
          </a:avLst>
        </a:prstGeom>
        <a:solidFill>
          <a:schemeClr val="accent4">
            <a:hueOff val="-4284886"/>
            <a:satOff val="8781"/>
            <a:lumOff val="4117"/>
            <a:alphaOff val="0"/>
          </a:schemeClr>
        </a:solidFill>
        <a:ln w="19050" cap="flat" cmpd="sng" algn="ctr">
          <a:solidFill>
            <a:schemeClr val="accent4">
              <a:hueOff val="-4284886"/>
              <a:satOff val="8781"/>
              <a:lumOff val="41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fa-IR" sz="3800" kern="1200" dirty="0">
              <a:cs typeface="2  Titr" panose="00000700000000000000" pitchFamily="2" charset="-78"/>
            </a:rPr>
            <a:t>ب</a:t>
          </a:r>
          <a:endParaRPr lang="en-US" sz="3800" kern="1200" dirty="0">
            <a:cs typeface="2  Titr" panose="00000700000000000000" pitchFamily="2" charset="-78"/>
          </a:endParaRPr>
        </a:p>
      </dsp:txBody>
      <dsp:txXfrm>
        <a:off x="6433944" y="1080423"/>
        <a:ext cx="2147703" cy="935156"/>
      </dsp:txXfrm>
    </dsp:sp>
    <dsp:sp modelId="{B3E61F03-53A3-46F4-907C-92BB364C8D92}">
      <dsp:nvSpPr>
        <dsp:cNvPr id="0" name=""/>
        <dsp:cNvSpPr/>
      </dsp:nvSpPr>
      <dsp:spPr>
        <a:xfrm>
          <a:off x="0" y="2064737"/>
          <a:ext cx="6385941" cy="983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r" defTabSz="755650">
            <a:lnSpc>
              <a:spcPct val="90000"/>
            </a:lnSpc>
            <a:spcBef>
              <a:spcPct val="0"/>
            </a:spcBef>
            <a:spcAft>
              <a:spcPct val="35000"/>
            </a:spcAft>
            <a:buNone/>
          </a:pPr>
          <a:r>
            <a:rPr lang="ar-SA" sz="1700" b="1" kern="1200" dirty="0">
              <a:cs typeface="B Nazanin" panose="00000400000000000000" pitchFamily="2" charset="-78"/>
            </a:rPr>
            <a:t>التهاب بازار سهام : گروهی وجود تب سفته بازی در بازار سهام را دلیلی برای غیر کارا بودن بازار سرمایه میدانند و معتقدند که یک دوره رفتار غیر عقلایی در بازار ایجاد شده است</a:t>
          </a:r>
          <a:endParaRPr lang="en-US" sz="1700" b="1" kern="1200" dirty="0">
            <a:cs typeface="B Nazanin" panose="00000400000000000000" pitchFamily="2" charset="-78"/>
          </a:endParaRPr>
        </a:p>
      </dsp:txBody>
      <dsp:txXfrm>
        <a:off x="0" y="2064737"/>
        <a:ext cx="6385941" cy="983159"/>
      </dsp:txXfrm>
    </dsp:sp>
    <dsp:sp modelId="{1C493A19-72E4-41BC-91D9-A8A6260326B7}">
      <dsp:nvSpPr>
        <dsp:cNvPr id="0" name=""/>
        <dsp:cNvSpPr/>
      </dsp:nvSpPr>
      <dsp:spPr>
        <a:xfrm>
          <a:off x="6385941" y="2064737"/>
          <a:ext cx="2243709" cy="983159"/>
        </a:xfrm>
        <a:prstGeom prst="round2SameRect">
          <a:avLst>
            <a:gd name="adj1" fmla="val 16670"/>
            <a:gd name="adj2" fmla="val 0"/>
          </a:avLst>
        </a:prstGeom>
        <a:solidFill>
          <a:schemeClr val="accent4">
            <a:hueOff val="-8569773"/>
            <a:satOff val="17563"/>
            <a:lumOff val="8235"/>
            <a:alphaOff val="0"/>
          </a:schemeClr>
        </a:solidFill>
        <a:ln w="19050" cap="flat" cmpd="sng" algn="ctr">
          <a:solidFill>
            <a:schemeClr val="accent4">
              <a:hueOff val="-8569773"/>
              <a:satOff val="17563"/>
              <a:lumOff val="823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fa-IR" sz="3800" kern="1200" dirty="0">
              <a:cs typeface="2  Titr" panose="00000700000000000000" pitchFamily="2" charset="-78"/>
            </a:rPr>
            <a:t>ج</a:t>
          </a:r>
          <a:endParaRPr lang="en-US" sz="3800" kern="1200" dirty="0">
            <a:cs typeface="2  Titr" panose="00000700000000000000" pitchFamily="2" charset="-78"/>
          </a:endParaRPr>
        </a:p>
      </dsp:txBody>
      <dsp:txXfrm>
        <a:off x="6433944" y="2112740"/>
        <a:ext cx="2147703" cy="935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6CDAA-924B-4253-B75B-7795AA0876E2}">
      <dsp:nvSpPr>
        <dsp:cNvPr id="0" name=""/>
        <dsp:cNvSpPr/>
      </dsp:nvSpPr>
      <dsp:spPr>
        <a:xfrm>
          <a:off x="6457950" y="16099"/>
          <a:ext cx="2152650" cy="81180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91592" tIns="104140" rIns="291592" bIns="104140" numCol="1" spcCol="1270" anchor="ctr" anchorCtr="0">
          <a:noAutofit/>
        </a:bodyPr>
        <a:lstStyle/>
        <a:p>
          <a:pPr marL="0" lvl="0" indent="0" algn="l" defTabSz="1822450">
            <a:lnSpc>
              <a:spcPct val="90000"/>
            </a:lnSpc>
            <a:spcBef>
              <a:spcPct val="0"/>
            </a:spcBef>
            <a:spcAft>
              <a:spcPct val="35000"/>
            </a:spcAft>
            <a:buNone/>
          </a:pPr>
          <a:r>
            <a:rPr lang="fa-IR" sz="4100" kern="1200" dirty="0"/>
            <a:t>1</a:t>
          </a:r>
          <a:endParaRPr lang="en-US" sz="4100" kern="1200" dirty="0"/>
        </a:p>
      </dsp:txBody>
      <dsp:txXfrm>
        <a:off x="6457950" y="16099"/>
        <a:ext cx="2152650" cy="811800"/>
      </dsp:txXfrm>
    </dsp:sp>
    <dsp:sp modelId="{AC41CE48-A35B-46BA-9E78-0F5BDDC5130F}">
      <dsp:nvSpPr>
        <dsp:cNvPr id="0" name=""/>
        <dsp:cNvSpPr/>
      </dsp:nvSpPr>
      <dsp:spPr>
        <a:xfrm rot="10800000">
          <a:off x="6027420" y="16099"/>
          <a:ext cx="430530" cy="811800"/>
        </a:xfrm>
        <a:prstGeom prst="leftBrace">
          <a:avLst>
            <a:gd name="adj1" fmla="val 35000"/>
            <a:gd name="adj2" fmla="val 50000"/>
          </a:avLst>
        </a:prstGeom>
        <a:noFill/>
        <a:ln w="19050" cap="flat"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98C27A2-DDB0-41EC-9837-E3A5C508CD55}">
      <dsp:nvSpPr>
        <dsp:cNvPr id="0" name=""/>
        <dsp:cNvSpPr/>
      </dsp:nvSpPr>
      <dsp:spPr>
        <a:xfrm>
          <a:off x="0" y="16099"/>
          <a:ext cx="5855208" cy="811800"/>
        </a:xfrm>
        <a:prstGeom prst="rect">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r" defTabSz="977900">
            <a:lnSpc>
              <a:spcPct val="90000"/>
            </a:lnSpc>
            <a:spcBef>
              <a:spcPct val="0"/>
            </a:spcBef>
            <a:spcAft>
              <a:spcPct val="15000"/>
            </a:spcAft>
            <a:buNone/>
          </a:pPr>
          <a:r>
            <a:rPr lang="ar-SA" sz="2200" kern="1200" dirty="0">
              <a:cs typeface="B Nazanin" panose="00000400000000000000" pitchFamily="2" charset="-78"/>
            </a:rPr>
            <a:t>ما حتما بر بازار غلبه کنیم و بازده بیشتری بدست آوریم</a:t>
          </a:r>
          <a:endParaRPr lang="en-US" sz="2200" kern="1200" dirty="0">
            <a:cs typeface="B Nazanin" panose="00000400000000000000" pitchFamily="2" charset="-78"/>
          </a:endParaRPr>
        </a:p>
      </dsp:txBody>
      <dsp:txXfrm>
        <a:off x="0" y="16099"/>
        <a:ext cx="5855208" cy="811800"/>
      </dsp:txXfrm>
    </dsp:sp>
    <dsp:sp modelId="{984D3CAD-F418-41A5-ADDF-316BA284384D}">
      <dsp:nvSpPr>
        <dsp:cNvPr id="0" name=""/>
        <dsp:cNvSpPr/>
      </dsp:nvSpPr>
      <dsp:spPr>
        <a:xfrm>
          <a:off x="6457950" y="975500"/>
          <a:ext cx="2152650" cy="811800"/>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91592" tIns="104140" rIns="291592" bIns="104140" numCol="1" spcCol="1270" anchor="ctr" anchorCtr="0">
          <a:noAutofit/>
        </a:bodyPr>
        <a:lstStyle/>
        <a:p>
          <a:pPr marL="0" lvl="0" indent="0" algn="l" defTabSz="1822450">
            <a:lnSpc>
              <a:spcPct val="90000"/>
            </a:lnSpc>
            <a:spcBef>
              <a:spcPct val="0"/>
            </a:spcBef>
            <a:spcAft>
              <a:spcPct val="35000"/>
            </a:spcAft>
            <a:buNone/>
          </a:pPr>
          <a:r>
            <a:rPr lang="fa-IR" sz="4100" kern="1200" dirty="0"/>
            <a:t>2</a:t>
          </a:r>
          <a:endParaRPr lang="en-US" sz="4100" kern="1200" dirty="0"/>
        </a:p>
      </dsp:txBody>
      <dsp:txXfrm>
        <a:off x="6457950" y="975500"/>
        <a:ext cx="2152650" cy="811800"/>
      </dsp:txXfrm>
    </dsp:sp>
    <dsp:sp modelId="{6C7DDC6D-3100-47A4-9495-20E714DAC49D}">
      <dsp:nvSpPr>
        <dsp:cNvPr id="0" name=""/>
        <dsp:cNvSpPr/>
      </dsp:nvSpPr>
      <dsp:spPr>
        <a:xfrm rot="10800000">
          <a:off x="6027420" y="975500"/>
          <a:ext cx="430530" cy="811800"/>
        </a:xfrm>
        <a:prstGeom prst="leftBrace">
          <a:avLst>
            <a:gd name="adj1" fmla="val 35000"/>
            <a:gd name="adj2" fmla="val 50000"/>
          </a:avLst>
        </a:prstGeom>
        <a:noFill/>
        <a:ln w="19050" cap="flat" cmpd="sng" algn="ctr">
          <a:solidFill>
            <a:schemeClr val="accent4">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5496F2A-1BE2-495B-9DE5-191F3C788664}">
      <dsp:nvSpPr>
        <dsp:cNvPr id="0" name=""/>
        <dsp:cNvSpPr/>
      </dsp:nvSpPr>
      <dsp:spPr>
        <a:xfrm>
          <a:off x="0" y="975500"/>
          <a:ext cx="5855208" cy="811800"/>
        </a:xfrm>
        <a:prstGeom prst="rect">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228600" lvl="1" indent="-228600" algn="r" defTabSz="977900" rtl="1">
            <a:lnSpc>
              <a:spcPct val="90000"/>
            </a:lnSpc>
            <a:spcBef>
              <a:spcPct val="0"/>
            </a:spcBef>
            <a:spcAft>
              <a:spcPct val="15000"/>
            </a:spcAft>
            <a:buNone/>
          </a:pPr>
          <a:r>
            <a:rPr lang="ar-SA" sz="2200" kern="1200" dirty="0">
              <a:cs typeface="B Nazanin" panose="00000400000000000000" pitchFamily="2" charset="-78"/>
            </a:rPr>
            <a:t>داراییهایی را انتخاب کنیم که بازده متناسب با ریسک بدست آوریم</a:t>
          </a:r>
          <a:endParaRPr lang="en-US" sz="2200" kern="1200" dirty="0">
            <a:cs typeface="B Nazanin" panose="00000400000000000000" pitchFamily="2" charset="-78"/>
          </a:endParaRPr>
        </a:p>
      </dsp:txBody>
      <dsp:txXfrm>
        <a:off x="0" y="975500"/>
        <a:ext cx="5855208" cy="8118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pPr>
              <a:defRPr/>
            </a:pPr>
            <a:fld id="{25762588-12AB-4D6A-B7DD-5F2DB4B96808}" type="datetimeFigureOut">
              <a:rPr lang="en-US" smtClean="0"/>
              <a:pPr>
                <a:defRPr/>
              </a:pPr>
              <a:t>7/30/2021</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04FD993-C42B-4611-ABFF-FCEAA1014028}" type="slidenum">
              <a:rPr lang="en-US" altLang="en-US" smtClean="0"/>
              <a:pPr/>
              <a:t>‹#›</a:t>
            </a:fld>
            <a:endParaRPr lang="en-US" altLang="en-US"/>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915322"/>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0C418B9-4839-43F7-B272-ABFC984B4F6E}" type="datetimeFigureOut">
              <a:rPr lang="en-US" smtClean="0"/>
              <a:pPr>
                <a:defRPr/>
              </a:pPr>
              <a:t>7/30/2021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17D356-068A-4C4A-B001-EBA3900BC5AF}" type="slidenum">
              <a:rPr lang="en-US" altLang="en-US" smtClean="0"/>
              <a:pPr/>
              <a:t>‹#›</a:t>
            </a:fld>
            <a:endParaRPr lang="en-US" altLang="en-US"/>
          </a:p>
        </p:txBody>
      </p:sp>
    </p:spTree>
    <p:extLst>
      <p:ext uri="{BB962C8B-B14F-4D97-AF65-F5344CB8AC3E}">
        <p14:creationId xmlns:p14="http://schemas.microsoft.com/office/powerpoint/2010/main" val="106936682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09704E7-7D59-4DB8-9538-42419BF8D7F2}" type="datetimeFigureOut">
              <a:rPr lang="en-US" smtClean="0"/>
              <a:pPr>
                <a:defRPr/>
              </a:pPr>
              <a:t>7/30/2021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728FE0A-5B53-464C-8D40-C80197212AAE}" type="slidenum">
              <a:rPr lang="en-US" altLang="en-US" smtClean="0"/>
              <a:pPr/>
              <a:t>‹#›</a:t>
            </a:fld>
            <a:endParaRPr lang="en-US" altLang="en-US"/>
          </a:p>
        </p:txBody>
      </p:sp>
    </p:spTree>
    <p:extLst>
      <p:ext uri="{BB962C8B-B14F-4D97-AF65-F5344CB8AC3E}">
        <p14:creationId xmlns:p14="http://schemas.microsoft.com/office/powerpoint/2010/main" val="133065070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2E2FEB8-6E28-4A9E-B545-B342B70C60AD}" type="datetimeFigureOut">
              <a:rPr lang="en-US" smtClean="0"/>
              <a:pPr>
                <a:defRPr/>
              </a:pPr>
              <a:t>7/30/2021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2B1ED73-649F-4C75-985E-F207A3659E7C}" type="slidenum">
              <a:rPr lang="en-US" altLang="en-US" smtClean="0"/>
              <a:pPr/>
              <a:t>‹#›</a:t>
            </a:fld>
            <a:endParaRPr lang="en-US" altLang="en-US"/>
          </a:p>
        </p:txBody>
      </p:sp>
    </p:spTree>
    <p:extLst>
      <p:ext uri="{BB962C8B-B14F-4D97-AF65-F5344CB8AC3E}">
        <p14:creationId xmlns:p14="http://schemas.microsoft.com/office/powerpoint/2010/main" val="38555301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CFEA58C-3245-4403-93D4-57A198A7A6B1}" type="datetimeFigureOut">
              <a:rPr lang="en-US" smtClean="0"/>
              <a:pPr>
                <a:defRPr/>
              </a:pPr>
              <a:t>7/30/2021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ECABC3E-946A-4DED-8AA5-B9DD451EC0B3}" type="slidenum">
              <a:rPr lang="en-US" altLang="en-US" smtClean="0"/>
              <a:pPr/>
              <a:t>‹#›</a:t>
            </a:fld>
            <a:endParaRPr lang="en-US" alt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894232"/>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61C63B2-ED14-4835-BE3B-7305E0BCA13D}" type="datetimeFigureOut">
              <a:rPr lang="en-US" smtClean="0"/>
              <a:pPr>
                <a:defRPr/>
              </a:pPr>
              <a:t>7/30/2021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DD139FD-376D-40BA-B1D4-2A18E36D4A6A}" type="slidenum">
              <a:rPr lang="en-US" altLang="en-US" smtClean="0"/>
              <a:pPr/>
              <a:t>‹#›</a:t>
            </a:fld>
            <a:endParaRPr lang="en-US" altLang="en-US"/>
          </a:p>
        </p:txBody>
      </p:sp>
    </p:spTree>
    <p:extLst>
      <p:ext uri="{BB962C8B-B14F-4D97-AF65-F5344CB8AC3E}">
        <p14:creationId xmlns:p14="http://schemas.microsoft.com/office/powerpoint/2010/main" val="24650747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F22890D-C951-42F8-B7C6-83AD4686702D}" type="datetimeFigureOut">
              <a:rPr lang="en-US" smtClean="0"/>
              <a:pPr>
                <a:defRPr/>
              </a:pPr>
              <a:t>7/30/2021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EC5DEDD-2028-46A7-878A-F72A829C47CF}" type="slidenum">
              <a:rPr lang="en-US" altLang="en-US" smtClean="0"/>
              <a:pPr/>
              <a:t>‹#›</a:t>
            </a:fld>
            <a:endParaRPr lang="en-US" altLang="en-US"/>
          </a:p>
        </p:txBody>
      </p:sp>
    </p:spTree>
    <p:extLst>
      <p:ext uri="{BB962C8B-B14F-4D97-AF65-F5344CB8AC3E}">
        <p14:creationId xmlns:p14="http://schemas.microsoft.com/office/powerpoint/2010/main" val="34758414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CD976ED-ED4C-49F2-B33B-3B79B8341E44}" type="datetimeFigureOut">
              <a:rPr lang="en-US" smtClean="0"/>
              <a:pPr>
                <a:defRPr/>
              </a:pPr>
              <a:t>7/30/2021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0C821DE-25DC-487B-A6C8-15CF1DE35184}" type="slidenum">
              <a:rPr lang="en-US" altLang="en-US" smtClean="0"/>
              <a:pPr/>
              <a:t>‹#›</a:t>
            </a:fld>
            <a:endParaRPr lang="en-US" altLang="en-US"/>
          </a:p>
        </p:txBody>
      </p:sp>
    </p:spTree>
    <p:extLst>
      <p:ext uri="{BB962C8B-B14F-4D97-AF65-F5344CB8AC3E}">
        <p14:creationId xmlns:p14="http://schemas.microsoft.com/office/powerpoint/2010/main" val="1685242375"/>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F5B209-0BBC-408A-99CE-13F8985A8F43}" type="datetimeFigureOut">
              <a:rPr lang="en-US" smtClean="0"/>
              <a:pPr>
                <a:defRPr/>
              </a:pPr>
              <a:t>7/30/2021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2DB15D2-8E03-4740-83EF-6252F20E7DC2}" type="slidenum">
              <a:rPr lang="en-US" altLang="en-US" smtClean="0"/>
              <a:pPr/>
              <a:t>‹#›</a:t>
            </a:fld>
            <a:endParaRPr lang="en-US" altLang="en-US"/>
          </a:p>
        </p:txBody>
      </p:sp>
    </p:spTree>
    <p:extLst>
      <p:ext uri="{BB962C8B-B14F-4D97-AF65-F5344CB8AC3E}">
        <p14:creationId xmlns:p14="http://schemas.microsoft.com/office/powerpoint/2010/main" val="180581508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709250DA-16E3-4A29-A767-6B413D3C0990}" type="datetimeFigureOut">
              <a:rPr lang="en-US" smtClean="0"/>
              <a:pPr>
                <a:defRPr/>
              </a:pPr>
              <a:t>7/30/2021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E4A3E7A-5A1E-4B88-8D62-6FEDE35DE6C0}" type="slidenum">
              <a:rPr lang="en-US" altLang="en-US" smtClean="0"/>
              <a:pPr/>
              <a:t>‹#›</a:t>
            </a:fld>
            <a:endParaRPr lang="en-US" altLang="en-US"/>
          </a:p>
        </p:txBody>
      </p:sp>
    </p:spTree>
    <p:extLst>
      <p:ext uri="{BB962C8B-B14F-4D97-AF65-F5344CB8AC3E}">
        <p14:creationId xmlns:p14="http://schemas.microsoft.com/office/powerpoint/2010/main" val="241866431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9043CD8-AF98-49C0-A121-4856254FD3D1}" type="datetimeFigureOut">
              <a:rPr lang="en-US" smtClean="0"/>
              <a:pPr>
                <a:defRPr/>
              </a:pPr>
              <a:t>7/30/2021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64ED2F7-5EAC-4CBD-A96A-5AD6128EBC3D}" type="slidenum">
              <a:rPr lang="en-US" altLang="en-US" smtClean="0"/>
              <a:pPr/>
              <a:t>‹#›</a:t>
            </a:fld>
            <a:endParaRPr lang="en-US" altLang="en-US"/>
          </a:p>
        </p:txBody>
      </p:sp>
    </p:spTree>
    <p:extLst>
      <p:ext uri="{BB962C8B-B14F-4D97-AF65-F5344CB8AC3E}">
        <p14:creationId xmlns:p14="http://schemas.microsoft.com/office/powerpoint/2010/main" val="225098536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fld id="{6B6E0CA3-2E29-44A6-BF1E-3AF5AA246192}" type="datetimeFigureOut">
              <a:rPr lang="en-US" smtClean="0"/>
              <a:pPr>
                <a:defRPr/>
              </a:pPr>
              <a:t>7/30/2021</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9996AF05-AB47-4D1E-98C5-DFBA744E77D1}" type="slidenum">
              <a:rPr lang="en-US" altLang="en-US" smtClean="0"/>
              <a:pPr/>
              <a:t>‹#›</a:t>
            </a:fld>
            <a:endParaRPr lang="en-US" altLang="en-US"/>
          </a:p>
        </p:txBody>
      </p:sp>
    </p:spTree>
    <p:extLst>
      <p:ext uri="{BB962C8B-B14F-4D97-AF65-F5344CB8AC3E}">
        <p14:creationId xmlns:p14="http://schemas.microsoft.com/office/powerpoint/2010/main" val="98419494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spd="med">
    <p:pull/>
  </p:transition>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6" descr="bis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467600" cy="553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157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288" y="72781"/>
            <a:ext cx="6968490" cy="990600"/>
          </a:xfrm>
        </p:spPr>
        <p:txBody>
          <a:bodyPr>
            <a:normAutofit fontScale="90000"/>
          </a:bodyPr>
          <a:lstStyle/>
          <a:p>
            <a:pPr algn="r"/>
            <a:r>
              <a:rPr lang="fa-IR" dirty="0">
                <a:effectLst>
                  <a:outerShdw blurRad="38100" dist="38100" dir="2700000" algn="tl">
                    <a:srgbClr val="000000">
                      <a:alpha val="43137"/>
                    </a:srgbClr>
                  </a:outerShdw>
                </a:effectLst>
                <a:cs typeface="B Titr" panose="00000700000000000000" pitchFamily="2" charset="-78"/>
              </a:rPr>
              <a:t>گونه های سه گانه کارآیی بازار سرمایه </a:t>
            </a:r>
            <a:endParaRPr lang="en-US" dirty="0">
              <a:effectLst>
                <a:outerShdw blurRad="38100" dist="38100" dir="2700000" algn="tl">
                  <a:srgbClr val="000000">
                    <a:alpha val="43137"/>
                  </a:srgbClr>
                </a:outerShdw>
              </a:effectLst>
              <a:cs typeface="B Titr" panose="00000700000000000000" pitchFamily="2" charset="-78"/>
            </a:endParaRPr>
          </a:p>
        </p:txBody>
      </p:sp>
      <p:pic>
        <p:nvPicPr>
          <p:cNvPr id="5" name="Picture 4">
            <a:extLst>
              <a:ext uri="{FF2B5EF4-FFF2-40B4-BE49-F238E27FC236}">
                <a16:creationId xmlns:a16="http://schemas.microsoft.com/office/drawing/2014/main" id="{89D49DB7-7353-48CC-86AA-78BDABB12A27}"/>
              </a:ext>
            </a:extLst>
          </p:cNvPr>
          <p:cNvPicPr>
            <a:picLocks noChangeAspect="1"/>
          </p:cNvPicPr>
          <p:nvPr/>
        </p:nvPicPr>
        <p:blipFill>
          <a:blip r:embed="rId2"/>
          <a:stretch>
            <a:fillRect/>
          </a:stretch>
        </p:blipFill>
        <p:spPr>
          <a:xfrm>
            <a:off x="-76200" y="1524000"/>
            <a:ext cx="3586369" cy="2451926"/>
          </a:xfrm>
          <a:prstGeom prst="ellipse">
            <a:avLst/>
          </a:prstGeom>
          <a:ln>
            <a:noFill/>
          </a:ln>
          <a:effectLst>
            <a:softEdge rad="112500"/>
          </a:effectLst>
        </p:spPr>
      </p:pic>
      <p:cxnSp>
        <p:nvCxnSpPr>
          <p:cNvPr id="4" name="Straight Arrow Connector 3">
            <a:extLst>
              <a:ext uri="{FF2B5EF4-FFF2-40B4-BE49-F238E27FC236}">
                <a16:creationId xmlns:a16="http://schemas.microsoft.com/office/drawing/2014/main" id="{35384C86-77D6-4058-A82B-7A72EDF4AAA1}"/>
              </a:ext>
            </a:extLst>
          </p:cNvPr>
          <p:cNvCxnSpPr>
            <a:cxnSpLocks/>
          </p:cNvCxnSpPr>
          <p:nvPr/>
        </p:nvCxnSpPr>
        <p:spPr>
          <a:xfrm flipH="1" flipV="1">
            <a:off x="739923" y="752922"/>
            <a:ext cx="58036" cy="1287664"/>
          </a:xfrm>
          <a:prstGeom prst="straightConnector1">
            <a:avLst/>
          </a:prstGeom>
          <a:ln>
            <a:solidFill>
              <a:schemeClr val="accent4">
                <a:lumMod val="75000"/>
              </a:schemeClr>
            </a:solidFill>
            <a:tailEnd type="triangle"/>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22BC9823-AFC8-4CC8-99F8-67216824BF94}"/>
              </a:ext>
            </a:extLst>
          </p:cNvPr>
          <p:cNvSpPr txBox="1"/>
          <p:nvPr/>
        </p:nvSpPr>
        <p:spPr>
          <a:xfrm>
            <a:off x="42333" y="292121"/>
            <a:ext cx="979755" cy="369332"/>
          </a:xfrm>
          <a:prstGeom prst="rect">
            <a:avLst/>
          </a:prstGeom>
          <a:noFill/>
        </p:spPr>
        <p:txBody>
          <a:bodyPr wrap="none" rtlCol="0">
            <a:spAutoFit/>
          </a:bodyPr>
          <a:lstStyle/>
          <a:p>
            <a:r>
              <a:rPr lang="fa-IR" dirty="0">
                <a:solidFill>
                  <a:srgbClr val="00B0F0"/>
                </a:solidFill>
                <a:cs typeface="B Nazanin" panose="00000400000000000000" pitchFamily="2" charset="-78"/>
              </a:rPr>
              <a:t>شکل قوی </a:t>
            </a:r>
            <a:endParaRPr lang="en-US" dirty="0">
              <a:solidFill>
                <a:srgbClr val="00B0F0"/>
              </a:solidFill>
              <a:cs typeface="B Nazanin" panose="00000400000000000000" pitchFamily="2" charset="-78"/>
            </a:endParaRPr>
          </a:p>
        </p:txBody>
      </p:sp>
      <p:cxnSp>
        <p:nvCxnSpPr>
          <p:cNvPr id="8" name="Straight Arrow Connector 7">
            <a:extLst>
              <a:ext uri="{FF2B5EF4-FFF2-40B4-BE49-F238E27FC236}">
                <a16:creationId xmlns:a16="http://schemas.microsoft.com/office/drawing/2014/main" id="{A8443867-69DD-471B-A44A-F66034CC2A9B}"/>
              </a:ext>
            </a:extLst>
          </p:cNvPr>
          <p:cNvCxnSpPr>
            <a:cxnSpLocks/>
          </p:cNvCxnSpPr>
          <p:nvPr/>
        </p:nvCxnSpPr>
        <p:spPr>
          <a:xfrm flipV="1">
            <a:off x="1637111" y="937588"/>
            <a:ext cx="0" cy="1469142"/>
          </a:xfrm>
          <a:prstGeom prst="straightConnector1">
            <a:avLst/>
          </a:prstGeom>
          <a:ln>
            <a:solidFill>
              <a:schemeClr val="accent4">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0" name="TextBox 9">
            <a:extLst>
              <a:ext uri="{FF2B5EF4-FFF2-40B4-BE49-F238E27FC236}">
                <a16:creationId xmlns:a16="http://schemas.microsoft.com/office/drawing/2014/main" id="{8F840AFC-4B6F-4578-BAE6-79698C75854C}"/>
              </a:ext>
            </a:extLst>
          </p:cNvPr>
          <p:cNvSpPr txBox="1"/>
          <p:nvPr/>
        </p:nvSpPr>
        <p:spPr>
          <a:xfrm>
            <a:off x="982925" y="591326"/>
            <a:ext cx="1308371" cy="369332"/>
          </a:xfrm>
          <a:prstGeom prst="rect">
            <a:avLst/>
          </a:prstGeom>
          <a:noFill/>
        </p:spPr>
        <p:txBody>
          <a:bodyPr wrap="none" rtlCol="0">
            <a:spAutoFit/>
          </a:bodyPr>
          <a:lstStyle/>
          <a:p>
            <a:r>
              <a:rPr lang="fa-IR" dirty="0">
                <a:solidFill>
                  <a:srgbClr val="00B0F0"/>
                </a:solidFill>
                <a:cs typeface="B Nazanin" panose="00000400000000000000" pitchFamily="2" charset="-78"/>
              </a:rPr>
              <a:t>شکل نیمه قوی </a:t>
            </a:r>
            <a:endParaRPr lang="en-US" dirty="0">
              <a:solidFill>
                <a:srgbClr val="00B0F0"/>
              </a:solidFill>
              <a:cs typeface="B Nazanin" panose="00000400000000000000" pitchFamily="2" charset="-78"/>
            </a:endParaRPr>
          </a:p>
        </p:txBody>
      </p:sp>
      <p:cxnSp>
        <p:nvCxnSpPr>
          <p:cNvPr id="11" name="Straight Arrow Connector 10">
            <a:extLst>
              <a:ext uri="{FF2B5EF4-FFF2-40B4-BE49-F238E27FC236}">
                <a16:creationId xmlns:a16="http://schemas.microsoft.com/office/drawing/2014/main" id="{974727C6-3B8B-4AA5-BD17-2711273B1B1B}"/>
              </a:ext>
            </a:extLst>
          </p:cNvPr>
          <p:cNvCxnSpPr>
            <a:cxnSpLocks/>
          </p:cNvCxnSpPr>
          <p:nvPr/>
        </p:nvCxnSpPr>
        <p:spPr>
          <a:xfrm flipV="1">
            <a:off x="2513411" y="1396754"/>
            <a:ext cx="28575" cy="1536813"/>
          </a:xfrm>
          <a:prstGeom prst="straightConnector1">
            <a:avLst/>
          </a:prstGeom>
          <a:ln>
            <a:solidFill>
              <a:schemeClr val="accent4">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8" name="TextBox 17">
            <a:extLst>
              <a:ext uri="{FF2B5EF4-FFF2-40B4-BE49-F238E27FC236}">
                <a16:creationId xmlns:a16="http://schemas.microsoft.com/office/drawing/2014/main" id="{5C83EE0D-EA86-4561-98B9-BC7A4BA3182E}"/>
              </a:ext>
            </a:extLst>
          </p:cNvPr>
          <p:cNvSpPr txBox="1"/>
          <p:nvPr/>
        </p:nvSpPr>
        <p:spPr>
          <a:xfrm>
            <a:off x="1977479" y="1027422"/>
            <a:ext cx="1043876" cy="369332"/>
          </a:xfrm>
          <a:prstGeom prst="rect">
            <a:avLst/>
          </a:prstGeom>
          <a:noFill/>
        </p:spPr>
        <p:txBody>
          <a:bodyPr wrap="none" rtlCol="0">
            <a:spAutoFit/>
          </a:bodyPr>
          <a:lstStyle/>
          <a:p>
            <a:r>
              <a:rPr lang="fa-IR" dirty="0">
                <a:solidFill>
                  <a:srgbClr val="00B0F0"/>
                </a:solidFill>
                <a:cs typeface="B Nazanin" panose="00000400000000000000" pitchFamily="2" charset="-78"/>
              </a:rPr>
              <a:t>شکل ضعیف</a:t>
            </a:r>
            <a:endParaRPr lang="en-US" dirty="0">
              <a:solidFill>
                <a:srgbClr val="00B0F0"/>
              </a:solidFill>
              <a:cs typeface="B Nazanin" panose="00000400000000000000" pitchFamily="2" charset="-78"/>
            </a:endParaRPr>
          </a:p>
        </p:txBody>
      </p:sp>
      <p:sp>
        <p:nvSpPr>
          <p:cNvPr id="12" name="TextBox 11">
            <a:extLst>
              <a:ext uri="{FF2B5EF4-FFF2-40B4-BE49-F238E27FC236}">
                <a16:creationId xmlns:a16="http://schemas.microsoft.com/office/drawing/2014/main" id="{66A5757C-68FF-4B8E-A8BB-6AC0B139F85F}"/>
              </a:ext>
            </a:extLst>
          </p:cNvPr>
          <p:cNvSpPr txBox="1"/>
          <p:nvPr/>
        </p:nvSpPr>
        <p:spPr>
          <a:xfrm>
            <a:off x="3130448" y="888059"/>
            <a:ext cx="5748883" cy="923330"/>
          </a:xfrm>
          <a:prstGeom prst="rect">
            <a:avLst/>
          </a:prstGeom>
          <a:noFill/>
        </p:spPr>
        <p:txBody>
          <a:bodyPr wrap="square">
            <a:spAutoFit/>
          </a:bodyPr>
          <a:lstStyle/>
          <a:p>
            <a:pPr algn="r" rtl="1"/>
            <a:r>
              <a:rPr lang="en-US" dirty="0" err="1">
                <a:cs typeface="B Nazanin" panose="00000400000000000000" pitchFamily="2" charset="-78"/>
              </a:rPr>
              <a:t>هر</a:t>
            </a:r>
            <a:r>
              <a:rPr lang="en-US" dirty="0">
                <a:cs typeface="B Nazanin" panose="00000400000000000000" pitchFamily="2" charset="-78"/>
              </a:rPr>
              <a:t> </a:t>
            </a:r>
            <a:r>
              <a:rPr lang="en-US" dirty="0" err="1">
                <a:cs typeface="B Nazanin" panose="00000400000000000000" pitchFamily="2" charset="-78"/>
              </a:rPr>
              <a:t>چه</a:t>
            </a:r>
            <a:r>
              <a:rPr lang="en-US" dirty="0">
                <a:cs typeface="B Nazanin" panose="00000400000000000000" pitchFamily="2" charset="-78"/>
              </a:rPr>
              <a:t> </a:t>
            </a:r>
            <a:r>
              <a:rPr lang="en-US" dirty="0" err="1">
                <a:cs typeface="B Nazanin" panose="00000400000000000000" pitchFamily="2" charset="-78"/>
              </a:rPr>
              <a:t>از</a:t>
            </a:r>
            <a:r>
              <a:rPr lang="en-US" dirty="0">
                <a:cs typeface="B Nazanin" panose="00000400000000000000" pitchFamily="2" charset="-78"/>
              </a:rPr>
              <a:t> </a:t>
            </a:r>
            <a:r>
              <a:rPr lang="en-US" dirty="0" err="1">
                <a:cs typeface="B Nazanin" panose="00000400000000000000" pitchFamily="2" charset="-78"/>
              </a:rPr>
              <a:t>سطح</a:t>
            </a:r>
            <a:r>
              <a:rPr lang="en-US" dirty="0">
                <a:cs typeface="B Nazanin" panose="00000400000000000000" pitchFamily="2" charset="-78"/>
              </a:rPr>
              <a:t> </a:t>
            </a:r>
            <a:r>
              <a:rPr lang="en-US" dirty="0" err="1">
                <a:cs typeface="B Nazanin" panose="00000400000000000000" pitchFamily="2" charset="-78"/>
              </a:rPr>
              <a:t>ضعيف</a:t>
            </a:r>
            <a:r>
              <a:rPr lang="en-US" dirty="0">
                <a:cs typeface="B Nazanin" panose="00000400000000000000" pitchFamily="2" charset="-78"/>
              </a:rPr>
              <a:t> </a:t>
            </a:r>
            <a:r>
              <a:rPr lang="en-US" dirty="0" err="1">
                <a:cs typeface="B Nazanin" panose="00000400000000000000" pitchFamily="2" charset="-78"/>
              </a:rPr>
              <a:t>فرضيه</a:t>
            </a:r>
            <a:r>
              <a:rPr lang="en-US" dirty="0">
                <a:cs typeface="B Nazanin" panose="00000400000000000000" pitchFamily="2" charset="-78"/>
              </a:rPr>
              <a:t> </a:t>
            </a:r>
            <a:r>
              <a:rPr lang="en-US" dirty="0" err="1">
                <a:cs typeface="B Nazanin" panose="00000400000000000000" pitchFamily="2" charset="-78"/>
              </a:rPr>
              <a:t>به</a:t>
            </a:r>
            <a:r>
              <a:rPr lang="en-US" dirty="0">
                <a:cs typeface="B Nazanin" panose="00000400000000000000" pitchFamily="2" charset="-78"/>
              </a:rPr>
              <a:t> </a:t>
            </a:r>
            <a:r>
              <a:rPr lang="en-US" dirty="0" err="1">
                <a:cs typeface="B Nazanin" panose="00000400000000000000" pitchFamily="2" charset="-78"/>
              </a:rPr>
              <a:t>سمت</a:t>
            </a:r>
            <a:r>
              <a:rPr lang="en-US" dirty="0">
                <a:cs typeface="B Nazanin" panose="00000400000000000000" pitchFamily="2" charset="-78"/>
              </a:rPr>
              <a:t> </a:t>
            </a:r>
            <a:r>
              <a:rPr lang="en-US" dirty="0" err="1">
                <a:cs typeface="B Nazanin" panose="00000400000000000000" pitchFamily="2" charset="-78"/>
              </a:rPr>
              <a:t>سطح</a:t>
            </a:r>
            <a:r>
              <a:rPr lang="en-US" dirty="0">
                <a:cs typeface="B Nazanin" panose="00000400000000000000" pitchFamily="2" charset="-78"/>
              </a:rPr>
              <a:t> </a:t>
            </a:r>
            <a:r>
              <a:rPr lang="en-US" dirty="0" err="1">
                <a:cs typeface="B Nazanin" panose="00000400000000000000" pitchFamily="2" charset="-78"/>
              </a:rPr>
              <a:t>قوی</a:t>
            </a:r>
            <a:r>
              <a:rPr lang="en-US" dirty="0">
                <a:cs typeface="B Nazanin" panose="00000400000000000000" pitchFamily="2" charset="-78"/>
              </a:rPr>
              <a:t> </a:t>
            </a:r>
            <a:r>
              <a:rPr lang="en-US" dirty="0" err="1">
                <a:cs typeface="B Nazanin" panose="00000400000000000000" pitchFamily="2" charset="-78"/>
              </a:rPr>
              <a:t>نزدیک</a:t>
            </a:r>
            <a:r>
              <a:rPr lang="en-US" dirty="0">
                <a:cs typeface="B Nazanin" panose="00000400000000000000" pitchFamily="2" charset="-78"/>
              </a:rPr>
              <a:t> </a:t>
            </a:r>
            <a:r>
              <a:rPr lang="en-US" dirty="0" err="1">
                <a:cs typeface="B Nazanin" panose="00000400000000000000" pitchFamily="2" charset="-78"/>
              </a:rPr>
              <a:t>می</a:t>
            </a:r>
            <a:r>
              <a:rPr lang="en-US" dirty="0">
                <a:cs typeface="B Nazanin" panose="00000400000000000000" pitchFamily="2" charset="-78"/>
              </a:rPr>
              <a:t> </a:t>
            </a:r>
            <a:r>
              <a:rPr lang="en-US" dirty="0" err="1">
                <a:cs typeface="B Nazanin" panose="00000400000000000000" pitchFamily="2" charset="-78"/>
              </a:rPr>
              <a:t>شوید</a:t>
            </a:r>
            <a:r>
              <a:rPr lang="en-US" dirty="0">
                <a:cs typeface="B Nazanin" panose="00000400000000000000" pitchFamily="2" charset="-78"/>
              </a:rPr>
              <a:t>، </a:t>
            </a:r>
            <a:r>
              <a:rPr lang="en-US" dirty="0" err="1">
                <a:cs typeface="B Nazanin" panose="00000400000000000000" pitchFamily="2" charset="-78"/>
              </a:rPr>
              <a:t>انواع</a:t>
            </a:r>
            <a:r>
              <a:rPr lang="en-US" dirty="0">
                <a:cs typeface="B Nazanin" panose="00000400000000000000" pitchFamily="2" charset="-78"/>
              </a:rPr>
              <a:t> </a:t>
            </a:r>
            <a:r>
              <a:rPr lang="en-US" dirty="0" err="1">
                <a:cs typeface="B Nazanin" panose="00000400000000000000" pitchFamily="2" charset="-78"/>
              </a:rPr>
              <a:t>مختلف</a:t>
            </a:r>
            <a:r>
              <a:rPr lang="en-US" dirty="0">
                <a:cs typeface="B Nazanin" panose="00000400000000000000" pitchFamily="2" charset="-78"/>
              </a:rPr>
              <a:t> </a:t>
            </a:r>
            <a:r>
              <a:rPr lang="en-US" dirty="0" err="1">
                <a:cs typeface="B Nazanin" panose="00000400000000000000" pitchFamily="2" charset="-78"/>
              </a:rPr>
              <a:t>تحلیلهای</a:t>
            </a:r>
            <a:r>
              <a:rPr lang="en-US" dirty="0">
                <a:cs typeface="B Nazanin" panose="00000400000000000000" pitchFamily="2" charset="-78"/>
              </a:rPr>
              <a:t> </a:t>
            </a:r>
            <a:r>
              <a:rPr lang="en-US" dirty="0" err="1">
                <a:cs typeface="B Nazanin" panose="00000400000000000000" pitchFamily="2" charset="-78"/>
              </a:rPr>
              <a:t>سرمایه</a:t>
            </a:r>
            <a:r>
              <a:rPr lang="en-US" dirty="0">
                <a:cs typeface="B Nazanin" panose="00000400000000000000" pitchFamily="2" charset="-78"/>
              </a:rPr>
              <a:t> </a:t>
            </a:r>
            <a:r>
              <a:rPr lang="en-US" dirty="0" err="1">
                <a:cs typeface="B Nazanin" panose="00000400000000000000" pitchFamily="2" charset="-78"/>
              </a:rPr>
              <a:t>گذاری</a:t>
            </a:r>
            <a:r>
              <a:rPr lang="en-US" dirty="0">
                <a:cs typeface="B Nazanin" panose="00000400000000000000" pitchFamily="2" charset="-78"/>
              </a:rPr>
              <a:t> </a:t>
            </a:r>
            <a:r>
              <a:rPr lang="en-US" dirty="0" err="1">
                <a:cs typeface="B Nazanin" panose="00000400000000000000" pitchFamily="2" charset="-78"/>
              </a:rPr>
              <a:t>در</a:t>
            </a:r>
            <a:r>
              <a:rPr lang="en-US" dirty="0">
                <a:cs typeface="B Nazanin" panose="00000400000000000000" pitchFamily="2" charset="-78"/>
              </a:rPr>
              <a:t> </a:t>
            </a:r>
            <a:r>
              <a:rPr lang="en-US" dirty="0" err="1">
                <a:cs typeface="B Nazanin" panose="00000400000000000000" pitchFamily="2" charset="-78"/>
              </a:rPr>
              <a:t>تعیین</a:t>
            </a:r>
            <a:r>
              <a:rPr lang="en-US" dirty="0">
                <a:cs typeface="B Nazanin" panose="00000400000000000000" pitchFamily="2" charset="-78"/>
              </a:rPr>
              <a:t> </a:t>
            </a:r>
            <a:r>
              <a:rPr lang="en-US" dirty="0" err="1">
                <a:cs typeface="B Nazanin" panose="00000400000000000000" pitchFamily="2" charset="-78"/>
              </a:rPr>
              <a:t>مرز</a:t>
            </a:r>
            <a:r>
              <a:rPr lang="en-US" dirty="0">
                <a:cs typeface="B Nazanin" panose="00000400000000000000" pitchFamily="2" charset="-78"/>
              </a:rPr>
              <a:t> </a:t>
            </a:r>
            <a:r>
              <a:rPr lang="en-US" dirty="0" err="1">
                <a:cs typeface="B Nazanin" panose="00000400000000000000" pitchFamily="2" charset="-78"/>
              </a:rPr>
              <a:t>بین</a:t>
            </a:r>
            <a:r>
              <a:rPr lang="en-US" dirty="0">
                <a:cs typeface="B Nazanin" panose="00000400000000000000" pitchFamily="2" charset="-78"/>
              </a:rPr>
              <a:t> </a:t>
            </a:r>
            <a:r>
              <a:rPr lang="en-US" dirty="0" err="1">
                <a:cs typeface="B Nazanin" panose="00000400000000000000" pitchFamily="2" charset="-78"/>
              </a:rPr>
              <a:t>سرمایه</a:t>
            </a:r>
            <a:r>
              <a:rPr lang="en-US" dirty="0">
                <a:cs typeface="B Nazanin" panose="00000400000000000000" pitchFamily="2" charset="-78"/>
              </a:rPr>
              <a:t> </a:t>
            </a:r>
            <a:r>
              <a:rPr lang="en-US" dirty="0" err="1">
                <a:cs typeface="B Nazanin" panose="00000400000000000000" pitchFamily="2" charset="-78"/>
              </a:rPr>
              <a:t>گذاریهای</a:t>
            </a:r>
            <a:r>
              <a:rPr lang="en-US" dirty="0">
                <a:cs typeface="B Nazanin" panose="00000400000000000000" pitchFamily="2" charset="-78"/>
              </a:rPr>
              <a:t> </a:t>
            </a:r>
            <a:r>
              <a:rPr lang="en-US" dirty="0" err="1">
                <a:cs typeface="B Nazanin" panose="00000400000000000000" pitchFamily="2" charset="-78"/>
              </a:rPr>
              <a:t>سودآور</a:t>
            </a:r>
            <a:r>
              <a:rPr lang="en-US" dirty="0">
                <a:cs typeface="B Nazanin" panose="00000400000000000000" pitchFamily="2" charset="-78"/>
              </a:rPr>
              <a:t> و </a:t>
            </a:r>
            <a:r>
              <a:rPr lang="en-US" dirty="0" err="1">
                <a:cs typeface="B Nazanin" panose="00000400000000000000" pitchFamily="2" charset="-78"/>
              </a:rPr>
              <a:t>غیر</a:t>
            </a:r>
            <a:r>
              <a:rPr lang="en-US" dirty="0">
                <a:cs typeface="B Nazanin" panose="00000400000000000000" pitchFamily="2" charset="-78"/>
              </a:rPr>
              <a:t> </a:t>
            </a:r>
            <a:r>
              <a:rPr lang="en-US" dirty="0" err="1">
                <a:cs typeface="B Nazanin" panose="00000400000000000000" pitchFamily="2" charset="-78"/>
              </a:rPr>
              <a:t>سودآور</a:t>
            </a:r>
            <a:r>
              <a:rPr lang="en-US" dirty="0">
                <a:cs typeface="B Nazanin" panose="00000400000000000000" pitchFamily="2" charset="-78"/>
              </a:rPr>
              <a:t> </a:t>
            </a:r>
            <a:r>
              <a:rPr lang="en-US" dirty="0" err="1">
                <a:cs typeface="B Nazanin" panose="00000400000000000000" pitchFamily="2" charset="-78"/>
              </a:rPr>
              <a:t>اثر</a:t>
            </a:r>
            <a:r>
              <a:rPr lang="en-US" dirty="0">
                <a:cs typeface="B Nazanin" panose="00000400000000000000" pitchFamily="2" charset="-78"/>
              </a:rPr>
              <a:t> </a:t>
            </a:r>
            <a:r>
              <a:rPr lang="en-US" dirty="0" err="1">
                <a:cs typeface="B Nazanin" panose="00000400000000000000" pitchFamily="2" charset="-78"/>
              </a:rPr>
              <a:t>خود</a:t>
            </a:r>
            <a:r>
              <a:rPr lang="en-US" dirty="0">
                <a:cs typeface="B Nazanin" panose="00000400000000000000" pitchFamily="2" charset="-78"/>
              </a:rPr>
              <a:t> </a:t>
            </a:r>
            <a:r>
              <a:rPr lang="en-US" dirty="0" err="1">
                <a:cs typeface="B Nazanin" panose="00000400000000000000" pitchFamily="2" charset="-78"/>
              </a:rPr>
              <a:t>را</a:t>
            </a:r>
            <a:r>
              <a:rPr lang="en-US" dirty="0">
                <a:cs typeface="B Nazanin" panose="00000400000000000000" pitchFamily="2" charset="-78"/>
              </a:rPr>
              <a:t> </a:t>
            </a:r>
            <a:r>
              <a:rPr lang="en-US" dirty="0" err="1">
                <a:cs typeface="B Nazanin" panose="00000400000000000000" pitchFamily="2" charset="-78"/>
              </a:rPr>
              <a:t>از</a:t>
            </a:r>
            <a:r>
              <a:rPr lang="en-US" dirty="0">
                <a:cs typeface="B Nazanin" panose="00000400000000000000" pitchFamily="2" charset="-78"/>
              </a:rPr>
              <a:t> </a:t>
            </a:r>
            <a:r>
              <a:rPr lang="en-US" dirty="0" err="1">
                <a:cs typeface="B Nazanin" panose="00000400000000000000" pitchFamily="2" charset="-78"/>
              </a:rPr>
              <a:t>دست</a:t>
            </a:r>
            <a:r>
              <a:rPr lang="en-US" dirty="0">
                <a:cs typeface="B Nazanin" panose="00000400000000000000" pitchFamily="2" charset="-78"/>
              </a:rPr>
              <a:t> </a:t>
            </a:r>
            <a:r>
              <a:rPr lang="en-US" dirty="0" err="1">
                <a:cs typeface="B Nazanin" panose="00000400000000000000" pitchFamily="2" charset="-78"/>
              </a:rPr>
              <a:t>می</a:t>
            </a:r>
            <a:r>
              <a:rPr lang="en-US" dirty="0">
                <a:cs typeface="B Nazanin" panose="00000400000000000000" pitchFamily="2" charset="-78"/>
              </a:rPr>
              <a:t> </a:t>
            </a:r>
            <a:r>
              <a:rPr lang="en-US" dirty="0" err="1">
                <a:cs typeface="B Nazanin" panose="00000400000000000000" pitchFamily="2" charset="-78"/>
              </a:rPr>
              <a:t>دهند</a:t>
            </a:r>
            <a:r>
              <a:rPr lang="en-US" dirty="0">
                <a:cs typeface="B Nazanin" panose="00000400000000000000" pitchFamily="2" charset="-78"/>
              </a:rPr>
              <a:t> و </a:t>
            </a:r>
            <a:r>
              <a:rPr lang="en-US" dirty="0" err="1">
                <a:cs typeface="B Nazanin" panose="00000400000000000000" pitchFamily="2" charset="-78"/>
              </a:rPr>
              <a:t>کمرنگتر</a:t>
            </a:r>
            <a:r>
              <a:rPr lang="en-US" dirty="0">
                <a:cs typeface="B Nazanin" panose="00000400000000000000" pitchFamily="2" charset="-78"/>
              </a:rPr>
              <a:t> </a:t>
            </a:r>
            <a:r>
              <a:rPr lang="en-US" dirty="0" err="1">
                <a:cs typeface="B Nazanin" panose="00000400000000000000" pitchFamily="2" charset="-78"/>
              </a:rPr>
              <a:t>می</a:t>
            </a:r>
            <a:r>
              <a:rPr lang="en-US" dirty="0">
                <a:cs typeface="B Nazanin" panose="00000400000000000000" pitchFamily="2" charset="-78"/>
              </a:rPr>
              <a:t> </a:t>
            </a:r>
            <a:r>
              <a:rPr lang="en-US" dirty="0" err="1">
                <a:cs typeface="B Nazanin" panose="00000400000000000000" pitchFamily="2" charset="-78"/>
              </a:rPr>
              <a:t>شوند</a:t>
            </a:r>
            <a:r>
              <a:rPr lang="en-US" dirty="0">
                <a:cs typeface="B Nazanin" panose="00000400000000000000" pitchFamily="2" charset="-78"/>
              </a:rPr>
              <a:t>. </a:t>
            </a:r>
          </a:p>
        </p:txBody>
      </p:sp>
      <p:graphicFrame>
        <p:nvGraphicFramePr>
          <p:cNvPr id="22" name="Diagram 21">
            <a:extLst>
              <a:ext uri="{FF2B5EF4-FFF2-40B4-BE49-F238E27FC236}">
                <a16:creationId xmlns:a16="http://schemas.microsoft.com/office/drawing/2014/main" id="{05E6F976-56C5-48A0-BA89-9EC3389B5C0E}"/>
              </a:ext>
            </a:extLst>
          </p:cNvPr>
          <p:cNvGraphicFramePr/>
          <p:nvPr>
            <p:extLst>
              <p:ext uri="{D42A27DB-BD31-4B8C-83A1-F6EECF244321}">
                <p14:modId xmlns:p14="http://schemas.microsoft.com/office/powerpoint/2010/main" val="3400722935"/>
              </p:ext>
            </p:extLst>
          </p:nvPr>
        </p:nvGraphicFramePr>
        <p:xfrm>
          <a:off x="2993363" y="3554604"/>
          <a:ext cx="6968490" cy="256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2014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آزمونهای تجربی کارآیی بازار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304800" y="1690396"/>
            <a:ext cx="8458199" cy="2119604"/>
          </a:xfrm>
        </p:spPr>
        <p:txBody>
          <a:bodyPr vert="horz" lIns="91440" tIns="45720" rIns="91440" bIns="45720" rtlCol="0">
            <a:noAutofit/>
          </a:bodyPr>
          <a:lstStyle/>
          <a:p>
            <a:pPr marL="149225" marR="417830" indent="0" algn="just" rtl="1">
              <a:lnSpc>
                <a:spcPct val="107000"/>
              </a:lnSpc>
              <a:spcBef>
                <a:spcPts val="480"/>
              </a:spcBef>
              <a:spcAft>
                <a:spcPts val="800"/>
              </a:spcAft>
              <a:buNone/>
            </a:pPr>
            <a:r>
              <a:rPr lang="ar-SA" sz="2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هر سه سطح فرضيه بارها</a:t>
            </a:r>
            <a:r>
              <a:rPr lang="ar-SA" sz="2400" dirty="0">
                <a:solidFill>
                  <a:srgbClr val="000000"/>
                </a:solidFill>
                <a:effectLst/>
                <a:ea typeface="Times New Roman" panose="02020603050405020304" pitchFamily="18" charset="0"/>
                <a:cs typeface="Arial" panose="020B0604020202020204" pitchFamily="34" charset="0"/>
              </a:rPr>
              <a:t> </a:t>
            </a:r>
            <a:r>
              <a:rPr lang="ar-SA" sz="2400" dirty="0">
                <a:solidFill>
                  <a:srgbClr val="212100"/>
                </a:solidFill>
                <a:effectLst/>
                <a:latin typeface="Arial" panose="020B0604020202020204" pitchFamily="34" charset="0"/>
                <a:ea typeface="Times New Roman" panose="02020603050405020304" pitchFamily="18" charset="0"/>
                <a:cs typeface="B Nazanin" panose="00000400000000000000" pitchFamily="2" charset="-78"/>
              </a:rPr>
              <a:t>مورد</a:t>
            </a:r>
            <a:r>
              <a:rPr lang="ar-SA" sz="2400" dirty="0">
                <a:solidFill>
                  <a:srgbClr val="212100"/>
                </a:solidFill>
                <a:effectLst/>
                <a:ea typeface="Times New Roman" panose="02020603050405020304" pitchFamily="18" charset="0"/>
                <a:cs typeface="Arial" panose="020B0604020202020204" pitchFamily="34" charset="0"/>
              </a:rPr>
              <a:t> </a:t>
            </a:r>
            <a:r>
              <a:rPr lang="ar-SA" sz="2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آزمون قرار گرفته است. نخست باید از</a:t>
            </a:r>
            <a:r>
              <a:rPr lang="ar-SA" sz="2400" dirty="0">
                <a:solidFill>
                  <a:srgbClr val="000000"/>
                </a:solidFill>
                <a:effectLst/>
                <a:ea typeface="Times New Roman" panose="02020603050405020304" pitchFamily="18" charset="0"/>
                <a:cs typeface="Arial" panose="020B0604020202020204" pitchFamily="34" charset="0"/>
              </a:rPr>
              <a:t> </a:t>
            </a:r>
            <a:r>
              <a:rPr lang="ar-SA" sz="2400" dirty="0">
                <a:solidFill>
                  <a:srgbClr val="070700"/>
                </a:solidFill>
                <a:effectLst/>
                <a:latin typeface="Arial" panose="020B0604020202020204" pitchFamily="34" charset="0"/>
                <a:ea typeface="Times New Roman" panose="02020603050405020304" pitchFamily="18" charset="0"/>
                <a:cs typeface="B Nazanin" panose="00000400000000000000" pitchFamily="2" charset="-78"/>
              </a:rPr>
              <a:t>فرضی</a:t>
            </a:r>
            <a:r>
              <a:rPr lang="ar-SA" sz="2400" dirty="0">
                <a:solidFill>
                  <a:srgbClr val="070700"/>
                </a:solidFill>
                <a:effectLst/>
                <a:latin typeface="Courier New" panose="02070309020205020404" pitchFamily="49" charset="0"/>
                <a:ea typeface="Times New Roman" panose="02020603050405020304" pitchFamily="18" charset="0"/>
                <a:cs typeface="B Nazanin" panose="00000400000000000000" pitchFamily="2" charset="-78"/>
              </a:rPr>
              <a:t>ه</a:t>
            </a:r>
            <a:r>
              <a:rPr lang="ar-SA" sz="2400" dirty="0">
                <a:solidFill>
                  <a:srgbClr val="070700"/>
                </a:solidFill>
                <a:effectLst/>
                <a:ea typeface="Times New Roman" panose="02020603050405020304" pitchFamily="18" charset="0"/>
                <a:cs typeface="Courier New" panose="02070309020205020404" pitchFamily="49" charset="0"/>
              </a:rPr>
              <a:t> </a:t>
            </a:r>
            <a:r>
              <a:rPr lang="ar-SA" sz="2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گشت تصادفی</a:t>
            </a:r>
            <a:r>
              <a:rPr lang="ar-SA" sz="2400" dirty="0">
                <a:solidFill>
                  <a:srgbClr val="000000"/>
                </a:solidFill>
                <a:effectLst/>
                <a:ea typeface="Times New Roman" panose="02020603050405020304" pitchFamily="18" charset="0"/>
                <a:cs typeface="Arial" panose="020B0604020202020204" pitchFamily="34" charset="0"/>
              </a:rPr>
              <a:t> </a:t>
            </a:r>
            <a:r>
              <a:rPr lang="ar-SA" sz="2400" dirty="0">
                <a:solidFill>
                  <a:srgbClr val="505000"/>
                </a:solidFill>
                <a:effectLst/>
                <a:latin typeface="Arial" panose="020B0604020202020204" pitchFamily="34" charset="0"/>
                <a:ea typeface="Times New Roman" panose="02020603050405020304" pitchFamily="18" charset="0"/>
                <a:cs typeface="B Nazanin" panose="00000400000000000000" pitchFamily="2" charset="-78"/>
              </a:rPr>
              <a:t>سخن</a:t>
            </a:r>
            <a:r>
              <a:rPr lang="ar-SA" sz="2400" dirty="0">
                <a:solidFill>
                  <a:srgbClr val="505000"/>
                </a:solidFill>
                <a:effectLst/>
                <a:ea typeface="Times New Roman" panose="02020603050405020304" pitchFamily="18" charset="0"/>
                <a:cs typeface="Arial" panose="020B0604020202020204" pitchFamily="34" charset="0"/>
              </a:rPr>
              <a:t> </a:t>
            </a:r>
            <a:r>
              <a:rPr lang="ar-SA" sz="2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بگوییم که به شکلهای مختلف آزمون</a:t>
            </a:r>
            <a:r>
              <a:rPr lang="ar-SA" sz="2400" dirty="0">
                <a:solidFill>
                  <a:srgbClr val="000000"/>
                </a:solidFill>
                <a:effectLst/>
                <a:ea typeface="Times New Roman" panose="02020603050405020304" pitchFamily="18" charset="0"/>
                <a:cs typeface="Arial" panose="020B0604020202020204" pitchFamily="34" charset="0"/>
              </a:rPr>
              <a:t> </a:t>
            </a:r>
            <a:r>
              <a:rPr lang="ar-SA" sz="2400" dirty="0">
                <a:solidFill>
                  <a:srgbClr val="0A0A00"/>
                </a:solidFill>
                <a:effectLst/>
                <a:latin typeface="Arial" panose="020B0604020202020204" pitchFamily="34" charset="0"/>
                <a:ea typeface="Times New Roman" panose="02020603050405020304" pitchFamily="18" charset="0"/>
                <a:cs typeface="B Nazanin" panose="00000400000000000000" pitchFamily="2" charset="-78"/>
              </a:rPr>
              <a:t>شده</a:t>
            </a:r>
            <a:r>
              <a:rPr lang="ar-SA" sz="2400" dirty="0">
                <a:solidFill>
                  <a:srgbClr val="0A0A00"/>
                </a:solidFill>
                <a:effectLst/>
                <a:ea typeface="Times New Roman" panose="02020603050405020304" pitchFamily="18" charset="0"/>
                <a:cs typeface="Arial" panose="020B0604020202020204" pitchFamily="34" charset="0"/>
              </a:rPr>
              <a:t> </a:t>
            </a:r>
            <a:r>
              <a:rPr lang="ar-SA" sz="2400" dirty="0">
                <a:solidFill>
                  <a:srgbClr val="303000"/>
                </a:solidFill>
                <a:effectLst/>
                <a:latin typeface="Arial" panose="020B0604020202020204" pitchFamily="34" charset="0"/>
                <a:ea typeface="Times New Roman" panose="02020603050405020304" pitchFamily="18" charset="0"/>
                <a:cs typeface="B Nazanin" panose="00000400000000000000" pitchFamily="2" charset="-78"/>
              </a:rPr>
              <a:t>است</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5" name="TextBox 4">
            <a:extLst>
              <a:ext uri="{FF2B5EF4-FFF2-40B4-BE49-F238E27FC236}">
                <a16:creationId xmlns:a16="http://schemas.microsoft.com/office/drawing/2014/main" id="{C3B6E137-CABC-4E18-8255-37048135AFC1}"/>
              </a:ext>
            </a:extLst>
          </p:cNvPr>
          <p:cNvSpPr txBox="1"/>
          <p:nvPr/>
        </p:nvSpPr>
        <p:spPr>
          <a:xfrm>
            <a:off x="152400" y="3048000"/>
            <a:ext cx="8534400" cy="1200329"/>
          </a:xfrm>
          <a:prstGeom prst="rect">
            <a:avLst/>
          </a:prstGeom>
          <a:noFill/>
        </p:spPr>
        <p:txBody>
          <a:bodyPr wrap="square">
            <a:spAutoFit/>
          </a:bodyPr>
          <a:lstStyle/>
          <a:p>
            <a:pPr marL="342900" indent="-342900" algn="r" rtl="1">
              <a:buFont typeface="Arial" panose="020B0604020202020204" pitchFamily="34" charset="0"/>
              <a:buChar char="•"/>
            </a:pP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اول بار در سال </a:t>
            </a: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۱۹۵۹</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هری رابرتز اظهار داشت </a:t>
            </a: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t>
            </a:r>
          </a:p>
          <a:p>
            <a:pPr marL="342900" indent="-342900" algn="r" rtl="1">
              <a:buFont typeface="Arial" panose="020B0604020202020204" pitchFamily="34" charset="0"/>
              <a:buChar char="•"/>
            </a:pPr>
            <a:r>
              <a:rPr lang="fa-IR" dirty="0">
                <a:solidFill>
                  <a:srgbClr val="000000"/>
                </a:solidFill>
                <a:cs typeface="B Nazanin" panose="00000400000000000000" pitchFamily="2" charset="-78"/>
              </a:rPr>
              <a:t> و  بعد </a:t>
            </a:r>
            <a:r>
              <a:rPr lang="ar-SA" sz="1800" dirty="0">
                <a:solidFill>
                  <a:srgbClr val="404000"/>
                </a:solidFill>
                <a:effectLst/>
                <a:latin typeface="Arial" panose="020B0604020202020204" pitchFamily="34" charset="0"/>
                <a:ea typeface="Times New Roman" panose="02020603050405020304" pitchFamily="18" charset="0"/>
                <a:cs typeface="B Nazanin" panose="00000400000000000000" pitchFamily="2" charset="-78"/>
              </a:rPr>
              <a:t>تحقیق</a:t>
            </a:r>
            <a:r>
              <a:rPr lang="ar-SA" sz="1800" dirty="0">
                <a:solidFill>
                  <a:srgbClr val="4040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دیگری در سال </a:t>
            </a: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۱۹۵۹</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توسط ازبورن</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303000"/>
                </a:solidFill>
                <a:effectLst/>
                <a:latin typeface="Arial" panose="020B0604020202020204" pitchFamily="34" charset="0"/>
                <a:ea typeface="Times New Roman" panose="02020603050405020304" pitchFamily="18" charset="0"/>
                <a:cs typeface="B Nazanin" panose="00000400000000000000" pitchFamily="2" charset="-78"/>
              </a:rPr>
              <a:t>صورت</a:t>
            </a:r>
            <a:r>
              <a:rPr lang="ar-SA" sz="1800" dirty="0">
                <a:solidFill>
                  <a:srgbClr val="3030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گرفت</a:t>
            </a:r>
            <a:r>
              <a:rPr lang="fa-IR" dirty="0">
                <a:solidFill>
                  <a:srgbClr val="000000"/>
                </a:solidFill>
                <a:ea typeface="Times New Roman" panose="02020603050405020304" pitchFamily="18" charset="0"/>
                <a:cs typeface="B Nazanin" panose="00000400000000000000" pitchFamily="2" charset="-78"/>
              </a:rPr>
              <a:t>...</a:t>
            </a:r>
          </a:p>
          <a:p>
            <a:pPr marL="342900" indent="-342900" algn="r" rtl="1">
              <a:buFont typeface="Arial" panose="020B0604020202020204" pitchFamily="34" charset="0"/>
              <a:buChar char="•"/>
            </a:pPr>
            <a:r>
              <a:rPr lang="fa-IR" dirty="0">
                <a:solidFill>
                  <a:srgbClr val="000000"/>
                </a:solidFill>
                <a:cs typeface="B Nazanin" panose="00000400000000000000" pitchFamily="2" charset="-78"/>
              </a:rPr>
              <a:t>و بعد از آن </a:t>
            </a:r>
            <a:r>
              <a:rPr lang="ar-SA" sz="1800" dirty="0">
                <a:solidFill>
                  <a:srgbClr val="303000"/>
                </a:solidFill>
                <a:effectLst/>
                <a:latin typeface="Arial" panose="020B0604020202020204" pitchFamily="34" charset="0"/>
                <a:ea typeface="Times New Roman" panose="02020603050405020304" pitchFamily="18" charset="0"/>
                <a:cs typeface="B Nazanin" panose="00000400000000000000" pitchFamily="2" charset="-78"/>
              </a:rPr>
              <a:t>در</a:t>
            </a:r>
            <a:r>
              <a:rPr lang="ar-SA" sz="1800" dirty="0">
                <a:solidFill>
                  <a:srgbClr val="303000"/>
                </a:solidFill>
                <a:effectLst/>
                <a:ea typeface="Times New Roman" panose="02020603050405020304" pitchFamily="18" charset="0"/>
                <a:cs typeface="Arial" panose="020B0604020202020204" pitchFamily="34" charset="0"/>
              </a:rPr>
              <a:t> </a:t>
            </a:r>
            <a:r>
              <a:rPr lang="ar-SA" sz="1800" dirty="0">
                <a:solidFill>
                  <a:srgbClr val="161600"/>
                </a:solidFill>
                <a:effectLst/>
                <a:latin typeface="Arial" panose="020B0604020202020204" pitchFamily="34" charset="0"/>
                <a:ea typeface="Times New Roman" panose="02020603050405020304" pitchFamily="18" charset="0"/>
                <a:cs typeface="B Nazanin" panose="00000400000000000000" pitchFamily="2" charset="-78"/>
              </a:rPr>
              <a:t>پی</a:t>
            </a:r>
            <a:r>
              <a:rPr lang="ar-SA" sz="1800" dirty="0">
                <a:solidFill>
                  <a:srgbClr val="1616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آزمونهای اولیه رابرتز</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545400"/>
                </a:solidFill>
                <a:effectLst/>
                <a:latin typeface="Arial" panose="020B0604020202020204" pitchFamily="34" charset="0"/>
                <a:ea typeface="Times New Roman" panose="02020603050405020304" pitchFamily="18" charset="0"/>
                <a:cs typeface="B Nazanin" panose="00000400000000000000" pitchFamily="2" charset="-78"/>
              </a:rPr>
              <a:t>و</a:t>
            </a:r>
            <a:r>
              <a:rPr lang="ar-SA" sz="1800" dirty="0">
                <a:solidFill>
                  <a:srgbClr val="5454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ازبورن،</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303000"/>
                </a:solidFill>
                <a:effectLst/>
                <a:latin typeface="Arial" panose="020B0604020202020204" pitchFamily="34" charset="0"/>
                <a:ea typeface="Times New Roman" panose="02020603050405020304" pitchFamily="18" charset="0"/>
                <a:cs typeface="B Nazanin" panose="00000400000000000000" pitchFamily="2" charset="-78"/>
              </a:rPr>
              <a:t>آزمونهای</a:t>
            </a:r>
            <a:r>
              <a:rPr lang="ar-SA" sz="1800" dirty="0">
                <a:solidFill>
                  <a:srgbClr val="303000"/>
                </a:solidFill>
                <a:effectLst/>
                <a:ea typeface="Times New Roman" panose="02020603050405020304" pitchFamily="18" charset="0"/>
                <a:cs typeface="Arial" panose="020B0604020202020204" pitchFamily="34" charset="0"/>
              </a:rPr>
              <a:t> </a:t>
            </a:r>
            <a:r>
              <a:rPr lang="ar-SA" sz="1800" dirty="0">
                <a:solidFill>
                  <a:srgbClr val="717100"/>
                </a:solidFill>
                <a:effectLst/>
                <a:latin typeface="Arial" panose="020B0604020202020204" pitchFamily="34" charset="0"/>
                <a:ea typeface="Times New Roman" panose="02020603050405020304" pitchFamily="18" charset="0"/>
                <a:cs typeface="B Nazanin" panose="00000400000000000000" pitchFamily="2" charset="-78"/>
              </a:rPr>
              <a:t>مور</a:t>
            </a:r>
            <a:r>
              <a:rPr lang="ar-SA" sz="1800" dirty="0">
                <a:solidFill>
                  <a:srgbClr val="717100"/>
                </a:solidFill>
                <a:effectLst/>
                <a:ea typeface="Times New Roman" panose="02020603050405020304" pitchFamily="18" charset="0"/>
                <a:cs typeface="Arial" panose="020B0604020202020204" pitchFamily="34" charset="0"/>
              </a:rPr>
              <a:t> </a:t>
            </a: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(۱۹۶۲</a:t>
            </a:r>
            <a:r>
              <a:rPr lang="fa-IR" dirty="0">
                <a:solidFill>
                  <a:srgbClr val="404000"/>
                </a:solidFill>
                <a:ea typeface="Times New Roman" panose="02020603050405020304" pitchFamily="18" charset="0"/>
                <a:cs typeface="B Nazanin" panose="00000400000000000000" pitchFamily="2" charset="-78"/>
              </a:rPr>
              <a:t>)</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404000"/>
                </a:solidFill>
                <a:effectLst/>
                <a:latin typeface="Arial" panose="020B0604020202020204" pitchFamily="34" charset="0"/>
                <a:ea typeface="Times New Roman" panose="02020603050405020304" pitchFamily="18" charset="0"/>
                <a:cs typeface="B Nazanin" panose="00000400000000000000" pitchFamily="2" charset="-78"/>
              </a:rPr>
              <a:t>فاما</a:t>
            </a:r>
            <a:r>
              <a:rPr lang="ar-SA" sz="1800" dirty="0">
                <a:solidFill>
                  <a:srgbClr val="404000"/>
                </a:solidFill>
                <a:effectLst/>
                <a:ea typeface="Times New Roman" panose="02020603050405020304" pitchFamily="18" charset="0"/>
                <a:cs typeface="Arial" panose="020B0604020202020204" pitchFamily="34" charset="0"/>
              </a:rPr>
              <a:t> </a:t>
            </a: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a:t>
            </a:r>
            <a:r>
              <a:rPr lang="fa-IR" dirty="0">
                <a:solidFill>
                  <a:srgbClr val="000000"/>
                </a:solidFill>
                <a:ea typeface="Times New Roman" panose="02020603050405020304" pitchFamily="18" charset="0"/>
                <a:cs typeface="B Nazanin" panose="00000400000000000000" pitchFamily="2" charset="-78"/>
              </a:rPr>
              <a:t>۱۹۶۵)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گرانجر</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545400"/>
                </a:solidFill>
                <a:effectLst/>
                <a:latin typeface="Arial" panose="020B0604020202020204" pitchFamily="34" charset="0"/>
                <a:ea typeface="Times New Roman" panose="02020603050405020304" pitchFamily="18" charset="0"/>
                <a:cs typeface="B Nazanin" panose="00000400000000000000" pitchFamily="2" charset="-78"/>
              </a:rPr>
              <a:t>و</a:t>
            </a:r>
            <a:r>
              <a:rPr lang="ar-SA" sz="1800" dirty="0">
                <a:solidFill>
                  <a:srgbClr val="5454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مورگن اشترن</a:t>
            </a:r>
            <a:r>
              <a:rPr lang="ar-SA" sz="1800" dirty="0">
                <a:solidFill>
                  <a:srgbClr val="000000"/>
                </a:solidFill>
                <a:effectLst/>
                <a:ea typeface="Times New Roman" panose="02020603050405020304" pitchFamily="18" charset="0"/>
                <a:cs typeface="Arial" panose="020B0604020202020204" pitchFamily="34" charset="0"/>
              </a:rPr>
              <a:t> </a:t>
            </a:r>
            <a:r>
              <a:rPr lang="fa-IR" sz="1800" dirty="0">
                <a:solidFill>
                  <a:srgbClr val="373700"/>
                </a:solidFill>
                <a:effectLst/>
                <a:latin typeface="Arial" panose="020B0604020202020204" pitchFamily="34" charset="0"/>
                <a:ea typeface="Times New Roman" panose="02020603050405020304" pitchFamily="18" charset="0"/>
                <a:cs typeface="B Nazanin" panose="00000400000000000000" pitchFamily="2" charset="-78"/>
              </a:rPr>
              <a:t>(</a:t>
            </a: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۱۹۶۳</a:t>
            </a:r>
            <a:r>
              <a:rPr lang="fa-IR" dirty="0">
                <a:solidFill>
                  <a:srgbClr val="505000"/>
                </a:solidFill>
                <a:ea typeface="Times New Roman" panose="02020603050405020304" pitchFamily="18" charset="0"/>
                <a:cs typeface="B Nazanin" panose="00000400000000000000" pitchFamily="2" charset="-78"/>
              </a:rPr>
              <a:t>)</a:t>
            </a:r>
            <a:r>
              <a:rPr lang="en-US" sz="1800" dirty="0">
                <a:solidFill>
                  <a:srgbClr val="505000"/>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تأیید کاملی</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1E1E00"/>
                </a:solidFill>
                <a:effectLst/>
                <a:latin typeface="Arial" panose="020B0604020202020204" pitchFamily="34" charset="0"/>
                <a:ea typeface="Times New Roman" panose="02020603050405020304" pitchFamily="18" charset="0"/>
                <a:cs typeface="B Nazanin" panose="00000400000000000000" pitchFamily="2" charset="-78"/>
              </a:rPr>
              <a:t>از</a:t>
            </a:r>
            <a:r>
              <a:rPr lang="ar-SA" sz="1800" dirty="0">
                <a:solidFill>
                  <a:srgbClr val="1E1E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نتایج اولیه آن</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141400"/>
                </a:solidFill>
                <a:effectLst/>
                <a:latin typeface="Arial" panose="020B0604020202020204" pitchFamily="34" charset="0"/>
                <a:ea typeface="Times New Roman" panose="02020603050405020304" pitchFamily="18" charset="0"/>
                <a:cs typeface="B Nazanin" panose="00000400000000000000" pitchFamily="2" charset="-78"/>
              </a:rPr>
              <a:t>دو</a:t>
            </a:r>
            <a:r>
              <a:rPr lang="ar-SA" sz="1800" dirty="0">
                <a:solidFill>
                  <a:srgbClr val="141400"/>
                </a:solidFill>
                <a:effectLst/>
                <a:ea typeface="Times New Roman" panose="02020603050405020304" pitchFamily="18" charset="0"/>
                <a:cs typeface="Arial" panose="020B0604020202020204" pitchFamily="34" charset="0"/>
              </a:rPr>
              <a:t> </a:t>
            </a:r>
            <a:r>
              <a:rPr lang="ar-SA" sz="1800" dirty="0">
                <a:solidFill>
                  <a:srgbClr val="3C3C00"/>
                </a:solidFill>
                <a:effectLst/>
                <a:latin typeface="Arial" panose="020B0604020202020204" pitchFamily="34" charset="0"/>
                <a:ea typeface="Times New Roman" panose="02020603050405020304" pitchFamily="18" charset="0"/>
                <a:cs typeface="B Nazanin" panose="00000400000000000000" pitchFamily="2" charset="-78"/>
              </a:rPr>
              <a:t>نفر</a:t>
            </a:r>
            <a:r>
              <a:rPr lang="ar-SA" sz="1800" dirty="0">
                <a:solidFill>
                  <a:srgbClr val="3C3C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 همراه آورد. </a:t>
            </a:r>
            <a:endParaRPr lang="en-US" dirty="0"/>
          </a:p>
        </p:txBody>
      </p:sp>
      <p:graphicFrame>
        <p:nvGraphicFramePr>
          <p:cNvPr id="4" name="Diagram 3">
            <a:extLst>
              <a:ext uri="{FF2B5EF4-FFF2-40B4-BE49-F238E27FC236}">
                <a16:creationId xmlns:a16="http://schemas.microsoft.com/office/drawing/2014/main" id="{1E9AB4F7-309B-47FA-ADA6-E3FC145ACFF7}"/>
              </a:ext>
            </a:extLst>
          </p:cNvPr>
          <p:cNvGraphicFramePr/>
          <p:nvPr>
            <p:extLst>
              <p:ext uri="{D42A27DB-BD31-4B8C-83A1-F6EECF244321}">
                <p14:modId xmlns:p14="http://schemas.microsoft.com/office/powerpoint/2010/main" val="14827266"/>
              </p:ext>
            </p:extLst>
          </p:nvPr>
        </p:nvGraphicFramePr>
        <p:xfrm>
          <a:off x="343678" y="4114800"/>
          <a:ext cx="8647922" cy="2471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D9C3CB8-E61A-42E1-B6E9-200566D42496}"/>
              </a:ext>
            </a:extLst>
          </p:cNvPr>
          <p:cNvSpPr txBox="1"/>
          <p:nvPr/>
        </p:nvSpPr>
        <p:spPr>
          <a:xfrm>
            <a:off x="7479174" y="5119600"/>
            <a:ext cx="1319592" cy="461665"/>
          </a:xfrm>
          <a:prstGeom prst="rect">
            <a:avLst/>
          </a:prstGeom>
          <a:noFill/>
        </p:spPr>
        <p:txBody>
          <a:bodyPr wrap="none" rtlCol="0">
            <a:spAutoFit/>
          </a:bodyPr>
          <a:lstStyle/>
          <a:p>
            <a:r>
              <a:rPr lang="fa-IR" sz="2400" dirty="0">
                <a:cs typeface="B Nazanin" panose="00000400000000000000" pitchFamily="2" charset="-78"/>
              </a:rPr>
              <a:t>نتیجه گیری</a:t>
            </a:r>
            <a:endParaRPr lang="en-US" sz="2400" dirty="0">
              <a:cs typeface="B Nazanin" panose="00000400000000000000" pitchFamily="2" charset="-78"/>
            </a:endParaRPr>
          </a:p>
        </p:txBody>
      </p:sp>
    </p:spTree>
    <p:extLst>
      <p:ext uri="{BB962C8B-B14F-4D97-AF65-F5344CB8AC3E}">
        <p14:creationId xmlns:p14="http://schemas.microsoft.com/office/powerpoint/2010/main" val="146591381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r"/>
            <a:r>
              <a:rPr lang="fa-IR" dirty="0">
                <a:effectLst>
                  <a:outerShdw blurRad="38100" dist="38100" dir="2700000" algn="tl">
                    <a:srgbClr val="000000">
                      <a:alpha val="43137"/>
                    </a:srgbClr>
                  </a:outerShdw>
                </a:effectLst>
                <a:cs typeface="B Titr" panose="00000700000000000000" pitchFamily="2" charset="-78"/>
              </a:rPr>
              <a:t>آزمونها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4" name="Content Placeholder 2"/>
          <p:cNvSpPr>
            <a:spLocks noGrp="1"/>
          </p:cNvSpPr>
          <p:nvPr>
            <p:ph idx="1"/>
          </p:nvPr>
        </p:nvSpPr>
        <p:spPr>
          <a:xfrm>
            <a:off x="679173" y="1707192"/>
            <a:ext cx="7785653" cy="3200400"/>
          </a:xfrm>
        </p:spPr>
        <p:txBody>
          <a:bodyPr vert="horz" lIns="91440" tIns="45720" rIns="91440" bIns="45720" rtlCol="0">
            <a:normAutofit fontScale="92500" lnSpcReduction="20000"/>
          </a:bodyPr>
          <a:lstStyle/>
          <a:p>
            <a:pPr marL="572770" marR="130810" algn="just" rtl="1">
              <a:lnSpc>
                <a:spcPct val="107000"/>
              </a:lnSpc>
              <a:spcAft>
                <a:spcPts val="800"/>
              </a:spcAft>
            </a:pP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نتایج آزمو</a:t>
            </a:r>
            <a:r>
              <a:rPr lang="ar-SA" sz="19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نه</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ای</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ش</a:t>
            </a:r>
            <a:r>
              <a:rPr lang="ar-SA" sz="19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کل</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ضع</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يف فرضیه</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کارایی بازار انطباق</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داشت، ا</a:t>
            </a:r>
            <a:r>
              <a:rPr lang="ar-SA" sz="1900" dirty="0">
                <a:solidFill>
                  <a:schemeClr val="tx1"/>
                </a:solidFill>
                <a:effectLst/>
                <a:latin typeface="Courier New" panose="02070309020205020404" pitchFamily="49" charset="0"/>
                <a:ea typeface="Times New Roman" panose="02020603050405020304" pitchFamily="18" charset="0"/>
                <a:cs typeface="B Nazanin" panose="00000400000000000000" pitchFamily="2" charset="-78"/>
              </a:rPr>
              <a:t>ما</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آن</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را</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مستقیما تست نمی کرد</a:t>
            </a:r>
            <a:r>
              <a:rPr lang="en-US" sz="1900" i="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900" i="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بر</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رسی شکل نیمه</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قوی</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فرضیه بیشتر به کارایی بازار و حد و حدودی که قیمتها منعکس کننده اطلاعات عام منتشر شده است</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بر</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می گردد</a:t>
            </a:r>
            <a:r>
              <a:rPr lang="en-US"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کانون</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آزمونهای</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تجربی</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سرعت</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تطابق</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اطلاعات جدید</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است</a:t>
            </a:r>
            <a:r>
              <a:rPr lang="en-US"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فاما،</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جنسون،</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فيشر</a:t>
            </a:r>
            <a:r>
              <a:rPr lang="ar-SA" sz="1900" dirty="0">
                <a:solidFill>
                  <a:schemeClr val="tx1"/>
                </a:solidFill>
                <a:effectLst/>
                <a:latin typeface="Courier New" panose="02070309020205020404" pitchFamily="49" charset="0"/>
                <a:ea typeface="Times New Roman" panose="02020603050405020304" pitchFamily="18" charset="0"/>
                <a:cs typeface="B Nazanin" panose="00000400000000000000" pitchFamily="2" charset="-78"/>
              </a:rPr>
              <a:t>،</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روله</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اثر</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تجزیه</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سهام</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بر</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قیمتهای</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سهام</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را مورد بررسی قرار</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دادند</a:t>
            </a:r>
            <a:r>
              <a:rPr lang="en-US"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تا</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آ</a:t>
            </a:r>
            <a:r>
              <a:rPr lang="ar-SA" sz="1900" dirty="0">
                <a:solidFill>
                  <a:schemeClr val="tx1"/>
                </a:solidFill>
                <a:effectLst/>
                <a:latin typeface="Courier New" panose="02070309020205020404" pitchFamily="49" charset="0"/>
                <a:ea typeface="Times New Roman" panose="02020603050405020304" pitchFamily="18" charset="0"/>
                <a:cs typeface="B Nazanin" panose="00000400000000000000" pitchFamily="2" charset="-78"/>
              </a:rPr>
              <a:t>ن</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زما</a:t>
            </a:r>
            <a:r>
              <a:rPr lang="ar-SA" sz="19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ن</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نظر</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عامه بر این</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بود</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که</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ارزش</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کل سهام عادی منتشر</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شده با ا</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فزایش تجزیه</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سهام</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بالا</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می رود</a:t>
            </a:r>
            <a:r>
              <a:rPr lang="en-US"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endParaRPr lang="fa-IR"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endParaRPr>
          </a:p>
          <a:p>
            <a:pPr marL="435610" marR="130810" indent="0" algn="just" rtl="1">
              <a:lnSpc>
                <a:spcPct val="107000"/>
              </a:lnSpc>
              <a:spcAft>
                <a:spcPts val="800"/>
              </a:spcAft>
              <a:buNone/>
            </a:pPr>
            <a:endParaRPr lang="fa-IR" sz="1800" dirty="0">
              <a:solidFill>
                <a:srgbClr val="000000"/>
              </a:solidFill>
              <a:effectLst/>
              <a:latin typeface="Arial" panose="020B0604020202020204" pitchFamily="34" charset="0"/>
              <a:ea typeface="Calibri" panose="020F0502020204030204" pitchFamily="34" charset="0"/>
              <a:cs typeface="B Nazanin" panose="00000400000000000000" pitchFamily="2" charset="-78"/>
            </a:endParaRPr>
          </a:p>
          <a:p>
            <a:pPr marL="435610" marR="130810" indent="0" algn="just" rtl="1">
              <a:lnSpc>
                <a:spcPct val="107000"/>
              </a:lnSpc>
              <a:spcAft>
                <a:spcPts val="800"/>
              </a:spcAft>
              <a:buNone/>
            </a:pPr>
            <a:r>
              <a:rPr lang="fa-IR"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همچنن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پرداختن به بحثهای</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آزمون</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قوی</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کارآیی بازار ضرورت ندارد</a:t>
            </a:r>
            <a:r>
              <a:rPr lang="en-US"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همین</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قدر می گوییم که برخلاف دو گروه آزمونهای قبلی، وجود بازار کار به مفهوم گسترده کارآیی، یعنی در مفهوم قوی کارآیی، اثبات</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نشده</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است؛</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یعنی وجود اطلاعات محرمانه در بازارهای حتی</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مهم</a:t>
            </a:r>
            <a:r>
              <a:rPr lang="ar-SA" sz="19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دنیا حتمی است، و اینکه عده ای به اتکای معامله غير عادلانه متکی ب</a:t>
            </a:r>
            <a:r>
              <a:rPr lang="ar-SA" sz="1900" b="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ه اطلا</a:t>
            </a:r>
            <a:r>
              <a:rPr lang="ar-SA" sz="1900" b="1"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عا</a:t>
            </a:r>
            <a:r>
              <a:rPr lang="ar-SA" sz="1900" b="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a:t>
            </a:r>
            <a:r>
              <a:rPr lang="ar-SA" sz="1900" b="1"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b="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محرمانه</a:t>
            </a:r>
            <a:r>
              <a:rPr lang="ar-SA" sz="1900" b="1"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b="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معامله</a:t>
            </a:r>
            <a:r>
              <a:rPr lang="ar-SA" sz="1900" b="1"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میکنند، واقعیت دارد</a:t>
            </a:r>
            <a:r>
              <a:rPr lang="en-US" sz="19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9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435610" marR="130810" indent="0" algn="just" rtl="1">
              <a:lnSpc>
                <a:spcPct val="107000"/>
              </a:lnSpc>
              <a:spcAft>
                <a:spcPts val="800"/>
              </a:spcAft>
              <a:buNone/>
            </a:pPr>
            <a:endParaRPr lang="en-US" sz="18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descr="MCj02525470000[1]">
            <a:extLst>
              <a:ext uri="{FF2B5EF4-FFF2-40B4-BE49-F238E27FC236}">
                <a16:creationId xmlns:a16="http://schemas.microsoft.com/office/drawing/2014/main" id="{B1B580CE-C88D-44DD-A336-4AA9FE8AE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892041"/>
            <a:ext cx="1942469" cy="151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D373-E75D-4EC7-9ACC-D098A7CE017D}"/>
              </a:ext>
            </a:extLst>
          </p:cNvPr>
          <p:cNvSpPr>
            <a:spLocks noGrp="1"/>
          </p:cNvSpPr>
          <p:nvPr>
            <p:ph type="title"/>
          </p:nvPr>
        </p:nvSpPr>
        <p:spPr>
          <a:xfrm>
            <a:off x="868680" y="1561011"/>
            <a:ext cx="7406640" cy="1356360"/>
          </a:xfrm>
        </p:spPr>
        <p:txBody>
          <a:bodyPr>
            <a:normAutofit/>
          </a:bodyPr>
          <a:lstStyle/>
          <a:p>
            <a:pPr algn="ctr"/>
            <a:r>
              <a:rPr lang="fa-IR" sz="2400" dirty="0">
                <a:solidFill>
                  <a:schemeClr val="tx1"/>
                </a:solidFill>
                <a:cs typeface="2  Titr" panose="00000700000000000000" pitchFamily="2" charset="-78"/>
              </a:rPr>
              <a:t>برداشتهای غلط برخی از محققین  در زمینه کارایی بازار سرمایه </a:t>
            </a:r>
            <a:endParaRPr lang="en-US" sz="2400" dirty="0">
              <a:solidFill>
                <a:schemeClr val="tx1"/>
              </a:solidFill>
              <a:cs typeface="2  Titr" panose="00000700000000000000" pitchFamily="2" charset="-78"/>
            </a:endParaRPr>
          </a:p>
        </p:txBody>
      </p:sp>
      <p:pic>
        <p:nvPicPr>
          <p:cNvPr id="5" name="Picture 4">
            <a:extLst>
              <a:ext uri="{FF2B5EF4-FFF2-40B4-BE49-F238E27FC236}">
                <a16:creationId xmlns:a16="http://schemas.microsoft.com/office/drawing/2014/main" id="{6CDCC5E2-C691-4208-932D-5EEFB0A01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95600"/>
            <a:ext cx="8229600" cy="3494531"/>
          </a:xfrm>
          <a:prstGeom prst="rect">
            <a:avLst/>
          </a:prstGeom>
          <a:ln>
            <a:noFill/>
          </a:ln>
          <a:effectLst>
            <a:softEdge rad="112500"/>
          </a:effectLst>
        </p:spPr>
      </p:pic>
      <p:sp>
        <p:nvSpPr>
          <p:cNvPr id="6" name="Title 1">
            <a:extLst>
              <a:ext uri="{FF2B5EF4-FFF2-40B4-BE49-F238E27FC236}">
                <a16:creationId xmlns:a16="http://schemas.microsoft.com/office/drawing/2014/main" id="{C4C88676-7055-4456-993B-B8949085B306}"/>
              </a:ext>
            </a:extLst>
          </p:cNvPr>
          <p:cNvSpPr txBox="1">
            <a:spLocks/>
          </p:cNvSpPr>
          <p:nvPr/>
        </p:nvSpPr>
        <p:spPr>
          <a:xfrm>
            <a:off x="914400" y="467869"/>
            <a:ext cx="7406640"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fontAlgn="auto">
              <a:spcAft>
                <a:spcPts val="0"/>
              </a:spcAft>
            </a:pPr>
            <a:r>
              <a:rPr lang="fa-IR" dirty="0">
                <a:solidFill>
                  <a:schemeClr val="tx1"/>
                </a:solidFill>
                <a:cs typeface="2  Titr" panose="00000700000000000000" pitchFamily="2" charset="-78"/>
              </a:rPr>
              <a:t>مقاله دوم</a:t>
            </a:r>
            <a:endParaRPr lang="en-US" dirty="0">
              <a:solidFill>
                <a:schemeClr val="tx1"/>
              </a:solidFill>
              <a:cs typeface="2  Titr" panose="00000700000000000000" pitchFamily="2" charset="-78"/>
            </a:endParaRPr>
          </a:p>
        </p:txBody>
      </p:sp>
    </p:spTree>
    <p:extLst>
      <p:ext uri="{BB962C8B-B14F-4D97-AF65-F5344CB8AC3E}">
        <p14:creationId xmlns:p14="http://schemas.microsoft.com/office/powerpoint/2010/main" val="2167184436"/>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709" y="372808"/>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مقدمه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0" y="1080796"/>
            <a:ext cx="8458199" cy="2119604"/>
          </a:xfrm>
        </p:spPr>
        <p:txBody>
          <a:bodyPr vert="horz" lIns="91440" tIns="45720" rIns="91440" bIns="45720" rtlCol="0">
            <a:noAutofit/>
          </a:bodyPr>
          <a:lstStyle/>
          <a:p>
            <a:pPr algn="r" rtl="1">
              <a:lnSpc>
                <a:spcPct val="107000"/>
              </a:lnSpc>
              <a:spcBef>
                <a:spcPts val="290"/>
              </a:spcBef>
              <a:spcAft>
                <a:spcPts val="800"/>
              </a:spcAft>
            </a:pP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یکی از مهمترین مباحث در زمینه سرمایه گذاری، بررسی و تجزیه</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2D2D00"/>
                </a:solidFill>
                <a:effectLst/>
                <a:latin typeface="Arial" panose="020B0604020202020204" pitchFamily="34" charset="0"/>
                <a:ea typeface="Times New Roman" panose="02020603050405020304" pitchFamily="18" charset="0"/>
                <a:cs typeface="B Nazanin" panose="00000400000000000000" pitchFamily="2" charset="-78"/>
              </a:rPr>
              <a:t>و</a:t>
            </a:r>
            <a:r>
              <a:rPr lang="ar-SA" sz="1800" dirty="0">
                <a:solidFill>
                  <a:srgbClr val="2D2D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تحلیل کارای</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ی بازار</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سرمایه می باشد. ساده</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30300"/>
                </a:solidFill>
                <a:effectLst/>
                <a:latin typeface="Arial" panose="020B0604020202020204" pitchFamily="34" charset="0"/>
                <a:ea typeface="Times New Roman" panose="02020603050405020304" pitchFamily="18" charset="0"/>
                <a:cs typeface="B Nazanin" panose="00000400000000000000" pitchFamily="2" charset="-78"/>
              </a:rPr>
              <a:t>ترین</a:t>
            </a:r>
            <a:r>
              <a:rPr lang="ar-SA" sz="1800" dirty="0">
                <a:solidFill>
                  <a:srgbClr val="0303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تعریف از این بازار، تعریفی است که فاما</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r>
              <a:rPr lang="en-US" sz="1800" dirty="0" err="1">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Fama</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ارائه داده</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 به نظر او کارایی بازار</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202000"/>
                </a:solidFill>
                <a:effectLst/>
                <a:latin typeface="Arial" panose="020B0604020202020204" pitchFamily="34" charset="0"/>
                <a:ea typeface="Times New Roman" panose="02020603050405020304" pitchFamily="18" charset="0"/>
                <a:cs typeface="B Nazanin" panose="00000400000000000000" pitchFamily="2" charset="-78"/>
              </a:rPr>
              <a:t>سرمایه</a:t>
            </a:r>
            <a:r>
              <a:rPr lang="ar-SA" sz="1800" dirty="0">
                <a:solidFill>
                  <a:srgbClr val="202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 صورتی تحقق خواهد یافت که در</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5A5A00"/>
                </a:solidFill>
                <a:effectLst/>
                <a:latin typeface="Arial" panose="020B0604020202020204" pitchFamily="34" charset="0"/>
                <a:ea typeface="Times New Roman" panose="02020603050405020304" pitchFamily="18" charset="0"/>
                <a:cs typeface="B Nazanin" panose="00000400000000000000" pitchFamily="2" charset="-78"/>
              </a:rPr>
              <a:t>تعیین</a:t>
            </a:r>
            <a:r>
              <a:rPr lang="ar-SA" sz="1800" dirty="0">
                <a:solidFill>
                  <a:srgbClr val="5A5A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قیمتها در</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طول زمان مشارکت کنندگا</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ن در باز</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ار</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141400"/>
                </a:solidFill>
                <a:effectLst/>
                <a:latin typeface="Arial" panose="020B0604020202020204" pitchFamily="34" charset="0"/>
                <a:ea typeface="Times New Roman" panose="02020603050405020304" pitchFamily="18" charset="0"/>
                <a:cs typeface="B Nazanin" panose="00000400000000000000" pitchFamily="2" charset="-78"/>
              </a:rPr>
              <a:t>از</a:t>
            </a:r>
            <a:r>
              <a:rPr lang="ar-SA" sz="1800" dirty="0">
                <a:solidFill>
                  <a:srgbClr val="1414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اطلاعات موجود به نحو احسن</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202000"/>
                </a:solidFill>
                <a:effectLst/>
                <a:latin typeface="Arial" panose="020B0604020202020204" pitchFamily="34" charset="0"/>
                <a:ea typeface="Times New Roman" panose="02020603050405020304" pitchFamily="18" charset="0"/>
                <a:cs typeface="B Nazanin" panose="00000400000000000000" pitchFamily="2" charset="-78"/>
              </a:rPr>
              <a:t>استفاده</a:t>
            </a:r>
            <a:r>
              <a:rPr lang="ar-SA" sz="1800" dirty="0">
                <a:solidFill>
                  <a:srgbClr val="202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نمایند و به</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عبارت دیگر</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C0C00"/>
                </a:solidFill>
                <a:effectLst/>
                <a:latin typeface="Arial" panose="020B0604020202020204" pitchFamily="34" charset="0"/>
                <a:ea typeface="Times New Roman" panose="02020603050405020304" pitchFamily="18" charset="0"/>
                <a:cs typeface="B Nazanin" panose="00000400000000000000" pitchFamily="2" charset="-78"/>
              </a:rPr>
              <a:t>قیمتها</a:t>
            </a:r>
            <a:r>
              <a:rPr lang="ar-SA" sz="1800" dirty="0">
                <a:solidFill>
                  <a:srgbClr val="0C0C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منعکس کننده اطلا</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عا</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 موجود</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202000"/>
                </a:solidFill>
                <a:effectLst/>
                <a:latin typeface="Arial" panose="020B0604020202020204" pitchFamily="34" charset="0"/>
                <a:ea typeface="Times New Roman" panose="02020603050405020304" pitchFamily="18" charset="0"/>
                <a:cs typeface="B Nazanin" panose="00000400000000000000" pitchFamily="2" charset="-78"/>
              </a:rPr>
              <a:t>باشند</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 این مقاله بحث اصلی در مورد تئوری بازار کارای سرمایه و ویژگیهای آن نخواهد بود</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BD7DB9F-2D25-4317-A31C-AFDF3B8CE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200400"/>
            <a:ext cx="6553200" cy="3284792"/>
          </a:xfrm>
          <a:prstGeom prst="rect">
            <a:avLst/>
          </a:prstGeom>
          <a:ln>
            <a:noFill/>
          </a:ln>
          <a:effectLst>
            <a:softEdge rad="112500"/>
          </a:effectLst>
        </p:spPr>
      </p:pic>
    </p:spTree>
    <p:extLst>
      <p:ext uri="{BB962C8B-B14F-4D97-AF65-F5344CB8AC3E}">
        <p14:creationId xmlns:p14="http://schemas.microsoft.com/office/powerpoint/2010/main" val="266811112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509" y="381000"/>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ماهیت کارایی در بازار سرمایه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457200" y="1371600"/>
            <a:ext cx="8458199" cy="2119604"/>
          </a:xfrm>
        </p:spPr>
        <p:txBody>
          <a:bodyPr vert="horz" lIns="91440" tIns="45720" rIns="91440" bIns="45720" rtlCol="0">
            <a:noAutofit/>
          </a:bodyPr>
          <a:lstStyle/>
          <a:p>
            <a:pPr marL="34290" indent="0" algn="just" rtl="1">
              <a:lnSpc>
                <a:spcPct val="107000"/>
              </a:lnSpc>
              <a:spcBef>
                <a:spcPts val="310"/>
              </a:spcBef>
              <a:spcAft>
                <a:spcPts val="800"/>
              </a:spcAft>
              <a:buNone/>
            </a:pP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هدف بازار سرمایه عبارت از انتقال وجوه</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بین</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پس انداز کنندگا</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ن از یک</a:t>
            </a:r>
            <a:r>
              <a:rPr lang="ar-S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طرف و مصرف</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کنندگان وجوه از طرف دیگر می</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باشد</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این</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دو گروه</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باید</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در شرایط مطمئنی یکدیگر را پیدا</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نموده و معامله خود را انجام دهند. طبیعت اینگونه مبادلات نیاز به</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اعتماد</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سرمایه گذاران</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نسبت به صحت عملیات</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در</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بازار دارد و در صورتی که بازار از کارایی لازم</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برخوردار باشد و</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قیمتها</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نمایانگر ارزش ذاتی باشند، این اعتماد در آنها</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ایجاد</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می گردد</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در چنین بازاری هر دو</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گ</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روه سرمایه گذار و مصرف کنندگان</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وجه</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به خواسته</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های</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خود می رسند</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F2DA08-2E75-429A-80C5-04A3547C91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135" y="3657600"/>
            <a:ext cx="8458199" cy="2417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5551131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برداشتهای غلط</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342900" y="1064208"/>
            <a:ext cx="8458199" cy="2119604"/>
          </a:xfrm>
        </p:spPr>
        <p:txBody>
          <a:bodyPr vert="horz" lIns="91440" tIns="45720" rIns="91440" bIns="45720" rtlCol="0">
            <a:noAutofit/>
          </a:bodyPr>
          <a:lstStyle/>
          <a:p>
            <a:pPr marL="34290" indent="0" algn="just" rtl="1">
              <a:lnSpc>
                <a:spcPct val="107000"/>
              </a:lnSpc>
              <a:spcBef>
                <a:spcPts val="310"/>
              </a:spcBef>
              <a:spcAft>
                <a:spcPts val="800"/>
              </a:spcAft>
              <a:buNone/>
            </a:pP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گروهی از محققین در طی تحقیقات خود در زمینه کارایی بازار سرمایه به برداشت اشتباهی رسیده اند که سبب تضعیف محتوای علمی تحقیق آنها شده است. آنان بر خلاف گروههای دیگر که معتقد هستند بررسی در زمینه کارایی فقط از طریق تجزیه و تحلیل آماری امکان پذیر است، نظراتی را ارائه داده اند که سبب شکسته شدن حریم اصول و عقایدی شده است که سالها مبنای اینگونه بررسی ها را تشکیل می داده است.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FB513993-1B18-43A5-AC1E-C3F2E9DF5129}"/>
              </a:ext>
            </a:extLst>
          </p:cNvPr>
          <p:cNvGraphicFramePr/>
          <p:nvPr>
            <p:extLst>
              <p:ext uri="{D42A27DB-BD31-4B8C-83A1-F6EECF244321}">
                <p14:modId xmlns:p14="http://schemas.microsoft.com/office/powerpoint/2010/main" val="1014016454"/>
              </p:ext>
            </p:extLst>
          </p:nvPr>
        </p:nvGraphicFramePr>
        <p:xfrm>
          <a:off x="2286000" y="4490099"/>
          <a:ext cx="6282690" cy="2021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8863E2C4-8372-4CEF-A2B7-37650D8FCCAE}"/>
              </a:ext>
            </a:extLst>
          </p:cNvPr>
          <p:cNvSpPr txBox="1">
            <a:spLocks/>
          </p:cNvSpPr>
          <p:nvPr/>
        </p:nvSpPr>
        <p:spPr>
          <a:xfrm>
            <a:off x="785329" y="3499499"/>
            <a:ext cx="8358671" cy="990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fontAlgn="auto">
              <a:spcAft>
                <a:spcPts val="0"/>
              </a:spcAft>
            </a:pPr>
            <a:r>
              <a:rPr lang="fa-IR" sz="2400" dirty="0">
                <a:effectLst>
                  <a:outerShdw blurRad="38100" dist="38100" dir="2700000" algn="tl">
                    <a:srgbClr val="000000">
                      <a:alpha val="43137"/>
                    </a:srgbClr>
                  </a:outerShdw>
                </a:effectLst>
                <a:cs typeface="B Titr" panose="00000700000000000000" pitchFamily="2" charset="-78"/>
              </a:rPr>
              <a:t>برداشتهای غلط را می توان به سه گروه به شرح ذیل تقسیم بندی نمود</a:t>
            </a:r>
            <a:endParaRPr lang="en-US" sz="2400" dirty="0">
              <a:effectLst>
                <a:outerShdw blurRad="38100" dist="38100" dir="2700000" algn="tl">
                  <a:srgbClr val="000000">
                    <a:alpha val="43137"/>
                  </a:srgbClr>
                </a:outerShdw>
              </a:effectLst>
              <a:cs typeface="B Titr" panose="00000700000000000000" pitchFamily="2" charset="-78"/>
            </a:endParaRPr>
          </a:p>
        </p:txBody>
      </p:sp>
      <p:pic>
        <p:nvPicPr>
          <p:cNvPr id="9" name="Picture 8">
            <a:extLst>
              <a:ext uri="{FF2B5EF4-FFF2-40B4-BE49-F238E27FC236}">
                <a16:creationId xmlns:a16="http://schemas.microsoft.com/office/drawing/2014/main" id="{BD8CB62C-F601-47ED-861A-3EDC7EE12D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2415772"/>
            <a:ext cx="2526497" cy="11857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85633461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تصورات اشتباه در ماهیت کارایی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342900" y="1064208"/>
            <a:ext cx="8458199" cy="2119604"/>
          </a:xfrm>
        </p:spPr>
        <p:txBody>
          <a:bodyPr vert="horz" lIns="91440" tIns="45720" rIns="91440" bIns="45720" rtlCol="0">
            <a:noAutofit/>
          </a:bodyPr>
          <a:lstStyle/>
          <a:p>
            <a:pPr marL="34290" indent="0" algn="just" rtl="1">
              <a:lnSpc>
                <a:spcPct val="107000"/>
              </a:lnSpc>
              <a:spcBef>
                <a:spcPts val="310"/>
              </a:spcBef>
              <a:spcAft>
                <a:spcPts val="800"/>
              </a:spcAft>
              <a:buNone/>
            </a:pP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این نوع تصورات اشتباه ناشی از عدم درک صحیح از معنای واقعی بازار کارا میباشد. به نظر گروهی از افراد، معنای واقعی بازار کار این است که تمام سرمایه گذاران مجرب باشند، اما عملا در اکثر بازارهای سرمایه مشاهده می شود که سرمایه گذاران غیر مجرب به مراتب بیشتر هستند لذا آنها این پدیده را دلیلی برای غیر کارا بودن بازار می دانند. این گروه همچنین بر این عقیده هستند که چون آینده نامعلوم می باشد و سرمایه گذاران اطلاع دقیقی از وضعیت سودآوری شرکتها در آینده ندارند، بنابر این نمی توانند قیمت سهام را به درستی تعیین نمایند.</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 </a:t>
            </a:r>
            <a:r>
              <a:rPr lang="ar-SA" sz="1800" dirty="0">
                <a:solidFill>
                  <a:srgbClr val="505000"/>
                </a:solidFill>
                <a:effectLst/>
                <a:latin typeface="Arial" panose="020B0604020202020204" pitchFamily="34" charset="0"/>
                <a:ea typeface="Times New Roman" panose="02020603050405020304" pitchFamily="18" charset="0"/>
                <a:cs typeface="B Nazanin" panose="00000400000000000000" pitchFamily="2" charset="-78"/>
              </a:rPr>
              <a:t>در</a:t>
            </a:r>
            <a:r>
              <a:rPr lang="ar-SA" sz="1800" dirty="0">
                <a:solidFill>
                  <a:srgbClr val="505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1F1F00"/>
                </a:solidFill>
                <a:effectLst/>
                <a:latin typeface="Arial" panose="020B0604020202020204" pitchFamily="34" charset="0"/>
                <a:ea typeface="Times New Roman" panose="02020603050405020304" pitchFamily="18" charset="0"/>
                <a:cs typeface="B Nazanin" panose="00000400000000000000" pitchFamily="2" charset="-78"/>
              </a:rPr>
              <a:t>نتیجه</a:t>
            </a:r>
            <a:r>
              <a:rPr lang="ar-SA" sz="1800" dirty="0">
                <a:solidFill>
                  <a:srgbClr val="1F1F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80800"/>
                </a:solidFill>
                <a:effectLst/>
                <a:latin typeface="Arial" panose="020B0604020202020204" pitchFamily="34" charset="0"/>
                <a:ea typeface="Times New Roman" panose="02020603050405020304" pitchFamily="18" charset="0"/>
                <a:cs typeface="B Nazanin" panose="00000400000000000000" pitchFamily="2" charset="-78"/>
              </a:rPr>
              <a:t>این</a:t>
            </a:r>
            <a:r>
              <a:rPr lang="ar-SA" sz="1800" dirty="0">
                <a:solidFill>
                  <a:srgbClr val="0808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گروه به برداشتهای غلطی</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50500"/>
                </a:solidFill>
                <a:effectLst/>
                <a:latin typeface="Arial" panose="020B0604020202020204" pitchFamily="34" charset="0"/>
                <a:ea typeface="Times New Roman" panose="02020603050405020304" pitchFamily="18" charset="0"/>
                <a:cs typeface="B Nazanin" panose="00000400000000000000" pitchFamily="2" charset="-78"/>
              </a:rPr>
              <a:t>به</a:t>
            </a:r>
            <a:r>
              <a:rPr lang="ar-SA" sz="1800" dirty="0">
                <a:solidFill>
                  <a:srgbClr val="0505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شرح ذیل رسیده اند</a:t>
            </a:r>
            <a:r>
              <a:rPr lang="en-US" sz="1800" dirty="0">
                <a:solidFill>
                  <a:srgbClr val="0404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 indent="0" algn="just" rtl="1">
              <a:lnSpc>
                <a:spcPct val="107000"/>
              </a:lnSpc>
              <a:spcBef>
                <a:spcPts val="310"/>
              </a:spcBef>
              <a:spcAft>
                <a:spcPts val="800"/>
              </a:spcAft>
              <a:buNone/>
            </a:pP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FB513993-1B18-43A5-AC1E-C3F2E9DF5129}"/>
              </a:ext>
            </a:extLst>
          </p:cNvPr>
          <p:cNvGraphicFramePr/>
          <p:nvPr>
            <p:extLst>
              <p:ext uri="{D42A27DB-BD31-4B8C-83A1-F6EECF244321}">
                <p14:modId xmlns:p14="http://schemas.microsoft.com/office/powerpoint/2010/main" val="3934670914"/>
              </p:ext>
            </p:extLst>
          </p:nvPr>
        </p:nvGraphicFramePr>
        <p:xfrm>
          <a:off x="285749" y="3505200"/>
          <a:ext cx="8629651"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0886262"/>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fontScale="90000"/>
          </a:bodyPr>
          <a:lstStyle/>
          <a:p>
            <a:pPr algn="r"/>
            <a:r>
              <a:rPr lang="fa-IR" dirty="0">
                <a:effectLst>
                  <a:outerShdw blurRad="38100" dist="38100" dir="2700000" algn="tl">
                    <a:srgbClr val="000000">
                      <a:alpha val="43137"/>
                    </a:srgbClr>
                  </a:outerShdw>
                </a:effectLst>
                <a:cs typeface="B Titr" panose="00000700000000000000" pitchFamily="2" charset="-78"/>
              </a:rPr>
              <a:t>تصورات اشتباه در شواهد وجود کارایی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10" name="Flowchart: Alternate Process 9">
            <a:extLst>
              <a:ext uri="{FF2B5EF4-FFF2-40B4-BE49-F238E27FC236}">
                <a16:creationId xmlns:a16="http://schemas.microsoft.com/office/drawing/2014/main" id="{2E0D64BC-F911-4599-9715-16A624C145C2}"/>
              </a:ext>
            </a:extLst>
          </p:cNvPr>
          <p:cNvSpPr/>
          <p:nvPr/>
        </p:nvSpPr>
        <p:spPr>
          <a:xfrm>
            <a:off x="914400" y="1295400"/>
            <a:ext cx="7162800" cy="762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الف) کارای</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ی</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فقط برای سهام مشخصی قابلیت اج</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را</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دارد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201B8E71-F409-46B4-AF1F-3BF9F6949B80}"/>
              </a:ext>
            </a:extLst>
          </p:cNvPr>
          <p:cNvSpPr/>
          <p:nvPr/>
        </p:nvSpPr>
        <p:spPr>
          <a:xfrm>
            <a:off x="4267200" y="2205136"/>
            <a:ext cx="609600" cy="8428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Flowchart: Alternate Process 11">
            <a:extLst>
              <a:ext uri="{FF2B5EF4-FFF2-40B4-BE49-F238E27FC236}">
                <a16:creationId xmlns:a16="http://schemas.microsoft.com/office/drawing/2014/main" id="{264C4454-E4F4-4140-8DB2-91C682CFA61A}"/>
              </a:ext>
            </a:extLst>
          </p:cNvPr>
          <p:cNvSpPr/>
          <p:nvPr/>
        </p:nvSpPr>
        <p:spPr>
          <a:xfrm>
            <a:off x="381000" y="3136642"/>
            <a:ext cx="8371112" cy="762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آیا این</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امکان</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وجود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دارد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که</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در</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یک بازار کارا، اوراق بهاداری را پیدا کرد که</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قیمت</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 ارزش آنها متفاوت باشد</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4" name="Flowchart: Alternate Process 13">
            <a:extLst>
              <a:ext uri="{FF2B5EF4-FFF2-40B4-BE49-F238E27FC236}">
                <a16:creationId xmlns:a16="http://schemas.microsoft.com/office/drawing/2014/main" id="{0F15A606-091F-43B6-A234-7AA3B3456403}"/>
              </a:ext>
            </a:extLst>
          </p:cNvPr>
          <p:cNvSpPr/>
          <p:nvPr/>
        </p:nvSpPr>
        <p:spPr>
          <a:xfrm>
            <a:off x="380999" y="4648200"/>
            <a:ext cx="8371113" cy="1905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چنین پدیده ای امکان پذیر است و نباید به چنین برداشتی برسیم که یک بازار غیرکارا در کنار یک بازار کارا بوجود آمده است. آنهایی که به چنین برداشتی</a:t>
            </a:r>
            <a:r>
              <a:rPr lang="ar-SA" sz="1800" dirty="0">
                <a:solidFill>
                  <a:schemeClr val="tx1"/>
                </a:solidFill>
                <a:effectLst/>
                <a:ea typeface="Times New Roman" panose="02020603050405020304" pitchFamily="18" charset="0"/>
                <a:cs typeface="Arial" panose="020B0604020202020204" pitchFamily="34" charset="0"/>
              </a:rPr>
              <a:t> </a:t>
            </a:r>
            <a:r>
              <a:rPr lang="ar-SA" sz="1800" i="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سیده اند، تصورات</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نادرستی از دلایل وجود کارایی در</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ذهن</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خود داشته اند. اما</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Courier New" panose="02070309020205020404" pitchFamily="49" charset="0"/>
                <a:ea typeface="Times New Roman" panose="02020603050405020304" pitchFamily="18" charset="0"/>
                <a:cs typeface="B Nazanin" panose="00000400000000000000" pitchFamily="2" charset="-78"/>
              </a:rPr>
              <a:t>در</a:t>
            </a:r>
            <a:r>
              <a:rPr lang="ar-SA" sz="1800" dirty="0">
                <a:solidFill>
                  <a:schemeClr val="tx1"/>
                </a:solidFill>
                <a:effectLst/>
                <a:ea typeface="Times New Roman" panose="02020603050405020304" pitchFamily="18" charset="0"/>
                <a:cs typeface="Courier New" panose="02070309020205020404" pitchFamily="49"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یک</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بازار کارا، قیمتهای غیرکارا ممکن است</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دیده</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شود</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Equals 14">
            <a:extLst>
              <a:ext uri="{FF2B5EF4-FFF2-40B4-BE49-F238E27FC236}">
                <a16:creationId xmlns:a16="http://schemas.microsoft.com/office/drawing/2014/main" id="{36B201C5-ECAA-4AAF-A220-626FF4E1C5B2}"/>
              </a:ext>
            </a:extLst>
          </p:cNvPr>
          <p:cNvSpPr/>
          <p:nvPr/>
        </p:nvSpPr>
        <p:spPr>
          <a:xfrm rot="5400000">
            <a:off x="4252040" y="3748961"/>
            <a:ext cx="761998" cy="1036477"/>
          </a:xfrm>
          <a:prstGeom prst="math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7041455"/>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fontScale="90000"/>
          </a:bodyPr>
          <a:lstStyle/>
          <a:p>
            <a:pPr algn="r"/>
            <a:r>
              <a:rPr lang="fa-IR" dirty="0">
                <a:effectLst>
                  <a:outerShdw blurRad="38100" dist="38100" dir="2700000" algn="tl">
                    <a:srgbClr val="000000">
                      <a:alpha val="43137"/>
                    </a:srgbClr>
                  </a:outerShdw>
                </a:effectLst>
                <a:cs typeface="B Titr" panose="00000700000000000000" pitchFamily="2" charset="-78"/>
              </a:rPr>
              <a:t>تصورات اشتباه در شواهد وجود کارایی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10" name="Flowchart: Alternate Process 9">
            <a:extLst>
              <a:ext uri="{FF2B5EF4-FFF2-40B4-BE49-F238E27FC236}">
                <a16:creationId xmlns:a16="http://schemas.microsoft.com/office/drawing/2014/main" id="{2E0D64BC-F911-4599-9715-16A624C145C2}"/>
              </a:ext>
            </a:extLst>
          </p:cNvPr>
          <p:cNvSpPr/>
          <p:nvPr/>
        </p:nvSpPr>
        <p:spPr>
          <a:xfrm>
            <a:off x="3042556" y="1398815"/>
            <a:ext cx="3048000" cy="762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 - شواهد</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060600"/>
                </a:solidFill>
                <a:effectLst/>
                <a:latin typeface="Arial" panose="020B0604020202020204" pitchFamily="34" charset="0"/>
                <a:ea typeface="Times New Roman" panose="02020603050405020304" pitchFamily="18" charset="0"/>
                <a:cs typeface="B Nazanin" panose="00000400000000000000" pitchFamily="2" charset="-78"/>
              </a:rPr>
              <a:t>آمار</a:t>
            </a:r>
            <a:r>
              <a:rPr lang="ar-SA" sz="1800" dirty="0">
                <a:solidFill>
                  <a:srgbClr val="060600"/>
                </a:solidFill>
                <a:effectLst/>
                <a:latin typeface="Times New Roman" panose="02020603050405020304" pitchFamily="18" charset="0"/>
                <a:ea typeface="Times New Roman" panose="02020603050405020304" pitchFamily="18" charset="0"/>
                <a:cs typeface="B Nazanin" panose="00000400000000000000" pitchFamily="2" charset="-78"/>
              </a:rPr>
              <a:t>ی</a:t>
            </a:r>
            <a:r>
              <a:rPr lang="ar-SA" sz="1800" dirty="0">
                <a:solidFill>
                  <a:srgbClr val="060600"/>
                </a:solidFill>
                <a:effectLst/>
                <a:ea typeface="Times New Roman" panose="02020603050405020304" pitchFamily="18" charset="0"/>
                <a:cs typeface="Times New Roman" panose="02020603050405020304" pitchFamily="18" charset="0"/>
              </a:rPr>
              <a:t> </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ک</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افی نمی</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202000"/>
                </a:solidFill>
                <a:effectLst/>
                <a:latin typeface="Arial" panose="020B0604020202020204" pitchFamily="34" charset="0"/>
                <a:ea typeface="Times New Roman" panose="02020603050405020304" pitchFamily="18" charset="0"/>
                <a:cs typeface="B Nazanin" panose="00000400000000000000" pitchFamily="2" charset="-78"/>
              </a:rPr>
              <a:t>باشد</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201B8E71-F409-46B4-AF1F-3BF9F6949B80}"/>
              </a:ext>
            </a:extLst>
          </p:cNvPr>
          <p:cNvSpPr/>
          <p:nvPr/>
        </p:nvSpPr>
        <p:spPr>
          <a:xfrm>
            <a:off x="4267200" y="2205136"/>
            <a:ext cx="609600" cy="8428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Flowchart: Alternate Process 11">
            <a:extLst>
              <a:ext uri="{FF2B5EF4-FFF2-40B4-BE49-F238E27FC236}">
                <a16:creationId xmlns:a16="http://schemas.microsoft.com/office/drawing/2014/main" id="{264C4454-E4F4-4140-8DB2-91C682CFA61A}"/>
              </a:ext>
            </a:extLst>
          </p:cNvPr>
          <p:cNvSpPr/>
          <p:nvPr/>
        </p:nvSpPr>
        <p:spPr>
          <a:xfrm>
            <a:off x="381000" y="3136642"/>
            <a:ext cx="8371112" cy="2044958"/>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در</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حالتی که</a:t>
            </a:r>
            <a:r>
              <a:rPr lang="ar-SA" sz="1800" dirty="0">
                <a:solidFill>
                  <a:schemeClr val="tx1"/>
                </a:solidFill>
                <a:effectLst/>
                <a:ea typeface="Times New Roman" panose="02020603050405020304" pitchFamily="18" charset="0"/>
                <a:cs typeface="Times New Roman" panose="02020603050405020304" pitchFamily="18" charset="0"/>
              </a:rPr>
              <a:t> </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تع</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داد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کافی م</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ثال اثبات</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شده</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در اختیار</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نداشته باشیم تکیه</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بر</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تحلیل های آماری خطرناک می باشد. به عبارت دیگر می توانیم بگوییم</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که تحقیقات آماری</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خود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بخود چیزی جز اثبات تعدادی مثال نیستند و</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این</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تعداد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باید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به حدی بزرگ باشد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تا</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بتوانیم مواردی را که</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شانس در آن اثر</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داشته</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است</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حذف</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نماییم</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اگر</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تحقیقات</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آماری بدون توجه به وجود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تردیدهای</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ع</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قلا</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یی در وجود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عدم</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کارایی انجام</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پذیرد، ای</a:t>
            </a:r>
            <a:r>
              <a:rPr lang="ar-SA" sz="1800" dirty="0">
                <a:solidFill>
                  <a:schemeClr val="tx1"/>
                </a:solidFill>
                <a:effectLst/>
                <a:latin typeface="Courier New" panose="02070309020205020404" pitchFamily="49" charset="0"/>
                <a:ea typeface="Times New Roman" panose="02020603050405020304" pitchFamily="18" charset="0"/>
                <a:cs typeface="B Nazanin" panose="00000400000000000000" pitchFamily="2" charset="-78"/>
              </a:rPr>
              <a:t>ن</a:t>
            </a:r>
            <a:r>
              <a:rPr lang="ar-SA" sz="1800" dirty="0">
                <a:solidFill>
                  <a:schemeClr val="tx1"/>
                </a:solidFill>
                <a:effectLst/>
                <a:ea typeface="Times New Roman" panose="02020603050405020304" pitchFamily="18" charset="0"/>
                <a:cs typeface="Courier New" panose="02070309020205020404" pitchFamily="49"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احساس برای سرمایه گذار بوجود می آید که می توان از موارد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بخصوصی</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که در آنها</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عدم</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کار</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یی مشاهده میشود بهره برداری نمود. تجزیه و تحلیل جزئیات موارد انتخاب</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شده</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گرچه برای</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اعتبار</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نمونه</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ها مفید است، اما این</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اثبات</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یا</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واقعیتهایی که در تحقیق</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بدست</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a:t>
            </a:r>
            <a:r>
              <a:rPr lang="ar-SA" sz="1800" dirty="0">
                <a:solidFill>
                  <a:schemeClr val="tx1"/>
                </a:solidFill>
                <a:effectLst/>
                <a:latin typeface="Courier New" panose="02070309020205020404" pitchFamily="49" charset="0"/>
                <a:ea typeface="Times New Roman" panose="02020603050405020304" pitchFamily="18" charset="0"/>
                <a:cs typeface="B Nazanin" panose="00000400000000000000" pitchFamily="2" charset="-78"/>
              </a:rPr>
              <a:t>ی</a:t>
            </a:r>
            <a:r>
              <a:rPr lang="ar-SA" sz="1800" dirty="0">
                <a:solidFill>
                  <a:schemeClr val="tx1"/>
                </a:solidFill>
                <a:effectLst/>
                <a:ea typeface="Times New Roman" panose="02020603050405020304" pitchFamily="18" charset="0"/>
                <a:cs typeface="Courier New" panose="02070309020205020404" pitchFamily="49"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آید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متفاوت</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است</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434506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362200"/>
            <a:ext cx="7857901" cy="3539430"/>
          </a:xfrm>
          <a:prstGeom prst="rect">
            <a:avLst/>
          </a:prstGeom>
        </p:spPr>
        <p:txBody>
          <a:bodyPr wrap="square">
            <a:spAutoFit/>
          </a:bodyPr>
          <a:lstStyle/>
          <a:p>
            <a:pPr algn="ctr"/>
            <a:r>
              <a:rPr lang="ar-SA" sz="2800" b="1" dirty="0">
                <a:solidFill>
                  <a:srgbClr val="000000"/>
                </a:solidFill>
                <a:effectLst/>
                <a:ea typeface="Times New Roman" panose="02020603050405020304" pitchFamily="18" charset="0"/>
                <a:cs typeface="B Nazanin" panose="00000400000000000000" pitchFamily="2" charset="-78"/>
              </a:rPr>
              <a:t>نظریه </a:t>
            </a:r>
            <a:r>
              <a:rPr lang="ar-SA" sz="2800"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ب</a:t>
            </a:r>
            <a:r>
              <a:rPr lang="ar-SA" sz="2800" b="1" dirty="0">
                <a:solidFill>
                  <a:srgbClr val="000000"/>
                </a:solidFill>
                <a:effectLst/>
                <a:ea typeface="Times New Roman" panose="02020603050405020304" pitchFamily="18" charset="0"/>
                <a:cs typeface="B Nazanin" panose="00000400000000000000" pitchFamily="2" charset="-78"/>
              </a:rPr>
              <a:t>ازار کار</a:t>
            </a:r>
            <a:r>
              <a:rPr lang="fa-IR" sz="2800" b="1" dirty="0">
                <a:solidFill>
                  <a:srgbClr val="000000"/>
                </a:solidFill>
                <a:effectLst/>
                <a:ea typeface="Times New Roman" panose="02020603050405020304" pitchFamily="18" charset="0"/>
                <a:cs typeface="B Nazanin" panose="00000400000000000000" pitchFamily="2" charset="-78"/>
              </a:rPr>
              <a:t>آی </a:t>
            </a:r>
            <a:r>
              <a:rPr lang="ar-SA" sz="2800" b="1" dirty="0">
                <a:solidFill>
                  <a:srgbClr val="000000"/>
                </a:solidFill>
                <a:effectLst/>
                <a:ea typeface="Times New Roman" panose="02020603050405020304" pitchFamily="18" charset="0"/>
                <a:cs typeface="B Nazanin" panose="00000400000000000000" pitchFamily="2" charset="-78"/>
              </a:rPr>
              <a:t>سرما</a:t>
            </a:r>
            <a:r>
              <a:rPr lang="ar-SA" sz="2800"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یه</a:t>
            </a:r>
            <a:r>
              <a:rPr lang="ar-SA" sz="2800" b="1" dirty="0">
                <a:solidFill>
                  <a:srgbClr val="000000"/>
                </a:solidFill>
                <a:effectLst/>
                <a:ea typeface="Times New Roman" panose="02020603050405020304" pitchFamily="18" charset="0"/>
                <a:cs typeface="B Nazanin" panose="00000400000000000000" pitchFamily="2" charset="-78"/>
              </a:rPr>
              <a:t> </a:t>
            </a:r>
            <a:endParaRPr lang="en-US" sz="2800" b="1" dirty="0">
              <a:solidFill>
                <a:srgbClr val="000000"/>
              </a:solidFill>
              <a:effectLst/>
              <a:ea typeface="Times New Roman" panose="02020603050405020304" pitchFamily="18" charset="0"/>
              <a:cs typeface="B Nazanin" panose="00000400000000000000" pitchFamily="2" charset="-78"/>
            </a:endParaRPr>
          </a:p>
          <a:p>
            <a:pPr algn="ctr"/>
            <a:r>
              <a:rPr lang="en-US" sz="2800" b="1" dirty="0">
                <a:solidFill>
                  <a:srgbClr val="000000"/>
                </a:solidFill>
                <a:ea typeface="Times New Roman" panose="02020603050405020304" pitchFamily="18" charset="0"/>
                <a:cs typeface="B Nazanin" panose="00000400000000000000" pitchFamily="2" charset="-78"/>
              </a:rPr>
              <a:t>,</a:t>
            </a:r>
            <a:endParaRPr lang="fa-IR" sz="2800" b="1" dirty="0">
              <a:solidFill>
                <a:srgbClr val="000000"/>
              </a:solidFill>
              <a:effectLst/>
              <a:ea typeface="Times New Roman" panose="02020603050405020304" pitchFamily="18" charset="0"/>
              <a:cs typeface="B Nazanin" panose="00000400000000000000" pitchFamily="2" charset="-78"/>
            </a:endParaRPr>
          </a:p>
          <a:p>
            <a:pPr algn="ctr"/>
            <a:r>
              <a:rPr lang="fa-IR" sz="2400" b="1" dirty="0">
                <a:solidFill>
                  <a:srgbClr val="000000"/>
                </a:solidFill>
                <a:cs typeface="B Nazanin" panose="00000400000000000000" pitchFamily="2" charset="-78"/>
              </a:rPr>
              <a:t>برداشت های غلط برخی از محققین در زمینه کارای بازار سرمایه</a:t>
            </a:r>
            <a:r>
              <a:rPr lang="en-US" sz="2400" b="1" dirty="0">
                <a:solidFill>
                  <a:srgbClr val="000000"/>
                </a:solidFill>
                <a:cs typeface="B Nazanin" panose="00000400000000000000" pitchFamily="2" charset="-78"/>
              </a:rPr>
              <a:t> </a:t>
            </a:r>
            <a:endParaRPr lang="fa-IR" sz="2400" b="1" dirty="0">
              <a:solidFill>
                <a:srgbClr val="000000"/>
              </a:solidFill>
              <a:cs typeface="B Nazanin" panose="00000400000000000000" pitchFamily="2" charset="-78"/>
            </a:endParaRPr>
          </a:p>
          <a:p>
            <a:pPr algn="ctr"/>
            <a:endParaRPr lang="fa-IR" sz="3200" b="1" dirty="0">
              <a:solidFill>
                <a:srgbClr val="000000"/>
              </a:solidFill>
              <a:cs typeface="Times New Roman" panose="02020603050405020304" pitchFamily="18" charset="0"/>
            </a:endParaRPr>
          </a:p>
          <a:p>
            <a:pPr algn="ctr"/>
            <a:endParaRPr lang="fa-IR" sz="3200" dirty="0">
              <a:solidFill>
                <a:schemeClr val="accent2"/>
              </a:solidFill>
              <a:cs typeface="B Nazanin" panose="00000400000000000000" pitchFamily="2" charset="-78"/>
            </a:endParaRPr>
          </a:p>
          <a:p>
            <a:pPr algn="ctr" eaLnBrk="1" hangingPunct="1"/>
            <a:r>
              <a:rPr lang="fa-IR" altLang="en-US" sz="4000" b="1" dirty="0">
                <a:ln w="9525">
                  <a:solidFill>
                    <a:schemeClr val="bg1"/>
                  </a:solidFill>
                  <a:prstDash val="solid"/>
                </a:ln>
                <a:effectLst>
                  <a:outerShdw blurRad="12700" dist="38100" dir="2700000" algn="tl" rotWithShape="0">
                    <a:schemeClr val="bg1">
                      <a:lumMod val="50000"/>
                    </a:schemeClr>
                  </a:outerShdw>
                </a:effectLst>
                <a:cs typeface="B Nazanin" panose="00000400000000000000" pitchFamily="2" charset="-78"/>
              </a:rPr>
              <a:t>فاطمه طاوسی / سید عارف نبی زاده</a:t>
            </a:r>
          </a:p>
          <a:p>
            <a:pPr algn="ctr" eaLnBrk="1" hangingPunct="1"/>
            <a:r>
              <a:rPr lang="en-US" altLang="en-US" sz="4000" b="1" dirty="0">
                <a:ln w="9525">
                  <a:solidFill>
                    <a:schemeClr val="bg1"/>
                  </a:solidFill>
                  <a:prstDash val="solid"/>
                </a:ln>
                <a:effectLst>
                  <a:outerShdw blurRad="12700" dist="38100" dir="2700000" algn="tl" rotWithShape="0">
                    <a:schemeClr val="bg1">
                      <a:lumMod val="50000"/>
                    </a:schemeClr>
                  </a:outerShdw>
                </a:effectLst>
                <a:cs typeface="B Nazanin" panose="00000400000000000000" pitchFamily="2" charset="-78"/>
              </a:rPr>
              <a:t>www.irhesabdaran.ir</a:t>
            </a:r>
            <a:endParaRPr lang="fa-IR" altLang="en-US" sz="4000" b="1" dirty="0">
              <a:ln w="9525">
                <a:solidFill>
                  <a:schemeClr val="bg1"/>
                </a:solidFill>
                <a:prstDash val="solid"/>
              </a:ln>
              <a:effectLst>
                <a:outerShdw blurRad="12700" dist="38100" dir="2700000" algn="tl" rotWithShape="0">
                  <a:schemeClr val="bg1">
                    <a:lumMod val="50000"/>
                  </a:schemeClr>
                </a:outerShdw>
              </a:effectLst>
              <a:cs typeface="B Nazanin" panose="00000400000000000000" pitchFamily="2" charset="-78"/>
            </a:endParaRPr>
          </a:p>
        </p:txBody>
      </p:sp>
      <p:sp>
        <p:nvSpPr>
          <p:cNvPr id="3" name="Rectangle 2"/>
          <p:cNvSpPr/>
          <p:nvPr/>
        </p:nvSpPr>
        <p:spPr>
          <a:xfrm>
            <a:off x="533400" y="1114723"/>
            <a:ext cx="7857901" cy="769441"/>
          </a:xfrm>
          <a:prstGeom prst="rect">
            <a:avLst/>
          </a:prstGeom>
        </p:spPr>
        <p:txBody>
          <a:bodyPr wrap="square">
            <a:spAutoFit/>
          </a:bodyPr>
          <a:lstStyle/>
          <a:p>
            <a:pPr algn="ctr"/>
            <a:r>
              <a:rPr lang="fa-IR" sz="4400" b="1" dirty="0">
                <a:solidFill>
                  <a:schemeClr val="accent1"/>
                </a:solidFill>
                <a:effectLst>
                  <a:outerShdw blurRad="38100" dist="38100" dir="2700000" algn="tl">
                    <a:srgbClr val="000000">
                      <a:alpha val="43137"/>
                    </a:srgbClr>
                  </a:outerShdw>
                </a:effectLst>
                <a:cs typeface="B Titr" panose="00000700000000000000" pitchFamily="2" charset="-78"/>
              </a:rPr>
              <a:t>تئوری حسابداری 2</a:t>
            </a:r>
            <a:endParaRPr lang="en-US" sz="4400" b="1" dirty="0">
              <a:solidFill>
                <a:schemeClr val="accent1"/>
              </a:solidFill>
              <a:effectLst>
                <a:outerShdw blurRad="38100" dist="38100" dir="2700000" algn="tl">
                  <a:srgbClr val="000000">
                    <a:alpha val="43137"/>
                  </a:srgbClr>
                </a:outerShdw>
              </a:effectLst>
              <a:cs typeface="B Titr" panose="00000700000000000000" pitchFamily="2" charset="-78"/>
            </a:endParaRPr>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fontScale="90000"/>
          </a:bodyPr>
          <a:lstStyle/>
          <a:p>
            <a:pPr algn="r"/>
            <a:r>
              <a:rPr lang="fa-IR" dirty="0">
                <a:effectLst>
                  <a:outerShdw blurRad="38100" dist="38100" dir="2700000" algn="tl">
                    <a:srgbClr val="000000">
                      <a:alpha val="43137"/>
                    </a:srgbClr>
                  </a:outerShdw>
                </a:effectLst>
                <a:cs typeface="B Titr" panose="00000700000000000000" pitchFamily="2" charset="-78"/>
              </a:rPr>
              <a:t>تصورات اشتباه در شواهد وجود کارایی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10" name="Flowchart: Alternate Process 9">
            <a:extLst>
              <a:ext uri="{FF2B5EF4-FFF2-40B4-BE49-F238E27FC236}">
                <a16:creationId xmlns:a16="http://schemas.microsoft.com/office/drawing/2014/main" id="{2E0D64BC-F911-4599-9715-16A624C145C2}"/>
              </a:ext>
            </a:extLst>
          </p:cNvPr>
          <p:cNvSpPr/>
          <p:nvPr/>
        </p:nvSpPr>
        <p:spPr>
          <a:xfrm>
            <a:off x="3042556" y="1398815"/>
            <a:ext cx="3048000" cy="762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ج</a:t>
            </a:r>
            <a:r>
              <a:rPr lang="ar-SA" sz="1800" dirty="0">
                <a:solidFill>
                  <a:schemeClr val="tx1"/>
                </a:solidFill>
                <a:effectLst/>
                <a:ea typeface="Times New Roman" panose="02020603050405020304" pitchFamily="18" charset="0"/>
                <a:cs typeface="Arial" panose="020B0604020202020204" pitchFamily="34" charset="0"/>
              </a:rPr>
              <a:t> </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اثر مکانیسم عرضه و تقاضا در</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قیمت</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201B8E71-F409-46B4-AF1F-3BF9F6949B80}"/>
              </a:ext>
            </a:extLst>
          </p:cNvPr>
          <p:cNvSpPr/>
          <p:nvPr/>
        </p:nvSpPr>
        <p:spPr>
          <a:xfrm>
            <a:off x="4267200" y="2205136"/>
            <a:ext cx="609600" cy="8428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Flowchart: Alternate Process 11">
            <a:extLst>
              <a:ext uri="{FF2B5EF4-FFF2-40B4-BE49-F238E27FC236}">
                <a16:creationId xmlns:a16="http://schemas.microsoft.com/office/drawing/2014/main" id="{264C4454-E4F4-4140-8DB2-91C682CFA61A}"/>
              </a:ext>
            </a:extLst>
          </p:cNvPr>
          <p:cNvSpPr/>
          <p:nvPr/>
        </p:nvSpPr>
        <p:spPr>
          <a:xfrm>
            <a:off x="381000" y="3136642"/>
            <a:ext cx="8371112" cy="2806958"/>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فرضیه بازار کارا مسأله عرضه و تقاضا را نادیده میگیرد و ما اگر به مکانیسم عرضه و تقاضا اعتقاد داشته باشیم، دیگر هیچ بازار کارایی در جهان نخواهیم یافت، زیرا عرضه و تقاضا خود مکانیسمی برای تعیین قیمت اوراق بهادار  تحقیقات مالی  خواهد بود.  این امکان همیشه وجود دارد که یک سرمایه گذار مقدار قابل توجهی سهام جهت فروش عرضه نماید و برای اینکه هر عرضه، تقاضایی به دنبال داشته باشد، قیمت باید به حدی کاهش یابد تا برای تمام عرضه مشتری پیدا شود. این کاهش قیمت بدون اینکه تغییری در ارزش سهام ایجاد شده باشد، بوجود آمده است. بنابر این می توان گفت که فشار عرضه و تقاضا بر بازار، مکانیسمی را ایجاد میکند که نهایتا منجر به عدم کارایی بازار خواهد شد. سرمایه گذاران هوشیار و گوش به زنگ از چنین موقعیتی حداکثر استفاده را خواهند کرد. این نکته را نیز باید در نظر داشت که عرضه و تقاضا اثرپذیر از انتظارات آینده است و همانطوری که می دانیم این انتظارات شرایط نامعلوم آینده را در پیش رو دارد.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0067285"/>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برداشتهای غلط از مفهوم کارایی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6" name="Content Placeholder 2">
            <a:extLst>
              <a:ext uri="{FF2B5EF4-FFF2-40B4-BE49-F238E27FC236}">
                <a16:creationId xmlns:a16="http://schemas.microsoft.com/office/drawing/2014/main" id="{982D9C0E-1496-4D73-82DC-BDAD9ED8ECA1}"/>
              </a:ext>
            </a:extLst>
          </p:cNvPr>
          <p:cNvSpPr>
            <a:spLocks noGrp="1"/>
          </p:cNvSpPr>
          <p:nvPr>
            <p:ph idx="1"/>
          </p:nvPr>
        </p:nvSpPr>
        <p:spPr>
          <a:xfrm>
            <a:off x="293914" y="1370045"/>
            <a:ext cx="8458199" cy="2119604"/>
          </a:xfrm>
        </p:spPr>
        <p:txBody>
          <a:bodyPr vert="horz" lIns="91440" tIns="45720" rIns="91440" bIns="45720" rtlCol="0">
            <a:noAutofit/>
          </a:bodyPr>
          <a:lstStyle/>
          <a:p>
            <a:pPr marL="34290" indent="0" algn="just" rtl="1">
              <a:lnSpc>
                <a:spcPct val="107000"/>
              </a:lnSpc>
              <a:spcBef>
                <a:spcPts val="310"/>
              </a:spcBef>
              <a:spcAft>
                <a:spcPts val="800"/>
              </a:spcAft>
              <a:buNone/>
            </a:pPr>
            <a:r>
              <a:rPr lang="fa-IR"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فرضیه بازار کارا :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که در بازاری که کارایی وجود دارد، هر</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سهم از لحاظ مرغوبیت برابر سهام دیگر</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است</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 در زمینه رسیدن به یک بازده غیرعادی می</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توان</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گفت هر</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سهم</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همان شانسی را داراست که دیگر سهام دارا هستند. سهامداران با تجربه</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 مجرب می توانند با تجزیه و</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تحلیل</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اطلاعات عمومی موجود در بازار سهامی را که قیمت آن بطور ناص</a:t>
            </a:r>
            <a:r>
              <a:rPr lang="fa-IR"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حی</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حی تعین شده است یافته</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تیر خود را به هدف بزنند. اما</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به</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هر</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حال این یک</a:t>
            </a:r>
            <a:r>
              <a:rPr lang="ar-SA" sz="1800"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روش ایده آل برای انتخاب سهام نمی باشد</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34290" indent="0" algn="just" rtl="1">
              <a:lnSpc>
                <a:spcPct val="107000"/>
              </a:lnSpc>
              <a:spcBef>
                <a:spcPts val="31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 indent="0" algn="just" rtl="1">
              <a:lnSpc>
                <a:spcPct val="107000"/>
              </a:lnSpc>
              <a:spcBef>
                <a:spcPts val="310"/>
              </a:spcBef>
              <a:spcAft>
                <a:spcPts val="800"/>
              </a:spcAft>
              <a:buNone/>
            </a:pP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6C4B395-3964-4635-A024-6CD52D63B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2819400"/>
            <a:ext cx="7543800" cy="3444030"/>
          </a:xfrm>
          <a:prstGeom prst="rect">
            <a:avLst/>
          </a:prstGeom>
          <a:ln>
            <a:noFill/>
          </a:ln>
          <a:effectLst>
            <a:softEdge rad="112500"/>
          </a:effectLst>
        </p:spPr>
      </p:pic>
    </p:spTree>
    <p:extLst>
      <p:ext uri="{BB962C8B-B14F-4D97-AF65-F5344CB8AC3E}">
        <p14:creationId xmlns:p14="http://schemas.microsoft.com/office/powerpoint/2010/main" val="303902174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برداشتهای غلط از مفهوم کارایی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6" name="Content Placeholder 2">
            <a:extLst>
              <a:ext uri="{FF2B5EF4-FFF2-40B4-BE49-F238E27FC236}">
                <a16:creationId xmlns:a16="http://schemas.microsoft.com/office/drawing/2014/main" id="{982D9C0E-1496-4D73-82DC-BDAD9ED8ECA1}"/>
              </a:ext>
            </a:extLst>
          </p:cNvPr>
          <p:cNvSpPr>
            <a:spLocks noGrp="1"/>
          </p:cNvSpPr>
          <p:nvPr>
            <p:ph idx="1"/>
          </p:nvPr>
        </p:nvSpPr>
        <p:spPr>
          <a:xfrm>
            <a:off x="293914" y="1370045"/>
            <a:ext cx="8458199" cy="2119604"/>
          </a:xfrm>
        </p:spPr>
        <p:txBody>
          <a:bodyPr vert="horz" lIns="91440" tIns="45720" rIns="91440" bIns="45720" rtlCol="0">
            <a:noAutofit/>
          </a:bodyPr>
          <a:lstStyle/>
          <a:p>
            <a:pPr marL="34290" indent="0" algn="just" rtl="1">
              <a:lnSpc>
                <a:spcPct val="107000"/>
              </a:lnSpc>
              <a:spcBef>
                <a:spcPts val="310"/>
              </a:spcBef>
              <a:spcAft>
                <a:spcPts val="800"/>
              </a:spcAft>
              <a:buNone/>
            </a:pPr>
            <a:r>
              <a:rPr lang="fa-IR"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تصور نادرست از فرضیه بازارکارا : </a:t>
            </a:r>
            <a:r>
              <a:rPr lang="ar-SA" sz="1800" dirty="0">
                <a:solidFill>
                  <a:srgbClr val="030300"/>
                </a:solidFill>
                <a:effectLst/>
                <a:latin typeface="Arial" panose="020B0604020202020204" pitchFamily="34" charset="0"/>
                <a:ea typeface="Times New Roman" panose="02020603050405020304" pitchFamily="18" charset="0"/>
                <a:cs typeface="B Nazanin" panose="00000400000000000000" pitchFamily="2" charset="-78"/>
              </a:rPr>
              <a:t>فرض</a:t>
            </a:r>
            <a:r>
              <a:rPr lang="ar-SA" sz="1800" dirty="0">
                <a:solidFill>
                  <a:srgbClr val="0303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شود</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707000"/>
                </a:solidFill>
                <a:effectLst/>
                <a:latin typeface="Arial" panose="020B0604020202020204" pitchFamily="34" charset="0"/>
                <a:ea typeface="Times New Roman" panose="02020603050405020304" pitchFamily="18" charset="0"/>
                <a:cs typeface="B Nazanin" panose="00000400000000000000" pitchFamily="2" charset="-78"/>
              </a:rPr>
              <a:t>که</a:t>
            </a:r>
            <a:r>
              <a:rPr lang="ar-SA" sz="1800" dirty="0">
                <a:solidFill>
                  <a:srgbClr val="707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a:t>
            </a:r>
            <a:r>
              <a:rPr lang="ar-SA" sz="1800" dirty="0">
                <a:solidFill>
                  <a:srgbClr val="000000"/>
                </a:solidFill>
                <a:effectLst/>
                <a:latin typeface="Courier New" panose="02070309020205020404" pitchFamily="49" charset="0"/>
                <a:ea typeface="Times New Roman" panose="02020603050405020304" pitchFamily="18" charset="0"/>
                <a:cs typeface="B Nazanin" panose="00000400000000000000" pitchFamily="2" charset="-78"/>
              </a:rPr>
              <a:t>ر</a:t>
            </a:r>
            <a:r>
              <a:rPr lang="ar-SA" sz="1800" dirty="0">
                <a:solidFill>
                  <a:srgbClr val="000000"/>
                </a:solidFill>
                <a:effectLst/>
                <a:latin typeface="Calibri" panose="020F0502020204030204" pitchFamily="34" charset="0"/>
                <a:ea typeface="Times New Roman" panose="02020603050405020304" pitchFamily="18" charset="0"/>
                <a:cs typeface="Courier New" panose="02070309020205020404" pitchFamily="49"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شرکت</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می</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60600"/>
                </a:solidFill>
                <a:effectLst/>
                <a:latin typeface="Arial" panose="020B0604020202020204" pitchFamily="34" charset="0"/>
                <a:ea typeface="Times New Roman" panose="02020603050405020304" pitchFamily="18" charset="0"/>
                <a:cs typeface="B Nazanin" panose="00000400000000000000" pitchFamily="2" charset="-78"/>
              </a:rPr>
              <a:t>تواند</a:t>
            </a:r>
            <a:r>
              <a:rPr lang="ar-SA" sz="1800" dirty="0">
                <a:solidFill>
                  <a:srgbClr val="0606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141400"/>
                </a:solidFill>
                <a:effectLst/>
                <a:latin typeface="Arial" panose="020B0604020202020204" pitchFamily="34" charset="0"/>
                <a:ea typeface="Times New Roman" panose="02020603050405020304" pitchFamily="18" charset="0"/>
                <a:cs typeface="B Nazanin" panose="00000400000000000000" pitchFamily="2" charset="-78"/>
              </a:rPr>
              <a:t>به</a:t>
            </a:r>
            <a:r>
              <a:rPr lang="ar-SA" sz="1800" dirty="0">
                <a:solidFill>
                  <a:srgbClr val="1414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همان</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202000"/>
                </a:solidFill>
                <a:effectLst/>
                <a:latin typeface="Arial" panose="020B0604020202020204" pitchFamily="34" charset="0"/>
                <a:ea typeface="Times New Roman" panose="02020603050405020304" pitchFamily="18" charset="0"/>
                <a:cs typeface="B Nazanin" panose="00000400000000000000" pitchFamily="2" charset="-78"/>
              </a:rPr>
              <a:t>خوبی</a:t>
            </a:r>
            <a:r>
              <a:rPr lang="ar-SA" sz="1800" dirty="0">
                <a:solidFill>
                  <a:srgbClr val="202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شرکتهای دیگر باشد، اما</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80800"/>
                </a:solidFill>
                <a:effectLst/>
                <a:latin typeface="Arial" panose="020B0604020202020204" pitchFamily="34" charset="0"/>
                <a:ea typeface="Times New Roman" panose="02020603050405020304" pitchFamily="18" charset="0"/>
                <a:cs typeface="B Nazanin" panose="00000400000000000000" pitchFamily="2" charset="-78"/>
              </a:rPr>
              <a:t>با</a:t>
            </a:r>
            <a:r>
              <a:rPr lang="ar-SA" sz="1800" dirty="0">
                <a:solidFill>
                  <a:srgbClr val="0808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توجه به تج</a:t>
            </a:r>
            <a:r>
              <a:rPr lang="ar-SA" sz="1800" i="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بیات بدست آمده</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2A2A00"/>
                </a:solidFill>
                <a:effectLst/>
                <a:latin typeface="Arial" panose="020B0604020202020204" pitchFamily="34" charset="0"/>
                <a:ea typeface="Times New Roman" panose="02020603050405020304" pitchFamily="18" charset="0"/>
                <a:cs typeface="B Nazanin" panose="00000400000000000000" pitchFamily="2" charset="-78"/>
              </a:rPr>
              <a:t>این</a:t>
            </a:r>
            <a:r>
              <a:rPr lang="ar-SA" sz="1800" dirty="0">
                <a:solidFill>
                  <a:srgbClr val="2A2A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نظر</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بطور واضحی</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E0E00"/>
                </a:solidFill>
                <a:effectLst/>
                <a:latin typeface="Arial" panose="020B0604020202020204" pitchFamily="34" charset="0"/>
                <a:ea typeface="Times New Roman" panose="02020603050405020304" pitchFamily="18" charset="0"/>
                <a:cs typeface="B Nazanin" panose="00000400000000000000" pitchFamily="2" charset="-78"/>
              </a:rPr>
              <a:t>غیرواقعی</a:t>
            </a:r>
            <a:r>
              <a:rPr lang="ar-SA" sz="1800" dirty="0">
                <a:solidFill>
                  <a:srgbClr val="0E0E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می باشد حتی</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303000"/>
                </a:solidFill>
                <a:effectLst/>
                <a:latin typeface="Arial" panose="020B0604020202020204" pitchFamily="34" charset="0"/>
                <a:ea typeface="Times New Roman" panose="02020603050405020304" pitchFamily="18" charset="0"/>
                <a:cs typeface="B Nazanin" panose="00000400000000000000" pitchFamily="2" charset="-78"/>
              </a:rPr>
              <a:t>با</a:t>
            </a:r>
            <a:r>
              <a:rPr lang="ar-SA" sz="1800" dirty="0">
                <a:solidFill>
                  <a:srgbClr val="303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101000"/>
                </a:solidFill>
                <a:effectLst/>
                <a:latin typeface="Arial" panose="020B0604020202020204" pitchFamily="34" charset="0"/>
                <a:ea typeface="Times New Roman" panose="02020603050405020304" pitchFamily="18" charset="0"/>
                <a:cs typeface="B Nazanin" panose="00000400000000000000" pitchFamily="2" charset="-78"/>
              </a:rPr>
              <a:t>مشاهدات</a:t>
            </a:r>
            <a:r>
              <a:rPr lang="ar-SA" sz="1800" dirty="0">
                <a:solidFill>
                  <a:srgbClr val="101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اتفاقی،</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60600"/>
                </a:solidFill>
                <a:effectLst/>
                <a:latin typeface="Arial" panose="020B0604020202020204" pitchFamily="34" charset="0"/>
                <a:ea typeface="Times New Roman" panose="02020603050405020304" pitchFamily="18" charset="0"/>
                <a:cs typeface="B Nazanin" panose="00000400000000000000" pitchFamily="2" charset="-78"/>
              </a:rPr>
              <a:t>دیده</a:t>
            </a:r>
            <a:r>
              <a:rPr lang="ar-SA" sz="1800" dirty="0">
                <a:solidFill>
                  <a:srgbClr val="0606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می</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505000"/>
                </a:solidFill>
                <a:effectLst/>
                <a:latin typeface="Arial" panose="020B0604020202020204" pitchFamily="34" charset="0"/>
                <a:ea typeface="Times New Roman" panose="02020603050405020304" pitchFamily="18" charset="0"/>
                <a:cs typeface="B Nazanin" panose="00000400000000000000" pitchFamily="2" charset="-78"/>
              </a:rPr>
              <a:t>شود</a:t>
            </a:r>
            <a:r>
              <a:rPr lang="ar-SA" sz="1800" dirty="0">
                <a:solidFill>
                  <a:srgbClr val="505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که زمانی که برخی از</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شرکتها در حال نزول هستند</a:t>
            </a:r>
            <a:r>
              <a:rPr lang="ar-SA" sz="1800" dirty="0">
                <a:solidFill>
                  <a:srgbClr val="8F8F00"/>
                </a:solidFill>
                <a:effectLst/>
                <a:latin typeface="Arial" panose="020B0604020202020204" pitchFamily="34" charset="0"/>
                <a:ea typeface="Times New Roman" panose="02020603050405020304" pitchFamily="18" charset="0"/>
                <a:cs typeface="B Nazanin" panose="00000400000000000000" pitchFamily="2" charset="-78"/>
              </a:rPr>
              <a:t>،</a:t>
            </a:r>
            <a:r>
              <a:rPr lang="ar-SA" sz="1800" dirty="0">
                <a:solidFill>
                  <a:srgbClr val="8F8F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شرکتهای دیگری وجود دارند</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606000"/>
                </a:solidFill>
                <a:effectLst/>
                <a:latin typeface="Arial" panose="020B0604020202020204" pitchFamily="34" charset="0"/>
                <a:ea typeface="Times New Roman" panose="02020603050405020304" pitchFamily="18" charset="0"/>
                <a:cs typeface="B Nazanin" panose="00000400000000000000" pitchFamily="2" charset="-78"/>
              </a:rPr>
              <a:t>که</a:t>
            </a:r>
            <a:r>
              <a:rPr lang="ar-SA" sz="1800" dirty="0">
                <a:solidFill>
                  <a:srgbClr val="606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وضعیت آنها رو به رونق است. همچنین در</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181800"/>
                </a:solidFill>
                <a:effectLst/>
                <a:latin typeface="Arial" panose="020B0604020202020204" pitchFamily="34" charset="0"/>
                <a:ea typeface="Times New Roman" panose="02020603050405020304" pitchFamily="18" charset="0"/>
                <a:cs typeface="B Nazanin" panose="00000400000000000000" pitchFamily="2" charset="-78"/>
              </a:rPr>
              <a:t>یک</a:t>
            </a:r>
            <a:r>
              <a:rPr lang="ar-SA" sz="1800" dirty="0">
                <a:solidFill>
                  <a:srgbClr val="1818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گروه</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60600"/>
                </a:solidFill>
                <a:effectLst/>
                <a:latin typeface="Arial" panose="020B0604020202020204" pitchFamily="34" charset="0"/>
                <a:ea typeface="Times New Roman" panose="02020603050405020304" pitchFamily="18" charset="0"/>
                <a:cs typeface="B Nazanin" panose="00000400000000000000" pitchFamily="2" charset="-78"/>
              </a:rPr>
              <a:t>از</a:t>
            </a:r>
            <a:r>
              <a:rPr lang="ar-SA" sz="1800" dirty="0">
                <a:solidFill>
                  <a:srgbClr val="0606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شرکتها</a:t>
            </a:r>
            <a:r>
              <a:rPr lang="ar-SA" sz="1800" dirty="0">
                <a:solidFill>
                  <a:srgbClr val="696900"/>
                </a:solidFill>
                <a:effectLst/>
                <a:latin typeface="Arial" panose="020B0604020202020204" pitchFamily="34" charset="0"/>
                <a:ea typeface="Times New Roman" panose="02020603050405020304" pitchFamily="18" charset="0"/>
                <a:cs typeface="B Nazanin" panose="00000400000000000000" pitchFamily="2" charset="-78"/>
              </a:rPr>
              <a:t>،</a:t>
            </a:r>
            <a:r>
              <a:rPr lang="ar-SA" sz="1800" dirty="0">
                <a:solidFill>
                  <a:srgbClr val="6969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وضعیت</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101000"/>
                </a:solidFill>
                <a:effectLst/>
                <a:latin typeface="Arial" panose="020B0604020202020204" pitchFamily="34" charset="0"/>
                <a:ea typeface="Times New Roman" panose="02020603050405020304" pitchFamily="18" charset="0"/>
                <a:cs typeface="B Nazanin" panose="00000400000000000000" pitchFamily="2" charset="-78"/>
              </a:rPr>
              <a:t>بعضی</a:t>
            </a:r>
            <a:r>
              <a:rPr lang="ar-SA" sz="1800" dirty="0">
                <a:solidFill>
                  <a:srgbClr val="101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بهتر از دیگران است، زیرا بهتر سرپرستی</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می شوند و در نتیجه</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303000"/>
                </a:solidFill>
                <a:effectLst/>
                <a:latin typeface="Arial" panose="020B0604020202020204" pitchFamily="34" charset="0"/>
                <a:ea typeface="Times New Roman" panose="02020603050405020304" pitchFamily="18" charset="0"/>
                <a:cs typeface="B Nazanin" panose="00000400000000000000" pitchFamily="2" charset="-78"/>
              </a:rPr>
              <a:t>وضعیت</a:t>
            </a:r>
            <a:r>
              <a:rPr lang="ar-SA" sz="1800" dirty="0">
                <a:solidFill>
                  <a:srgbClr val="303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بهتری را نشا</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ن می دهن</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505000"/>
                </a:solidFill>
                <a:effectLst/>
                <a:latin typeface="Arial" panose="020B0604020202020204" pitchFamily="34" charset="0"/>
                <a:ea typeface="Times New Roman" panose="02020603050405020304" pitchFamily="18" charset="0"/>
                <a:cs typeface="B Nazanin" panose="00000400000000000000" pitchFamily="2" charset="-78"/>
              </a:rPr>
              <a:t>تئوری</a:t>
            </a:r>
            <a:r>
              <a:rPr lang="ar-SA" sz="1800" dirty="0">
                <a:solidFill>
                  <a:srgbClr val="505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404000"/>
                </a:solidFill>
                <a:effectLst/>
                <a:latin typeface="Arial" panose="020B0604020202020204" pitchFamily="34" charset="0"/>
                <a:ea typeface="Times New Roman" panose="02020603050405020304" pitchFamily="18" charset="0"/>
                <a:cs typeface="B Nazanin" panose="00000400000000000000" pitchFamily="2" charset="-78"/>
              </a:rPr>
              <a:t>بازار</a:t>
            </a:r>
            <a:r>
              <a:rPr lang="ar-SA" sz="1800" dirty="0">
                <a:solidFill>
                  <a:srgbClr val="404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کارا نمی</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تو</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ن</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 این</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حقای</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را</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50500"/>
                </a:solidFill>
                <a:effectLst/>
                <a:latin typeface="Arial" panose="020B0604020202020204" pitchFamily="34" charset="0"/>
                <a:ea typeface="Times New Roman" panose="02020603050405020304" pitchFamily="18" charset="0"/>
                <a:cs typeface="B Nazanin" panose="00000400000000000000" pitchFamily="2" charset="-78"/>
              </a:rPr>
              <a:t>نادیده</a:t>
            </a:r>
            <a:r>
              <a:rPr lang="ar-SA" sz="1800" dirty="0">
                <a:solidFill>
                  <a:srgbClr val="0505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40400"/>
                </a:solidFill>
                <a:effectLst/>
                <a:latin typeface="Arial" panose="020B0604020202020204" pitchFamily="34" charset="0"/>
                <a:ea typeface="Times New Roman" panose="02020603050405020304" pitchFamily="18" charset="0"/>
                <a:cs typeface="B Nazanin" panose="00000400000000000000" pitchFamily="2" charset="-78"/>
              </a:rPr>
              <a:t>بگیرد</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اما باید بین سهام و شرکت همیشه تمایز قائل</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80800"/>
                </a:solidFill>
                <a:effectLst/>
                <a:latin typeface="Arial" panose="020B0604020202020204" pitchFamily="34" charset="0"/>
                <a:ea typeface="Times New Roman" panose="02020603050405020304" pitchFamily="18" charset="0"/>
                <a:cs typeface="B Nazanin" panose="00000400000000000000" pitchFamily="2" charset="-78"/>
              </a:rPr>
              <a:t>شویم</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0F0F00"/>
                </a:solidFill>
                <a:effectLst/>
                <a:latin typeface="Arial" panose="020B0604020202020204" pitchFamily="34" charset="0"/>
                <a:ea typeface="Times New Roman" panose="02020603050405020304" pitchFamily="18" charset="0"/>
                <a:cs typeface="B Nazanin" panose="00000400000000000000" pitchFamily="2" charset="-78"/>
              </a:rPr>
              <a:t>فرضیه</a:t>
            </a:r>
            <a:r>
              <a:rPr lang="ar-SA" sz="1800" dirty="0">
                <a:solidFill>
                  <a:srgbClr val="0F0F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بازار کارا،</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فرض نمی شود</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که ه</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مه شرکتها از لحاظ سودآوری مشابه</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303000"/>
                </a:solidFill>
                <a:effectLst/>
                <a:latin typeface="Arial" panose="020B0604020202020204" pitchFamily="34" charset="0"/>
                <a:ea typeface="Times New Roman" panose="02020603050405020304" pitchFamily="18" charset="0"/>
                <a:cs typeface="B Nazanin" panose="00000400000000000000" pitchFamily="2" charset="-78"/>
              </a:rPr>
              <a:t>اند</a:t>
            </a:r>
            <a:r>
              <a:rPr lang="ar-SA" sz="1800" dirty="0">
                <a:solidFill>
                  <a:srgbClr val="070700"/>
                </a:solidFill>
                <a:effectLst/>
                <a:latin typeface="Arial" panose="020B0604020202020204" pitchFamily="34" charset="0"/>
                <a:ea typeface="Times New Roman" panose="02020603050405020304" pitchFamily="18" charset="0"/>
                <a:cs typeface="B Nazanin" panose="00000400000000000000" pitchFamily="2" charset="-78"/>
              </a:rPr>
              <a:t>،</a:t>
            </a:r>
            <a:r>
              <a:rPr lang="ar-SA" sz="1800" dirty="0">
                <a:solidFill>
                  <a:srgbClr val="0707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بلکه فرض می شود سهام این گونه</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شرکتها با توجه به ریسک و بازدهی آنها، بطور صحیح</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050500"/>
                </a:solidFill>
                <a:effectLst/>
                <a:latin typeface="Arial" panose="020B0604020202020204" pitchFamily="34" charset="0"/>
                <a:ea typeface="Times New Roman" panose="02020603050405020304" pitchFamily="18" charset="0"/>
                <a:cs typeface="B Nazanin" panose="00000400000000000000" pitchFamily="2" charset="-78"/>
              </a:rPr>
              <a:t>قیمت</a:t>
            </a:r>
            <a:r>
              <a:rPr lang="ar-SA" sz="1800" dirty="0">
                <a:solidFill>
                  <a:srgbClr val="0505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گذاری شده اند</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34290" indent="0" algn="just" rtl="1">
              <a:lnSpc>
                <a:spcPct val="107000"/>
              </a:lnSpc>
              <a:spcBef>
                <a:spcPts val="31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 indent="0" algn="just" rtl="1">
              <a:lnSpc>
                <a:spcPct val="107000"/>
              </a:lnSpc>
              <a:spcBef>
                <a:spcPts val="310"/>
              </a:spcBef>
              <a:spcAft>
                <a:spcPts val="800"/>
              </a:spcAft>
              <a:buNone/>
            </a:pP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E53F078-1A16-4CA9-A75D-3D539B385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716694"/>
            <a:ext cx="6785429" cy="2849880"/>
          </a:xfrm>
          <a:prstGeom prst="rect">
            <a:avLst/>
          </a:prstGeom>
          <a:ln>
            <a:noFill/>
          </a:ln>
          <a:effectLst>
            <a:softEdge rad="112500"/>
          </a:effectLst>
        </p:spPr>
      </p:pic>
    </p:spTree>
    <p:extLst>
      <p:ext uri="{BB962C8B-B14F-4D97-AF65-F5344CB8AC3E}">
        <p14:creationId xmlns:p14="http://schemas.microsoft.com/office/powerpoint/2010/main" val="318013145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تصورات غلط از مفهوم کارایی</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10" name="Flowchart: Alternate Process 9">
            <a:extLst>
              <a:ext uri="{FF2B5EF4-FFF2-40B4-BE49-F238E27FC236}">
                <a16:creationId xmlns:a16="http://schemas.microsoft.com/office/drawing/2014/main" id="{2E0D64BC-F911-4599-9715-16A624C145C2}"/>
              </a:ext>
            </a:extLst>
          </p:cNvPr>
          <p:cNvSpPr/>
          <p:nvPr/>
        </p:nvSpPr>
        <p:spPr>
          <a:xfrm>
            <a:off x="914400" y="1295400"/>
            <a:ext cx="7162800" cy="762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الف</a:t>
            </a:r>
            <a:r>
              <a:rPr lang="fa-IR"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یک</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بازار کارا نمی تواند دارای نوسانات</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وسیع</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باشد</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201B8E71-F409-46B4-AF1F-3BF9F6949B80}"/>
              </a:ext>
            </a:extLst>
          </p:cNvPr>
          <p:cNvSpPr/>
          <p:nvPr/>
        </p:nvSpPr>
        <p:spPr>
          <a:xfrm>
            <a:off x="4267200" y="2205136"/>
            <a:ext cx="609600" cy="8428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Flowchart: Alternate Process 11">
            <a:extLst>
              <a:ext uri="{FF2B5EF4-FFF2-40B4-BE49-F238E27FC236}">
                <a16:creationId xmlns:a16="http://schemas.microsoft.com/office/drawing/2014/main" id="{264C4454-E4F4-4140-8DB2-91C682CFA61A}"/>
              </a:ext>
            </a:extLst>
          </p:cNvPr>
          <p:cNvSpPr/>
          <p:nvPr/>
        </p:nvSpPr>
        <p:spPr>
          <a:xfrm>
            <a:off x="381000" y="3136642"/>
            <a:ext cx="8371112" cy="762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چگونه ممک</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ن</a:t>
            </a:r>
            <a:r>
              <a:rPr lang="ar-SA" sz="1800" dirty="0">
                <a:solidFill>
                  <a:srgbClr val="000000"/>
                </a:solidFill>
                <a:effectLst/>
                <a:ea typeface="Times New Roman" panose="02020603050405020304" pitchFamily="18" charset="0"/>
                <a:cs typeface="Times New Roman" panose="02020603050405020304" pitchFamily="18"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 در یک دوره کوتاه مدت</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303000"/>
                </a:solidFill>
                <a:effectLst/>
                <a:latin typeface="Arial" panose="020B0604020202020204" pitchFamily="34" charset="0"/>
                <a:ea typeface="Times New Roman" panose="02020603050405020304" pitchFamily="18" charset="0"/>
                <a:cs typeface="B Nazanin" panose="00000400000000000000" pitchFamily="2" charset="-78"/>
              </a:rPr>
              <a:t>یک</a:t>
            </a:r>
            <a:r>
              <a:rPr lang="ar-SA" sz="1800" dirty="0">
                <a:solidFill>
                  <a:srgbClr val="3030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سهم دارای</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قیمتهای متفاوتی باشد و در</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242400"/>
                </a:solidFill>
                <a:effectLst/>
                <a:latin typeface="Arial" panose="020B0604020202020204" pitchFamily="34" charset="0"/>
                <a:ea typeface="Times New Roman" panose="02020603050405020304" pitchFamily="18" charset="0"/>
                <a:cs typeface="B Nazanin" panose="00000400000000000000" pitchFamily="2" charset="-78"/>
              </a:rPr>
              <a:t>همان</a:t>
            </a:r>
            <a:r>
              <a:rPr lang="ar-SA" sz="1800" dirty="0">
                <a:solidFill>
                  <a:srgbClr val="2424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حال در</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030300"/>
                </a:solidFill>
                <a:effectLst/>
                <a:latin typeface="Arial" panose="020B0604020202020204" pitchFamily="34" charset="0"/>
                <a:ea typeface="Times New Roman" panose="02020603050405020304" pitchFamily="18" charset="0"/>
                <a:cs typeface="B Nazanin" panose="00000400000000000000" pitchFamily="2" charset="-78"/>
              </a:rPr>
              <a:t>هر</a:t>
            </a:r>
            <a:r>
              <a:rPr lang="ar-SA" sz="1800" dirty="0">
                <a:solidFill>
                  <a:srgbClr val="030300"/>
                </a:solidFill>
                <a:effectLst/>
                <a:ea typeface="Times New Roman" panose="02020603050405020304" pitchFamily="18" charset="0"/>
                <a:cs typeface="Arial" panose="020B0604020202020204" pitchFamily="34" charset="0"/>
              </a:rPr>
              <a:t> </a:t>
            </a:r>
            <a:r>
              <a:rPr lang="ar-SA" sz="1800" dirty="0">
                <a:solidFill>
                  <a:srgbClr val="3C3C00"/>
                </a:solidFill>
                <a:effectLst/>
                <a:latin typeface="Arial" panose="020B0604020202020204" pitchFamily="34" charset="0"/>
                <a:ea typeface="Times New Roman" panose="02020603050405020304" pitchFamily="18" charset="0"/>
                <a:cs typeface="B Nazanin" panose="00000400000000000000" pitchFamily="2" charset="-78"/>
              </a:rPr>
              <a:t>یک</a:t>
            </a:r>
            <a:r>
              <a:rPr lang="ar-SA" sz="1800" dirty="0">
                <a:solidFill>
                  <a:srgbClr val="3C3C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از موارد</a:t>
            </a:r>
            <a:r>
              <a:rPr lang="ar-SA" sz="1800" dirty="0">
                <a:solidFill>
                  <a:srgbClr val="EDED00"/>
                </a:solidFill>
                <a:effectLst/>
                <a:latin typeface="Arial" panose="020B0604020202020204" pitchFamily="34" charset="0"/>
                <a:ea typeface="Times New Roman" panose="02020603050405020304" pitchFamily="18" charset="0"/>
                <a:cs typeface="B Nazanin" panose="00000400000000000000" pitchFamily="2" charset="-78"/>
              </a:rPr>
              <a:t>،</a:t>
            </a:r>
            <a:r>
              <a:rPr lang="ar-SA" sz="1800" dirty="0">
                <a:solidFill>
                  <a:srgbClr val="EDED00"/>
                </a:solidFill>
                <a:effectLst/>
                <a:ea typeface="Times New Roman" panose="02020603050405020304" pitchFamily="18" charset="0"/>
                <a:cs typeface="Arial" panose="020B0604020202020204" pitchFamily="34" charset="0"/>
              </a:rPr>
              <a:t> </a:t>
            </a:r>
            <a:r>
              <a:rPr lang="ar-SA" sz="1800" dirty="0">
                <a:solidFill>
                  <a:srgbClr val="505000"/>
                </a:solidFill>
                <a:effectLst/>
                <a:latin typeface="Arial" panose="020B0604020202020204" pitchFamily="34" charset="0"/>
                <a:ea typeface="Times New Roman" panose="02020603050405020304" pitchFamily="18" charset="0"/>
                <a:cs typeface="B Nazanin" panose="00000400000000000000" pitchFamily="2" charset="-78"/>
              </a:rPr>
              <a:t>این</a:t>
            </a:r>
            <a:r>
              <a:rPr lang="ar-SA" sz="1800" dirty="0">
                <a:solidFill>
                  <a:srgbClr val="5050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ادعا وجود داشته باشد که قیمت سهم بطور صحیح تعین شده است</a:t>
            </a: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4" name="Flowchart: Alternate Process 13">
            <a:extLst>
              <a:ext uri="{FF2B5EF4-FFF2-40B4-BE49-F238E27FC236}">
                <a16:creationId xmlns:a16="http://schemas.microsoft.com/office/drawing/2014/main" id="{0F15A606-091F-43B6-A234-7AA3B3456403}"/>
              </a:ext>
            </a:extLst>
          </p:cNvPr>
          <p:cNvSpPr/>
          <p:nvPr/>
        </p:nvSpPr>
        <p:spPr>
          <a:xfrm>
            <a:off x="380999" y="4648200"/>
            <a:ext cx="8371113" cy="1905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قیمت در بازار کارا به مقدار زیادی به اطلاعات اقتصادی که درباره شرکتها منتشر می شود بستگی خواهد داشت، اما جهت تحقق بازار کارا صحبتی در مورد ثبات وضعیت اقتصادی نمی شود.  اگر شرایط فعلی که شرکت در آن قرار دارد، در مدت کوتاهی دچار تغییرات شدید شود، اثر آن را حداقل در قسمتی از بازار مشاهده خواهیم کرد و شاهد تغییر قیمت سهام خواهیم بود.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5" name="Equals 14">
            <a:extLst>
              <a:ext uri="{FF2B5EF4-FFF2-40B4-BE49-F238E27FC236}">
                <a16:creationId xmlns:a16="http://schemas.microsoft.com/office/drawing/2014/main" id="{36B201C5-ECAA-4AAF-A220-626FF4E1C5B2}"/>
              </a:ext>
            </a:extLst>
          </p:cNvPr>
          <p:cNvSpPr/>
          <p:nvPr/>
        </p:nvSpPr>
        <p:spPr>
          <a:xfrm rot="5400000">
            <a:off x="4252040" y="3748961"/>
            <a:ext cx="761998" cy="1036477"/>
          </a:xfrm>
          <a:prstGeom prst="math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8774246"/>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تصورات غلط از مفهوم کارایی</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10" name="Flowchart: Alternate Process 9">
            <a:extLst>
              <a:ext uri="{FF2B5EF4-FFF2-40B4-BE49-F238E27FC236}">
                <a16:creationId xmlns:a16="http://schemas.microsoft.com/office/drawing/2014/main" id="{2E0D64BC-F911-4599-9715-16A624C145C2}"/>
              </a:ext>
            </a:extLst>
          </p:cNvPr>
          <p:cNvSpPr/>
          <p:nvPr/>
        </p:nvSpPr>
        <p:spPr>
          <a:xfrm>
            <a:off x="914400" y="1295400"/>
            <a:ext cx="7162800" cy="762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 اگر</a:t>
            </a:r>
            <a:r>
              <a:rPr lang="ar-SA" sz="1800" dirty="0">
                <a:solidFill>
                  <a:srgbClr val="000000"/>
                </a:solidFill>
                <a:effectLst/>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بازار سرمایه کارا باشد</a:t>
            </a:r>
            <a:r>
              <a:rPr lang="ar-SA" sz="1800" dirty="0">
                <a:solidFill>
                  <a:srgbClr val="363600"/>
                </a:solidFill>
                <a:effectLst/>
                <a:latin typeface="Arial" panose="020B0604020202020204" pitchFamily="34" charset="0"/>
                <a:ea typeface="Times New Roman" panose="02020603050405020304" pitchFamily="18" charset="0"/>
                <a:cs typeface="B Nazanin" panose="00000400000000000000" pitchFamily="2" charset="-78"/>
              </a:rPr>
              <a:t>،</a:t>
            </a:r>
            <a:r>
              <a:rPr lang="ar-SA" sz="1800" dirty="0">
                <a:solidFill>
                  <a:srgbClr val="363600"/>
                </a:solidFill>
                <a:effectLst/>
                <a:ea typeface="Times New Roman" panose="02020603050405020304" pitchFamily="18" charset="0"/>
                <a:cs typeface="Arial" panose="020B0604020202020204" pitchFamily="34" charset="0"/>
              </a:rPr>
              <a:t>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201B8E71-F409-46B4-AF1F-3BF9F6949B80}"/>
              </a:ext>
            </a:extLst>
          </p:cNvPr>
          <p:cNvSpPr/>
          <p:nvPr/>
        </p:nvSpPr>
        <p:spPr>
          <a:xfrm>
            <a:off x="4267200" y="2205136"/>
            <a:ext cx="609600" cy="8428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Flowchart: Alternate Process 11">
            <a:extLst>
              <a:ext uri="{FF2B5EF4-FFF2-40B4-BE49-F238E27FC236}">
                <a16:creationId xmlns:a16="http://schemas.microsoft.com/office/drawing/2014/main" id="{264C4454-E4F4-4140-8DB2-91C682CFA61A}"/>
              </a:ext>
            </a:extLst>
          </p:cNvPr>
          <p:cNvSpPr/>
          <p:nvPr/>
        </p:nvSpPr>
        <p:spPr>
          <a:xfrm>
            <a:off x="381000" y="3136642"/>
            <a:ext cx="8371112" cy="762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سرمایه گذارا</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ن ع</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لاقه</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خود</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را به سرمایه گذاری از</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دست</a:t>
            </a:r>
            <a:r>
              <a:rPr lang="ar-SA" sz="1800" dirty="0">
                <a:solidFill>
                  <a:schemeClr val="tx1"/>
                </a:solidFill>
                <a:effectLst/>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خواهند داد.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4" name="Flowchart: Alternate Process 13">
            <a:extLst>
              <a:ext uri="{FF2B5EF4-FFF2-40B4-BE49-F238E27FC236}">
                <a16:creationId xmlns:a16="http://schemas.microsoft.com/office/drawing/2014/main" id="{0F15A606-091F-43B6-A234-7AA3B3456403}"/>
              </a:ext>
            </a:extLst>
          </p:cNvPr>
          <p:cNvSpPr/>
          <p:nvPr/>
        </p:nvSpPr>
        <p:spPr>
          <a:xfrm>
            <a:off x="380999" y="4648200"/>
            <a:ext cx="8371113" cy="190500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lnSpc>
                <a:spcPct val="107000"/>
              </a:lnSpc>
              <a:spcBef>
                <a:spcPts val="95"/>
              </a:spcBef>
              <a:spcAft>
                <a:spcPts val="800"/>
              </a:spcAft>
            </a:pP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که در هر بازاری</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اگر قیمتها بطور کارا تعیین گردد، اکثر مشارکت کنندگان از مشارکت خود</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242400"/>
                </a:solidFill>
                <a:effectLst/>
                <a:latin typeface="Arial" panose="020B0604020202020204" pitchFamily="34" charset="0"/>
                <a:ea typeface="Times New Roman" panose="02020603050405020304" pitchFamily="18" charset="0"/>
                <a:cs typeface="B Nazanin" panose="00000400000000000000" pitchFamily="2" charset="-78"/>
              </a:rPr>
              <a:t>نتیجه</a:t>
            </a:r>
            <a:r>
              <a:rPr lang="ar-SA" sz="1800" dirty="0">
                <a:solidFill>
                  <a:srgbClr val="2424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خواهند</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A0A00"/>
                </a:solidFill>
                <a:effectLst/>
                <a:latin typeface="Arial" panose="020B0604020202020204" pitchFamily="34" charset="0"/>
                <a:ea typeface="Times New Roman" panose="02020603050405020304" pitchFamily="18" charset="0"/>
                <a:cs typeface="B Nazanin" panose="00000400000000000000" pitchFamily="2" charset="-78"/>
              </a:rPr>
              <a:t>گرفت</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بنابر این می توان گفت که قیمتها در چنین بازاری بطور صحیح و مناسب</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B0B00"/>
                </a:solidFill>
                <a:effectLst/>
                <a:latin typeface="Arial" panose="020B0604020202020204" pitchFamily="34" charset="0"/>
                <a:ea typeface="Times New Roman" panose="02020603050405020304" pitchFamily="18" charset="0"/>
                <a:cs typeface="B Nazanin" panose="00000400000000000000" pitchFamily="2" charset="-78"/>
              </a:rPr>
              <a:t>بوده</a:t>
            </a:r>
            <a:r>
              <a:rPr lang="ar-SA" sz="1800" dirty="0">
                <a:solidFill>
                  <a:srgbClr val="0B0B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 نباید</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سرمایه گذاران علاق</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ه</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خود را به سرمایه گذاری از</a:t>
            </a:r>
            <a:r>
              <a:rPr lang="ar-SA"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4B4B00"/>
                </a:solidFill>
                <a:effectLst/>
                <a:latin typeface="Arial" panose="020B0604020202020204" pitchFamily="34" charset="0"/>
                <a:ea typeface="Times New Roman" panose="02020603050405020304" pitchFamily="18" charset="0"/>
                <a:cs typeface="B Nazanin" panose="00000400000000000000" pitchFamily="2" charset="-78"/>
              </a:rPr>
              <a:t>دست</a:t>
            </a:r>
            <a:r>
              <a:rPr lang="ar-SA" sz="1800" dirty="0">
                <a:solidFill>
                  <a:srgbClr val="4B4B00"/>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بدهند</a:t>
            </a:r>
            <a:r>
              <a:rPr lang="en-US" sz="1800" dirty="0">
                <a:solidFill>
                  <a:srgbClr val="EAEA00"/>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Equals 14">
            <a:extLst>
              <a:ext uri="{FF2B5EF4-FFF2-40B4-BE49-F238E27FC236}">
                <a16:creationId xmlns:a16="http://schemas.microsoft.com/office/drawing/2014/main" id="{36B201C5-ECAA-4AAF-A220-626FF4E1C5B2}"/>
              </a:ext>
            </a:extLst>
          </p:cNvPr>
          <p:cNvSpPr/>
          <p:nvPr/>
        </p:nvSpPr>
        <p:spPr>
          <a:xfrm rot="5400000">
            <a:off x="4252040" y="3748961"/>
            <a:ext cx="761998" cy="1036477"/>
          </a:xfrm>
          <a:prstGeom prst="math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3671548"/>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fontScale="90000"/>
          </a:bodyPr>
          <a:lstStyle/>
          <a:p>
            <a:pPr algn="r"/>
            <a:r>
              <a:rPr lang="fa-IR" dirty="0">
                <a:effectLst>
                  <a:outerShdw blurRad="38100" dist="38100" dir="2700000" algn="tl">
                    <a:srgbClr val="000000">
                      <a:alpha val="43137"/>
                    </a:srgbClr>
                  </a:outerShdw>
                </a:effectLst>
                <a:cs typeface="B Titr" panose="00000700000000000000" pitchFamily="2" charset="-78"/>
              </a:rPr>
              <a:t>هدف از سرمایه گذاری در اوراق بهادار </a:t>
            </a:r>
            <a:endParaRPr lang="en-US" dirty="0">
              <a:effectLst>
                <a:outerShdw blurRad="38100" dist="38100" dir="2700000" algn="tl">
                  <a:srgbClr val="000000">
                    <a:alpha val="43137"/>
                  </a:srgbClr>
                </a:outerShdw>
              </a:effectLst>
              <a:cs typeface="B Titr" panose="00000700000000000000" pitchFamily="2" charset="-78"/>
            </a:endParaRPr>
          </a:p>
        </p:txBody>
      </p:sp>
      <p:graphicFrame>
        <p:nvGraphicFramePr>
          <p:cNvPr id="5" name="Diagram 4">
            <a:extLst>
              <a:ext uri="{FF2B5EF4-FFF2-40B4-BE49-F238E27FC236}">
                <a16:creationId xmlns:a16="http://schemas.microsoft.com/office/drawing/2014/main" id="{70D9E8E4-4A51-489C-ABD0-1466A18F888D}"/>
              </a:ext>
            </a:extLst>
          </p:cNvPr>
          <p:cNvGraphicFramePr/>
          <p:nvPr>
            <p:extLst>
              <p:ext uri="{D42A27DB-BD31-4B8C-83A1-F6EECF244321}">
                <p14:modId xmlns:p14="http://schemas.microsoft.com/office/powerpoint/2010/main" val="2904936468"/>
              </p:ext>
            </p:extLst>
          </p:nvPr>
        </p:nvGraphicFramePr>
        <p:xfrm>
          <a:off x="304800" y="1371600"/>
          <a:ext cx="8610600" cy="180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7ABD8593-C053-47A5-94DE-A65D0EDB451D}"/>
              </a:ext>
            </a:extLst>
          </p:cNvPr>
          <p:cNvSpPr/>
          <p:nvPr/>
        </p:nvSpPr>
        <p:spPr>
          <a:xfrm>
            <a:off x="424543" y="5029200"/>
            <a:ext cx="8294913" cy="1447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fa-IR" dirty="0">
                <a:cs typeface="B Nazanin" panose="00000400000000000000" pitchFamily="2" charset="-78"/>
              </a:rPr>
              <a:t>کارا بودن بازار : بر این نکته تأکید دارد که بازده اضافی بدست آمده بصورت کاملا اتفاقی ایجاد می شود و اگر یک سفته باز به جای تشکیل پرتفوی  تحقیقات مالی  اقدام به خرید تعداد محدودی از سهام نماید، این شانس برای او وجود دارد که بازده اضافی بدست آورد و یا به همان نسبت در خطر از دست دادن ثروت خود قرار گیرد. </a:t>
            </a:r>
            <a:endParaRPr lang="en-US" dirty="0">
              <a:cs typeface="B Nazanin" panose="00000400000000000000" pitchFamily="2" charset="-78"/>
            </a:endParaRPr>
          </a:p>
        </p:txBody>
      </p:sp>
      <p:pic>
        <p:nvPicPr>
          <p:cNvPr id="8" name="Picture 7">
            <a:extLst>
              <a:ext uri="{FF2B5EF4-FFF2-40B4-BE49-F238E27FC236}">
                <a16:creationId xmlns:a16="http://schemas.microsoft.com/office/drawing/2014/main" id="{B140E6DA-4034-42FB-8FB4-3BD65B83AB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7778"/>
          <a:stretch/>
        </p:blipFill>
        <p:spPr>
          <a:xfrm>
            <a:off x="1524000" y="3343148"/>
            <a:ext cx="1524000" cy="1517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a:extLst>
              <a:ext uri="{FF2B5EF4-FFF2-40B4-BE49-F238E27FC236}">
                <a16:creationId xmlns:a16="http://schemas.microsoft.com/office/drawing/2014/main" id="{C089821F-DC84-483B-A26F-E1018B6CD54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7778"/>
          <a:stretch/>
        </p:blipFill>
        <p:spPr>
          <a:xfrm>
            <a:off x="5410200" y="3343148"/>
            <a:ext cx="1524000" cy="1517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96809395"/>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خلاصه و نتیجه گیری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6" name="Rectangle 5">
            <a:extLst>
              <a:ext uri="{FF2B5EF4-FFF2-40B4-BE49-F238E27FC236}">
                <a16:creationId xmlns:a16="http://schemas.microsoft.com/office/drawing/2014/main" id="{7ABD8593-C053-47A5-94DE-A65D0EDB451D}"/>
              </a:ext>
            </a:extLst>
          </p:cNvPr>
          <p:cNvSpPr/>
          <p:nvPr/>
        </p:nvSpPr>
        <p:spPr>
          <a:xfrm>
            <a:off x="457200" y="2438400"/>
            <a:ext cx="8294913" cy="3657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rtl="1">
              <a:lnSpc>
                <a:spcPct val="107000"/>
              </a:lnSpc>
              <a:spcBef>
                <a:spcPts val="455"/>
              </a:spcBef>
              <a:spcAft>
                <a:spcPts val="800"/>
              </a:spcAft>
            </a:pP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بطور کلی برداشتهای غلط را</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در</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سه گروه از لحاظ ماهیت کارایی، شواهد وجود کارایی و مفهوم آن تقسیم بندی کردیم</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تصورات غلط در ماهیت کارایی ناشی از موارد ذیل است</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 </a:t>
            </a:r>
            <a:endParaRPr lang="fa-IR"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endParaRPr>
          </a:p>
          <a:p>
            <a:pPr marL="285750" indent="-285750" algn="just" rtl="1">
              <a:lnSpc>
                <a:spcPct val="107000"/>
              </a:lnSpc>
              <a:spcBef>
                <a:spcPts val="455"/>
              </a:spcBef>
              <a:spcAft>
                <a:spcPts val="800"/>
              </a:spcAft>
              <a:buFont typeface="Arial" panose="020B0604020202020204" pitchFamily="34" charset="0"/>
              <a:buChar char="•"/>
            </a:pP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الف - اعتقاد به</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اشتباه</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بازار در تعیین قیمت اوراق بهادار</a:t>
            </a:r>
            <a:endParaRPr lang="fa-IR"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endParaRPr>
          </a:p>
          <a:p>
            <a:pPr marL="285750" indent="-285750" algn="just" rtl="1">
              <a:lnSpc>
                <a:spcPct val="107000"/>
              </a:lnSpc>
              <a:spcBef>
                <a:spcPts val="455"/>
              </a:spcBef>
              <a:spcAft>
                <a:spcPts val="800"/>
              </a:spcAft>
              <a:buFont typeface="Arial" panose="020B0604020202020204" pitchFamily="34" charset="0"/>
              <a:buChar char="•"/>
            </a:pP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 - وجود عدهای سرمایه گذ</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 که عقلا</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یی ف</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کر نمیکنند</a:t>
            </a:r>
            <a:endParaRPr lang="fa-IR"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endParaRPr>
          </a:p>
          <a:p>
            <a:pPr marL="285750" indent="-285750" algn="just" rtl="1">
              <a:lnSpc>
                <a:spcPct val="107000"/>
              </a:lnSpc>
              <a:spcBef>
                <a:spcPts val="455"/>
              </a:spcBef>
              <a:spcAft>
                <a:spcPts val="800"/>
              </a:spcAft>
              <a:buFont typeface="Arial" panose="020B0604020202020204" pitchFamily="34" charset="0"/>
              <a:buChar char="•"/>
            </a:pP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ج</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جوشش</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بازار - مشاهده تب</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سفته</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بازی</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در بازار</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410"/>
              </a:spcBef>
              <a:spcAft>
                <a:spcPts val="800"/>
              </a:spcAft>
            </a:pP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تصورات اشتباه در شواهد وجود کارایی، سرچشمه از برداشت</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های</a:t>
            </a:r>
            <a:r>
              <a:rPr lang="ar-S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غلطی می</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گیرد</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که ب</a:t>
            </a:r>
            <a:r>
              <a:rPr lang="ar-SA" sz="1800" dirty="0">
                <a:solidFill>
                  <a:schemeClr val="tx1"/>
                </a:solidFill>
                <a:effectLst/>
                <a:latin typeface="Courier New" panose="02070309020205020404" pitchFamily="49" charset="0"/>
                <a:ea typeface="Times New Roman" panose="02020603050405020304" pitchFamily="18" charset="0"/>
                <a:cs typeface="B Nazanin" panose="00000400000000000000" pitchFamily="2" charset="-78"/>
              </a:rPr>
              <a:t>ه</a:t>
            </a:r>
            <a:r>
              <a:rPr lang="en-US" sz="1800" dirty="0">
                <a:solidFill>
                  <a:schemeClr val="tx1"/>
                </a:solidFill>
                <a:effectLst/>
                <a:latin typeface="Courier New" panose="02070309020205020404" pitchFamily="49"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شرح</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ذیل می باشد</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الف - کارایی بطور عام در بازار مطرح نمی باشد و</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فقط</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برای سهام خاصی</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قابلیت</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اجرا دارد</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 - شواهد آماری کافی در دست</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نمی</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باشد،</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بنابر</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این</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تکیه بر تحلیل های آما</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ر</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ی خطرناک</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Courier New" panose="02070309020205020404" pitchFamily="49" charset="0"/>
                <a:ea typeface="Times New Roman" panose="02020603050405020304" pitchFamily="18" charset="0"/>
                <a:cs typeface="B Nazanin" panose="00000400000000000000" pitchFamily="2" charset="-78"/>
              </a:rPr>
              <a:t>است</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ج - مکانیسم عرضه و تقاضا خ</a:t>
            </a:r>
            <a:r>
              <a:rPr lang="ar-SA"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ود ع</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املی برای تعیین</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قیمت</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اوراق بهادار</a:t>
            </a:r>
            <a:r>
              <a:rPr lang="ar-SA" sz="18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است</a:t>
            </a:r>
            <a:r>
              <a:rPr lang="en-US"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904F2C0-AB85-4C37-8B50-EE13D15F2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533400"/>
            <a:ext cx="3049332" cy="1627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2974152"/>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3623" y="152400"/>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خلاصه و نتیجه گیری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6" name="Rectangle 5">
            <a:extLst>
              <a:ext uri="{FF2B5EF4-FFF2-40B4-BE49-F238E27FC236}">
                <a16:creationId xmlns:a16="http://schemas.microsoft.com/office/drawing/2014/main" id="{7ABD8593-C053-47A5-94DE-A65D0EDB451D}"/>
              </a:ext>
            </a:extLst>
          </p:cNvPr>
          <p:cNvSpPr/>
          <p:nvPr/>
        </p:nvSpPr>
        <p:spPr>
          <a:xfrm>
            <a:off x="457199" y="1143000"/>
            <a:ext cx="8294913" cy="2362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rtl="1">
              <a:lnSpc>
                <a:spcPct val="107000"/>
              </a:lnSpc>
              <a:spcBef>
                <a:spcPts val="455"/>
              </a:spcBef>
              <a:spcAft>
                <a:spcPts val="800"/>
              </a:spcAft>
            </a:pPr>
            <a:r>
              <a:rPr lang="ar-SA" sz="1800"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تصورات اشتباه از مفهوم کارایی، منجر به جایگزین شدن معنای غلط از کارایی در ذهن میشود و در نتیجه از مفهوم اصلی کارایی دور می شویم. تصورات اشتباه از مفهوم کارایی در زمینه های ذیل مشاهده می شود: الف - در زمینه نوسانات شدید و وسیع در بازار سرمایه ب - سرمایه گذارانی که به دنبال سودهای بالا هستند، در یک بازار کارا علاقه خود را به سرمایه گذاری از دست خواهند داد. |  بطور خلاصه می توان گفت که مجموعه برداشتهای اشتباه که شرح آن را در این مقاله مشاهده نمودیم در بسیاری از مقالات و تحقیقات علمی دیده می شود و بسیاری از نویسندگان که گرفتار آن شده اند و به نظر خود ایراداتی به فرضیه بازار کارا وارد کرده اند. </a:t>
            </a:r>
            <a:endParaRPr lang="en-US" dirty="0">
              <a:solidFill>
                <a:schemeClr val="tx1"/>
              </a:solidFill>
              <a:cs typeface="B Nazanin" panose="00000400000000000000" pitchFamily="2" charset="-78"/>
            </a:endParaRPr>
          </a:p>
        </p:txBody>
      </p:sp>
      <p:pic>
        <p:nvPicPr>
          <p:cNvPr id="4" name="Picture 3">
            <a:extLst>
              <a:ext uri="{FF2B5EF4-FFF2-40B4-BE49-F238E27FC236}">
                <a16:creationId xmlns:a16="http://schemas.microsoft.com/office/drawing/2014/main" id="{4636DF51-2423-4A68-AC3A-AE883609A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3623" y="3657600"/>
            <a:ext cx="5334000" cy="2846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1290698"/>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295400"/>
            <a:ext cx="8125972" cy="41788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008089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D373-E75D-4EC7-9ACC-D098A7CE017D}"/>
              </a:ext>
            </a:extLst>
          </p:cNvPr>
          <p:cNvSpPr>
            <a:spLocks noGrp="1"/>
          </p:cNvSpPr>
          <p:nvPr>
            <p:ph type="title"/>
          </p:nvPr>
        </p:nvSpPr>
        <p:spPr>
          <a:xfrm>
            <a:off x="868680" y="1561011"/>
            <a:ext cx="7406640" cy="1356360"/>
          </a:xfrm>
        </p:spPr>
        <p:txBody>
          <a:bodyPr>
            <a:normAutofit/>
          </a:bodyPr>
          <a:lstStyle/>
          <a:p>
            <a:pPr algn="ctr"/>
            <a:r>
              <a:rPr lang="ar-SA" sz="2800" b="1" dirty="0">
                <a:solidFill>
                  <a:srgbClr val="000000"/>
                </a:solidFill>
                <a:effectLst/>
                <a:ea typeface="Times New Roman" panose="02020603050405020304" pitchFamily="18" charset="0"/>
                <a:cs typeface="2  Titr" panose="00000700000000000000" pitchFamily="2" charset="-78"/>
              </a:rPr>
              <a:t>نظریه </a:t>
            </a:r>
            <a:r>
              <a:rPr lang="ar-SA" sz="2800" b="1"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ب</a:t>
            </a:r>
            <a:r>
              <a:rPr lang="ar-SA" sz="2800" b="1" dirty="0">
                <a:solidFill>
                  <a:srgbClr val="000000"/>
                </a:solidFill>
                <a:effectLst/>
                <a:ea typeface="Times New Roman" panose="02020603050405020304" pitchFamily="18" charset="0"/>
                <a:cs typeface="2  Titr" panose="00000700000000000000" pitchFamily="2" charset="-78"/>
              </a:rPr>
              <a:t>ازار کار</a:t>
            </a:r>
            <a:r>
              <a:rPr lang="fa-IR" sz="2800" b="1" dirty="0">
                <a:solidFill>
                  <a:srgbClr val="000000"/>
                </a:solidFill>
                <a:effectLst/>
                <a:ea typeface="Times New Roman" panose="02020603050405020304" pitchFamily="18" charset="0"/>
                <a:cs typeface="2  Titr" panose="00000700000000000000" pitchFamily="2" charset="-78"/>
              </a:rPr>
              <a:t>آی </a:t>
            </a:r>
            <a:r>
              <a:rPr lang="ar-SA" sz="2800" b="1" dirty="0">
                <a:solidFill>
                  <a:srgbClr val="000000"/>
                </a:solidFill>
                <a:effectLst/>
                <a:ea typeface="Times New Roman" panose="02020603050405020304" pitchFamily="18" charset="0"/>
                <a:cs typeface="2  Titr" panose="00000700000000000000" pitchFamily="2" charset="-78"/>
              </a:rPr>
              <a:t>سرما</a:t>
            </a:r>
            <a:r>
              <a:rPr lang="ar-SA" sz="2800" b="1" dirty="0">
                <a:solidFill>
                  <a:srgbClr val="000000"/>
                </a:solidFill>
                <a:effectLst/>
                <a:latin typeface="Times New Roman" panose="02020603050405020304" pitchFamily="18" charset="0"/>
                <a:ea typeface="Times New Roman" panose="02020603050405020304" pitchFamily="18" charset="0"/>
                <a:cs typeface="2  Titr" panose="00000700000000000000" pitchFamily="2" charset="-78"/>
              </a:rPr>
              <a:t>یه</a:t>
            </a:r>
            <a:r>
              <a:rPr lang="ar-SA" sz="2800" b="1" dirty="0">
                <a:solidFill>
                  <a:srgbClr val="000000"/>
                </a:solidFill>
                <a:effectLst/>
                <a:ea typeface="Times New Roman" panose="02020603050405020304" pitchFamily="18" charset="0"/>
                <a:cs typeface="2  Titr" panose="00000700000000000000" pitchFamily="2" charset="-78"/>
              </a:rPr>
              <a:t> </a:t>
            </a:r>
            <a:endParaRPr lang="en-US" sz="2800" b="1" dirty="0">
              <a:solidFill>
                <a:srgbClr val="000000"/>
              </a:solidFill>
              <a:effectLst/>
              <a:ea typeface="Times New Roman" panose="02020603050405020304" pitchFamily="18" charset="0"/>
              <a:cs typeface="2  Titr" panose="00000700000000000000" pitchFamily="2" charset="-78"/>
            </a:endParaRPr>
          </a:p>
        </p:txBody>
      </p:sp>
      <p:sp>
        <p:nvSpPr>
          <p:cNvPr id="6" name="Title 1">
            <a:extLst>
              <a:ext uri="{FF2B5EF4-FFF2-40B4-BE49-F238E27FC236}">
                <a16:creationId xmlns:a16="http://schemas.microsoft.com/office/drawing/2014/main" id="{C4C88676-7055-4456-993B-B8949085B306}"/>
              </a:ext>
            </a:extLst>
          </p:cNvPr>
          <p:cNvSpPr txBox="1">
            <a:spLocks/>
          </p:cNvSpPr>
          <p:nvPr/>
        </p:nvSpPr>
        <p:spPr>
          <a:xfrm>
            <a:off x="914400" y="467869"/>
            <a:ext cx="7406640" cy="1356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fontAlgn="auto">
              <a:spcAft>
                <a:spcPts val="0"/>
              </a:spcAft>
            </a:pPr>
            <a:r>
              <a:rPr lang="fa-IR" dirty="0">
                <a:solidFill>
                  <a:schemeClr val="tx1"/>
                </a:solidFill>
                <a:cs typeface="2  Titr" panose="00000700000000000000" pitchFamily="2" charset="-78"/>
              </a:rPr>
              <a:t>مقاله اول</a:t>
            </a:r>
            <a:endParaRPr lang="en-US" dirty="0">
              <a:solidFill>
                <a:schemeClr val="tx1"/>
              </a:solidFill>
              <a:cs typeface="2  Titr" panose="00000700000000000000" pitchFamily="2" charset="-78"/>
            </a:endParaRPr>
          </a:p>
        </p:txBody>
      </p:sp>
      <p:pic>
        <p:nvPicPr>
          <p:cNvPr id="4" name="Picture 3">
            <a:extLst>
              <a:ext uri="{FF2B5EF4-FFF2-40B4-BE49-F238E27FC236}">
                <a16:creationId xmlns:a16="http://schemas.microsoft.com/office/drawing/2014/main" id="{99C127B9-C016-42FC-9035-00252C4A7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743200"/>
            <a:ext cx="7322820" cy="3866198"/>
          </a:xfrm>
          <a:prstGeom prst="rect">
            <a:avLst/>
          </a:prstGeom>
          <a:ln>
            <a:noFill/>
          </a:ln>
          <a:effectLst>
            <a:softEdge rad="112500"/>
          </a:effectLst>
        </p:spPr>
      </p:pic>
    </p:spTree>
    <p:extLst>
      <p:ext uri="{BB962C8B-B14F-4D97-AF65-F5344CB8AC3E}">
        <p14:creationId xmlns:p14="http://schemas.microsoft.com/office/powerpoint/2010/main" val="182841455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838200"/>
            <a:ext cx="7785653" cy="709180"/>
          </a:xfrm>
        </p:spPr>
        <p:txBody>
          <a:bodyPr>
            <a:normAutofit/>
          </a:bodyPr>
          <a:lstStyle/>
          <a:p>
            <a:pPr algn="r" rtl="1" eaLnBrk="1" fontAlgn="auto" hangingPunct="1">
              <a:spcAft>
                <a:spcPts val="0"/>
              </a:spcAft>
              <a:defRPr/>
            </a:pPr>
            <a:r>
              <a:rPr lang="fa-IR" sz="3200" dirty="0">
                <a:latin typeface="IranNastaliq" pitchFamily="18" charset="0"/>
                <a:ea typeface="Arial" pitchFamily="34" charset="0"/>
                <a:cs typeface="B Zar" pitchFamily="2" charset="-78"/>
              </a:rPr>
              <a:t>مقدمه</a:t>
            </a:r>
            <a:endParaRPr lang="en-US" sz="3600" dirty="0"/>
          </a:p>
        </p:txBody>
      </p:sp>
      <p:sp>
        <p:nvSpPr>
          <p:cNvPr id="7171" name="Content Placeholder 2"/>
          <p:cNvSpPr>
            <a:spLocks noGrp="1"/>
          </p:cNvSpPr>
          <p:nvPr>
            <p:ph idx="1"/>
          </p:nvPr>
        </p:nvSpPr>
        <p:spPr>
          <a:xfrm>
            <a:off x="1219200" y="1547380"/>
            <a:ext cx="7404653" cy="4038600"/>
          </a:xfrm>
        </p:spPr>
        <p:txBody>
          <a:bodyPr>
            <a:normAutofit/>
          </a:bodyPr>
          <a:lstStyle/>
          <a:p>
            <a:pPr marL="374650" marR="213360" indent="0" algn="just" rtl="1">
              <a:lnSpc>
                <a:spcPct val="107000"/>
              </a:lnSpc>
              <a:spcBef>
                <a:spcPts val="600"/>
              </a:spcBef>
              <a:spcAft>
                <a:spcPts val="800"/>
              </a:spcAft>
              <a:buNone/>
            </a:pP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بیش از ربع قرن است</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که</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توجه</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استادان</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مالی و اقتصادی دانشگاه ها متوجه کارآیی بازار سرمایه در کشورهای مختلف ش</a:t>
            </a:r>
            <a:r>
              <a:rPr lang="ar-SA" dirty="0">
                <a:solidFill>
                  <a:schemeClr val="tx1"/>
                </a:solidFill>
                <a:effectLst/>
                <a:latin typeface="Courier New" panose="02070309020205020404" pitchFamily="49" charset="0"/>
                <a:ea typeface="Times New Roman" panose="02020603050405020304" pitchFamily="18" charset="0"/>
                <a:cs typeface="B Nazanin" panose="00000400000000000000" pitchFamily="2" charset="-78"/>
              </a:rPr>
              <a:t>ده</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است. برای کشورهای سرمایه داری، کارا</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بودن</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بازار از</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اهمیت</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زیادی برخوردار است، چرا که در صورت کارا</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بودن</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بازار سرمایه، هم قیمت اوراق</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بهادار به</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درستی</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i="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a:t>
            </a:r>
            <a:r>
              <a:rPr lang="ar-SA" i="1"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عادلانه تعیین</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می</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شود</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 هم تخصيص سرمایه،</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که</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مهمترین</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عامل</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تولید</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و</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توسعه اقتصادی است،</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به</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صورت مطلوب و بهینه انجام</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می شود. در</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این</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مقاله</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ما سعی میکنیم که تئوری بازار کارای</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سرمایه</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را تش</a:t>
            </a:r>
            <a:r>
              <a:rPr lang="ar-SA" i="1"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ری</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ح کرده ویژگی بازار کار و پیامدهای کارآیی بازار سرمایه را</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توضیح</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دهیم</a:t>
            </a:r>
            <a:r>
              <a:rPr lang="en-US"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ضمنا</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در بخشهای</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مختلف، به</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عدم</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کارآیی بازار سرمایه ایران نیز اشاره</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خواهد</a:t>
            </a:r>
            <a:r>
              <a:rPr lang="ar-SA" dirty="0">
                <a:solidFill>
                  <a:schemeClr val="tx1"/>
                </a:solidFill>
                <a:effectLst/>
                <a:latin typeface="Calibri" panose="020F0502020204030204" pitchFamily="34" charset="0"/>
                <a:ea typeface="Times New Roman" panose="02020603050405020304" pitchFamily="18" charset="0"/>
                <a:cs typeface="B Nazanin" panose="00000400000000000000" pitchFamily="2" charset="-78"/>
              </a:rPr>
              <a:t> </a:t>
            </a:r>
            <a:r>
              <a:rPr lang="ar-SA"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شد</a:t>
            </a:r>
            <a:r>
              <a:rPr lang="en-US" dirty="0">
                <a:solidFill>
                  <a:schemeClr val="tx1"/>
                </a:solidFill>
                <a:effectLst/>
                <a:latin typeface="Arial" panose="020B0604020202020204" pitchFamily="34" charset="0"/>
                <a:ea typeface="Times New Roman" panose="02020603050405020304" pitchFamily="18" charset="0"/>
                <a:cs typeface="B Nazanin" panose="00000400000000000000" pitchFamily="2" charset="-78"/>
              </a:rPr>
              <a:t>. </a:t>
            </a:r>
            <a:endParaRPr lang="en-US"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p:txBody>
      </p:sp>
      <p:pic>
        <p:nvPicPr>
          <p:cNvPr id="4" name="Picture 6" descr="MCBS01776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00500"/>
            <a:ext cx="2525452" cy="252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685800"/>
            <a:ext cx="4225290" cy="990600"/>
          </a:xfrm>
        </p:spPr>
        <p:txBody>
          <a:bodyPr>
            <a:normAutofit fontScale="90000"/>
          </a:bodyPr>
          <a:lstStyle/>
          <a:p>
            <a:pPr algn="r"/>
            <a:r>
              <a:rPr lang="fa-IR" dirty="0">
                <a:effectLst>
                  <a:outerShdw blurRad="38100" dist="38100" dir="2700000" algn="tl">
                    <a:srgbClr val="000000">
                      <a:alpha val="43137"/>
                    </a:srgbClr>
                  </a:outerShdw>
                </a:effectLst>
                <a:cs typeface="B Titr" panose="00000700000000000000" pitchFamily="2" charset="-78"/>
              </a:rPr>
              <a:t>اطلاعات و کارآیی بازار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679173" y="1690396"/>
            <a:ext cx="7785653" cy="3200400"/>
          </a:xfrm>
        </p:spPr>
        <p:txBody>
          <a:bodyPr vert="horz" lIns="91440" tIns="45720" rIns="91440" bIns="45720" rtlCol="0">
            <a:normAutofit fontScale="77500" lnSpcReduction="20000"/>
          </a:bodyPr>
          <a:lstStyle/>
          <a:p>
            <a:pPr marL="34290" indent="0" algn="just" rtl="1">
              <a:lnSpc>
                <a:spcPct val="120000"/>
              </a:lnSpc>
              <a:buNone/>
            </a:pPr>
            <a:r>
              <a:rPr lang="fa-IR" sz="2400" dirty="0">
                <a:solidFill>
                  <a:schemeClr val="tx1"/>
                </a:solidFill>
                <a:cs typeface="B Nazanin" panose="00000400000000000000" pitchFamily="2" charset="-78"/>
              </a:rPr>
              <a:t>وجود اطلاعات کافی در بازار و انعکاس بموقع و سریع اطلاعات بر روی قیمت اوراق بهادار، ارتباط تنگاتنگی با کارآیی بازار دارد. در بازار کار، اطلاعاتی که در بازار پخش می شود، به سرعت بر قیمت تأثیر می گذارد. در چنین بازاری، قیمت اوراق بهادار به ارزش ذاتی آن نزدیک است؛ به عبارت دیگر، ویژگی مهم بازار کار این است که قیمت تعیین شده در بازار، شاخص مناسبی از ارزش واقعی اوراق بهادار است. پس بازار کار به بازاری اطلاق می شود که در آن قیمت اوراق بهادار از قبیل قیمت سهام عادی منعکس کننده تمام اطلاعات موجود در بازار باشد.  بازار کار باید نسبت به اطلاعات جدید حساس باشد. اگر اطلاعات تازه ای به اطلاع عموم می رسد (اطلاعاتی در مورد وضعیت سودآوری یا نقدینگی شرکت) قیمت سهام عادی شرکت متناسب با جهت اطلاعات یاد شده تغییر خواهد کرد. اگر بازاری نسبت به اطلاعات جدید بی تفاوت باشد و عکس العمل لازم را نشان ندهد؛ یعنی تحلیل کننده ای در بازار برای ارزیابی و بررسی اثر اطلاعات جدید بر قیمت نباشد، طبعأ آن بازار، کارآیی نخواهد داشت. </a:t>
            </a:r>
            <a:endParaRPr lang="en-US" sz="2400" dirty="0">
              <a:solidFill>
                <a:schemeClr val="tx1"/>
              </a:solidFill>
              <a:cs typeface="B Nazanin" panose="00000400000000000000" pitchFamily="2" charset="-78"/>
            </a:endParaRPr>
          </a:p>
        </p:txBody>
      </p:sp>
      <p:pic>
        <p:nvPicPr>
          <p:cNvPr id="5" name="Picture 4">
            <a:extLst>
              <a:ext uri="{FF2B5EF4-FFF2-40B4-BE49-F238E27FC236}">
                <a16:creationId xmlns:a16="http://schemas.microsoft.com/office/drawing/2014/main" id="{F775167C-8596-4BD9-8167-AD5B6CCA91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402" y="4904792"/>
            <a:ext cx="2438400" cy="1557528"/>
          </a:xfrm>
          <a:prstGeom prst="rect">
            <a:avLst/>
          </a:prstGeom>
        </p:spPr>
      </p:pic>
    </p:spTree>
    <p:extLst>
      <p:ext uri="{BB962C8B-B14F-4D97-AF65-F5344CB8AC3E}">
        <p14:creationId xmlns:p14="http://schemas.microsoft.com/office/powerpoint/2010/main" val="277832506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536" y="457200"/>
            <a:ext cx="4225290" cy="990600"/>
          </a:xfrm>
        </p:spPr>
        <p:txBody>
          <a:bodyPr>
            <a:normAutofit fontScale="90000"/>
          </a:bodyPr>
          <a:lstStyle/>
          <a:p>
            <a:pPr algn="r"/>
            <a:r>
              <a:rPr lang="fa-IR" dirty="0">
                <a:effectLst>
                  <a:outerShdw blurRad="38100" dist="38100" dir="2700000" algn="tl">
                    <a:srgbClr val="000000">
                      <a:alpha val="43137"/>
                    </a:srgbClr>
                  </a:outerShdw>
                </a:effectLst>
                <a:cs typeface="B Titr" panose="00000700000000000000" pitchFamily="2" charset="-78"/>
              </a:rPr>
              <a:t>ویژگیهای کارآیی بازار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762000" y="1447800"/>
            <a:ext cx="7785653" cy="4786604"/>
          </a:xfrm>
        </p:spPr>
        <p:txBody>
          <a:bodyPr vert="horz" lIns="91440" tIns="45720" rIns="91440" bIns="45720" rtlCol="0">
            <a:normAutofit/>
          </a:bodyPr>
          <a:lstStyle/>
          <a:p>
            <a:pPr marL="377190" indent="-342900" algn="just" rtl="1">
              <a:lnSpc>
                <a:spcPct val="120000"/>
              </a:lnSpc>
              <a:buFont typeface="+mj-lt"/>
              <a:buAutoNum type="arabicPeriod"/>
            </a:pPr>
            <a:r>
              <a:rPr lang="ar-SA"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شرایط بازار رقابت</a:t>
            </a:r>
            <a:endParaRPr lang="en-US"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endParaRPr>
          </a:p>
          <a:p>
            <a:pPr marL="377190" indent="-342900" algn="just" rtl="1">
              <a:lnSpc>
                <a:spcPct val="120000"/>
              </a:lnSpc>
              <a:buFont typeface="+mj-lt"/>
              <a:buAutoNum type="arabicPeriod"/>
            </a:pPr>
            <a:r>
              <a:rPr lang="fa-IR" sz="1700" dirty="0">
                <a:solidFill>
                  <a:schemeClr val="tx1"/>
                </a:solidFill>
                <a:cs typeface="B Nazanin" panose="00000400000000000000" pitchFamily="2" charset="-78"/>
              </a:rPr>
              <a:t>دسترسی سریع به اطلاعات با حداقل هزینه ها</a:t>
            </a:r>
          </a:p>
          <a:p>
            <a:pPr marL="377190" indent="-342900" algn="just" rtl="1">
              <a:lnSpc>
                <a:spcPct val="120000"/>
              </a:lnSpc>
              <a:buFont typeface="+mj-lt"/>
              <a:buAutoNum type="arabicPeriod"/>
            </a:pPr>
            <a:r>
              <a:rPr lang="fa-IR" sz="1700" dirty="0">
                <a:solidFill>
                  <a:schemeClr val="tx1"/>
                </a:solidFill>
                <a:cs typeface="B Nazanin" panose="00000400000000000000" pitchFamily="2" charset="-78"/>
              </a:rPr>
              <a:t>احساس امنیت و اطمینان</a:t>
            </a:r>
          </a:p>
          <a:p>
            <a:pPr marL="377190" indent="-342900" algn="just" rtl="1">
              <a:lnSpc>
                <a:spcPct val="120000"/>
              </a:lnSpc>
              <a:buFont typeface="+mj-lt"/>
              <a:buAutoNum type="arabicPeriod"/>
            </a:pPr>
            <a:r>
              <a:rPr lang="fa-IR" sz="1700" dirty="0">
                <a:solidFill>
                  <a:schemeClr val="tx1"/>
                </a:solidFill>
                <a:cs typeface="B Nazanin" panose="00000400000000000000" pitchFamily="2" charset="-78"/>
              </a:rPr>
              <a:t>مخارج معامله بسیار کم</a:t>
            </a:r>
          </a:p>
          <a:p>
            <a:pPr marL="377190" indent="-342900" algn="just" rtl="1">
              <a:lnSpc>
                <a:spcPct val="120000"/>
              </a:lnSpc>
              <a:buFont typeface="+mj-lt"/>
              <a:buAutoNum type="arabicPeriod"/>
            </a:pPr>
            <a:r>
              <a:rPr lang="fa-IR" sz="1700" dirty="0">
                <a:solidFill>
                  <a:schemeClr val="tx1"/>
                </a:solidFill>
                <a:cs typeface="B Nazanin" panose="00000400000000000000" pitchFamily="2" charset="-78"/>
              </a:rPr>
              <a:t>عدم نفوذ یا تاثیر یک معامله گر بر بازار</a:t>
            </a:r>
          </a:p>
          <a:p>
            <a:pPr marL="377190" indent="-342900" algn="just" rtl="1">
              <a:lnSpc>
                <a:spcPct val="120000"/>
              </a:lnSpc>
              <a:buFont typeface="+mj-lt"/>
              <a:buAutoNum type="arabicPeriod"/>
            </a:pPr>
            <a:r>
              <a:rPr lang="fa-IR" sz="1700" dirty="0">
                <a:solidFill>
                  <a:schemeClr val="tx1"/>
                </a:solidFill>
                <a:cs typeface="B Nazanin" panose="00000400000000000000" pitchFamily="2" charset="-78"/>
              </a:rPr>
              <a:t>معنی عدم وجود هزینه های معامله کردن و مالیات</a:t>
            </a:r>
          </a:p>
          <a:p>
            <a:pPr marL="377190" indent="-342900" algn="just" rtl="1">
              <a:lnSpc>
                <a:spcPct val="120000"/>
              </a:lnSpc>
              <a:buFont typeface="+mj-lt"/>
              <a:buAutoNum type="arabicPeriod"/>
            </a:pPr>
            <a:r>
              <a:rPr lang="ar-SA" sz="1700" dirty="0">
                <a:solidFill>
                  <a:srgbClr val="0D0D00"/>
                </a:solidFill>
                <a:effectLst/>
                <a:latin typeface="Arial" panose="020B0604020202020204" pitchFamily="34" charset="0"/>
                <a:ea typeface="Times New Roman" panose="02020603050405020304" pitchFamily="18" charset="0"/>
                <a:cs typeface="B Nazanin" panose="00000400000000000000" pitchFamily="2" charset="-78"/>
              </a:rPr>
              <a:t>قیمت</a:t>
            </a:r>
            <a:r>
              <a:rPr lang="ar-SA" sz="1700" dirty="0">
                <a:solidFill>
                  <a:srgbClr val="0D0D00"/>
                </a:solidFill>
                <a:effectLst/>
                <a:ea typeface="Times New Roman" panose="02020603050405020304" pitchFamily="18" charset="0"/>
                <a:cs typeface="B Nazanin" panose="00000400000000000000" pitchFamily="2" charset="-78"/>
              </a:rPr>
              <a:t> </a:t>
            </a:r>
            <a:r>
              <a:rPr lang="ar-SA"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بازار طوری تعیین می</a:t>
            </a:r>
            <a:r>
              <a:rPr lang="ar-SA" sz="1700" dirty="0">
                <a:solidFill>
                  <a:srgbClr val="000000"/>
                </a:solidFill>
                <a:effectLst/>
                <a:ea typeface="Times New Roman" panose="02020603050405020304" pitchFamily="18" charset="0"/>
                <a:cs typeface="B Nazanin" panose="00000400000000000000" pitchFamily="2" charset="-78"/>
              </a:rPr>
              <a:t> </a:t>
            </a:r>
            <a:r>
              <a:rPr lang="ar-SA" sz="1700" dirty="0">
                <a:solidFill>
                  <a:srgbClr val="404000"/>
                </a:solidFill>
                <a:effectLst/>
                <a:latin typeface="Arial" panose="020B0604020202020204" pitchFamily="34" charset="0"/>
                <a:ea typeface="Times New Roman" panose="02020603050405020304" pitchFamily="18" charset="0"/>
                <a:cs typeface="B Nazanin" panose="00000400000000000000" pitchFamily="2" charset="-78"/>
              </a:rPr>
              <a:t>شود</a:t>
            </a:r>
            <a:r>
              <a:rPr lang="ar-SA" sz="1700" dirty="0">
                <a:solidFill>
                  <a:srgbClr val="404000"/>
                </a:solidFill>
                <a:effectLst/>
                <a:ea typeface="Times New Roman" panose="02020603050405020304" pitchFamily="18" charset="0"/>
                <a:cs typeface="B Nazanin" panose="00000400000000000000" pitchFamily="2" charset="-78"/>
              </a:rPr>
              <a:t> </a:t>
            </a:r>
            <a:r>
              <a:rPr lang="ar-SA"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که منعکس کننده</a:t>
            </a:r>
            <a:r>
              <a:rPr lang="ar-SA" sz="1700" dirty="0">
                <a:solidFill>
                  <a:srgbClr val="000000"/>
                </a:solidFill>
                <a:effectLst/>
                <a:ea typeface="Times New Roman" panose="02020603050405020304" pitchFamily="18" charset="0"/>
                <a:cs typeface="B Nazanin" panose="00000400000000000000" pitchFamily="2" charset="-78"/>
              </a:rPr>
              <a:t> </a:t>
            </a:r>
            <a:r>
              <a:rPr lang="ar-SA" sz="17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تم</a:t>
            </a:r>
            <a:r>
              <a:rPr lang="ar-SA" sz="1700"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a:t>
            </a:r>
            <a:r>
              <a:rPr lang="ar-SA" sz="17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م اطلا</a:t>
            </a:r>
            <a:r>
              <a:rPr lang="ar-SA" sz="1700" b="1"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عات خوب</a:t>
            </a:r>
            <a:r>
              <a:rPr lang="ar-SA" sz="1700" b="1" dirty="0">
                <a:solidFill>
                  <a:srgbClr val="000000"/>
                </a:solidFill>
                <a:effectLst/>
                <a:ea typeface="Times New Roman" panose="02020603050405020304" pitchFamily="18" charset="0"/>
                <a:cs typeface="B Nazanin" panose="00000400000000000000" pitchFamily="2" charset="-78"/>
              </a:rPr>
              <a:t> </a:t>
            </a:r>
            <a:r>
              <a:rPr lang="ar-SA" sz="17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و</a:t>
            </a:r>
            <a:r>
              <a:rPr lang="ar-SA" sz="1700" b="1" dirty="0">
                <a:solidFill>
                  <a:srgbClr val="000000"/>
                </a:solidFill>
                <a:effectLst/>
                <a:ea typeface="Times New Roman" panose="02020603050405020304" pitchFamily="18" charset="0"/>
                <a:cs typeface="B Nazanin" panose="00000400000000000000" pitchFamily="2" charset="-78"/>
              </a:rPr>
              <a:t> </a:t>
            </a:r>
            <a:r>
              <a:rPr lang="ar-SA" sz="1700" b="1" dirty="0">
                <a:solidFill>
                  <a:srgbClr val="606000"/>
                </a:solidFill>
                <a:effectLst/>
                <a:latin typeface="Arial" panose="020B0604020202020204" pitchFamily="34" charset="0"/>
                <a:ea typeface="Times New Roman" panose="02020603050405020304" pitchFamily="18" charset="0"/>
                <a:cs typeface="B Nazanin" panose="00000400000000000000" pitchFamily="2" charset="-78"/>
              </a:rPr>
              <a:t>بد</a:t>
            </a:r>
            <a:r>
              <a:rPr lang="ar-SA" sz="1700" b="1" dirty="0">
                <a:solidFill>
                  <a:srgbClr val="606000"/>
                </a:solidFill>
                <a:effectLst/>
                <a:ea typeface="Times New Roman" panose="02020603050405020304" pitchFamily="18" charset="0"/>
                <a:cs typeface="B Nazanin" panose="00000400000000000000" pitchFamily="2" charset="-78"/>
              </a:rPr>
              <a:t> </a:t>
            </a:r>
            <a:r>
              <a:rPr lang="ar-SA" sz="17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است</a:t>
            </a:r>
            <a:endParaRPr lang="fa-IR" sz="1700" b="1"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endParaRPr>
          </a:p>
          <a:p>
            <a:pPr marL="377190" indent="-342900" algn="just" rtl="1">
              <a:lnSpc>
                <a:spcPct val="120000"/>
              </a:lnSpc>
              <a:buFont typeface="+mj-lt"/>
              <a:buAutoNum type="arabicPeriod"/>
            </a:pPr>
            <a:r>
              <a:rPr lang="fa-IR" sz="1700" dirty="0">
                <a:solidFill>
                  <a:schemeClr val="tx1"/>
                </a:solidFill>
                <a:cs typeface="B Nazanin" panose="00000400000000000000" pitchFamily="2" charset="-78"/>
              </a:rPr>
              <a:t>تعديل قيمتها به سرعت انجام می شود</a:t>
            </a:r>
          </a:p>
          <a:p>
            <a:pPr marL="377190" indent="-342900" algn="just" rtl="1">
              <a:lnSpc>
                <a:spcPct val="120000"/>
              </a:lnSpc>
              <a:buFont typeface="+mj-lt"/>
              <a:buAutoNum type="arabicPeriod"/>
            </a:pPr>
            <a:r>
              <a:rPr lang="ar-SA" sz="1700" dirty="0">
                <a:solidFill>
                  <a:srgbClr val="313100"/>
                </a:solidFill>
                <a:effectLst/>
                <a:latin typeface="Arial" panose="020B0604020202020204" pitchFamily="34" charset="0"/>
                <a:ea typeface="Times New Roman" panose="02020603050405020304" pitchFamily="18" charset="0"/>
                <a:cs typeface="B Nazanin" panose="00000400000000000000" pitchFamily="2" charset="-78"/>
              </a:rPr>
              <a:t>شرط</a:t>
            </a:r>
            <a:r>
              <a:rPr lang="ar-SA" sz="1700" dirty="0">
                <a:solidFill>
                  <a:srgbClr val="313100"/>
                </a:solidFill>
                <a:effectLst/>
                <a:ea typeface="Times New Roman" panose="02020603050405020304" pitchFamily="18" charset="0"/>
                <a:cs typeface="B Nazanin" panose="00000400000000000000" pitchFamily="2" charset="-78"/>
              </a:rPr>
              <a:t> </a:t>
            </a:r>
            <a:r>
              <a:rPr lang="ar-SA"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لازم برای کارآیی، وجود رقابت</a:t>
            </a:r>
            <a:r>
              <a:rPr lang="ar-SA" sz="1700" dirty="0">
                <a:solidFill>
                  <a:srgbClr val="000000"/>
                </a:solidFill>
                <a:effectLst/>
                <a:ea typeface="Times New Roman" panose="02020603050405020304" pitchFamily="18" charset="0"/>
                <a:cs typeface="B Nazanin" panose="00000400000000000000" pitchFamily="2" charset="-78"/>
              </a:rPr>
              <a:t> </a:t>
            </a:r>
            <a:r>
              <a:rPr lang="ar-SA" sz="1700" dirty="0">
                <a:solidFill>
                  <a:srgbClr val="404000"/>
                </a:solidFill>
                <a:effectLst/>
                <a:latin typeface="Arial" panose="020B0604020202020204" pitchFamily="34" charset="0"/>
                <a:ea typeface="Times New Roman" panose="02020603050405020304" pitchFamily="18" charset="0"/>
                <a:cs typeface="B Nazanin" panose="00000400000000000000" pitchFamily="2" charset="-78"/>
              </a:rPr>
              <a:t>است</a:t>
            </a:r>
            <a:endParaRPr lang="fa-IR" sz="1700" dirty="0">
              <a:solidFill>
                <a:srgbClr val="404000"/>
              </a:solidFill>
              <a:effectLst/>
              <a:latin typeface="Arial" panose="020B0604020202020204" pitchFamily="34" charset="0"/>
              <a:ea typeface="Times New Roman" panose="02020603050405020304" pitchFamily="18" charset="0"/>
              <a:cs typeface="B Nazanin" panose="00000400000000000000" pitchFamily="2" charset="-78"/>
            </a:endParaRPr>
          </a:p>
          <a:p>
            <a:pPr marL="377190" indent="-342900" algn="just" rtl="1">
              <a:lnSpc>
                <a:spcPct val="120000"/>
              </a:lnSpc>
              <a:buFont typeface="+mj-lt"/>
              <a:buAutoNum type="arabicPeriod"/>
            </a:pPr>
            <a:r>
              <a:rPr lang="en-US" sz="1700" dirty="0">
                <a:solidFill>
                  <a:srgbClr val="9F9F00"/>
                </a:solidFill>
                <a:effectLst/>
                <a:latin typeface="Arial" panose="020B0604020202020204" pitchFamily="34" charset="0"/>
                <a:ea typeface="Times New Roman" panose="02020603050405020304" pitchFamily="18" charset="0"/>
                <a:cs typeface="B Nazanin" panose="00000400000000000000" pitchFamily="2" charset="-78"/>
              </a:rPr>
              <a:t>. </a:t>
            </a:r>
            <a:r>
              <a:rPr lang="ar-SA"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بازار</a:t>
            </a:r>
            <a:r>
              <a:rPr lang="ar-SA" sz="1700" dirty="0">
                <a:solidFill>
                  <a:srgbClr val="000000"/>
                </a:solidFill>
                <a:effectLst/>
                <a:ea typeface="Times New Roman" panose="02020603050405020304" pitchFamily="18" charset="0"/>
                <a:cs typeface="B Nazanin" panose="00000400000000000000" pitchFamily="2" charset="-78"/>
              </a:rPr>
              <a:t> </a:t>
            </a:r>
            <a:r>
              <a:rPr lang="ar-SA" sz="1700" dirty="0">
                <a:solidFill>
                  <a:srgbClr val="3C3C00"/>
                </a:solidFill>
                <a:effectLst/>
                <a:latin typeface="Arial" panose="020B0604020202020204" pitchFamily="34" charset="0"/>
                <a:ea typeface="Times New Roman" panose="02020603050405020304" pitchFamily="18" charset="0"/>
                <a:cs typeface="B Nazanin" panose="00000400000000000000" pitchFamily="2" charset="-78"/>
              </a:rPr>
              <a:t>باید</a:t>
            </a:r>
            <a:r>
              <a:rPr lang="ar-SA" sz="1700" dirty="0">
                <a:solidFill>
                  <a:srgbClr val="3C3C00"/>
                </a:solidFill>
                <a:effectLst/>
                <a:ea typeface="Times New Roman" panose="02020603050405020304" pitchFamily="18" charset="0"/>
                <a:cs typeface="B Nazanin" panose="00000400000000000000" pitchFamily="2" charset="-78"/>
              </a:rPr>
              <a:t> </a:t>
            </a:r>
            <a:r>
              <a:rPr lang="ar-SA"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در معرض ترافیکی</a:t>
            </a:r>
            <a:r>
              <a:rPr lang="ar-SA" sz="1700" dirty="0">
                <a:solidFill>
                  <a:srgbClr val="000000"/>
                </a:solidFill>
                <a:effectLst/>
                <a:ea typeface="Times New Roman" panose="02020603050405020304" pitchFamily="18" charset="0"/>
                <a:cs typeface="B Nazanin" panose="00000400000000000000" pitchFamily="2" charset="-78"/>
              </a:rPr>
              <a:t> </a:t>
            </a:r>
            <a:r>
              <a:rPr lang="ar-SA" sz="1700" dirty="0">
                <a:solidFill>
                  <a:srgbClr val="101000"/>
                </a:solidFill>
                <a:effectLst/>
                <a:latin typeface="Arial" panose="020B0604020202020204" pitchFamily="34" charset="0"/>
                <a:ea typeface="Times New Roman" panose="02020603050405020304" pitchFamily="18" charset="0"/>
                <a:cs typeface="B Nazanin" panose="00000400000000000000" pitchFamily="2" charset="-78"/>
              </a:rPr>
              <a:t>دو</a:t>
            </a:r>
            <a:r>
              <a:rPr lang="ar-SA" sz="1700" dirty="0">
                <a:solidFill>
                  <a:srgbClr val="101000"/>
                </a:solidFill>
                <a:effectLst/>
                <a:ea typeface="Times New Roman" panose="02020603050405020304" pitchFamily="18" charset="0"/>
                <a:cs typeface="B Nazanin" panose="00000400000000000000" pitchFamily="2" charset="-78"/>
              </a:rPr>
              <a:t> </a:t>
            </a:r>
            <a:r>
              <a:rPr lang="ar-SA" sz="1700" dirty="0">
                <a:solidFill>
                  <a:srgbClr val="070700"/>
                </a:solidFill>
                <a:effectLst/>
                <a:latin typeface="Arial" panose="020B0604020202020204" pitchFamily="34" charset="0"/>
                <a:ea typeface="Times New Roman" panose="02020603050405020304" pitchFamily="18" charset="0"/>
                <a:cs typeface="B Nazanin" panose="00000400000000000000" pitchFamily="2" charset="-78"/>
              </a:rPr>
              <a:t>طرفه</a:t>
            </a:r>
            <a:r>
              <a:rPr lang="ar-SA" sz="1700" dirty="0">
                <a:solidFill>
                  <a:srgbClr val="070700"/>
                </a:solidFill>
                <a:effectLst/>
                <a:ea typeface="Times New Roman" panose="02020603050405020304" pitchFamily="18" charset="0"/>
                <a:cs typeface="B Nazanin" panose="00000400000000000000" pitchFamily="2" charset="-78"/>
              </a:rPr>
              <a:t> </a:t>
            </a:r>
            <a:r>
              <a:rPr lang="ar-SA"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از اط</a:t>
            </a:r>
            <a:r>
              <a:rPr lang="ar-SA" sz="17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لاعا</a:t>
            </a:r>
            <a:r>
              <a:rPr lang="ar-SA"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ت باشد</a:t>
            </a:r>
            <a:endParaRPr lang="fa-IR"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endParaRPr>
          </a:p>
          <a:p>
            <a:pPr marL="377190" indent="-342900" algn="just" rtl="1">
              <a:lnSpc>
                <a:spcPct val="120000"/>
              </a:lnSpc>
              <a:buFont typeface="+mj-lt"/>
              <a:buAutoNum type="arabicPeriod"/>
            </a:pPr>
            <a:r>
              <a:rPr lang="ar-SA"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ابزارهای مالی بسیار گسترده</a:t>
            </a:r>
            <a:endParaRPr lang="fa-IR" sz="17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endParaRPr>
          </a:p>
          <a:p>
            <a:pPr marL="377190" indent="-342900" algn="just" rtl="1">
              <a:lnSpc>
                <a:spcPct val="120000"/>
              </a:lnSpc>
              <a:buFont typeface="+mj-lt"/>
              <a:buAutoNum type="arabicPeriod"/>
            </a:pPr>
            <a:endParaRPr lang="en-US" sz="1700" dirty="0">
              <a:solidFill>
                <a:schemeClr val="tx1"/>
              </a:solidFill>
              <a:cs typeface="B Nazanin" panose="00000400000000000000" pitchFamily="2" charset="-78"/>
            </a:endParaRPr>
          </a:p>
        </p:txBody>
      </p:sp>
      <p:pic>
        <p:nvPicPr>
          <p:cNvPr id="5" name="Picture 4">
            <a:extLst>
              <a:ext uri="{FF2B5EF4-FFF2-40B4-BE49-F238E27FC236}">
                <a16:creationId xmlns:a16="http://schemas.microsoft.com/office/drawing/2014/main" id="{FEB177C9-CC71-4B4C-B3DD-1CAA2F6C2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68447">
            <a:off x="596347" y="1371600"/>
            <a:ext cx="3566160" cy="2228850"/>
          </a:xfrm>
          <a:prstGeom prst="rect">
            <a:avLst/>
          </a:prstGeom>
          <a:ln>
            <a:noFill/>
          </a:ln>
          <a:effectLst>
            <a:softEdge rad="112500"/>
          </a:effectLst>
        </p:spPr>
      </p:pic>
    </p:spTree>
    <p:extLst>
      <p:ext uri="{BB962C8B-B14F-4D97-AF65-F5344CB8AC3E}">
        <p14:creationId xmlns:p14="http://schemas.microsoft.com/office/powerpoint/2010/main" val="182258057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968490" cy="990600"/>
          </a:xfrm>
        </p:spPr>
        <p:txBody>
          <a:bodyPr>
            <a:normAutofit fontScale="90000"/>
          </a:bodyPr>
          <a:lstStyle/>
          <a:p>
            <a:pPr algn="r"/>
            <a:r>
              <a:rPr lang="fa-IR" dirty="0">
                <a:effectLst>
                  <a:outerShdw blurRad="38100" dist="38100" dir="2700000" algn="tl">
                    <a:srgbClr val="000000">
                      <a:alpha val="43137"/>
                    </a:srgbClr>
                  </a:outerShdw>
                </a:effectLst>
                <a:cs typeface="B Titr" panose="00000700000000000000" pitchFamily="2" charset="-78"/>
              </a:rPr>
              <a:t>تئوری بازار کارآ و تخصیص بهینه منابع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304800" y="1690396"/>
            <a:ext cx="8458199" cy="4481804"/>
          </a:xfrm>
        </p:spPr>
        <p:txBody>
          <a:bodyPr vert="horz" lIns="91440" tIns="45720" rIns="91440" bIns="45720" rtlCol="0">
            <a:noAutofit/>
          </a:bodyPr>
          <a:lstStyle/>
          <a:p>
            <a:pPr marL="286385" marR="417830" algn="just" rtl="1">
              <a:lnSpc>
                <a:spcPct val="107000"/>
              </a:lnSpc>
              <a:spcBef>
                <a:spcPts val="480"/>
              </a:spcBef>
              <a:spcAft>
                <a:spcPts val="800"/>
              </a:spcAft>
            </a:pP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یکی از عمده ترین پیامدهای کارآیی بازار این است که از منابع موجود به بهترین وجه، و به شکلی بهینه و مطلوب، بهره برداری می شود. یکی از</a:t>
            </a:r>
            <a:r>
              <a:rPr lang="ar-SA" sz="1800"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و</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ظایف مهم بازار سرمایه باید تأمین مالی شرکتها و نهادها باشد، و بازار سرمایه باید این ویژگی را داشته باشد که شرکتهای نیازمند بتوانند سرمایه لازم خود را تأمین کنند و شرکتهایی که به راستی نباید منابع تازه به دست</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r>
              <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آورند، و پروژه ها</a:t>
            </a:r>
            <a:r>
              <a:rPr lang="ar-SA" sz="18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ی</a:t>
            </a:r>
            <a:r>
              <a:rPr lang="ar-SA" sz="1800" dirty="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 </a:t>
            </a:r>
            <a:r>
              <a:rPr lang="ar-SA"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آنها توازی معقولی از بازده و خطر ندارد، از دستیابی به منابع جدید در بازار محروم شوند</a:t>
            </a:r>
            <a:r>
              <a:rPr lang="en-US"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a:t>
            </a:r>
            <a:endParaRPr lang="fa-IR" sz="18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endParaRPr>
          </a:p>
          <a:p>
            <a:pPr marL="286385" marR="417830" algn="just" rtl="1">
              <a:lnSpc>
                <a:spcPct val="107000"/>
              </a:lnSpc>
              <a:spcBef>
                <a:spcPts val="480"/>
              </a:spcBef>
              <a:spcAft>
                <a:spcPts val="800"/>
              </a:spcAft>
            </a:pPr>
            <a:endParaRPr lang="fa-IR" sz="1800" dirty="0">
              <a:solidFill>
                <a:srgbClr val="000000"/>
              </a:solidFill>
              <a:latin typeface="Arial" panose="020B0604020202020204" pitchFamily="34" charset="0"/>
              <a:ea typeface="Calibri" panose="020F0502020204030204" pitchFamily="34" charset="0"/>
              <a:cs typeface="B Nazanin" panose="00000400000000000000" pitchFamily="2" charset="-78"/>
            </a:endParaRPr>
          </a:p>
          <a:p>
            <a:pPr marL="286385" marR="417830" algn="just" rtl="1">
              <a:lnSpc>
                <a:spcPct val="107000"/>
              </a:lnSpc>
              <a:spcBef>
                <a:spcPts val="480"/>
              </a:spcBef>
              <a:spcAft>
                <a:spcPts val="800"/>
              </a:spcAft>
            </a:pPr>
            <a:r>
              <a:rPr lang="fa-IR"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تخصيص هنگامی بهینه است که بیشترین بخش سرمایه متوجه سودآور ترین فعالیتها  شود. پس تخصیص سرمایه هنگامی درست انجام می شود که ببینیم شرکتهایی که فرصتهای سرمایه گذاری بهتر دارند، سرمایه مورد نیاز خود را تأمین می کنند، و آن بخشهای اقتصاد که بازدهی کمتری دارند، با محدودیت بیشتر روبرو هستند، و از استفاده از سرمایه محروم می شوند. اگر توزیع اعتبارات در جامعه ما، وابسته به درجه اعتبار افراد، توازی خطر - بازده طرحهای سرمایه گذاری، و ظرفیتهای وامگیری و وامدهی واحدها نباشد، روشن است که سرمایه محدود کشور بطور بهینه تخصیص نمی یابد و به پروژه های سودآور و مفید ممکن است سرمایه ای تخصیص داده نشود</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149225" marR="417830" indent="0" algn="just" rtl="1">
              <a:lnSpc>
                <a:spcPct val="107000"/>
              </a:lnSpc>
              <a:spcBef>
                <a:spcPts val="480"/>
              </a:spcBef>
              <a:spcAft>
                <a:spcPts val="800"/>
              </a:spcAft>
              <a:buNone/>
            </a:pPr>
            <a:endParaRPr lang="en-US" sz="18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21548561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968490" cy="990600"/>
          </a:xfrm>
        </p:spPr>
        <p:txBody>
          <a:bodyPr>
            <a:normAutofit/>
          </a:bodyPr>
          <a:lstStyle/>
          <a:p>
            <a:pPr algn="r"/>
            <a:r>
              <a:rPr lang="fa-IR" dirty="0">
                <a:effectLst>
                  <a:outerShdw blurRad="38100" dist="38100" dir="2700000" algn="tl">
                    <a:srgbClr val="000000">
                      <a:alpha val="43137"/>
                    </a:srgbClr>
                  </a:outerShdw>
                </a:effectLst>
                <a:cs typeface="B Titr" panose="00000700000000000000" pitchFamily="2" charset="-78"/>
              </a:rPr>
              <a:t>نظریه بازار کارا </a:t>
            </a:r>
            <a:endParaRPr lang="en-US"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342900" y="2668556"/>
            <a:ext cx="8458199" cy="2119604"/>
          </a:xfrm>
        </p:spPr>
        <p:txBody>
          <a:bodyPr vert="horz" lIns="91440" tIns="45720" rIns="91440" bIns="45720" rtlCol="0">
            <a:noAutofit/>
          </a:bodyPr>
          <a:lstStyle/>
          <a:p>
            <a:pPr marL="286385" marR="417830" algn="just" rtl="1">
              <a:lnSpc>
                <a:spcPct val="107000"/>
              </a:lnSpc>
              <a:spcBef>
                <a:spcPts val="480"/>
              </a:spcBef>
              <a:spcAft>
                <a:spcPts val="800"/>
              </a:spcAft>
            </a:pPr>
            <a:r>
              <a:rPr lang="ar-SA" sz="2400" dirty="0">
                <a:solidFill>
                  <a:srgbClr val="000000"/>
                </a:solidFill>
                <a:effectLst/>
                <a:latin typeface="Arial" panose="020B0604020202020204" pitchFamily="34" charset="0"/>
                <a:ea typeface="Times New Roman" panose="02020603050405020304" pitchFamily="18" charset="0"/>
                <a:cs typeface="B Nazanin" panose="00000400000000000000" pitchFamily="2" charset="-78"/>
              </a:rPr>
              <a:t>. این فرضیه میگوید که رقابت میان سرمایه گذاران برای به دست آوردن سود در سرمایه گذاری بدینجا منجر می شود که قیمت جاری اوراق بهادار، پیش بینی بی طرفانهای از ارزش ذاتی آنها باشد.  فرضیه بازارهای کارا نمی گوید که همه سرمایه گذاران معقول عمل می کنند، و یا تک تک آنان به جزء جزء اطلاعات دسترسی دارند، بلکه صرفا میگوید که همه اطلاعات در قیمت سهام بازتاب دارد.  این تئوری در سه سطح، از نظر عمومیت و گستردگی دامنه مفروضات و پیامدهای آن،  مطرح است که ذیلا به آنها می پردازیم: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4" name="Picture 4" descr="pe01511_">
            <a:extLst>
              <a:ext uri="{FF2B5EF4-FFF2-40B4-BE49-F238E27FC236}">
                <a16:creationId xmlns:a16="http://schemas.microsoft.com/office/drawing/2014/main" id="{B41B677A-F00A-45E9-B435-9661133A34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363747" y="790575"/>
            <a:ext cx="1035050" cy="1771650"/>
          </a:xfrm>
          <a:prstGeom prst="rect">
            <a:avLst/>
          </a:prstGeom>
        </p:spPr>
      </p:pic>
    </p:spTree>
    <p:extLst>
      <p:ext uri="{BB962C8B-B14F-4D97-AF65-F5344CB8AC3E}">
        <p14:creationId xmlns:p14="http://schemas.microsoft.com/office/powerpoint/2010/main" val="69100265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968490" cy="990600"/>
          </a:xfrm>
        </p:spPr>
        <p:txBody>
          <a:bodyPr>
            <a:normAutofit fontScale="90000"/>
          </a:bodyPr>
          <a:lstStyle/>
          <a:p>
            <a:pPr algn="r"/>
            <a:r>
              <a:rPr lang="fa-IR" dirty="0">
                <a:effectLst>
                  <a:outerShdw blurRad="38100" dist="38100" dir="2700000" algn="tl">
                    <a:srgbClr val="000000">
                      <a:alpha val="43137"/>
                    </a:srgbClr>
                  </a:outerShdw>
                </a:effectLst>
                <a:cs typeface="B Titr" panose="00000700000000000000" pitchFamily="2" charset="-78"/>
              </a:rPr>
              <a:t>گونه های سه گانه کارآیی بازار سرمایه </a:t>
            </a:r>
            <a:endParaRPr lang="en-US" dirty="0">
              <a:effectLst>
                <a:outerShdw blurRad="38100" dist="38100" dir="2700000" algn="tl">
                  <a:srgbClr val="000000">
                    <a:alpha val="43137"/>
                  </a:srgbClr>
                </a:outerShdw>
              </a:effectLst>
              <a:cs typeface="B Titr" panose="00000700000000000000" pitchFamily="2" charset="-78"/>
            </a:endParaRPr>
          </a:p>
        </p:txBody>
      </p:sp>
      <p:pic>
        <p:nvPicPr>
          <p:cNvPr id="5" name="Picture 4">
            <a:extLst>
              <a:ext uri="{FF2B5EF4-FFF2-40B4-BE49-F238E27FC236}">
                <a16:creationId xmlns:a16="http://schemas.microsoft.com/office/drawing/2014/main" id="{89D49DB7-7353-48CC-86AA-78BDABB12A27}"/>
              </a:ext>
            </a:extLst>
          </p:cNvPr>
          <p:cNvPicPr>
            <a:picLocks noChangeAspect="1"/>
          </p:cNvPicPr>
          <p:nvPr/>
        </p:nvPicPr>
        <p:blipFill>
          <a:blip r:embed="rId2"/>
          <a:stretch>
            <a:fillRect/>
          </a:stretch>
        </p:blipFill>
        <p:spPr>
          <a:xfrm>
            <a:off x="-249555" y="2362200"/>
            <a:ext cx="5105400" cy="4240364"/>
          </a:xfrm>
          <a:prstGeom prst="ellipse">
            <a:avLst/>
          </a:prstGeom>
          <a:ln>
            <a:noFill/>
          </a:ln>
          <a:effectLst>
            <a:softEdge rad="112500"/>
          </a:effectLst>
        </p:spPr>
      </p:pic>
      <p:sp>
        <p:nvSpPr>
          <p:cNvPr id="9" name="TextBox 8">
            <a:extLst>
              <a:ext uri="{FF2B5EF4-FFF2-40B4-BE49-F238E27FC236}">
                <a16:creationId xmlns:a16="http://schemas.microsoft.com/office/drawing/2014/main" id="{2AA48B19-0B9D-4123-BE7E-B9DF5E544F53}"/>
              </a:ext>
            </a:extLst>
          </p:cNvPr>
          <p:cNvSpPr txBox="1"/>
          <p:nvPr/>
        </p:nvSpPr>
        <p:spPr>
          <a:xfrm>
            <a:off x="4267200" y="1859339"/>
            <a:ext cx="4665345" cy="4247317"/>
          </a:xfrm>
          <a:prstGeom prst="rect">
            <a:avLst/>
          </a:prstGeom>
          <a:noFill/>
        </p:spPr>
        <p:txBody>
          <a:bodyPr wrap="square">
            <a:spAutoFit/>
          </a:bodyPr>
          <a:lstStyle/>
          <a:p>
            <a:pPr algn="just" rtl="1"/>
            <a:r>
              <a:rPr lang="en-US" b="1" dirty="0">
                <a:cs typeface="B Nazanin" panose="00000400000000000000" pitchFamily="2" charset="-78"/>
              </a:rPr>
              <a:t>١- </a:t>
            </a:r>
            <a:r>
              <a:rPr lang="en-US" b="1" dirty="0" err="1">
                <a:cs typeface="B Nazanin" panose="00000400000000000000" pitchFamily="2" charset="-78"/>
              </a:rPr>
              <a:t>شکل</a:t>
            </a:r>
            <a:r>
              <a:rPr lang="en-US" b="1" dirty="0">
                <a:cs typeface="B Nazanin" panose="00000400000000000000" pitchFamily="2" charset="-78"/>
              </a:rPr>
              <a:t> </a:t>
            </a:r>
            <a:r>
              <a:rPr lang="en-US" b="1" dirty="0" err="1">
                <a:cs typeface="B Nazanin" panose="00000400000000000000" pitchFamily="2" charset="-78"/>
              </a:rPr>
              <a:t>ضعیف</a:t>
            </a:r>
            <a:r>
              <a:rPr lang="en-US" b="1" dirty="0">
                <a:cs typeface="B Nazanin" panose="00000400000000000000" pitchFamily="2" charset="-78"/>
              </a:rPr>
              <a:t> </a:t>
            </a:r>
            <a:r>
              <a:rPr lang="en-US" b="1" dirty="0" err="1">
                <a:cs typeface="B Nazanin" panose="00000400000000000000" pitchFamily="2" charset="-78"/>
              </a:rPr>
              <a:t>نظریه</a:t>
            </a:r>
            <a:r>
              <a:rPr lang="en-US" dirty="0">
                <a:cs typeface="B Nazanin" panose="00000400000000000000" pitchFamily="2" charset="-78"/>
              </a:rPr>
              <a:t>: </a:t>
            </a:r>
            <a:r>
              <a:rPr lang="fa-IR" dirty="0">
                <a:cs typeface="B Nazanin" panose="00000400000000000000" pitchFamily="2" charset="-78"/>
              </a:rPr>
              <a:t>در این سطح از کارایی قیمت های اوراق بهادار فقط اطلاعاتی را که در گذشته قیمت ها نهفته است از توالی تاریخی قیمت ها حاصل می شود منعکس میکند و این اطلاعات بلافصله در قیمت های جاری منعکس می شود</a:t>
            </a:r>
          </a:p>
          <a:p>
            <a:pPr algn="just" rtl="1"/>
            <a:endParaRPr lang="fa-IR" dirty="0">
              <a:cs typeface="B Nazanin" panose="00000400000000000000" pitchFamily="2" charset="-78"/>
            </a:endParaRPr>
          </a:p>
          <a:p>
            <a:pPr algn="just" rtl="1"/>
            <a:r>
              <a:rPr lang="fa-IR" sz="1800" b="1" dirty="0">
                <a:solidFill>
                  <a:srgbClr val="121200"/>
                </a:solidFill>
                <a:effectLst/>
                <a:ea typeface="Times New Roman" panose="02020603050405020304" pitchFamily="18" charset="0"/>
                <a:cs typeface="B Nazanin" panose="00000400000000000000" pitchFamily="2" charset="-78"/>
              </a:rPr>
              <a:t>۲</a:t>
            </a:r>
            <a:r>
              <a:rPr lang="en-US" sz="1800" b="1" dirty="0">
                <a:solidFill>
                  <a:srgbClr val="000000"/>
                </a:solidFill>
                <a:effectLst/>
                <a:ea typeface="Times New Roman" panose="02020603050405020304" pitchFamily="18" charset="0"/>
                <a:cs typeface="B Nazanin" panose="00000400000000000000" pitchFamily="2" charset="-78"/>
              </a:rPr>
              <a:t>- </a:t>
            </a:r>
            <a:r>
              <a:rPr lang="ar-SA" sz="1800" b="1" dirty="0">
                <a:solidFill>
                  <a:srgbClr val="000000"/>
                </a:solidFill>
                <a:effectLst/>
                <a:ea typeface="Times New Roman" panose="02020603050405020304" pitchFamily="18" charset="0"/>
                <a:cs typeface="B Nazanin" panose="00000400000000000000" pitchFamily="2" charset="-78"/>
              </a:rPr>
              <a:t>شکل نیمه قوی</a:t>
            </a:r>
            <a:r>
              <a:rPr lang="en-US" sz="1800" b="1" dirty="0">
                <a:solidFill>
                  <a:srgbClr val="747400"/>
                </a:solidFill>
                <a:effectLst/>
                <a:ea typeface="Times New Roman" panose="02020603050405020304" pitchFamily="18" charset="0"/>
                <a:cs typeface="B Nazanin" panose="00000400000000000000" pitchFamily="2" charset="-78"/>
              </a:rPr>
              <a:t>:</a:t>
            </a:r>
            <a:r>
              <a:rPr lang="en-US" sz="1800" dirty="0">
                <a:solidFill>
                  <a:srgbClr val="747400"/>
                </a:solidFill>
                <a:effectLst/>
                <a:ea typeface="Times New Roman" panose="02020603050405020304" pitchFamily="18" charset="0"/>
                <a:cs typeface="B Nazanin" panose="00000400000000000000" pitchFamily="2" charset="-78"/>
              </a:rPr>
              <a:t> </a:t>
            </a:r>
            <a:r>
              <a:rPr lang="fa-IR" sz="1800" dirty="0">
                <a:solidFill>
                  <a:srgbClr val="000000"/>
                </a:solidFill>
                <a:effectLst/>
                <a:ea typeface="Times New Roman" panose="02020603050405020304" pitchFamily="18" charset="0"/>
                <a:cs typeface="B Nazanin" panose="00000400000000000000" pitchFamily="2" charset="-78"/>
              </a:rPr>
              <a:t>در این سطح از کارایی اطلاعات عام محدود به قیمت های گذشته نیست و در بر گیرنده هر اطلاعی درباره عملکرد شرکت و مشخصات صنعتی است که آن شرکت در آن فعالیت میکند</a:t>
            </a:r>
          </a:p>
          <a:p>
            <a:pPr algn="just" rtl="1"/>
            <a:endParaRPr lang="fa-IR" dirty="0">
              <a:solidFill>
                <a:srgbClr val="000000"/>
              </a:solidFill>
              <a:cs typeface="B Nazanin" panose="00000400000000000000" pitchFamily="2" charset="-78"/>
            </a:endParaRPr>
          </a:p>
          <a:p>
            <a:pPr algn="just" rtl="1"/>
            <a:r>
              <a:rPr lang="fa-IR" b="1" dirty="0">
                <a:cs typeface="B Nazanin" panose="00000400000000000000" pitchFamily="2" charset="-78"/>
              </a:rPr>
              <a:t>٣- شکل قوی: </a:t>
            </a:r>
            <a:r>
              <a:rPr lang="fa-IR" dirty="0">
                <a:cs typeface="B Nazanin" panose="00000400000000000000" pitchFamily="2" charset="-78"/>
              </a:rPr>
              <a:t>در این حالت فرض آن است که تمام اطلاعات مربوط و موجود، اعم از  اطلاعات محرمانه و اطلاعات در دسترس عموم (جاری) در قیمت اوراق بهادار انعکاس دارد. قیمت اوراق بهادار حتی منعکس کننده تمام اطلاعات محرمانه جاری و تاریخی است</a:t>
            </a:r>
            <a:endParaRPr lang="en-US" dirty="0">
              <a:cs typeface="B Nazanin" panose="00000400000000000000" pitchFamily="2" charset="-78"/>
            </a:endParaRPr>
          </a:p>
        </p:txBody>
      </p:sp>
      <p:cxnSp>
        <p:nvCxnSpPr>
          <p:cNvPr id="4" name="Straight Arrow Connector 3">
            <a:extLst>
              <a:ext uri="{FF2B5EF4-FFF2-40B4-BE49-F238E27FC236}">
                <a16:creationId xmlns:a16="http://schemas.microsoft.com/office/drawing/2014/main" id="{35384C86-77D6-4058-A82B-7A72EDF4AAA1}"/>
              </a:ext>
            </a:extLst>
          </p:cNvPr>
          <p:cNvCxnSpPr>
            <a:cxnSpLocks/>
          </p:cNvCxnSpPr>
          <p:nvPr/>
        </p:nvCxnSpPr>
        <p:spPr>
          <a:xfrm flipH="1" flipV="1">
            <a:off x="1465012" y="1859339"/>
            <a:ext cx="58036" cy="1287664"/>
          </a:xfrm>
          <a:prstGeom prst="straightConnector1">
            <a:avLst/>
          </a:prstGeom>
          <a:ln>
            <a:solidFill>
              <a:schemeClr val="accent4">
                <a:lumMod val="75000"/>
              </a:schemeClr>
            </a:solidFill>
            <a:tailEnd type="triangle"/>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22BC9823-AFC8-4CC8-99F8-67216824BF94}"/>
              </a:ext>
            </a:extLst>
          </p:cNvPr>
          <p:cNvSpPr txBox="1"/>
          <p:nvPr/>
        </p:nvSpPr>
        <p:spPr>
          <a:xfrm>
            <a:off x="767422" y="1398538"/>
            <a:ext cx="979755" cy="369332"/>
          </a:xfrm>
          <a:prstGeom prst="rect">
            <a:avLst/>
          </a:prstGeom>
          <a:noFill/>
        </p:spPr>
        <p:txBody>
          <a:bodyPr wrap="none" rtlCol="0">
            <a:spAutoFit/>
          </a:bodyPr>
          <a:lstStyle/>
          <a:p>
            <a:r>
              <a:rPr lang="fa-IR" dirty="0">
                <a:solidFill>
                  <a:srgbClr val="00B0F0"/>
                </a:solidFill>
                <a:cs typeface="B Nazanin" panose="00000400000000000000" pitchFamily="2" charset="-78"/>
              </a:rPr>
              <a:t>شکل قوی </a:t>
            </a:r>
            <a:endParaRPr lang="en-US" dirty="0">
              <a:solidFill>
                <a:srgbClr val="00B0F0"/>
              </a:solidFill>
              <a:cs typeface="B Nazanin" panose="00000400000000000000" pitchFamily="2" charset="-78"/>
            </a:endParaRPr>
          </a:p>
        </p:txBody>
      </p:sp>
      <p:cxnSp>
        <p:nvCxnSpPr>
          <p:cNvPr id="8" name="Straight Arrow Connector 7">
            <a:extLst>
              <a:ext uri="{FF2B5EF4-FFF2-40B4-BE49-F238E27FC236}">
                <a16:creationId xmlns:a16="http://schemas.microsoft.com/office/drawing/2014/main" id="{A8443867-69DD-471B-A44A-F66034CC2A9B}"/>
              </a:ext>
            </a:extLst>
          </p:cNvPr>
          <p:cNvCxnSpPr>
            <a:cxnSpLocks/>
          </p:cNvCxnSpPr>
          <p:nvPr/>
        </p:nvCxnSpPr>
        <p:spPr>
          <a:xfrm flipV="1">
            <a:off x="2362200" y="2044005"/>
            <a:ext cx="0" cy="1469142"/>
          </a:xfrm>
          <a:prstGeom prst="straightConnector1">
            <a:avLst/>
          </a:prstGeom>
          <a:ln>
            <a:solidFill>
              <a:schemeClr val="accent4">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0" name="TextBox 9">
            <a:extLst>
              <a:ext uri="{FF2B5EF4-FFF2-40B4-BE49-F238E27FC236}">
                <a16:creationId xmlns:a16="http://schemas.microsoft.com/office/drawing/2014/main" id="{8F840AFC-4B6F-4578-BAE6-79698C75854C}"/>
              </a:ext>
            </a:extLst>
          </p:cNvPr>
          <p:cNvSpPr txBox="1"/>
          <p:nvPr/>
        </p:nvSpPr>
        <p:spPr>
          <a:xfrm>
            <a:off x="1708014" y="1697743"/>
            <a:ext cx="1308371" cy="369332"/>
          </a:xfrm>
          <a:prstGeom prst="rect">
            <a:avLst/>
          </a:prstGeom>
          <a:noFill/>
        </p:spPr>
        <p:txBody>
          <a:bodyPr wrap="none" rtlCol="0">
            <a:spAutoFit/>
          </a:bodyPr>
          <a:lstStyle/>
          <a:p>
            <a:r>
              <a:rPr lang="fa-IR" dirty="0">
                <a:solidFill>
                  <a:srgbClr val="00B0F0"/>
                </a:solidFill>
                <a:cs typeface="B Nazanin" panose="00000400000000000000" pitchFamily="2" charset="-78"/>
              </a:rPr>
              <a:t>شکل نیمه قوی </a:t>
            </a:r>
            <a:endParaRPr lang="en-US" dirty="0">
              <a:solidFill>
                <a:srgbClr val="00B0F0"/>
              </a:solidFill>
              <a:cs typeface="B Nazanin" panose="00000400000000000000" pitchFamily="2" charset="-78"/>
            </a:endParaRPr>
          </a:p>
        </p:txBody>
      </p:sp>
      <p:cxnSp>
        <p:nvCxnSpPr>
          <p:cNvPr id="11" name="Straight Arrow Connector 10">
            <a:extLst>
              <a:ext uri="{FF2B5EF4-FFF2-40B4-BE49-F238E27FC236}">
                <a16:creationId xmlns:a16="http://schemas.microsoft.com/office/drawing/2014/main" id="{974727C6-3B8B-4AA5-BD17-2711273B1B1B}"/>
              </a:ext>
            </a:extLst>
          </p:cNvPr>
          <p:cNvCxnSpPr>
            <a:cxnSpLocks/>
          </p:cNvCxnSpPr>
          <p:nvPr/>
        </p:nvCxnSpPr>
        <p:spPr>
          <a:xfrm flipV="1">
            <a:off x="3238500" y="2503171"/>
            <a:ext cx="28575" cy="1536813"/>
          </a:xfrm>
          <a:prstGeom prst="straightConnector1">
            <a:avLst/>
          </a:prstGeom>
          <a:ln>
            <a:solidFill>
              <a:schemeClr val="accent4">
                <a:lumMod val="75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8" name="TextBox 17">
            <a:extLst>
              <a:ext uri="{FF2B5EF4-FFF2-40B4-BE49-F238E27FC236}">
                <a16:creationId xmlns:a16="http://schemas.microsoft.com/office/drawing/2014/main" id="{5C83EE0D-EA86-4561-98B9-BC7A4BA3182E}"/>
              </a:ext>
            </a:extLst>
          </p:cNvPr>
          <p:cNvSpPr txBox="1"/>
          <p:nvPr/>
        </p:nvSpPr>
        <p:spPr>
          <a:xfrm>
            <a:off x="2702568" y="2133839"/>
            <a:ext cx="1043876" cy="369332"/>
          </a:xfrm>
          <a:prstGeom prst="rect">
            <a:avLst/>
          </a:prstGeom>
          <a:noFill/>
        </p:spPr>
        <p:txBody>
          <a:bodyPr wrap="none" rtlCol="0">
            <a:spAutoFit/>
          </a:bodyPr>
          <a:lstStyle/>
          <a:p>
            <a:r>
              <a:rPr lang="fa-IR" dirty="0">
                <a:solidFill>
                  <a:srgbClr val="00B0F0"/>
                </a:solidFill>
                <a:cs typeface="B Nazanin" panose="00000400000000000000" pitchFamily="2" charset="-78"/>
              </a:rPr>
              <a:t>شکل ضعیف</a:t>
            </a:r>
            <a:endParaRPr lang="en-US" dirty="0">
              <a:solidFill>
                <a:srgbClr val="00B0F0"/>
              </a:solidFill>
              <a:cs typeface="B Nazanin" panose="00000400000000000000" pitchFamily="2" charset="-78"/>
            </a:endParaRPr>
          </a:p>
        </p:txBody>
      </p:sp>
    </p:spTree>
    <p:extLst>
      <p:ext uri="{BB962C8B-B14F-4D97-AF65-F5344CB8AC3E}">
        <p14:creationId xmlns:p14="http://schemas.microsoft.com/office/powerpoint/2010/main" val="2942219503"/>
      </p:ext>
    </p:extLst>
  </p:cSld>
  <p:clrMapOvr>
    <a:masterClrMapping/>
  </p:clrMapOvr>
  <p:transition spd="med">
    <p:pull/>
  </p:transition>
</p:sld>
</file>

<file path=ppt/theme/theme1.xml><?xml version="1.0" encoding="utf-8"?>
<a:theme xmlns:a="http://schemas.openxmlformats.org/drawingml/2006/main" name="Basis">
  <a:themeElements>
    <a:clrScheme name="Basis">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Basis</Template>
  <TotalTime>2597</TotalTime>
  <Words>3212</Words>
  <Application>Microsoft Office PowerPoint</Application>
  <PresentationFormat>On-screen Show (4:3)</PresentationFormat>
  <Paragraphs>125</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2  Titr</vt:lpstr>
      <vt:lpstr>Arial</vt:lpstr>
      <vt:lpstr>B Nazanin</vt:lpstr>
      <vt:lpstr>Calibri</vt:lpstr>
      <vt:lpstr>Corbel</vt:lpstr>
      <vt:lpstr>Courier New</vt:lpstr>
      <vt:lpstr>IranNastaliq</vt:lpstr>
      <vt:lpstr>Times New Roman</vt:lpstr>
      <vt:lpstr>Basis</vt:lpstr>
      <vt:lpstr>PowerPoint Presentation</vt:lpstr>
      <vt:lpstr>PowerPoint Presentation</vt:lpstr>
      <vt:lpstr>نظریه بازار کارآی سرمایه </vt:lpstr>
      <vt:lpstr>مقدمه</vt:lpstr>
      <vt:lpstr>اطلاعات و کارآیی بازار </vt:lpstr>
      <vt:lpstr>ویژگیهای کارآیی بازار </vt:lpstr>
      <vt:lpstr>تئوری بازار کارآ و تخصیص بهینه منابع </vt:lpstr>
      <vt:lpstr>نظریه بازار کارا </vt:lpstr>
      <vt:lpstr>گونه های سه گانه کارآیی بازار سرمایه </vt:lpstr>
      <vt:lpstr>گونه های سه گانه کارآیی بازار سرمایه </vt:lpstr>
      <vt:lpstr>آزمونهای تجربی کارآیی بازار </vt:lpstr>
      <vt:lpstr>آزمونها </vt:lpstr>
      <vt:lpstr>برداشتهای غلط برخی از محققین  در زمینه کارایی بازار سرمایه </vt:lpstr>
      <vt:lpstr>مقدمه </vt:lpstr>
      <vt:lpstr>ماهیت کارایی در بازار سرمایه  </vt:lpstr>
      <vt:lpstr>برداشتهای غلط</vt:lpstr>
      <vt:lpstr>تصورات اشتباه در ماهیت کارایی </vt:lpstr>
      <vt:lpstr>تصورات اشتباه در شواهد وجود کارایی </vt:lpstr>
      <vt:lpstr>تصورات اشتباه در شواهد وجود کارایی </vt:lpstr>
      <vt:lpstr>تصورات اشتباه در شواهد وجود کارایی </vt:lpstr>
      <vt:lpstr>برداشتهای غلط از مفهوم کارایی </vt:lpstr>
      <vt:lpstr>برداشتهای غلط از مفهوم کارایی </vt:lpstr>
      <vt:lpstr>تصورات غلط از مفهوم کارایی</vt:lpstr>
      <vt:lpstr>تصورات غلط از مفهوم کارایی</vt:lpstr>
      <vt:lpstr>هدف از سرمایه گذاری در اوراق بهادار </vt:lpstr>
      <vt:lpstr>خلاصه و نتیجه گیری </vt:lpstr>
      <vt:lpstr>خلاصه و نتیجه گیری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حسابرسی پیشرفته</dc:title>
  <dc:creator>Sima</dc:creator>
  <cp:lastModifiedBy>nabizadeh73</cp:lastModifiedBy>
  <cp:revision>92</cp:revision>
  <dcterms:created xsi:type="dcterms:W3CDTF">2017-10-20T08:28:27Z</dcterms:created>
  <dcterms:modified xsi:type="dcterms:W3CDTF">2021-07-30T12:14:38Z</dcterms:modified>
</cp:coreProperties>
</file>