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2"/>
  </p:sldMasterIdLst>
  <p:notesMasterIdLst>
    <p:notesMasterId r:id="rId23"/>
  </p:notesMasterIdLst>
  <p:sldIdLst>
    <p:sldId id="400" r:id="rId3"/>
    <p:sldId id="395" r:id="rId4"/>
    <p:sldId id="258" r:id="rId5"/>
    <p:sldId id="376" r:id="rId6"/>
    <p:sldId id="398" r:id="rId7"/>
    <p:sldId id="387" r:id="rId8"/>
    <p:sldId id="377" r:id="rId9"/>
    <p:sldId id="378" r:id="rId10"/>
    <p:sldId id="380" r:id="rId11"/>
    <p:sldId id="381" r:id="rId12"/>
    <p:sldId id="384" r:id="rId13"/>
    <p:sldId id="385" r:id="rId14"/>
    <p:sldId id="386" r:id="rId15"/>
    <p:sldId id="388" r:id="rId16"/>
    <p:sldId id="399" r:id="rId17"/>
    <p:sldId id="390" r:id="rId18"/>
    <p:sldId id="391" r:id="rId19"/>
    <p:sldId id="392" r:id="rId20"/>
    <p:sldId id="393" r:id="rId21"/>
    <p:sldId id="401" r:id="rId22"/>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Default Section" id="{DDCAAF61-EEAC-4655-934D-8811CAF66EAD}">
          <p14:sldIdLst>
            <p14:sldId id="400"/>
            <p14:sldId id="395"/>
            <p14:sldId id="258"/>
            <p14:sldId id="376"/>
            <p14:sldId id="398"/>
          </p14:sldIdLst>
        </p14:section>
        <p14:section name="Untitled Section" id="{E69C1C18-6761-40BA-9162-4692548F5A26}">
          <p14:sldIdLst>
            <p14:sldId id="387"/>
            <p14:sldId id="377"/>
            <p14:sldId id="378"/>
            <p14:sldId id="380"/>
            <p14:sldId id="381"/>
            <p14:sldId id="384"/>
            <p14:sldId id="385"/>
            <p14:sldId id="386"/>
            <p14:sldId id="388"/>
            <p14:sldId id="399"/>
            <p14:sldId id="390"/>
            <p14:sldId id="391"/>
            <p14:sldId id="392"/>
            <p14:sldId id="393"/>
            <p14:sldId id="4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snapToGrid="0">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sorterViewPr>
    <p:cViewPr>
      <p:scale>
        <a:sx n="89" d="100"/>
        <a:sy n="89" d="100"/>
      </p:scale>
      <p:origin x="0" y="-16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atin typeface="Arial" charset="0"/>
                <a:cs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charset="0"/>
                <a:cs typeface="Arial" charset="0"/>
              </a:defRPr>
            </a:lvl1pPr>
          </a:lstStyle>
          <a:p>
            <a:pPr>
              <a:defRPr/>
            </a:pPr>
            <a:fld id="{49DA184D-40C6-4610-8E50-157B17D7E01A}" type="slidenum">
              <a:rPr lang="en-US"/>
              <a:pPr>
                <a:defRPr/>
              </a:pPr>
              <a:t>‹#›</a:t>
            </a:fld>
            <a:endParaRPr lang="en-US"/>
          </a:p>
        </p:txBody>
      </p:sp>
    </p:spTree>
    <p:extLst>
      <p:ext uri="{BB962C8B-B14F-4D97-AF65-F5344CB8AC3E}">
        <p14:creationId xmlns:p14="http://schemas.microsoft.com/office/powerpoint/2010/main" val="3679582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DA184D-40C6-4610-8E50-157B17D7E01A}" type="slidenum">
              <a:rPr lang="en-US" smtClean="0"/>
              <a:pPr>
                <a:defRPr/>
              </a:pPr>
              <a:t>15</a:t>
            </a:fld>
            <a:endParaRPr lang="en-US"/>
          </a:p>
        </p:txBody>
      </p:sp>
    </p:spTree>
    <p:extLst>
      <p:ext uri="{BB962C8B-B14F-4D97-AF65-F5344CB8AC3E}">
        <p14:creationId xmlns:p14="http://schemas.microsoft.com/office/powerpoint/2010/main" val="900807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DA184D-40C6-4610-8E50-157B17D7E01A}" type="slidenum">
              <a:rPr lang="en-US" smtClean="0"/>
              <a:pPr>
                <a:defRPr/>
              </a:pPr>
              <a:t>16</a:t>
            </a:fld>
            <a:endParaRPr lang="en-US"/>
          </a:p>
        </p:txBody>
      </p:sp>
    </p:spTree>
    <p:extLst>
      <p:ext uri="{BB962C8B-B14F-4D97-AF65-F5344CB8AC3E}">
        <p14:creationId xmlns:p14="http://schemas.microsoft.com/office/powerpoint/2010/main" val="1158105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DA184D-40C6-4610-8E50-157B17D7E01A}" type="slidenum">
              <a:rPr lang="en-US" smtClean="0"/>
              <a:pPr>
                <a:defRPr/>
              </a:pPr>
              <a:t>17</a:t>
            </a:fld>
            <a:endParaRPr lang="en-US"/>
          </a:p>
        </p:txBody>
      </p:sp>
    </p:spTree>
    <p:extLst>
      <p:ext uri="{BB962C8B-B14F-4D97-AF65-F5344CB8AC3E}">
        <p14:creationId xmlns:p14="http://schemas.microsoft.com/office/powerpoint/2010/main" val="3007847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DA184D-40C6-4610-8E50-157B17D7E01A}" type="slidenum">
              <a:rPr lang="en-US" smtClean="0"/>
              <a:pPr>
                <a:defRPr/>
              </a:pPr>
              <a:t>18</a:t>
            </a:fld>
            <a:endParaRPr lang="en-US"/>
          </a:p>
        </p:txBody>
      </p:sp>
    </p:spTree>
    <p:extLst>
      <p:ext uri="{BB962C8B-B14F-4D97-AF65-F5344CB8AC3E}">
        <p14:creationId xmlns:p14="http://schemas.microsoft.com/office/powerpoint/2010/main" val="633989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9DA184D-40C6-4610-8E50-157B17D7E01A}" type="slidenum">
              <a:rPr lang="en-US" smtClean="0"/>
              <a:pPr>
                <a:defRPr/>
              </a:pPr>
              <a:t>19</a:t>
            </a:fld>
            <a:endParaRPr lang="en-US"/>
          </a:p>
        </p:txBody>
      </p:sp>
    </p:spTree>
    <p:extLst>
      <p:ext uri="{BB962C8B-B14F-4D97-AF65-F5344CB8AC3E}">
        <p14:creationId xmlns:p14="http://schemas.microsoft.com/office/powerpoint/2010/main" val="281458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pPr>
              <a:defRPr/>
            </a:pPr>
            <a:endParaRPr lang="en-US"/>
          </a:p>
        </p:txBody>
      </p:sp>
      <p:sp>
        <p:nvSpPr>
          <p:cNvPr id="20" name="Footer Placeholder 19"/>
          <p:cNvSpPr>
            <a:spLocks noGrp="1"/>
          </p:cNvSpPr>
          <p:nvPr>
            <p:ph type="ftr" sz="quarter" idx="11"/>
          </p:nvPr>
        </p:nvSpPr>
        <p:spPr/>
        <p:txBody>
          <a:bodyPr/>
          <a:lstStyle/>
          <a:p>
            <a:pPr>
              <a:defRPr/>
            </a:pPr>
            <a:r>
              <a:rPr lang="en-US"/>
              <a:t>www.prozhe.com</a:t>
            </a:r>
          </a:p>
        </p:txBody>
      </p:sp>
      <p:sp>
        <p:nvSpPr>
          <p:cNvPr id="10" name="Slide Number Placeholder 9"/>
          <p:cNvSpPr>
            <a:spLocks noGrp="1"/>
          </p:cNvSpPr>
          <p:nvPr>
            <p:ph type="sldNum" sz="quarter" idx="12"/>
          </p:nvPr>
        </p:nvSpPr>
        <p:spPr/>
        <p:txBody>
          <a:bodyPr/>
          <a:lstStyle/>
          <a:p>
            <a:pPr>
              <a:defRPr/>
            </a:pPr>
            <a:fld id="{04E5C6DD-A239-4F84-9FCD-EA7DD5904C70}"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www.prozhe.com</a:t>
            </a:r>
          </a:p>
        </p:txBody>
      </p:sp>
      <p:sp>
        <p:nvSpPr>
          <p:cNvPr id="6" name="Slide Number Placeholder 5"/>
          <p:cNvSpPr>
            <a:spLocks noGrp="1"/>
          </p:cNvSpPr>
          <p:nvPr>
            <p:ph type="sldNum" sz="quarter" idx="12"/>
          </p:nvPr>
        </p:nvSpPr>
        <p:spPr/>
        <p:txBody>
          <a:bodyPr/>
          <a:lstStyle/>
          <a:p>
            <a:pPr>
              <a:defRPr/>
            </a:pPr>
            <a:fld id="{2DC0E5FC-AFCA-4D06-B80F-CE098D029B4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www.prozhe.com</a:t>
            </a:r>
          </a:p>
        </p:txBody>
      </p:sp>
      <p:sp>
        <p:nvSpPr>
          <p:cNvPr id="6" name="Slide Number Placeholder 5"/>
          <p:cNvSpPr>
            <a:spLocks noGrp="1"/>
          </p:cNvSpPr>
          <p:nvPr>
            <p:ph type="sldNum" sz="quarter" idx="12"/>
          </p:nvPr>
        </p:nvSpPr>
        <p:spPr/>
        <p:txBody>
          <a:bodyPr/>
          <a:lstStyle/>
          <a:p>
            <a:pPr>
              <a:defRPr/>
            </a:pPr>
            <a:fld id="{8FDC99B3-1AFC-41EA-9DCD-F2E24B11568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www.prozhe.com</a:t>
            </a:r>
          </a:p>
        </p:txBody>
      </p:sp>
      <p:sp>
        <p:nvSpPr>
          <p:cNvPr id="6" name="Slide Number Placeholder 5"/>
          <p:cNvSpPr>
            <a:spLocks noGrp="1"/>
          </p:cNvSpPr>
          <p:nvPr>
            <p:ph type="sldNum" sz="quarter" idx="12"/>
          </p:nvPr>
        </p:nvSpPr>
        <p:spPr/>
        <p:txBody>
          <a:bodyPr/>
          <a:lstStyle/>
          <a:p>
            <a:pPr>
              <a:defRPr/>
            </a:pPr>
            <a:fld id="{10EE77CA-0BB4-4BEF-A3EF-A42DF181EE6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a:t>www.prozhe.com</a:t>
            </a:r>
          </a:p>
        </p:txBody>
      </p:sp>
      <p:sp>
        <p:nvSpPr>
          <p:cNvPr id="6" name="Slide Number Placeholder 5"/>
          <p:cNvSpPr>
            <a:spLocks noGrp="1"/>
          </p:cNvSpPr>
          <p:nvPr>
            <p:ph type="sldNum" sz="quarter" idx="12"/>
          </p:nvPr>
        </p:nvSpPr>
        <p:spPr/>
        <p:txBody>
          <a:bodyPr/>
          <a:lstStyle/>
          <a:p>
            <a:pPr>
              <a:defRPr/>
            </a:pPr>
            <a:fld id="{BBDA2452-FA8A-4B6D-8A3D-A06D6F17B429}"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www.prozhe.com</a:t>
            </a:r>
          </a:p>
        </p:txBody>
      </p:sp>
      <p:sp>
        <p:nvSpPr>
          <p:cNvPr id="7" name="Slide Number Placeholder 6"/>
          <p:cNvSpPr>
            <a:spLocks noGrp="1"/>
          </p:cNvSpPr>
          <p:nvPr>
            <p:ph type="sldNum" sz="quarter" idx="12"/>
          </p:nvPr>
        </p:nvSpPr>
        <p:spPr/>
        <p:txBody>
          <a:bodyPr/>
          <a:lstStyle/>
          <a:p>
            <a:pPr>
              <a:defRPr/>
            </a:pPr>
            <a:fld id="{43C22E96-68FB-46C9-AA9C-419ADC45A8C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a:t>www.prozhe.com</a:t>
            </a:r>
          </a:p>
        </p:txBody>
      </p:sp>
      <p:sp>
        <p:nvSpPr>
          <p:cNvPr id="9" name="Slide Number Placeholder 8"/>
          <p:cNvSpPr>
            <a:spLocks noGrp="1"/>
          </p:cNvSpPr>
          <p:nvPr>
            <p:ph type="sldNum" sz="quarter" idx="12"/>
          </p:nvPr>
        </p:nvSpPr>
        <p:spPr/>
        <p:txBody>
          <a:bodyPr/>
          <a:lstStyle/>
          <a:p>
            <a:pPr>
              <a:defRPr/>
            </a:pPr>
            <a:fld id="{45B97B3A-27E5-4FA0-AE8C-4FF38DB0BB2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a:t>www.prozhe.com</a:t>
            </a:r>
          </a:p>
        </p:txBody>
      </p:sp>
      <p:sp>
        <p:nvSpPr>
          <p:cNvPr id="5" name="Slide Number Placeholder 4"/>
          <p:cNvSpPr>
            <a:spLocks noGrp="1"/>
          </p:cNvSpPr>
          <p:nvPr>
            <p:ph type="sldNum" sz="quarter" idx="12"/>
          </p:nvPr>
        </p:nvSpPr>
        <p:spPr/>
        <p:txBody>
          <a:bodyPr/>
          <a:lstStyle/>
          <a:p>
            <a:pPr>
              <a:defRPr/>
            </a:pPr>
            <a:fld id="{600E3985-B568-410E-BCF3-1B7CFA7E6B9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a:t>www.prozhe.com</a:t>
            </a:r>
          </a:p>
        </p:txBody>
      </p:sp>
      <p:sp>
        <p:nvSpPr>
          <p:cNvPr id="4" name="Slide Number Placeholder 3"/>
          <p:cNvSpPr>
            <a:spLocks noGrp="1"/>
          </p:cNvSpPr>
          <p:nvPr>
            <p:ph type="sldNum" sz="quarter" idx="12"/>
          </p:nvPr>
        </p:nvSpPr>
        <p:spPr/>
        <p:txBody>
          <a:bodyPr/>
          <a:lstStyle/>
          <a:p>
            <a:pPr>
              <a:defRPr/>
            </a:pPr>
            <a:fld id="{03C08D49-8604-433C-B07B-E7C26ED8CEDD}"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www.prozhe.com</a:t>
            </a:r>
          </a:p>
        </p:txBody>
      </p:sp>
      <p:sp>
        <p:nvSpPr>
          <p:cNvPr id="7" name="Slide Number Placeholder 6"/>
          <p:cNvSpPr>
            <a:spLocks noGrp="1"/>
          </p:cNvSpPr>
          <p:nvPr>
            <p:ph type="sldNum" sz="quarter" idx="12"/>
          </p:nvPr>
        </p:nvSpPr>
        <p:spPr/>
        <p:txBody>
          <a:bodyPr/>
          <a:lstStyle/>
          <a:p>
            <a:pPr>
              <a:defRPr/>
            </a:pPr>
            <a:fld id="{D868E51E-D9D2-4908-994F-C28B35633E6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a:t>www.prozhe.com</a:t>
            </a:r>
          </a:p>
        </p:txBody>
      </p:sp>
      <p:sp>
        <p:nvSpPr>
          <p:cNvPr id="7" name="Slide Number Placeholder 6"/>
          <p:cNvSpPr>
            <a:spLocks noGrp="1"/>
          </p:cNvSpPr>
          <p:nvPr>
            <p:ph type="sldNum" sz="quarter" idx="12"/>
          </p:nvPr>
        </p:nvSpPr>
        <p:spPr/>
        <p:txBody>
          <a:bodyPr/>
          <a:lstStyle/>
          <a:p>
            <a:pPr>
              <a:defRPr/>
            </a:pPr>
            <a:fld id="{3D3CDEFF-AD26-4698-9821-556DE6C9892B}"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n-US"/>
              <a:t>www.prozhe.com</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F023FDD-BA70-42E7-9A35-197704EF99AC}"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hf sldNum="0" hd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998445"/>
            <a:ext cx="6686549" cy="121023"/>
          </a:xfrm>
        </p:spPr>
        <p:txBody>
          <a:bodyPr>
            <a:normAutofit fontScale="90000"/>
          </a:bodyPr>
          <a:lstStyle/>
          <a:p>
            <a:endParaRPr lang="fa-IR" dirty="0"/>
          </a:p>
        </p:txBody>
      </p:sp>
      <p:sp>
        <p:nvSpPr>
          <p:cNvPr id="3" name="Subtitle 2"/>
          <p:cNvSpPr>
            <a:spLocks noGrp="1"/>
          </p:cNvSpPr>
          <p:nvPr>
            <p:ph type="subTitle" idx="1"/>
          </p:nvPr>
        </p:nvSpPr>
        <p:spPr>
          <a:xfrm>
            <a:off x="1301004" y="1260662"/>
            <a:ext cx="6767232" cy="4608979"/>
          </a:xfrm>
        </p:spPr>
        <p:txBody>
          <a:bodyPr>
            <a:normAutofit/>
          </a:bodyPr>
          <a:lstStyle/>
          <a:p>
            <a:pPr algn="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1277" y="1023343"/>
            <a:ext cx="5861447" cy="4811315"/>
          </a:xfrm>
          <a:prstGeom prst="rect">
            <a:avLst/>
          </a:prstGeom>
        </p:spPr>
      </p:pic>
    </p:spTree>
    <p:extLst>
      <p:ext uri="{BB962C8B-B14F-4D97-AF65-F5344CB8AC3E}">
        <p14:creationId xmlns:p14="http://schemas.microsoft.com/office/powerpoint/2010/main" val="3325453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r>
              <a:rPr lang="fa-IR" sz="2000" b="1" dirty="0">
                <a:solidFill>
                  <a:schemeClr val="tx1"/>
                </a:solidFill>
                <a:effectLst/>
                <a:latin typeface="Arial" pitchFamily="34" charset="0"/>
                <a:ea typeface="+mn-ea"/>
              </a:rPr>
              <a:t>ظهورمالی رفتاری:</a:t>
            </a:r>
            <a:endParaRPr lang="fa-IR" sz="2000" dirty="0">
              <a:effectLst/>
            </a:endParaRPr>
          </a:p>
        </p:txBody>
      </p:sp>
      <p:sp>
        <p:nvSpPr>
          <p:cNvPr id="13314" name="Content Placeholder 2"/>
          <p:cNvSpPr>
            <a:spLocks noGrp="1"/>
          </p:cNvSpPr>
          <p:nvPr>
            <p:ph idx="1"/>
          </p:nvPr>
        </p:nvSpPr>
        <p:spPr>
          <a:xfrm>
            <a:off x="955347" y="1482417"/>
            <a:ext cx="8147714" cy="5133975"/>
          </a:xfrm>
        </p:spPr>
        <p:txBody>
          <a:bodyPr>
            <a:normAutofit/>
          </a:bodyPr>
          <a:lstStyle/>
          <a:p>
            <a:pPr algn="justLow">
              <a:buFont typeface="Wingdings" panose="05000000000000000000" pitchFamily="2" charset="2"/>
              <a:buChar char="v"/>
            </a:pPr>
            <a:r>
              <a:rPr lang="fa-IR" sz="1800" dirty="0">
                <a:latin typeface="Arial" pitchFamily="34" charset="0"/>
                <a:cs typeface="B Lotus" panose="00000400000000000000" pitchFamily="2" charset="-78"/>
              </a:rPr>
              <a:t>طی‌دهه1990عمده‌مطالعات‌دانشگاهی‌ازتحلیل‌های‌اقتصادسنجی‌سری‌های‌زمانی‌قیمت‌ها،سودهای‌نقدی‌وعایدات‌ به‌بسط‌مدل‌هایی‌که‌روانشناسی‌افرادرابه بازارهای‌مالی‌ارتباط‌می‌دادند،سوق‌پیداکرد.</a:t>
            </a:r>
          </a:p>
          <a:p>
            <a:pPr algn="justLow">
              <a:buFont typeface="Wingdings" panose="05000000000000000000" pitchFamily="2" charset="2"/>
              <a:buChar char="v"/>
            </a:pPr>
            <a:r>
              <a:rPr lang="fa-IR" sz="1800" dirty="0">
                <a:latin typeface="Arial" pitchFamily="34" charset="0"/>
                <a:cs typeface="B Lotus" panose="00000400000000000000" pitchFamily="2" charset="-78"/>
              </a:rPr>
              <a:t>ازمطالعاتی‌که‌تمرکزخودرادرحوزه‌رفتاری‌فردی‌سرمایه‌گذاران‌قراردادند:</a:t>
            </a:r>
          </a:p>
          <a:p>
            <a:pPr algn="justLow">
              <a:lnSpc>
                <a:spcPct val="150000"/>
              </a:lnSpc>
              <a:buFont typeface="Wingdings" panose="05000000000000000000" pitchFamily="2" charset="2"/>
              <a:buChar char="v"/>
            </a:pPr>
            <a:endParaRPr lang="fa-IR" sz="20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endParaRPr lang="fa-IR" sz="2000" dirty="0">
              <a:latin typeface="Arial" pitchFamily="34" charset="0"/>
              <a:cs typeface="B Lotus" panose="00000400000000000000" pitchFamily="2" charset="-78"/>
            </a:endParaRPr>
          </a:p>
        </p:txBody>
      </p:sp>
      <p:sp>
        <p:nvSpPr>
          <p:cNvPr id="4" name="Rectangle 5"/>
          <p:cNvSpPr>
            <a:spLocks noChangeArrowheads="1"/>
          </p:cNvSpPr>
          <p:nvPr/>
        </p:nvSpPr>
        <p:spPr bwMode="auto">
          <a:xfrm>
            <a:off x="0" y="341313"/>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نظریه مالی رفتاری</a:t>
            </a:r>
          </a:p>
          <a:p>
            <a:pPr algn="ctr">
              <a:lnSpc>
                <a:spcPct val="150000"/>
              </a:lnSpc>
              <a:defRPr/>
            </a:pPr>
            <a:endParaRPr lang="fa-IR" sz="1400" b="1" dirty="0"/>
          </a:p>
        </p:txBody>
      </p:sp>
      <p:graphicFrame>
        <p:nvGraphicFramePr>
          <p:cNvPr id="6" name="Table 5"/>
          <p:cNvGraphicFramePr>
            <a:graphicFrameLocks noGrp="1"/>
          </p:cNvGraphicFramePr>
          <p:nvPr>
            <p:extLst>
              <p:ext uri="{D42A27DB-BD31-4B8C-83A1-F6EECF244321}">
                <p14:modId xmlns:p14="http://schemas.microsoft.com/office/powerpoint/2010/main" val="1930145054"/>
              </p:ext>
            </p:extLst>
          </p:nvPr>
        </p:nvGraphicFramePr>
        <p:xfrm>
          <a:off x="1971674" y="2625420"/>
          <a:ext cx="6283325" cy="3843462"/>
        </p:xfrm>
        <a:graphic>
          <a:graphicData uri="http://schemas.openxmlformats.org/drawingml/2006/table">
            <a:tbl>
              <a:tblPr firstRow="1" bandRow="1">
                <a:tableStyleId>{F5AB1C69-6EDB-4FF4-983F-18BD219EF322}</a:tableStyleId>
              </a:tblPr>
              <a:tblGrid>
                <a:gridCol w="5390237">
                  <a:extLst>
                    <a:ext uri="{9D8B030D-6E8A-4147-A177-3AD203B41FA5}">
                      <a16:colId xmlns:a16="http://schemas.microsoft.com/office/drawing/2014/main" val="20000"/>
                    </a:ext>
                  </a:extLst>
                </a:gridCol>
                <a:gridCol w="893088">
                  <a:extLst>
                    <a:ext uri="{9D8B030D-6E8A-4147-A177-3AD203B41FA5}">
                      <a16:colId xmlns:a16="http://schemas.microsoft.com/office/drawing/2014/main" val="20001"/>
                    </a:ext>
                  </a:extLst>
                </a:gridCol>
              </a:tblGrid>
              <a:tr h="533897">
                <a:tc>
                  <a:txBody>
                    <a:bodyPr/>
                    <a:lstStyle/>
                    <a:p>
                      <a:pPr algn="ctr"/>
                      <a:r>
                        <a:rPr lang="en-US" sz="1800" dirty="0">
                          <a:cs typeface="B Lotus" panose="00000400000000000000" pitchFamily="2" charset="-78"/>
                        </a:rPr>
                        <a:t> </a:t>
                      </a:r>
                      <a:r>
                        <a:rPr lang="fa-IR" sz="1800" dirty="0">
                          <a:cs typeface="B Lotus" panose="00000400000000000000" pitchFamily="2" charset="-78"/>
                        </a:rPr>
                        <a:t>مطالعات درحوزه رفتاری فردی سرمایه‌گذاران</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سال</a:t>
                      </a:r>
                      <a:endParaRPr lang="en-US" sz="1800" dirty="0">
                        <a:cs typeface="B Lotus" panose="00000400000000000000" pitchFamily="2" charset="-78"/>
                      </a:endParaRPr>
                    </a:p>
                  </a:txBody>
                  <a:tcPr/>
                </a:tc>
                <a:extLst>
                  <a:ext uri="{0D108BD9-81ED-4DB2-BD59-A6C34878D82A}">
                    <a16:rowId xmlns:a16="http://schemas.microsoft.com/office/drawing/2014/main" val="10000"/>
                  </a:ext>
                </a:extLst>
              </a:tr>
              <a:tr h="533897">
                <a:tc>
                  <a:txBody>
                    <a:bodyPr/>
                    <a:lstStyle/>
                    <a:p>
                      <a:pPr algn="ctr"/>
                      <a:r>
                        <a:rPr lang="fa-IR" sz="1800" dirty="0">
                          <a:cs typeface="B Lotus" panose="00000400000000000000" pitchFamily="2" charset="-78"/>
                        </a:rPr>
                        <a:t>برداشت‌نادرست‌افرادازریسک</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1972</a:t>
                      </a:r>
                      <a:endParaRPr lang="en-US" sz="1800" dirty="0">
                        <a:cs typeface="B Lotus" panose="00000400000000000000" pitchFamily="2" charset="-78"/>
                      </a:endParaRPr>
                    </a:p>
                  </a:txBody>
                  <a:tcPr/>
                </a:tc>
                <a:extLst>
                  <a:ext uri="{0D108BD9-81ED-4DB2-BD59-A6C34878D82A}">
                    <a16:rowId xmlns:a16="http://schemas.microsoft.com/office/drawing/2014/main" val="10001"/>
                  </a:ext>
                </a:extLst>
              </a:tr>
              <a:tr h="533897">
                <a:tc>
                  <a:txBody>
                    <a:bodyPr/>
                    <a:lstStyle/>
                    <a:p>
                      <a:pPr algn="ctr"/>
                      <a:r>
                        <a:rPr lang="fa-IR" sz="1800" dirty="0">
                          <a:cs typeface="B Lotus" panose="00000400000000000000" pitchFamily="2" charset="-78"/>
                        </a:rPr>
                        <a:t>تصمیمات‌شهودی</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1974</a:t>
                      </a:r>
                      <a:endParaRPr lang="en-US" sz="1800" dirty="0">
                        <a:cs typeface="B Lotus" panose="00000400000000000000" pitchFamily="2" charset="-78"/>
                      </a:endParaRPr>
                    </a:p>
                  </a:txBody>
                  <a:tcPr/>
                </a:tc>
                <a:extLst>
                  <a:ext uri="{0D108BD9-81ED-4DB2-BD59-A6C34878D82A}">
                    <a16:rowId xmlns:a16="http://schemas.microsoft.com/office/drawing/2014/main" val="10002"/>
                  </a:ext>
                </a:extLst>
              </a:tr>
              <a:tr h="533897">
                <a:tc>
                  <a:txBody>
                    <a:bodyPr/>
                    <a:lstStyle/>
                    <a:p>
                      <a:pPr algn="ctr"/>
                      <a:r>
                        <a:rPr lang="fa-IR" sz="1800" dirty="0">
                          <a:cs typeface="B Lotus" panose="00000400000000000000" pitchFamily="2" charset="-78"/>
                        </a:rPr>
                        <a:t>چارچوب‌های‌تصمیم</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1979</a:t>
                      </a:r>
                      <a:endParaRPr lang="en-US" sz="1800" dirty="0">
                        <a:cs typeface="B Lotus" panose="00000400000000000000" pitchFamily="2" charset="-78"/>
                      </a:endParaRPr>
                    </a:p>
                  </a:txBody>
                  <a:tcPr/>
                </a:tc>
                <a:extLst>
                  <a:ext uri="{0D108BD9-81ED-4DB2-BD59-A6C34878D82A}">
                    <a16:rowId xmlns:a16="http://schemas.microsoft.com/office/drawing/2014/main" val="10003"/>
                  </a:ext>
                </a:extLst>
              </a:tr>
              <a:tr h="533897">
                <a:tc>
                  <a:txBody>
                    <a:bodyPr/>
                    <a:lstStyle/>
                    <a:p>
                      <a:pPr algn="ctr"/>
                      <a:r>
                        <a:rPr lang="fa-IR" sz="1800" dirty="0">
                          <a:cs typeface="B Lotus" panose="00000400000000000000" pitchFamily="2" charset="-78"/>
                        </a:rPr>
                        <a:t>برگشت‌بلندمدت‌دربازده</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1985</a:t>
                      </a:r>
                      <a:endParaRPr lang="en-US" sz="1800" dirty="0">
                        <a:cs typeface="B Lotus" panose="00000400000000000000" pitchFamily="2" charset="-78"/>
                      </a:endParaRPr>
                    </a:p>
                  </a:txBody>
                  <a:tcPr/>
                </a:tc>
                <a:extLst>
                  <a:ext uri="{0D108BD9-81ED-4DB2-BD59-A6C34878D82A}">
                    <a16:rowId xmlns:a16="http://schemas.microsoft.com/office/drawing/2014/main" val="10004"/>
                  </a:ext>
                </a:extLst>
              </a:tr>
              <a:tr h="533897">
                <a:tc>
                  <a:txBody>
                    <a:bodyPr/>
                    <a:lstStyle/>
                    <a:p>
                      <a:pPr algn="ctr"/>
                      <a:r>
                        <a:rPr lang="fa-IR" sz="1800" dirty="0">
                          <a:cs typeface="B Lotus" panose="00000400000000000000" pitchFamily="2" charset="-78"/>
                        </a:rPr>
                        <a:t>برگشت‌كوتاه‌مدت‌دربازده</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1993</a:t>
                      </a:r>
                      <a:endParaRPr lang="en-US" sz="1800" dirty="0">
                        <a:cs typeface="B Lotus" panose="00000400000000000000" pitchFamily="2" charset="-78"/>
                      </a:endParaRPr>
                    </a:p>
                  </a:txBody>
                  <a:tcPr/>
                </a:tc>
                <a:extLst>
                  <a:ext uri="{0D108BD9-81ED-4DB2-BD59-A6C34878D82A}">
                    <a16:rowId xmlns:a16="http://schemas.microsoft.com/office/drawing/2014/main" val="10005"/>
                  </a:ext>
                </a:extLst>
              </a:tr>
              <a:tr h="533897">
                <a:tc>
                  <a:txBody>
                    <a:bodyPr/>
                    <a:lstStyle/>
                    <a:p>
                      <a:pPr algn="ctr"/>
                      <a:r>
                        <a:rPr lang="fa-IR" sz="1800" dirty="0">
                          <a:cs typeface="B Lotus" panose="00000400000000000000" pitchFamily="2" charset="-78"/>
                        </a:rPr>
                        <a:t>پدیده‌اریب‌خوداسنادی</a:t>
                      </a:r>
                      <a:r>
                        <a:rPr lang="en-US" sz="1800" dirty="0">
                          <a:cs typeface="B Lotus" panose="00000400000000000000" pitchFamily="2" charset="-78"/>
                        </a:rPr>
                        <a:t> </a:t>
                      </a:r>
                      <a:r>
                        <a:rPr lang="en-US" sz="1800" baseline="0" dirty="0">
                          <a:cs typeface="B Lotus" panose="00000400000000000000" pitchFamily="2" charset="-78"/>
                        </a:rPr>
                        <a:t> </a:t>
                      </a:r>
                      <a:r>
                        <a:rPr lang="fa-IR" sz="1800" baseline="0" dirty="0">
                          <a:cs typeface="B Lotus" panose="00000400000000000000" pitchFamily="2" charset="-78"/>
                        </a:rPr>
                        <a:t>ـ عکس‌العمل بیش ازحدوکمترازحد</a:t>
                      </a:r>
                    </a:p>
                    <a:p>
                      <a:pPr algn="ct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1998</a:t>
                      </a:r>
                      <a:endParaRPr lang="en-US" sz="1800" dirty="0">
                        <a:cs typeface="B Lotus" panose="00000400000000000000" pitchFamily="2" charset="-78"/>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70253268"/>
      </p:ext>
    </p:extLst>
  </p:cSld>
  <p:clrMapOvr>
    <a:masterClrMapping/>
  </p:clrMapOvr>
  <p:transition spd="slow">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endParaRPr lang="fa-IR" sz="2000" dirty="0">
              <a:effectLst/>
            </a:endParaRPr>
          </a:p>
        </p:txBody>
      </p:sp>
      <p:sp>
        <p:nvSpPr>
          <p:cNvPr id="13314" name="Content Placeholder 2"/>
          <p:cNvSpPr>
            <a:spLocks noGrp="1"/>
          </p:cNvSpPr>
          <p:nvPr>
            <p:ph idx="1"/>
          </p:nvPr>
        </p:nvSpPr>
        <p:spPr>
          <a:xfrm>
            <a:off x="955347" y="1482417"/>
            <a:ext cx="8147714" cy="5133975"/>
          </a:xfrm>
        </p:spPr>
        <p:txBody>
          <a:bodyPr>
            <a:normAutofit/>
          </a:bodyPr>
          <a:lstStyle/>
          <a:p>
            <a:pPr algn="justLow">
              <a:buFont typeface="Wingdings" panose="05000000000000000000" pitchFamily="2" charset="2"/>
              <a:buChar char="v"/>
            </a:pPr>
            <a:r>
              <a:rPr lang="fa-IR" sz="1800" dirty="0">
                <a:latin typeface="Arial" pitchFamily="34" charset="0"/>
                <a:cs typeface="B Lotus" panose="00000400000000000000" pitchFamily="2" charset="-78"/>
              </a:rPr>
              <a:t>به نظرباربریز،شیفر و ویشنی (1998) پدیده عکس‌العمل بیش ازحدوکم‌ترازحدبه دلیل وجوددواریب قضاوتی پدیدمی‌آید.</a:t>
            </a:r>
          </a:p>
          <a:p>
            <a:pPr algn="justLow">
              <a:buFont typeface="Wingdings" panose="05000000000000000000" pitchFamily="2" charset="2"/>
              <a:buChar char="v"/>
            </a:pPr>
            <a:r>
              <a:rPr lang="fa-IR" sz="1800" dirty="0">
                <a:latin typeface="Arial" pitchFamily="34" charset="0"/>
                <a:cs typeface="B Lotus" panose="00000400000000000000" pitchFamily="2" charset="-78"/>
              </a:rPr>
              <a:t>1ـ اریب کنندگی کاهنمن و تیورسکی (1982) که درآن افرادبه وقایع والگوی اخیرداده‌ها،نسبت به خاصیت کلی که داده‌هادارندوزن بیشتری می‌دهند.</a:t>
            </a:r>
          </a:p>
          <a:p>
            <a:pPr algn="justLow">
              <a:buFont typeface="Wingdings" panose="05000000000000000000" pitchFamily="2" charset="2"/>
              <a:buChar char="v"/>
            </a:pPr>
            <a:r>
              <a:rPr lang="fa-IR" sz="1800" dirty="0">
                <a:latin typeface="Arial" pitchFamily="34" charset="0"/>
                <a:cs typeface="B Lotus" panose="00000400000000000000" pitchFamily="2" charset="-78"/>
              </a:rPr>
              <a:t>2ـاریب حفاظت ادوارد (1968) یاهمان واکنش کندکه فرض می‌شودافرادباسرعت کمتری خودرادرمقابله باشواهدجدیدبه‌روزمی‌كنند.</a:t>
            </a:r>
          </a:p>
          <a:p>
            <a:pPr algn="justLow">
              <a:buFont typeface="Wingdings" panose="05000000000000000000" pitchFamily="2" charset="2"/>
              <a:buChar char="v"/>
            </a:pPr>
            <a:r>
              <a:rPr lang="fa-IR" sz="1800" dirty="0">
                <a:latin typeface="Arial" pitchFamily="34" charset="0"/>
                <a:cs typeface="B Lotus" panose="00000400000000000000" pitchFamily="2" charset="-78"/>
              </a:rPr>
              <a:t>درمدل دانيل، هيرشيفر و سابرامانيام دودسته سرمايه گذارمطلع وغيرمطلع وجوددارد.سرمايه‌گذاران غيرمطلع درمعرض اريب قضاوتي قرارنمي‌گيرندوقيمت سهام توسط سزمايه‌گذاران مطلع شكل مي‌گيردوسرمايه‌گذاران غيرمطلع درمعرض دواريب فرااطمينان وخوداسنادي قراردارند.فرااطمينان آن‌هارابه مبالغه درباوربه صحت علائم خصوصي درموردارزش سهام مي‌كندوخوداسنادي باعث مي‌شودبه علائم عمومي منتشره درموردارزش سهام وزن كمتري بدهندمخصوصاوقتي كه علائم عمومي درتناقض باعلائم خصوصي آن‌هاست.درنتيجه اطمينان بيش ازحدبه اطلاعات خصوصي وعكس‌العمل كمترازحدبه اطلاعات عمومي باعث مي‌شودتاآن‌هادراريب‌هاي رفتاري غرق شوند.</a:t>
            </a:r>
          </a:p>
          <a:p>
            <a:pPr algn="justLow">
              <a:buFont typeface="Wingdings" panose="05000000000000000000" pitchFamily="2" charset="2"/>
              <a:buChar char="v"/>
            </a:pPr>
            <a:r>
              <a:rPr lang="fa-IR" sz="1800" dirty="0">
                <a:latin typeface="Arial" pitchFamily="34" charset="0"/>
                <a:cs typeface="B Lotus" panose="00000400000000000000" pitchFamily="2" charset="-78"/>
              </a:rPr>
              <a:t>يافته‌هاي فوق پايه‌هاي شكل‌گيري نظريه مالي رفتاري شد.</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نظریه  مالی رفتاری</a:t>
            </a:r>
          </a:p>
          <a:p>
            <a:pPr algn="ctr">
              <a:lnSpc>
                <a:spcPct val="150000"/>
              </a:lnSpc>
              <a:defRPr/>
            </a:pPr>
            <a:endParaRPr lang="fa-IR" sz="1400" b="1" dirty="0"/>
          </a:p>
        </p:txBody>
      </p:sp>
    </p:spTree>
    <p:extLst>
      <p:ext uri="{BB962C8B-B14F-4D97-AF65-F5344CB8AC3E}">
        <p14:creationId xmlns:p14="http://schemas.microsoft.com/office/powerpoint/2010/main" val="787208469"/>
      </p:ext>
    </p:extLst>
  </p:cSld>
  <p:clrMapOvr>
    <a:masterClrMapping/>
  </p:clrMapOvr>
  <p:transition spd="slow">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r>
              <a:rPr lang="fa-IR" sz="2000" dirty="0">
                <a:effectLst/>
              </a:rPr>
              <a:t>تعریف ومفاهیم:</a:t>
            </a:r>
          </a:p>
        </p:txBody>
      </p:sp>
      <p:sp>
        <p:nvSpPr>
          <p:cNvPr id="13314" name="Content Placeholder 2"/>
          <p:cNvSpPr>
            <a:spLocks noGrp="1"/>
          </p:cNvSpPr>
          <p:nvPr>
            <p:ph idx="1"/>
          </p:nvPr>
        </p:nvSpPr>
        <p:spPr>
          <a:xfrm>
            <a:off x="955347" y="1482417"/>
            <a:ext cx="8147714" cy="5133975"/>
          </a:xfrm>
        </p:spPr>
        <p:txBody>
          <a:bodyPr>
            <a:normAutofit/>
          </a:bodyPr>
          <a:lstStyle/>
          <a:p>
            <a:pPr algn="justLow">
              <a:buFont typeface="Wingdings" panose="05000000000000000000" pitchFamily="2" charset="2"/>
              <a:buChar char="v"/>
            </a:pPr>
            <a:r>
              <a:rPr lang="fa-IR" sz="1800" dirty="0">
                <a:latin typeface="Arial" pitchFamily="34" charset="0"/>
                <a:cs typeface="B Lotus" panose="00000400000000000000" pitchFamily="2" charset="-78"/>
              </a:rPr>
              <a:t>دراین حوزه،مفاهیم اقتصادمالی و روانشناسی درجهت ایجادمدل‌های دقیق‌تری ازرفتارانسان دربازارهای مالی ادغام می‌شوند.اندیشمندان این رشته می‌گویندکه مالی رفتاری می‌توانداستثناهاتجربی موجوددرنظریه‌های رایج مالی راتوضیح دهد.</a:t>
            </a:r>
          </a:p>
          <a:p>
            <a:pPr algn="justLow">
              <a:buFont typeface="Wingdings" panose="05000000000000000000" pitchFamily="2" charset="2"/>
              <a:buChar char="v"/>
            </a:pPr>
            <a:r>
              <a:rPr lang="fa-IR" sz="1800" dirty="0">
                <a:latin typeface="Arial" pitchFamily="34" charset="0"/>
                <a:cs typeface="B Lotus" panose="00000400000000000000" pitchFamily="2" charset="-78"/>
              </a:rPr>
              <a:t>به نظر لینتنر (1998) مالی رفتاری ،به مطالعه چگونگی تفسیروعمل برمبنای اطلاعات جهت انجام تصمیمات ساختاریافته سرمایه‌گذاری توسط افرادمی‌پردازد.</a:t>
            </a:r>
          </a:p>
          <a:p>
            <a:pPr algn="justLow">
              <a:buFont typeface="Wingdings" panose="05000000000000000000" pitchFamily="2" charset="2"/>
              <a:buChar char="v"/>
            </a:pPr>
            <a:r>
              <a:rPr lang="fa-IR" sz="1800" dirty="0">
                <a:latin typeface="Arial" pitchFamily="34" charset="0"/>
                <a:cs typeface="B Lotus" panose="00000400000000000000" pitchFamily="2" charset="-78"/>
              </a:rPr>
              <a:t>به عقیده تالر (1993) مالی رفتاری ادعامی‌کندجهت پاسخ به معماهای مالی تجربی لازم است این احتمال رابپذیریم برخی عامل‌هادراقتصادبه‌طورکامل عقلائی رفتارنمی‌کنند.</a:t>
            </a:r>
          </a:p>
          <a:p>
            <a:pPr algn="justLow">
              <a:buFont typeface="Wingdings" panose="05000000000000000000" pitchFamily="2" charset="2"/>
              <a:buChar char="v"/>
            </a:pPr>
            <a:r>
              <a:rPr lang="fa-IR" sz="1800" dirty="0">
                <a:latin typeface="Arial" pitchFamily="34" charset="0"/>
                <a:cs typeface="B Lotus" panose="00000400000000000000" pitchFamily="2" charset="-78"/>
              </a:rPr>
              <a:t>اولسن (1998) عنوان می‌کندمالی رفتاری درتلاش استکه کاربردفرآیندهای تصمیم گیری روانشناختی رادرشناخت وپیش‌بینی بازارهای مالی نشان دهد.</a:t>
            </a:r>
          </a:p>
          <a:p>
            <a:pPr algn="justLow">
              <a:buFont typeface="Wingdings" panose="05000000000000000000" pitchFamily="2" charset="2"/>
              <a:buChar char="v"/>
            </a:pPr>
            <a:r>
              <a:rPr lang="fa-IR" sz="1800" dirty="0">
                <a:latin typeface="Arial" pitchFamily="34" charset="0"/>
                <a:cs typeface="B Lotus" panose="00000400000000000000" pitchFamily="2" charset="-78"/>
              </a:rPr>
              <a:t>تعاریف مالی رفتاری:</a:t>
            </a:r>
          </a:p>
          <a:p>
            <a:pPr algn="justLow">
              <a:buFont typeface="Wingdings" panose="05000000000000000000" pitchFamily="2" charset="2"/>
              <a:buChar char="v"/>
            </a:pPr>
            <a:r>
              <a:rPr lang="fa-IR" sz="1800" dirty="0">
                <a:latin typeface="Arial" pitchFamily="34" charset="0"/>
                <a:cs typeface="B Lotus" panose="00000400000000000000" pitchFamily="2" charset="-78"/>
              </a:rPr>
              <a:t>ادغام اقتصادکلاسیک ومالی باعلوم روانشناسی وتصمیم‌گیری است.</a:t>
            </a:r>
          </a:p>
          <a:p>
            <a:pPr algn="justLow">
              <a:buFont typeface="Wingdings" panose="05000000000000000000" pitchFamily="2" charset="2"/>
              <a:buChar char="v"/>
            </a:pPr>
            <a:r>
              <a:rPr lang="fa-IR" sz="1800" dirty="0">
                <a:latin typeface="Arial" pitchFamily="34" charset="0"/>
                <a:cs typeface="B Lotus" panose="00000400000000000000" pitchFamily="2" charset="-78"/>
              </a:rPr>
              <a:t>تلاشی برای توصیف دلایل بروزاستثناهادرادبیات مالی است.</a:t>
            </a:r>
          </a:p>
          <a:p>
            <a:pPr algn="justLow">
              <a:buFont typeface="Wingdings" panose="05000000000000000000" pitchFamily="2" charset="2"/>
              <a:buChar char="v"/>
            </a:pPr>
            <a:r>
              <a:rPr lang="fa-IR" sz="1800" dirty="0">
                <a:latin typeface="Arial" pitchFamily="34" charset="0"/>
                <a:cs typeface="B Lotus" panose="00000400000000000000" pitchFamily="2" charset="-78"/>
              </a:rPr>
              <a:t>به مطالعه این‌که چگونه سرمایه‌گذاران درقضاوت‌های خوددچارحطای سیستماتیک می‌شوند، می‌پردازد.</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نظریه  مالی رفتاری</a:t>
            </a:r>
          </a:p>
          <a:p>
            <a:pPr algn="ctr">
              <a:lnSpc>
                <a:spcPct val="150000"/>
              </a:lnSpc>
              <a:defRPr/>
            </a:pPr>
            <a:endParaRPr lang="fa-IR" sz="1400" b="1" dirty="0"/>
          </a:p>
        </p:txBody>
      </p:sp>
    </p:spTree>
    <p:extLst>
      <p:ext uri="{BB962C8B-B14F-4D97-AF65-F5344CB8AC3E}">
        <p14:creationId xmlns:p14="http://schemas.microsoft.com/office/powerpoint/2010/main" val="2327624690"/>
      </p:ext>
    </p:extLst>
  </p:cSld>
  <p:clrMapOvr>
    <a:masterClrMapping/>
  </p:clrMapOvr>
  <p:transition spd="slow">
    <p:strips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endParaRPr lang="fa-IR" sz="2000" dirty="0">
              <a:effectLst/>
            </a:endParaRPr>
          </a:p>
        </p:txBody>
      </p:sp>
      <p:sp>
        <p:nvSpPr>
          <p:cNvPr id="13314" name="Content Placeholder 2"/>
          <p:cNvSpPr>
            <a:spLocks noGrp="1"/>
          </p:cNvSpPr>
          <p:nvPr>
            <p:ph idx="1"/>
          </p:nvPr>
        </p:nvSpPr>
        <p:spPr>
          <a:xfrm>
            <a:off x="955347" y="1000126"/>
            <a:ext cx="8147714" cy="5616268"/>
          </a:xfrm>
        </p:spPr>
        <p:txBody>
          <a:bodyPr>
            <a:noAutofit/>
          </a:bodyPr>
          <a:lstStyle/>
          <a:p>
            <a:pPr algn="just">
              <a:buFont typeface="Wingdings" panose="05000000000000000000" pitchFamily="2" charset="2"/>
              <a:buChar char="v"/>
            </a:pPr>
            <a:r>
              <a:rPr lang="fa-IR" sz="1600" dirty="0">
                <a:latin typeface="Arial" pitchFamily="34" charset="0"/>
                <a:cs typeface="B Lotus" panose="00000400000000000000" pitchFamily="2" charset="-78"/>
              </a:rPr>
              <a:t>مالی رفتاری شامل دوحوزه اساسی است:روانشناسی شناختی ومحدودیت درآربیتراژ</a:t>
            </a:r>
          </a:p>
          <a:p>
            <a:pPr algn="just">
              <a:buFont typeface="Wingdings" panose="05000000000000000000" pitchFamily="2" charset="2"/>
              <a:buChar char="v"/>
            </a:pPr>
            <a:r>
              <a:rPr lang="fa-IR" sz="1600" dirty="0">
                <a:latin typeface="Arial" pitchFamily="34" charset="0"/>
                <a:cs typeface="B Lotus" panose="00000400000000000000" pitchFamily="2" charset="-78"/>
              </a:rPr>
              <a:t>درنظریه نوین مالی، تصمیم گیرندگان دارای رفتار عقلایی بوده ودرپی حداکثرسازی مطلوبیت خودهستند.درروانشناسی شناختی بیان می‌کندکه فرآیندهای تصمیم‌گیری انسانی باتوجه به برخی محدودیت‌های شناختی تحت تاثیرقرارمی‌گیرد.محدودیت درآربیتراژنیزبه این امر می‌پردازدکه تحت چه شرایطی نیروهای آربیتراژدربازارموثرودرچه مواقعی غیرموثرخواهندبود.</a:t>
            </a:r>
          </a:p>
          <a:p>
            <a:pPr marL="82296" indent="0" algn="just">
              <a:buNone/>
            </a:pPr>
            <a:r>
              <a:rPr lang="fa-IR" sz="1600" dirty="0">
                <a:latin typeface="Arial" pitchFamily="34" charset="0"/>
                <a:cs typeface="B Lotus" panose="00000400000000000000" pitchFamily="2" charset="-78"/>
              </a:rPr>
              <a:t>   1ـروانشناسی شناختی و فرآیندهای تصمیم‌گیری شهودی:</a:t>
            </a:r>
          </a:p>
          <a:p>
            <a:pPr algn="just">
              <a:buFont typeface="Wingdings" panose="05000000000000000000" pitchFamily="2" charset="2"/>
              <a:buChar char="v"/>
            </a:pPr>
            <a:r>
              <a:rPr lang="fa-IR" sz="1600" dirty="0">
                <a:latin typeface="Arial" pitchFamily="34" charset="0"/>
                <a:cs typeface="B Lotus" panose="00000400000000000000" pitchFamily="2" charset="-78"/>
              </a:rPr>
              <a:t>تصمیم‌گیری‌های شهودی اشاره به قواعدی داردکه درآن افراد،تصمیمات پیچیده رادرمحیط‌های نامطمئن اتخاذمی‌کنند.</a:t>
            </a:r>
          </a:p>
          <a:p>
            <a:pPr algn="just">
              <a:buFont typeface="Wingdings" panose="05000000000000000000" pitchFamily="2" charset="2"/>
              <a:buChar char="v"/>
            </a:pPr>
            <a:r>
              <a:rPr lang="fa-IR" sz="1600" dirty="0">
                <a:latin typeface="Arial" pitchFamily="34" charset="0"/>
                <a:cs typeface="B Lotus" panose="00000400000000000000" pitchFamily="2" charset="-78"/>
              </a:rPr>
              <a:t>تیورسکی وکاهنمن (1972) گفتندتصمیم‌گیری یک فرآیندکاملاعقلایی وباتوجه به تمام اطلاعات نیست،بلکه تصمیم‌گیرنده میان‌برهای ذهنی رادراین فرآیندبه کارمی‌برد.</a:t>
            </a:r>
          </a:p>
          <a:p>
            <a:pPr algn="just">
              <a:buFont typeface="Wingdings" panose="05000000000000000000" pitchFamily="2" charset="2"/>
              <a:buChar char="v"/>
            </a:pPr>
            <a:r>
              <a:rPr lang="fa-IR" sz="1600" dirty="0">
                <a:latin typeface="Arial" pitchFamily="34" charset="0"/>
                <a:cs typeface="B Lotus" panose="00000400000000000000" pitchFamily="2" charset="-78"/>
              </a:rPr>
              <a:t>باروو (1992) بیان کردکه بسیاری ازقواعدتصمیم‌گیری شهودی ریشه درتکامل انسان دارد.</a:t>
            </a:r>
          </a:p>
          <a:p>
            <a:pPr algn="just">
              <a:buFont typeface="Wingdings" panose="05000000000000000000" pitchFamily="2" charset="2"/>
              <a:buChar char="v"/>
            </a:pPr>
            <a:r>
              <a:rPr lang="fa-IR" sz="1600" dirty="0">
                <a:latin typeface="Arial" pitchFamily="34" charset="0"/>
                <a:cs typeface="B Lotus" panose="00000400000000000000" pitchFamily="2" charset="-78"/>
              </a:rPr>
              <a:t>خواهیم دید،فرآیندهای تصمیم‌گیری شهودی می‌توانندمنجربه تصمیم‌گیری‌های غیربهینه شوند.</a:t>
            </a:r>
          </a:p>
          <a:p>
            <a:pPr algn="just">
              <a:buFont typeface="Wingdings" panose="05000000000000000000" pitchFamily="2" charset="2"/>
              <a:buChar char="v"/>
            </a:pPr>
            <a:r>
              <a:rPr lang="fa-IR" sz="1600" dirty="0">
                <a:latin typeface="Arial" pitchFamily="34" charset="0"/>
                <a:cs typeface="B Lotus" panose="00000400000000000000" pitchFamily="2" charset="-78"/>
              </a:rPr>
              <a:t>نمونه‌‌هایی ازمحدودیت‌های ناشی ازقواعدشهودی</a:t>
            </a:r>
          </a:p>
          <a:p>
            <a:pPr algn="just">
              <a:buFont typeface="Wingdings" panose="05000000000000000000" pitchFamily="2" charset="2"/>
              <a:buChar char="v"/>
            </a:pPr>
            <a:r>
              <a:rPr lang="fa-IR" sz="1600" dirty="0">
                <a:latin typeface="Arial" pitchFamily="34" charset="0"/>
                <a:cs typeface="B Lotus" panose="00000400000000000000" pitchFamily="2" charset="-78"/>
              </a:rPr>
              <a:t>نمایندگی:اشاره به تمایل تصمیم‌گیرنده به اتخاذتصمیمات براساس چارچوب‌هادارد.این اثربه‌صورت قانون اعدادکوچک ظاهر می‌شود،که درآن سرمایه‌گذارتصورمی‌کندکه وقایع اخیردرآینده نیزادامه خواهدداشت ودربازارهای مالی این پدیده را می‌توان درمواقعی ملاحظه کردکه سرمایه‌گذاران درپی خریدسهام پربازده باشندومی‌خواهندازسهامی که اخیراعملکردضعیفی داشته‌اندپرهیزکنند.</a:t>
            </a:r>
          </a:p>
          <a:p>
            <a:pPr algn="just">
              <a:buFont typeface="Wingdings" panose="05000000000000000000" pitchFamily="2" charset="2"/>
              <a:buChar char="v"/>
            </a:pPr>
            <a:r>
              <a:rPr lang="fa-IR" sz="1600" dirty="0">
                <a:latin typeface="Arial" pitchFamily="34" charset="0"/>
                <a:cs typeface="B Lotus" panose="00000400000000000000" pitchFamily="2" charset="-78"/>
              </a:rPr>
              <a:t>فرااطمینان:تحلیل‌گران مالی ارزیابی قبلی خودازشرکت‌هارابه کندی تغییرمی‌دهند،حتی اگرشواهدقابل توجهی درباره ارزیابی نادرست آنهاارائه شودواین منجربه مبادله بیش ازحدمی‌شود.</a:t>
            </a:r>
          </a:p>
          <a:p>
            <a:pPr algn="justLow">
              <a:buFont typeface="Wingdings" panose="05000000000000000000" pitchFamily="2" charset="2"/>
              <a:buChar char="v"/>
            </a:pPr>
            <a:r>
              <a:rPr lang="fa-IR" sz="1600" dirty="0">
                <a:latin typeface="Arial" pitchFamily="34" charset="0"/>
                <a:cs typeface="B Lotus" panose="00000400000000000000" pitchFamily="2" charset="-78"/>
              </a:rPr>
              <a:t>واکنش کند:منجربه واکنش کندبه تغییرات روندی می‌شودوسرمایه‌گذارانتظارداردکه یک سهم دریک دامنه تعریف‌شده‌ای مبادله خواهدشدویاعایدات شرکت ازروندتاریخی برخوردارخواهدبود.</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نظریه  مالی رفتاری</a:t>
            </a:r>
          </a:p>
          <a:p>
            <a:pPr algn="ctr">
              <a:lnSpc>
                <a:spcPct val="150000"/>
              </a:lnSpc>
              <a:defRPr/>
            </a:pPr>
            <a:endParaRPr lang="fa-IR" sz="1400" b="1" dirty="0"/>
          </a:p>
        </p:txBody>
      </p:sp>
    </p:spTree>
    <p:extLst>
      <p:ext uri="{BB962C8B-B14F-4D97-AF65-F5344CB8AC3E}">
        <p14:creationId xmlns:p14="http://schemas.microsoft.com/office/powerpoint/2010/main" val="813191538"/>
      </p:ext>
    </p:extLst>
  </p:cSld>
  <p:clrMapOvr>
    <a:masterClrMapping/>
  </p:clrMapOvr>
  <p:transition spd="slow">
    <p:strips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endParaRPr lang="fa-IR" sz="2000" dirty="0">
              <a:effectLst/>
            </a:endParaRPr>
          </a:p>
        </p:txBody>
      </p:sp>
      <p:sp>
        <p:nvSpPr>
          <p:cNvPr id="13314" name="Content Placeholder 2"/>
          <p:cNvSpPr>
            <a:spLocks noGrp="1"/>
          </p:cNvSpPr>
          <p:nvPr>
            <p:ph idx="1"/>
          </p:nvPr>
        </p:nvSpPr>
        <p:spPr>
          <a:xfrm>
            <a:off x="1000125" y="1484313"/>
            <a:ext cx="8102936" cy="5132079"/>
          </a:xfrm>
        </p:spPr>
        <p:txBody>
          <a:bodyPr>
            <a:noAutofit/>
          </a:bodyPr>
          <a:lstStyle/>
          <a:p>
            <a:pPr algn="just">
              <a:buFont typeface="Wingdings" panose="05000000000000000000" pitchFamily="2" charset="2"/>
              <a:buChar char="v"/>
            </a:pPr>
            <a:r>
              <a:rPr lang="fa-IR" sz="1800" dirty="0">
                <a:latin typeface="Arial" pitchFamily="34" charset="0"/>
                <a:cs typeface="B Lotus" panose="00000400000000000000" pitchFamily="2" charset="-78"/>
              </a:rPr>
              <a:t>سفسطه‌قماربازان:وقتی به‌وجودمی‌آیدکه افرادبه‌طورنادرستی پیش‌بینی کنندکه درپدیده‌هایک روندبرگشت به میانگین وجودداردومنجرمی‌شودکه سرمایه‌گذاران پایان یافتن یک بازده خوب یابدرادربازارپیش‌بینی کنند.</a:t>
            </a:r>
          </a:p>
          <a:p>
            <a:pPr algn="just">
              <a:buFont typeface="Wingdings" panose="05000000000000000000" pitchFamily="2" charset="2"/>
              <a:buChar char="v"/>
            </a:pPr>
            <a:r>
              <a:rPr lang="fa-IR" sz="1800" dirty="0">
                <a:latin typeface="Arial" pitchFamily="34" charset="0"/>
                <a:cs typeface="B Lotus" panose="00000400000000000000" pitchFamily="2" charset="-78"/>
              </a:rPr>
              <a:t>اریب دردسترس بون:وقتی ظاهرمی‌شودکه مردم وزن بیشتری رابه اطلاعات قابل دسترس درتصمیم‌گیری بدهند.</a:t>
            </a:r>
          </a:p>
          <a:p>
            <a:pPr marL="82296" indent="0" algn="just">
              <a:buNone/>
            </a:pPr>
            <a:r>
              <a:rPr lang="fa-IR" sz="1800" dirty="0">
                <a:latin typeface="Arial" pitchFamily="34" charset="0"/>
                <a:cs typeface="B Lotus" panose="00000400000000000000" pitchFamily="2" charset="-78"/>
              </a:rPr>
              <a:t>   2ـ محدودیت درآربیتراژونظریه انتظارات:</a:t>
            </a:r>
          </a:p>
          <a:p>
            <a:pPr algn="just">
              <a:buFont typeface="Wingdings" panose="05000000000000000000" pitchFamily="2" charset="2"/>
              <a:buChar char="v"/>
            </a:pPr>
            <a:r>
              <a:rPr lang="fa-IR" sz="1800" dirty="0">
                <a:latin typeface="Arial" pitchFamily="34" charset="0"/>
                <a:cs typeface="B Lotus" panose="00000400000000000000" pitchFamily="2" charset="-78"/>
              </a:rPr>
              <a:t>ارزش‌گذاری نادرست دارایی‌های مالی پدیده رایج است،اماکسب سودغیرمعمول ازاین پدیده کاربسیارمشکلی است.ارزش‌گذاری نادرست بردونوع است:برخی ازآنهاتکراری وقابل آربیتراژودسته دوم غیرتکراری وبلندمدت.درحالت قیمت‌گذاری تکراری استراتژی مبادلاتی می‌تواندسودآورباشد.</a:t>
            </a:r>
          </a:p>
          <a:p>
            <a:pPr algn="just">
              <a:buFont typeface="Wingdings" panose="05000000000000000000" pitchFamily="2" charset="2"/>
              <a:buChar char="v"/>
            </a:pPr>
            <a:r>
              <a:rPr lang="fa-IR" sz="1800" dirty="0">
                <a:latin typeface="Arial" pitchFamily="34" charset="0"/>
                <a:cs typeface="B Lotus" panose="00000400000000000000" pitchFamily="2" charset="-78"/>
              </a:rPr>
              <a:t>شیفر، ویشنی (1997) درمقاله محدودیت درآربیتراژخودنشان دادند،آربیتراژکنندگان دربرخی از بازارهاتاثیری براصلاح بازارنداشته ومنجربه کارایی نمی‌شوند.</a:t>
            </a:r>
          </a:p>
          <a:p>
            <a:pPr algn="just">
              <a:buFont typeface="Wingdings" panose="05000000000000000000" pitchFamily="2" charset="2"/>
              <a:buChar char="v"/>
            </a:pPr>
            <a:r>
              <a:rPr lang="fa-IR" sz="1800" dirty="0">
                <a:latin typeface="Arial" pitchFamily="34" charset="0"/>
                <a:cs typeface="B Lotus" panose="00000400000000000000" pitchFamily="2" charset="-78"/>
              </a:rPr>
              <a:t>ازپدیده‌های ارزش‌گذاری نادرست غیرقابل آربیتراژمی‌توان به مواردی اشاره کردمانندقیمت پایین بازارهای سهام دردنیادرسال‌های1982ـ1974 یا قیمت بالای سهام شرکت‌های سرمایه‌گذاری درطی سال83دربورس تهران.</a:t>
            </a:r>
          </a:p>
          <a:p>
            <a:pPr algn="just">
              <a:buFont typeface="Wingdings" panose="05000000000000000000" pitchFamily="2" charset="2"/>
              <a:buChar char="v"/>
            </a:pPr>
            <a:r>
              <a:rPr lang="fa-IR" sz="1800" dirty="0">
                <a:latin typeface="Arial" pitchFamily="34" charset="0"/>
                <a:cs typeface="B Lotus" panose="00000400000000000000" pitchFamily="2" charset="-78"/>
              </a:rPr>
              <a:t>دسته دوم محدودیت‌ها،اشاره به گروهی ازمحدودیت‌هادرفرآیندهای تصمیم‌گیری داردکه قابل تبیین بانظریه انتظارات بیان شده توسط کاهنمن و تیورسکی (1979) است.این نظریه یک چارچوب توصیفی رابرای تصمیم‌گیری تحت شرایط ریسک وعدم اطمینان ارائه می‌کندونشان دادندکه افرادبارضایت خاطری راکه ازیک مبلغ معین به‌دست می‌آورندکم‌ترازناراحتی است که ازهمان مبلغ زیان به‌دست می‌آورند.</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نظریه  مالی رفتاری</a:t>
            </a:r>
          </a:p>
          <a:p>
            <a:pPr algn="ctr">
              <a:lnSpc>
                <a:spcPct val="150000"/>
              </a:lnSpc>
              <a:defRPr/>
            </a:pPr>
            <a:endParaRPr lang="fa-IR" sz="1400" b="1" dirty="0"/>
          </a:p>
        </p:txBody>
      </p:sp>
    </p:spTree>
    <p:extLst>
      <p:ext uri="{BB962C8B-B14F-4D97-AF65-F5344CB8AC3E}">
        <p14:creationId xmlns:p14="http://schemas.microsoft.com/office/powerpoint/2010/main" val="4078898784"/>
      </p:ext>
    </p:extLst>
  </p:cSld>
  <p:clrMapOvr>
    <a:masterClrMapping/>
  </p:clrMapOvr>
  <p:transition spd="slow">
    <p:strips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endParaRPr lang="fa-IR" sz="2000" dirty="0">
              <a:effectLst/>
            </a:endParaRPr>
          </a:p>
        </p:txBody>
      </p:sp>
      <p:sp>
        <p:nvSpPr>
          <p:cNvPr id="13314" name="Content Placeholder 2"/>
          <p:cNvSpPr>
            <a:spLocks noGrp="1"/>
          </p:cNvSpPr>
          <p:nvPr>
            <p:ph idx="1"/>
          </p:nvPr>
        </p:nvSpPr>
        <p:spPr>
          <a:xfrm>
            <a:off x="1000125" y="1484313"/>
            <a:ext cx="8102936" cy="5132079"/>
          </a:xfrm>
        </p:spPr>
        <p:txBody>
          <a:bodyPr>
            <a:noAutofit/>
          </a:bodyPr>
          <a:lstStyle/>
          <a:p>
            <a:pPr marL="82296" indent="0" algn="just">
              <a:buNone/>
            </a:pPr>
            <a:r>
              <a:rPr lang="fa-IR" sz="1400" dirty="0">
                <a:latin typeface="Arial" pitchFamily="34" charset="0"/>
                <a:cs typeface="B Lotus" panose="00000400000000000000" pitchFamily="2" charset="-78"/>
              </a:rPr>
              <a:t>  </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نظریه  مالی رفتاری</a:t>
            </a:r>
          </a:p>
          <a:p>
            <a:pPr algn="ctr">
              <a:lnSpc>
                <a:spcPct val="150000"/>
              </a:lnSpc>
              <a:defRPr/>
            </a:pPr>
            <a:endParaRPr lang="fa-IR" sz="1400" b="1" dirty="0"/>
          </a:p>
        </p:txBody>
      </p:sp>
      <p:sp>
        <p:nvSpPr>
          <p:cNvPr id="3" name="Rectangle 2"/>
          <p:cNvSpPr/>
          <p:nvPr/>
        </p:nvSpPr>
        <p:spPr>
          <a:xfrm>
            <a:off x="1243012" y="1499101"/>
            <a:ext cx="7516813" cy="4247317"/>
          </a:xfrm>
          <a:prstGeom prst="rect">
            <a:avLst/>
          </a:prstGeom>
        </p:spPr>
        <p:txBody>
          <a:bodyPr wrap="square">
            <a:spAutoFit/>
          </a:bodyPr>
          <a:lstStyle/>
          <a:p>
            <a:pPr algn="just">
              <a:buFont typeface="Wingdings" panose="05000000000000000000" pitchFamily="2" charset="2"/>
              <a:buChar char="v"/>
            </a:pPr>
            <a:r>
              <a:rPr lang="fa-IR" dirty="0">
                <a:cs typeface="B Lotus" panose="00000400000000000000" pitchFamily="2" charset="-78"/>
              </a:rPr>
              <a:t>مفاهیم اساسی نظریه انتظارات به شرح ذیل می‌باشد:</a:t>
            </a:r>
          </a:p>
          <a:p>
            <a:pPr marL="82296" indent="0" algn="just">
              <a:buNone/>
            </a:pPr>
            <a:r>
              <a:rPr lang="fa-IR" dirty="0">
                <a:cs typeface="B Lotus" panose="00000400000000000000" pitchFamily="2" charset="-78"/>
              </a:rPr>
              <a:t>   1ـزیان گریزی:بدین معنی است که جریمه ذهنی مرتبط بایک زیان مشخص بیشترازپاداش ذهنی ناشی ازعایدی به همان اندازه است. </a:t>
            </a:r>
          </a:p>
          <a:p>
            <a:pPr marL="82296" indent="0" algn="just">
              <a:buNone/>
            </a:pPr>
            <a:r>
              <a:rPr lang="fa-IR" dirty="0">
                <a:cs typeface="B Lotus" panose="00000400000000000000" pitchFamily="2" charset="-78"/>
              </a:rPr>
              <a:t>   2ـ پشیمان گریزی:وقتی به‌وجودمی‌آیدکه افرادمی‌خواهندازاحساس ناراحتی ناشی ازتصمیمات ضعیف خودپرهیزکنند. وسرمایه‌گذاران را تشویق می‌کندکه سهام دارای عملکردضعیف رانگهداری کنندتاازشناسایی زیان پرهیزکنند.وهم‌چنین اشاره به الگوهایی داردکه درآن افرادازشناسایی زیان دفتری پرهیزوبرشناسایی سوددفتری تمرکز می‌گنند.برای مثال اگرسهامی در300تومان خریداری شودوسپس به 220تومان افت کندومجددابه 280تومان برسداکثراسهام مذکورراتاوقتی که قیمت آن از300تومان بالاترنرودنمی‌فروشند.</a:t>
            </a:r>
          </a:p>
          <a:p>
            <a:pPr marL="82296" indent="0" algn="just">
              <a:buNone/>
            </a:pPr>
            <a:r>
              <a:rPr lang="fa-IR" dirty="0">
                <a:cs typeface="B Lotus" panose="00000400000000000000" pitchFamily="2" charset="-78"/>
              </a:rPr>
              <a:t> 3ـ حسابداری ذهنی:اشاره به این خاصیت ذهنی داردکه افرادمی‌خواهنددنیای خودرادرحساب‌های  ذهنی جداگانه‌ای سازماندهی کنند.سرمایه‌گذاران تمایل دارندباهرعنصرپرتفوی خود،به‌طورمجزاعمل کنند.این امر می‌تواندبه تصمیم‌گیری غیرکارامنجرشود.می‌توان نشان دادکه مردم دراتخاذتصمیمات سرمایه‌گذاری ثبات ندارند.برای مثال شخصی ممکن است درنرخ بهره بالایی وام بگیردتایک کالای مصرفی بخردوهمزمان دریک حساب بانرخ بهره کم برای تامین هزینه تحصیلی فرزندش پس‌اندازکند.</a:t>
            </a:r>
          </a:p>
          <a:p>
            <a:pPr marL="82296" indent="0" algn="just">
              <a:buNone/>
            </a:pPr>
            <a:endParaRPr lang="fa-IR" dirty="0">
              <a:cs typeface="B Lotus" panose="00000400000000000000" pitchFamily="2" charset="-78"/>
            </a:endParaRPr>
          </a:p>
        </p:txBody>
      </p:sp>
    </p:spTree>
    <p:extLst>
      <p:ext uri="{BB962C8B-B14F-4D97-AF65-F5344CB8AC3E}">
        <p14:creationId xmlns:p14="http://schemas.microsoft.com/office/powerpoint/2010/main" val="3685167980"/>
      </p:ext>
    </p:extLst>
  </p:cSld>
  <p:clrMapOvr>
    <a:masterClrMapping/>
  </p:clrMapOvr>
  <p:transition spd="slow">
    <p:strips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r>
              <a:rPr lang="fa-IR" sz="2000" dirty="0">
                <a:effectLst/>
              </a:rPr>
              <a:t>نقد نظریه نوین مالی و مالی رفتاری:</a:t>
            </a:r>
          </a:p>
        </p:txBody>
      </p:sp>
      <p:sp>
        <p:nvSpPr>
          <p:cNvPr id="13314" name="Content Placeholder 2"/>
          <p:cNvSpPr>
            <a:spLocks noGrp="1"/>
          </p:cNvSpPr>
          <p:nvPr>
            <p:ph idx="1"/>
          </p:nvPr>
        </p:nvSpPr>
        <p:spPr>
          <a:xfrm>
            <a:off x="1000125" y="1145981"/>
            <a:ext cx="8102936" cy="5470412"/>
          </a:xfrm>
        </p:spPr>
        <p:txBody>
          <a:bodyPr>
            <a:noAutofit/>
          </a:bodyPr>
          <a:lstStyle/>
          <a:p>
            <a:pPr algn="just"/>
            <a:r>
              <a:rPr lang="fa-IR" sz="1800" dirty="0">
                <a:latin typeface="Arial" pitchFamily="34" charset="0"/>
                <a:cs typeface="B Lotus" panose="00000400000000000000" pitchFamily="2" charset="-78"/>
              </a:rPr>
              <a:t>دانش مالی برپایه فرضیه بازارهای کارآشکل گرفته است.که درآن فرض می‌شودرقابت بین سرمایه‌گذارانی که درپی کسب فرصت‌های سودآورغیرمعمول هستند،باعث می‌شودقیمت‌هابه ارزش صحیح خود برسند.در </a:t>
            </a:r>
            <a:r>
              <a:rPr lang="en-US" sz="1800" dirty="0">
                <a:latin typeface="Times New Roman" panose="02020603050405020304" pitchFamily="18" charset="0"/>
                <a:cs typeface="Times New Roman" panose="02020603050405020304" pitchFamily="18" charset="0"/>
              </a:rPr>
              <a:t>EMH</a:t>
            </a:r>
            <a:r>
              <a:rPr lang="fa-IR" sz="1800" dirty="0">
                <a:latin typeface="Times New Roman" panose="02020603050405020304" pitchFamily="18" charset="0"/>
                <a:cs typeface="Times New Roman" panose="02020603050405020304" pitchFamily="18" charset="0"/>
              </a:rPr>
              <a:t> </a:t>
            </a:r>
            <a:r>
              <a:rPr lang="fa-IR" sz="1800" dirty="0">
                <a:latin typeface="Arial" pitchFamily="34" charset="0"/>
                <a:cs typeface="B Lotus" panose="00000400000000000000" pitchFamily="2" charset="-78"/>
              </a:rPr>
              <a:t>بازارهاعقلایی بودندوپیش‌بینی‌های نااریبی (بدون تورشی)را ازآینده دارند.</a:t>
            </a:r>
          </a:p>
          <a:p>
            <a:pPr algn="just"/>
            <a:r>
              <a:rPr lang="fa-IR" sz="1800" dirty="0">
                <a:latin typeface="Arial" pitchFamily="34" charset="0"/>
                <a:cs typeface="B Lotus" panose="00000400000000000000" pitchFamily="2" charset="-78"/>
              </a:rPr>
              <a:t>درمالی رفتاری فرض می‌شودکه تحت برخی ازشرایط،بازارهای مالی ازنظراطلاعاتی ناکاراهستند.</a:t>
            </a:r>
          </a:p>
          <a:p>
            <a:pPr algn="just"/>
            <a:r>
              <a:rPr lang="fa-IR" sz="1800" dirty="0">
                <a:latin typeface="Arial" pitchFamily="34" charset="0"/>
                <a:cs typeface="B Lotus" panose="00000400000000000000" pitchFamily="2" charset="-78"/>
              </a:rPr>
              <a:t>فروش استقراضی: وقتی که روندبازارسهام به گونه‌ای است که معمولاًیک سرمایه‌گذار، سهام (یااوراق بهاداریاهرنوع دارایی مالی دیگری) راخریداری می‌کندهنگامی که باگذشت زمان قیمت آن افزایش یافت آن رامی‌فروشدوازاین طریق سودبدست می‌آورد.اماگاهی می‌توان هنگام افت شاخص‌های بازار،ازسقوط ارزش یک سهام به سوددست یافت.ابزاری که به این منظوربه کارمی‌رودفروش استقراضی</a:t>
            </a:r>
            <a:r>
              <a:rPr lang="en-US" sz="1800" dirty="0">
                <a:latin typeface="Arial" pitchFamily="34" charset="0"/>
                <a:cs typeface="B Lotus" panose="00000400000000000000" pitchFamily="2" charset="-78"/>
              </a:rPr>
              <a:t> (</a:t>
            </a:r>
            <a:r>
              <a:rPr lang="en-US" sz="1800" dirty="0">
                <a:latin typeface="Times New Roman" panose="02020603050405020304" pitchFamily="18" charset="0"/>
                <a:cs typeface="Times New Roman" panose="02020603050405020304" pitchFamily="18" charset="0"/>
              </a:rPr>
              <a:t>SHORT SELLING)</a:t>
            </a:r>
            <a:r>
              <a:rPr lang="fa-IR" sz="1800" dirty="0">
                <a:latin typeface="Arial" pitchFamily="34" charset="0"/>
                <a:cs typeface="B Lotus" panose="00000400000000000000" pitchFamily="2" charset="-78"/>
              </a:rPr>
              <a:t> نام دارد.</a:t>
            </a:r>
          </a:p>
          <a:p>
            <a:pPr algn="just">
              <a:buFont typeface="Wingdings" panose="05000000000000000000" pitchFamily="2" charset="2"/>
              <a:buChar char="v"/>
            </a:pPr>
            <a:r>
              <a:rPr lang="fa-IR" sz="1800" dirty="0">
                <a:latin typeface="Arial" pitchFamily="34" charset="0"/>
                <a:cs typeface="B Lotus" panose="00000400000000000000" pitchFamily="2" charset="-78"/>
              </a:rPr>
              <a:t>فروش استقراضی معامله‌ای بسیارپرمخاطره‌ای است چراکه خلاف جهت بازارحرکت می‌کندوبه زمان‌بندی دقیق نیازدارد.برای استفاده ازاین ابزارابتدابایدباتقریب بالایی سقوط ارزش سهام درآینده را حدس بزنید.به عبارت دیگربایدمطمئن باشیدقیمت سهامی که درحال حاضرقصدفروش استقراضی آن رادارید،درآینده افت خواهدکرد.ازآنجاکه قیمت سهام معمولاًروبه بالاگرایش داردودرطول زمان افزایش می‌یابد،فروش استقراضی به زمان‌بندی دقیق بازارنیازداردوبه همین دلیل استفاده ازآن کمی دشواربه نظر می‌رسد.</a:t>
            </a:r>
          </a:p>
          <a:p>
            <a:pPr algn="just">
              <a:buFont typeface="Wingdings" panose="05000000000000000000" pitchFamily="2" charset="2"/>
              <a:buChar char="v"/>
            </a:pPr>
            <a:r>
              <a:rPr lang="fa-IR" sz="1800" dirty="0">
                <a:latin typeface="Arial" pitchFamily="34" charset="0"/>
                <a:cs typeface="B Lotus" panose="00000400000000000000" pitchFamily="2" charset="-78"/>
              </a:rPr>
              <a:t>اگرموقعیت گرفتن فروش استقراضی سهام گران وخریدسهام زیرارزش دربازاربه‌راحتی میسرباشدوقیمت‌گذاری‌های نادرست قابل اصلاح درکوتاه مدت باشند،دراینصورت آربیتراژکننده‌هامی‌توانندقبل از این که این اثرات بسیاربزرگ شوندقیمت‌گذاری‌های نادرست راحذف کنند.اما اگرفروش استقراضی میسرنباشدویاتضمینی برای اصلاح قیمت‌گذاری نادرست نباشدعملاًآربیتراژکننده‌هادراصلاح قیمت‌گذاری نادرست شکست خواهندخورد.</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نقدنظریه  مالی ومالی رفتاری</a:t>
            </a:r>
          </a:p>
          <a:p>
            <a:pPr algn="ctr">
              <a:lnSpc>
                <a:spcPct val="150000"/>
              </a:lnSpc>
              <a:defRPr/>
            </a:pPr>
            <a:endParaRPr lang="fa-IR" sz="1400" b="1" dirty="0"/>
          </a:p>
        </p:txBody>
      </p:sp>
    </p:spTree>
    <p:extLst>
      <p:ext uri="{BB962C8B-B14F-4D97-AF65-F5344CB8AC3E}">
        <p14:creationId xmlns:p14="http://schemas.microsoft.com/office/powerpoint/2010/main" val="2446928139"/>
      </p:ext>
    </p:extLst>
  </p:cSld>
  <p:clrMapOvr>
    <a:masterClrMapping/>
  </p:clrMapOvr>
  <p:transition spd="slow">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endParaRPr lang="fa-IR" sz="2000" dirty="0">
              <a:effectLst/>
            </a:endParaRPr>
          </a:p>
        </p:txBody>
      </p:sp>
      <p:sp>
        <p:nvSpPr>
          <p:cNvPr id="13314" name="Content Placeholder 2"/>
          <p:cNvSpPr>
            <a:spLocks noGrp="1"/>
          </p:cNvSpPr>
          <p:nvPr>
            <p:ph idx="1"/>
          </p:nvPr>
        </p:nvSpPr>
        <p:spPr>
          <a:xfrm>
            <a:off x="1000125" y="1160768"/>
            <a:ext cx="8102936" cy="5455625"/>
          </a:xfrm>
        </p:spPr>
        <p:txBody>
          <a:bodyPr>
            <a:noAutofit/>
          </a:bodyPr>
          <a:lstStyle/>
          <a:p>
            <a:pPr algn="just">
              <a:buFont typeface="Wingdings" panose="05000000000000000000" pitchFamily="2" charset="2"/>
              <a:buChar char="v"/>
            </a:pPr>
            <a:r>
              <a:rPr lang="fa-IR" sz="1800" dirty="0">
                <a:latin typeface="Arial" pitchFamily="34" charset="0"/>
                <a:cs typeface="B Lotus" panose="00000400000000000000" pitchFamily="2" charset="-78"/>
              </a:rPr>
              <a:t>باربریز وتالر (2001)سه منبع ریسک رابرای عدم امکان آربیتراژتحت عناوین ریسک بنیادی،معامله‌گران غیرمنطقی وهزینه اجرامطرح می‌کنند.پدیده عدم امکان آربیتراژدرمواقعی صحت داردکه بازاربزرگ است،مانندبازارسهام ژاپن دراواخردهه 1980</a:t>
            </a:r>
          </a:p>
          <a:p>
            <a:pPr algn="just">
              <a:buFont typeface="Wingdings" panose="05000000000000000000" pitchFamily="2" charset="2"/>
              <a:buChar char="v"/>
            </a:pPr>
            <a:r>
              <a:rPr lang="fa-IR" sz="1800" dirty="0">
                <a:latin typeface="Arial" pitchFamily="34" charset="0"/>
                <a:cs typeface="B Lotus" panose="00000400000000000000" pitchFamily="2" charset="-78"/>
              </a:rPr>
              <a:t>به نظر تالر (1999) موضوعات ذیل می‌تواندباعث نگرانی حامیان بازارهای کاراباشد:</a:t>
            </a:r>
          </a:p>
          <a:p>
            <a:pPr algn="just">
              <a:buFont typeface="Wingdings" panose="05000000000000000000" pitchFamily="2" charset="2"/>
              <a:buChar char="v"/>
            </a:pPr>
            <a:r>
              <a:rPr lang="fa-IR" sz="1800" dirty="0">
                <a:latin typeface="Arial" pitchFamily="34" charset="0"/>
                <a:cs typeface="B Lotus" panose="00000400000000000000" pitchFamily="2" charset="-78"/>
              </a:rPr>
              <a:t>1ـ حجم معامله: باتوجه به اینکه مشارکت‌کنندگان دربازاررفتارعقلایی دارندمثلاًمعامله بیش از700میلیون سهم دربورس نیویورک قابل توجیه نیست.</a:t>
            </a:r>
          </a:p>
          <a:p>
            <a:pPr algn="just">
              <a:buFont typeface="Wingdings" panose="05000000000000000000" pitchFamily="2" charset="2"/>
              <a:buChar char="v"/>
            </a:pPr>
            <a:r>
              <a:rPr lang="fa-IR" sz="1800" dirty="0">
                <a:latin typeface="Arial" pitchFamily="34" charset="0"/>
                <a:cs typeface="B Lotus" panose="00000400000000000000" pitchFamily="2" charset="-78"/>
              </a:rPr>
              <a:t>2ـ نوسان‌پذیری: وقتی قیمتهاتغییرمی‌کندکه اخبارجدیدی واردشود.بااین وجودشیلردرسال 1981نشان دادکه سهام برمبنای ارزش فعلی سودهای نقدی آتی‌شان بیش ازحدانتظارتغییرمی‌کند.</a:t>
            </a:r>
          </a:p>
          <a:p>
            <a:pPr algn="just">
              <a:buFont typeface="Wingdings" panose="05000000000000000000" pitchFamily="2" charset="2"/>
              <a:buChar char="v"/>
            </a:pPr>
            <a:r>
              <a:rPr lang="fa-IR" sz="1800" dirty="0">
                <a:latin typeface="Arial" pitchFamily="34" charset="0"/>
                <a:cs typeface="B Lotus" panose="00000400000000000000" pitchFamily="2" charset="-78"/>
              </a:rPr>
              <a:t>3ـ سودنقدی:طبق نظریه</a:t>
            </a:r>
            <a:r>
              <a:rPr lang="en-US" sz="1800" dirty="0">
                <a:latin typeface="Times New Roman" panose="02020603050405020304" pitchFamily="18" charset="0"/>
                <a:cs typeface="Times New Roman" panose="02020603050405020304" pitchFamily="18" charset="0"/>
              </a:rPr>
              <a:t>MM</a:t>
            </a:r>
            <a:r>
              <a:rPr lang="fa-IR" sz="1800" dirty="0">
                <a:latin typeface="Arial" pitchFamily="34" charset="0"/>
                <a:cs typeface="B Lotus" panose="00000400000000000000" pitchFamily="2" charset="-78"/>
              </a:rPr>
              <a:t> (1981) سیاست تقسیم سوددرشرایط فقدان مالیات تاثیری برارزش شرکت نخواهدداشت.</a:t>
            </a:r>
          </a:p>
          <a:p>
            <a:pPr algn="just">
              <a:buFont typeface="Wingdings" panose="05000000000000000000" pitchFamily="2" charset="2"/>
              <a:buChar char="v"/>
            </a:pPr>
            <a:r>
              <a:rPr lang="fa-IR" sz="1800" dirty="0">
                <a:latin typeface="Arial" pitchFamily="34" charset="0"/>
                <a:cs typeface="B Lotus" panose="00000400000000000000" pitchFamily="2" charset="-78"/>
              </a:rPr>
              <a:t>نظریه </a:t>
            </a:r>
            <a:r>
              <a:rPr lang="en-US" sz="1800" dirty="0">
                <a:latin typeface="Times New Roman" panose="02020603050405020304" pitchFamily="18" charset="0"/>
                <a:cs typeface="Times New Roman" panose="02020603050405020304" pitchFamily="18" charset="0"/>
              </a:rPr>
              <a:t>MM</a:t>
            </a:r>
            <a:r>
              <a:rPr lang="fa-IR" sz="1800" dirty="0">
                <a:latin typeface="Arial" pitchFamily="34" charset="0"/>
                <a:cs typeface="B Lotus" panose="00000400000000000000" pitchFamily="2" charset="-78"/>
              </a:rPr>
              <a:t> (مرتون میلر و فرانکومودیلیانی) مقاله‌ای تئوریک راجع به سیاست سودتقسیمی درسازمان وارزش سهام منتشرکرد.این تئوری مطرح می‌کنددردنیای بدون مالیات</a:t>
            </a:r>
            <a:r>
              <a:rPr lang="en-US" sz="1800" dirty="0">
                <a:latin typeface="Arial" pitchFamily="34" charset="0"/>
                <a:cs typeface="B Lotus" panose="00000400000000000000" pitchFamily="2" charset="-78"/>
              </a:rPr>
              <a:t> </a:t>
            </a:r>
            <a:r>
              <a:rPr lang="fa-IR" sz="1800" dirty="0">
                <a:latin typeface="Arial" pitchFamily="34" charset="0"/>
                <a:cs typeface="B Lotus" panose="00000400000000000000" pitchFamily="2" charset="-78"/>
              </a:rPr>
              <a:t>سیاست</a:t>
            </a:r>
            <a:r>
              <a:rPr lang="en-US" sz="1800" dirty="0">
                <a:latin typeface="Arial" pitchFamily="34" charset="0"/>
                <a:cs typeface="B Lotus" panose="00000400000000000000" pitchFamily="2" charset="-78"/>
              </a:rPr>
              <a:t> </a:t>
            </a:r>
            <a:r>
              <a:rPr lang="fa-IR" sz="1800" dirty="0">
                <a:latin typeface="Arial" pitchFamily="34" charset="0"/>
                <a:cs typeface="B Lotus" panose="00000400000000000000" pitchFamily="2" charset="-78"/>
              </a:rPr>
              <a:t>سودتقسیمی یک شرکت تاثیری برارزش بازارسهام آن نخواهدداشت.فرض اساسی دراین مبحث مستقل بودن سیاست سرمایه‌گذاری شرکت ازسیاست تقسیم سودآن است.این فرض درصورتی صحیح خواهدبودکه تصمیمات سرمایه‌گذاری شرکت تحت تاثیرپافشاری مدیریت برنگهداری یا پخش سودسهام آن قرارنگیرد.</a:t>
            </a:r>
            <a:endParaRPr lang="en-US" sz="1800" dirty="0">
              <a:latin typeface="Arial" pitchFamily="34" charset="0"/>
              <a:cs typeface="B Lotus" panose="00000400000000000000" pitchFamily="2" charset="-78"/>
            </a:endParaRPr>
          </a:p>
          <a:p>
            <a:pPr algn="just">
              <a:buFont typeface="Wingdings" panose="05000000000000000000" pitchFamily="2" charset="2"/>
              <a:buChar char="v"/>
            </a:pPr>
            <a:r>
              <a:rPr lang="fa-IR" sz="1800" dirty="0">
                <a:latin typeface="Arial" pitchFamily="34" charset="0"/>
                <a:cs typeface="B Lotus" panose="00000400000000000000" pitchFamily="2" charset="-78"/>
              </a:rPr>
              <a:t>4ـ معمای صرف سهام:مهرا و پرسکات درسال 1985 نشان دادندکه یک دلارسرمایه‌گذاری‌شده دراول ژانویه 1926 دراوراق خزانه وسهام بزرگ به‌ترتیب درسال 1985 برابر14 و 2000 دلارداشته‌اندکه این اختلاف بازده قابل توجیه بامعیارریسک مدل‌های رایج نیست.</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نقدنظریه  مالی ومالی رفتاری</a:t>
            </a:r>
          </a:p>
          <a:p>
            <a:pPr algn="ctr">
              <a:lnSpc>
                <a:spcPct val="150000"/>
              </a:lnSpc>
              <a:defRPr/>
            </a:pPr>
            <a:endParaRPr lang="fa-IR" sz="1400" b="1" dirty="0"/>
          </a:p>
        </p:txBody>
      </p:sp>
    </p:spTree>
    <p:extLst>
      <p:ext uri="{BB962C8B-B14F-4D97-AF65-F5344CB8AC3E}">
        <p14:creationId xmlns:p14="http://schemas.microsoft.com/office/powerpoint/2010/main" val="791981738"/>
      </p:ext>
    </p:extLst>
  </p:cSld>
  <p:clrMapOvr>
    <a:masterClrMapping/>
  </p:clrMapOvr>
  <p:transition spd="slow">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endParaRPr lang="fa-IR" sz="2000" dirty="0">
              <a:effectLst/>
            </a:endParaRPr>
          </a:p>
        </p:txBody>
      </p:sp>
      <p:sp>
        <p:nvSpPr>
          <p:cNvPr id="13314" name="Content Placeholder 2"/>
          <p:cNvSpPr>
            <a:spLocks noGrp="1"/>
          </p:cNvSpPr>
          <p:nvPr>
            <p:ph idx="1"/>
          </p:nvPr>
        </p:nvSpPr>
        <p:spPr>
          <a:xfrm>
            <a:off x="1000125" y="1484313"/>
            <a:ext cx="8102936" cy="5132079"/>
          </a:xfrm>
        </p:spPr>
        <p:txBody>
          <a:bodyPr>
            <a:noAutofit/>
          </a:bodyPr>
          <a:lstStyle/>
          <a:p>
            <a:pPr algn="just">
              <a:buFont typeface="Wingdings" panose="05000000000000000000" pitchFamily="2" charset="2"/>
              <a:buChar char="v"/>
            </a:pPr>
            <a:r>
              <a:rPr lang="fa-IR" sz="1800" dirty="0">
                <a:latin typeface="Arial" pitchFamily="34" charset="0"/>
                <a:cs typeface="B Lotus" panose="00000400000000000000" pitchFamily="2" charset="-78"/>
              </a:rPr>
              <a:t>5ـ قابلیت پیش‌بینی:دربازارکارانمی‌توان بازده آتی رابرمبنای اطلاعات موجود پیش‌بینی کرد.بااین وجود این عدم قابلیت پیش‌بینی بامطالعاتی نظیرفاما و فرنج (1991) برمبنای متغیرهای تاریخی مانند</a:t>
            </a:r>
            <a:r>
              <a:rPr lang="en-US" sz="1800" dirty="0">
                <a:latin typeface="Times New Roman" panose="02020603050405020304" pitchFamily="18" charset="0"/>
                <a:cs typeface="Times New Roman" panose="02020603050405020304" pitchFamily="18" charset="0"/>
              </a:rPr>
              <a:t>P/E</a:t>
            </a:r>
            <a:r>
              <a:rPr lang="fa-IR" sz="1800" dirty="0">
                <a:latin typeface="Times New Roman" panose="02020603050405020304" pitchFamily="18" charset="0"/>
                <a:cs typeface="Times New Roman" panose="02020603050405020304" pitchFamily="18" charset="0"/>
              </a:rPr>
              <a:t> </a:t>
            </a:r>
            <a:r>
              <a:rPr lang="fa-IR" sz="1800" dirty="0">
                <a:latin typeface="Times New Roman" panose="02020603050405020304" pitchFamily="18" charset="0"/>
                <a:cs typeface="B Lotus" panose="00000400000000000000" pitchFamily="2" charset="-78"/>
              </a:rPr>
              <a:t>و</a:t>
            </a:r>
            <a:r>
              <a:rPr lang="en-US" sz="1800" dirty="0">
                <a:latin typeface="Times New Roman" panose="02020603050405020304" pitchFamily="18" charset="0"/>
                <a:cs typeface="Times New Roman" panose="02020603050405020304" pitchFamily="18" charset="0"/>
              </a:rPr>
              <a:t>BV/MV</a:t>
            </a:r>
            <a:r>
              <a:rPr lang="fa-IR" sz="1800" dirty="0">
                <a:latin typeface="Times New Roman" panose="02020603050405020304" pitchFamily="18" charset="0"/>
                <a:cs typeface="Times New Roman" panose="02020603050405020304" pitchFamily="18" charset="0"/>
              </a:rPr>
              <a:t> </a:t>
            </a:r>
            <a:r>
              <a:rPr lang="fa-IR" sz="1800" dirty="0">
                <a:latin typeface="Arial" pitchFamily="34" charset="0"/>
                <a:cs typeface="B Lotus" panose="00000400000000000000" pitchFamily="2" charset="-78"/>
              </a:rPr>
              <a:t>زیرسوال رفته است.</a:t>
            </a:r>
          </a:p>
          <a:p>
            <a:pPr algn="just">
              <a:buFont typeface="Wingdings" panose="05000000000000000000" pitchFamily="2" charset="2"/>
              <a:buChar char="v"/>
            </a:pPr>
            <a:endParaRPr lang="fa-IR" sz="1800" dirty="0">
              <a:latin typeface="Arial" pitchFamily="34" charset="0"/>
              <a:cs typeface="B Lotus" panose="00000400000000000000" pitchFamily="2" charset="-78"/>
            </a:endParaRPr>
          </a:p>
          <a:p>
            <a:pPr algn="just">
              <a:buFont typeface="Wingdings" panose="05000000000000000000" pitchFamily="2" charset="2"/>
              <a:buChar char="v"/>
            </a:pPr>
            <a:r>
              <a:rPr lang="fa-IR" sz="1800" dirty="0">
                <a:latin typeface="Arial" pitchFamily="34" charset="0"/>
                <a:cs typeface="B Lotus" panose="00000400000000000000" pitchFamily="2" charset="-78"/>
              </a:rPr>
              <a:t>فاما (1998) بابررسی بیش از20مقاله درباره شواهدبازده بلندمدت غیرمعمول به دودلیل ادعای وجودعکس‌العمل بیش ازحدیاکم‌ترازحدرادربلندمدت ردکرد.</a:t>
            </a:r>
          </a:p>
          <a:p>
            <a:pPr algn="just">
              <a:buFont typeface="Wingdings" panose="05000000000000000000" pitchFamily="2" charset="2"/>
              <a:buChar char="v"/>
            </a:pPr>
            <a:r>
              <a:rPr lang="fa-IR" sz="1800" dirty="0">
                <a:latin typeface="Arial" pitchFamily="34" charset="0"/>
                <a:cs typeface="B Lotus" panose="00000400000000000000" pitchFamily="2" charset="-78"/>
              </a:rPr>
              <a:t>1ـ دریک بازارکاراامکان وجودوقایعی است که باعث بوجودآمدن عکس‌العمل بیش ازحدبه اطلاعات شود.وهمچنین عکس‌العمل کم‌ترازحدنیزمی‌تواندبه اطلاعات وجودداشته باشدوفراوانی این دونوع عکس‌العمل دربازارکاراتقریباًبرابراست.</a:t>
            </a:r>
          </a:p>
          <a:p>
            <a:pPr algn="just">
              <a:buFont typeface="Wingdings" panose="05000000000000000000" pitchFamily="2" charset="2"/>
              <a:buChar char="v"/>
            </a:pPr>
            <a:r>
              <a:rPr lang="fa-IR" sz="1800" dirty="0">
                <a:latin typeface="Arial" pitchFamily="34" charset="0"/>
                <a:cs typeface="B Lotus" panose="00000400000000000000" pitchFamily="2" charset="-78"/>
              </a:rPr>
              <a:t>2ـ استثناهادربازدهی بلندمدت به روش‌شناسی حساس‌اند.بدین معنی که وقتی از مدل‌های متفاوتی جهت اندازه‌گیری بازده موردانتظاراستفاده می‌شوداین استثناها ازبین می‌رود.</a:t>
            </a:r>
          </a:p>
          <a:p>
            <a:pPr algn="just">
              <a:buFont typeface="Wingdings" panose="05000000000000000000" pitchFamily="2" charset="2"/>
              <a:buChar char="v"/>
            </a:pPr>
            <a:r>
              <a:rPr lang="fa-IR" sz="1800" dirty="0">
                <a:latin typeface="Arial" pitchFamily="34" charset="0"/>
                <a:cs typeface="B Lotus" panose="00000400000000000000" pitchFamily="2" charset="-78"/>
              </a:rPr>
              <a:t>نظریه پردازان</a:t>
            </a:r>
            <a:r>
              <a:rPr lang="en-US" sz="1800" dirty="0">
                <a:latin typeface="Times New Roman" panose="02020603050405020304" pitchFamily="18" charset="0"/>
                <a:cs typeface="Times New Roman" panose="02020603050405020304" pitchFamily="18" charset="0"/>
              </a:rPr>
              <a:t>EMH</a:t>
            </a:r>
            <a:r>
              <a:rPr lang="fa-IR" sz="1800" dirty="0">
                <a:latin typeface="Arial" pitchFamily="34" charset="0"/>
                <a:cs typeface="B Lotus" panose="00000400000000000000" pitchFamily="2" charset="-78"/>
              </a:rPr>
              <a:t> ادعامی‌کنندکه رفتاربازارهاکه ترکیبی از مبادله‌گران منطقی وغیرمنطقی است به نحوخوبی درک نشده است.تالر (1992) عنوان می‌کندکه دردنیای شکل گرفته مبادله‌گران غیرمنطقی می‌توانندریسک بیشتری رادربازارایجادکنندوسرمایه‌گذاران منطقی صرف بازده بیشتری راجهت تحمل این ریسک می‌خواهند.</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نقدنظریه  مالی ومالی رفتاری</a:t>
            </a:r>
          </a:p>
          <a:p>
            <a:pPr algn="ctr">
              <a:lnSpc>
                <a:spcPct val="150000"/>
              </a:lnSpc>
              <a:defRPr/>
            </a:pPr>
            <a:endParaRPr lang="fa-IR" sz="1400" b="1" dirty="0"/>
          </a:p>
        </p:txBody>
      </p:sp>
    </p:spTree>
    <p:extLst>
      <p:ext uri="{BB962C8B-B14F-4D97-AF65-F5344CB8AC3E}">
        <p14:creationId xmlns:p14="http://schemas.microsoft.com/office/powerpoint/2010/main" val="1282268170"/>
      </p:ext>
    </p:extLst>
  </p:cSld>
  <p:clrMapOvr>
    <a:masterClrMapping/>
  </p:clrMapOvr>
  <p:transition spd="slow">
    <p:strips dir="l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344487"/>
          </a:xfrm>
        </p:spPr>
        <p:txBody>
          <a:bodyPr>
            <a:normAutofit fontScale="90000"/>
          </a:bodyPr>
          <a:lstStyle/>
          <a:p>
            <a:pPr algn="r">
              <a:defRPr/>
            </a:pPr>
            <a:r>
              <a:rPr lang="fa-IR" sz="2000" dirty="0">
                <a:effectLst/>
              </a:rPr>
              <a:t>نتیجه‌گیری:</a:t>
            </a:r>
          </a:p>
        </p:txBody>
      </p:sp>
      <p:sp>
        <p:nvSpPr>
          <p:cNvPr id="13314" name="Content Placeholder 2"/>
          <p:cNvSpPr>
            <a:spLocks noGrp="1"/>
          </p:cNvSpPr>
          <p:nvPr>
            <p:ph idx="1"/>
          </p:nvPr>
        </p:nvSpPr>
        <p:spPr>
          <a:xfrm>
            <a:off x="1000125" y="700588"/>
            <a:ext cx="8102936" cy="6157411"/>
          </a:xfrm>
        </p:spPr>
        <p:txBody>
          <a:bodyPr>
            <a:noAutofit/>
          </a:bodyPr>
          <a:lstStyle/>
          <a:p>
            <a:pPr marL="82296" indent="0" algn="just">
              <a:buNone/>
            </a:pPr>
            <a:r>
              <a:rPr lang="fa-IR" sz="1700" dirty="0">
                <a:latin typeface="Arial" pitchFamily="34" charset="0"/>
                <a:cs typeface="B Lotus" panose="00000400000000000000" pitchFamily="2" charset="-78"/>
              </a:rPr>
              <a:t>    1ـ نظریه پردازان مالی رفتاری:</a:t>
            </a:r>
          </a:p>
          <a:p>
            <a:pPr algn="just">
              <a:buFont typeface="Wingdings" panose="05000000000000000000" pitchFamily="2" charset="2"/>
              <a:buChar char="v"/>
            </a:pPr>
            <a:r>
              <a:rPr lang="fa-IR" sz="1700" dirty="0">
                <a:latin typeface="Arial" pitchFamily="34" charset="0"/>
                <a:cs typeface="B Lotus" panose="00000400000000000000" pitchFamily="2" charset="-78"/>
              </a:rPr>
              <a:t>اکثرمطالعات مالی رفتاری درسطح فردی انجام شده‌اند.درحالی که بازارهای مالی انعکاسی ازرفتارمجموعه‌ گسترده‌ای ازمشارکت‌کنندگان دربازاراست.به‌طورخلاصه نظریه‌پردازان مالی رفتاری ادعامی‌کنندکه یافته‌های آنان درسطح فردی قابل تعمیم به کل بازاراست که این ادعاهنوزثابت نشده است.</a:t>
            </a:r>
          </a:p>
          <a:p>
            <a:pPr algn="just">
              <a:buFont typeface="Wingdings" panose="05000000000000000000" pitchFamily="2" charset="2"/>
              <a:buChar char="v"/>
            </a:pPr>
            <a:r>
              <a:rPr lang="fa-IR" sz="1700" dirty="0">
                <a:latin typeface="Arial" pitchFamily="34" charset="0"/>
                <a:cs typeface="B Lotus" panose="00000400000000000000" pitchFamily="2" charset="-78"/>
              </a:rPr>
              <a:t>استثنابازارنتیجه اریب‌های رفتاری هستندیعنی افرادخطاهای قابل پیش‌بینی وباثباتی درپردازش اطلاعات وارزیابی اوراق بهادارمرتکب می‌شوند.</a:t>
            </a:r>
          </a:p>
          <a:p>
            <a:pPr algn="just">
              <a:buFont typeface="Wingdings" panose="05000000000000000000" pitchFamily="2" charset="2"/>
              <a:buChar char="v"/>
            </a:pPr>
            <a:r>
              <a:rPr lang="fa-IR" sz="1700" dirty="0">
                <a:latin typeface="Arial" pitchFamily="34" charset="0"/>
                <a:cs typeface="B Lotus" panose="00000400000000000000" pitchFamily="2" charset="-78"/>
              </a:rPr>
              <a:t>مالی رفتاری دارای دومزیت عمده (1) شناسایی الگوهای رفتاری متناقض و(2) تبیین فرایندایجادبازده است.</a:t>
            </a:r>
          </a:p>
          <a:p>
            <a:pPr algn="just">
              <a:buFont typeface="Wingdings" panose="05000000000000000000" pitchFamily="2" charset="2"/>
              <a:buChar char="v"/>
            </a:pPr>
            <a:r>
              <a:rPr lang="fa-IR" sz="1700" dirty="0">
                <a:latin typeface="Arial" pitchFamily="34" charset="0"/>
                <a:cs typeface="B Lotus" panose="00000400000000000000" pitchFamily="2" charset="-78"/>
              </a:rPr>
              <a:t>مالی رفتاری دارای دونقص عمده (1) محدودیت درمبنای تجربی ومفهومی و (2) عدم تشخیص وشناخت گزینه‌های منطقی است.</a:t>
            </a:r>
          </a:p>
          <a:p>
            <a:pPr marL="82296" indent="0" algn="just">
              <a:buNone/>
            </a:pPr>
            <a:r>
              <a:rPr lang="fa-IR" sz="1700" dirty="0">
                <a:latin typeface="Arial" pitchFamily="34" charset="0"/>
                <a:cs typeface="B Lotus" panose="00000400000000000000" pitchFamily="2" charset="-78"/>
              </a:rPr>
              <a:t>   2ـ نظریه پردازان مالی نوین:</a:t>
            </a:r>
          </a:p>
          <a:p>
            <a:pPr algn="just">
              <a:buFont typeface="Wingdings" panose="05000000000000000000" pitchFamily="2" charset="2"/>
              <a:buChar char="v"/>
            </a:pPr>
            <a:r>
              <a:rPr lang="fa-IR" sz="1700" dirty="0">
                <a:latin typeface="Arial" pitchFamily="34" charset="0"/>
                <a:cs typeface="B Lotus" panose="00000400000000000000" pitchFamily="2" charset="-78"/>
              </a:rPr>
              <a:t>استثنابازاررادربلندمدت حذف شدنی وآن‌راناشی ازنقص روش‌شناسایی‌های فعلی می‌دانند.</a:t>
            </a:r>
          </a:p>
          <a:p>
            <a:pPr algn="just">
              <a:buFont typeface="Wingdings" panose="05000000000000000000" pitchFamily="2" charset="2"/>
              <a:buChar char="v"/>
            </a:pPr>
            <a:r>
              <a:rPr lang="fa-IR" sz="1700" dirty="0">
                <a:latin typeface="Arial" pitchFamily="34" charset="0"/>
                <a:cs typeface="B Lotus" panose="00000400000000000000" pitchFamily="2" charset="-78"/>
              </a:rPr>
              <a:t>آن‌‌چه که بدیهی است قدرت تبیین تاریخی اندیشمندان پارادایم مالی عقلایی، فارغ ازقابلیت پیش‌بینی یاآزمون‌پذیری، هنوزدستاویزاکثرحامیان پارادایم عقلایی درمباحثه باطرفداران رویکردرفتاری است.</a:t>
            </a:r>
          </a:p>
          <a:p>
            <a:pPr algn="just">
              <a:buFont typeface="Wingdings" panose="05000000000000000000" pitchFamily="2" charset="2"/>
              <a:buChar char="v"/>
            </a:pPr>
            <a:r>
              <a:rPr lang="fa-IR" sz="1700" dirty="0">
                <a:latin typeface="Arial" pitchFamily="34" charset="0"/>
                <a:cs typeface="B Lotus" panose="00000400000000000000" pitchFamily="2" charset="-78"/>
              </a:rPr>
              <a:t>این نظریه دارای نواقص عمده‌ای است.</a:t>
            </a:r>
          </a:p>
          <a:p>
            <a:pPr algn="just">
              <a:buFont typeface="Wingdings" panose="05000000000000000000" pitchFamily="2" charset="2"/>
              <a:buChar char="v"/>
            </a:pPr>
            <a:r>
              <a:rPr lang="fa-IR" sz="1700" dirty="0">
                <a:latin typeface="Arial" pitchFamily="34" charset="0"/>
                <a:cs typeface="B Lotus" panose="00000400000000000000" pitchFamily="2" charset="-78"/>
              </a:rPr>
              <a:t>مطالعات بسیاری صحت</a:t>
            </a:r>
            <a:r>
              <a:rPr lang="en-US" sz="1700" dirty="0">
                <a:latin typeface="Times New Roman" panose="02020603050405020304" pitchFamily="18" charset="0"/>
                <a:cs typeface="Times New Roman" panose="02020603050405020304" pitchFamily="18" charset="0"/>
              </a:rPr>
              <a:t>EMH</a:t>
            </a:r>
            <a:r>
              <a:rPr lang="fa-IR" sz="1700" dirty="0">
                <a:latin typeface="Times New Roman" panose="02020603050405020304" pitchFamily="18" charset="0"/>
                <a:cs typeface="Times New Roman" panose="02020603050405020304" pitchFamily="18" charset="0"/>
              </a:rPr>
              <a:t> </a:t>
            </a:r>
            <a:r>
              <a:rPr lang="fa-IR" sz="1700" dirty="0">
                <a:latin typeface="Arial" pitchFamily="34" charset="0"/>
                <a:cs typeface="B Lotus" panose="00000400000000000000" pitchFamily="2" charset="-78"/>
              </a:rPr>
              <a:t>و</a:t>
            </a:r>
            <a:r>
              <a:rPr lang="en-US" sz="1700" dirty="0">
                <a:latin typeface="Times New Roman" panose="02020603050405020304" pitchFamily="18" charset="0"/>
                <a:cs typeface="Times New Roman" panose="02020603050405020304" pitchFamily="18" charset="0"/>
              </a:rPr>
              <a:t>CAPM</a:t>
            </a:r>
            <a:r>
              <a:rPr lang="fa-IR" sz="1700" dirty="0">
                <a:latin typeface="Arial" pitchFamily="34" charset="0"/>
                <a:cs typeface="B Lotus" panose="00000400000000000000" pitchFamily="2" charset="-78"/>
              </a:rPr>
              <a:t> راموردتردیدقرارداده‌اند.</a:t>
            </a:r>
          </a:p>
          <a:p>
            <a:pPr algn="just">
              <a:buFont typeface="Wingdings" panose="05000000000000000000" pitchFamily="2" charset="2"/>
              <a:buChar char="v"/>
            </a:pPr>
            <a:r>
              <a:rPr lang="fa-IR" sz="1700" dirty="0">
                <a:latin typeface="Arial" pitchFamily="34" charset="0"/>
                <a:cs typeface="B Lotus" panose="00000400000000000000" pitchFamily="2" charset="-78"/>
              </a:rPr>
              <a:t>فرضیه مطلوبیت انتظاری بدرستی رفتار سرمایه‌گذاران راتحت شرایط عدم اطمینان توصیف نمی‌کند.</a:t>
            </a:r>
          </a:p>
          <a:p>
            <a:pPr algn="just">
              <a:buFont typeface="Wingdings" panose="05000000000000000000" pitchFamily="2" charset="2"/>
              <a:buChar char="v"/>
            </a:pPr>
            <a:r>
              <a:rPr lang="fa-IR" sz="1700" dirty="0">
                <a:latin typeface="Arial" pitchFamily="34" charset="0"/>
                <a:cs typeface="B Lotus" panose="00000400000000000000" pitchFamily="2" charset="-78"/>
              </a:rPr>
              <a:t>مدل‌های رایج قیمت‌گذاری، امکان ادغام ریسک نقدشوندگی رادرخودندارند.</a:t>
            </a:r>
          </a:p>
          <a:p>
            <a:pPr algn="just">
              <a:buFont typeface="Wingdings" panose="05000000000000000000" pitchFamily="2" charset="2"/>
              <a:buChar char="v"/>
            </a:pPr>
            <a:r>
              <a:rPr lang="fa-IR" sz="1700" dirty="0">
                <a:latin typeface="Arial" pitchFamily="34" charset="0"/>
                <a:cs typeface="B Lotus" panose="00000400000000000000" pitchFamily="2" charset="-78"/>
              </a:rPr>
              <a:t>عمده استدلالات نظریه پردازان مالی نوین درپاسخ به ایرادات فوق دردودسته قابل ارایه است. (1) ابزارهای تخمینی واندازه‌گیری ماازریسک نادرست‌اند.(2) خطادرروش‌شناسایی‌های محاسباتی وهمچنین تحلیل وتخمین نادرست اطلاعات وروابط می‌توانددلیل بروزاستثناهاباشد.</a:t>
            </a:r>
          </a:p>
          <a:p>
            <a:pPr marL="82296" indent="0" algn="just">
              <a:buNone/>
            </a:pPr>
            <a:endParaRPr lang="fa-IR" sz="2000" dirty="0">
              <a:latin typeface="Arial" pitchFamily="34" charset="0"/>
              <a:cs typeface="B Lotus" panose="00000400000000000000" pitchFamily="2" charset="-78"/>
            </a:endParaRP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نقدنظریه  مالی ومالی رفتاری</a:t>
            </a:r>
          </a:p>
          <a:p>
            <a:pPr algn="ctr">
              <a:lnSpc>
                <a:spcPct val="150000"/>
              </a:lnSpc>
              <a:defRPr/>
            </a:pPr>
            <a:endParaRPr lang="fa-IR" sz="1400" b="1" dirty="0"/>
          </a:p>
        </p:txBody>
      </p:sp>
    </p:spTree>
    <p:extLst>
      <p:ext uri="{BB962C8B-B14F-4D97-AF65-F5344CB8AC3E}">
        <p14:creationId xmlns:p14="http://schemas.microsoft.com/office/powerpoint/2010/main" val="473264055"/>
      </p:ext>
    </p:extLst>
  </p:cSld>
  <p:clrMapOvr>
    <a:masterClrMapping/>
  </p:clrMapOvr>
  <p:transition spd="slow">
    <p:strips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fa-IR" sz="2800" b="1" u="sng" dirty="0"/>
              <a:t>استاد:دکترمصطفی ایزدپور</a:t>
            </a:r>
          </a:p>
          <a:p>
            <a:pPr marL="0" indent="0" algn="ctr">
              <a:buNone/>
            </a:pPr>
            <a:endParaRPr lang="fa-IR" sz="2800" b="1" u="sng" dirty="0"/>
          </a:p>
          <a:p>
            <a:pPr marL="0" indent="0" algn="ctr">
              <a:buNone/>
            </a:pPr>
            <a:r>
              <a:rPr lang="fa-IR" sz="2800" b="1" u="sng" dirty="0"/>
              <a:t>ارائه دهنده:محمدمومنی پور</a:t>
            </a:r>
          </a:p>
          <a:p>
            <a:pPr marL="0" indent="0" algn="ctr">
              <a:buNone/>
            </a:pPr>
            <a:endParaRPr lang="fa-IR" sz="2800" dirty="0"/>
          </a:p>
          <a:p>
            <a:pPr marL="0" indent="0" algn="ctr">
              <a:buNone/>
            </a:pPr>
            <a:r>
              <a:rPr lang="fa-IR" sz="2800" b="1" u="sng" dirty="0"/>
              <a:t>موضوع:تقابل نظریه نوین مالی ومالی رفتاری</a:t>
            </a:r>
            <a:endParaRPr lang="fa-IR" sz="2800" b="1" dirty="0">
              <a:cs typeface="B Lotus" panose="00000400000000000000" pitchFamily="2" charset="-78"/>
            </a:endParaRPr>
          </a:p>
        </p:txBody>
      </p:sp>
    </p:spTree>
    <p:extLst>
      <p:ext uri="{BB962C8B-B14F-4D97-AF65-F5344CB8AC3E}">
        <p14:creationId xmlns:p14="http://schemas.microsoft.com/office/powerpoint/2010/main" val="2634430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marL="0" indent="0" algn="ctr">
              <a:buNone/>
            </a:pPr>
            <a:endParaRPr lang="fa-IR" sz="2800" b="1" u="sng" dirty="0"/>
          </a:p>
          <a:p>
            <a:pPr marL="0" indent="0" algn="ctr">
              <a:buNone/>
            </a:pPr>
            <a:endParaRPr lang="fa-IR" sz="2800" b="1" u="sng" dirty="0">
              <a:cs typeface="B Lotus" panose="00000400000000000000" pitchFamily="2" charset="-78"/>
            </a:endParaRPr>
          </a:p>
          <a:p>
            <a:pPr marL="0" indent="0" algn="ctr">
              <a:buNone/>
            </a:pPr>
            <a:endParaRPr lang="fa-IR" sz="2800" b="1" u="sng" dirty="0">
              <a:cs typeface="B Lotus" panose="00000400000000000000" pitchFamily="2" charset="-78"/>
            </a:endParaRPr>
          </a:p>
          <a:p>
            <a:pPr marL="0" indent="0" algn="ctr">
              <a:buNone/>
            </a:pPr>
            <a:r>
              <a:rPr lang="fa-IR" sz="5400" b="1" dirty="0">
                <a:cs typeface="B Lotus" panose="00000400000000000000" pitchFamily="2" charset="-78"/>
              </a:rPr>
              <a:t>باتشکر ازتوجه شماعزیزان</a:t>
            </a:r>
          </a:p>
        </p:txBody>
      </p:sp>
    </p:spTree>
    <p:extLst>
      <p:ext uri="{BB962C8B-B14F-4D97-AF65-F5344CB8AC3E}">
        <p14:creationId xmlns:p14="http://schemas.microsoft.com/office/powerpoint/2010/main" val="822141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117725" y="723900"/>
            <a:ext cx="6534150" cy="747713"/>
          </a:xfrm>
        </p:spPr>
        <p:txBody>
          <a:bodyPr>
            <a:normAutofit/>
          </a:bodyPr>
          <a:lstStyle/>
          <a:p>
            <a:pPr algn="r" eaLnBrk="1" hangingPunct="1">
              <a:defRPr/>
            </a:pPr>
            <a:r>
              <a:rPr lang="fa-IR" sz="2000" dirty="0">
                <a:solidFill>
                  <a:schemeClr val="tx1"/>
                </a:solidFill>
                <a:effectLst/>
                <a:latin typeface="Arial" pitchFamily="34" charset="0"/>
                <a:ea typeface="+mn-ea"/>
              </a:rPr>
              <a:t>مقدمه:</a:t>
            </a:r>
          </a:p>
        </p:txBody>
      </p:sp>
      <p:sp>
        <p:nvSpPr>
          <p:cNvPr id="3075" name="Content Placeholder 2"/>
          <p:cNvSpPr>
            <a:spLocks noGrp="1"/>
          </p:cNvSpPr>
          <p:nvPr>
            <p:ph idx="1"/>
          </p:nvPr>
        </p:nvSpPr>
        <p:spPr>
          <a:xfrm>
            <a:off x="971550" y="1314450"/>
            <a:ext cx="8037512" cy="7572376"/>
          </a:xfrm>
        </p:spPr>
        <p:txBody>
          <a:bodyPr>
            <a:noAutofit/>
          </a:bodyPr>
          <a:lstStyle/>
          <a:p>
            <a:pPr marL="342900" indent="-342900" algn="just" eaLnBrk="1" fontAlgn="auto" hangingPunct="1">
              <a:spcAft>
                <a:spcPts val="0"/>
              </a:spcAft>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در سال 1970 فاماادعاکردر یک بازار کارآقیمت‌ها تمامی آنچه که در موردیک دارائی سرمایه‌ای فهمیده می‌شودرا در خود منعکس می‌کند.</a:t>
            </a:r>
          </a:p>
          <a:p>
            <a:pPr marL="342900" indent="-342900" algn="just" eaLnBrk="1" fontAlgn="auto" hangingPunct="1">
              <a:spcAft>
                <a:spcPts val="0"/>
              </a:spcAft>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بعدا فرضیه بازار کارآی فاما با سه نوع کارآئی اطلاعاتی تحت عنوان شکل ضعیف ونیمه‌قوی و قوی پیگیری و تعمیم یافت.</a:t>
            </a:r>
          </a:p>
          <a:p>
            <a:pPr marL="342900" indent="-342900" algn="just" eaLnBrk="1" fontAlgn="auto" hangingPunct="1">
              <a:spcAft>
                <a:spcPts val="0"/>
              </a:spcAft>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درشکل ضعیف اطلاعات مربوط به قیمتهای گذشته سهام می‌باشدو نمی‌توان بر اساس اطلاعات دوره قبل برای دوره آتی نتیجه‌گیری کرد.</a:t>
            </a:r>
          </a:p>
          <a:p>
            <a:pPr marL="342900" indent="-342900" algn="just" eaLnBrk="1" fontAlgn="auto" hangingPunct="1">
              <a:spcAft>
                <a:spcPts val="0"/>
              </a:spcAft>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درشکل نیمه‌قوی قیمت سهام منعکس کننده همه اطلاعات منتشر شده است خواه درگذشته یاحال.</a:t>
            </a:r>
          </a:p>
          <a:p>
            <a:pPr marL="342900" indent="-342900" algn="just">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در شکل قوی فرض آن است که تمام اطلاعات عمومی و خصوصی در دسترس عموم در قیمت اوراق بهادارانعکاس داردواین گسترده‌ترین مفهوم ازکارآیی است.</a:t>
            </a:r>
          </a:p>
          <a:p>
            <a:pPr marL="342900" indent="-342900" algn="just">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هم‌زمان بافاما،بلک (1972)،لینتنر (1965) وشارپ (1964) مدل قیمت‌گذاری دارایی‌های سرمایه‌ای</a:t>
            </a:r>
            <a:r>
              <a:rPr lang="en-US" sz="1800" dirty="0">
                <a:latin typeface="Arial" panose="020B0604020202020204" pitchFamily="34" charset="0"/>
                <a:cs typeface="B Lotus" panose="00000400000000000000" pitchFamily="2" charset="-78"/>
              </a:rPr>
              <a:t>(</a:t>
            </a:r>
            <a:r>
              <a:rPr lang="en-US" sz="1800" dirty="0">
                <a:latin typeface="Times New Roman" panose="02020603050405020304" pitchFamily="18" charset="0"/>
                <a:cs typeface="Times New Roman" panose="02020603050405020304" pitchFamily="18" charset="0"/>
              </a:rPr>
              <a:t>CAPM</a:t>
            </a:r>
            <a:r>
              <a:rPr lang="en-US" sz="1800" dirty="0">
                <a:latin typeface="Arial" panose="020B0604020202020204" pitchFamily="34" charset="0"/>
                <a:cs typeface="B Lotus" panose="00000400000000000000" pitchFamily="2" charset="-78"/>
              </a:rPr>
              <a:t>)</a:t>
            </a:r>
            <a:r>
              <a:rPr lang="fa-IR" sz="1800" dirty="0">
                <a:latin typeface="Arial" panose="020B0604020202020204" pitchFamily="34" charset="0"/>
                <a:cs typeface="B Lotus" panose="00000400000000000000" pitchFamily="2" charset="-78"/>
              </a:rPr>
              <a:t> قابل آزمونی را ارایه نمودندکه ازنظرآماری مکانیسم قیمت‌گذاری دارایی‌های سرمایه‌ای راتوصیف می‌کرد.مدل مذکورنشان می‌دادکه بتا تنهامعیارریسک است که سرمایه‌گذاران بایستی به ازای آن صرفی رادریافت کنند.</a:t>
            </a:r>
          </a:p>
          <a:p>
            <a:pPr marL="342900" indent="-342900" algn="just">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فرضیه بازارهای کارآ</a:t>
            </a:r>
            <a:r>
              <a:rPr lang="en-US" sz="1800" dirty="0">
                <a:latin typeface="Times New Roman" panose="02020603050405020304" pitchFamily="18" charset="0"/>
                <a:cs typeface="Times New Roman" panose="02020603050405020304" pitchFamily="18" charset="0"/>
              </a:rPr>
              <a:t>CAPM</a:t>
            </a:r>
            <a:r>
              <a:rPr lang="fa-IR" sz="1800" dirty="0">
                <a:latin typeface="Arial" panose="020B0604020202020204" pitchFamily="34" charset="0"/>
                <a:cs typeface="B Lotus" panose="00000400000000000000" pitchFamily="2" charset="-78"/>
              </a:rPr>
              <a:t>و</a:t>
            </a:r>
            <a:r>
              <a:rPr lang="en-US" sz="1800" dirty="0">
                <a:latin typeface="Times New Roman" panose="02020603050405020304" pitchFamily="18" charset="0"/>
                <a:cs typeface="Times New Roman" panose="02020603050405020304" pitchFamily="18" charset="0"/>
              </a:rPr>
              <a:t>EMH</a:t>
            </a:r>
            <a:r>
              <a:rPr lang="fa-IR" sz="1800" dirty="0">
                <a:latin typeface="Arial" panose="020B0604020202020204" pitchFamily="34" charset="0"/>
                <a:cs typeface="B Lotus" panose="00000400000000000000" pitchFamily="2" charset="-78"/>
              </a:rPr>
              <a:t>ماهیتا بایکدیگرسازگارندوبه نحوی به یکدیگرمرتبط می‌شوند.</a:t>
            </a:r>
          </a:p>
          <a:p>
            <a:pPr marL="342900" indent="-342900" algn="just">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نتیجه دیدگاه فوق پذیرش دوپارادیم اصلی بود1-عقلایی بودن عامل‌های اقتصادی2-کارآیی بازارودرنتیجه</a:t>
            </a:r>
            <a:r>
              <a:rPr lang="en-US" sz="1800" dirty="0">
                <a:latin typeface="Times New Roman" panose="02020603050405020304" pitchFamily="18" charset="0"/>
                <a:cs typeface="Times New Roman" panose="02020603050405020304" pitchFamily="18" charset="0"/>
              </a:rPr>
              <a:t>CAPM</a:t>
            </a:r>
            <a:endParaRPr lang="fa-IR" sz="1800" dirty="0">
              <a:latin typeface="Times New Roman" panose="02020603050405020304" pitchFamily="18" charset="0"/>
              <a:cs typeface="Times New Roman" panose="02020603050405020304" pitchFamily="18" charset="0"/>
            </a:endParaRPr>
          </a:p>
          <a:p>
            <a:pPr marL="342900" indent="-342900" algn="justLow">
              <a:lnSpc>
                <a:spcPct val="150000"/>
              </a:lnSpc>
              <a:buClr>
                <a:schemeClr val="accent3"/>
              </a:buClr>
              <a:buFont typeface="Wingdings" panose="05000000000000000000" pitchFamily="2" charset="2"/>
              <a:buChar char="v"/>
              <a:defRPr/>
            </a:pPr>
            <a:endParaRPr lang="fa-IR" sz="1400" dirty="0">
              <a:latin typeface="Arial" panose="020B0604020202020204" pitchFamily="34" charset="0"/>
              <a:cs typeface="B Lotus" panose="00000400000000000000" pitchFamily="2" charset="-78"/>
            </a:endParaRPr>
          </a:p>
        </p:txBody>
      </p:sp>
      <p:sp>
        <p:nvSpPr>
          <p:cNvPr id="4" name="Rectangle 5"/>
          <p:cNvSpPr>
            <a:spLocks noChangeArrowheads="1"/>
          </p:cNvSpPr>
          <p:nvPr/>
        </p:nvSpPr>
        <p:spPr bwMode="auto">
          <a:xfrm>
            <a:off x="600076" y="321797"/>
            <a:ext cx="2986087" cy="738664"/>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square" anchor="ctr">
            <a:spAutoFit/>
          </a:bodyPr>
          <a:lstStyle/>
          <a:p>
            <a:pPr>
              <a:defRPr/>
            </a:pPr>
            <a:endParaRPr lang="en-US" sz="1400" b="1" dirty="0">
              <a:solidFill>
                <a:srgbClr val="333333"/>
              </a:solidFill>
            </a:endParaRPr>
          </a:p>
          <a:p>
            <a:pPr algn="ctr">
              <a:defRPr/>
            </a:pPr>
            <a:r>
              <a:rPr lang="en-US" sz="1400" b="1" dirty="0"/>
              <a:t> </a:t>
            </a:r>
            <a:r>
              <a:rPr lang="fa-IR" sz="1400" b="1" dirty="0"/>
              <a:t>نظریه نوین مالی ومالی رفتاری</a:t>
            </a:r>
          </a:p>
          <a:p>
            <a:pPr algn="ctr">
              <a:defRPr/>
            </a:pPr>
            <a:endParaRPr lang="fa-IR" sz="1400" b="1" dirty="0"/>
          </a:p>
        </p:txBody>
      </p:sp>
    </p:spTree>
  </p:cSld>
  <p:clrMapOvr>
    <a:masterClrMapping/>
  </p:clrMapOvr>
  <p:transition spd="slow">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117725" y="723900"/>
            <a:ext cx="6534150" cy="747713"/>
          </a:xfrm>
        </p:spPr>
        <p:txBody>
          <a:bodyPr>
            <a:normAutofit/>
          </a:bodyPr>
          <a:lstStyle/>
          <a:p>
            <a:pPr algn="r" eaLnBrk="1" hangingPunct="1">
              <a:defRPr/>
            </a:pPr>
            <a:endParaRPr lang="fa-IR" sz="2000" b="1" dirty="0">
              <a:solidFill>
                <a:schemeClr val="tx1"/>
              </a:solidFill>
              <a:effectLst/>
              <a:latin typeface="Arial" pitchFamily="34" charset="0"/>
              <a:ea typeface="+mn-ea"/>
            </a:endParaRPr>
          </a:p>
        </p:txBody>
      </p:sp>
      <p:sp>
        <p:nvSpPr>
          <p:cNvPr id="3075" name="Content Placeholder 2"/>
          <p:cNvSpPr>
            <a:spLocks noGrp="1"/>
          </p:cNvSpPr>
          <p:nvPr>
            <p:ph idx="1"/>
          </p:nvPr>
        </p:nvSpPr>
        <p:spPr>
          <a:xfrm>
            <a:off x="1057274" y="1462564"/>
            <a:ext cx="7951787" cy="7424262"/>
          </a:xfrm>
        </p:spPr>
        <p:txBody>
          <a:bodyPr>
            <a:noAutofit/>
          </a:bodyPr>
          <a:lstStyle/>
          <a:p>
            <a:pPr marL="342900" indent="-342900" algn="justLow">
              <a:lnSpc>
                <a:spcPct val="150000"/>
              </a:lnSpc>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1-مطالعات زیادی در جهت پذیرش یا رداعتبار هردومدل انجام شده وقسمت عمده ای از مطالعات به این نتیجه رسیدندکه</a:t>
            </a:r>
            <a:r>
              <a:rPr lang="en-US" sz="1800" dirty="0">
                <a:latin typeface="Times New Roman" panose="02020603050405020304" pitchFamily="18" charset="0"/>
                <a:cs typeface="Times New Roman" panose="02020603050405020304" pitchFamily="18" charset="0"/>
              </a:rPr>
              <a:t>EMH</a:t>
            </a:r>
            <a:r>
              <a:rPr lang="fa-IR" sz="1800" dirty="0">
                <a:latin typeface="Arial" panose="020B0604020202020204" pitchFamily="34" charset="0"/>
                <a:cs typeface="B Lotus" panose="00000400000000000000" pitchFamily="2" charset="-78"/>
              </a:rPr>
              <a:t>قابل ردنیست.</a:t>
            </a:r>
          </a:p>
          <a:p>
            <a:pPr marL="342900" indent="-342900" algn="justLow">
              <a:lnSpc>
                <a:spcPct val="150000"/>
              </a:lnSpc>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2-نتیجه وجودبرخی مطالعات به نتایجی دست یافتندکه استثناهایی دربازارهای مالی وجوددارندکه</a:t>
            </a:r>
            <a:r>
              <a:rPr lang="en-US" sz="1800" dirty="0">
                <a:latin typeface="Times New Roman" panose="02020603050405020304" pitchFamily="18" charset="0"/>
                <a:cs typeface="Times New Roman" panose="02020603050405020304" pitchFamily="18" charset="0"/>
              </a:rPr>
              <a:t>CAPM</a:t>
            </a:r>
            <a:r>
              <a:rPr lang="fa-IR" sz="1800" dirty="0">
                <a:latin typeface="Arial" panose="020B0604020202020204" pitchFamily="34" charset="0"/>
                <a:cs typeface="B Lotus" panose="00000400000000000000" pitchFamily="2" charset="-78"/>
              </a:rPr>
              <a:t>قادر به توضیح آنهانبوده ویابا</a:t>
            </a:r>
            <a:r>
              <a:rPr lang="en-US" sz="1800" dirty="0">
                <a:latin typeface="Times New Roman" panose="02020603050405020304" pitchFamily="18" charset="0"/>
                <a:cs typeface="Times New Roman" panose="02020603050405020304" pitchFamily="18" charset="0"/>
              </a:rPr>
              <a:t>EMH</a:t>
            </a:r>
            <a:r>
              <a:rPr lang="fa-IR" sz="1800" dirty="0">
                <a:latin typeface="Arial" panose="020B0604020202020204" pitchFamily="34" charset="0"/>
                <a:cs typeface="B Lotus" panose="00000400000000000000" pitchFamily="2" charset="-78"/>
              </a:rPr>
              <a:t>ناسازگارند.یعنی تمامی اطلاعات مرتبط،درقیمت ها منعکس نمی‌شوندویا اینکه عامل های اقتصادی دراتخاذتصمیمات دچاراریب‌های رفتاری می‌شوندمانندبورس تهران درسال83</a:t>
            </a:r>
          </a:p>
          <a:p>
            <a:pPr marL="342900" indent="-342900" algn="justLow">
              <a:lnSpc>
                <a:spcPct val="150000"/>
              </a:lnSpc>
              <a:buClr>
                <a:schemeClr val="accent3"/>
              </a:buClr>
              <a:buFont typeface="Wingdings" panose="05000000000000000000" pitchFamily="2" charset="2"/>
              <a:buChar char="v"/>
              <a:defRPr/>
            </a:pPr>
            <a:r>
              <a:rPr lang="fa-IR" sz="1800" dirty="0">
                <a:latin typeface="Arial" panose="020B0604020202020204" pitchFamily="34" charset="0"/>
                <a:cs typeface="B Lotus" panose="00000400000000000000" pitchFamily="2" charset="-78"/>
              </a:rPr>
              <a:t>درطی دهه اخیراندیشمندان مالی سعی درتبیین ویافتن علل مواردخاص فوق باکمک سایرعلوم داشته‌اندکه ازجمله ادغام نظریه‌های اقتصادی با نظریه‌های رایج روانشناسی بوده که تحت عنوان مالی رفتاری مطرح شد.ازبنیانگذاران این حوزه از دانش مالی روانشناس مشهوردانیل کاهنمن است.</a:t>
            </a:r>
          </a:p>
        </p:txBody>
      </p:sp>
      <p:sp>
        <p:nvSpPr>
          <p:cNvPr id="4" name="Rectangle 5"/>
          <p:cNvSpPr>
            <a:spLocks noChangeArrowheads="1"/>
          </p:cNvSpPr>
          <p:nvPr/>
        </p:nvSpPr>
        <p:spPr bwMode="auto">
          <a:xfrm>
            <a:off x="600076" y="321797"/>
            <a:ext cx="2986087" cy="738664"/>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square" anchor="ctr">
            <a:spAutoFit/>
          </a:bodyPr>
          <a:lstStyle/>
          <a:p>
            <a:pPr>
              <a:defRPr/>
            </a:pPr>
            <a:endParaRPr lang="en-US" sz="1400" b="1" dirty="0">
              <a:solidFill>
                <a:srgbClr val="333333"/>
              </a:solidFill>
            </a:endParaRPr>
          </a:p>
          <a:p>
            <a:pPr algn="ctr">
              <a:defRPr/>
            </a:pPr>
            <a:r>
              <a:rPr lang="en-US" sz="1400" b="1" dirty="0"/>
              <a:t> </a:t>
            </a:r>
            <a:r>
              <a:rPr lang="fa-IR" sz="1400" b="1" dirty="0"/>
              <a:t>نظریه نوین مالی ومالی رفتاری</a:t>
            </a:r>
          </a:p>
          <a:p>
            <a:pPr algn="ctr">
              <a:defRPr/>
            </a:pPr>
            <a:endParaRPr lang="fa-IR" sz="1400" b="1" dirty="0"/>
          </a:p>
        </p:txBody>
      </p:sp>
    </p:spTree>
    <p:extLst>
      <p:ext uri="{BB962C8B-B14F-4D97-AF65-F5344CB8AC3E}">
        <p14:creationId xmlns:p14="http://schemas.microsoft.com/office/powerpoint/2010/main" val="2688817469"/>
      </p:ext>
    </p:extLst>
  </p:cSld>
  <p:clrMapOvr>
    <a:masterClrMapping/>
  </p:clrMapOvr>
  <p:transition spd="slow">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61938"/>
            <a:ext cx="8229600" cy="1143000"/>
          </a:xfrm>
        </p:spPr>
        <p:txBody>
          <a:bodyPr>
            <a:normAutofit/>
          </a:bodyPr>
          <a:lstStyle/>
          <a:p>
            <a:pPr algn="r">
              <a:defRPr/>
            </a:pPr>
            <a:endParaRPr lang="fa-IR" sz="2000" b="1" dirty="0">
              <a:effectLst/>
            </a:endParaRPr>
          </a:p>
        </p:txBody>
      </p:sp>
      <p:sp>
        <p:nvSpPr>
          <p:cNvPr id="10243" name="Content Placeholder 2"/>
          <p:cNvSpPr>
            <a:spLocks noGrp="1"/>
          </p:cNvSpPr>
          <p:nvPr>
            <p:ph idx="1"/>
          </p:nvPr>
        </p:nvSpPr>
        <p:spPr>
          <a:xfrm>
            <a:off x="968990" y="1392238"/>
            <a:ext cx="7732097" cy="5076825"/>
          </a:xfrm>
        </p:spPr>
        <p:txBody>
          <a:bodyPr>
            <a:noAutofit/>
          </a:bodyPr>
          <a:lstStyle/>
          <a:p>
            <a:r>
              <a:rPr lang="fa-IR" sz="1800" dirty="0">
                <a:latin typeface="Times New Roman" panose="02020603050405020304" pitchFamily="18" charset="0"/>
                <a:cs typeface="B Lotus" panose="00000400000000000000" pitchFamily="2" charset="-78"/>
              </a:rPr>
              <a:t>مدل </a:t>
            </a:r>
            <a:r>
              <a:rPr lang="en-US" sz="1800" dirty="0">
                <a:latin typeface="Times New Roman" panose="02020603050405020304" pitchFamily="18" charset="0"/>
                <a:cs typeface="Times New Roman" panose="02020603050405020304" pitchFamily="18" charset="0"/>
              </a:rPr>
              <a:t>CAPM</a:t>
            </a:r>
            <a:r>
              <a:rPr lang="fa-IR" sz="2400" dirty="0">
                <a:latin typeface="Times New Roman" panose="02020603050405020304" pitchFamily="18" charset="0"/>
                <a:cs typeface="Times New Roman" panose="02020603050405020304" pitchFamily="18" charset="0"/>
              </a:rPr>
              <a:t> </a:t>
            </a:r>
            <a:r>
              <a:rPr lang="fa-IR" sz="1800" dirty="0">
                <a:latin typeface="Times New Roman" panose="02020603050405020304" pitchFamily="18" charset="0"/>
                <a:cs typeface="B Lotus" panose="00000400000000000000" pitchFamily="2" charset="-78"/>
              </a:rPr>
              <a:t>کمک می‌کندکه بازده موردانتظارهردارایی راحساب کنیم</a:t>
            </a:r>
          </a:p>
          <a:p>
            <a:r>
              <a:rPr lang="fa-IR" sz="1800" dirty="0">
                <a:latin typeface="Times New Roman" panose="02020603050405020304" pitchFamily="18" charset="0"/>
                <a:cs typeface="B Lotus" panose="00000400000000000000" pitchFamily="2" charset="-78"/>
              </a:rPr>
              <a:t>بازده موردانتظارتابعی از ریسک است</a:t>
            </a:r>
            <a:endParaRPr lang="en-US" sz="1800" dirty="0">
              <a:latin typeface="Times New Roman" panose="02020603050405020304" pitchFamily="18" charset="0"/>
              <a:cs typeface="B Lotus" panose="00000400000000000000" pitchFamily="2" charset="-78"/>
            </a:endParaRPr>
          </a:p>
          <a:p>
            <a:pPr marL="82296" indent="0" algn="l">
              <a:buNone/>
            </a:pPr>
            <a:r>
              <a:rPr lang="en-US" sz="1800" dirty="0">
                <a:latin typeface="Times New Roman" panose="02020603050405020304" pitchFamily="18" charset="0"/>
                <a:cs typeface="Times New Roman" panose="02020603050405020304" pitchFamily="18" charset="0"/>
              </a:rPr>
              <a:t>R=</a:t>
            </a:r>
            <a:r>
              <a:rPr lang="en-US" sz="1800" dirty="0" err="1">
                <a:latin typeface="Times New Roman" panose="02020603050405020304" pitchFamily="18" charset="0"/>
                <a:cs typeface="Times New Roman" panose="02020603050405020304" pitchFamily="18" charset="0"/>
              </a:rPr>
              <a:t>Rf</a:t>
            </a:r>
            <a:r>
              <a:rPr lang="en-US" sz="1800" dirty="0">
                <a:latin typeface="Times New Roman" panose="02020603050405020304" pitchFamily="18" charset="0"/>
                <a:cs typeface="Times New Roman" panose="02020603050405020304" pitchFamily="18" charset="0"/>
              </a:rPr>
              <a:t>+β(Rm-</a:t>
            </a:r>
            <a:r>
              <a:rPr lang="en-US" sz="1800" dirty="0" err="1">
                <a:latin typeface="Times New Roman" panose="02020603050405020304" pitchFamily="18" charset="0"/>
                <a:cs typeface="Times New Roman" panose="02020603050405020304" pitchFamily="18" charset="0"/>
              </a:rPr>
              <a:t>Rf</a:t>
            </a:r>
            <a:r>
              <a:rPr lang="en-US" sz="1800" dirty="0">
                <a:latin typeface="Times New Roman" panose="02020603050405020304" pitchFamily="18" charset="0"/>
                <a:cs typeface="Times New Roman" panose="02020603050405020304" pitchFamily="18" charset="0"/>
              </a:rPr>
              <a:t>)</a:t>
            </a:r>
            <a:endParaRPr lang="fa-IR" sz="18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R </a:t>
            </a:r>
            <a:r>
              <a:rPr lang="fa-IR" sz="1800" dirty="0">
                <a:latin typeface="Times New Roman" panose="02020603050405020304" pitchFamily="18" charset="0"/>
                <a:cs typeface="B Lotus" panose="00000400000000000000" pitchFamily="2" charset="-78"/>
              </a:rPr>
              <a:t>بازده موردانتظاردارایی</a:t>
            </a:r>
          </a:p>
          <a:p>
            <a:r>
              <a:rPr lang="en-US" sz="1800" dirty="0" err="1">
                <a:latin typeface="Times New Roman" panose="02020603050405020304" pitchFamily="18" charset="0"/>
                <a:cs typeface="B Lotus" panose="00000400000000000000" pitchFamily="2" charset="-78"/>
              </a:rPr>
              <a:t>Rf</a:t>
            </a:r>
            <a:r>
              <a:rPr lang="en-US" sz="1800" dirty="0">
                <a:latin typeface="Times New Roman" panose="02020603050405020304" pitchFamily="18" charset="0"/>
                <a:cs typeface="B Lotus" panose="00000400000000000000" pitchFamily="2" charset="-78"/>
              </a:rPr>
              <a:t> </a:t>
            </a:r>
            <a:r>
              <a:rPr lang="fa-IR" sz="1800" dirty="0">
                <a:latin typeface="Times New Roman" panose="02020603050405020304" pitchFamily="18" charset="0"/>
                <a:cs typeface="B Lotus" panose="00000400000000000000" pitchFamily="2" charset="-78"/>
              </a:rPr>
              <a:t> بازده بدون ریسک</a:t>
            </a:r>
          </a:p>
          <a:p>
            <a:r>
              <a:rPr lang="en-US" sz="1800" dirty="0">
                <a:latin typeface="Times New Roman" panose="02020603050405020304" pitchFamily="18" charset="0"/>
                <a:cs typeface="Times New Roman" panose="02020603050405020304" pitchFamily="18" charset="0"/>
              </a:rPr>
              <a:t>β</a:t>
            </a:r>
            <a:r>
              <a:rPr lang="en-US" sz="1800" dirty="0"/>
              <a:t> </a:t>
            </a:r>
            <a:r>
              <a:rPr lang="fa-IR" sz="1800" dirty="0"/>
              <a:t> </a:t>
            </a:r>
            <a:r>
              <a:rPr lang="fa-IR" sz="1800" dirty="0">
                <a:cs typeface="B Lotus" panose="00000400000000000000" pitchFamily="2" charset="-78"/>
              </a:rPr>
              <a:t>شاخص ریسک سیستماتیک</a:t>
            </a:r>
          </a:p>
          <a:p>
            <a:r>
              <a:rPr lang="en-US" sz="1800" dirty="0">
                <a:latin typeface="Times New Roman" panose="02020603050405020304" pitchFamily="18" charset="0"/>
                <a:cs typeface="Times New Roman" panose="02020603050405020304" pitchFamily="18" charset="0"/>
              </a:rPr>
              <a:t>Rm </a:t>
            </a:r>
            <a:r>
              <a:rPr lang="fa-IR" sz="1800" dirty="0">
                <a:latin typeface="Times New Roman" panose="02020603050405020304" pitchFamily="18" charset="0"/>
                <a:cs typeface="Times New Roman" panose="02020603050405020304" pitchFamily="18" charset="0"/>
              </a:rPr>
              <a:t> </a:t>
            </a:r>
            <a:r>
              <a:rPr lang="fa-IR" sz="1800" dirty="0">
                <a:cs typeface="B Lotus" panose="00000400000000000000" pitchFamily="2" charset="-78"/>
              </a:rPr>
              <a:t>بازده مورد انتظاربازار</a:t>
            </a:r>
          </a:p>
          <a:p>
            <a:pPr marL="82296" indent="0">
              <a:buNone/>
            </a:pPr>
            <a:endParaRPr lang="en-US" sz="2400" dirty="0">
              <a:latin typeface="Times New Roman" panose="02020603050405020304" pitchFamily="18" charset="0"/>
              <a:cs typeface="Times New Roman" panose="02020603050405020304" pitchFamily="18" charset="0"/>
            </a:endParaRPr>
          </a:p>
          <a:p>
            <a:pPr marL="82296" indent="0">
              <a:buNone/>
            </a:pPr>
            <a:r>
              <a:rPr lang="fa-IR" sz="2400" dirty="0"/>
              <a:t> </a:t>
            </a:r>
            <a:endParaRPr lang="fa-IR" sz="2400" dirty="0">
              <a:cs typeface="B Lotus" panose="00000400000000000000" pitchFamily="2" charset="-78"/>
            </a:endParaRPr>
          </a:p>
          <a:p>
            <a:pPr marL="82296" indent="0">
              <a:buNone/>
            </a:pPr>
            <a:r>
              <a:rPr lang="fa-IR" sz="2400" dirty="0"/>
              <a:t> </a:t>
            </a:r>
            <a:endParaRPr lang="en-US" sz="2400" dirty="0">
              <a:cs typeface="B Lotus" panose="00000400000000000000" pitchFamily="2" charset="-78"/>
            </a:endParaRPr>
          </a:p>
        </p:txBody>
      </p:sp>
      <p:sp>
        <p:nvSpPr>
          <p:cNvPr id="4" name="Rectangle 5"/>
          <p:cNvSpPr>
            <a:spLocks noChangeArrowheads="1"/>
          </p:cNvSpPr>
          <p:nvPr/>
        </p:nvSpPr>
        <p:spPr bwMode="auto">
          <a:xfrm>
            <a:off x="428626" y="295998"/>
            <a:ext cx="3914776" cy="1169551"/>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wrap="square" anchor="ctr">
            <a:spAutoFit/>
          </a:bodyPr>
          <a:lstStyle/>
          <a:p>
            <a:pPr>
              <a:defRPr/>
            </a:pPr>
            <a:endParaRPr lang="en-US" sz="1400" b="1" dirty="0">
              <a:solidFill>
                <a:srgbClr val="333333"/>
              </a:solidFill>
            </a:endParaRPr>
          </a:p>
          <a:p>
            <a:pPr algn="ctr">
              <a:defRPr/>
            </a:pPr>
            <a:r>
              <a:rPr lang="en-US" sz="1400" b="1" dirty="0"/>
              <a:t> </a:t>
            </a:r>
            <a:r>
              <a:rPr lang="fa-IR" sz="1400" b="1" dirty="0"/>
              <a:t>قیمت گذاری داریی سرمایه ای </a:t>
            </a:r>
          </a:p>
          <a:p>
            <a:pPr algn="ctr">
              <a:lnSpc>
                <a:spcPct val="150000"/>
              </a:lnSpc>
              <a:defRPr/>
            </a:pPr>
            <a:r>
              <a:rPr lang="fa-IR" sz="1400" b="1" dirty="0"/>
              <a:t>( </a:t>
            </a:r>
            <a:r>
              <a:rPr lang="en-US" sz="1400" b="1" dirty="0"/>
              <a:t>CAPM</a:t>
            </a:r>
            <a:r>
              <a:rPr lang="fa-IR" sz="1400" b="1" dirty="0"/>
              <a:t>)</a:t>
            </a:r>
          </a:p>
          <a:p>
            <a:pPr algn="ctr">
              <a:lnSpc>
                <a:spcPct val="150000"/>
              </a:lnSpc>
              <a:defRPr/>
            </a:pPr>
            <a:endParaRPr lang="fa-IR" sz="1400" b="1" dirty="0"/>
          </a:p>
        </p:txBody>
      </p:sp>
    </p:spTree>
    <p:extLst>
      <p:ext uri="{BB962C8B-B14F-4D97-AF65-F5344CB8AC3E}">
        <p14:creationId xmlns:p14="http://schemas.microsoft.com/office/powerpoint/2010/main" val="1211664012"/>
      </p:ext>
    </p:extLst>
  </p:cSld>
  <p:clrMapOvr>
    <a:masterClrMapping/>
  </p:clrMapOvr>
  <p:transition spd="slow">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r>
              <a:rPr lang="en-US" sz="2000" b="1" dirty="0">
                <a:effectLst/>
                <a:latin typeface="Times New Roman" panose="02020603050405020304" pitchFamily="18" charset="0"/>
                <a:cs typeface="Times New Roman" panose="02020603050405020304" pitchFamily="18" charset="0"/>
              </a:rPr>
              <a:t>ARBITRAGE</a:t>
            </a:r>
            <a:r>
              <a:rPr lang="fa-IR" sz="2000" b="1" dirty="0">
                <a:effectLst/>
                <a:latin typeface="Times New Roman" panose="02020603050405020304" pitchFamily="18" charset="0"/>
                <a:cs typeface="Times New Roman" panose="02020603050405020304" pitchFamily="18" charset="0"/>
              </a:rPr>
              <a:t>:</a:t>
            </a:r>
            <a:endParaRPr lang="fa-IR" sz="2000" dirty="0">
              <a:effectLst/>
              <a:latin typeface="Times New Roman" panose="02020603050405020304" pitchFamily="18" charset="0"/>
              <a:cs typeface="Times New Roman" panose="02020603050405020304" pitchFamily="18" charset="0"/>
            </a:endParaRPr>
          </a:p>
        </p:txBody>
      </p:sp>
      <p:sp>
        <p:nvSpPr>
          <p:cNvPr id="13314" name="Content Placeholder 2"/>
          <p:cNvSpPr>
            <a:spLocks noGrp="1"/>
          </p:cNvSpPr>
          <p:nvPr>
            <p:ph idx="1"/>
          </p:nvPr>
        </p:nvSpPr>
        <p:spPr>
          <a:xfrm>
            <a:off x="955347" y="1482417"/>
            <a:ext cx="8147714" cy="5133975"/>
          </a:xfrm>
        </p:spPr>
        <p:txBody>
          <a:bodyPr>
            <a:normAutofit lnSpcReduction="10000"/>
          </a:bodyPr>
          <a:lstStyle/>
          <a:p>
            <a:pPr algn="just">
              <a:buFont typeface="Wingdings" panose="05000000000000000000" pitchFamily="2" charset="2"/>
              <a:buChar char="v"/>
            </a:pPr>
            <a:r>
              <a:rPr lang="fa-IR" sz="1800" dirty="0">
                <a:latin typeface="Arial" pitchFamily="34" charset="0"/>
                <a:cs typeface="B Lotus" panose="00000400000000000000" pitchFamily="2" charset="-78"/>
              </a:rPr>
              <a:t>آربیتراژبه مفهوم کسب سودازاختلاف قیمت دردویاچندبازاراست.البته شایدخیلی ازتراکنش‌های مالی وفق این تعریف آربیتراژخوانده شودولی بایدتوجه داشت که آربیتراژبه‌صورت آکادمیک به مجموعه تراکنش‌های مالی اطلاق می‌شودکه درهیچ حالتی باعث زیان نشده وحداقل دریک حالت باعث سود شود.به عبارتی دیگرآربیتراژبه‌طورایده‌آل یک معامله بدون ریسک</a:t>
            </a:r>
            <a:r>
              <a:rPr lang="en-US" sz="1800" dirty="0">
                <a:latin typeface="Arial" pitchFamily="34" charset="0"/>
                <a:cs typeface="B Lotus" panose="00000400000000000000" pitchFamily="2" charset="-78"/>
              </a:rPr>
              <a:t> </a:t>
            </a:r>
            <a:r>
              <a:rPr lang="en-US" sz="1800" dirty="0">
                <a:latin typeface="Times New Roman" panose="02020603050405020304" pitchFamily="18" charset="0"/>
                <a:cs typeface="Times New Roman" panose="02020603050405020304" pitchFamily="18" charset="0"/>
              </a:rPr>
              <a:t>(RISK FREE)</a:t>
            </a:r>
            <a:r>
              <a:rPr lang="en-US" sz="1800" dirty="0">
                <a:latin typeface="Arial" pitchFamily="34" charset="0"/>
                <a:cs typeface="B Lotus" panose="00000400000000000000" pitchFamily="2" charset="-78"/>
              </a:rPr>
              <a:t> </a:t>
            </a:r>
            <a:r>
              <a:rPr lang="fa-IR" sz="1800" dirty="0">
                <a:latin typeface="Arial" pitchFamily="34" charset="0"/>
                <a:cs typeface="B Lotus" panose="00000400000000000000" pitchFamily="2" charset="-78"/>
              </a:rPr>
              <a:t>است.</a:t>
            </a:r>
          </a:p>
          <a:p>
            <a:pPr algn="just">
              <a:buFont typeface="Wingdings" panose="05000000000000000000" pitchFamily="2" charset="2"/>
              <a:buChar char="v"/>
            </a:pPr>
            <a:r>
              <a:rPr lang="fa-IR" sz="1800" dirty="0">
                <a:latin typeface="Arial" pitchFamily="34" charset="0"/>
                <a:cs typeface="B Lotus" panose="00000400000000000000" pitchFamily="2" charset="-78"/>
              </a:rPr>
              <a:t>شرط</a:t>
            </a:r>
            <a:r>
              <a:rPr lang="en-US" sz="1800" dirty="0">
                <a:latin typeface="Arial" pitchFamily="34" charset="0"/>
                <a:cs typeface="B Lotus" panose="00000400000000000000" pitchFamily="2" charset="-78"/>
              </a:rPr>
              <a:t> </a:t>
            </a:r>
            <a:r>
              <a:rPr lang="fa-IR" sz="1800" dirty="0">
                <a:latin typeface="Arial" pitchFamily="34" charset="0"/>
                <a:cs typeface="B Lotus" panose="00000400000000000000" pitchFamily="2" charset="-78"/>
              </a:rPr>
              <a:t>دیگراطلاق آربیتراتژبه تعاملات مالی این است که خریدوفروش همزمان انجام شود.</a:t>
            </a:r>
          </a:p>
          <a:p>
            <a:pPr algn="just">
              <a:buFont typeface="Wingdings" panose="05000000000000000000" pitchFamily="2" charset="2"/>
              <a:buChar char="v"/>
            </a:pPr>
            <a:r>
              <a:rPr lang="fa-IR" sz="1800" dirty="0">
                <a:latin typeface="Arial" pitchFamily="34" charset="0"/>
                <a:cs typeface="B Lotus" panose="00000400000000000000" pitchFamily="2" charset="-78"/>
              </a:rPr>
              <a:t>درحالتی که قیمت‌هادربازارهای مختلف امکان آربیتراژرانداشته باشدمی‌‌توان گفت که بازارهادرتعادل آربیتراژ</a:t>
            </a:r>
            <a:r>
              <a:rPr lang="en-US" sz="1800" dirty="0">
                <a:latin typeface="Times New Roman" panose="02020603050405020304" pitchFamily="18" charset="0"/>
                <a:cs typeface="Times New Roman" panose="02020603050405020304" pitchFamily="18" charset="0"/>
              </a:rPr>
              <a:t>(ARBITRAGE  EQUILIBRIUM)</a:t>
            </a:r>
            <a:r>
              <a:rPr lang="fa-IR" sz="1800" dirty="0">
                <a:latin typeface="Times New Roman" panose="02020603050405020304" pitchFamily="18" charset="0"/>
                <a:cs typeface="Times New Roman" panose="02020603050405020304" pitchFamily="18" charset="0"/>
              </a:rPr>
              <a:t> </a:t>
            </a:r>
            <a:r>
              <a:rPr lang="fa-IR" sz="1800" dirty="0">
                <a:latin typeface="Arial" pitchFamily="34" charset="0"/>
                <a:cs typeface="B Lotus" panose="00000400000000000000" pitchFamily="2" charset="-78"/>
              </a:rPr>
              <a:t>هستند.ازمصادیق بارزآربیتراژمعاملات ارزی وسودبردن ازنرخ تبدیل ارزهای مختلف دربازارهای مختلف است. </a:t>
            </a:r>
          </a:p>
          <a:p>
            <a:pPr algn="just">
              <a:buFont typeface="Wingdings" panose="05000000000000000000" pitchFamily="2" charset="2"/>
              <a:buChar char="v"/>
            </a:pPr>
            <a:r>
              <a:rPr lang="fa-IR" sz="1800" dirty="0">
                <a:latin typeface="Arial" pitchFamily="34" charset="0"/>
                <a:cs typeface="B Lotus" panose="00000400000000000000" pitchFamily="2" charset="-78"/>
              </a:rPr>
              <a:t>مفهوم آربیتراژکننده چیست: گروهی ازسرمایه‌گذاران به حساب می‌آیندکه ازعدم کارآیی دربازار</a:t>
            </a:r>
          </a:p>
          <a:p>
            <a:pPr algn="just">
              <a:buFont typeface="Wingdings" panose="05000000000000000000" pitchFamily="2" charset="2"/>
              <a:buChar char="v"/>
            </a:pPr>
            <a:r>
              <a:rPr lang="fa-IR" sz="1800" dirty="0">
                <a:latin typeface="Arial" pitchFamily="34" charset="0"/>
                <a:cs typeface="B Lotus" panose="00000400000000000000" pitchFamily="2" charset="-78"/>
              </a:rPr>
              <a:t>استفاده می‌کنندوباانجام معاملات همزمانی که به نوعی یکدیگرراخنثی می‌کنند،بازده بدون ریسک کسب می‌کنند.یک آربیتراژکننده به‌طورمثال به دنبال اختلاف قیمت بین سهام شرکت‌هایی است که دربیش ازیک بازارسهام خریدوفروس می‌شوند.</a:t>
            </a:r>
          </a:p>
          <a:p>
            <a:pPr>
              <a:buFont typeface="Wingdings" panose="05000000000000000000" pitchFamily="2" charset="2"/>
              <a:buChar char="v"/>
            </a:pPr>
            <a:r>
              <a:rPr lang="fa-IR" sz="1800" dirty="0">
                <a:latin typeface="Arial" pitchFamily="34" charset="0"/>
                <a:cs typeface="B Lotus" panose="00000400000000000000" pitchFamily="2" charset="-78"/>
              </a:rPr>
              <a:t>آنهاباخریدسهام شرکتی که دریکی ازبازارهامثلا بورس توکیوکمترازارزش واقعی قیمت‌گذاری شده وفروش استقراضی سهام همان شرکت دربازارهای دیگرنظیربورس لندن به قیمت بالاتر،باقبول کمترین میزان ریسک(حتی بدون هیچ ریسکی)سودهای زیادی به‌دست می</a:t>
            </a:r>
            <a:r>
              <a:rPr lang="en-US" sz="1800" dirty="0">
                <a:latin typeface="Arial" pitchFamily="34" charset="0"/>
                <a:cs typeface="B Lotus" panose="00000400000000000000" pitchFamily="2" charset="-78"/>
              </a:rPr>
              <a:t> </a:t>
            </a:r>
            <a:r>
              <a:rPr lang="fa-IR" sz="1800" dirty="0">
                <a:latin typeface="Arial" pitchFamily="34" charset="0"/>
                <a:cs typeface="B Lotus" panose="00000400000000000000" pitchFamily="2" charset="-78"/>
              </a:rPr>
              <a:t>آورند. </a:t>
            </a:r>
          </a:p>
          <a:p>
            <a:pPr>
              <a:buFont typeface="Wingdings" panose="05000000000000000000" pitchFamily="2" charset="2"/>
              <a:buChar char="v"/>
            </a:pPr>
            <a:r>
              <a:rPr lang="fa-IR" sz="1800" dirty="0">
                <a:latin typeface="Arial" pitchFamily="34" charset="0"/>
                <a:cs typeface="B Lotus" panose="00000400000000000000" pitchFamily="2" charset="-78"/>
              </a:rPr>
              <a:t>تئوری قیمت‌گذاری آربیتراژدرسال1976توسط</a:t>
            </a:r>
            <a:r>
              <a:rPr lang="en-US" sz="1800" dirty="0">
                <a:latin typeface="Arial" pitchFamily="34" charset="0"/>
                <a:cs typeface="B Lotus" panose="00000400000000000000" pitchFamily="2" charset="-78"/>
              </a:rPr>
              <a:t> </a:t>
            </a:r>
            <a:r>
              <a:rPr lang="en-US" sz="1800" dirty="0">
                <a:latin typeface="Times New Roman" panose="02020603050405020304" pitchFamily="18" charset="0"/>
                <a:cs typeface="Times New Roman" panose="02020603050405020304" pitchFamily="18" charset="0"/>
              </a:rPr>
              <a:t>(Ross)</a:t>
            </a:r>
            <a:r>
              <a:rPr lang="fa-IR" sz="1800" dirty="0">
                <a:latin typeface="Arial" pitchFamily="34" charset="0"/>
                <a:cs typeface="B Lotus" panose="00000400000000000000" pitchFamily="2" charset="-78"/>
              </a:rPr>
              <a:t>ارائه شده وجایگزین قابل آزمونی برای</a:t>
            </a:r>
            <a:r>
              <a:rPr lang="en-US" sz="1800" dirty="0">
                <a:latin typeface="Arial" pitchFamily="34" charset="0"/>
                <a:cs typeface="B Lotus" panose="00000400000000000000" pitchFamily="2" charset="-78"/>
              </a:rPr>
              <a:t> </a:t>
            </a:r>
            <a:r>
              <a:rPr lang="en-US" sz="1800" dirty="0">
                <a:latin typeface="Times New Roman" panose="02020603050405020304" pitchFamily="18" charset="0"/>
                <a:cs typeface="Times New Roman" panose="02020603050405020304" pitchFamily="18" charset="0"/>
              </a:rPr>
              <a:t>CAPM</a:t>
            </a:r>
            <a:r>
              <a:rPr lang="fa-IR" sz="1800" dirty="0">
                <a:latin typeface="Arial" pitchFamily="34" charset="0"/>
                <a:cs typeface="B Lotus" panose="00000400000000000000" pitchFamily="2" charset="-78"/>
              </a:rPr>
              <a:t>به شمارمی‌رود.</a:t>
            </a:r>
          </a:p>
          <a:p>
            <a:pPr>
              <a:buFont typeface="Wingdings" panose="05000000000000000000" pitchFamily="2" charset="2"/>
              <a:buChar char="v"/>
            </a:pPr>
            <a:r>
              <a:rPr lang="fa-IR" sz="1800" dirty="0">
                <a:latin typeface="Arial" pitchFamily="34" charset="0"/>
                <a:cs typeface="B Lotus" panose="00000400000000000000" pitchFamily="2" charset="-78"/>
              </a:rPr>
              <a:t>عدم وجودآربیتراژیعنی هیچ روشی بدون ریسک برای کسب سودوجودندارد.</a:t>
            </a:r>
          </a:p>
          <a:p>
            <a:pPr algn="just">
              <a:buFont typeface="Wingdings" panose="05000000000000000000" pitchFamily="2" charset="2"/>
              <a:buChar char="v"/>
            </a:pPr>
            <a:endParaRPr lang="fa-IR" sz="1400" dirty="0">
              <a:latin typeface="Arial" pitchFamily="34" charset="0"/>
              <a:cs typeface="B Lotus" panose="00000400000000000000" pitchFamily="2" charset="-78"/>
            </a:endParaRPr>
          </a:p>
          <a:p>
            <a:pPr algn="just">
              <a:buFont typeface="Wingdings" panose="05000000000000000000" pitchFamily="2" charset="2"/>
              <a:buChar char="v"/>
            </a:pPr>
            <a:endParaRPr lang="fa-IR" sz="1400" dirty="0">
              <a:latin typeface="Arial" pitchFamily="34" charset="0"/>
              <a:cs typeface="B Lotus" panose="00000400000000000000" pitchFamily="2" charset="-78"/>
            </a:endParaRPr>
          </a:p>
          <a:p>
            <a:pPr algn="just">
              <a:buFont typeface="Wingdings" panose="05000000000000000000" pitchFamily="2" charset="2"/>
              <a:buChar char="v"/>
            </a:pPr>
            <a:endParaRPr lang="fa-IR" sz="1400" dirty="0">
              <a:latin typeface="Arial" pitchFamily="34" charset="0"/>
              <a:cs typeface="B Lotus" panose="00000400000000000000" pitchFamily="2" charset="-78"/>
            </a:endParaRPr>
          </a:p>
        </p:txBody>
      </p:sp>
      <p:sp>
        <p:nvSpPr>
          <p:cNvPr id="4" name="Rectangle 5"/>
          <p:cNvSpPr>
            <a:spLocks noChangeArrowheads="1"/>
          </p:cNvSpPr>
          <p:nvPr/>
        </p:nvSpPr>
        <p:spPr bwMode="auto">
          <a:xfrm>
            <a:off x="0" y="218803"/>
            <a:ext cx="3214687" cy="1034899"/>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en-US" sz="1400" b="1" dirty="0"/>
              <a:t> </a:t>
            </a:r>
            <a:r>
              <a:rPr lang="fa-IR" sz="1400" b="1" dirty="0"/>
              <a:t>تعریف آربیتراژوآربیتراژکننده</a:t>
            </a:r>
            <a:endParaRPr lang="en-US" sz="1400" b="1" dirty="0"/>
          </a:p>
          <a:p>
            <a:pPr algn="ctr">
              <a:defRPr/>
            </a:pPr>
            <a:r>
              <a:rPr lang="en-US" sz="1400" b="1" dirty="0"/>
              <a:t>APT</a:t>
            </a:r>
            <a:endParaRPr lang="fa-IR" sz="1400" b="1" dirty="0"/>
          </a:p>
          <a:p>
            <a:pPr algn="ctr">
              <a:lnSpc>
                <a:spcPct val="150000"/>
              </a:lnSpc>
              <a:defRPr/>
            </a:pPr>
            <a:endParaRPr lang="fa-IR" sz="1400" b="1" dirty="0"/>
          </a:p>
        </p:txBody>
      </p:sp>
    </p:spTree>
    <p:extLst>
      <p:ext uri="{BB962C8B-B14F-4D97-AF65-F5344CB8AC3E}">
        <p14:creationId xmlns:p14="http://schemas.microsoft.com/office/powerpoint/2010/main" val="3302250405"/>
      </p:ext>
    </p:extLst>
  </p:cSld>
  <p:clrMapOvr>
    <a:masterClrMapping/>
  </p:clrMapOvr>
  <p:transition spd="slow">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r>
              <a:rPr lang="fa-IR" sz="2000" b="1" dirty="0">
                <a:solidFill>
                  <a:schemeClr val="tx1"/>
                </a:solidFill>
                <a:effectLst/>
                <a:latin typeface="Arial" pitchFamily="34" charset="0"/>
                <a:ea typeface="+mn-ea"/>
              </a:rPr>
              <a:t>چارچوب های نظریه نوین مالی:</a:t>
            </a:r>
            <a:endParaRPr lang="fa-IR" sz="2000" dirty="0">
              <a:effectLst/>
            </a:endParaRPr>
          </a:p>
        </p:txBody>
      </p:sp>
      <p:sp>
        <p:nvSpPr>
          <p:cNvPr id="13314" name="Content Placeholder 2"/>
          <p:cNvSpPr>
            <a:spLocks noGrp="1"/>
          </p:cNvSpPr>
          <p:nvPr>
            <p:ph idx="1"/>
          </p:nvPr>
        </p:nvSpPr>
        <p:spPr>
          <a:xfrm>
            <a:off x="955347" y="1482417"/>
            <a:ext cx="8147714" cy="5133975"/>
          </a:xfrm>
        </p:spPr>
        <p:txBody>
          <a:bodyPr>
            <a:noAutofit/>
          </a:bodyPr>
          <a:lstStyle/>
          <a:p>
            <a:pPr algn="justLow">
              <a:buFont typeface="Wingdings" panose="05000000000000000000" pitchFamily="2" charset="2"/>
              <a:buChar char="v"/>
            </a:pPr>
            <a:r>
              <a:rPr lang="fa-IR" sz="1800" dirty="0">
                <a:latin typeface="Arial" pitchFamily="34" charset="0"/>
                <a:cs typeface="B Lotus" panose="00000400000000000000" pitchFamily="2" charset="-78"/>
              </a:rPr>
              <a:t>1ـ عدم وجودفرصت آربیتراژ: برای کسب سود روش بدون ریسک وجود ندارد.وجود آربیتراژاولین بارتوسط</a:t>
            </a:r>
            <a:r>
              <a:rPr lang="en-US" sz="1800" dirty="0">
                <a:latin typeface="Arial" pitchFamily="34" charset="0"/>
                <a:cs typeface="B Lotus" panose="00000400000000000000" pitchFamily="2" charset="-78"/>
              </a:rPr>
              <a:t> </a:t>
            </a:r>
            <a:r>
              <a:rPr lang="fa-IR" sz="1800" dirty="0">
                <a:latin typeface="Arial" pitchFamily="34" charset="0"/>
                <a:cs typeface="B Lotus" panose="00000400000000000000" pitchFamily="2" charset="-78"/>
              </a:rPr>
              <a:t>مودیلیانی ومیلر (1961و1985) درمطالعه مشهورشان پیرامون ساختارسرمایه بیان شد.سپس توسط راس (1976) برای قیمت‌گذاری دارایی‌های سرمایه‌ای </a:t>
            </a:r>
            <a:r>
              <a:rPr lang="en-US" sz="1800" dirty="0">
                <a:latin typeface="Times New Roman" panose="02020603050405020304" pitchFamily="18" charset="0"/>
                <a:cs typeface="Times New Roman" panose="02020603050405020304" pitchFamily="18" charset="0"/>
              </a:rPr>
              <a:t>(APT)</a:t>
            </a:r>
            <a:r>
              <a:rPr lang="fa-IR" sz="1800" dirty="0">
                <a:latin typeface="Times New Roman" panose="02020603050405020304" pitchFamily="18" charset="0"/>
                <a:cs typeface="Times New Roman" panose="02020603050405020304" pitchFamily="18" charset="0"/>
              </a:rPr>
              <a:t> </a:t>
            </a:r>
            <a:r>
              <a:rPr lang="fa-IR" sz="1800" dirty="0">
                <a:latin typeface="Arial" pitchFamily="34" charset="0"/>
                <a:cs typeface="B Lotus" panose="00000400000000000000" pitchFamily="2" charset="-78"/>
              </a:rPr>
              <a:t>مورداستفاده قرارگرفت.</a:t>
            </a:r>
          </a:p>
          <a:p>
            <a:pPr algn="justLow">
              <a:buFont typeface="Wingdings" panose="05000000000000000000" pitchFamily="2" charset="2"/>
              <a:buChar char="v"/>
            </a:pPr>
            <a:r>
              <a:rPr lang="fa-IR" sz="1800" dirty="0">
                <a:latin typeface="Arial" pitchFamily="34" charset="0"/>
                <a:cs typeface="B Lotus" panose="00000400000000000000" pitchFamily="2" charset="-78"/>
              </a:rPr>
              <a:t>2ـ </a:t>
            </a:r>
            <a:r>
              <a:rPr lang="en-US" sz="1800" dirty="0">
                <a:latin typeface="Times New Roman" panose="02020603050405020304" pitchFamily="18" charset="0"/>
                <a:cs typeface="Times New Roman" panose="02020603050405020304" pitchFamily="18" charset="0"/>
              </a:rPr>
              <a:t>EMH</a:t>
            </a:r>
            <a:r>
              <a:rPr lang="fa-IR" sz="1800" dirty="0">
                <a:latin typeface="Arial" pitchFamily="34" charset="0"/>
                <a:cs typeface="B Lotus" panose="00000400000000000000" pitchFamily="2" charset="-78"/>
              </a:rPr>
              <a:t> و</a:t>
            </a:r>
            <a:r>
              <a:rPr lang="en-US" sz="1800" dirty="0">
                <a:latin typeface="Times New Roman" panose="02020603050405020304" pitchFamily="18" charset="0"/>
                <a:cs typeface="Times New Roman" panose="02020603050405020304" pitchFamily="18" charset="0"/>
              </a:rPr>
              <a:t>CAPM</a:t>
            </a:r>
            <a:r>
              <a:rPr lang="fa-IR" sz="1800" dirty="0">
                <a:latin typeface="Times New Roman" panose="02020603050405020304" pitchFamily="18" charset="0"/>
                <a:cs typeface="Times New Roman" panose="02020603050405020304" pitchFamily="18" charset="0"/>
              </a:rPr>
              <a:t> </a:t>
            </a:r>
            <a:r>
              <a:rPr lang="fa-IR" sz="1800" dirty="0">
                <a:latin typeface="Arial" pitchFamily="34" charset="0"/>
                <a:cs typeface="B Lotus" panose="00000400000000000000" pitchFamily="2" charset="-78"/>
              </a:rPr>
              <a:t>: به معنی استفاده بازارازتمامی اطلاعات جهت قیمت‌گذاری دارایی‌هااست.ایده اولیه آن توسط باچلیر (1900) وکوتنر (1960) مطرح وتوسط فاما (1970) عملیاتی شد.</a:t>
            </a:r>
            <a:r>
              <a:rPr lang="en-US" sz="1800" dirty="0">
                <a:latin typeface="Times New Roman" panose="02020603050405020304" pitchFamily="18" charset="0"/>
                <a:cs typeface="Times New Roman" panose="02020603050405020304" pitchFamily="18" charset="0"/>
              </a:rPr>
              <a:t>CAPM</a:t>
            </a:r>
            <a:r>
              <a:rPr lang="fa-IR" sz="1800" dirty="0">
                <a:latin typeface="Arial" pitchFamily="34" charset="0"/>
                <a:cs typeface="B Lotus" panose="00000400000000000000" pitchFamily="2" charset="-78"/>
              </a:rPr>
              <a:t>براساس تحلیل میانگین-واریانس شکل گرفته وتوسط شارپ (1964) تعمیم یافت.</a:t>
            </a:r>
          </a:p>
          <a:p>
            <a:pPr algn="justLow">
              <a:buFont typeface="Wingdings" panose="05000000000000000000" pitchFamily="2" charset="2"/>
              <a:buChar char="v"/>
            </a:pPr>
            <a:r>
              <a:rPr lang="fa-IR" sz="1800" dirty="0">
                <a:latin typeface="Arial" pitchFamily="34" charset="0"/>
                <a:cs typeface="B Lotus" panose="00000400000000000000" pitchFamily="2" charset="-78"/>
              </a:rPr>
              <a:t>3ـ ارزش فعلی خالص </a:t>
            </a:r>
            <a:r>
              <a:rPr lang="en-US" sz="1800" dirty="0">
                <a:latin typeface="Times New Roman" panose="02020603050405020304" pitchFamily="18" charset="0"/>
                <a:cs typeface="Times New Roman" panose="02020603050405020304" pitchFamily="18" charset="0"/>
              </a:rPr>
              <a:t>(NPV)</a:t>
            </a:r>
            <a:r>
              <a:rPr lang="fa-IR" sz="1800" dirty="0">
                <a:latin typeface="Times New Roman" panose="02020603050405020304" pitchFamily="18" charset="0"/>
                <a:cs typeface="Times New Roman" panose="02020603050405020304" pitchFamily="18" charset="0"/>
              </a:rPr>
              <a:t>  </a:t>
            </a:r>
            <a:r>
              <a:rPr lang="fa-IR" sz="1800" dirty="0">
                <a:latin typeface="Arial" pitchFamily="34" charset="0"/>
                <a:cs typeface="B Lotus" panose="00000400000000000000" pitchFamily="2" charset="-78"/>
              </a:rPr>
              <a:t>: بااین مفهوم معادل ارزش فعلی پرداخت‌های آتی ویابرعکس رامی توان بدست آورد.کاربرداصلی آن دربودجه‌بندی سرمایه‌ای وقیمت‌گذاری دارایی‌هااست.مفهوم</a:t>
            </a:r>
            <a:r>
              <a:rPr lang="en-US" sz="1800" dirty="0">
                <a:latin typeface="Times New Roman" panose="02020603050405020304" pitchFamily="18" charset="0"/>
                <a:cs typeface="Times New Roman" panose="02020603050405020304" pitchFamily="18" charset="0"/>
              </a:rPr>
              <a:t>NPV</a:t>
            </a:r>
            <a:r>
              <a:rPr lang="fa-IR" sz="1800" dirty="0">
                <a:latin typeface="Arial" pitchFamily="34" charset="0"/>
                <a:cs typeface="B Lotus" panose="00000400000000000000" pitchFamily="2" charset="-78"/>
              </a:rPr>
              <a:t>توسط ایروینگ فیشر (1908) وهیرشیفر (1964) عملیاتی شد.</a:t>
            </a:r>
          </a:p>
          <a:p>
            <a:pPr algn="justLow">
              <a:buFont typeface="Wingdings" panose="05000000000000000000" pitchFamily="2" charset="2"/>
              <a:buChar char="v"/>
            </a:pPr>
            <a:r>
              <a:rPr lang="fa-IR" sz="1800" dirty="0">
                <a:latin typeface="Arial" pitchFamily="34" charset="0"/>
                <a:cs typeface="B Lotus" panose="00000400000000000000" pitchFamily="2" charset="-78"/>
              </a:rPr>
              <a:t> 4 ـ تحلیل میانگین ـ واریانس ونظریه پرتفولیو:توسط مارکویتنر (1952) مطرح شدوریشه توسعه</a:t>
            </a:r>
            <a:r>
              <a:rPr lang="en-US" sz="1800" dirty="0">
                <a:latin typeface="Times New Roman" panose="02020603050405020304" pitchFamily="18" charset="0"/>
                <a:cs typeface="Times New Roman" panose="02020603050405020304" pitchFamily="18" charset="0"/>
              </a:rPr>
              <a:t>CAPM</a:t>
            </a:r>
            <a:r>
              <a:rPr lang="fa-IR" sz="1800" dirty="0">
                <a:latin typeface="Arial" pitchFamily="34" charset="0"/>
                <a:cs typeface="B Lotus" panose="00000400000000000000" pitchFamily="2" charset="-78"/>
              </a:rPr>
              <a:t>وصنعت صندوق‌های سرمایه‌گذاری شد.</a:t>
            </a:r>
          </a:p>
          <a:p>
            <a:pPr algn="justLow">
              <a:buFont typeface="Wingdings" panose="05000000000000000000" pitchFamily="2" charset="2"/>
              <a:buChar char="v"/>
            </a:pPr>
            <a:r>
              <a:rPr lang="fa-IR" sz="1800" dirty="0">
                <a:latin typeface="Arial" pitchFamily="34" charset="0"/>
                <a:cs typeface="B Lotus" panose="00000400000000000000" pitchFamily="2" charset="-78"/>
              </a:rPr>
              <a:t>5ـ نظریه مطلوبیت انتظاری </a:t>
            </a:r>
            <a:r>
              <a:rPr lang="en-US" sz="1800" dirty="0">
                <a:latin typeface="Times New Roman" panose="02020603050405020304" pitchFamily="18" charset="0"/>
                <a:cs typeface="Times New Roman" panose="02020603050405020304" pitchFamily="18" charset="0"/>
              </a:rPr>
              <a:t>(EUT)</a:t>
            </a:r>
            <a:r>
              <a:rPr lang="fa-IR" sz="1800" dirty="0">
                <a:latin typeface="Arial" pitchFamily="34" charset="0"/>
                <a:cs typeface="B Lotus" panose="00000400000000000000" pitchFamily="2" charset="-78"/>
              </a:rPr>
              <a:t>: دراین نظریه فرض می‌شودکه تصمیم‌گیرنده بین جنبه‌های ریسکی یانامطمئن، باارزش‌های مطلوبیت انتظاری تصمیم می‌گیرد.بعدهااین نظریه دردوحالت وتحت شرایط عدم اطمینان بانام نظریه مطلوبیت انتظارذهنی وتحت شرایط ریسک بانام نظریه ون نیومن ـ مورگن استرن (1944) تعمیم یافت.</a:t>
            </a:r>
          </a:p>
          <a:p>
            <a:pPr algn="justLow">
              <a:buFont typeface="Wingdings" panose="05000000000000000000" pitchFamily="2" charset="2"/>
              <a:buChar char="v"/>
            </a:pPr>
            <a:r>
              <a:rPr lang="fa-IR" sz="1800" dirty="0">
                <a:latin typeface="Arial" pitchFamily="34" charset="0"/>
                <a:cs typeface="B Lotus" panose="00000400000000000000" pitchFamily="2" charset="-78"/>
              </a:rPr>
              <a:t>علاوه بر مفاهیم فوق نظریه‌های تاثیرگذارتری درگسترش دانش مالی مطرح شد ارزش‌گذاری مشتقه هاوسیاست تقسیم سودوساختارسرمایه و نظریه‌کنندگی.</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نظریه نوین مالی</a:t>
            </a:r>
          </a:p>
          <a:p>
            <a:pPr algn="ctr">
              <a:lnSpc>
                <a:spcPct val="150000"/>
              </a:lnSpc>
              <a:defRPr/>
            </a:pPr>
            <a:endParaRPr lang="fa-IR" sz="1400" b="1" dirty="0"/>
          </a:p>
        </p:txBody>
      </p:sp>
    </p:spTree>
    <p:extLst>
      <p:ext uri="{BB962C8B-B14F-4D97-AF65-F5344CB8AC3E}">
        <p14:creationId xmlns:p14="http://schemas.microsoft.com/office/powerpoint/2010/main" val="2607429161"/>
      </p:ext>
    </p:extLst>
  </p:cSld>
  <p:clrMapOvr>
    <a:masterClrMapping/>
  </p:clrMapOvr>
  <p:transition spd="slow">
    <p:strips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r>
              <a:rPr lang="fa-IR" sz="2000" b="1" dirty="0">
                <a:solidFill>
                  <a:schemeClr val="tx1"/>
                </a:solidFill>
                <a:effectLst/>
                <a:latin typeface="Arial" pitchFamily="34" charset="0"/>
                <a:ea typeface="+mn-ea"/>
              </a:rPr>
              <a:t>مطالعات انجام شده درباره نظریه نوین مالی:</a:t>
            </a:r>
            <a:endParaRPr lang="fa-IR" sz="2000" dirty="0">
              <a:effectLst/>
            </a:endParaRPr>
          </a:p>
        </p:txBody>
      </p:sp>
      <p:sp>
        <p:nvSpPr>
          <p:cNvPr id="13314" name="Content Placeholder 2"/>
          <p:cNvSpPr>
            <a:spLocks noGrp="1"/>
          </p:cNvSpPr>
          <p:nvPr>
            <p:ph idx="1"/>
          </p:nvPr>
        </p:nvSpPr>
        <p:spPr>
          <a:xfrm>
            <a:off x="955347" y="1482417"/>
            <a:ext cx="8147714" cy="5133975"/>
          </a:xfrm>
        </p:spPr>
        <p:txBody>
          <a:bodyPr>
            <a:normAutofit/>
          </a:bodyPr>
          <a:lstStyle/>
          <a:p>
            <a:pPr algn="justLow">
              <a:buFont typeface="Wingdings" panose="05000000000000000000" pitchFamily="2" charset="2"/>
              <a:buChar char="v"/>
            </a:pPr>
            <a:r>
              <a:rPr lang="fa-IR" sz="1800" dirty="0">
                <a:latin typeface="Arial" pitchFamily="34" charset="0"/>
                <a:cs typeface="B Lotus" panose="00000400000000000000" pitchFamily="2" charset="-78"/>
              </a:rPr>
              <a:t>حوزه تمرکزمطالعات نظریه نوین مالی ازتاریخ شکل‌گیری</a:t>
            </a: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buFont typeface="Wingdings" panose="05000000000000000000" pitchFamily="2" charset="2"/>
              <a:buChar char="v"/>
            </a:pPr>
            <a:endParaRPr lang="fa-IR" sz="2000" dirty="0">
              <a:latin typeface="Arial" pitchFamily="34" charset="0"/>
              <a:cs typeface="B Lotus" panose="00000400000000000000" pitchFamily="2" charset="-78"/>
            </a:endParaRPr>
          </a:p>
          <a:p>
            <a:pPr algn="justLow">
              <a:buFont typeface="Wingdings" panose="05000000000000000000" pitchFamily="2" charset="2"/>
              <a:buChar char="v"/>
            </a:pPr>
            <a:r>
              <a:rPr lang="fa-IR" sz="1800" dirty="0">
                <a:latin typeface="Arial" pitchFamily="34" charset="0"/>
                <a:cs typeface="B Lotus" panose="00000400000000000000" pitchFamily="2" charset="-78"/>
              </a:rPr>
              <a:t>هم اکنون عمده مطالعات نظریه نوین مالی درباره مدل‌سازی چندمتغیری سری‌های زمانی مالی</a:t>
            </a:r>
            <a:r>
              <a:rPr lang="en-US" sz="1800" dirty="0">
                <a:latin typeface="Arial" pitchFamily="34" charset="0"/>
                <a:cs typeface="B Lotus" panose="00000400000000000000" pitchFamily="2" charset="-78"/>
              </a:rPr>
              <a:t> </a:t>
            </a:r>
            <a:r>
              <a:rPr lang="fa-IR" sz="1800" dirty="0">
                <a:latin typeface="Arial" pitchFamily="34" charset="0"/>
                <a:cs typeface="B Lotus" panose="00000400000000000000" pitchFamily="2" charset="-78"/>
              </a:rPr>
              <a:t> </a:t>
            </a:r>
            <a:r>
              <a:rPr lang="fa-IR"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MGARCH</a:t>
            </a:r>
            <a:r>
              <a:rPr lang="fa-IR" sz="1800" dirty="0">
                <a:latin typeface="Times New Roman" panose="02020603050405020304" pitchFamily="18" charset="0"/>
                <a:cs typeface="Times New Roman" panose="02020603050405020304" pitchFamily="18" charset="0"/>
              </a:rPr>
              <a:t>و</a:t>
            </a:r>
            <a:r>
              <a:rPr lang="en-US" sz="1800" dirty="0">
                <a:latin typeface="Times New Roman" panose="02020603050405020304" pitchFamily="18" charset="0"/>
                <a:cs typeface="Times New Roman" panose="02020603050405020304" pitchFamily="18" charset="0"/>
              </a:rPr>
              <a:t>VARMA</a:t>
            </a:r>
            <a:r>
              <a:rPr lang="fa-IR" sz="1800" dirty="0">
                <a:latin typeface="Times New Roman" panose="02020603050405020304" pitchFamily="18" charset="0"/>
                <a:cs typeface="Times New Roman" panose="02020603050405020304" pitchFamily="18" charset="0"/>
              </a:rPr>
              <a:t>) </a:t>
            </a:r>
            <a:r>
              <a:rPr lang="fa-IR" sz="1800" dirty="0">
                <a:latin typeface="Arial" pitchFamily="34" charset="0"/>
                <a:cs typeface="B Lotus" panose="00000400000000000000" pitchFamily="2" charset="-78"/>
              </a:rPr>
              <a:t>مدل‌سازی گشتاورهای مرتبه بالاتر،مدل‌سازی نوسان پذیری چندمتغیری،مدل‌های پیوسته زمانی،مدل‌سازی ارزش حدی،ساختارکلان بازار،ارزش‌گذاری ابزارهای مالی جدیدواندازه‌گیری تمرکزیافته است.</a:t>
            </a: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نظریه نوین مالی</a:t>
            </a:r>
          </a:p>
          <a:p>
            <a:pPr algn="ctr">
              <a:lnSpc>
                <a:spcPct val="150000"/>
              </a:lnSpc>
              <a:defRPr/>
            </a:pPr>
            <a:endParaRPr lang="fa-IR" sz="1400" b="1" dirty="0"/>
          </a:p>
        </p:txBody>
      </p:sp>
      <p:graphicFrame>
        <p:nvGraphicFramePr>
          <p:cNvPr id="3" name="Table 2"/>
          <p:cNvGraphicFramePr>
            <a:graphicFrameLocks noGrp="1"/>
          </p:cNvGraphicFramePr>
          <p:nvPr>
            <p:extLst>
              <p:ext uri="{D42A27DB-BD31-4B8C-83A1-F6EECF244321}">
                <p14:modId xmlns:p14="http://schemas.microsoft.com/office/powerpoint/2010/main" val="621980777"/>
              </p:ext>
            </p:extLst>
          </p:nvPr>
        </p:nvGraphicFramePr>
        <p:xfrm>
          <a:off x="1524000" y="2483485"/>
          <a:ext cx="6858000" cy="2219960"/>
        </p:xfrm>
        <a:graphic>
          <a:graphicData uri="http://schemas.openxmlformats.org/drawingml/2006/table">
            <a:tbl>
              <a:tblPr firstRow="1" bandRow="1">
                <a:tableStyleId>{F5AB1C69-6EDB-4FF4-983F-18BD219EF322}</a:tableStyleId>
              </a:tblPr>
              <a:tblGrid>
                <a:gridCol w="5840016">
                  <a:extLst>
                    <a:ext uri="{9D8B030D-6E8A-4147-A177-3AD203B41FA5}">
                      <a16:colId xmlns:a16="http://schemas.microsoft.com/office/drawing/2014/main" val="20000"/>
                    </a:ext>
                  </a:extLst>
                </a:gridCol>
                <a:gridCol w="1017984">
                  <a:extLst>
                    <a:ext uri="{9D8B030D-6E8A-4147-A177-3AD203B41FA5}">
                      <a16:colId xmlns:a16="http://schemas.microsoft.com/office/drawing/2014/main" val="20001"/>
                    </a:ext>
                  </a:extLst>
                </a:gridCol>
              </a:tblGrid>
              <a:tr h="0">
                <a:tc>
                  <a:txBody>
                    <a:bodyPr/>
                    <a:lstStyle/>
                    <a:p>
                      <a:pPr algn="ctr"/>
                      <a:r>
                        <a:rPr lang="fa-IR" sz="1800" dirty="0">
                          <a:cs typeface="B Lotus" panose="00000400000000000000" pitchFamily="2" charset="-78"/>
                        </a:rPr>
                        <a:t>حوزه تمرکز</a:t>
                      </a:r>
                      <a:r>
                        <a:rPr lang="fa-IR" sz="1800" baseline="0" dirty="0">
                          <a:cs typeface="B Lotus" panose="00000400000000000000" pitchFamily="2" charset="-78"/>
                        </a:rPr>
                        <a:t> مطالعات مالی</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دهه</a:t>
                      </a:r>
                      <a:endParaRPr lang="en-US" sz="1800" dirty="0">
                        <a:cs typeface="B Lotus" panose="00000400000000000000" pitchFamily="2" charset="-78"/>
                      </a:endParaRPr>
                    </a:p>
                  </a:txBody>
                  <a:tcPr/>
                </a:tc>
                <a:extLst>
                  <a:ext uri="{0D108BD9-81ED-4DB2-BD59-A6C34878D82A}">
                    <a16:rowId xmlns:a16="http://schemas.microsoft.com/office/drawing/2014/main" val="10000"/>
                  </a:ext>
                </a:extLst>
              </a:tr>
              <a:tr h="370840">
                <a:tc>
                  <a:txBody>
                    <a:bodyPr/>
                    <a:lstStyle/>
                    <a:p>
                      <a:pPr algn="ctr"/>
                      <a:r>
                        <a:rPr lang="fa-IR" sz="1800" dirty="0">
                          <a:cs typeface="B Lotus" panose="00000400000000000000" pitchFamily="2" charset="-78"/>
                        </a:rPr>
                        <a:t>تحلیل میانگین</a:t>
                      </a:r>
                      <a:r>
                        <a:rPr lang="fa-IR" sz="1800" baseline="0" dirty="0">
                          <a:cs typeface="B Lotus" panose="00000400000000000000" pitchFamily="2" charset="-78"/>
                        </a:rPr>
                        <a:t> ـ </a:t>
                      </a:r>
                      <a:r>
                        <a:rPr lang="fa-IR" sz="1800" dirty="0">
                          <a:cs typeface="B Lotus" panose="00000400000000000000" pitchFamily="2" charset="-78"/>
                        </a:rPr>
                        <a:t>واریانس</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1950</a:t>
                      </a:r>
                      <a:endParaRPr lang="en-US" sz="1800" dirty="0">
                        <a:cs typeface="B Lotus" panose="00000400000000000000" pitchFamily="2" charset="-78"/>
                      </a:endParaRPr>
                    </a:p>
                  </a:txBody>
                  <a:tcPr/>
                </a:tc>
                <a:extLst>
                  <a:ext uri="{0D108BD9-81ED-4DB2-BD59-A6C34878D82A}">
                    <a16:rowId xmlns:a16="http://schemas.microsoft.com/office/drawing/2014/main" val="10001"/>
                  </a:ext>
                </a:extLst>
              </a:tr>
              <a:tr h="370840">
                <a:tc>
                  <a:txBody>
                    <a:bodyPr/>
                    <a:lstStyle/>
                    <a:p>
                      <a:pPr algn="ctr"/>
                      <a:r>
                        <a:rPr lang="en-US" sz="1800" dirty="0">
                          <a:latin typeface="Times New Roman" panose="02020603050405020304" pitchFamily="18" charset="0"/>
                          <a:cs typeface="B Lotus" panose="00000400000000000000" pitchFamily="2" charset="-78"/>
                        </a:rPr>
                        <a:t>CAPM</a:t>
                      </a:r>
                      <a:r>
                        <a:rPr lang="fa-IR" sz="1800" dirty="0">
                          <a:cs typeface="B Lotus" panose="00000400000000000000" pitchFamily="2" charset="-78"/>
                        </a:rPr>
                        <a:t> ومدلهای تعادلی دربازار</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1960</a:t>
                      </a:r>
                      <a:endParaRPr lang="en-US" sz="1800" dirty="0">
                        <a:cs typeface="B Lotus" panose="00000400000000000000" pitchFamily="2" charset="-78"/>
                      </a:endParaRPr>
                    </a:p>
                  </a:txBody>
                  <a:tcPr/>
                </a:tc>
                <a:extLst>
                  <a:ext uri="{0D108BD9-81ED-4DB2-BD59-A6C34878D82A}">
                    <a16:rowId xmlns:a16="http://schemas.microsoft.com/office/drawing/2014/main" val="10002"/>
                  </a:ext>
                </a:extLst>
              </a:tr>
              <a:tr h="370840">
                <a:tc>
                  <a:txBody>
                    <a:bodyPr/>
                    <a:lstStyle/>
                    <a:p>
                      <a:pPr algn="ctr"/>
                      <a:r>
                        <a:rPr lang="fa-IR" sz="1800" dirty="0">
                          <a:cs typeface="B Lotus" panose="00000400000000000000" pitchFamily="2" charset="-78"/>
                        </a:rPr>
                        <a:t>کاربردنظریه انتظارات عقلایی،</a:t>
                      </a:r>
                      <a:r>
                        <a:rPr lang="en-US" sz="1800" dirty="0">
                          <a:latin typeface="Times New Roman" panose="02020603050405020304" pitchFamily="18" charset="0"/>
                          <a:cs typeface="B Lotus" panose="00000400000000000000" pitchFamily="2" charset="-78"/>
                        </a:rPr>
                        <a:t>APT</a:t>
                      </a:r>
                      <a:r>
                        <a:rPr lang="fa-IR" sz="1800" baseline="0" dirty="0">
                          <a:cs typeface="B Lotus" panose="00000400000000000000" pitchFamily="2" charset="-78"/>
                        </a:rPr>
                        <a:t> وکارآیی بازار</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1970</a:t>
                      </a:r>
                      <a:endParaRPr lang="en-US" sz="1800" dirty="0">
                        <a:cs typeface="B Lotus" panose="00000400000000000000" pitchFamily="2" charset="-78"/>
                      </a:endParaRPr>
                    </a:p>
                  </a:txBody>
                  <a:tcPr/>
                </a:tc>
                <a:extLst>
                  <a:ext uri="{0D108BD9-81ED-4DB2-BD59-A6C34878D82A}">
                    <a16:rowId xmlns:a16="http://schemas.microsoft.com/office/drawing/2014/main" val="10003"/>
                  </a:ext>
                </a:extLst>
              </a:tr>
              <a:tr h="370840">
                <a:tc>
                  <a:txBody>
                    <a:bodyPr/>
                    <a:lstStyle/>
                    <a:p>
                      <a:pPr algn="ctr"/>
                      <a:r>
                        <a:rPr lang="fa-IR" sz="1800" dirty="0">
                          <a:cs typeface="B Lotus" panose="00000400000000000000" pitchFamily="2" charset="-78"/>
                        </a:rPr>
                        <a:t>تخمین نوسان‌پذیری باتاکیدبرمدل‌های اقتصادسنجی وکمی</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1980</a:t>
                      </a:r>
                      <a:endParaRPr lang="en-US" sz="1800" dirty="0">
                        <a:cs typeface="B Lotus" panose="00000400000000000000" pitchFamily="2" charset="-78"/>
                      </a:endParaRPr>
                    </a:p>
                  </a:txBody>
                  <a:tcPr/>
                </a:tc>
                <a:extLst>
                  <a:ext uri="{0D108BD9-81ED-4DB2-BD59-A6C34878D82A}">
                    <a16:rowId xmlns:a16="http://schemas.microsoft.com/office/drawing/2014/main" val="10004"/>
                  </a:ext>
                </a:extLst>
              </a:tr>
              <a:tr h="370840">
                <a:tc>
                  <a:txBody>
                    <a:bodyPr/>
                    <a:lstStyle/>
                    <a:p>
                      <a:pPr algn="ctr"/>
                      <a:r>
                        <a:rPr lang="fa-IR" sz="1800" dirty="0">
                          <a:cs typeface="B Lotus" panose="00000400000000000000" pitchFamily="2" charset="-78"/>
                        </a:rPr>
                        <a:t>تبیین رفتارعامل‌های اقتصادی بااستفاده از مدل‌های رفتاری</a:t>
                      </a:r>
                    </a:p>
                  </a:txBody>
                  <a:tcPr/>
                </a:tc>
                <a:tc>
                  <a:txBody>
                    <a:bodyPr/>
                    <a:lstStyle/>
                    <a:p>
                      <a:pPr algn="ctr"/>
                      <a:r>
                        <a:rPr lang="fa-IR" sz="1800" dirty="0">
                          <a:cs typeface="B Lotus" panose="00000400000000000000" pitchFamily="2" charset="-78"/>
                        </a:rPr>
                        <a:t>1990</a:t>
                      </a:r>
                      <a:endParaRPr lang="en-US" sz="1800" dirty="0">
                        <a:cs typeface="B Lotus" panose="00000400000000000000" pitchFamily="2" charset="-78"/>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33378306"/>
      </p:ext>
    </p:extLst>
  </p:cSld>
  <p:clrMapOvr>
    <a:masterClrMapping/>
  </p:clrMapOvr>
  <p:transition spd="slow">
    <p:strips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41313"/>
            <a:ext cx="8229600" cy="1143000"/>
          </a:xfrm>
        </p:spPr>
        <p:txBody>
          <a:bodyPr>
            <a:normAutofit/>
          </a:bodyPr>
          <a:lstStyle/>
          <a:p>
            <a:pPr algn="r">
              <a:defRPr/>
            </a:pPr>
            <a:r>
              <a:rPr lang="fa-IR" sz="2000" b="1" dirty="0">
                <a:solidFill>
                  <a:schemeClr val="tx1"/>
                </a:solidFill>
                <a:effectLst/>
                <a:latin typeface="Arial" pitchFamily="34" charset="0"/>
                <a:ea typeface="+mn-ea"/>
              </a:rPr>
              <a:t>نقدنظریه بازارهای کارا:</a:t>
            </a:r>
            <a:endParaRPr lang="fa-IR" sz="2000" dirty="0">
              <a:effectLst/>
            </a:endParaRPr>
          </a:p>
        </p:txBody>
      </p:sp>
      <p:sp>
        <p:nvSpPr>
          <p:cNvPr id="13314" name="Content Placeholder 2"/>
          <p:cNvSpPr>
            <a:spLocks noGrp="1"/>
          </p:cNvSpPr>
          <p:nvPr>
            <p:ph idx="1"/>
          </p:nvPr>
        </p:nvSpPr>
        <p:spPr>
          <a:xfrm>
            <a:off x="955347" y="1482417"/>
            <a:ext cx="8147714" cy="5133975"/>
          </a:xfrm>
        </p:spPr>
        <p:txBody>
          <a:bodyPr>
            <a:normAutofit/>
          </a:bodyPr>
          <a:lstStyle/>
          <a:p>
            <a:pPr algn="justLow">
              <a:lnSpc>
                <a:spcPct val="150000"/>
              </a:lnSpc>
              <a:buFont typeface="Wingdings" panose="05000000000000000000" pitchFamily="2" charset="2"/>
              <a:buChar char="v"/>
            </a:pPr>
            <a:r>
              <a:rPr lang="fa-IR" sz="1800" dirty="0">
                <a:latin typeface="Arial" pitchFamily="34" charset="0"/>
                <a:cs typeface="B Lotus" panose="00000400000000000000" pitchFamily="2" charset="-78"/>
              </a:rPr>
              <a:t>نقدنظریه بازارهای کارا:</a:t>
            </a: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endParaRPr lang="fa-IR" sz="1400" dirty="0">
              <a:latin typeface="Arial" pitchFamily="34" charset="0"/>
              <a:cs typeface="B Lotus" panose="00000400000000000000" pitchFamily="2" charset="-78"/>
            </a:endParaRPr>
          </a:p>
          <a:p>
            <a:pPr algn="justLow">
              <a:lnSpc>
                <a:spcPct val="150000"/>
              </a:lnSpc>
              <a:buFont typeface="Wingdings" panose="05000000000000000000" pitchFamily="2" charset="2"/>
              <a:buChar char="v"/>
            </a:pPr>
            <a:r>
              <a:rPr lang="fa-IR" sz="1800" dirty="0">
                <a:latin typeface="Arial" pitchFamily="34" charset="0"/>
                <a:cs typeface="B Lotus" panose="00000400000000000000" pitchFamily="2" charset="-78"/>
              </a:rPr>
              <a:t>یافته‌های جدول فوق تحت عنوان استثنابازارشبهات جدی را درباره </a:t>
            </a:r>
            <a:r>
              <a:rPr lang="en-US" sz="1800" dirty="0">
                <a:latin typeface="Times New Roman" panose="02020603050405020304" pitchFamily="18" charset="0"/>
                <a:cs typeface="Times New Roman" panose="02020603050405020304" pitchFamily="18" charset="0"/>
              </a:rPr>
              <a:t>EMH</a:t>
            </a:r>
            <a:r>
              <a:rPr lang="fa-IR" sz="1800" dirty="0">
                <a:latin typeface="Times New Roman" panose="02020603050405020304" pitchFamily="18" charset="0"/>
                <a:cs typeface="Times New Roman" panose="02020603050405020304" pitchFamily="18" charset="0"/>
              </a:rPr>
              <a:t>و</a:t>
            </a:r>
            <a:r>
              <a:rPr lang="en-US" sz="1800" dirty="0">
                <a:latin typeface="Times New Roman" panose="02020603050405020304" pitchFamily="18" charset="0"/>
                <a:cs typeface="Times New Roman" panose="02020603050405020304" pitchFamily="18" charset="0"/>
              </a:rPr>
              <a:t>,CAPM</a:t>
            </a:r>
            <a:r>
              <a:rPr lang="fa-IR" sz="1800" dirty="0">
                <a:latin typeface="Times New Roman" panose="02020603050405020304" pitchFamily="18" charset="0"/>
                <a:cs typeface="Times New Roman" panose="02020603050405020304" pitchFamily="18" charset="0"/>
              </a:rPr>
              <a:t> </a:t>
            </a:r>
            <a:r>
              <a:rPr lang="fa-IR" sz="1800" dirty="0">
                <a:latin typeface="Arial" pitchFamily="34" charset="0"/>
                <a:cs typeface="B Lotus" panose="00000400000000000000" pitchFamily="2" charset="-78"/>
              </a:rPr>
              <a:t>ودرکل نظریه مالی مطرح کردند.</a:t>
            </a:r>
          </a:p>
        </p:txBody>
      </p:sp>
      <p:sp>
        <p:nvSpPr>
          <p:cNvPr id="4" name="Rectangle 5"/>
          <p:cNvSpPr>
            <a:spLocks noChangeArrowheads="1"/>
          </p:cNvSpPr>
          <p:nvPr/>
        </p:nvSpPr>
        <p:spPr bwMode="auto">
          <a:xfrm>
            <a:off x="0" y="326525"/>
            <a:ext cx="3214687" cy="819455"/>
          </a:xfrm>
          <a:prstGeom prst="rect">
            <a:avLst/>
          </a:prstGeom>
          <a:ln>
            <a:noFill/>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lnRef>
          <a:fillRef idx="1">
            <a:schemeClr val="lt1"/>
          </a:fillRef>
          <a:effectRef idx="0">
            <a:schemeClr val="accent1"/>
          </a:effectRef>
          <a:fontRef idx="minor">
            <a:schemeClr val="dk1"/>
          </a:fontRef>
        </p:style>
        <p:txBody>
          <a:bodyPr anchor="ctr">
            <a:spAutoFit/>
          </a:bodyPr>
          <a:lstStyle/>
          <a:p>
            <a:pPr>
              <a:defRPr/>
            </a:pPr>
            <a:endParaRPr lang="en-US" sz="1400" b="1" dirty="0">
              <a:solidFill>
                <a:srgbClr val="333333"/>
              </a:solidFill>
            </a:endParaRPr>
          </a:p>
          <a:p>
            <a:pPr algn="ctr">
              <a:defRPr/>
            </a:pPr>
            <a:r>
              <a:rPr lang="fa-IR" sz="1400" b="1" dirty="0"/>
              <a:t>نظریه نوین مالی</a:t>
            </a:r>
          </a:p>
          <a:p>
            <a:pPr algn="ctr">
              <a:lnSpc>
                <a:spcPct val="150000"/>
              </a:lnSpc>
              <a:defRPr/>
            </a:pPr>
            <a:endParaRPr lang="fa-IR" sz="1400" b="1" dirty="0"/>
          </a:p>
        </p:txBody>
      </p:sp>
      <p:graphicFrame>
        <p:nvGraphicFramePr>
          <p:cNvPr id="3" name="Table 2"/>
          <p:cNvGraphicFramePr>
            <a:graphicFrameLocks noGrp="1"/>
          </p:cNvGraphicFramePr>
          <p:nvPr>
            <p:extLst>
              <p:ext uri="{D42A27DB-BD31-4B8C-83A1-F6EECF244321}">
                <p14:modId xmlns:p14="http://schemas.microsoft.com/office/powerpoint/2010/main" val="2804168971"/>
              </p:ext>
            </p:extLst>
          </p:nvPr>
        </p:nvGraphicFramePr>
        <p:xfrm>
          <a:off x="1524000" y="2287084"/>
          <a:ext cx="6604000" cy="2560320"/>
        </p:xfrm>
        <a:graphic>
          <a:graphicData uri="http://schemas.openxmlformats.org/drawingml/2006/table">
            <a:tbl>
              <a:tblPr firstRow="1" bandRow="1">
                <a:tableStyleId>{F5AB1C69-6EDB-4FF4-983F-18BD219EF322}</a:tableStyleId>
              </a:tblPr>
              <a:tblGrid>
                <a:gridCol w="5798507">
                  <a:extLst>
                    <a:ext uri="{9D8B030D-6E8A-4147-A177-3AD203B41FA5}">
                      <a16:colId xmlns:a16="http://schemas.microsoft.com/office/drawing/2014/main" val="20000"/>
                    </a:ext>
                  </a:extLst>
                </a:gridCol>
                <a:gridCol w="805493">
                  <a:extLst>
                    <a:ext uri="{9D8B030D-6E8A-4147-A177-3AD203B41FA5}">
                      <a16:colId xmlns:a16="http://schemas.microsoft.com/office/drawing/2014/main" val="20001"/>
                    </a:ext>
                  </a:extLst>
                </a:gridCol>
              </a:tblGrid>
              <a:tr h="243685">
                <a:tc>
                  <a:txBody>
                    <a:bodyPr/>
                    <a:lstStyle/>
                    <a:p>
                      <a:pPr algn="ctr"/>
                      <a:r>
                        <a:rPr lang="fa-IR" sz="1800" dirty="0">
                          <a:cs typeface="B Lotus" panose="00000400000000000000" pitchFamily="2" charset="-78"/>
                        </a:rPr>
                        <a:t>شواهدمربوط به عدم کارایی بازار</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سال</a:t>
                      </a:r>
                      <a:endParaRPr lang="en-US" sz="1800" dirty="0">
                        <a:cs typeface="B Lotus" panose="00000400000000000000" pitchFamily="2" charset="-78"/>
                      </a:endParaRPr>
                    </a:p>
                  </a:txBody>
                  <a:tcPr/>
                </a:tc>
                <a:extLst>
                  <a:ext uri="{0D108BD9-81ED-4DB2-BD59-A6C34878D82A}">
                    <a16:rowId xmlns:a16="http://schemas.microsoft.com/office/drawing/2014/main" val="10000"/>
                  </a:ext>
                </a:extLst>
              </a:tr>
              <a:tr h="243685">
                <a:tc>
                  <a:txBody>
                    <a:bodyPr/>
                    <a:lstStyle/>
                    <a:p>
                      <a:pPr algn="ctr"/>
                      <a:r>
                        <a:rPr lang="fa-IR" sz="1800" dirty="0">
                          <a:cs typeface="B Lotus" panose="00000400000000000000" pitchFamily="2" charset="-78"/>
                        </a:rPr>
                        <a:t>اثراندازه</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1981</a:t>
                      </a:r>
                      <a:endParaRPr lang="en-US" sz="1800" dirty="0">
                        <a:cs typeface="B Lotus" panose="00000400000000000000" pitchFamily="2" charset="-78"/>
                      </a:endParaRPr>
                    </a:p>
                  </a:txBody>
                  <a:tcPr/>
                </a:tc>
                <a:extLst>
                  <a:ext uri="{0D108BD9-81ED-4DB2-BD59-A6C34878D82A}">
                    <a16:rowId xmlns:a16="http://schemas.microsoft.com/office/drawing/2014/main" val="10001"/>
                  </a:ext>
                </a:extLst>
              </a:tr>
              <a:tr h="243685">
                <a:tc>
                  <a:txBody>
                    <a:bodyPr/>
                    <a:lstStyle/>
                    <a:p>
                      <a:pPr algn="ctr"/>
                      <a:r>
                        <a:rPr lang="fa-IR" sz="1800" dirty="0">
                          <a:cs typeface="B Lotus" panose="00000400000000000000" pitchFamily="2" charset="-78"/>
                        </a:rPr>
                        <a:t>اثر</a:t>
                      </a:r>
                      <a:r>
                        <a:rPr lang="en-US" sz="1800" dirty="0">
                          <a:latin typeface="Times New Roman" panose="02020603050405020304" pitchFamily="18" charset="0"/>
                          <a:cs typeface="Times New Roman" panose="02020603050405020304" pitchFamily="18" charset="0"/>
                        </a:rPr>
                        <a:t>/P</a:t>
                      </a:r>
                      <a:r>
                        <a:rPr lang="fa-I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E</a:t>
                      </a:r>
                      <a:r>
                        <a:rPr lang="fa-IR" sz="1800" dirty="0">
                          <a:latin typeface="Times New Roman" panose="02020603050405020304" pitchFamily="18" charset="0"/>
                          <a:cs typeface="Times New Roman" panose="02020603050405020304" pitchFamily="18" charset="0"/>
                        </a:rPr>
                        <a:t> </a:t>
                      </a:r>
                      <a:r>
                        <a:rPr lang="fa-IR" sz="1800" dirty="0">
                          <a:cs typeface="B Lotus" panose="00000400000000000000" pitchFamily="2" charset="-78"/>
                        </a:rPr>
                        <a:t>وتقویمی</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1983</a:t>
                      </a:r>
                      <a:endParaRPr lang="en-US" sz="1800" dirty="0">
                        <a:cs typeface="B Lotus" panose="00000400000000000000" pitchFamily="2" charset="-78"/>
                      </a:endParaRPr>
                    </a:p>
                  </a:txBody>
                  <a:tcPr/>
                </a:tc>
                <a:extLst>
                  <a:ext uri="{0D108BD9-81ED-4DB2-BD59-A6C34878D82A}">
                    <a16:rowId xmlns:a16="http://schemas.microsoft.com/office/drawing/2014/main" val="10002"/>
                  </a:ext>
                </a:extLst>
              </a:tr>
              <a:tr h="243685">
                <a:tc>
                  <a:txBody>
                    <a:bodyPr/>
                    <a:lstStyle/>
                    <a:p>
                      <a:pPr algn="ctr"/>
                      <a:r>
                        <a:rPr lang="fa-IR" sz="1800" dirty="0">
                          <a:cs typeface="B Lotus" panose="00000400000000000000" pitchFamily="2" charset="-78"/>
                        </a:rPr>
                        <a:t>اثر شرکت های ازقلم افتاده</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1987</a:t>
                      </a:r>
                      <a:endParaRPr lang="en-US" sz="1800" dirty="0">
                        <a:cs typeface="B Lotus" panose="00000400000000000000" pitchFamily="2" charset="-78"/>
                      </a:endParaRPr>
                    </a:p>
                  </a:txBody>
                  <a:tcPr/>
                </a:tc>
                <a:extLst>
                  <a:ext uri="{0D108BD9-81ED-4DB2-BD59-A6C34878D82A}">
                    <a16:rowId xmlns:a16="http://schemas.microsoft.com/office/drawing/2014/main" val="10003"/>
                  </a:ext>
                </a:extLst>
              </a:tr>
              <a:tr h="243685">
                <a:tc>
                  <a:txBody>
                    <a:bodyPr/>
                    <a:lstStyle/>
                    <a:p>
                      <a:pPr algn="ctr"/>
                      <a:r>
                        <a:rPr lang="fa-IR" sz="1800" dirty="0">
                          <a:cs typeface="B Lotus" panose="00000400000000000000" pitchFamily="2" charset="-78"/>
                        </a:rPr>
                        <a:t>اثراهرم</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1988</a:t>
                      </a:r>
                      <a:endParaRPr lang="en-US" sz="1800" dirty="0">
                        <a:cs typeface="B Lotus" panose="00000400000000000000" pitchFamily="2" charset="-78"/>
                      </a:endParaRPr>
                    </a:p>
                  </a:txBody>
                  <a:tcPr/>
                </a:tc>
                <a:extLst>
                  <a:ext uri="{0D108BD9-81ED-4DB2-BD59-A6C34878D82A}">
                    <a16:rowId xmlns:a16="http://schemas.microsoft.com/office/drawing/2014/main" val="10004"/>
                  </a:ext>
                </a:extLst>
              </a:tr>
              <a:tr h="243685">
                <a:tc>
                  <a:txBody>
                    <a:bodyPr/>
                    <a:lstStyle/>
                    <a:p>
                      <a:pPr algn="ctr"/>
                      <a:r>
                        <a:rPr lang="fa-IR" sz="1800" dirty="0">
                          <a:cs typeface="B Lotus" panose="00000400000000000000" pitchFamily="2" charset="-78"/>
                        </a:rPr>
                        <a:t>ارزش بازارونسبت ارزش دفتری به بازاری سهام</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1992</a:t>
                      </a:r>
                      <a:endParaRPr lang="en-US" sz="1800" dirty="0">
                        <a:cs typeface="B Lotus" panose="00000400000000000000" pitchFamily="2" charset="-78"/>
                      </a:endParaRPr>
                    </a:p>
                  </a:txBody>
                  <a:tcPr/>
                </a:tc>
                <a:extLst>
                  <a:ext uri="{0D108BD9-81ED-4DB2-BD59-A6C34878D82A}">
                    <a16:rowId xmlns:a16="http://schemas.microsoft.com/office/drawing/2014/main" val="10005"/>
                  </a:ext>
                </a:extLst>
              </a:tr>
              <a:tr h="243685">
                <a:tc>
                  <a:txBody>
                    <a:bodyPr/>
                    <a:lstStyle/>
                    <a:p>
                      <a:pPr algn="ctr"/>
                      <a:r>
                        <a:rPr lang="fa-IR" sz="1800" dirty="0">
                          <a:cs typeface="B Lotus" panose="00000400000000000000" pitchFamily="2" charset="-78"/>
                        </a:rPr>
                        <a:t>اثربورس‌های</a:t>
                      </a:r>
                      <a:r>
                        <a:rPr lang="fa-IR" sz="1800" baseline="0" dirty="0">
                          <a:cs typeface="B Lotus" panose="00000400000000000000" pitchFamily="2" charset="-78"/>
                        </a:rPr>
                        <a:t> مختلف</a:t>
                      </a:r>
                      <a:endParaRPr lang="en-US" sz="1800" dirty="0">
                        <a:cs typeface="B Lotus" panose="00000400000000000000" pitchFamily="2" charset="-78"/>
                      </a:endParaRPr>
                    </a:p>
                  </a:txBody>
                  <a:tcPr/>
                </a:tc>
                <a:tc>
                  <a:txBody>
                    <a:bodyPr/>
                    <a:lstStyle/>
                    <a:p>
                      <a:pPr algn="ctr"/>
                      <a:r>
                        <a:rPr lang="fa-IR" sz="1800" dirty="0">
                          <a:cs typeface="B Lotus" panose="00000400000000000000" pitchFamily="2" charset="-78"/>
                        </a:rPr>
                        <a:t>1993</a:t>
                      </a:r>
                      <a:endParaRPr lang="en-US" sz="1800" dirty="0">
                        <a:cs typeface="B Lotus" panose="00000400000000000000" pitchFamily="2" charset="-78"/>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77217761"/>
      </p:ext>
    </p:extLst>
  </p:cSld>
  <p:clrMapOvr>
    <a:masterClrMapping/>
  </p:clrMapOvr>
  <p:transition spd="slow">
    <p:strips dir="l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ustom 4">
      <a:majorFont>
        <a:latin typeface="Gill Sans MT"/>
        <a:ea typeface=""/>
        <a:cs typeface="B Titr"/>
      </a:majorFont>
      <a:minorFont>
        <a:latin typeface="Gill Sans MT"/>
        <a:ea typeface=""/>
        <a:cs typeface="B Nazani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2008-01-04T22:41:07Z</outs:dateTime>
      <outs:isPinned>true</outs:isPinned>
    </outs:relatedDate>
    <outs:relatedDate>
      <outs:type>2</outs:type>
      <outs:displayName>Created</outs:displayName>
      <outs:dateTime>2009-12-17T18:52:18Z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amin_rostamy</outs:displayName>
          <outs:accountName/>
        </outs:relatedPerson>
      </outs:people>
      <outs:source>0</outs:source>
      <outs:isPinned>true</outs:isPinned>
    </outs:relatedPeopleItem>
    <outs:relatedPeopleItem>
      <outs:category>Last modified by</outs:category>
      <outs:people>
        <outs:relatedPerson>
          <outs:displayName>jahantab</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83192114-774C-46D1-B565-B1E016013318}">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
  <TotalTime>3095</TotalTime>
  <Words>2701</Words>
  <Application>Microsoft Office PowerPoint</Application>
  <PresentationFormat>On-screen Show (4:3)</PresentationFormat>
  <Paragraphs>228</Paragraphs>
  <Slides>20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B Lotus</vt:lpstr>
      <vt:lpstr>Gill Sans MT</vt:lpstr>
      <vt:lpstr>Times New Roman</vt:lpstr>
      <vt:lpstr>Verdana</vt:lpstr>
      <vt:lpstr>Wingdings</vt:lpstr>
      <vt:lpstr>Wingdings 2</vt:lpstr>
      <vt:lpstr>Solstice</vt:lpstr>
      <vt:lpstr>PowerPoint Presentation</vt:lpstr>
      <vt:lpstr>PowerPoint Presentation</vt:lpstr>
      <vt:lpstr>مقدمه:</vt:lpstr>
      <vt:lpstr>PowerPoint Presentation</vt:lpstr>
      <vt:lpstr>PowerPoint Presentation</vt:lpstr>
      <vt:lpstr>ARBITRAGE:</vt:lpstr>
      <vt:lpstr>چارچوب های نظریه نوین مالی:</vt:lpstr>
      <vt:lpstr>مطالعات انجام شده درباره نظریه نوین مالی:</vt:lpstr>
      <vt:lpstr>نقدنظریه بازارهای کارا:</vt:lpstr>
      <vt:lpstr>ظهورمالی رفتاری:</vt:lpstr>
      <vt:lpstr>PowerPoint Presentation</vt:lpstr>
      <vt:lpstr>تعریف ومفاهیم:</vt:lpstr>
      <vt:lpstr>PowerPoint Presentation</vt:lpstr>
      <vt:lpstr>PowerPoint Presentation</vt:lpstr>
      <vt:lpstr>PowerPoint Presentation</vt:lpstr>
      <vt:lpstr>نقد نظریه نوین مالی و مالی رفتاری:</vt:lpstr>
      <vt:lpstr>PowerPoint Presentation</vt:lpstr>
      <vt:lpstr>PowerPoint Presentation</vt:lpstr>
      <vt:lpstr>نتیجه‌گیری:</vt:lpstr>
      <vt:lpstr>PowerPoint Presentation</vt:lpstr>
    </vt:vector>
  </TitlesOfParts>
  <Company>Zigorat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subject>risk &amp; required return</dc:subject>
  <dc:creator>amin_rostamy</dc:creator>
  <cp:lastModifiedBy>nabizadeh73</cp:lastModifiedBy>
  <cp:revision>374</cp:revision>
  <dcterms:created xsi:type="dcterms:W3CDTF">2009-12-17T18:52:18Z</dcterms:created>
  <dcterms:modified xsi:type="dcterms:W3CDTF">2021-07-17T10:27:50Z</dcterms:modified>
</cp:coreProperties>
</file>