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2"/>
  </p:handoutMasterIdLst>
  <p:sldIdLst>
    <p:sldId id="258" r:id="rId2"/>
    <p:sldId id="306" r:id="rId3"/>
    <p:sldId id="259" r:id="rId4"/>
    <p:sldId id="260" r:id="rId5"/>
    <p:sldId id="261" r:id="rId6"/>
    <p:sldId id="257" r:id="rId7"/>
    <p:sldId id="262" r:id="rId8"/>
    <p:sldId id="269" r:id="rId9"/>
    <p:sldId id="263" r:id="rId10"/>
    <p:sldId id="270" r:id="rId11"/>
    <p:sldId id="264" r:id="rId12"/>
    <p:sldId id="282" r:id="rId13"/>
    <p:sldId id="283" r:id="rId14"/>
    <p:sldId id="272" r:id="rId15"/>
    <p:sldId id="265" r:id="rId16"/>
    <p:sldId id="284" r:id="rId17"/>
    <p:sldId id="285" r:id="rId18"/>
    <p:sldId id="286" r:id="rId19"/>
    <p:sldId id="274" r:id="rId20"/>
    <p:sldId id="275" r:id="rId21"/>
    <p:sldId id="276" r:id="rId22"/>
    <p:sldId id="299" r:id="rId23"/>
    <p:sldId id="300" r:id="rId24"/>
    <p:sldId id="279" r:id="rId25"/>
    <p:sldId id="301" r:id="rId26"/>
    <p:sldId id="278" r:id="rId27"/>
    <p:sldId id="280" r:id="rId28"/>
    <p:sldId id="302" r:id="rId29"/>
    <p:sldId id="303" r:id="rId30"/>
    <p:sldId id="30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 N" initials="HN" lastIdx="0" clrIdx="0">
    <p:extLst>
      <p:ext uri="{19B8F6BF-5375-455C-9EA6-DF929625EA0E}">
        <p15:presenceInfo xmlns:p15="http://schemas.microsoft.com/office/powerpoint/2012/main" userId="H 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94660"/>
  </p:normalViewPr>
  <p:slideViewPr>
    <p:cSldViewPr snapToGrid="0">
      <p:cViewPr varScale="1">
        <p:scale>
          <a:sx n="82" d="100"/>
          <a:sy n="82" d="100"/>
        </p:scale>
        <p:origin x="802" y="72"/>
      </p:cViewPr>
      <p:guideLst>
        <p:guide orient="horz" pos="2160"/>
        <p:guide pos="3840"/>
      </p:guideLst>
    </p:cSldViewPr>
  </p:slideViewPr>
  <p:notesTextViewPr>
    <p:cViewPr>
      <p:scale>
        <a:sx n="3" d="2"/>
        <a:sy n="3" d="2"/>
      </p:scale>
      <p:origin x="0" y="0"/>
    </p:cViewPr>
  </p:notesTextViewPr>
  <p:notesViewPr>
    <p:cSldViewPr snapToGrid="0" showGuides="1">
      <p:cViewPr varScale="1">
        <p:scale>
          <a:sx n="54" d="100"/>
          <a:sy n="54" d="100"/>
        </p:scale>
        <p:origin x="280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commentAuthors" Target="commentAuthor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handoutMaster" Target="handoutMasters/handoutMaster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EF2183-4A5C-45B5-AAD3-17CCE9379B43}" type="datetimeFigureOut">
              <a:rPr lang="en-US" smtClean="0"/>
              <a:t>4/30/2021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3E1BD8-BF9E-4D78-AEC7-B955F8F7BEAA}" type="slidenum">
              <a:rPr lang="en-US" smtClean="0"/>
              <a:t>‹#›</a:t>
            </a:fld>
            <a:endParaRPr lang="en-US"/>
          </a:p>
        </p:txBody>
      </p:sp>
    </p:spTree>
    <p:extLst>
      <p:ext uri="{BB962C8B-B14F-4D97-AF65-F5344CB8AC3E}">
        <p14:creationId xmlns:p14="http://schemas.microsoft.com/office/powerpoint/2010/main" val="6617954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AD7D74-34A8-4697-AEA4-C34920706DE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285153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AD7D74-34A8-4697-AEA4-C34920706DE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188801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AD7D74-34A8-4697-AEA4-C34920706DE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C54BD5-82FC-4208-B0B8-9F254A41067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308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3AD7D74-34A8-4697-AEA4-C34920706DE2}"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397190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3AD7D74-34A8-4697-AEA4-C34920706DE2}"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C54BD5-82FC-4208-B0B8-9F254A41067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3227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3AD7D74-34A8-4697-AEA4-C34920706DE2}"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3012867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D7D74-34A8-4697-AEA4-C34920706DE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1221338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D7D74-34A8-4697-AEA4-C34920706DE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60913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D7D74-34A8-4697-AEA4-C34920706DE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127328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AD7D74-34A8-4697-AEA4-C34920706DE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83779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AD7D74-34A8-4697-AEA4-C34920706DE2}"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24684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AD7D74-34A8-4697-AEA4-C34920706DE2}"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395146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AD7D74-34A8-4697-AEA4-C34920706DE2}"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130915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D7D74-34A8-4697-AEA4-C34920706DE2}" type="datetimeFigureOut">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143561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AD7D74-34A8-4697-AEA4-C34920706DE2}"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300281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AD7D74-34A8-4697-AEA4-C34920706DE2}"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C54BD5-82FC-4208-B0B8-9F254A410677}" type="slidenum">
              <a:rPr lang="en-US" smtClean="0"/>
              <a:t>‹#›</a:t>
            </a:fld>
            <a:endParaRPr lang="en-US"/>
          </a:p>
        </p:txBody>
      </p:sp>
    </p:spTree>
    <p:extLst>
      <p:ext uri="{BB962C8B-B14F-4D97-AF65-F5344CB8AC3E}">
        <p14:creationId xmlns:p14="http://schemas.microsoft.com/office/powerpoint/2010/main" val="4023942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3AD7D74-34A8-4697-AEA4-C34920706DE2}" type="datetimeFigureOut">
              <a:rPr lang="en-US" smtClean="0"/>
              <a:t>4/30/2021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1C54BD5-82FC-4208-B0B8-9F254A410677}" type="slidenum">
              <a:rPr lang="en-US" smtClean="0"/>
              <a:t>‹#›</a:t>
            </a:fld>
            <a:endParaRPr lang="en-US"/>
          </a:p>
        </p:txBody>
      </p:sp>
    </p:spTree>
    <p:extLst>
      <p:ext uri="{BB962C8B-B14F-4D97-AF65-F5344CB8AC3E}">
        <p14:creationId xmlns:p14="http://schemas.microsoft.com/office/powerpoint/2010/main" val="9981464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3754298" y="595787"/>
            <a:ext cx="4565673" cy="830997"/>
          </a:xfrm>
          <a:prstGeom prst="rect">
            <a:avLst/>
          </a:prstGeom>
        </p:spPr>
        <p:txBody>
          <a:bodyPr wrap="none">
            <a:spAutoFit/>
          </a:bodyPr>
          <a:lstStyle/>
          <a:p>
            <a:pPr algn="ctr"/>
            <a:r>
              <a:rPr lang="fa-IR" sz="4800" dirty="0">
                <a:solidFill>
                  <a:schemeClr val="accent2"/>
                </a:solidFill>
                <a:cs typeface="B Titr" panose="00000700000000000000" pitchFamily="2" charset="-78"/>
              </a:rPr>
              <a:t>بسم الله الرحمن الرحیم</a:t>
            </a:r>
          </a:p>
        </p:txBody>
      </p:sp>
      <p:sp>
        <p:nvSpPr>
          <p:cNvPr id="4" name="Rectangle 3"/>
          <p:cNvSpPr/>
          <p:nvPr/>
        </p:nvSpPr>
        <p:spPr>
          <a:xfrm>
            <a:off x="2398112" y="1681551"/>
            <a:ext cx="7114375" cy="3477875"/>
          </a:xfrm>
          <a:prstGeom prst="rect">
            <a:avLst/>
          </a:prstGeom>
        </p:spPr>
        <p:txBody>
          <a:bodyPr wrap="square">
            <a:spAutoFit/>
          </a:bodyPr>
          <a:lstStyle/>
          <a:p>
            <a:pPr algn="ctr"/>
            <a:r>
              <a:rPr lang="fa-IR" sz="3200" dirty="0">
                <a:solidFill>
                  <a:schemeClr val="bg1"/>
                </a:solidFill>
                <a:cs typeface="B Titr" panose="00000700000000000000" pitchFamily="2" charset="-78"/>
              </a:rPr>
              <a:t>حسابرسی پیشرفته</a:t>
            </a:r>
            <a:endParaRPr lang="en-US" sz="3200" dirty="0">
              <a:solidFill>
                <a:schemeClr val="bg1"/>
              </a:solidFill>
              <a:cs typeface="B Titr" panose="00000700000000000000" pitchFamily="2" charset="-78"/>
            </a:endParaRPr>
          </a:p>
          <a:p>
            <a:pPr algn="ctr"/>
            <a:r>
              <a:rPr lang="fa-IR" sz="3200" dirty="0">
                <a:cs typeface="B Titr" panose="00000700000000000000" pitchFamily="2" charset="-78"/>
              </a:rPr>
              <a:t>استاد: سرکار اقای رسول یاری فرد</a:t>
            </a:r>
            <a:endParaRPr lang="en-US" sz="3200" dirty="0">
              <a:cs typeface="B Titr" panose="00000700000000000000" pitchFamily="2" charset="-78"/>
            </a:endParaRPr>
          </a:p>
          <a:p>
            <a:pPr algn="ctr"/>
            <a:endParaRPr lang="fa-IR" sz="2000" dirty="0">
              <a:cs typeface="B Titr" panose="00000700000000000000" pitchFamily="2" charset="-78"/>
            </a:endParaRPr>
          </a:p>
          <a:p>
            <a:pPr algn="ctr"/>
            <a:r>
              <a:rPr lang="fa-IR" sz="2000" dirty="0">
                <a:cs typeface="B Titr" panose="00000700000000000000" pitchFamily="2" charset="-78"/>
              </a:rPr>
              <a:t>ارائه دهندگان: فاطمه اصل یزدی</a:t>
            </a:r>
          </a:p>
          <a:p>
            <a:pPr algn="ctr"/>
            <a:r>
              <a:rPr lang="fa-IR" sz="2000" dirty="0">
                <a:cs typeface="B Titr" panose="00000700000000000000" pitchFamily="2" charset="-78"/>
              </a:rPr>
              <a:t>طیبه اصل یزدی</a:t>
            </a:r>
          </a:p>
          <a:p>
            <a:pPr algn="ctr"/>
            <a:endParaRPr lang="fa-IR" sz="3200" dirty="0">
              <a:solidFill>
                <a:schemeClr val="accent2"/>
              </a:solidFill>
              <a:cs typeface="B Titr" panose="00000700000000000000" pitchFamily="2" charset="-78"/>
            </a:endParaRPr>
          </a:p>
          <a:p>
            <a:pPr algn="ctr"/>
            <a:endParaRPr lang="fa-IR" sz="3200" dirty="0">
              <a:solidFill>
                <a:schemeClr val="accent2"/>
              </a:solidFill>
              <a:cs typeface="B Titr" panose="00000700000000000000" pitchFamily="2" charset="-78"/>
            </a:endParaRPr>
          </a:p>
          <a:p>
            <a:pPr lvl="0" algn="ctr"/>
            <a:endParaRPr lang="fa-IR" sz="3200" dirty="0">
              <a:solidFill>
                <a:prstClr val="white"/>
              </a:solidFill>
              <a:cs typeface="B Titr" panose="00000700000000000000" pitchFamily="2" charset="-78"/>
            </a:endParaRPr>
          </a:p>
        </p:txBody>
      </p:sp>
    </p:spTree>
    <p:extLst>
      <p:ext uri="{BB962C8B-B14F-4D97-AF65-F5344CB8AC3E}">
        <p14:creationId xmlns:p14="http://schemas.microsoft.com/office/powerpoint/2010/main" val="972120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9218372" y="383336"/>
            <a:ext cx="2577950" cy="600164"/>
          </a:xfrm>
          <a:prstGeom prst="rect">
            <a:avLst/>
          </a:prstGeom>
        </p:spPr>
        <p:txBody>
          <a:bodyPr wrap="none">
            <a:spAutoFit/>
          </a:bodyPr>
          <a:lstStyle/>
          <a:p>
            <a:pPr algn="r">
              <a:lnSpc>
                <a:spcPct val="150000"/>
              </a:lnSpc>
            </a:pPr>
            <a:r>
              <a:rPr lang="fa-IR" sz="2400" dirty="0">
                <a:solidFill>
                  <a:schemeClr val="accent2"/>
                </a:solidFill>
                <a:cs typeface="B Titr" panose="00000700000000000000" pitchFamily="2" charset="-78"/>
              </a:rPr>
              <a:t>1- مسئولیت انتظامی:</a:t>
            </a:r>
          </a:p>
        </p:txBody>
      </p:sp>
      <p:sp>
        <p:nvSpPr>
          <p:cNvPr id="8" name="Rectangle 7"/>
          <p:cNvSpPr/>
          <p:nvPr/>
        </p:nvSpPr>
        <p:spPr>
          <a:xfrm>
            <a:off x="354036" y="983500"/>
            <a:ext cx="10967624" cy="5107873"/>
          </a:xfrm>
          <a:prstGeom prst="rect">
            <a:avLst/>
          </a:prstGeom>
        </p:spPr>
        <p:txBody>
          <a:bodyPr wrap="square">
            <a:spAutoFit/>
          </a:bodyPr>
          <a:lstStyle/>
          <a:p>
            <a:pPr algn="r">
              <a:lnSpc>
                <a:spcPct val="150000"/>
              </a:lnSpc>
            </a:pPr>
            <a:r>
              <a:rPr lang="fa-IR" sz="2200" dirty="0">
                <a:cs typeface="B Titr" panose="00000700000000000000" pitchFamily="2" charset="-78"/>
              </a:rPr>
              <a:t>بر اساس ماده 30 اساسنامه جامعه حسابداران رسمی ایران، چنانچه اعضای جامعه حسابداران رسمی مقررات این جامعه را رعایت نکنند، به عنوان متخلف انتظامی تلقی می شوند.</a:t>
            </a:r>
          </a:p>
          <a:p>
            <a:pPr algn="r">
              <a:lnSpc>
                <a:spcPct val="150000"/>
              </a:lnSpc>
            </a:pPr>
            <a:r>
              <a:rPr lang="fa-IR" sz="2200" dirty="0">
                <a:cs typeface="B Titr" panose="00000700000000000000" pitchFamily="2" charset="-78"/>
              </a:rPr>
              <a:t>طبق ماده 36 قانون تنبیهات انتظامی، برای اعضا به شرح زیر است:</a:t>
            </a:r>
          </a:p>
          <a:p>
            <a:pPr marL="457200" indent="-457200" algn="r" rtl="1">
              <a:lnSpc>
                <a:spcPct val="150000"/>
              </a:lnSpc>
              <a:buAutoNum type="arabicPeriod"/>
            </a:pPr>
            <a:r>
              <a:rPr lang="fa-IR" sz="2200" dirty="0">
                <a:cs typeface="B Titr" panose="00000700000000000000" pitchFamily="2" charset="-78"/>
              </a:rPr>
              <a:t>اخطار بدون درج در پرونده</a:t>
            </a:r>
          </a:p>
          <a:p>
            <a:pPr marL="457200" indent="-457200" algn="r" rtl="1">
              <a:lnSpc>
                <a:spcPct val="150000"/>
              </a:lnSpc>
              <a:buAutoNum type="arabicPeriod"/>
            </a:pPr>
            <a:r>
              <a:rPr lang="fa-IR" sz="2200" dirty="0">
                <a:cs typeface="B Titr" panose="00000700000000000000" pitchFamily="2" charset="-78"/>
              </a:rPr>
              <a:t>توبیخ با درج در پرونده</a:t>
            </a:r>
          </a:p>
          <a:p>
            <a:pPr marL="457200" indent="-457200" algn="r" rtl="1">
              <a:lnSpc>
                <a:spcPct val="150000"/>
              </a:lnSpc>
              <a:buAutoNum type="arabicPeriod"/>
            </a:pPr>
            <a:r>
              <a:rPr lang="fa-IR" sz="2200" dirty="0">
                <a:cs typeface="B Titr" panose="00000700000000000000" pitchFamily="2" charset="-78"/>
              </a:rPr>
              <a:t>تعلیق عضویت تا یک سال</a:t>
            </a:r>
          </a:p>
          <a:p>
            <a:pPr marL="457200" indent="-457200" algn="r" rtl="1">
              <a:lnSpc>
                <a:spcPct val="150000"/>
              </a:lnSpc>
              <a:buAutoNum type="arabicPeriod"/>
            </a:pPr>
            <a:r>
              <a:rPr lang="fa-IR" sz="2200" dirty="0">
                <a:cs typeface="B Titr" panose="00000700000000000000" pitchFamily="2" charset="-78"/>
              </a:rPr>
              <a:t>تعلیق عضویت از یک تا پنج سال</a:t>
            </a:r>
          </a:p>
          <a:p>
            <a:pPr marL="457200" indent="-457200" algn="r" rtl="1">
              <a:lnSpc>
                <a:spcPct val="150000"/>
              </a:lnSpc>
              <a:buAutoNum type="arabicPeriod"/>
            </a:pPr>
            <a:r>
              <a:rPr lang="fa-IR" sz="2200" dirty="0">
                <a:cs typeface="B Titr" panose="00000700000000000000" pitchFamily="2" charset="-78"/>
              </a:rPr>
              <a:t>لغو عنوان حسابدار رسمی</a:t>
            </a:r>
          </a:p>
          <a:p>
            <a:pPr algn="r" rtl="1">
              <a:lnSpc>
                <a:spcPct val="150000"/>
              </a:lnSpc>
            </a:pPr>
            <a:endParaRPr lang="fa-IR" sz="2200" dirty="0">
              <a:cs typeface="B Titr" panose="00000700000000000000" pitchFamily="2" charset="-78"/>
            </a:endParaRPr>
          </a:p>
        </p:txBody>
      </p:sp>
    </p:spTree>
    <p:extLst>
      <p:ext uri="{BB962C8B-B14F-4D97-AF65-F5344CB8AC3E}">
        <p14:creationId xmlns:p14="http://schemas.microsoft.com/office/powerpoint/2010/main" val="2257305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9884" y="904546"/>
            <a:ext cx="53091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r">
              <a:buAutoNum type="arabicPeriod"/>
            </a:pPr>
            <a:endParaRPr lang="fa-IR" dirty="0">
              <a:solidFill>
                <a:schemeClr val="bg1"/>
              </a:solidFill>
              <a:cs typeface="B Titr" panose="00000700000000000000" pitchFamily="2" charset="-78"/>
            </a:endParaRPr>
          </a:p>
        </p:txBody>
      </p:sp>
      <p:sp>
        <p:nvSpPr>
          <p:cNvPr id="3" name="Rectangle 2"/>
          <p:cNvSpPr/>
          <p:nvPr/>
        </p:nvSpPr>
        <p:spPr>
          <a:xfrm>
            <a:off x="6637367" y="3096417"/>
            <a:ext cx="53091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r">
              <a:buAutoNum type="arabicPeriod"/>
            </a:pPr>
            <a:endParaRPr lang="fa-IR" dirty="0">
              <a:solidFill>
                <a:schemeClr val="bg1"/>
              </a:solidFill>
              <a:cs typeface="B Titr" panose="00000700000000000000" pitchFamily="2" charset="-78"/>
            </a:endParaRPr>
          </a:p>
        </p:txBody>
      </p:sp>
      <p:sp>
        <p:nvSpPr>
          <p:cNvPr id="4" name="Rectangle 3"/>
          <p:cNvSpPr/>
          <p:nvPr/>
        </p:nvSpPr>
        <p:spPr>
          <a:xfrm>
            <a:off x="7726578" y="1805499"/>
            <a:ext cx="53091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r">
              <a:buAutoNum type="arabicPeriod"/>
            </a:pPr>
            <a:endParaRPr lang="fa-IR" dirty="0">
              <a:solidFill>
                <a:schemeClr val="bg1"/>
              </a:solidFill>
              <a:cs typeface="B Titr" panose="00000700000000000000" pitchFamily="2" charset="-78"/>
            </a:endParaRPr>
          </a:p>
        </p:txBody>
      </p:sp>
      <p:cxnSp>
        <p:nvCxnSpPr>
          <p:cNvPr id="10" name="Straight Connector 9"/>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9299884" y="527901"/>
            <a:ext cx="2339102" cy="600164"/>
          </a:xfrm>
          <a:prstGeom prst="rect">
            <a:avLst/>
          </a:prstGeom>
        </p:spPr>
        <p:txBody>
          <a:bodyPr wrap="none">
            <a:spAutoFit/>
          </a:bodyPr>
          <a:lstStyle/>
          <a:p>
            <a:pPr algn="r">
              <a:lnSpc>
                <a:spcPct val="150000"/>
              </a:lnSpc>
            </a:pPr>
            <a:r>
              <a:rPr lang="fa-IR" sz="2400" dirty="0">
                <a:solidFill>
                  <a:schemeClr val="accent2"/>
                </a:solidFill>
                <a:cs typeface="B Titr" panose="00000700000000000000" pitchFamily="2" charset="-78"/>
              </a:rPr>
              <a:t>2- مسئولیت مدنی:</a:t>
            </a:r>
          </a:p>
        </p:txBody>
      </p:sp>
      <p:sp>
        <p:nvSpPr>
          <p:cNvPr id="16" name="Rectangle 15"/>
          <p:cNvSpPr/>
          <p:nvPr/>
        </p:nvSpPr>
        <p:spPr>
          <a:xfrm>
            <a:off x="354036" y="1408717"/>
            <a:ext cx="10967624" cy="3831818"/>
          </a:xfrm>
          <a:prstGeom prst="rect">
            <a:avLst/>
          </a:prstGeom>
        </p:spPr>
        <p:txBody>
          <a:bodyPr wrap="square">
            <a:spAutoFit/>
          </a:bodyPr>
          <a:lstStyle/>
          <a:p>
            <a:pPr algn="r">
              <a:lnSpc>
                <a:spcPct val="150000"/>
              </a:lnSpc>
            </a:pPr>
            <a:r>
              <a:rPr lang="fa-IR" sz="2200" dirty="0">
                <a:cs typeface="B Titr" panose="00000700000000000000" pitchFamily="2" charset="-78"/>
              </a:rPr>
              <a:t>مسئولیت مدنی عبارت است از لزوم و تعهد شخص به جبران ضرر و زیانی که در نتیجه عمل وی به دیگران وارد شده است. رکن مهم در مسئولیت مدنی ایجاد ضرر است. </a:t>
            </a:r>
          </a:p>
          <a:p>
            <a:pPr algn="r">
              <a:lnSpc>
                <a:spcPct val="150000"/>
              </a:lnSpc>
            </a:pPr>
            <a:r>
              <a:rPr lang="fa-IR" sz="2200" dirty="0">
                <a:cs typeface="B Titr" panose="00000700000000000000" pitchFamily="2" charset="-78"/>
              </a:rPr>
              <a:t>قوانینی که مسئولیت های مدنی حسابرسان را مورد اشاره قرار داده است :</a:t>
            </a:r>
            <a:endParaRPr lang="fa-IR" sz="2400" dirty="0">
              <a:cs typeface="B Titr" panose="00000700000000000000" pitchFamily="2" charset="-78"/>
            </a:endParaRPr>
          </a:p>
          <a:p>
            <a:pPr algn="r">
              <a:lnSpc>
                <a:spcPct val="150000"/>
              </a:lnSpc>
            </a:pPr>
            <a:r>
              <a:rPr lang="fa-IR" sz="2400" dirty="0">
                <a:cs typeface="B Titr" panose="00000700000000000000" pitchFamily="2" charset="-78"/>
              </a:rPr>
              <a:t>الف – قانون مدنی</a:t>
            </a:r>
          </a:p>
          <a:p>
            <a:pPr algn="r">
              <a:lnSpc>
                <a:spcPct val="150000"/>
              </a:lnSpc>
            </a:pPr>
            <a:r>
              <a:rPr lang="fa-IR" sz="2400" dirty="0">
                <a:cs typeface="B Titr" panose="00000700000000000000" pitchFamily="2" charset="-78"/>
              </a:rPr>
              <a:t>ب –   قانون مسئولیت مدنی</a:t>
            </a:r>
          </a:p>
          <a:p>
            <a:pPr algn="r">
              <a:lnSpc>
                <a:spcPct val="150000"/>
              </a:lnSpc>
            </a:pPr>
            <a:r>
              <a:rPr lang="fa-IR" sz="2400" dirty="0">
                <a:cs typeface="B Titr" panose="00000700000000000000" pitchFamily="2" charset="-78"/>
              </a:rPr>
              <a:t>ج –    قانون بازار اوراق بهادار جمهوری اسلامی ایران</a:t>
            </a:r>
          </a:p>
          <a:p>
            <a:pPr algn="r">
              <a:lnSpc>
                <a:spcPct val="150000"/>
              </a:lnSpc>
            </a:pPr>
            <a:r>
              <a:rPr lang="fa-IR" sz="2400" dirty="0">
                <a:cs typeface="B Titr" panose="00000700000000000000" pitchFamily="2" charset="-78"/>
              </a:rPr>
              <a:t>د –     قانون تجارت ایران</a:t>
            </a:r>
          </a:p>
        </p:txBody>
      </p:sp>
    </p:spTree>
    <p:extLst>
      <p:ext uri="{BB962C8B-B14F-4D97-AF65-F5344CB8AC3E}">
        <p14:creationId xmlns:p14="http://schemas.microsoft.com/office/powerpoint/2010/main" val="1514231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5964" y="0"/>
            <a:ext cx="6817659" cy="6858000"/>
          </a:xfrm>
          <a:prstGeom prst="rect">
            <a:avLst/>
          </a:prstGeom>
        </p:spPr>
      </p:pic>
    </p:spTree>
    <p:extLst>
      <p:ext uri="{BB962C8B-B14F-4D97-AF65-F5344CB8AC3E}">
        <p14:creationId xmlns:p14="http://schemas.microsoft.com/office/powerpoint/2010/main" val="348927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8388" y="0"/>
            <a:ext cx="6441141" cy="6858000"/>
          </a:xfrm>
          <a:prstGeom prst="rect">
            <a:avLst/>
          </a:prstGeom>
        </p:spPr>
      </p:pic>
    </p:spTree>
    <p:extLst>
      <p:ext uri="{BB962C8B-B14F-4D97-AF65-F5344CB8AC3E}">
        <p14:creationId xmlns:p14="http://schemas.microsoft.com/office/powerpoint/2010/main" val="401565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8877063" y="471722"/>
            <a:ext cx="2821606" cy="600164"/>
          </a:xfrm>
          <a:prstGeom prst="rect">
            <a:avLst/>
          </a:prstGeom>
        </p:spPr>
        <p:txBody>
          <a:bodyPr wrap="none">
            <a:spAutoFit/>
          </a:bodyPr>
          <a:lstStyle/>
          <a:p>
            <a:pPr algn="r">
              <a:lnSpc>
                <a:spcPct val="150000"/>
              </a:lnSpc>
            </a:pPr>
            <a:r>
              <a:rPr lang="fa-IR" sz="2400" dirty="0">
                <a:solidFill>
                  <a:schemeClr val="accent2"/>
                </a:solidFill>
                <a:cs typeface="B Titr" panose="00000700000000000000" pitchFamily="2" charset="-78"/>
              </a:rPr>
              <a:t>3- مسئولیت قراردادی:</a:t>
            </a:r>
          </a:p>
        </p:txBody>
      </p:sp>
      <p:sp>
        <p:nvSpPr>
          <p:cNvPr id="8" name="Rectangle 7"/>
          <p:cNvSpPr/>
          <p:nvPr/>
        </p:nvSpPr>
        <p:spPr>
          <a:xfrm>
            <a:off x="354036" y="1191609"/>
            <a:ext cx="10967624" cy="4662815"/>
          </a:xfrm>
          <a:prstGeom prst="rect">
            <a:avLst/>
          </a:prstGeom>
        </p:spPr>
        <p:txBody>
          <a:bodyPr wrap="square">
            <a:spAutoFit/>
          </a:bodyPr>
          <a:lstStyle/>
          <a:p>
            <a:pPr algn="r">
              <a:lnSpc>
                <a:spcPct val="150000"/>
              </a:lnSpc>
            </a:pPr>
            <a:r>
              <a:rPr lang="fa-IR" sz="2200" dirty="0">
                <a:cs typeface="B Titr" panose="00000700000000000000" pitchFamily="2" charset="-78"/>
              </a:rPr>
              <a:t>مسئولیت قراردادی به معنای تعهد قانونی فرد متخلف به جبران خسارتی است که در نتیجه تخلف او از انجام تعهد به طرف قرارداد (متعهد له) وارد شده است. </a:t>
            </a:r>
          </a:p>
          <a:p>
            <a:pPr algn="r">
              <a:lnSpc>
                <a:spcPct val="150000"/>
              </a:lnSpc>
            </a:pPr>
            <a:endParaRPr lang="fa-IR" sz="2200" dirty="0">
              <a:cs typeface="B Titr" panose="00000700000000000000" pitchFamily="2" charset="-78"/>
            </a:endParaRPr>
          </a:p>
          <a:p>
            <a:pPr algn="r">
              <a:lnSpc>
                <a:spcPct val="150000"/>
              </a:lnSpc>
            </a:pPr>
            <a:r>
              <a:rPr lang="fa-IR" sz="2200" dirty="0">
                <a:cs typeface="B Titr" panose="00000700000000000000" pitchFamily="2" charset="-78"/>
              </a:rPr>
              <a:t> نمونه ای از شکایات از سوی صاحبکاران:</a:t>
            </a:r>
          </a:p>
          <a:p>
            <a:pPr marL="342900" indent="-342900" algn="r" rtl="1">
              <a:lnSpc>
                <a:spcPct val="150000"/>
              </a:lnSpc>
              <a:buFont typeface="Wingdings" panose="05000000000000000000" pitchFamily="2" charset="2"/>
              <a:buChar char="ü"/>
            </a:pPr>
            <a:r>
              <a:rPr lang="fa-IR" sz="2200" dirty="0">
                <a:cs typeface="B Titr" panose="00000700000000000000" pitchFamily="2" charset="-78"/>
              </a:rPr>
              <a:t>قصور در انجام خدمات حسابرسی</a:t>
            </a:r>
          </a:p>
          <a:p>
            <a:pPr marL="342900" indent="-342900" algn="r" rtl="1">
              <a:lnSpc>
                <a:spcPct val="150000"/>
              </a:lnSpc>
              <a:buFont typeface="Wingdings" panose="05000000000000000000" pitchFamily="2" charset="2"/>
              <a:buChar char="ü"/>
            </a:pPr>
            <a:r>
              <a:rPr lang="fa-IR" sz="2200" dirty="0">
                <a:cs typeface="B Titr" panose="00000700000000000000" pitchFamily="2" charset="-78"/>
              </a:rPr>
              <a:t>عدم انجام و تحویل آن در موعد مقرر</a:t>
            </a:r>
          </a:p>
          <a:p>
            <a:pPr marL="342900" indent="-342900" algn="r" rtl="1">
              <a:lnSpc>
                <a:spcPct val="150000"/>
              </a:lnSpc>
              <a:buFont typeface="Wingdings" panose="05000000000000000000" pitchFamily="2" charset="2"/>
              <a:buChar char="ü"/>
            </a:pPr>
            <a:r>
              <a:rPr lang="fa-IR" sz="2200" dirty="0">
                <a:cs typeface="B Titr" panose="00000700000000000000" pitchFamily="2" charset="-78"/>
              </a:rPr>
              <a:t>کناره گیری نا به جای حسابرس</a:t>
            </a:r>
          </a:p>
          <a:p>
            <a:pPr marL="342900" indent="-342900" algn="r" rtl="1">
              <a:lnSpc>
                <a:spcPct val="150000"/>
              </a:lnSpc>
              <a:buFont typeface="Wingdings" panose="05000000000000000000" pitchFamily="2" charset="2"/>
              <a:buChar char="ü"/>
            </a:pPr>
            <a:r>
              <a:rPr lang="fa-IR" sz="2200" dirty="0">
                <a:cs typeface="B Titr" panose="00000700000000000000" pitchFamily="2" charset="-78"/>
              </a:rPr>
              <a:t>عدم کشف انحرافات با اهمیت و اختلاس</a:t>
            </a:r>
          </a:p>
          <a:p>
            <a:pPr marL="342900" indent="-342900" algn="r" rtl="1">
              <a:lnSpc>
                <a:spcPct val="150000"/>
              </a:lnSpc>
              <a:buFont typeface="Wingdings" panose="05000000000000000000" pitchFamily="2" charset="2"/>
              <a:buChar char="ü"/>
            </a:pPr>
            <a:r>
              <a:rPr lang="fa-IR" sz="2200" dirty="0">
                <a:cs typeface="B Titr" panose="00000700000000000000" pitchFamily="2" charset="-78"/>
              </a:rPr>
              <a:t>نقض الزامات قراردادها </a:t>
            </a:r>
          </a:p>
        </p:txBody>
      </p:sp>
    </p:spTree>
    <p:extLst>
      <p:ext uri="{BB962C8B-B14F-4D97-AF65-F5344CB8AC3E}">
        <p14:creationId xmlns:p14="http://schemas.microsoft.com/office/powerpoint/2010/main" val="370706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7934236" y="520802"/>
            <a:ext cx="3547767" cy="646331"/>
          </a:xfrm>
          <a:prstGeom prst="rect">
            <a:avLst/>
          </a:prstGeom>
        </p:spPr>
        <p:txBody>
          <a:bodyPr wrap="none">
            <a:spAutoFit/>
          </a:bodyPr>
          <a:lstStyle/>
          <a:p>
            <a:pPr algn="r">
              <a:lnSpc>
                <a:spcPct val="150000"/>
              </a:lnSpc>
            </a:pPr>
            <a:r>
              <a:rPr lang="fa-IR" sz="2400" dirty="0">
                <a:solidFill>
                  <a:schemeClr val="accent2"/>
                </a:solidFill>
                <a:cs typeface="B Titr" panose="00000700000000000000" pitchFamily="2" charset="-78"/>
              </a:rPr>
              <a:t>4- مسئولیت جزایی (کیفری) :</a:t>
            </a:r>
          </a:p>
        </p:txBody>
      </p:sp>
      <p:sp>
        <p:nvSpPr>
          <p:cNvPr id="8" name="Rectangle 7"/>
          <p:cNvSpPr/>
          <p:nvPr/>
        </p:nvSpPr>
        <p:spPr>
          <a:xfrm>
            <a:off x="514379" y="1406580"/>
            <a:ext cx="10967624" cy="3584058"/>
          </a:xfrm>
          <a:prstGeom prst="rect">
            <a:avLst/>
          </a:prstGeom>
        </p:spPr>
        <p:txBody>
          <a:bodyPr wrap="square">
            <a:spAutoFit/>
          </a:bodyPr>
          <a:lstStyle/>
          <a:p>
            <a:pPr algn="r">
              <a:lnSpc>
                <a:spcPct val="150000"/>
              </a:lnSpc>
            </a:pPr>
            <a:r>
              <a:rPr lang="fa-IR" sz="2200" dirty="0">
                <a:cs typeface="B Titr" panose="00000700000000000000" pitchFamily="2" charset="-78"/>
              </a:rPr>
              <a:t>به جرمی که فرد مرتکب آن میشود که در قانون ذکر شده است که آن شخص بر اساس قانون مجازات میشود</a:t>
            </a:r>
          </a:p>
          <a:p>
            <a:pPr algn="r">
              <a:lnSpc>
                <a:spcPct val="150000"/>
              </a:lnSpc>
            </a:pPr>
            <a:r>
              <a:rPr lang="fa-IR" sz="2300" dirty="0">
                <a:solidFill>
                  <a:schemeClr val="accent2"/>
                </a:solidFill>
                <a:cs typeface="B Titr" panose="00000700000000000000" pitchFamily="2" charset="-78"/>
              </a:rPr>
              <a:t>هدف از این مسئولیت جزایی: </a:t>
            </a:r>
            <a:r>
              <a:rPr lang="fa-IR" sz="2200" dirty="0">
                <a:cs typeface="B Titr" panose="00000700000000000000" pitchFamily="2" charset="-78"/>
              </a:rPr>
              <a:t>ایجاد نظم در جامعه است که نقض آن گریبان گیر جامعه میشود.</a:t>
            </a:r>
            <a:endParaRPr lang="en-US" sz="2200" dirty="0">
              <a:cs typeface="B Titr" panose="00000700000000000000" pitchFamily="2" charset="-78"/>
            </a:endParaRPr>
          </a:p>
          <a:p>
            <a:pPr algn="r">
              <a:lnSpc>
                <a:spcPct val="150000"/>
              </a:lnSpc>
            </a:pPr>
            <a:r>
              <a:rPr lang="fa-IR" sz="2200" dirty="0">
                <a:cs typeface="B Titr" panose="00000700000000000000" pitchFamily="2" charset="-78"/>
              </a:rPr>
              <a:t>قوانینی که مسئولیت های جزایی حسابرسان را مورد اشاره قرار داده است:</a:t>
            </a:r>
            <a:endParaRPr lang="fa-IR" sz="2400" dirty="0">
              <a:cs typeface="B Titr" panose="00000700000000000000" pitchFamily="2" charset="-78"/>
            </a:endParaRPr>
          </a:p>
          <a:p>
            <a:pPr algn="r">
              <a:lnSpc>
                <a:spcPct val="150000"/>
              </a:lnSpc>
            </a:pPr>
            <a:r>
              <a:rPr lang="fa-IR" sz="2200" dirty="0">
                <a:cs typeface="B Titr" panose="00000700000000000000" pitchFamily="2" charset="-78"/>
              </a:rPr>
              <a:t>الف – قانون تجارت</a:t>
            </a:r>
          </a:p>
          <a:p>
            <a:pPr algn="r">
              <a:lnSpc>
                <a:spcPct val="150000"/>
              </a:lnSpc>
            </a:pPr>
            <a:r>
              <a:rPr lang="fa-IR" sz="2200" dirty="0">
                <a:cs typeface="B Titr" panose="00000700000000000000" pitchFamily="2" charset="-78"/>
              </a:rPr>
              <a:t>ب – قانون بازار اوراق بهادار جمهوری اسلامی ایران</a:t>
            </a:r>
          </a:p>
          <a:p>
            <a:pPr algn="r">
              <a:lnSpc>
                <a:spcPct val="150000"/>
              </a:lnSpc>
            </a:pPr>
            <a:r>
              <a:rPr lang="fa-IR" sz="2200" dirty="0">
                <a:cs typeface="B Titr" panose="00000700000000000000" pitchFamily="2" charset="-78"/>
              </a:rPr>
              <a:t>ج – قانون مجازات اسلامی</a:t>
            </a:r>
            <a:endParaRPr lang="en-US" sz="2200" dirty="0">
              <a:cs typeface="B Titr" panose="00000700000000000000" pitchFamily="2" charset="-78"/>
            </a:endParaRPr>
          </a:p>
          <a:p>
            <a:pPr algn="r">
              <a:lnSpc>
                <a:spcPct val="150000"/>
              </a:lnSpc>
            </a:pPr>
            <a:r>
              <a:rPr lang="en-US" sz="2200" dirty="0">
                <a:cs typeface="B Titr" panose="00000700000000000000" pitchFamily="2" charset="-78"/>
              </a:rPr>
              <a:t> </a:t>
            </a:r>
            <a:endParaRPr lang="fa-IR" sz="2200" dirty="0">
              <a:cs typeface="B Titr" panose="00000700000000000000" pitchFamily="2" charset="-78"/>
            </a:endParaRPr>
          </a:p>
        </p:txBody>
      </p:sp>
    </p:spTree>
    <p:extLst>
      <p:ext uri="{BB962C8B-B14F-4D97-AF65-F5344CB8AC3E}">
        <p14:creationId xmlns:p14="http://schemas.microsoft.com/office/powerpoint/2010/main" val="4242296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3953" y="0"/>
            <a:ext cx="7853081" cy="6858000"/>
          </a:xfrm>
          <a:prstGeom prst="rect">
            <a:avLst/>
          </a:prstGeom>
        </p:spPr>
      </p:pic>
    </p:spTree>
    <p:extLst>
      <p:ext uri="{BB962C8B-B14F-4D97-AF65-F5344CB8AC3E}">
        <p14:creationId xmlns:p14="http://schemas.microsoft.com/office/powerpoint/2010/main" val="1088591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8459" y="0"/>
            <a:ext cx="8189259" cy="6858000"/>
          </a:xfrm>
          <a:prstGeom prst="rect">
            <a:avLst/>
          </a:prstGeom>
        </p:spPr>
      </p:pic>
    </p:spTree>
    <p:extLst>
      <p:ext uri="{BB962C8B-B14F-4D97-AF65-F5344CB8AC3E}">
        <p14:creationId xmlns:p14="http://schemas.microsoft.com/office/powerpoint/2010/main" val="1705546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68" y="0"/>
            <a:ext cx="10268663" cy="6858000"/>
          </a:xfrm>
          <a:prstGeom prst="rect">
            <a:avLst/>
          </a:prstGeom>
        </p:spPr>
      </p:pic>
    </p:spTree>
    <p:extLst>
      <p:ext uri="{BB962C8B-B14F-4D97-AF65-F5344CB8AC3E}">
        <p14:creationId xmlns:p14="http://schemas.microsoft.com/office/powerpoint/2010/main" val="72519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2009474" y="520802"/>
            <a:ext cx="9472529" cy="6348661"/>
          </a:xfrm>
          <a:prstGeom prst="rect">
            <a:avLst/>
          </a:prstGeom>
        </p:spPr>
        <p:txBody>
          <a:bodyPr wrap="none">
            <a:spAutoFit/>
          </a:bodyPr>
          <a:lstStyle/>
          <a:p>
            <a:pPr algn="r">
              <a:lnSpc>
                <a:spcPct val="150000"/>
              </a:lnSpc>
            </a:pPr>
            <a:r>
              <a:rPr lang="fa-IR" sz="2400" dirty="0">
                <a:solidFill>
                  <a:schemeClr val="accent2"/>
                </a:solidFill>
                <a:cs typeface="B Titr" panose="00000700000000000000" pitchFamily="2" charset="-78"/>
              </a:rPr>
              <a:t>انواع روش های دفاع در برابر شکایات:</a:t>
            </a:r>
            <a:endParaRPr lang="en-US" sz="2400" dirty="0">
              <a:solidFill>
                <a:schemeClr val="accent2"/>
              </a:solidFill>
              <a:cs typeface="B Titr" panose="00000700000000000000" pitchFamily="2" charset="-78"/>
            </a:endParaRPr>
          </a:p>
          <a:p>
            <a:pPr algn="r">
              <a:lnSpc>
                <a:spcPct val="150000"/>
              </a:lnSpc>
            </a:pPr>
            <a:endParaRPr lang="fa-IR" sz="2400" dirty="0">
              <a:solidFill>
                <a:schemeClr val="accent2"/>
              </a:solidFill>
              <a:cs typeface="B Titr" panose="00000700000000000000" pitchFamily="2" charset="-78"/>
            </a:endParaRPr>
          </a:p>
          <a:p>
            <a:pPr algn="r">
              <a:lnSpc>
                <a:spcPct val="150000"/>
              </a:lnSpc>
            </a:pPr>
            <a:r>
              <a:rPr lang="fa-IR" sz="2200" dirty="0">
                <a:cs typeface="B Titr" panose="00000700000000000000" pitchFamily="2" charset="-78"/>
              </a:rPr>
              <a:t>بیشترین شکایت علیه حسابرسان به وسیله فاصله ی انتظاری (نبود اگاهی) میان استفاده کنندگان گزارش</a:t>
            </a:r>
          </a:p>
          <a:p>
            <a:pPr algn="r">
              <a:lnSpc>
                <a:spcPct val="150000"/>
              </a:lnSpc>
            </a:pPr>
            <a:r>
              <a:rPr lang="fa-IR" sz="2200" dirty="0">
                <a:cs typeface="B Titr" panose="00000700000000000000" pitchFamily="2" charset="-78"/>
              </a:rPr>
              <a:t>حسابرسی و وظایف حسابرسان و یا جبران خسارت بوده است.</a:t>
            </a:r>
            <a:endParaRPr lang="en-US" sz="2200" dirty="0">
              <a:cs typeface="B Titr" panose="00000700000000000000" pitchFamily="2" charset="-78"/>
            </a:endParaRPr>
          </a:p>
          <a:p>
            <a:pPr algn="r">
              <a:lnSpc>
                <a:spcPct val="150000"/>
              </a:lnSpc>
            </a:pPr>
            <a:endParaRPr lang="fa-IR" sz="2200" dirty="0">
              <a:cs typeface="B Titr" panose="00000700000000000000" pitchFamily="2" charset="-78"/>
            </a:endParaRPr>
          </a:p>
          <a:p>
            <a:pPr marL="342900" indent="-342900" algn="r" rtl="1">
              <a:lnSpc>
                <a:spcPct val="150000"/>
              </a:lnSpc>
              <a:buFont typeface="Wingdings" panose="05000000000000000000" pitchFamily="2" charset="2"/>
              <a:buChar char="ü"/>
            </a:pPr>
            <a:r>
              <a:rPr lang="fa-IR" sz="2200" dirty="0">
                <a:cs typeface="B Titr" panose="00000700000000000000" pitchFamily="2" charset="-78"/>
              </a:rPr>
              <a:t>نفی وظیفه</a:t>
            </a:r>
          </a:p>
          <a:p>
            <a:pPr marL="342900" indent="-342900" algn="r" rtl="1">
              <a:lnSpc>
                <a:spcPct val="150000"/>
              </a:lnSpc>
              <a:buFont typeface="Wingdings" panose="05000000000000000000" pitchFamily="2" charset="2"/>
              <a:buChar char="ü"/>
            </a:pPr>
            <a:r>
              <a:rPr lang="fa-IR" sz="2200" dirty="0">
                <a:cs typeface="B Titr" panose="00000700000000000000" pitchFamily="2" charset="-78"/>
              </a:rPr>
              <a:t>نفی سهل انگاری در عملکرد</a:t>
            </a:r>
          </a:p>
          <a:p>
            <a:pPr marL="342900" indent="-342900" algn="r" rtl="1">
              <a:lnSpc>
                <a:spcPct val="150000"/>
              </a:lnSpc>
              <a:buFont typeface="Wingdings" panose="05000000000000000000" pitchFamily="2" charset="2"/>
              <a:buChar char="ü"/>
            </a:pPr>
            <a:r>
              <a:rPr lang="fa-IR" sz="2200" dirty="0">
                <a:cs typeface="B Titr" panose="00000700000000000000" pitchFamily="2" charset="-78"/>
              </a:rPr>
              <a:t>سهل انگاری مشترک</a:t>
            </a:r>
          </a:p>
          <a:p>
            <a:pPr marL="342900" indent="-342900" algn="r" rtl="1">
              <a:lnSpc>
                <a:spcPct val="150000"/>
              </a:lnSpc>
              <a:buFont typeface="Wingdings" panose="05000000000000000000" pitchFamily="2" charset="2"/>
              <a:buChar char="ü"/>
            </a:pPr>
            <a:r>
              <a:rPr lang="fa-IR" sz="2200" dirty="0">
                <a:cs typeface="B Titr" panose="00000700000000000000" pitchFamily="2" charset="-78"/>
              </a:rPr>
              <a:t>نبود رابطه علّی </a:t>
            </a:r>
          </a:p>
          <a:p>
            <a:pPr algn="r">
              <a:lnSpc>
                <a:spcPct val="150000"/>
              </a:lnSpc>
            </a:pPr>
            <a:endParaRPr lang="fa-IR" sz="2400" dirty="0">
              <a:cs typeface="B Titr" panose="00000700000000000000" pitchFamily="2" charset="-78"/>
            </a:endParaRPr>
          </a:p>
          <a:p>
            <a:pPr algn="r">
              <a:lnSpc>
                <a:spcPct val="150000"/>
              </a:lnSpc>
            </a:pPr>
            <a:endParaRPr lang="fa-IR" sz="2400" dirty="0">
              <a:cs typeface="B Titr" panose="00000700000000000000" pitchFamily="2" charset="-78"/>
            </a:endParaRPr>
          </a:p>
          <a:p>
            <a:pPr algn="r">
              <a:lnSpc>
                <a:spcPct val="150000"/>
              </a:lnSpc>
            </a:pPr>
            <a:endParaRPr lang="fa-IR" sz="2400" dirty="0">
              <a:solidFill>
                <a:schemeClr val="accent2"/>
              </a:solidFill>
              <a:cs typeface="B Titr" panose="00000700000000000000" pitchFamily="2" charset="-78"/>
            </a:endParaRPr>
          </a:p>
        </p:txBody>
      </p:sp>
    </p:spTree>
    <p:extLst>
      <p:ext uri="{BB962C8B-B14F-4D97-AF65-F5344CB8AC3E}">
        <p14:creationId xmlns:p14="http://schemas.microsoft.com/office/powerpoint/2010/main" val="874142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732ED-B91F-4757-A875-8312AB16330A}"/>
              </a:ext>
            </a:extLst>
          </p:cNvPr>
          <p:cNvSpPr>
            <a:spLocks noGrp="1"/>
          </p:cNvSpPr>
          <p:nvPr>
            <p:ph idx="1"/>
          </p:nvPr>
        </p:nvSpPr>
        <p:spPr>
          <a:xfrm>
            <a:off x="662473" y="1679510"/>
            <a:ext cx="10842139" cy="4231712"/>
          </a:xfrm>
        </p:spPr>
        <p:txBody>
          <a:bodyPr/>
          <a:lstStyle/>
          <a:p>
            <a:pPr algn="ctr"/>
            <a:endParaRPr lang="en-US" sz="1800" dirty="0">
              <a:solidFill>
                <a:schemeClr val="bg1"/>
              </a:solidFill>
              <a:cs typeface="B Titr" panose="00000700000000000000" pitchFamily="2" charset="-78"/>
            </a:endParaRPr>
          </a:p>
          <a:p>
            <a:pPr marL="0" indent="0" algn="ctr">
              <a:buNone/>
            </a:pPr>
            <a:r>
              <a:rPr lang="fa-IR" sz="3200" dirty="0">
                <a:solidFill>
                  <a:schemeClr val="accent2">
                    <a:lumMod val="60000"/>
                    <a:lumOff val="40000"/>
                  </a:schemeClr>
                </a:solidFill>
              </a:rPr>
              <a:t>فصل پنجم</a:t>
            </a:r>
          </a:p>
          <a:p>
            <a:pPr marL="0" indent="0" algn="ctr">
              <a:buNone/>
            </a:pPr>
            <a:endParaRPr lang="fa-IR" sz="3200" dirty="0">
              <a:solidFill>
                <a:schemeClr val="accent2">
                  <a:lumMod val="60000"/>
                  <a:lumOff val="40000"/>
                </a:schemeClr>
              </a:solidFill>
            </a:endParaRPr>
          </a:p>
          <a:p>
            <a:pPr marL="0" indent="0" algn="ctr">
              <a:buNone/>
            </a:pPr>
            <a:r>
              <a:rPr lang="fa-IR" sz="3200" dirty="0">
                <a:solidFill>
                  <a:schemeClr val="accent2">
                    <a:lumMod val="60000"/>
                    <a:lumOff val="40000"/>
                  </a:schemeClr>
                </a:solidFill>
              </a:rPr>
              <a:t>مسئولیت های قانونی حسابرسان</a:t>
            </a:r>
          </a:p>
        </p:txBody>
      </p:sp>
    </p:spTree>
    <p:extLst>
      <p:ext uri="{BB962C8B-B14F-4D97-AF65-F5344CB8AC3E}">
        <p14:creationId xmlns:p14="http://schemas.microsoft.com/office/powerpoint/2010/main" val="3439900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7303302" y="361911"/>
            <a:ext cx="4504759" cy="600164"/>
          </a:xfrm>
          <a:prstGeom prst="rect">
            <a:avLst/>
          </a:prstGeom>
        </p:spPr>
        <p:txBody>
          <a:bodyPr wrap="none">
            <a:spAutoFit/>
          </a:bodyPr>
          <a:lstStyle/>
          <a:p>
            <a:pPr algn="r">
              <a:lnSpc>
                <a:spcPct val="150000"/>
              </a:lnSpc>
            </a:pPr>
            <a:r>
              <a:rPr lang="fa-IR" sz="2400" dirty="0">
                <a:solidFill>
                  <a:schemeClr val="accent2"/>
                </a:solidFill>
                <a:cs typeface="B Titr" panose="00000700000000000000" pitchFamily="2" charset="-78"/>
              </a:rPr>
              <a:t>مسئولیت حسابرسان در برابر کشف تقلب:</a:t>
            </a:r>
          </a:p>
        </p:txBody>
      </p:sp>
      <p:sp>
        <p:nvSpPr>
          <p:cNvPr id="10" name="Rectangle 9"/>
          <p:cNvSpPr/>
          <p:nvPr/>
        </p:nvSpPr>
        <p:spPr>
          <a:xfrm>
            <a:off x="309489" y="1574316"/>
            <a:ext cx="11239478" cy="3653308"/>
          </a:xfrm>
          <a:prstGeom prst="rect">
            <a:avLst/>
          </a:prstGeom>
        </p:spPr>
        <p:txBody>
          <a:bodyPr wrap="square">
            <a:spAutoFit/>
          </a:bodyPr>
          <a:lstStyle/>
          <a:p>
            <a:pPr marL="342900" indent="-342900" algn="r" rtl="1">
              <a:lnSpc>
                <a:spcPct val="150000"/>
              </a:lnSpc>
              <a:buFont typeface="Wingdings" panose="05000000000000000000" pitchFamily="2" charset="2"/>
              <a:buChar char="ü"/>
            </a:pPr>
            <a:r>
              <a:rPr lang="fa-IR" sz="2300" dirty="0">
                <a:solidFill>
                  <a:schemeClr val="accent2"/>
                </a:solidFill>
                <a:cs typeface="B Titr" panose="00000700000000000000" pitchFamily="2" charset="-78"/>
              </a:rPr>
              <a:t>تا قبل از1920: </a:t>
            </a:r>
            <a:r>
              <a:rPr lang="fa-IR" sz="2200" dirty="0">
                <a:cs typeface="B Titr" panose="00000700000000000000" pitchFamily="2" charset="-78"/>
              </a:rPr>
              <a:t>هدف اصلی حسابرسان کشف تقلب بود</a:t>
            </a:r>
          </a:p>
          <a:p>
            <a:pPr marL="342900" indent="-342900" algn="r" rtl="1">
              <a:lnSpc>
                <a:spcPct val="150000"/>
              </a:lnSpc>
              <a:buFont typeface="Wingdings" panose="05000000000000000000" pitchFamily="2" charset="2"/>
              <a:buChar char="ü"/>
            </a:pPr>
            <a:r>
              <a:rPr lang="fa-IR" sz="2300" dirty="0">
                <a:solidFill>
                  <a:schemeClr val="accent2"/>
                </a:solidFill>
                <a:cs typeface="B Titr" panose="00000700000000000000" pitchFamily="2" charset="-78"/>
              </a:rPr>
              <a:t>در پایان 1960: </a:t>
            </a:r>
            <a:r>
              <a:rPr lang="fa-IR" sz="2200" dirty="0">
                <a:cs typeface="B Titr" panose="00000700000000000000" pitchFamily="2" charset="-78"/>
              </a:rPr>
              <a:t>مسئولیت حسابرسان به کلی انکار شد</a:t>
            </a:r>
          </a:p>
          <a:p>
            <a:pPr marL="342900" indent="-342900" algn="r" rtl="1">
              <a:lnSpc>
                <a:spcPct val="150000"/>
              </a:lnSpc>
              <a:buFont typeface="Wingdings" panose="05000000000000000000" pitchFamily="2" charset="2"/>
              <a:buChar char="ü"/>
            </a:pPr>
            <a:r>
              <a:rPr lang="fa-IR" sz="2300" dirty="0">
                <a:solidFill>
                  <a:schemeClr val="accent2"/>
                </a:solidFill>
                <a:cs typeface="B Titr" panose="00000700000000000000" pitchFamily="2" charset="-78"/>
              </a:rPr>
              <a:t>اوایل دهه 1980: </a:t>
            </a:r>
            <a:r>
              <a:rPr lang="fa-IR" sz="2200" dirty="0">
                <a:cs typeface="B Titr" panose="00000700000000000000" pitchFamily="2" charset="-78"/>
              </a:rPr>
              <a:t>تغییراتی در مورد تقلب به وجود آمد</a:t>
            </a:r>
          </a:p>
          <a:p>
            <a:pPr marL="342900" indent="-342900" algn="r" rtl="1">
              <a:lnSpc>
                <a:spcPct val="150000"/>
              </a:lnSpc>
              <a:buFont typeface="Wingdings" panose="05000000000000000000" pitchFamily="2" charset="2"/>
              <a:buChar char="ü"/>
            </a:pPr>
            <a:r>
              <a:rPr lang="fa-IR" sz="2200" dirty="0">
                <a:cs typeface="B Titr" panose="00000700000000000000" pitchFamily="2" charset="-78"/>
              </a:rPr>
              <a:t> شروع قرن 21 (سقوط پی در پی شرکت های بزرگ و تصویب قانون ساربینز آکسلی در سال2002 )</a:t>
            </a:r>
          </a:p>
          <a:p>
            <a:pPr algn="r">
              <a:lnSpc>
                <a:spcPct val="150000"/>
              </a:lnSpc>
            </a:pPr>
            <a:endParaRPr lang="fa-IR" sz="2200" dirty="0">
              <a:cs typeface="B Titr" panose="00000700000000000000" pitchFamily="2" charset="-78"/>
            </a:endParaRPr>
          </a:p>
          <a:p>
            <a:pPr algn="r">
              <a:lnSpc>
                <a:spcPct val="150000"/>
              </a:lnSpc>
            </a:pPr>
            <a:r>
              <a:rPr lang="fa-IR" sz="2200" dirty="0">
                <a:cs typeface="B Titr" panose="00000700000000000000" pitchFamily="2" charset="-78"/>
              </a:rPr>
              <a:t>در ایران استاندارد حسابرسی شماره 240 با عنوان « مسئولیت حسابرس در ارتباط با تقلب و اشتباه در حسابرسی صورت های مالی» به دقت وظیفه حسابرسان را در ارتباط با تقلب و اشتباه روشن نموده است. </a:t>
            </a:r>
            <a:r>
              <a:rPr lang="en-US" sz="2200" dirty="0">
                <a:cs typeface="B Titr" panose="00000700000000000000" pitchFamily="2" charset="-78"/>
              </a:rPr>
              <a:t> </a:t>
            </a:r>
            <a:endParaRPr lang="fa-IR" sz="2200" dirty="0">
              <a:cs typeface="B Titr" panose="00000700000000000000" pitchFamily="2" charset="-78"/>
            </a:endParaRPr>
          </a:p>
        </p:txBody>
      </p:sp>
    </p:spTree>
    <p:extLst>
      <p:ext uri="{BB962C8B-B14F-4D97-AF65-F5344CB8AC3E}">
        <p14:creationId xmlns:p14="http://schemas.microsoft.com/office/powerpoint/2010/main" val="2473461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518615" y="1406580"/>
            <a:ext cx="10967624" cy="3231654"/>
          </a:xfrm>
          <a:prstGeom prst="rect">
            <a:avLst/>
          </a:prstGeom>
        </p:spPr>
        <p:txBody>
          <a:bodyPr wrap="square">
            <a:spAutoFit/>
          </a:bodyPr>
          <a:lstStyle/>
          <a:p>
            <a:pPr algn="r">
              <a:lnSpc>
                <a:spcPct val="150000"/>
              </a:lnSpc>
            </a:pPr>
            <a:endParaRPr lang="fa-IR" sz="2200" dirty="0">
              <a:cs typeface="B Titr" panose="00000700000000000000" pitchFamily="2" charset="-78"/>
            </a:endParaRPr>
          </a:p>
          <a:p>
            <a:pPr algn="r">
              <a:lnSpc>
                <a:spcPct val="150000"/>
              </a:lnSpc>
            </a:pPr>
            <a:r>
              <a:rPr lang="fa-IR" sz="2200" dirty="0">
                <a:cs typeface="B Titr" panose="00000700000000000000" pitchFamily="2" charset="-78"/>
              </a:rPr>
              <a:t>سه مورد از قوانین مهم در ارتباط با مسئولیت های قانونی حسابرسان در ایالات متحده، عبارتند از:</a:t>
            </a:r>
            <a:endParaRPr lang="en-US" sz="2200" dirty="0">
              <a:cs typeface="B Titr" panose="00000700000000000000" pitchFamily="2" charset="-78"/>
            </a:endParaRPr>
          </a:p>
          <a:p>
            <a:pPr algn="r">
              <a:lnSpc>
                <a:spcPct val="150000"/>
              </a:lnSpc>
            </a:pPr>
            <a:endParaRPr lang="fa-IR" sz="2200" dirty="0">
              <a:cs typeface="B Titr" panose="00000700000000000000" pitchFamily="2" charset="-78"/>
            </a:endParaRPr>
          </a:p>
          <a:p>
            <a:pPr marL="342900" indent="-342900" algn="r" rtl="1">
              <a:lnSpc>
                <a:spcPct val="150000"/>
              </a:lnSpc>
              <a:buFont typeface="Wingdings" panose="05000000000000000000" pitchFamily="2" charset="2"/>
              <a:buChar char="ü"/>
            </a:pPr>
            <a:r>
              <a:rPr lang="fa-IR" sz="2400" dirty="0">
                <a:cs typeface="B Titr" panose="00000700000000000000" pitchFamily="2" charset="-78"/>
              </a:rPr>
              <a:t>قانون اوراق بهادار 1933</a:t>
            </a:r>
          </a:p>
          <a:p>
            <a:pPr marL="342900" indent="-342900" algn="r" rtl="1">
              <a:lnSpc>
                <a:spcPct val="150000"/>
              </a:lnSpc>
              <a:buFont typeface="Wingdings" panose="05000000000000000000" pitchFamily="2" charset="2"/>
              <a:buChar char="ü"/>
            </a:pPr>
            <a:r>
              <a:rPr lang="fa-IR" sz="2400" dirty="0">
                <a:cs typeface="B Titr" panose="00000700000000000000" pitchFamily="2" charset="-78"/>
              </a:rPr>
              <a:t>قانون بورس اوراق بهادار 1934</a:t>
            </a:r>
          </a:p>
          <a:p>
            <a:pPr marL="342900" indent="-342900" algn="r" rtl="1">
              <a:lnSpc>
                <a:spcPct val="150000"/>
              </a:lnSpc>
              <a:buFont typeface="Wingdings" panose="05000000000000000000" pitchFamily="2" charset="2"/>
              <a:buChar char="ü"/>
            </a:pPr>
            <a:r>
              <a:rPr lang="fa-IR" sz="2400" dirty="0">
                <a:cs typeface="B Titr" panose="00000700000000000000" pitchFamily="2" charset="-78"/>
              </a:rPr>
              <a:t>قانون ساربینز – آکسلی </a:t>
            </a:r>
          </a:p>
        </p:txBody>
      </p:sp>
      <p:sp>
        <p:nvSpPr>
          <p:cNvPr id="23" name="Rectangle 22"/>
          <p:cNvSpPr/>
          <p:nvPr/>
        </p:nvSpPr>
        <p:spPr>
          <a:xfrm>
            <a:off x="3039314" y="361911"/>
            <a:ext cx="8768747" cy="600164"/>
          </a:xfrm>
          <a:prstGeom prst="rect">
            <a:avLst/>
          </a:prstGeom>
        </p:spPr>
        <p:txBody>
          <a:bodyPr wrap="none">
            <a:spAutoFit/>
          </a:bodyPr>
          <a:lstStyle/>
          <a:p>
            <a:pPr algn="r">
              <a:lnSpc>
                <a:spcPct val="150000"/>
              </a:lnSpc>
            </a:pPr>
            <a:r>
              <a:rPr lang="fa-IR" sz="2400" dirty="0">
                <a:solidFill>
                  <a:schemeClr val="accent2"/>
                </a:solidFill>
                <a:cs typeface="B Titr" panose="00000700000000000000" pitchFamily="2" charset="-78"/>
              </a:rPr>
              <a:t>قوانین مهم تدوین شده درباره مسئولیت های قانونی حسابرسان در ایالات متحده:</a:t>
            </a:r>
          </a:p>
        </p:txBody>
      </p:sp>
    </p:spTree>
    <p:extLst>
      <p:ext uri="{BB962C8B-B14F-4D97-AF65-F5344CB8AC3E}">
        <p14:creationId xmlns:p14="http://schemas.microsoft.com/office/powerpoint/2010/main" val="2686087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675112" y="715691"/>
            <a:ext cx="10919147" cy="4138377"/>
          </a:xfrm>
          <a:prstGeom prst="rect">
            <a:avLst/>
          </a:prstGeom>
        </p:spPr>
        <p:txBody>
          <a:bodyPr wrap="square">
            <a:spAutoFit/>
          </a:bodyPr>
          <a:lstStyle/>
          <a:p>
            <a:pPr algn="r" rtl="1">
              <a:lnSpc>
                <a:spcPct val="150000"/>
              </a:lnSpc>
            </a:pPr>
            <a:r>
              <a:rPr lang="fa-IR" sz="2400" dirty="0">
                <a:solidFill>
                  <a:schemeClr val="accent2"/>
                </a:solidFill>
                <a:cs typeface="B Titr" panose="00000700000000000000" pitchFamily="2" charset="-78"/>
              </a:rPr>
              <a:t>قانون اوراق بهادار 1933:</a:t>
            </a:r>
          </a:p>
          <a:p>
            <a:pPr algn="r" rtl="1">
              <a:lnSpc>
                <a:spcPct val="150000"/>
              </a:lnSpc>
            </a:pPr>
            <a:r>
              <a:rPr lang="fa-IR" sz="2200" dirty="0">
                <a:cs typeface="B Titr" panose="00000700000000000000" pitchFamily="2" charset="-78"/>
              </a:rPr>
              <a:t>در این قانون بهتر است درباره ی پیشینه و دلایل تدوین چنین قانونی مطالبی ارائه کنیم که در طی سال های 1920 تا 1928 نهاد های مالی و بورس نیویورک شکست ناپذیر بودند</a:t>
            </a:r>
          </a:p>
          <a:p>
            <a:pPr algn="r" rtl="1">
              <a:lnSpc>
                <a:spcPct val="150000"/>
              </a:lnSpc>
            </a:pPr>
            <a:r>
              <a:rPr lang="fa-IR" sz="2200" dirty="0">
                <a:cs typeface="B Titr" panose="00000700000000000000" pitchFamily="2" charset="-78"/>
              </a:rPr>
              <a:t>درسال 1933 و1934 فرانکین برای جلب اعتماد سرمایه گزاران آمد دوتا قانون را تثبیت کرد</a:t>
            </a:r>
          </a:p>
          <a:p>
            <a:pPr algn="r" rtl="1">
              <a:lnSpc>
                <a:spcPct val="150000"/>
              </a:lnSpc>
            </a:pPr>
            <a:r>
              <a:rPr lang="fa-IR" sz="2200" dirty="0">
                <a:cs typeface="B Titr" panose="00000700000000000000" pitchFamily="2" charset="-78"/>
              </a:rPr>
              <a:t>در قانون 1933:</a:t>
            </a:r>
          </a:p>
          <a:p>
            <a:pPr marL="285750" indent="-285750" algn="r" rtl="1">
              <a:lnSpc>
                <a:spcPct val="150000"/>
              </a:lnSpc>
              <a:buFont typeface="Wingdings" panose="05000000000000000000" pitchFamily="2" charset="2"/>
              <a:buChar char="v"/>
            </a:pPr>
            <a:r>
              <a:rPr lang="fa-IR" sz="2200" dirty="0">
                <a:cs typeface="B Titr" panose="00000700000000000000" pitchFamily="2" charset="-78"/>
              </a:rPr>
              <a:t>وظیفه اثبات ادعا بر خلاف تمامی قوانین برعهده متهم است.</a:t>
            </a:r>
          </a:p>
          <a:p>
            <a:pPr marL="285750" indent="-285750" algn="r" rtl="1">
              <a:lnSpc>
                <a:spcPct val="150000"/>
              </a:lnSpc>
              <a:buFont typeface="Wingdings" panose="05000000000000000000" pitchFamily="2" charset="2"/>
              <a:buChar char="v"/>
            </a:pPr>
            <a:r>
              <a:rPr lang="fa-IR" sz="2200" dirty="0">
                <a:cs typeface="B Titr" panose="00000700000000000000" pitchFamily="2" charset="-78"/>
              </a:rPr>
              <a:t>شاکی تنها باید اثبات کند که اولاً زیان دیده و ثانیاً تقاضای پذیرش، گمراه کننده بوده است.</a:t>
            </a:r>
          </a:p>
          <a:p>
            <a:pPr marL="285750" indent="-285750" algn="r" rtl="1">
              <a:lnSpc>
                <a:spcPct val="150000"/>
              </a:lnSpc>
              <a:buFont typeface="Wingdings" panose="05000000000000000000" pitchFamily="2" charset="2"/>
              <a:buChar char="v"/>
            </a:pPr>
            <a:r>
              <a:rPr lang="fa-IR" sz="2200" dirty="0">
                <a:cs typeface="B Titr" panose="00000700000000000000" pitchFamily="2" charset="-78"/>
              </a:rPr>
              <a:t>حسابرس باید ثابت کند که اولاً سهل انگاری نکرده و وظایف خودش را به طور دقیق انجام داده است</a:t>
            </a:r>
          </a:p>
        </p:txBody>
      </p:sp>
    </p:spTree>
    <p:extLst>
      <p:ext uri="{BB962C8B-B14F-4D97-AF65-F5344CB8AC3E}">
        <p14:creationId xmlns:p14="http://schemas.microsoft.com/office/powerpoint/2010/main" val="2212784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2838" y="863609"/>
            <a:ext cx="10919147" cy="3122714"/>
          </a:xfrm>
          <a:prstGeom prst="rect">
            <a:avLst/>
          </a:prstGeom>
        </p:spPr>
        <p:txBody>
          <a:bodyPr wrap="square">
            <a:spAutoFit/>
          </a:bodyPr>
          <a:lstStyle/>
          <a:p>
            <a:pPr algn="r" rtl="1">
              <a:lnSpc>
                <a:spcPct val="150000"/>
              </a:lnSpc>
            </a:pPr>
            <a:r>
              <a:rPr lang="fa-IR" sz="2400" dirty="0">
                <a:solidFill>
                  <a:schemeClr val="accent2"/>
                </a:solidFill>
                <a:cs typeface="B Titr" panose="00000700000000000000" pitchFamily="2" charset="-78"/>
              </a:rPr>
              <a:t>قانون اوراق بهادار 1934:</a:t>
            </a:r>
          </a:p>
          <a:p>
            <a:pPr algn="r" rtl="1">
              <a:lnSpc>
                <a:spcPct val="150000"/>
              </a:lnSpc>
            </a:pPr>
            <a:r>
              <a:rPr lang="fa-IR" sz="2200" dirty="0">
                <a:cs typeface="B Titr" panose="00000700000000000000" pitchFamily="2" charset="-78"/>
              </a:rPr>
              <a:t>تاسیس نهاد جدیدی تحت عنوان کمیسیون بورس و اوراق بهادار که این نهاد نقش نظارتی بر بازار و معاملات دارد</a:t>
            </a:r>
          </a:p>
          <a:p>
            <a:pPr algn="r" rtl="1">
              <a:lnSpc>
                <a:spcPct val="150000"/>
              </a:lnSpc>
            </a:pPr>
            <a:r>
              <a:rPr lang="fa-IR" sz="2200" dirty="0">
                <a:cs typeface="B Titr" panose="00000700000000000000" pitchFamily="2" charset="-78"/>
              </a:rPr>
              <a:t>شرکتهایی که سهام آنها در بورس مورد معامله قرار می گیرد باید صورتهای مالی حسابرسی شده خود را منتشر نمایند.</a:t>
            </a:r>
          </a:p>
          <a:p>
            <a:pPr algn="r" rtl="1">
              <a:lnSpc>
                <a:spcPct val="150000"/>
              </a:lnSpc>
            </a:pPr>
            <a:r>
              <a:rPr lang="fa-IR" sz="2200" dirty="0">
                <a:cs typeface="B Titr" panose="00000700000000000000" pitchFamily="2" charset="-78"/>
              </a:rPr>
              <a:t>این قانون شرکتهایی را که صورتهای مالی شان گمراه کننده باشد و هم چنین حسابرسان، آنها را نسبت به هر شخصی که اوراق بهادار آن شرکت را بخرد مسئول میداند</a:t>
            </a:r>
            <a:endParaRPr lang="fa-IR" sz="2200" dirty="0">
              <a:solidFill>
                <a:schemeClr val="bg1"/>
              </a:solidFill>
              <a:cs typeface="B Titr" panose="00000700000000000000" pitchFamily="2" charset="-78"/>
            </a:endParaRPr>
          </a:p>
        </p:txBody>
      </p:sp>
      <p:cxnSp>
        <p:nvCxnSpPr>
          <p:cNvPr id="4" name="Straight Connector 3"/>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51176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089934385"/>
              </p:ext>
            </p:extLst>
          </p:nvPr>
        </p:nvGraphicFramePr>
        <p:xfrm>
          <a:off x="655090" y="777921"/>
          <a:ext cx="10945506" cy="5356616"/>
        </p:xfrm>
        <a:graphic>
          <a:graphicData uri="http://schemas.openxmlformats.org/drawingml/2006/table">
            <a:tbl>
              <a:tblPr rtl="1" firstRow="1" bandRow="1">
                <a:tableStyleId>{5C22544A-7EE6-4342-B048-85BDC9FD1C3A}</a:tableStyleId>
              </a:tblPr>
              <a:tblGrid>
                <a:gridCol w="3648502">
                  <a:extLst>
                    <a:ext uri="{9D8B030D-6E8A-4147-A177-3AD203B41FA5}">
                      <a16:colId xmlns:a16="http://schemas.microsoft.com/office/drawing/2014/main" val="20000"/>
                    </a:ext>
                  </a:extLst>
                </a:gridCol>
                <a:gridCol w="3648502">
                  <a:extLst>
                    <a:ext uri="{9D8B030D-6E8A-4147-A177-3AD203B41FA5}">
                      <a16:colId xmlns:a16="http://schemas.microsoft.com/office/drawing/2014/main" val="20001"/>
                    </a:ext>
                  </a:extLst>
                </a:gridCol>
                <a:gridCol w="3648502">
                  <a:extLst>
                    <a:ext uri="{9D8B030D-6E8A-4147-A177-3AD203B41FA5}">
                      <a16:colId xmlns:a16="http://schemas.microsoft.com/office/drawing/2014/main" val="20002"/>
                    </a:ext>
                  </a:extLst>
                </a:gridCol>
              </a:tblGrid>
              <a:tr h="742828">
                <a:tc>
                  <a:txBody>
                    <a:bodyPr/>
                    <a:lstStyle/>
                    <a:p>
                      <a:pPr algn="ctr" rtl="1"/>
                      <a:endParaRPr lang="fa-IR" sz="2800" dirty="0">
                        <a:solidFill>
                          <a:schemeClr val="bg1"/>
                        </a:solidFill>
                        <a:cs typeface="B Nazanin" panose="00000400000000000000" pitchFamily="2" charset="-78"/>
                      </a:endParaRPr>
                    </a:p>
                  </a:txBody>
                  <a:tcPr/>
                </a:tc>
                <a:tc>
                  <a:txBody>
                    <a:bodyPr/>
                    <a:lstStyle/>
                    <a:p>
                      <a:pPr algn="ctr" rtl="1"/>
                      <a:r>
                        <a:rPr lang="fa-IR" sz="2800" dirty="0">
                          <a:solidFill>
                            <a:schemeClr val="bg1"/>
                          </a:solidFill>
                          <a:cs typeface="B Nazanin" panose="00000400000000000000" pitchFamily="2" charset="-78"/>
                        </a:rPr>
                        <a:t>قانون 1933</a:t>
                      </a:r>
                    </a:p>
                  </a:txBody>
                  <a:tcPr/>
                </a:tc>
                <a:tc>
                  <a:txBody>
                    <a:bodyPr/>
                    <a:lstStyle/>
                    <a:p>
                      <a:pPr algn="ctr" rtl="1"/>
                      <a:r>
                        <a:rPr lang="fa-IR" sz="2800" dirty="0">
                          <a:solidFill>
                            <a:schemeClr val="bg1"/>
                          </a:solidFill>
                          <a:cs typeface="B Nazanin" panose="00000400000000000000" pitchFamily="2" charset="-78"/>
                        </a:rPr>
                        <a:t>قانون</a:t>
                      </a:r>
                      <a:r>
                        <a:rPr lang="fa-IR" sz="2800" baseline="0" dirty="0">
                          <a:solidFill>
                            <a:schemeClr val="bg1"/>
                          </a:solidFill>
                          <a:cs typeface="B Nazanin" panose="00000400000000000000" pitchFamily="2" charset="-78"/>
                        </a:rPr>
                        <a:t> 1934</a:t>
                      </a:r>
                      <a:endParaRPr lang="fa-IR" sz="2800" dirty="0">
                        <a:solidFill>
                          <a:schemeClr val="bg1"/>
                        </a:solidFill>
                        <a:cs typeface="B Nazanin" panose="00000400000000000000" pitchFamily="2" charset="-78"/>
                      </a:endParaRPr>
                    </a:p>
                  </a:txBody>
                  <a:tcPr/>
                </a:tc>
                <a:extLst>
                  <a:ext uri="{0D108BD9-81ED-4DB2-BD59-A6C34878D82A}">
                    <a16:rowId xmlns:a16="http://schemas.microsoft.com/office/drawing/2014/main" val="10000"/>
                  </a:ext>
                </a:extLst>
              </a:tr>
              <a:tr h="742828">
                <a:tc>
                  <a:txBody>
                    <a:bodyPr/>
                    <a:lstStyle/>
                    <a:p>
                      <a:pPr algn="ctr" rtl="1"/>
                      <a:r>
                        <a:rPr lang="fa-IR" sz="2400" b="1" dirty="0">
                          <a:solidFill>
                            <a:schemeClr val="tx1"/>
                          </a:solidFill>
                          <a:cs typeface="B Nazanin" panose="00000400000000000000" pitchFamily="2" charset="-78"/>
                        </a:rPr>
                        <a:t>افراد</a:t>
                      </a:r>
                      <a:r>
                        <a:rPr lang="fa-IR" sz="2400" b="1" baseline="0" dirty="0">
                          <a:solidFill>
                            <a:schemeClr val="tx1"/>
                          </a:solidFill>
                          <a:cs typeface="B Nazanin" panose="00000400000000000000" pitchFamily="2" charset="-78"/>
                        </a:rPr>
                        <a:t> تحت پوشش</a:t>
                      </a:r>
                      <a:endParaRPr lang="fa-IR" sz="2400" b="1" dirty="0">
                        <a:solidFill>
                          <a:schemeClr val="tx1"/>
                        </a:solidFill>
                        <a:cs typeface="B Nazanin" panose="00000400000000000000" pitchFamily="2" charset="-78"/>
                      </a:endParaRPr>
                    </a:p>
                  </a:txBody>
                  <a:tcPr/>
                </a:tc>
                <a:tc>
                  <a:txBody>
                    <a:bodyPr/>
                    <a:lstStyle/>
                    <a:p>
                      <a:pPr algn="ctr" rtl="1"/>
                      <a:r>
                        <a:rPr lang="fa-IR" sz="2200" dirty="0">
                          <a:solidFill>
                            <a:schemeClr val="tx1"/>
                          </a:solidFill>
                          <a:cs typeface="B Nazanin" panose="00000400000000000000" pitchFamily="2" charset="-78"/>
                        </a:rPr>
                        <a:t>تنها</a:t>
                      </a:r>
                      <a:r>
                        <a:rPr lang="fa-IR" sz="2200" baseline="0" dirty="0">
                          <a:solidFill>
                            <a:schemeClr val="tx1"/>
                          </a:solidFill>
                          <a:cs typeface="B Nazanin" panose="00000400000000000000" pitchFamily="2" charset="-78"/>
                        </a:rPr>
                        <a:t> خریداران عرضه اولیه اوراق بهادار</a:t>
                      </a:r>
                      <a:endParaRPr lang="fa-IR" sz="2200" dirty="0">
                        <a:solidFill>
                          <a:schemeClr val="tx1"/>
                        </a:solidFill>
                        <a:cs typeface="B Nazanin" panose="00000400000000000000" pitchFamily="2" charset="-78"/>
                      </a:endParaRPr>
                    </a:p>
                  </a:txBody>
                  <a:tcPr/>
                </a:tc>
                <a:tc>
                  <a:txBody>
                    <a:bodyPr/>
                    <a:lstStyle/>
                    <a:p>
                      <a:pPr algn="ctr" rtl="1"/>
                      <a:r>
                        <a:rPr lang="fa-IR" sz="2200" dirty="0">
                          <a:solidFill>
                            <a:schemeClr val="tx1"/>
                          </a:solidFill>
                          <a:cs typeface="B Nazanin" panose="00000400000000000000" pitchFamily="2" charset="-78"/>
                        </a:rPr>
                        <a:t>تمامی</a:t>
                      </a:r>
                      <a:r>
                        <a:rPr lang="fa-IR" sz="2200" baseline="0" dirty="0">
                          <a:solidFill>
                            <a:schemeClr val="tx1"/>
                          </a:solidFill>
                          <a:cs typeface="B Nazanin" panose="00000400000000000000" pitchFamily="2" charset="-78"/>
                        </a:rPr>
                        <a:t> افرادی که اوراق بهادار را می خرند یا می فروشند.</a:t>
                      </a:r>
                      <a:endParaRPr lang="fa-IR" sz="2200" dirty="0">
                        <a:solidFill>
                          <a:schemeClr val="tx1"/>
                        </a:solidFill>
                        <a:cs typeface="B Nazanin" panose="00000400000000000000" pitchFamily="2" charset="-78"/>
                      </a:endParaRPr>
                    </a:p>
                  </a:txBody>
                  <a:tcPr/>
                </a:tc>
                <a:extLst>
                  <a:ext uri="{0D108BD9-81ED-4DB2-BD59-A6C34878D82A}">
                    <a16:rowId xmlns:a16="http://schemas.microsoft.com/office/drawing/2014/main" val="10001"/>
                  </a:ext>
                </a:extLst>
              </a:tr>
              <a:tr h="742828">
                <a:tc>
                  <a:txBody>
                    <a:bodyPr/>
                    <a:lstStyle/>
                    <a:p>
                      <a:pPr algn="ctr" rtl="1"/>
                      <a:r>
                        <a:rPr lang="fa-IR" sz="2400" b="1" dirty="0">
                          <a:solidFill>
                            <a:schemeClr val="tx1"/>
                          </a:solidFill>
                          <a:cs typeface="B Nazanin" panose="00000400000000000000" pitchFamily="2" charset="-78"/>
                        </a:rPr>
                        <a:t>سطح</a:t>
                      </a:r>
                      <a:r>
                        <a:rPr lang="fa-IR" sz="2400" b="1" baseline="0" dirty="0">
                          <a:solidFill>
                            <a:schemeClr val="tx1"/>
                          </a:solidFill>
                          <a:cs typeface="B Nazanin" panose="00000400000000000000" pitchFamily="2" charset="-78"/>
                        </a:rPr>
                        <a:t> استانداردها در رابطه با وظایف حسابرسان</a:t>
                      </a:r>
                      <a:endParaRPr lang="fa-IR" sz="2400" b="1" dirty="0">
                        <a:solidFill>
                          <a:schemeClr val="tx1"/>
                        </a:solidFill>
                        <a:cs typeface="B Nazanin" panose="00000400000000000000" pitchFamily="2" charset="-78"/>
                      </a:endParaRPr>
                    </a:p>
                  </a:txBody>
                  <a:tcPr/>
                </a:tc>
                <a:tc>
                  <a:txBody>
                    <a:bodyPr/>
                    <a:lstStyle/>
                    <a:p>
                      <a:pPr algn="ctr" rtl="1"/>
                      <a:r>
                        <a:rPr lang="fa-IR" sz="2200" dirty="0">
                          <a:solidFill>
                            <a:schemeClr val="tx1"/>
                          </a:solidFill>
                          <a:cs typeface="B Nazanin" panose="00000400000000000000" pitchFamily="2" charset="-78"/>
                        </a:rPr>
                        <a:t>استاندارد های سخت گیرانه تر</a:t>
                      </a:r>
                    </a:p>
                  </a:txBody>
                  <a:tcPr/>
                </a:tc>
                <a:tc>
                  <a:txBody>
                    <a:bodyPr/>
                    <a:lstStyle/>
                    <a:p>
                      <a:pPr algn="ctr" rtl="1"/>
                      <a:r>
                        <a:rPr lang="fa-IR" sz="2200" dirty="0">
                          <a:solidFill>
                            <a:schemeClr val="tx1"/>
                          </a:solidFill>
                          <a:cs typeface="B Nazanin" panose="00000400000000000000" pitchFamily="2" charset="-78"/>
                        </a:rPr>
                        <a:t>استانداردهای</a:t>
                      </a:r>
                      <a:r>
                        <a:rPr lang="fa-IR" sz="2200" baseline="0" dirty="0">
                          <a:solidFill>
                            <a:schemeClr val="tx1"/>
                          </a:solidFill>
                          <a:cs typeface="B Nazanin" panose="00000400000000000000" pitchFamily="2" charset="-78"/>
                        </a:rPr>
                        <a:t> معمول</a:t>
                      </a:r>
                      <a:endParaRPr lang="fa-IR" sz="2200" dirty="0">
                        <a:solidFill>
                          <a:schemeClr val="tx1"/>
                        </a:solidFill>
                        <a:cs typeface="B Nazanin" panose="00000400000000000000" pitchFamily="2" charset="-78"/>
                      </a:endParaRPr>
                    </a:p>
                  </a:txBody>
                  <a:tcPr/>
                </a:tc>
                <a:extLst>
                  <a:ext uri="{0D108BD9-81ED-4DB2-BD59-A6C34878D82A}">
                    <a16:rowId xmlns:a16="http://schemas.microsoft.com/office/drawing/2014/main" val="10002"/>
                  </a:ext>
                </a:extLst>
              </a:tr>
              <a:tr h="742828">
                <a:tc>
                  <a:txBody>
                    <a:bodyPr/>
                    <a:lstStyle/>
                    <a:p>
                      <a:pPr algn="ctr" rtl="1"/>
                      <a:r>
                        <a:rPr lang="fa-IR" sz="2400" b="1" dirty="0">
                          <a:solidFill>
                            <a:schemeClr val="tx1"/>
                          </a:solidFill>
                          <a:cs typeface="B Nazanin" panose="00000400000000000000" pitchFamily="2" charset="-78"/>
                        </a:rPr>
                        <a:t>مسئولیت</a:t>
                      </a:r>
                      <a:r>
                        <a:rPr lang="fa-IR" sz="2400" b="1" baseline="0" dirty="0">
                          <a:solidFill>
                            <a:schemeClr val="tx1"/>
                          </a:solidFill>
                          <a:cs typeface="B Nazanin" panose="00000400000000000000" pitchFamily="2" charset="-78"/>
                        </a:rPr>
                        <a:t> حسابرسان</a:t>
                      </a:r>
                      <a:endParaRPr lang="fa-IR" sz="2400" b="1" dirty="0">
                        <a:solidFill>
                          <a:schemeClr val="tx1"/>
                        </a:solidFill>
                        <a:cs typeface="B Nazanin" panose="00000400000000000000" pitchFamily="2" charset="-78"/>
                      </a:endParaRPr>
                    </a:p>
                  </a:txBody>
                  <a:tcPr/>
                </a:tc>
                <a:tc>
                  <a:txBody>
                    <a:bodyPr/>
                    <a:lstStyle/>
                    <a:p>
                      <a:pPr algn="ctr" rtl="1"/>
                      <a:r>
                        <a:rPr lang="fa-IR" sz="2200" dirty="0">
                          <a:solidFill>
                            <a:schemeClr val="tx1"/>
                          </a:solidFill>
                          <a:cs typeface="B Nazanin" panose="00000400000000000000" pitchFamily="2" charset="-78"/>
                        </a:rPr>
                        <a:t>حسابرس</a:t>
                      </a:r>
                      <a:r>
                        <a:rPr lang="fa-IR" sz="2200" baseline="0" dirty="0">
                          <a:solidFill>
                            <a:schemeClr val="tx1"/>
                          </a:solidFill>
                          <a:cs typeface="B Nazanin" panose="00000400000000000000" pitchFamily="2" charset="-78"/>
                        </a:rPr>
                        <a:t> را در برابر سهل انگاری مسئول می داند.</a:t>
                      </a:r>
                      <a:endParaRPr lang="fa-IR" sz="2200" dirty="0">
                        <a:solidFill>
                          <a:schemeClr val="tx1"/>
                        </a:solidFill>
                        <a:cs typeface="B Nazanin" panose="000004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200" dirty="0">
                          <a:solidFill>
                            <a:schemeClr val="tx1"/>
                          </a:solidFill>
                          <a:cs typeface="B Nazanin" panose="00000400000000000000" pitchFamily="2" charset="-78"/>
                        </a:rPr>
                        <a:t>حسابرس</a:t>
                      </a:r>
                      <a:r>
                        <a:rPr lang="fa-IR" sz="2200" baseline="0" dirty="0">
                          <a:solidFill>
                            <a:schemeClr val="tx1"/>
                          </a:solidFill>
                          <a:cs typeface="B Nazanin" panose="00000400000000000000" pitchFamily="2" charset="-78"/>
                        </a:rPr>
                        <a:t> را در برابر قصور و تقلب مسئول می داند.</a:t>
                      </a:r>
                      <a:endParaRPr lang="fa-IR" sz="2200" dirty="0">
                        <a:solidFill>
                          <a:schemeClr val="tx1"/>
                        </a:solidFill>
                        <a:cs typeface="B Nazanin" panose="00000400000000000000" pitchFamily="2" charset="-78"/>
                      </a:endParaRPr>
                    </a:p>
                  </a:txBody>
                  <a:tcPr/>
                </a:tc>
                <a:extLst>
                  <a:ext uri="{0D108BD9-81ED-4DB2-BD59-A6C34878D82A}">
                    <a16:rowId xmlns:a16="http://schemas.microsoft.com/office/drawing/2014/main" val="10003"/>
                  </a:ext>
                </a:extLst>
              </a:tr>
              <a:tr h="742828">
                <a:tc>
                  <a:txBody>
                    <a:bodyPr/>
                    <a:lstStyle/>
                    <a:p>
                      <a:pPr algn="ctr" rtl="1"/>
                      <a:r>
                        <a:rPr lang="fa-IR" sz="2400" b="1" dirty="0">
                          <a:solidFill>
                            <a:schemeClr val="tx1"/>
                          </a:solidFill>
                          <a:cs typeface="B Nazanin" panose="00000400000000000000" pitchFamily="2" charset="-78"/>
                        </a:rPr>
                        <a:t>وظیفه</a:t>
                      </a:r>
                      <a:r>
                        <a:rPr lang="fa-IR" sz="2400" b="1" baseline="0" dirty="0">
                          <a:solidFill>
                            <a:schemeClr val="tx1"/>
                          </a:solidFill>
                          <a:cs typeface="B Nazanin" panose="00000400000000000000" pitchFamily="2" charset="-78"/>
                        </a:rPr>
                        <a:t> اثبات مدعا</a:t>
                      </a:r>
                      <a:endParaRPr lang="fa-IR" sz="2400" b="1" dirty="0">
                        <a:solidFill>
                          <a:schemeClr val="tx1"/>
                        </a:solidFill>
                        <a:cs typeface="B Nazanin" panose="00000400000000000000" pitchFamily="2" charset="-78"/>
                      </a:endParaRPr>
                    </a:p>
                  </a:txBody>
                  <a:tcPr/>
                </a:tc>
                <a:tc>
                  <a:txBody>
                    <a:bodyPr/>
                    <a:lstStyle/>
                    <a:p>
                      <a:pPr algn="ctr" rtl="1"/>
                      <a:r>
                        <a:rPr lang="fa-IR" sz="2200" dirty="0">
                          <a:solidFill>
                            <a:schemeClr val="tx1"/>
                          </a:solidFill>
                          <a:cs typeface="B Nazanin" panose="00000400000000000000" pitchFamily="2" charset="-78"/>
                        </a:rPr>
                        <a:t>بر</a:t>
                      </a:r>
                      <a:r>
                        <a:rPr lang="fa-IR" sz="2200" baseline="0" dirty="0">
                          <a:solidFill>
                            <a:schemeClr val="tx1"/>
                          </a:solidFill>
                          <a:cs typeface="B Nazanin" panose="00000400000000000000" pitchFamily="2" charset="-78"/>
                        </a:rPr>
                        <a:t> عهده متهم است.</a:t>
                      </a:r>
                      <a:endParaRPr lang="fa-IR" sz="2200" dirty="0">
                        <a:solidFill>
                          <a:schemeClr val="tx1"/>
                        </a:solidFill>
                        <a:cs typeface="B Nazanin" panose="000004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200" dirty="0">
                          <a:solidFill>
                            <a:schemeClr val="tx1"/>
                          </a:solidFill>
                          <a:cs typeface="B Nazanin" panose="00000400000000000000" pitchFamily="2" charset="-78"/>
                        </a:rPr>
                        <a:t>بر</a:t>
                      </a:r>
                      <a:r>
                        <a:rPr lang="fa-IR" sz="2200" baseline="0" dirty="0">
                          <a:solidFill>
                            <a:schemeClr val="tx1"/>
                          </a:solidFill>
                          <a:cs typeface="B Nazanin" panose="00000400000000000000" pitchFamily="2" charset="-78"/>
                        </a:rPr>
                        <a:t> عهده متهم است.</a:t>
                      </a:r>
                      <a:endParaRPr lang="fa-IR" sz="2200" dirty="0">
                        <a:solidFill>
                          <a:schemeClr val="tx1"/>
                        </a:solidFill>
                        <a:cs typeface="B Nazanin" panose="00000400000000000000" pitchFamily="2" charset="-78"/>
                      </a:endParaRPr>
                    </a:p>
                  </a:txBody>
                  <a:tcPr/>
                </a:tc>
                <a:extLst>
                  <a:ext uri="{0D108BD9-81ED-4DB2-BD59-A6C34878D82A}">
                    <a16:rowId xmlns:a16="http://schemas.microsoft.com/office/drawing/2014/main" val="10004"/>
                  </a:ext>
                </a:extLst>
              </a:tr>
              <a:tr h="742828">
                <a:tc>
                  <a:txBody>
                    <a:bodyPr/>
                    <a:lstStyle/>
                    <a:p>
                      <a:pPr algn="ctr" rtl="1"/>
                      <a:r>
                        <a:rPr lang="fa-IR" sz="2400" b="1" dirty="0">
                          <a:solidFill>
                            <a:schemeClr val="tx1"/>
                          </a:solidFill>
                          <a:cs typeface="B Nazanin" panose="00000400000000000000" pitchFamily="2" charset="-78"/>
                        </a:rPr>
                        <a:t>وظیفه</a:t>
                      </a:r>
                      <a:r>
                        <a:rPr lang="fa-IR" sz="2400" b="1" baseline="0" dirty="0">
                          <a:solidFill>
                            <a:schemeClr val="tx1"/>
                          </a:solidFill>
                          <a:cs typeface="B Nazanin" panose="00000400000000000000" pitchFamily="2" charset="-78"/>
                        </a:rPr>
                        <a:t> شاکی</a:t>
                      </a:r>
                      <a:endParaRPr lang="fa-IR" sz="2400" b="1" dirty="0">
                        <a:solidFill>
                          <a:schemeClr val="tx1"/>
                        </a:solidFill>
                        <a:cs typeface="B Nazanin" panose="00000400000000000000" pitchFamily="2" charset="-78"/>
                      </a:endParaRPr>
                    </a:p>
                  </a:txBody>
                  <a:tcPr/>
                </a:tc>
                <a:tc>
                  <a:txBody>
                    <a:bodyPr/>
                    <a:lstStyle/>
                    <a:p>
                      <a:pPr algn="ctr" rtl="1"/>
                      <a:r>
                        <a:rPr lang="fa-IR" sz="2200" dirty="0">
                          <a:solidFill>
                            <a:schemeClr val="tx1"/>
                          </a:solidFill>
                          <a:cs typeface="B Nazanin" panose="00000400000000000000" pitchFamily="2" charset="-78"/>
                        </a:rPr>
                        <a:t>شاکی لازم</a:t>
                      </a:r>
                      <a:r>
                        <a:rPr lang="fa-IR" sz="2200" baseline="0" dirty="0">
                          <a:solidFill>
                            <a:schemeClr val="tx1"/>
                          </a:solidFill>
                          <a:cs typeface="B Nazanin" panose="00000400000000000000" pitchFamily="2" charset="-78"/>
                        </a:rPr>
                        <a:t> نیست اثبات کند که بر صورتهای مالی اتکا کرده است.</a:t>
                      </a:r>
                      <a:endParaRPr lang="fa-IR" sz="2200" dirty="0">
                        <a:solidFill>
                          <a:schemeClr val="tx1"/>
                        </a:solidFill>
                        <a:cs typeface="B Nazanin" panose="00000400000000000000" pitchFamily="2" charset="-78"/>
                      </a:endParaRPr>
                    </a:p>
                  </a:txBody>
                  <a:tcPr/>
                </a:tc>
                <a:tc>
                  <a:txBody>
                    <a:bodyPr/>
                    <a:lstStyle/>
                    <a:p>
                      <a:pPr algn="ctr" rtl="1"/>
                      <a:r>
                        <a:rPr lang="fa-IR" sz="2200" dirty="0">
                          <a:solidFill>
                            <a:schemeClr val="tx1"/>
                          </a:solidFill>
                          <a:cs typeface="B Nazanin" panose="00000400000000000000" pitchFamily="2" charset="-78"/>
                        </a:rPr>
                        <a:t>شاکی باید ثابت</a:t>
                      </a:r>
                      <a:r>
                        <a:rPr lang="fa-IR" sz="2200" baseline="0" dirty="0">
                          <a:solidFill>
                            <a:schemeClr val="tx1"/>
                          </a:solidFill>
                          <a:cs typeface="B Nazanin" panose="00000400000000000000" pitchFamily="2" charset="-78"/>
                        </a:rPr>
                        <a:t> کند که بر صورتهای مالی گمراه کننده اتکا کرده است.</a:t>
                      </a:r>
                      <a:endParaRPr lang="fa-IR" sz="2200" dirty="0">
                        <a:solidFill>
                          <a:schemeClr val="tx1"/>
                        </a:solidFill>
                        <a:cs typeface="B Nazanin" panose="00000400000000000000" pitchFamily="2" charset="-78"/>
                      </a:endParaRPr>
                    </a:p>
                  </a:txBody>
                  <a:tcPr/>
                </a:tc>
                <a:extLst>
                  <a:ext uri="{0D108BD9-81ED-4DB2-BD59-A6C34878D82A}">
                    <a16:rowId xmlns:a16="http://schemas.microsoft.com/office/drawing/2014/main" val="10005"/>
                  </a:ext>
                </a:extLst>
              </a:tr>
              <a:tr h="742828">
                <a:tc>
                  <a:txBody>
                    <a:bodyPr/>
                    <a:lstStyle/>
                    <a:p>
                      <a:pPr algn="ctr" rtl="1"/>
                      <a:r>
                        <a:rPr lang="fa-IR" sz="2400" b="1" dirty="0">
                          <a:solidFill>
                            <a:schemeClr val="tx1"/>
                          </a:solidFill>
                          <a:cs typeface="B Nazanin" panose="00000400000000000000" pitchFamily="2" charset="-78"/>
                        </a:rPr>
                        <a:t>وظیفه</a:t>
                      </a:r>
                      <a:r>
                        <a:rPr lang="fa-IR" sz="2400" b="1" baseline="0" dirty="0">
                          <a:solidFill>
                            <a:schemeClr val="tx1"/>
                          </a:solidFill>
                          <a:cs typeface="B Nazanin" panose="00000400000000000000" pitchFamily="2" charset="-78"/>
                        </a:rPr>
                        <a:t> حسابرس</a:t>
                      </a:r>
                      <a:endParaRPr lang="fa-IR" sz="2400" b="1" dirty="0">
                        <a:solidFill>
                          <a:schemeClr val="tx1"/>
                        </a:solidFill>
                        <a:cs typeface="B Nazanin" panose="00000400000000000000" pitchFamily="2" charset="-78"/>
                      </a:endParaRPr>
                    </a:p>
                  </a:txBody>
                  <a:tcPr/>
                </a:tc>
                <a:tc>
                  <a:txBody>
                    <a:bodyPr/>
                    <a:lstStyle/>
                    <a:p>
                      <a:pPr algn="ctr" rtl="1"/>
                      <a:r>
                        <a:rPr lang="fa-IR" sz="2200" dirty="0">
                          <a:solidFill>
                            <a:schemeClr val="tx1"/>
                          </a:solidFill>
                          <a:cs typeface="B Nazanin" panose="00000400000000000000" pitchFamily="2" charset="-78"/>
                        </a:rPr>
                        <a:t>باید</a:t>
                      </a:r>
                      <a:r>
                        <a:rPr lang="fa-IR" sz="2200" baseline="0" dirty="0">
                          <a:solidFill>
                            <a:schemeClr val="tx1"/>
                          </a:solidFill>
                          <a:cs typeface="B Nazanin" panose="00000400000000000000" pitchFamily="2" charset="-78"/>
                        </a:rPr>
                        <a:t> ثابت کند که سهل انگاری رخ نداده است.</a:t>
                      </a:r>
                      <a:endParaRPr lang="fa-IR" sz="2200" dirty="0">
                        <a:solidFill>
                          <a:schemeClr val="tx1"/>
                        </a:solidFill>
                        <a:cs typeface="B Nazanin" panose="00000400000000000000" pitchFamily="2" charset="-78"/>
                      </a:endParaRPr>
                    </a:p>
                  </a:txBody>
                  <a:tcPr/>
                </a:tc>
                <a:tc>
                  <a:txBody>
                    <a:bodyPr/>
                    <a:lstStyle/>
                    <a:p>
                      <a:pPr algn="ctr" rtl="1"/>
                      <a:r>
                        <a:rPr lang="fa-IR" sz="2200" dirty="0">
                          <a:solidFill>
                            <a:schemeClr val="tx1"/>
                          </a:solidFill>
                          <a:cs typeface="B Nazanin" panose="00000400000000000000" pitchFamily="2" charset="-78"/>
                        </a:rPr>
                        <a:t>باید</a:t>
                      </a:r>
                      <a:r>
                        <a:rPr lang="fa-IR" sz="2200" baseline="0" dirty="0">
                          <a:solidFill>
                            <a:schemeClr val="tx1"/>
                          </a:solidFill>
                          <a:cs typeface="B Nazanin" panose="00000400000000000000" pitchFamily="2" charset="-78"/>
                        </a:rPr>
                        <a:t> ثابت کند که با حسن نیت کار را انجام داده و قصور نکرده است.</a:t>
                      </a:r>
                      <a:endParaRPr lang="fa-IR" sz="2200" dirty="0">
                        <a:solidFill>
                          <a:schemeClr val="tx1"/>
                        </a:solidFill>
                        <a:cs typeface="B Nazanin" panose="00000400000000000000" pitchFamily="2" charset="-7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88252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675112" y="890503"/>
            <a:ext cx="10919147" cy="3508653"/>
          </a:xfrm>
          <a:prstGeom prst="rect">
            <a:avLst/>
          </a:prstGeom>
        </p:spPr>
        <p:txBody>
          <a:bodyPr wrap="square">
            <a:spAutoFit/>
          </a:bodyPr>
          <a:lstStyle/>
          <a:p>
            <a:pPr algn="r" rtl="1">
              <a:lnSpc>
                <a:spcPct val="150000"/>
              </a:lnSpc>
            </a:pPr>
            <a:r>
              <a:rPr lang="fa-IR" sz="2400" dirty="0">
                <a:solidFill>
                  <a:schemeClr val="accent2"/>
                </a:solidFill>
                <a:cs typeface="B Titr" panose="00000700000000000000" pitchFamily="2" charset="-78"/>
              </a:rPr>
              <a:t>قانون ساربینز آکسلی:</a:t>
            </a:r>
          </a:p>
          <a:p>
            <a:pPr algn="r" rtl="1">
              <a:lnSpc>
                <a:spcPct val="150000"/>
              </a:lnSpc>
            </a:pPr>
            <a:endParaRPr lang="fa-IR" sz="2400" dirty="0">
              <a:solidFill>
                <a:schemeClr val="accent2"/>
              </a:solidFill>
              <a:cs typeface="B Titr" panose="00000700000000000000" pitchFamily="2" charset="-78"/>
            </a:endParaRPr>
          </a:p>
          <a:p>
            <a:pPr marL="285750" indent="-285750" algn="r" rtl="1">
              <a:lnSpc>
                <a:spcPct val="150000"/>
              </a:lnSpc>
              <a:buFont typeface="Wingdings" panose="05000000000000000000" pitchFamily="2" charset="2"/>
              <a:buChar char="v"/>
            </a:pPr>
            <a:r>
              <a:rPr lang="fa-IR" sz="2200" dirty="0">
                <a:cs typeface="B Titr" panose="00000700000000000000" pitchFamily="2" charset="-78"/>
              </a:rPr>
              <a:t>این قانون طی رسوایی های مالی بزرگ هم چون ورشکستگی شرکت انرون در سال 2000 ایجاد شده است</a:t>
            </a:r>
          </a:p>
          <a:p>
            <a:pPr marL="285750" indent="-285750" algn="r" rtl="1">
              <a:lnSpc>
                <a:spcPct val="150000"/>
              </a:lnSpc>
              <a:buFont typeface="Wingdings" panose="05000000000000000000" pitchFamily="2" charset="2"/>
              <a:buChar char="v"/>
            </a:pPr>
            <a:r>
              <a:rPr lang="fa-IR" sz="2200" dirty="0">
                <a:cs typeface="B Titr" panose="00000700000000000000" pitchFamily="2" charset="-78"/>
              </a:rPr>
              <a:t>تصویب قانون حفاظت از منافع سرمایه گذاران و اصلاح رویه های حسابداری شرکتهای سهامی عام در سال2002بوده است</a:t>
            </a:r>
          </a:p>
          <a:p>
            <a:pPr marL="285750" indent="-285750" algn="r" rtl="1">
              <a:lnSpc>
                <a:spcPct val="150000"/>
              </a:lnSpc>
              <a:buFont typeface="Wingdings" panose="05000000000000000000" pitchFamily="2" charset="2"/>
              <a:buChar char="v"/>
            </a:pPr>
            <a:r>
              <a:rPr lang="fa-IR" sz="2200" dirty="0">
                <a:cs typeface="B Titr" panose="00000700000000000000" pitchFamily="2" charset="-78"/>
              </a:rPr>
              <a:t>در این قانون مجازات های جزایی برای حمایت از مراجع نظارتی در نظر میگیرند</a:t>
            </a:r>
          </a:p>
          <a:p>
            <a:pPr marL="285750" indent="-285750" algn="r" rtl="1">
              <a:lnSpc>
                <a:spcPct val="150000"/>
              </a:lnSpc>
              <a:buFont typeface="Wingdings" panose="05000000000000000000" pitchFamily="2" charset="2"/>
              <a:buChar char="v"/>
            </a:pPr>
            <a:r>
              <a:rPr lang="fa-IR" sz="2200" dirty="0">
                <a:cs typeface="B Titr" panose="00000700000000000000" pitchFamily="2" charset="-78"/>
              </a:rPr>
              <a:t>در این قانون ارزیابی مدیر از اثربخشی کنترلهای داخلی و اظهار نظر حسابرس درباره ی آن می باشد </a:t>
            </a:r>
          </a:p>
          <a:p>
            <a:pPr marL="285750" indent="-285750" algn="r" rtl="1">
              <a:lnSpc>
                <a:spcPct val="150000"/>
              </a:lnSpc>
              <a:buFont typeface="Wingdings" panose="05000000000000000000" pitchFamily="2" charset="2"/>
              <a:buChar char="v"/>
            </a:pPr>
            <a:r>
              <a:rPr lang="fa-IR" sz="2200" dirty="0">
                <a:cs typeface="B Titr" panose="00000700000000000000" pitchFamily="2" charset="-78"/>
              </a:rPr>
              <a:t>تا20 سال زندان برای تخلفات متقلبانه در نظر گرفته می شود</a:t>
            </a:r>
          </a:p>
        </p:txBody>
      </p:sp>
    </p:spTree>
    <p:extLst>
      <p:ext uri="{BB962C8B-B14F-4D97-AF65-F5344CB8AC3E}">
        <p14:creationId xmlns:p14="http://schemas.microsoft.com/office/powerpoint/2010/main" val="329663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7848" y="627199"/>
            <a:ext cx="5925020" cy="461665"/>
          </a:xfrm>
          <a:prstGeom prst="rect">
            <a:avLst/>
          </a:prstGeom>
          <a:noFill/>
        </p:spPr>
        <p:txBody>
          <a:bodyPr wrap="none" rtlCol="0">
            <a:spAutoFit/>
          </a:bodyPr>
          <a:lstStyle>
            <a:defPPr>
              <a:defRPr lang="en-US"/>
            </a:defPPr>
            <a:lvl1pPr>
              <a:defRPr sz="2000">
                <a:solidFill>
                  <a:schemeClr val="bg1"/>
                </a:solidFill>
                <a:cs typeface="B Titr" panose="00000700000000000000" pitchFamily="2" charset="-78"/>
              </a:defRPr>
            </a:lvl1pPr>
          </a:lstStyle>
          <a:p>
            <a:pPr algn="r"/>
            <a:r>
              <a:rPr lang="fa-IR" sz="2400" dirty="0">
                <a:solidFill>
                  <a:schemeClr val="accent2"/>
                </a:solidFill>
              </a:rPr>
              <a:t>واکنش حرفه نسبت به مسئولیت های قانونی حسابرسان</a:t>
            </a:r>
            <a:endParaRPr lang="en-US" sz="2400" dirty="0">
              <a:solidFill>
                <a:schemeClr val="accent2"/>
              </a:solidFill>
            </a:endParaRPr>
          </a:p>
        </p:txBody>
      </p:sp>
      <p:cxnSp>
        <p:nvCxnSpPr>
          <p:cNvPr id="6" name="Straight Connector 5"/>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6720720" y="1647042"/>
            <a:ext cx="4600940" cy="600164"/>
          </a:xfrm>
          <a:prstGeom prst="rect">
            <a:avLst/>
          </a:prstGeom>
        </p:spPr>
        <p:txBody>
          <a:bodyPr wrap="square">
            <a:spAutoFit/>
          </a:bodyPr>
          <a:lstStyle/>
          <a:p>
            <a:pPr algn="r" rtl="1">
              <a:lnSpc>
                <a:spcPct val="150000"/>
              </a:lnSpc>
            </a:pPr>
            <a:r>
              <a:rPr lang="fa-IR" sz="2400" dirty="0">
                <a:cs typeface="B Titr" panose="00000700000000000000" pitchFamily="2" charset="-78"/>
              </a:rPr>
              <a:t>1. </a:t>
            </a:r>
            <a:r>
              <a:rPr lang="fa-IR" sz="2200" dirty="0">
                <a:cs typeface="B Titr" panose="00000700000000000000" pitchFamily="2" charset="-78"/>
              </a:rPr>
              <a:t>تدوین استاندارد ها</a:t>
            </a:r>
          </a:p>
        </p:txBody>
      </p:sp>
      <p:sp>
        <p:nvSpPr>
          <p:cNvPr id="3" name="Rectangle 2"/>
          <p:cNvSpPr/>
          <p:nvPr/>
        </p:nvSpPr>
        <p:spPr>
          <a:xfrm>
            <a:off x="9644599" y="5171098"/>
            <a:ext cx="1677061" cy="577850"/>
          </a:xfrm>
          <a:prstGeom prst="rect">
            <a:avLst/>
          </a:prstGeom>
        </p:spPr>
        <p:txBody>
          <a:bodyPr wrap="none">
            <a:spAutoFit/>
          </a:bodyPr>
          <a:lstStyle/>
          <a:p>
            <a:pPr algn="r" rtl="1">
              <a:lnSpc>
                <a:spcPct val="150000"/>
              </a:lnSpc>
            </a:pPr>
            <a:r>
              <a:rPr lang="fa-IR" sz="2400" dirty="0">
                <a:cs typeface="B Titr" panose="00000700000000000000" pitchFamily="2" charset="-78"/>
              </a:rPr>
              <a:t>6. </a:t>
            </a:r>
            <a:r>
              <a:rPr lang="fa-IR" sz="2200" dirty="0">
                <a:cs typeface="B Titr" panose="00000700000000000000" pitchFamily="2" charset="-78"/>
              </a:rPr>
              <a:t>سایر اقدامات</a:t>
            </a:r>
          </a:p>
        </p:txBody>
      </p:sp>
      <p:sp>
        <p:nvSpPr>
          <p:cNvPr id="4" name="Rectangle 3"/>
          <p:cNvSpPr/>
          <p:nvPr/>
        </p:nvSpPr>
        <p:spPr>
          <a:xfrm>
            <a:off x="8714881" y="4513544"/>
            <a:ext cx="2629245" cy="577850"/>
          </a:xfrm>
          <a:prstGeom prst="rect">
            <a:avLst/>
          </a:prstGeom>
        </p:spPr>
        <p:txBody>
          <a:bodyPr wrap="none">
            <a:spAutoFit/>
          </a:bodyPr>
          <a:lstStyle/>
          <a:p>
            <a:pPr algn="r" rtl="1">
              <a:lnSpc>
                <a:spcPct val="150000"/>
              </a:lnSpc>
            </a:pPr>
            <a:r>
              <a:rPr lang="fa-IR" sz="2400" dirty="0">
                <a:cs typeface="B Titr" panose="00000700000000000000" pitchFamily="2" charset="-78"/>
              </a:rPr>
              <a:t>5. </a:t>
            </a:r>
            <a:r>
              <a:rPr lang="fa-IR" sz="2200" dirty="0">
                <a:cs typeface="B Titr" panose="00000700000000000000" pitchFamily="2" charset="-78"/>
              </a:rPr>
              <a:t>رایزنی در مورد قوانین</a:t>
            </a:r>
          </a:p>
        </p:txBody>
      </p:sp>
      <p:sp>
        <p:nvSpPr>
          <p:cNvPr id="5" name="Rectangle 4"/>
          <p:cNvSpPr/>
          <p:nvPr/>
        </p:nvSpPr>
        <p:spPr>
          <a:xfrm>
            <a:off x="8740504" y="3782913"/>
            <a:ext cx="2581156" cy="577850"/>
          </a:xfrm>
          <a:prstGeom prst="rect">
            <a:avLst/>
          </a:prstGeom>
        </p:spPr>
        <p:txBody>
          <a:bodyPr wrap="none">
            <a:spAutoFit/>
          </a:bodyPr>
          <a:lstStyle/>
          <a:p>
            <a:pPr algn="r" rtl="1">
              <a:lnSpc>
                <a:spcPct val="150000"/>
              </a:lnSpc>
            </a:pPr>
            <a:r>
              <a:rPr lang="fa-IR" sz="2400" dirty="0">
                <a:cs typeface="B Titr" panose="00000700000000000000" pitchFamily="2" charset="-78"/>
              </a:rPr>
              <a:t>4.</a:t>
            </a:r>
            <a:r>
              <a:rPr lang="fa-IR" sz="2200" dirty="0">
                <a:cs typeface="B Titr" panose="00000700000000000000" pitchFamily="2" charset="-78"/>
              </a:rPr>
              <a:t> راه اندازی دفتر حقوقی</a:t>
            </a:r>
          </a:p>
        </p:txBody>
      </p:sp>
      <p:sp>
        <p:nvSpPr>
          <p:cNvPr id="10" name="Rectangle 9"/>
          <p:cNvSpPr/>
          <p:nvPr/>
        </p:nvSpPr>
        <p:spPr>
          <a:xfrm>
            <a:off x="8155433" y="3052282"/>
            <a:ext cx="3188693" cy="577850"/>
          </a:xfrm>
          <a:prstGeom prst="rect">
            <a:avLst/>
          </a:prstGeom>
        </p:spPr>
        <p:txBody>
          <a:bodyPr wrap="none">
            <a:spAutoFit/>
          </a:bodyPr>
          <a:lstStyle/>
          <a:p>
            <a:pPr algn="r" rtl="1">
              <a:lnSpc>
                <a:spcPct val="150000"/>
              </a:lnSpc>
            </a:pPr>
            <a:r>
              <a:rPr lang="fa-IR" sz="2400" dirty="0">
                <a:cs typeface="B Titr" panose="00000700000000000000" pitchFamily="2" charset="-78"/>
              </a:rPr>
              <a:t>3. </a:t>
            </a:r>
            <a:r>
              <a:rPr lang="fa-IR" sz="2200" dirty="0">
                <a:cs typeface="B Titr" panose="00000700000000000000" pitchFamily="2" charset="-78"/>
              </a:rPr>
              <a:t>استفاده از بیمه مسئولیت مدنی</a:t>
            </a:r>
          </a:p>
        </p:txBody>
      </p:sp>
      <p:sp>
        <p:nvSpPr>
          <p:cNvPr id="11" name="Rectangle 10"/>
          <p:cNvSpPr/>
          <p:nvPr/>
        </p:nvSpPr>
        <p:spPr>
          <a:xfrm>
            <a:off x="5715638" y="2374165"/>
            <a:ext cx="5606022" cy="577850"/>
          </a:xfrm>
          <a:prstGeom prst="rect">
            <a:avLst/>
          </a:prstGeom>
        </p:spPr>
        <p:txBody>
          <a:bodyPr wrap="none">
            <a:spAutoFit/>
          </a:bodyPr>
          <a:lstStyle/>
          <a:p>
            <a:pPr algn="r" rtl="1">
              <a:lnSpc>
                <a:spcPct val="150000"/>
              </a:lnSpc>
            </a:pPr>
            <a:r>
              <a:rPr lang="fa-IR" sz="2400" dirty="0">
                <a:cs typeface="B Titr" panose="00000700000000000000" pitchFamily="2" charset="-78"/>
              </a:rPr>
              <a:t>2. </a:t>
            </a:r>
            <a:r>
              <a:rPr lang="fa-IR" sz="2200" dirty="0">
                <a:cs typeface="B Titr" panose="00000700000000000000" pitchFamily="2" charset="-78"/>
              </a:rPr>
              <a:t>تصویب رهنمشود ها و دستورالعمل های فنی و حرفه ای</a:t>
            </a:r>
          </a:p>
        </p:txBody>
      </p:sp>
    </p:spTree>
    <p:extLst>
      <p:ext uri="{BB962C8B-B14F-4D97-AF65-F5344CB8AC3E}">
        <p14:creationId xmlns:p14="http://schemas.microsoft.com/office/powerpoint/2010/main" val="635460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5"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1524" y="627199"/>
            <a:ext cx="6311344" cy="461665"/>
          </a:xfrm>
          <a:prstGeom prst="rect">
            <a:avLst/>
          </a:prstGeom>
          <a:noFill/>
        </p:spPr>
        <p:txBody>
          <a:bodyPr wrap="none" rtlCol="0">
            <a:spAutoFit/>
          </a:bodyPr>
          <a:lstStyle>
            <a:defPPr>
              <a:defRPr lang="en-US"/>
            </a:defPPr>
            <a:lvl1pPr>
              <a:defRPr sz="2000">
                <a:solidFill>
                  <a:schemeClr val="bg1"/>
                </a:solidFill>
                <a:cs typeface="B Titr" panose="00000700000000000000" pitchFamily="2" charset="-78"/>
              </a:defRPr>
            </a:lvl1pPr>
          </a:lstStyle>
          <a:p>
            <a:pPr algn="r"/>
            <a:r>
              <a:rPr lang="fa-IR" sz="2400" dirty="0">
                <a:solidFill>
                  <a:schemeClr val="accent2"/>
                </a:solidFill>
              </a:rPr>
              <a:t>اقدامات لازم برای کاهش دعاوی حقوقی علیه خود حسابرسان:</a:t>
            </a:r>
            <a:endParaRPr lang="en-US" sz="2400" dirty="0">
              <a:solidFill>
                <a:schemeClr val="accent2"/>
              </a:solidFill>
            </a:endParaRPr>
          </a:p>
        </p:txBody>
      </p:sp>
      <p:cxnSp>
        <p:nvCxnSpPr>
          <p:cNvPr id="6" name="Straight Connector 5"/>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354036" y="1647042"/>
            <a:ext cx="10967624" cy="4253793"/>
          </a:xfrm>
          <a:prstGeom prst="rect">
            <a:avLst/>
          </a:prstGeom>
        </p:spPr>
        <p:txBody>
          <a:bodyPr wrap="square">
            <a:spAutoFit/>
          </a:bodyPr>
          <a:lstStyle/>
          <a:p>
            <a:pPr marL="457200" indent="-457200" algn="r" rtl="1">
              <a:lnSpc>
                <a:spcPct val="150000"/>
              </a:lnSpc>
              <a:buFont typeface="Wingdings" panose="05000000000000000000" pitchFamily="2" charset="2"/>
              <a:buChar char="ü"/>
            </a:pPr>
            <a:r>
              <a:rPr lang="fa-IR" sz="2300" dirty="0">
                <a:solidFill>
                  <a:schemeClr val="accent2"/>
                </a:solidFill>
                <a:cs typeface="B Titr" panose="00000700000000000000" pitchFamily="2" charset="-78"/>
              </a:rPr>
              <a:t>تلاش بیشتر برای رعایت استانداردها: </a:t>
            </a:r>
            <a:r>
              <a:rPr lang="fa-IR" sz="2200" dirty="0">
                <a:cs typeface="B Titr" panose="00000700000000000000" pitchFamily="2" charset="-78"/>
              </a:rPr>
              <a:t>حرکت حسابرسان در چهارچوب قوانین و رعایت استانداردها</a:t>
            </a:r>
          </a:p>
          <a:p>
            <a:pPr marL="457200" indent="-457200" algn="r" rtl="1">
              <a:lnSpc>
                <a:spcPct val="150000"/>
              </a:lnSpc>
              <a:buFont typeface="Wingdings" panose="05000000000000000000" pitchFamily="2" charset="2"/>
              <a:buChar char="ü"/>
            </a:pPr>
            <a:r>
              <a:rPr lang="fa-IR" sz="2300" dirty="0">
                <a:solidFill>
                  <a:schemeClr val="accent2"/>
                </a:solidFill>
                <a:cs typeface="B Titr" panose="00000700000000000000" pitchFamily="2" charset="-78"/>
              </a:rPr>
              <a:t>پذیریش صاحبکاران درستکار: </a:t>
            </a:r>
            <a:r>
              <a:rPr lang="fa-IR" sz="2200" dirty="0">
                <a:cs typeface="B Titr" panose="00000700000000000000" pitchFamily="2" charset="-78"/>
              </a:rPr>
              <a:t>شناخت کامل صاحبکار قبل از پذیرفتن کار</a:t>
            </a:r>
          </a:p>
          <a:p>
            <a:pPr marL="457200" indent="-457200" algn="r" rtl="1">
              <a:lnSpc>
                <a:spcPct val="150000"/>
              </a:lnSpc>
              <a:buFont typeface="Wingdings" panose="05000000000000000000" pitchFamily="2" charset="2"/>
              <a:buChar char="ü"/>
            </a:pPr>
            <a:r>
              <a:rPr lang="fa-IR" sz="2300" dirty="0">
                <a:solidFill>
                  <a:schemeClr val="accent2"/>
                </a:solidFill>
                <a:cs typeface="B Titr" panose="00000700000000000000" pitchFamily="2" charset="-78"/>
              </a:rPr>
              <a:t>حفظ استقلال: </a:t>
            </a:r>
            <a:r>
              <a:rPr lang="fa-IR" sz="2200" dirty="0">
                <a:cs typeface="B Titr" panose="00000700000000000000" pitchFamily="2" charset="-78"/>
              </a:rPr>
              <a:t>داشتن استقلال (استقلال ظاهری) برای حسابرسان از اهمیت بالایی برخوردار است</a:t>
            </a:r>
          </a:p>
          <a:p>
            <a:pPr marL="457200" indent="-457200" algn="r" rtl="1">
              <a:lnSpc>
                <a:spcPct val="150000"/>
              </a:lnSpc>
              <a:buFont typeface="Wingdings" panose="05000000000000000000" pitchFamily="2" charset="2"/>
              <a:buChar char="ü"/>
            </a:pPr>
            <a:r>
              <a:rPr lang="fa-IR" sz="2300" dirty="0">
                <a:solidFill>
                  <a:schemeClr val="accent2"/>
                </a:solidFill>
                <a:cs typeface="B Titr" panose="00000700000000000000" pitchFamily="2" charset="-78"/>
              </a:rPr>
              <a:t>اعمال نهایت دقت در مورد صاحبکارانی که ازپشتوانه ی مالی خوبی برخوردار نیستند</a:t>
            </a:r>
          </a:p>
          <a:p>
            <a:pPr marL="457200" indent="-457200" algn="r" rtl="1">
              <a:lnSpc>
                <a:spcPct val="150000"/>
              </a:lnSpc>
              <a:buFont typeface="Wingdings" panose="05000000000000000000" pitchFamily="2" charset="2"/>
              <a:buChar char="ü"/>
            </a:pPr>
            <a:r>
              <a:rPr lang="fa-IR" sz="2300" dirty="0">
                <a:solidFill>
                  <a:schemeClr val="accent2"/>
                </a:solidFill>
                <a:cs typeface="B Titr" panose="00000700000000000000" pitchFamily="2" charset="-78"/>
              </a:rPr>
              <a:t>انجام حسابرسی با کیفیت: </a:t>
            </a:r>
            <a:r>
              <a:rPr lang="fa-IR" sz="2200" dirty="0">
                <a:cs typeface="B Titr" panose="00000700000000000000" pitchFamily="2" charset="-78"/>
              </a:rPr>
              <a:t>ارزیابی دقیق وجود اشتباهات و تخلفات در صورت های مالی صاحبکار</a:t>
            </a:r>
          </a:p>
          <a:p>
            <a:pPr marL="457200" indent="-457200" algn="r" rtl="1">
              <a:lnSpc>
                <a:spcPct val="150000"/>
              </a:lnSpc>
              <a:buFont typeface="Wingdings" panose="05000000000000000000" pitchFamily="2" charset="2"/>
              <a:buChar char="ü"/>
            </a:pPr>
            <a:r>
              <a:rPr lang="fa-IR" sz="2300" dirty="0">
                <a:solidFill>
                  <a:schemeClr val="accent2"/>
                </a:solidFill>
                <a:cs typeface="B Titr" panose="00000700000000000000" pitchFamily="2" charset="-78"/>
              </a:rPr>
              <a:t>مستند سازی مناسب کار: </a:t>
            </a:r>
            <a:r>
              <a:rPr lang="fa-IR" sz="2200" dirty="0">
                <a:cs typeface="B Titr" panose="00000700000000000000" pitchFamily="2" charset="-78"/>
              </a:rPr>
              <a:t>جمع آوری سندهای دقیق حسابرسی برای دفاع در دادگاه</a:t>
            </a:r>
          </a:p>
          <a:p>
            <a:pPr marL="457200" indent="-457200" algn="r" rtl="1">
              <a:lnSpc>
                <a:spcPct val="150000"/>
              </a:lnSpc>
              <a:buFont typeface="Wingdings" panose="05000000000000000000" pitchFamily="2" charset="2"/>
              <a:buChar char="ü"/>
            </a:pPr>
            <a:r>
              <a:rPr lang="fa-IR" sz="2300" dirty="0">
                <a:solidFill>
                  <a:schemeClr val="accent2"/>
                </a:solidFill>
                <a:cs typeface="B Titr" panose="00000700000000000000" pitchFamily="2" charset="-78"/>
              </a:rPr>
              <a:t>اعمال تردید حرفه ای: </a:t>
            </a:r>
            <a:r>
              <a:rPr lang="fa-IR" sz="2200" dirty="0">
                <a:cs typeface="B Titr" panose="00000700000000000000" pitchFamily="2" charset="-78"/>
              </a:rPr>
              <a:t>هوشیاری حسابرس نسبت به اطلاعاتی که به آنها ارائه شده است</a:t>
            </a:r>
          </a:p>
          <a:p>
            <a:pPr marL="457200" indent="-457200" algn="r" rtl="1">
              <a:lnSpc>
                <a:spcPct val="150000"/>
              </a:lnSpc>
              <a:buFont typeface="Wingdings" panose="05000000000000000000" pitchFamily="2" charset="2"/>
              <a:buChar char="ü"/>
            </a:pPr>
            <a:endParaRPr lang="fa-IR" sz="2200" dirty="0">
              <a:cs typeface="B Titr" panose="00000700000000000000" pitchFamily="2" charset="-78"/>
            </a:endParaRPr>
          </a:p>
        </p:txBody>
      </p:sp>
    </p:spTree>
    <p:extLst>
      <p:ext uri="{BB962C8B-B14F-4D97-AF65-F5344CB8AC3E}">
        <p14:creationId xmlns:p14="http://schemas.microsoft.com/office/powerpoint/2010/main" val="1408613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7961826" y="627199"/>
            <a:ext cx="3801042" cy="461665"/>
          </a:xfrm>
          <a:prstGeom prst="rect">
            <a:avLst/>
          </a:prstGeom>
          <a:noFill/>
        </p:spPr>
        <p:txBody>
          <a:bodyPr wrap="none" rtlCol="0">
            <a:spAutoFit/>
          </a:bodyPr>
          <a:lstStyle>
            <a:defPPr>
              <a:defRPr lang="en-US"/>
            </a:defPPr>
            <a:lvl1pPr>
              <a:defRPr sz="2000">
                <a:solidFill>
                  <a:schemeClr val="bg1"/>
                </a:solidFill>
                <a:cs typeface="B Titr" panose="00000700000000000000" pitchFamily="2" charset="-78"/>
              </a:defRPr>
            </a:lvl1pPr>
          </a:lstStyle>
          <a:p>
            <a:pPr algn="r"/>
            <a:r>
              <a:rPr lang="fa-IR" sz="2400" dirty="0">
                <a:solidFill>
                  <a:schemeClr val="accent2"/>
                </a:solidFill>
              </a:rPr>
              <a:t>بیمه مسئولیت حرفه ای حسابرسان</a:t>
            </a:r>
            <a:endParaRPr lang="en-US" sz="2400" dirty="0">
              <a:solidFill>
                <a:schemeClr val="accent2"/>
              </a:solidFill>
            </a:endParaRPr>
          </a:p>
        </p:txBody>
      </p:sp>
      <p:sp>
        <p:nvSpPr>
          <p:cNvPr id="7" name="Rectangle 6"/>
          <p:cNvSpPr/>
          <p:nvPr/>
        </p:nvSpPr>
        <p:spPr>
          <a:xfrm>
            <a:off x="354036" y="1647042"/>
            <a:ext cx="10967624" cy="2239844"/>
          </a:xfrm>
          <a:prstGeom prst="rect">
            <a:avLst/>
          </a:prstGeom>
        </p:spPr>
        <p:txBody>
          <a:bodyPr wrap="square">
            <a:spAutoFit/>
          </a:bodyPr>
          <a:lstStyle/>
          <a:p>
            <a:pPr marL="457200" indent="-457200" algn="r" rtl="1">
              <a:lnSpc>
                <a:spcPct val="150000"/>
              </a:lnSpc>
              <a:buFont typeface="Wingdings" panose="05000000000000000000" pitchFamily="2" charset="2"/>
              <a:buChar char="Ø"/>
            </a:pPr>
            <a:r>
              <a:rPr lang="fa-IR" sz="2400" dirty="0">
                <a:cs typeface="B Titr" panose="00000700000000000000" pitchFamily="2" charset="-78"/>
              </a:rPr>
              <a:t>ریسکی که افراد با آن روبه رو می شوند ناشی از رفتاری است که می تواند منجر به زیان جانی و یا مالی برای سایرین شود. ریشه این ریسک در مسئولیت های قانونی و عرفی است.</a:t>
            </a:r>
          </a:p>
          <a:p>
            <a:pPr marL="457200" indent="-457200" algn="r" rtl="1">
              <a:lnSpc>
                <a:spcPct val="150000"/>
              </a:lnSpc>
              <a:buFont typeface="Wingdings" panose="05000000000000000000" pitchFamily="2" charset="2"/>
              <a:buChar char="Ø"/>
            </a:pPr>
            <a:r>
              <a:rPr lang="fa-IR" sz="2400" dirty="0">
                <a:cs typeface="B Titr" panose="00000700000000000000" pitchFamily="2" charset="-78"/>
              </a:rPr>
              <a:t>مسئولیت حرفه ای: مسئولیتی که برای صاحبان مشاغل به موجب قانون در مقابل کسانی که در رابطه با حرفه آنان دچار خسارت می گردند به وجود می آید</a:t>
            </a:r>
          </a:p>
        </p:txBody>
      </p:sp>
    </p:spTree>
    <p:extLst>
      <p:ext uri="{BB962C8B-B14F-4D97-AF65-F5344CB8AC3E}">
        <p14:creationId xmlns:p14="http://schemas.microsoft.com/office/powerpoint/2010/main" val="291509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5969294" y="627199"/>
            <a:ext cx="5793574" cy="461665"/>
          </a:xfrm>
          <a:prstGeom prst="rect">
            <a:avLst/>
          </a:prstGeom>
          <a:noFill/>
        </p:spPr>
        <p:txBody>
          <a:bodyPr wrap="none" rtlCol="0">
            <a:spAutoFit/>
          </a:bodyPr>
          <a:lstStyle>
            <a:defPPr>
              <a:defRPr lang="en-US"/>
            </a:defPPr>
            <a:lvl1pPr>
              <a:defRPr sz="2000">
                <a:solidFill>
                  <a:schemeClr val="bg1"/>
                </a:solidFill>
                <a:cs typeface="B Titr" panose="00000700000000000000" pitchFamily="2" charset="-78"/>
              </a:defRPr>
            </a:lvl1pPr>
          </a:lstStyle>
          <a:p>
            <a:pPr algn="r"/>
            <a:r>
              <a:rPr lang="fa-IR" sz="2400" dirty="0">
                <a:solidFill>
                  <a:schemeClr val="accent2"/>
                </a:solidFill>
              </a:rPr>
              <a:t>نقش بیمه در توسعه فعالیت های اقتصادی حسابرسان:</a:t>
            </a:r>
          </a:p>
        </p:txBody>
      </p:sp>
      <p:sp>
        <p:nvSpPr>
          <p:cNvPr id="7" name="Rectangle 6"/>
          <p:cNvSpPr/>
          <p:nvPr/>
        </p:nvSpPr>
        <p:spPr>
          <a:xfrm>
            <a:off x="354036" y="1647042"/>
            <a:ext cx="10967624" cy="2308324"/>
          </a:xfrm>
          <a:prstGeom prst="rect">
            <a:avLst/>
          </a:prstGeom>
        </p:spPr>
        <p:txBody>
          <a:bodyPr wrap="square">
            <a:spAutoFit/>
          </a:bodyPr>
          <a:lstStyle/>
          <a:p>
            <a:pPr marL="457200" indent="-457200" algn="r" rtl="1">
              <a:lnSpc>
                <a:spcPct val="150000"/>
              </a:lnSpc>
              <a:buFont typeface="Wingdings" panose="05000000000000000000" pitchFamily="2" charset="2"/>
              <a:buChar char="Ø"/>
            </a:pPr>
            <a:r>
              <a:rPr lang="fa-IR" sz="2400" dirty="0">
                <a:cs typeface="B Titr" panose="00000700000000000000" pitchFamily="2" charset="-78"/>
              </a:rPr>
              <a:t>تامین امنیت حرفه ای و امنیت شغلی حسابرسان</a:t>
            </a:r>
          </a:p>
          <a:p>
            <a:pPr marL="457200" indent="-457200" algn="r" rtl="1">
              <a:lnSpc>
                <a:spcPct val="150000"/>
              </a:lnSpc>
              <a:buFont typeface="Wingdings" panose="05000000000000000000" pitchFamily="2" charset="2"/>
              <a:buChar char="Ø"/>
            </a:pPr>
            <a:r>
              <a:rPr lang="fa-IR" sz="2400" dirty="0">
                <a:cs typeface="B Titr" panose="00000700000000000000" pitchFamily="2" charset="-78"/>
              </a:rPr>
              <a:t>صیانت از نیروی انسانی شاغل در حرفه</a:t>
            </a:r>
          </a:p>
          <a:p>
            <a:pPr marL="457200" indent="-457200" algn="r" rtl="1">
              <a:lnSpc>
                <a:spcPct val="150000"/>
              </a:lnSpc>
              <a:buFont typeface="Wingdings" panose="05000000000000000000" pitchFamily="2" charset="2"/>
              <a:buChar char="Ø"/>
            </a:pPr>
            <a:r>
              <a:rPr lang="fa-IR" sz="2400" dirty="0">
                <a:cs typeface="B Titr" panose="00000700000000000000" pitchFamily="2" charset="-78"/>
              </a:rPr>
              <a:t>حمایت از حسابرسان و استفاده کنندگان خدمات حسابرسی و ارتقای کیفیت این خدمات</a:t>
            </a:r>
          </a:p>
          <a:p>
            <a:pPr marL="457200" indent="-457200" algn="r" rtl="1">
              <a:lnSpc>
                <a:spcPct val="150000"/>
              </a:lnSpc>
              <a:buFont typeface="Wingdings" panose="05000000000000000000" pitchFamily="2" charset="2"/>
              <a:buChar char="Ø"/>
            </a:pPr>
            <a:r>
              <a:rPr lang="fa-IR" sz="2400" dirty="0">
                <a:cs typeface="B Titr" panose="00000700000000000000" pitchFamily="2" charset="-78"/>
              </a:rPr>
              <a:t>نقش حمایتی در اجرای بهینه مسئولیت های قراردادی</a:t>
            </a:r>
          </a:p>
        </p:txBody>
      </p:sp>
    </p:spTree>
    <p:extLst>
      <p:ext uri="{BB962C8B-B14F-4D97-AF65-F5344CB8AC3E}">
        <p14:creationId xmlns:p14="http://schemas.microsoft.com/office/powerpoint/2010/main" val="290968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3809369" y="1273775"/>
            <a:ext cx="6699463" cy="4991046"/>
          </a:xfrm>
          <a:prstGeom prst="rect">
            <a:avLst/>
          </a:prstGeom>
          <a:noFill/>
        </p:spPr>
        <p:txBody>
          <a:bodyPr wrap="none" rtlCol="0">
            <a:spAutoFit/>
          </a:bodyPr>
          <a:lstStyle/>
          <a:p>
            <a:pPr marL="285750" indent="-285750" algn="r" rtl="1">
              <a:lnSpc>
                <a:spcPct val="200000"/>
              </a:lnSpc>
              <a:buFont typeface="Wingdings" panose="05000000000000000000" pitchFamily="2" charset="2"/>
              <a:buChar char="§"/>
            </a:pPr>
            <a:r>
              <a:rPr lang="fa-IR" sz="2200" dirty="0">
                <a:cs typeface="B Titr" panose="00000700000000000000" pitchFamily="2" charset="-78"/>
              </a:rPr>
              <a:t>محیط قانونی که حسابرسان در آن فعالیت می کنند</a:t>
            </a:r>
          </a:p>
          <a:p>
            <a:pPr marL="285750" indent="-285750" algn="r" rtl="1">
              <a:lnSpc>
                <a:spcPct val="200000"/>
              </a:lnSpc>
              <a:buFont typeface="Wingdings" panose="05000000000000000000" pitchFamily="2" charset="2"/>
              <a:buChar char="§"/>
            </a:pPr>
            <a:r>
              <a:rPr lang="fa-IR" sz="2200" dirty="0">
                <a:cs typeface="B Titr" panose="00000700000000000000" pitchFamily="2" charset="-78"/>
              </a:rPr>
              <a:t> اصطلاحات قانونی تاثیر گذار بر مسئولیت حسابرسان</a:t>
            </a:r>
            <a:endParaRPr lang="en-US" sz="2200" dirty="0">
              <a:cs typeface="B Titr" panose="00000700000000000000" pitchFamily="2" charset="-78"/>
            </a:endParaRPr>
          </a:p>
          <a:p>
            <a:pPr marL="285750" indent="-285750" algn="r" rtl="1">
              <a:lnSpc>
                <a:spcPct val="200000"/>
              </a:lnSpc>
              <a:buFont typeface="Wingdings" panose="05000000000000000000" pitchFamily="2" charset="2"/>
              <a:buChar char="§"/>
            </a:pPr>
            <a:r>
              <a:rPr lang="fa-IR" sz="2200" dirty="0">
                <a:cs typeface="B Titr" panose="00000700000000000000" pitchFamily="2" charset="-78"/>
              </a:rPr>
              <a:t> مسئولیت های انتظامی، مدنی، قراردادی و جزایی حسابرسان</a:t>
            </a:r>
          </a:p>
          <a:p>
            <a:pPr marL="285750" indent="-285750" algn="r" rtl="1">
              <a:lnSpc>
                <a:spcPct val="200000"/>
              </a:lnSpc>
              <a:buFont typeface="Wingdings" panose="05000000000000000000" pitchFamily="2" charset="2"/>
              <a:buChar char="§"/>
            </a:pPr>
            <a:r>
              <a:rPr lang="fa-IR" sz="2200" dirty="0">
                <a:cs typeface="B Titr" panose="00000700000000000000" pitchFamily="2" charset="-78"/>
              </a:rPr>
              <a:t> انواع روش های دفاعی حسابرسان در برابر شکایات</a:t>
            </a:r>
            <a:endParaRPr lang="en-US" sz="2200" dirty="0">
              <a:cs typeface="B Titr" panose="00000700000000000000" pitchFamily="2" charset="-78"/>
            </a:endParaRPr>
          </a:p>
          <a:p>
            <a:pPr marL="285750" indent="-285750" algn="r" rtl="1">
              <a:lnSpc>
                <a:spcPct val="200000"/>
              </a:lnSpc>
              <a:buFont typeface="Wingdings" panose="05000000000000000000" pitchFamily="2" charset="2"/>
              <a:buChar char="§"/>
            </a:pPr>
            <a:r>
              <a:rPr lang="fa-IR" sz="2200" dirty="0">
                <a:cs typeface="B Titr" panose="00000700000000000000" pitchFamily="2" charset="-78"/>
              </a:rPr>
              <a:t>مسئولیت های حسابرسان در ارتباط با کشف تقلب</a:t>
            </a:r>
            <a:endParaRPr lang="en-US" sz="2200" dirty="0">
              <a:cs typeface="B Titr" panose="00000700000000000000" pitchFamily="2" charset="-78"/>
            </a:endParaRPr>
          </a:p>
          <a:p>
            <a:pPr marL="285750" indent="-285750" algn="r" rtl="1">
              <a:lnSpc>
                <a:spcPct val="200000"/>
              </a:lnSpc>
              <a:buFont typeface="Wingdings" panose="05000000000000000000" pitchFamily="2" charset="2"/>
              <a:buChar char="§"/>
            </a:pPr>
            <a:r>
              <a:rPr lang="fa-IR" sz="2200" dirty="0">
                <a:cs typeface="B Titr" panose="00000700000000000000" pitchFamily="2" charset="-78"/>
              </a:rPr>
              <a:t> قوانین مهم تدوین شده درباره مسئولیت های قانونی حسابرسان</a:t>
            </a:r>
          </a:p>
          <a:p>
            <a:pPr algn="r">
              <a:lnSpc>
                <a:spcPct val="200000"/>
              </a:lnSpc>
            </a:pPr>
            <a:endParaRPr lang="en-US" dirty="0">
              <a:cs typeface="B Titr" panose="00000700000000000000" pitchFamily="2" charset="-78"/>
            </a:endParaRPr>
          </a:p>
        </p:txBody>
      </p:sp>
      <p:sp>
        <p:nvSpPr>
          <p:cNvPr id="3" name="TextBox 2"/>
          <p:cNvSpPr txBox="1"/>
          <p:nvPr/>
        </p:nvSpPr>
        <p:spPr>
          <a:xfrm>
            <a:off x="9825792" y="750555"/>
            <a:ext cx="1577676" cy="658835"/>
          </a:xfrm>
          <a:prstGeom prst="rect">
            <a:avLst/>
          </a:prstGeom>
        </p:spPr>
        <p:txBody>
          <a:bodyPr wrap="none">
            <a:spAutoFit/>
          </a:bodyPr>
          <a:lstStyle>
            <a:defPPr>
              <a:defRPr lang="en-US"/>
            </a:defPPr>
            <a:lvl1pPr algn="r">
              <a:lnSpc>
                <a:spcPct val="150000"/>
              </a:lnSpc>
              <a:defRPr sz="2800">
                <a:solidFill>
                  <a:schemeClr val="accent2"/>
                </a:solidFill>
                <a:cs typeface="B Titr" panose="00000700000000000000" pitchFamily="2" charset="-78"/>
              </a:defRPr>
            </a:lvl1pPr>
          </a:lstStyle>
          <a:p>
            <a:r>
              <a:rPr lang="fa-IR" sz="2400" dirty="0"/>
              <a:t>اهداف</a:t>
            </a:r>
            <a:r>
              <a:rPr lang="fa-IR" dirty="0"/>
              <a:t> فصل:</a:t>
            </a:r>
          </a:p>
        </p:txBody>
      </p:sp>
    </p:spTree>
    <p:extLst>
      <p:ext uri="{BB962C8B-B14F-4D97-AF65-F5344CB8AC3E}">
        <p14:creationId xmlns:p14="http://schemas.microsoft.com/office/powerpoint/2010/main" val="237223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5943646" y="627199"/>
            <a:ext cx="5819222" cy="461665"/>
          </a:xfrm>
          <a:prstGeom prst="rect">
            <a:avLst/>
          </a:prstGeom>
          <a:noFill/>
        </p:spPr>
        <p:txBody>
          <a:bodyPr wrap="none" rtlCol="0">
            <a:spAutoFit/>
          </a:bodyPr>
          <a:lstStyle>
            <a:defPPr>
              <a:defRPr lang="en-US"/>
            </a:defPPr>
            <a:lvl1pPr>
              <a:defRPr sz="2000">
                <a:solidFill>
                  <a:schemeClr val="bg1"/>
                </a:solidFill>
                <a:cs typeface="B Titr" panose="00000700000000000000" pitchFamily="2" charset="-78"/>
              </a:defRPr>
            </a:lvl1pPr>
          </a:lstStyle>
          <a:p>
            <a:pPr algn="r"/>
            <a:r>
              <a:rPr lang="fa-IR" sz="2400" dirty="0">
                <a:solidFill>
                  <a:schemeClr val="accent2"/>
                </a:solidFill>
              </a:rPr>
              <a:t>نقش بیمه در </a:t>
            </a:r>
            <a:r>
              <a:rPr lang="fa-IR" sz="2400">
                <a:solidFill>
                  <a:schemeClr val="accent2"/>
                </a:solidFill>
              </a:rPr>
              <a:t>توسعه فعالیت </a:t>
            </a:r>
            <a:r>
              <a:rPr lang="fa-IR" sz="2400" dirty="0">
                <a:solidFill>
                  <a:schemeClr val="accent2"/>
                </a:solidFill>
              </a:rPr>
              <a:t>های اجتماعی حسابرسان:</a:t>
            </a:r>
          </a:p>
        </p:txBody>
      </p:sp>
      <p:sp>
        <p:nvSpPr>
          <p:cNvPr id="7" name="Rectangle 6"/>
          <p:cNvSpPr/>
          <p:nvPr/>
        </p:nvSpPr>
        <p:spPr>
          <a:xfrm>
            <a:off x="354036" y="1647042"/>
            <a:ext cx="10967624" cy="1685846"/>
          </a:xfrm>
          <a:prstGeom prst="rect">
            <a:avLst/>
          </a:prstGeom>
        </p:spPr>
        <p:txBody>
          <a:bodyPr wrap="square">
            <a:spAutoFit/>
          </a:bodyPr>
          <a:lstStyle/>
          <a:p>
            <a:pPr marL="457200" indent="-457200" algn="r" rtl="1">
              <a:lnSpc>
                <a:spcPct val="150000"/>
              </a:lnSpc>
              <a:buFont typeface="Wingdings" panose="05000000000000000000" pitchFamily="2" charset="2"/>
              <a:buChar char="Ø"/>
            </a:pPr>
            <a:r>
              <a:rPr lang="fa-IR" sz="2400" dirty="0">
                <a:cs typeface="B Titr" panose="00000700000000000000" pitchFamily="2" charset="-78"/>
              </a:rPr>
              <a:t>آگاه کردن حسابرسان و جامعه از حدود مسئولیت های خویش</a:t>
            </a:r>
          </a:p>
          <a:p>
            <a:pPr marL="457200" indent="-457200" algn="r" rtl="1">
              <a:lnSpc>
                <a:spcPct val="150000"/>
              </a:lnSpc>
              <a:buFont typeface="Wingdings" panose="05000000000000000000" pitchFamily="2" charset="2"/>
              <a:buChar char="Ø"/>
            </a:pPr>
            <a:r>
              <a:rPr lang="fa-IR" sz="2400" dirty="0">
                <a:cs typeface="B Titr" panose="00000700000000000000" pitchFamily="2" charset="-78"/>
              </a:rPr>
              <a:t>ابزاری برای حل اختلافات</a:t>
            </a:r>
          </a:p>
          <a:p>
            <a:pPr marL="457200" indent="-457200" algn="r" rtl="1">
              <a:lnSpc>
                <a:spcPct val="150000"/>
              </a:lnSpc>
              <a:buFont typeface="Wingdings" panose="05000000000000000000" pitchFamily="2" charset="2"/>
              <a:buChar char="Ø"/>
            </a:pPr>
            <a:r>
              <a:rPr lang="fa-IR" sz="2400" dirty="0">
                <a:cs typeface="B Titr" panose="00000700000000000000" pitchFamily="2" charset="-78"/>
              </a:rPr>
              <a:t>روشی برای کاهش دعاوی ارجاعی به مراجع قضایی</a:t>
            </a:r>
          </a:p>
        </p:txBody>
      </p:sp>
    </p:spTree>
    <p:extLst>
      <p:ext uri="{BB962C8B-B14F-4D97-AF65-F5344CB8AC3E}">
        <p14:creationId xmlns:p14="http://schemas.microsoft.com/office/powerpoint/2010/main" val="1300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2" name="Rectangle 1"/>
          <p:cNvSpPr/>
          <p:nvPr/>
        </p:nvSpPr>
        <p:spPr>
          <a:xfrm>
            <a:off x="545910" y="800200"/>
            <a:ext cx="11150220" cy="2805320"/>
          </a:xfrm>
          <a:prstGeom prst="rect">
            <a:avLst/>
          </a:prstGeom>
        </p:spPr>
        <p:txBody>
          <a:bodyPr wrap="square">
            <a:spAutoFit/>
          </a:bodyPr>
          <a:lstStyle/>
          <a:p>
            <a:pPr algn="r">
              <a:lnSpc>
                <a:spcPct val="150000"/>
              </a:lnSpc>
            </a:pPr>
            <a:endParaRPr lang="fa-IR" sz="2000" dirty="0">
              <a:cs typeface="B Titr" panose="00000700000000000000" pitchFamily="2" charset="-78"/>
            </a:endParaRPr>
          </a:p>
          <a:p>
            <a:pPr algn="r">
              <a:lnSpc>
                <a:spcPct val="150000"/>
              </a:lnSpc>
            </a:pPr>
            <a:r>
              <a:rPr lang="fa-IR" sz="2200" dirty="0">
                <a:cs typeface="B Titr" panose="00000700000000000000" pitchFamily="2" charset="-78"/>
              </a:rPr>
              <a:t>با توسعه بازارهای سرمایه و افزایش سرمایه گذاری در سهام شرکت ها، اطلاعات از اهمیت بالایی برخوردار است و این مسئله موجب ارتفای جایگاه گزارشگری مالی شده است. به طور کلی اطلاعات درج شده در صورت های مالی و گزارش های حسابرسی مبنای تصمیم گیری های اقتصادی بسیاری از افراد است بر همین اساس سرمایه گزارن و اعتبار دهندگان میتوانند از کسانی که اطلاعات غلط در اختیارشان کذاشته اند شکایت کنند و در صدد جبران خسارت باشند</a:t>
            </a:r>
          </a:p>
          <a:p>
            <a:pPr algn="r">
              <a:lnSpc>
                <a:spcPct val="150000"/>
              </a:lnSpc>
            </a:pPr>
            <a:r>
              <a:rPr lang="fa-IR" sz="2200" dirty="0">
                <a:cs typeface="B Titr" panose="00000700000000000000" pitchFamily="2" charset="-78"/>
              </a:rPr>
              <a:t>امروزه شاهد افزایش مسئولیت های قانونی و حرفه ای حسابرسان و نیز ضریب پاسخگویی آنها نسبت به وظایفشان هستیم</a:t>
            </a:r>
          </a:p>
        </p:txBody>
      </p:sp>
      <p:sp>
        <p:nvSpPr>
          <p:cNvPr id="3" name="Rectangle 2"/>
          <p:cNvSpPr/>
          <p:nvPr/>
        </p:nvSpPr>
        <p:spPr>
          <a:xfrm>
            <a:off x="9840036" y="387065"/>
            <a:ext cx="1701922" cy="523220"/>
          </a:xfrm>
          <a:prstGeom prst="rect">
            <a:avLst/>
          </a:prstGeom>
        </p:spPr>
        <p:txBody>
          <a:bodyPr wrap="square">
            <a:spAutoFit/>
          </a:bodyPr>
          <a:lstStyle/>
          <a:p>
            <a:pPr algn="r"/>
            <a:r>
              <a:rPr lang="fa-IR" sz="2400" dirty="0">
                <a:solidFill>
                  <a:schemeClr val="accent2"/>
                </a:solidFill>
                <a:cs typeface="B Titr" panose="00000700000000000000" pitchFamily="2" charset="-78"/>
              </a:rPr>
              <a:t>مقدمه</a:t>
            </a:r>
            <a:r>
              <a:rPr lang="fa-IR" sz="2800" dirty="0">
                <a:solidFill>
                  <a:schemeClr val="accent2"/>
                </a:solidFill>
                <a:cs typeface="B Titr" panose="00000700000000000000" pitchFamily="2" charset="-78"/>
              </a:rPr>
              <a:t>:</a:t>
            </a:r>
          </a:p>
        </p:txBody>
      </p:sp>
    </p:spTree>
    <p:extLst>
      <p:ext uri="{BB962C8B-B14F-4D97-AF65-F5344CB8AC3E}">
        <p14:creationId xmlns:p14="http://schemas.microsoft.com/office/powerpoint/2010/main" val="86339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1405718" y="2015414"/>
            <a:ext cx="9412623" cy="6123536"/>
          </a:xfrm>
          <a:prstGeom prst="rect">
            <a:avLst/>
          </a:prstGeom>
        </p:spPr>
        <p:txBody>
          <a:bodyPr wrap="square">
            <a:spAutoFit/>
          </a:bodyPr>
          <a:lstStyle/>
          <a:p>
            <a:pPr algn="r" rtl="1">
              <a:lnSpc>
                <a:spcPct val="150000"/>
              </a:lnSpc>
            </a:pPr>
            <a:r>
              <a:rPr lang="fa-IR" sz="2200" dirty="0">
                <a:cs typeface="B Titr" panose="00000700000000000000" pitchFamily="2" charset="-78"/>
              </a:rPr>
              <a:t>نشانه مشخص یک حرفه پذیرش مسئولیت در قبال جامعه است که جامعه شامل: سهامداران، اعتباردهندگان، مقامات دولتی و کلیه اتکا کنندگان بر صورت های مالی</a:t>
            </a:r>
          </a:p>
          <a:p>
            <a:pPr algn="r" rtl="1">
              <a:lnSpc>
                <a:spcPct val="150000"/>
              </a:lnSpc>
            </a:pPr>
            <a:r>
              <a:rPr lang="fa-IR" sz="2200" dirty="0">
                <a:cs typeface="B Titr" panose="00000700000000000000" pitchFamily="2" charset="-78"/>
              </a:rPr>
              <a:t>یک حسابرس بعنوان امانت دار و ناظرمالی سهامداران در بنگاه های اقتصادی می باشد</a:t>
            </a:r>
          </a:p>
          <a:p>
            <a:pPr algn="r" rtl="1">
              <a:lnSpc>
                <a:spcPct val="150000"/>
              </a:lnSpc>
            </a:pPr>
            <a:r>
              <a:rPr lang="fa-IR" sz="2200" dirty="0">
                <a:cs typeface="B Titr" panose="00000700000000000000" pitchFamily="2" charset="-78"/>
              </a:rPr>
              <a:t>خدمات حسابرسی شامل سه فرضیه است: </a:t>
            </a:r>
          </a:p>
          <a:p>
            <a:pPr algn="r" rtl="1">
              <a:lnSpc>
                <a:spcPct val="150000"/>
              </a:lnSpc>
            </a:pPr>
            <a:r>
              <a:rPr lang="fa-IR" sz="2200" dirty="0">
                <a:solidFill>
                  <a:schemeClr val="accent2"/>
                </a:solidFill>
                <a:cs typeface="B Titr" panose="00000700000000000000" pitchFamily="2" charset="-78"/>
              </a:rPr>
              <a:t>فرضیه </a:t>
            </a:r>
            <a:r>
              <a:rPr lang="fa-IR" sz="2300" dirty="0">
                <a:solidFill>
                  <a:schemeClr val="accent2"/>
                </a:solidFill>
                <a:cs typeface="B Titr" panose="00000700000000000000" pitchFamily="2" charset="-78"/>
              </a:rPr>
              <a:t>نمایندگی</a:t>
            </a:r>
            <a:r>
              <a:rPr lang="fa-IR" sz="2200" dirty="0">
                <a:solidFill>
                  <a:schemeClr val="accent2"/>
                </a:solidFill>
                <a:cs typeface="B Titr" panose="00000700000000000000" pitchFamily="2" charset="-78"/>
              </a:rPr>
              <a:t>: </a:t>
            </a:r>
            <a:r>
              <a:rPr lang="fa-IR" sz="2200" dirty="0">
                <a:cs typeface="B Titr" panose="00000700000000000000" pitchFamily="2" charset="-78"/>
              </a:rPr>
              <a:t>حسابرسی بعنوان سیستم نظارت بر نمایندگان</a:t>
            </a:r>
          </a:p>
          <a:p>
            <a:pPr algn="r" rtl="1">
              <a:lnSpc>
                <a:spcPct val="150000"/>
              </a:lnSpc>
            </a:pPr>
            <a:r>
              <a:rPr lang="fa-IR" sz="2300" dirty="0">
                <a:solidFill>
                  <a:schemeClr val="accent2"/>
                </a:solidFill>
                <a:cs typeface="B Titr" panose="00000700000000000000" pitchFamily="2" charset="-78"/>
              </a:rPr>
              <a:t>فرضیه اطلاعات: </a:t>
            </a:r>
            <a:r>
              <a:rPr lang="fa-IR" sz="2200" dirty="0">
                <a:cs typeface="B Titr" panose="00000700000000000000" pitchFamily="2" charset="-78"/>
              </a:rPr>
              <a:t>ابزاری برای بهترشدن تصمیم گیری ها</a:t>
            </a:r>
          </a:p>
          <a:p>
            <a:pPr algn="r" rtl="1">
              <a:lnSpc>
                <a:spcPct val="150000"/>
              </a:lnSpc>
            </a:pPr>
            <a:r>
              <a:rPr lang="fa-IR" sz="2300" dirty="0">
                <a:solidFill>
                  <a:schemeClr val="accent2"/>
                </a:solidFill>
                <a:cs typeface="B Titr" panose="00000700000000000000" pitchFamily="2" charset="-78"/>
              </a:rPr>
              <a:t>فرضیه بیمه: </a:t>
            </a:r>
            <a:r>
              <a:rPr lang="fa-IR" sz="2200" dirty="0">
                <a:cs typeface="B Titr" panose="00000700000000000000" pitchFamily="2" charset="-78"/>
              </a:rPr>
              <a:t>تقاضا برای حسابرس، ارتباط مستقیم با میزان دعوایی حقوقی که مدیران تهدید میکند دارد</a:t>
            </a:r>
          </a:p>
          <a:p>
            <a:pPr algn="r" rtl="1">
              <a:lnSpc>
                <a:spcPct val="150000"/>
              </a:lnSpc>
            </a:pPr>
            <a:r>
              <a:rPr lang="fa-IR" sz="2200" dirty="0">
                <a:cs typeface="B Titr" panose="00000700000000000000" pitchFamily="2" charset="-78"/>
              </a:rPr>
              <a:t>یکی ازتفاوت حسابرسان نسبت به سایر حرفه ها: موضوع اسیب پذیری آن در برابر دعوایی حقوقی است</a:t>
            </a:r>
          </a:p>
          <a:p>
            <a:pPr algn="r" rtl="1">
              <a:lnSpc>
                <a:spcPct val="150000"/>
              </a:lnSpc>
            </a:pPr>
            <a:endParaRPr lang="en-US" sz="2200" dirty="0">
              <a:cs typeface="B Titr" panose="00000700000000000000" pitchFamily="2" charset="-78"/>
            </a:endParaRPr>
          </a:p>
          <a:p>
            <a:pPr algn="r">
              <a:lnSpc>
                <a:spcPct val="150000"/>
              </a:lnSpc>
            </a:pPr>
            <a:r>
              <a:rPr lang="en-US" sz="2200" dirty="0">
                <a:cs typeface="B Titr" panose="00000700000000000000" pitchFamily="2" charset="-78"/>
              </a:rPr>
              <a:t> </a:t>
            </a:r>
          </a:p>
          <a:p>
            <a:pPr algn="r">
              <a:lnSpc>
                <a:spcPct val="150000"/>
              </a:lnSpc>
            </a:pPr>
            <a:endParaRPr lang="fa-IR" sz="2200" dirty="0">
              <a:cs typeface="B Titr" panose="00000700000000000000" pitchFamily="2" charset="-78"/>
            </a:endParaRPr>
          </a:p>
        </p:txBody>
      </p:sp>
      <p:sp>
        <p:nvSpPr>
          <p:cNvPr id="12" name="Rectangle 11"/>
          <p:cNvSpPr/>
          <p:nvPr/>
        </p:nvSpPr>
        <p:spPr>
          <a:xfrm>
            <a:off x="8763814" y="902643"/>
            <a:ext cx="2731837" cy="658835"/>
          </a:xfrm>
          <a:prstGeom prst="rect">
            <a:avLst/>
          </a:prstGeom>
        </p:spPr>
        <p:txBody>
          <a:bodyPr wrap="none">
            <a:spAutoFit/>
          </a:bodyPr>
          <a:lstStyle/>
          <a:p>
            <a:pPr algn="r">
              <a:lnSpc>
                <a:spcPct val="150000"/>
              </a:lnSpc>
            </a:pPr>
            <a:r>
              <a:rPr lang="fa-IR" sz="2400" dirty="0">
                <a:solidFill>
                  <a:schemeClr val="accent2"/>
                </a:solidFill>
                <a:cs typeface="B Titr" panose="00000700000000000000" pitchFamily="2" charset="-78"/>
              </a:rPr>
              <a:t>مسئولیت های حسابرسان</a:t>
            </a:r>
            <a:r>
              <a:rPr lang="fa-IR" sz="2800" dirty="0">
                <a:solidFill>
                  <a:schemeClr val="accent2"/>
                </a:solidFill>
                <a:cs typeface="B Titr" panose="00000700000000000000" pitchFamily="2" charset="-78"/>
              </a:rPr>
              <a:t>:</a:t>
            </a:r>
          </a:p>
        </p:txBody>
      </p:sp>
    </p:spTree>
    <p:extLst>
      <p:ext uri="{BB962C8B-B14F-4D97-AF65-F5344CB8AC3E}">
        <p14:creationId xmlns:p14="http://schemas.microsoft.com/office/powerpoint/2010/main" val="3543443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4673728" y="520802"/>
            <a:ext cx="6808275" cy="600164"/>
          </a:xfrm>
          <a:prstGeom prst="rect">
            <a:avLst/>
          </a:prstGeom>
        </p:spPr>
        <p:txBody>
          <a:bodyPr wrap="none">
            <a:spAutoFit/>
          </a:bodyPr>
          <a:lstStyle/>
          <a:p>
            <a:pPr algn="r">
              <a:lnSpc>
                <a:spcPct val="150000"/>
              </a:lnSpc>
            </a:pPr>
            <a:r>
              <a:rPr lang="fa-IR" sz="2400" dirty="0">
                <a:solidFill>
                  <a:schemeClr val="accent2"/>
                </a:solidFill>
                <a:cs typeface="B Titr" panose="00000700000000000000" pitchFamily="2" charset="-78"/>
              </a:rPr>
              <a:t>فاصله انتظاراتی؛ علت طرح بسیاری از دعاوی علیه حسابرسان:</a:t>
            </a:r>
          </a:p>
        </p:txBody>
      </p:sp>
      <p:sp>
        <p:nvSpPr>
          <p:cNvPr id="15" name="Rectangle 14"/>
          <p:cNvSpPr/>
          <p:nvPr/>
        </p:nvSpPr>
        <p:spPr>
          <a:xfrm>
            <a:off x="524737" y="1320019"/>
            <a:ext cx="10967624" cy="1065676"/>
          </a:xfrm>
          <a:prstGeom prst="rect">
            <a:avLst/>
          </a:prstGeom>
        </p:spPr>
        <p:txBody>
          <a:bodyPr wrap="square">
            <a:spAutoFit/>
          </a:bodyPr>
          <a:lstStyle/>
          <a:p>
            <a:pPr algn="r">
              <a:lnSpc>
                <a:spcPct val="150000"/>
              </a:lnSpc>
            </a:pPr>
            <a:r>
              <a:rPr lang="fa-IR" sz="2200" dirty="0">
                <a:cs typeface="B Titr" panose="00000700000000000000" pitchFamily="2" charset="-78"/>
              </a:rPr>
              <a:t>کوهن فاصله انتظاراتی را تفاوت آنچه جامعه انتظار و یا نیاز دارد و آنچه حسابرسان می توانند و یا به طور معقول انتظار می رود انجام دهند، تعریف نموده است.</a:t>
            </a:r>
          </a:p>
        </p:txBody>
      </p:sp>
      <p:sp>
        <p:nvSpPr>
          <p:cNvPr id="16" name="Rectangle 15"/>
          <p:cNvSpPr/>
          <p:nvPr/>
        </p:nvSpPr>
        <p:spPr>
          <a:xfrm>
            <a:off x="7134489" y="3686940"/>
            <a:ext cx="4357872" cy="1058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600" dirty="0">
                <a:solidFill>
                  <a:schemeClr val="tx1"/>
                </a:solidFill>
                <a:cs typeface="B Titr" panose="00000700000000000000" pitchFamily="2" charset="-78"/>
              </a:rPr>
              <a:t>علت بسیاری از تعارض ها و طرح دعاوی علیه حسابرسان: </a:t>
            </a:r>
            <a:endParaRPr lang="en-US" sz="2600" dirty="0">
              <a:solidFill>
                <a:schemeClr val="tx1"/>
              </a:solidFill>
              <a:cs typeface="B Titr" panose="00000700000000000000" pitchFamily="2" charset="-78"/>
            </a:endParaRPr>
          </a:p>
        </p:txBody>
      </p:sp>
      <p:sp>
        <p:nvSpPr>
          <p:cNvPr id="17" name="Oval 16"/>
          <p:cNvSpPr/>
          <p:nvPr/>
        </p:nvSpPr>
        <p:spPr>
          <a:xfrm>
            <a:off x="1601292" y="2175647"/>
            <a:ext cx="4195073" cy="1382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1"/>
                </a:solidFill>
                <a:cs typeface="B Titr" panose="00000700000000000000" pitchFamily="2" charset="-78"/>
              </a:rPr>
              <a:t>فقدان آگاهی جامعه نسبت به وظایف و مسئولیت های واقعی حسابرسان</a:t>
            </a:r>
            <a:endParaRPr lang="en-US" sz="2000" dirty="0">
              <a:solidFill>
                <a:schemeClr val="tx1"/>
              </a:solidFill>
              <a:cs typeface="B Titr" panose="00000700000000000000" pitchFamily="2" charset="-78"/>
            </a:endParaRPr>
          </a:p>
        </p:txBody>
      </p:sp>
      <p:sp>
        <p:nvSpPr>
          <p:cNvPr id="18" name="Oval 17"/>
          <p:cNvSpPr/>
          <p:nvPr/>
        </p:nvSpPr>
        <p:spPr>
          <a:xfrm>
            <a:off x="1646726" y="3424678"/>
            <a:ext cx="4195073" cy="1382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1"/>
                </a:solidFill>
                <a:cs typeface="B Titr" panose="00000700000000000000" pitchFamily="2" charset="-78"/>
              </a:rPr>
              <a:t>وجود فاصله انتظارتی میان حسابرسان و استفاده کنندگان گزارشات حسابرسی</a:t>
            </a:r>
            <a:endParaRPr lang="en-US" sz="2000" dirty="0">
              <a:solidFill>
                <a:schemeClr val="tx1"/>
              </a:solidFill>
              <a:cs typeface="B Titr" panose="00000700000000000000" pitchFamily="2" charset="-78"/>
            </a:endParaRPr>
          </a:p>
        </p:txBody>
      </p:sp>
      <p:sp>
        <p:nvSpPr>
          <p:cNvPr id="19" name="Oval 18"/>
          <p:cNvSpPr/>
          <p:nvPr/>
        </p:nvSpPr>
        <p:spPr>
          <a:xfrm>
            <a:off x="1566216" y="4639508"/>
            <a:ext cx="4195073" cy="1382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1"/>
                </a:solidFill>
                <a:cs typeface="B Titr" panose="00000700000000000000" pitchFamily="2" charset="-78"/>
              </a:rPr>
              <a:t>امید جبران بخشی از زیان وارد آمده با طرح دعاوی در دادگاه</a:t>
            </a:r>
            <a:endParaRPr lang="en-US" sz="2000" dirty="0">
              <a:solidFill>
                <a:schemeClr val="tx1"/>
              </a:solidFill>
              <a:cs typeface="B Titr" panose="00000700000000000000" pitchFamily="2" charset="-78"/>
            </a:endParaRPr>
          </a:p>
        </p:txBody>
      </p:sp>
      <p:cxnSp>
        <p:nvCxnSpPr>
          <p:cNvPr id="20" name="Straight Arrow Connector 19"/>
          <p:cNvCxnSpPr/>
          <p:nvPr/>
        </p:nvCxnSpPr>
        <p:spPr>
          <a:xfrm>
            <a:off x="5761289" y="2893647"/>
            <a:ext cx="1402185" cy="1304852"/>
          </a:xfrm>
          <a:prstGeom prst="straightConnector1">
            <a:avLst/>
          </a:prstGeom>
          <a:ln w="28575">
            <a:solidFill>
              <a:schemeClr val="bg1">
                <a:lumMod val="95000"/>
                <a:lumOff val="5000"/>
                <a:alpha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6" idx="1"/>
          </p:cNvCxnSpPr>
          <p:nvPr/>
        </p:nvCxnSpPr>
        <p:spPr>
          <a:xfrm>
            <a:off x="5851065" y="4150933"/>
            <a:ext cx="1283424" cy="65489"/>
          </a:xfrm>
          <a:prstGeom prst="straightConnector1">
            <a:avLst/>
          </a:prstGeom>
          <a:ln w="28575">
            <a:solidFill>
              <a:schemeClr val="bg1">
                <a:lumMod val="95000"/>
                <a:lumOff val="5000"/>
                <a:alpha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761289" y="4200849"/>
            <a:ext cx="1437261" cy="1129824"/>
          </a:xfrm>
          <a:prstGeom prst="straightConnector1">
            <a:avLst/>
          </a:prstGeom>
          <a:ln w="28575">
            <a:solidFill>
              <a:schemeClr val="bg1">
                <a:lumMod val="95000"/>
                <a:lumOff val="5000"/>
                <a:alpha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134489" y="3686939"/>
            <a:ext cx="4357872" cy="10589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600" dirty="0">
                <a:solidFill>
                  <a:schemeClr val="tx1">
                    <a:lumMod val="85000"/>
                  </a:schemeClr>
                </a:solidFill>
                <a:cs typeface="B Titr" panose="00000700000000000000" pitchFamily="2" charset="-78"/>
              </a:rPr>
              <a:t>علت بسیاری از تعارض ها و طرح دعاوی علیه حسابرسان: </a:t>
            </a:r>
            <a:endParaRPr lang="en-US" sz="2600" dirty="0">
              <a:solidFill>
                <a:schemeClr val="tx1">
                  <a:lumMod val="85000"/>
                </a:schemeClr>
              </a:solidFill>
              <a:cs typeface="B Titr" panose="00000700000000000000" pitchFamily="2" charset="-78"/>
            </a:endParaRPr>
          </a:p>
        </p:txBody>
      </p:sp>
      <p:sp>
        <p:nvSpPr>
          <p:cNvPr id="24" name="Oval 23"/>
          <p:cNvSpPr/>
          <p:nvPr/>
        </p:nvSpPr>
        <p:spPr>
          <a:xfrm>
            <a:off x="1601292" y="2175646"/>
            <a:ext cx="4195073" cy="138233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a:solidFill>
                  <a:schemeClr val="tx1">
                    <a:lumMod val="85000"/>
                  </a:schemeClr>
                </a:solidFill>
                <a:cs typeface="B Titr" panose="00000700000000000000" pitchFamily="2" charset="-78"/>
              </a:rPr>
              <a:t>فقدان آگاهی جامعه نسبت به وظایف و مسئولیت های واقعی حسابرسان</a:t>
            </a:r>
            <a:endParaRPr lang="en-US" sz="2000" dirty="0">
              <a:solidFill>
                <a:schemeClr val="tx1">
                  <a:lumMod val="85000"/>
                </a:schemeClr>
              </a:solidFill>
              <a:cs typeface="B Titr" panose="00000700000000000000" pitchFamily="2" charset="-78"/>
            </a:endParaRPr>
          </a:p>
        </p:txBody>
      </p:sp>
      <p:sp>
        <p:nvSpPr>
          <p:cNvPr id="25" name="Oval 24"/>
          <p:cNvSpPr/>
          <p:nvPr/>
        </p:nvSpPr>
        <p:spPr>
          <a:xfrm>
            <a:off x="1646726" y="3424677"/>
            <a:ext cx="4195073" cy="138233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a:solidFill>
                  <a:schemeClr val="tx1">
                    <a:lumMod val="85000"/>
                  </a:schemeClr>
                </a:solidFill>
                <a:cs typeface="B Titr" panose="00000700000000000000" pitchFamily="2" charset="-78"/>
              </a:rPr>
              <a:t>وجود فاصله انتظارتی میان حسابرسان و استفاده کنندگان گزارشات حسابرسی</a:t>
            </a:r>
            <a:endParaRPr lang="en-US" sz="2000" dirty="0">
              <a:solidFill>
                <a:schemeClr val="tx1">
                  <a:lumMod val="85000"/>
                </a:schemeClr>
              </a:solidFill>
              <a:cs typeface="B Titr" panose="00000700000000000000" pitchFamily="2" charset="-78"/>
            </a:endParaRPr>
          </a:p>
        </p:txBody>
      </p:sp>
      <p:sp>
        <p:nvSpPr>
          <p:cNvPr id="26" name="Oval 25"/>
          <p:cNvSpPr/>
          <p:nvPr/>
        </p:nvSpPr>
        <p:spPr>
          <a:xfrm>
            <a:off x="1566216" y="4639507"/>
            <a:ext cx="4195073" cy="138233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a:solidFill>
                  <a:schemeClr val="tx1">
                    <a:lumMod val="85000"/>
                  </a:schemeClr>
                </a:solidFill>
                <a:cs typeface="B Titr" panose="00000700000000000000" pitchFamily="2" charset="-78"/>
              </a:rPr>
              <a:t>امید جبران بخشی از زیان وارد آمده با طرح دعاوی در دادگاه</a:t>
            </a:r>
            <a:endParaRPr lang="en-US" sz="2000" dirty="0">
              <a:solidFill>
                <a:schemeClr val="tx1">
                  <a:lumMod val="85000"/>
                </a:schemeClr>
              </a:solidFill>
              <a:cs typeface="B Titr" panose="00000700000000000000" pitchFamily="2" charset="-78"/>
            </a:endParaRPr>
          </a:p>
        </p:txBody>
      </p:sp>
    </p:spTree>
    <p:extLst>
      <p:ext uri="{BB962C8B-B14F-4D97-AF65-F5344CB8AC3E}">
        <p14:creationId xmlns:p14="http://schemas.microsoft.com/office/powerpoint/2010/main" val="1282388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491320" y="1570353"/>
            <a:ext cx="10967624" cy="2123658"/>
          </a:xfrm>
          <a:prstGeom prst="rect">
            <a:avLst/>
          </a:prstGeom>
        </p:spPr>
        <p:txBody>
          <a:bodyPr wrap="square">
            <a:spAutoFit/>
          </a:bodyPr>
          <a:lstStyle/>
          <a:p>
            <a:pPr algn="r">
              <a:lnSpc>
                <a:spcPct val="150000"/>
              </a:lnSpc>
            </a:pPr>
            <a:r>
              <a:rPr lang="fa-IR" sz="2200" dirty="0">
                <a:cs typeface="B Titr" panose="00000700000000000000" pitchFamily="2" charset="-78"/>
              </a:rPr>
              <a:t>مفاهیمی که در صورت فهم صحیح و ایجاد تمایز میان آن ها شاهد کاهش فاصله انتظاراتی و نیز حل بسیاری از دعاوی حقوقی خواهیم بود:</a:t>
            </a:r>
            <a:endParaRPr lang="en-US" sz="2200" dirty="0">
              <a:cs typeface="B Titr" panose="00000700000000000000" pitchFamily="2" charset="-78"/>
            </a:endParaRPr>
          </a:p>
          <a:p>
            <a:pPr algn="r">
              <a:lnSpc>
                <a:spcPct val="150000"/>
              </a:lnSpc>
            </a:pPr>
            <a:endParaRPr lang="fa-IR" sz="2200" dirty="0">
              <a:cs typeface="B Titr" panose="00000700000000000000" pitchFamily="2" charset="-78"/>
            </a:endParaRPr>
          </a:p>
          <a:p>
            <a:pPr algn="r" rtl="1">
              <a:lnSpc>
                <a:spcPct val="150000"/>
              </a:lnSpc>
            </a:pPr>
            <a:endParaRPr lang="fa-IR" sz="2200" dirty="0">
              <a:cs typeface="B Titr" panose="00000700000000000000" pitchFamily="2" charset="-78"/>
            </a:endParaRPr>
          </a:p>
        </p:txBody>
      </p:sp>
      <p:sp>
        <p:nvSpPr>
          <p:cNvPr id="7" name="Rectangle 6"/>
          <p:cNvSpPr/>
          <p:nvPr/>
        </p:nvSpPr>
        <p:spPr>
          <a:xfrm>
            <a:off x="8102522" y="3182746"/>
            <a:ext cx="3007554" cy="577850"/>
          </a:xfrm>
          <a:prstGeom prst="rect">
            <a:avLst/>
          </a:prstGeom>
        </p:spPr>
        <p:txBody>
          <a:bodyPr wrap="none">
            <a:spAutoFit/>
          </a:bodyPr>
          <a:lstStyle/>
          <a:p>
            <a:pPr marL="342900" indent="-342900" algn="r" rtl="1">
              <a:lnSpc>
                <a:spcPct val="150000"/>
              </a:lnSpc>
              <a:buFont typeface="Wingdings" panose="05000000000000000000" pitchFamily="2" charset="2"/>
              <a:buChar char="ü"/>
            </a:pPr>
            <a:r>
              <a:rPr lang="fa-IR" sz="2400" dirty="0">
                <a:cs typeface="B Titr" panose="00000700000000000000" pitchFamily="2" charset="-78"/>
              </a:rPr>
              <a:t>ورشکستگی واحد تجاری</a:t>
            </a:r>
          </a:p>
        </p:txBody>
      </p:sp>
      <p:sp>
        <p:nvSpPr>
          <p:cNvPr id="10" name="Rectangle 9"/>
          <p:cNvSpPr/>
          <p:nvPr/>
        </p:nvSpPr>
        <p:spPr>
          <a:xfrm>
            <a:off x="9032263" y="4562797"/>
            <a:ext cx="2077813" cy="577850"/>
          </a:xfrm>
          <a:prstGeom prst="rect">
            <a:avLst/>
          </a:prstGeom>
        </p:spPr>
        <p:txBody>
          <a:bodyPr wrap="none">
            <a:spAutoFit/>
          </a:bodyPr>
          <a:lstStyle/>
          <a:p>
            <a:pPr marL="342900" indent="-342900" algn="r" rtl="1">
              <a:lnSpc>
                <a:spcPct val="150000"/>
              </a:lnSpc>
              <a:buFont typeface="Wingdings" panose="05000000000000000000" pitchFamily="2" charset="2"/>
              <a:buChar char="ü"/>
            </a:pPr>
            <a:r>
              <a:rPr lang="fa-IR" sz="2400" dirty="0">
                <a:cs typeface="B Titr" panose="00000700000000000000" pitchFamily="2" charset="-78"/>
              </a:rPr>
              <a:t>خطر حسابرسی</a:t>
            </a:r>
          </a:p>
        </p:txBody>
      </p:sp>
      <p:sp>
        <p:nvSpPr>
          <p:cNvPr id="11" name="Rectangle 10"/>
          <p:cNvSpPr/>
          <p:nvPr/>
        </p:nvSpPr>
        <p:spPr>
          <a:xfrm>
            <a:off x="8971349" y="3835299"/>
            <a:ext cx="2138727" cy="600164"/>
          </a:xfrm>
          <a:prstGeom prst="rect">
            <a:avLst/>
          </a:prstGeom>
        </p:spPr>
        <p:txBody>
          <a:bodyPr wrap="none">
            <a:spAutoFit/>
          </a:bodyPr>
          <a:lstStyle/>
          <a:p>
            <a:pPr marL="342900" indent="-342900" algn="r" rtl="1">
              <a:lnSpc>
                <a:spcPct val="150000"/>
              </a:lnSpc>
              <a:buFont typeface="Wingdings" panose="05000000000000000000" pitchFamily="2" charset="2"/>
              <a:buChar char="ü"/>
            </a:pPr>
            <a:r>
              <a:rPr lang="fa-IR" sz="2400" dirty="0">
                <a:cs typeface="B Titr" panose="00000700000000000000" pitchFamily="2" charset="-78"/>
              </a:rPr>
              <a:t>قصور حسابرس</a:t>
            </a:r>
          </a:p>
        </p:txBody>
      </p:sp>
    </p:spTree>
    <p:extLst>
      <p:ext uri="{BB962C8B-B14F-4D97-AF65-F5344CB8AC3E}">
        <p14:creationId xmlns:p14="http://schemas.microsoft.com/office/powerpoint/2010/main" val="31699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331762" y="1022332"/>
            <a:ext cx="10967624" cy="1107996"/>
          </a:xfrm>
          <a:prstGeom prst="rect">
            <a:avLst/>
          </a:prstGeom>
        </p:spPr>
        <p:txBody>
          <a:bodyPr wrap="square">
            <a:spAutoFit/>
          </a:bodyPr>
          <a:lstStyle/>
          <a:p>
            <a:pPr algn="r"/>
            <a:r>
              <a:rPr lang="fa-IR" sz="2200" dirty="0">
                <a:cs typeface="B Titr" panose="00000700000000000000" pitchFamily="2" charset="-78"/>
              </a:rPr>
              <a:t>طبق بند 12 استاندارد حسابرسی شماره 240 ایران:</a:t>
            </a:r>
          </a:p>
          <a:p>
            <a:pPr algn="r"/>
            <a:r>
              <a:rPr lang="fa-IR" sz="2200" dirty="0">
                <a:cs typeface="B Titr" panose="00000700000000000000" pitchFamily="2" charset="-78"/>
              </a:rPr>
              <a:t>« حسابرسی انجام شده طبق استانداردهای حسابرسی باید به گونه ای طراحی شود که از نبود تحریف با اهمیت ناشی از تقلب یا اشتباه در صورت های مالی اطمینان معقول به دست آید».</a:t>
            </a:r>
            <a:endParaRPr lang="en-US" sz="2200" dirty="0">
              <a:cs typeface="B Titr" panose="00000700000000000000" pitchFamily="2" charset="-78"/>
            </a:endParaRPr>
          </a:p>
        </p:txBody>
      </p:sp>
      <p:sp>
        <p:nvSpPr>
          <p:cNvPr id="15" name="Rectangle 14"/>
          <p:cNvSpPr/>
          <p:nvPr/>
        </p:nvSpPr>
        <p:spPr>
          <a:xfrm>
            <a:off x="5865536" y="327969"/>
            <a:ext cx="5835251" cy="600164"/>
          </a:xfrm>
          <a:prstGeom prst="rect">
            <a:avLst/>
          </a:prstGeom>
        </p:spPr>
        <p:txBody>
          <a:bodyPr wrap="none">
            <a:spAutoFit/>
          </a:bodyPr>
          <a:lstStyle/>
          <a:p>
            <a:pPr algn="r">
              <a:lnSpc>
                <a:spcPct val="150000"/>
              </a:lnSpc>
            </a:pPr>
            <a:r>
              <a:rPr lang="fa-IR" sz="2400" dirty="0">
                <a:solidFill>
                  <a:schemeClr val="accent2"/>
                </a:solidFill>
                <a:cs typeface="B Titr" panose="00000700000000000000" pitchFamily="2" charset="-78"/>
              </a:rPr>
              <a:t>اصطلاحات حقوقی تاثیر گذار بر مسئولیت حسابرسان:</a:t>
            </a:r>
          </a:p>
        </p:txBody>
      </p:sp>
      <p:sp>
        <p:nvSpPr>
          <p:cNvPr id="6" name="Rectangle 5"/>
          <p:cNvSpPr/>
          <p:nvPr/>
        </p:nvSpPr>
        <p:spPr>
          <a:xfrm>
            <a:off x="9550005" y="5981100"/>
            <a:ext cx="1831628" cy="369332"/>
          </a:xfrm>
          <a:prstGeom prst="rect">
            <a:avLst/>
          </a:prstGeom>
        </p:spPr>
        <p:txBody>
          <a:bodyPr wrap="square">
            <a:spAutoFit/>
          </a:bodyPr>
          <a:lstStyle/>
          <a:p>
            <a:pPr marL="342900" indent="-342900" algn="r" rtl="1">
              <a:buFont typeface="Wingdings" panose="05000000000000000000" pitchFamily="2" charset="2"/>
              <a:buChar char="§"/>
            </a:pPr>
            <a:r>
              <a:rPr lang="fa-IR" dirty="0">
                <a:cs typeface="B Titr" panose="00000700000000000000" pitchFamily="2" charset="-78"/>
              </a:rPr>
              <a:t>اشخاص ثالث</a:t>
            </a:r>
          </a:p>
        </p:txBody>
      </p:sp>
      <p:sp>
        <p:nvSpPr>
          <p:cNvPr id="7" name="Rectangle 6"/>
          <p:cNvSpPr/>
          <p:nvPr/>
        </p:nvSpPr>
        <p:spPr>
          <a:xfrm>
            <a:off x="8905838" y="5526740"/>
            <a:ext cx="2489242" cy="369332"/>
          </a:xfrm>
          <a:prstGeom prst="rect">
            <a:avLst/>
          </a:prstGeom>
        </p:spPr>
        <p:txBody>
          <a:bodyPr wrap="square">
            <a:spAutoFit/>
          </a:bodyPr>
          <a:lstStyle/>
          <a:p>
            <a:pPr marL="342900" indent="-342900" algn="r" rtl="1">
              <a:buFont typeface="Wingdings" panose="05000000000000000000" pitchFamily="2" charset="2"/>
              <a:buChar char="§"/>
            </a:pPr>
            <a:r>
              <a:rPr lang="fa-IR" dirty="0">
                <a:cs typeface="B Titr" panose="00000700000000000000" pitchFamily="2" charset="-78"/>
              </a:rPr>
              <a:t>سهل انگاری متقابل</a:t>
            </a:r>
          </a:p>
        </p:txBody>
      </p:sp>
      <p:sp>
        <p:nvSpPr>
          <p:cNvPr id="8" name="Rectangle 7"/>
          <p:cNvSpPr/>
          <p:nvPr/>
        </p:nvSpPr>
        <p:spPr>
          <a:xfrm>
            <a:off x="8195329" y="5097054"/>
            <a:ext cx="3186304" cy="369332"/>
          </a:xfrm>
          <a:prstGeom prst="rect">
            <a:avLst/>
          </a:prstGeom>
        </p:spPr>
        <p:txBody>
          <a:bodyPr wrap="square">
            <a:spAutoFit/>
          </a:bodyPr>
          <a:lstStyle/>
          <a:p>
            <a:pPr marL="342900" indent="-342900" algn="r" rtl="1">
              <a:buFont typeface="Wingdings" panose="05000000000000000000" pitchFamily="2" charset="2"/>
              <a:buChar char="§"/>
            </a:pPr>
            <a:r>
              <a:rPr lang="fa-IR" dirty="0">
                <a:cs typeface="B Titr" panose="00000700000000000000" pitchFamily="2" charset="-78"/>
              </a:rPr>
              <a:t>مسئولیت جداگانه و متناسب</a:t>
            </a:r>
          </a:p>
        </p:txBody>
      </p:sp>
      <p:sp>
        <p:nvSpPr>
          <p:cNvPr id="9" name="Rectangle 8"/>
          <p:cNvSpPr/>
          <p:nvPr/>
        </p:nvSpPr>
        <p:spPr>
          <a:xfrm>
            <a:off x="8271147" y="4703048"/>
            <a:ext cx="3110486" cy="369332"/>
          </a:xfrm>
          <a:prstGeom prst="rect">
            <a:avLst/>
          </a:prstGeom>
        </p:spPr>
        <p:txBody>
          <a:bodyPr wrap="square">
            <a:spAutoFit/>
          </a:bodyPr>
          <a:lstStyle/>
          <a:p>
            <a:pPr marL="342900" indent="-342900" algn="r" rtl="1">
              <a:buFont typeface="Wingdings" panose="05000000000000000000" pitchFamily="2" charset="2"/>
              <a:buChar char="§"/>
            </a:pPr>
            <a:r>
              <a:rPr lang="fa-IR" dirty="0">
                <a:cs typeface="B Titr" panose="00000700000000000000" pitchFamily="2" charset="-78"/>
              </a:rPr>
              <a:t>مسئولیت تضامنی</a:t>
            </a:r>
          </a:p>
        </p:txBody>
      </p:sp>
      <p:sp>
        <p:nvSpPr>
          <p:cNvPr id="10" name="Rectangle 9"/>
          <p:cNvSpPr/>
          <p:nvPr/>
        </p:nvSpPr>
        <p:spPr>
          <a:xfrm>
            <a:off x="9525191" y="4324545"/>
            <a:ext cx="1834797" cy="369332"/>
          </a:xfrm>
          <a:prstGeom prst="rect">
            <a:avLst/>
          </a:prstGeom>
        </p:spPr>
        <p:txBody>
          <a:bodyPr wrap="square">
            <a:spAutoFit/>
          </a:bodyPr>
          <a:lstStyle/>
          <a:p>
            <a:pPr marL="342900" indent="-342900" algn="r" rtl="1">
              <a:buFont typeface="Wingdings" panose="05000000000000000000" pitchFamily="2" charset="2"/>
              <a:buChar char="§"/>
            </a:pPr>
            <a:r>
              <a:rPr lang="fa-IR" dirty="0">
                <a:cs typeface="B Titr" panose="00000700000000000000" pitchFamily="2" charset="-78"/>
              </a:rPr>
              <a:t>نقض قرارداد</a:t>
            </a:r>
          </a:p>
        </p:txBody>
      </p:sp>
      <p:sp>
        <p:nvSpPr>
          <p:cNvPr id="11" name="Rectangle 10"/>
          <p:cNvSpPr/>
          <p:nvPr/>
        </p:nvSpPr>
        <p:spPr>
          <a:xfrm>
            <a:off x="9244890" y="3914888"/>
            <a:ext cx="2103391" cy="369332"/>
          </a:xfrm>
          <a:prstGeom prst="rect">
            <a:avLst/>
          </a:prstGeom>
        </p:spPr>
        <p:txBody>
          <a:bodyPr wrap="square">
            <a:spAutoFit/>
          </a:bodyPr>
          <a:lstStyle/>
          <a:p>
            <a:pPr marL="342900" indent="-342900" algn="r" rtl="1">
              <a:buFont typeface="Wingdings" panose="05000000000000000000" pitchFamily="2" charset="2"/>
              <a:buChar char="§"/>
            </a:pPr>
            <a:r>
              <a:rPr lang="fa-IR" dirty="0">
                <a:cs typeface="B Titr" panose="00000700000000000000" pitchFamily="2" charset="-78"/>
              </a:rPr>
              <a:t>اشتباه</a:t>
            </a:r>
          </a:p>
        </p:txBody>
      </p:sp>
      <p:sp>
        <p:nvSpPr>
          <p:cNvPr id="13" name="Rectangle 12"/>
          <p:cNvSpPr/>
          <p:nvPr/>
        </p:nvSpPr>
        <p:spPr>
          <a:xfrm>
            <a:off x="8296835" y="3538973"/>
            <a:ext cx="3059110" cy="369332"/>
          </a:xfrm>
          <a:prstGeom prst="rect">
            <a:avLst/>
          </a:prstGeom>
        </p:spPr>
        <p:txBody>
          <a:bodyPr wrap="square">
            <a:spAutoFit/>
          </a:bodyPr>
          <a:lstStyle/>
          <a:p>
            <a:pPr marL="342900" indent="-342900" algn="r" rtl="1">
              <a:buFont typeface="Wingdings" panose="05000000000000000000" pitchFamily="2" charset="2"/>
              <a:buChar char="§"/>
            </a:pPr>
            <a:r>
              <a:rPr lang="fa-IR" dirty="0">
                <a:cs typeface="B Titr" panose="00000700000000000000" pitchFamily="2" charset="-78"/>
              </a:rPr>
              <a:t>معادل تقلب (تقلب حکمی)</a:t>
            </a:r>
          </a:p>
        </p:txBody>
      </p:sp>
      <p:sp>
        <p:nvSpPr>
          <p:cNvPr id="14" name="Rectangle 13"/>
          <p:cNvSpPr/>
          <p:nvPr/>
        </p:nvSpPr>
        <p:spPr>
          <a:xfrm>
            <a:off x="10139082" y="3134911"/>
            <a:ext cx="1209199" cy="369332"/>
          </a:xfrm>
          <a:prstGeom prst="rect">
            <a:avLst/>
          </a:prstGeom>
        </p:spPr>
        <p:txBody>
          <a:bodyPr wrap="square">
            <a:spAutoFit/>
          </a:bodyPr>
          <a:lstStyle/>
          <a:p>
            <a:pPr marL="342900" indent="-342900" algn="r" rtl="1">
              <a:buFont typeface="Wingdings" panose="05000000000000000000" pitchFamily="2" charset="2"/>
              <a:buChar char="§"/>
            </a:pPr>
            <a:r>
              <a:rPr lang="fa-IR" dirty="0">
                <a:cs typeface="B Titr" panose="00000700000000000000" pitchFamily="2" charset="-78"/>
              </a:rPr>
              <a:t>تقلب</a:t>
            </a:r>
          </a:p>
        </p:txBody>
      </p:sp>
      <p:sp>
        <p:nvSpPr>
          <p:cNvPr id="16" name="Rectangle 15"/>
          <p:cNvSpPr/>
          <p:nvPr/>
        </p:nvSpPr>
        <p:spPr>
          <a:xfrm>
            <a:off x="8081682" y="2757848"/>
            <a:ext cx="3243629" cy="369332"/>
          </a:xfrm>
          <a:prstGeom prst="rect">
            <a:avLst/>
          </a:prstGeom>
        </p:spPr>
        <p:txBody>
          <a:bodyPr wrap="square">
            <a:spAutoFit/>
          </a:bodyPr>
          <a:lstStyle/>
          <a:p>
            <a:pPr marL="342900" indent="-342900" algn="r" rtl="1">
              <a:buFont typeface="Wingdings" panose="05000000000000000000" pitchFamily="2" charset="2"/>
              <a:buChar char="§"/>
            </a:pPr>
            <a:r>
              <a:rPr lang="fa-IR" dirty="0">
                <a:cs typeface="B Titr" panose="00000700000000000000" pitchFamily="2" charset="-78"/>
              </a:rPr>
              <a:t>قصور (سهل انگاری فاحش)</a:t>
            </a:r>
          </a:p>
        </p:txBody>
      </p:sp>
      <p:sp>
        <p:nvSpPr>
          <p:cNvPr id="17" name="Rectangle 16"/>
          <p:cNvSpPr/>
          <p:nvPr/>
        </p:nvSpPr>
        <p:spPr>
          <a:xfrm>
            <a:off x="8776334" y="2109675"/>
            <a:ext cx="2545325" cy="646331"/>
          </a:xfrm>
          <a:prstGeom prst="rect">
            <a:avLst/>
          </a:prstGeom>
        </p:spPr>
        <p:txBody>
          <a:bodyPr wrap="square">
            <a:spAutoFit/>
          </a:bodyPr>
          <a:lstStyle/>
          <a:p>
            <a:pPr algn="r"/>
            <a:endParaRPr lang="fa-IR" dirty="0">
              <a:cs typeface="B Titr" panose="00000700000000000000" pitchFamily="2" charset="-78"/>
            </a:endParaRPr>
          </a:p>
          <a:p>
            <a:pPr marL="342900" indent="-342900" algn="r" rtl="1">
              <a:buFont typeface="Wingdings" panose="05000000000000000000" pitchFamily="2" charset="2"/>
              <a:buChar char="§"/>
            </a:pPr>
            <a:r>
              <a:rPr lang="fa-IR" dirty="0">
                <a:cs typeface="B Titr" panose="00000700000000000000" pitchFamily="2" charset="-78"/>
              </a:rPr>
              <a:t>سهل انگاری عادی</a:t>
            </a:r>
          </a:p>
        </p:txBody>
      </p:sp>
    </p:spTree>
    <p:extLst>
      <p:ext uri="{BB962C8B-B14F-4D97-AF65-F5344CB8AC3E}">
        <p14:creationId xmlns:p14="http://schemas.microsoft.com/office/powerpoint/2010/main" val="3896992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P spid="14"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09489" y="281354"/>
            <a:ext cx="11619914"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a:off x="309489" y="6595402"/>
            <a:ext cx="11605846" cy="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11915335" y="281354"/>
            <a:ext cx="14068" cy="6314048"/>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309489" y="281354"/>
            <a:ext cx="44547" cy="3674012"/>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7780349" y="520802"/>
            <a:ext cx="3701654" cy="600164"/>
          </a:xfrm>
          <a:prstGeom prst="rect">
            <a:avLst/>
          </a:prstGeom>
        </p:spPr>
        <p:txBody>
          <a:bodyPr wrap="none">
            <a:spAutoFit/>
          </a:bodyPr>
          <a:lstStyle/>
          <a:p>
            <a:pPr algn="r">
              <a:lnSpc>
                <a:spcPct val="150000"/>
              </a:lnSpc>
            </a:pPr>
            <a:r>
              <a:rPr lang="fa-IR" sz="2400" dirty="0">
                <a:solidFill>
                  <a:schemeClr val="accent2"/>
                </a:solidFill>
                <a:cs typeface="B Titr" panose="00000700000000000000" pitchFamily="2" charset="-78"/>
              </a:rPr>
              <a:t>مسئولیت های قانونی حسابرسان:</a:t>
            </a:r>
          </a:p>
        </p:txBody>
      </p:sp>
      <p:sp>
        <p:nvSpPr>
          <p:cNvPr id="16" name="Oval 15"/>
          <p:cNvSpPr/>
          <p:nvPr/>
        </p:nvSpPr>
        <p:spPr>
          <a:xfrm>
            <a:off x="4715326" y="764478"/>
            <a:ext cx="2654116" cy="139023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a:solidFill>
                  <a:schemeClr val="tx1">
                    <a:lumMod val="85000"/>
                  </a:schemeClr>
                </a:solidFill>
                <a:cs typeface="B Titr" panose="00000700000000000000" pitchFamily="2" charset="-78"/>
              </a:rPr>
              <a:t>مسئولیت انتظامی</a:t>
            </a:r>
            <a:endParaRPr lang="en-US" sz="2000" dirty="0">
              <a:solidFill>
                <a:schemeClr val="tx1">
                  <a:lumMod val="85000"/>
                </a:schemeClr>
              </a:solidFill>
              <a:cs typeface="B Titr" panose="00000700000000000000" pitchFamily="2" charset="-78"/>
            </a:endParaRPr>
          </a:p>
        </p:txBody>
      </p:sp>
      <p:sp>
        <p:nvSpPr>
          <p:cNvPr id="17" name="Oval 16"/>
          <p:cNvSpPr/>
          <p:nvPr/>
        </p:nvSpPr>
        <p:spPr>
          <a:xfrm>
            <a:off x="1639338" y="2565129"/>
            <a:ext cx="2654116" cy="139023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a:solidFill>
                  <a:schemeClr val="tx1">
                    <a:lumMod val="85000"/>
                  </a:schemeClr>
                </a:solidFill>
                <a:cs typeface="B Titr" panose="00000700000000000000" pitchFamily="2" charset="-78"/>
              </a:rPr>
              <a:t>مسئولیت جزایی</a:t>
            </a:r>
            <a:endParaRPr lang="en-US" sz="2000" dirty="0">
              <a:solidFill>
                <a:schemeClr val="tx1">
                  <a:lumMod val="85000"/>
                </a:schemeClr>
              </a:solidFill>
              <a:cs typeface="B Titr" panose="00000700000000000000" pitchFamily="2" charset="-78"/>
            </a:endParaRPr>
          </a:p>
        </p:txBody>
      </p:sp>
      <p:sp>
        <p:nvSpPr>
          <p:cNvPr id="18" name="Oval 17"/>
          <p:cNvSpPr/>
          <p:nvPr/>
        </p:nvSpPr>
        <p:spPr>
          <a:xfrm>
            <a:off x="7956805" y="2565129"/>
            <a:ext cx="2654116" cy="139023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a:solidFill>
                  <a:schemeClr val="tx1">
                    <a:lumMod val="85000"/>
                  </a:schemeClr>
                </a:solidFill>
                <a:cs typeface="B Titr" panose="00000700000000000000" pitchFamily="2" charset="-78"/>
              </a:rPr>
              <a:t>مسئولیت مدنی</a:t>
            </a:r>
            <a:endParaRPr lang="en-US" sz="2000" dirty="0">
              <a:solidFill>
                <a:schemeClr val="tx1">
                  <a:lumMod val="85000"/>
                </a:schemeClr>
              </a:solidFill>
              <a:cs typeface="B Titr" panose="00000700000000000000" pitchFamily="2" charset="-78"/>
            </a:endParaRPr>
          </a:p>
        </p:txBody>
      </p:sp>
      <p:sp>
        <p:nvSpPr>
          <p:cNvPr id="19" name="Oval 18"/>
          <p:cNvSpPr/>
          <p:nvPr/>
        </p:nvSpPr>
        <p:spPr>
          <a:xfrm>
            <a:off x="4735637" y="4436988"/>
            <a:ext cx="2654116" cy="139023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a:solidFill>
                  <a:schemeClr val="tx1">
                    <a:lumMod val="85000"/>
                  </a:schemeClr>
                </a:solidFill>
                <a:cs typeface="B Titr" panose="00000700000000000000" pitchFamily="2" charset="-78"/>
              </a:rPr>
              <a:t>مسئولیت قراردادی</a:t>
            </a:r>
            <a:endParaRPr lang="en-US" sz="2000" dirty="0">
              <a:solidFill>
                <a:schemeClr val="tx1">
                  <a:lumMod val="85000"/>
                </a:schemeClr>
              </a:solidFill>
              <a:cs typeface="B Titr" panose="00000700000000000000" pitchFamily="2" charset="-78"/>
            </a:endParaRPr>
          </a:p>
        </p:txBody>
      </p:sp>
      <p:sp>
        <p:nvSpPr>
          <p:cNvPr id="20" name="Oval 19"/>
          <p:cNvSpPr/>
          <p:nvPr/>
        </p:nvSpPr>
        <p:spPr>
          <a:xfrm>
            <a:off x="4810683" y="2565130"/>
            <a:ext cx="2654116" cy="139023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a:solidFill>
                  <a:schemeClr val="tx1">
                    <a:lumMod val="85000"/>
                  </a:schemeClr>
                </a:solidFill>
                <a:cs typeface="B Titr" panose="00000700000000000000" pitchFamily="2" charset="-78"/>
              </a:rPr>
              <a:t>مسئولیت های قانونی حسابرسان</a:t>
            </a:r>
            <a:endParaRPr lang="en-US" sz="2000" dirty="0">
              <a:solidFill>
                <a:schemeClr val="tx1">
                  <a:lumMod val="85000"/>
                </a:schemeClr>
              </a:solidFill>
              <a:cs typeface="B Titr" panose="00000700000000000000" pitchFamily="2" charset="-78"/>
            </a:endParaRPr>
          </a:p>
        </p:txBody>
      </p:sp>
      <p:sp>
        <p:nvSpPr>
          <p:cNvPr id="24" name="Down Arrow 23"/>
          <p:cNvSpPr/>
          <p:nvPr/>
        </p:nvSpPr>
        <p:spPr>
          <a:xfrm>
            <a:off x="5646977" y="4053384"/>
            <a:ext cx="851585" cy="31239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a-IR" sz="2000">
              <a:solidFill>
                <a:schemeClr val="tx1"/>
              </a:solidFill>
              <a:cs typeface="B Titr" panose="00000700000000000000" pitchFamily="2" charset="-78"/>
            </a:endParaRPr>
          </a:p>
        </p:txBody>
      </p:sp>
      <p:sp>
        <p:nvSpPr>
          <p:cNvPr id="25" name="Down Arrow 24"/>
          <p:cNvSpPr/>
          <p:nvPr/>
        </p:nvSpPr>
        <p:spPr>
          <a:xfrm rot="10800000">
            <a:off x="5636903" y="2225667"/>
            <a:ext cx="851585" cy="31239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a-IR" sz="2000">
              <a:solidFill>
                <a:schemeClr val="tx1"/>
              </a:solidFill>
              <a:cs typeface="B Titr" panose="00000700000000000000" pitchFamily="2" charset="-78"/>
            </a:endParaRPr>
          </a:p>
        </p:txBody>
      </p:sp>
      <p:sp>
        <p:nvSpPr>
          <p:cNvPr id="26" name="Down Arrow 25"/>
          <p:cNvSpPr/>
          <p:nvPr/>
        </p:nvSpPr>
        <p:spPr>
          <a:xfrm rot="5400000">
            <a:off x="4126276" y="3104050"/>
            <a:ext cx="851585" cy="31239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a-IR" sz="2000">
              <a:solidFill>
                <a:schemeClr val="tx1"/>
              </a:solidFill>
              <a:cs typeface="B Titr" panose="00000700000000000000" pitchFamily="2" charset="-78"/>
            </a:endParaRPr>
          </a:p>
        </p:txBody>
      </p:sp>
      <p:sp>
        <p:nvSpPr>
          <p:cNvPr id="27" name="Down Arrow 26"/>
          <p:cNvSpPr/>
          <p:nvPr/>
        </p:nvSpPr>
        <p:spPr>
          <a:xfrm rot="16200000">
            <a:off x="7297621" y="3110486"/>
            <a:ext cx="851585" cy="31239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a-IR" sz="2000">
              <a:solidFill>
                <a:schemeClr val="tx1"/>
              </a:solidFill>
              <a:cs typeface="B Titr" panose="00000700000000000000" pitchFamily="2" charset="-78"/>
            </a:endParaRPr>
          </a:p>
        </p:txBody>
      </p:sp>
    </p:spTree>
    <p:extLst>
      <p:ext uri="{BB962C8B-B14F-4D97-AF65-F5344CB8AC3E}">
        <p14:creationId xmlns:p14="http://schemas.microsoft.com/office/powerpoint/2010/main" val="598879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4175</TotalTime>
  <Words>1750</Words>
  <Application>Microsoft Office PowerPoint</Application>
  <PresentationFormat>صفحه گسترده</PresentationFormat>
  <Paragraphs>187</Paragraphs>
  <Slides>30</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30</vt:i4>
      </vt:variant>
    </vt:vector>
  </HeadingPairs>
  <TitlesOfParts>
    <vt:vector size="31" baseType="lpstr">
      <vt:lpstr>Wisp</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vector>
  </TitlesOfParts>
  <Manager>www.pajuheshelmi.ir</Manager>
  <Company>www.pajuheshelmi.ir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www.pajuheshelmi.ir</dc:subject>
  <dc:creator>H N;www.pajuheshelmi.ir</dc:creator>
  <cp:keywords>www.pajuheshelmi.ir</cp:keywords>
  <cp:lastModifiedBy>کاربر ناشناخته</cp:lastModifiedBy>
  <cp:revision>201</cp:revision>
  <dcterms:created xsi:type="dcterms:W3CDTF">2016-10-14T18:34:46Z</dcterms:created>
  <dcterms:modified xsi:type="dcterms:W3CDTF">2021-04-30T07:45:28Z</dcterms:modified>
  <cp:category>www.pajuheshelmi.ir</cp:category>
  <cp:contentStatus>www.pajuheshelmi.ir</cp:contentStatus>
  <dc:language>www.pajuheshelmi.ir</dc:language>
  <cp:version>www.pajuheshelmi.ir</cp:version>
</cp:coreProperties>
</file>