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0EF50-18EA-4E68-9121-81C5CC4B681A}" type="datetimeFigureOut">
              <a:rPr lang="en-US" smtClean="0"/>
              <a:t>8/21/2021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1E27D-D0DA-4E34-A4B6-DEC50EFD8076}" type="slidenum">
              <a:rPr lang="en-US" smtClean="0"/>
              <a:t>‹#›</a:t>
            </a:fld>
            <a:endParaRPr lang="en-US"/>
          </a:p>
        </p:txBody>
      </p:sp>
    </p:spTree>
    <p:extLst>
      <p:ext uri="{BB962C8B-B14F-4D97-AF65-F5344CB8AC3E}">
        <p14:creationId xmlns:p14="http://schemas.microsoft.com/office/powerpoint/2010/main" val="1122351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fld id="{922009E5-63F0-4872-B9C4-2C47BBEB99EC}" type="slidenum">
              <a:rPr lang="ar-SA" sz="1200">
                <a:cs typeface="Times New Roman" panose="02020603050405020304" pitchFamily="18" charset="0"/>
              </a:rPr>
              <a:pPr/>
              <a:t>5</a:t>
            </a:fld>
            <a:endParaRPr lang="en-US" sz="1200">
              <a:cs typeface="Times New Roman" panose="02020603050405020304" pitchFamily="18" charset="0"/>
            </a:endParaRPr>
          </a:p>
        </p:txBody>
      </p:sp>
      <p:sp>
        <p:nvSpPr>
          <p:cNvPr id="72707" name="Rectangle 2"/>
          <p:cNvSpPr>
            <a:spLocks noGrp="1" noRot="1" noChangeAspect="1" noChangeArrowheads="1" noTextEdit="1"/>
          </p:cNvSpPr>
          <p:nvPr>
            <p:ph type="sldImg"/>
          </p:nvPr>
        </p:nvSpPr>
        <p:spPr>
          <a:xfrm>
            <a:off x="685800" y="1143000"/>
            <a:ext cx="5486400" cy="3086100"/>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Tree>
    <p:extLst>
      <p:ext uri="{BB962C8B-B14F-4D97-AF65-F5344CB8AC3E}">
        <p14:creationId xmlns:p14="http://schemas.microsoft.com/office/powerpoint/2010/main" val="407764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fld id="{14E28D0B-B32B-4734-8B45-FA8A3F50C503}" type="slidenum">
              <a:rPr lang="ar-SA" sz="1200">
                <a:cs typeface="Times New Roman" panose="02020603050405020304" pitchFamily="18" charset="0"/>
              </a:rPr>
              <a:pPr/>
              <a:t>9</a:t>
            </a:fld>
            <a:endParaRPr lang="en-US" sz="1200">
              <a:cs typeface="Times New Roman" panose="02020603050405020304" pitchFamily="18" charset="0"/>
            </a:endParaRPr>
          </a:p>
        </p:txBody>
      </p:sp>
      <p:sp>
        <p:nvSpPr>
          <p:cNvPr id="73731" name="Rectangle 2"/>
          <p:cNvSpPr>
            <a:spLocks noGrp="1" noRot="1" noChangeAspect="1" noChangeArrowheads="1" noTextEdit="1"/>
          </p:cNvSpPr>
          <p:nvPr>
            <p:ph type="sldImg"/>
          </p:nvPr>
        </p:nvSpPr>
        <p:spPr>
          <a:xfrm>
            <a:off x="685800" y="1143000"/>
            <a:ext cx="5486400" cy="3086100"/>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Tree>
    <p:extLst>
      <p:ext uri="{BB962C8B-B14F-4D97-AF65-F5344CB8AC3E}">
        <p14:creationId xmlns:p14="http://schemas.microsoft.com/office/powerpoint/2010/main" val="413420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fld id="{3AC7FE4D-5A24-4010-BAAB-BC643B1CE847}" type="slidenum">
              <a:rPr lang="ar-SA" sz="1200">
                <a:cs typeface="Times New Roman" panose="02020603050405020304" pitchFamily="18" charset="0"/>
              </a:rPr>
              <a:pPr/>
              <a:t>11</a:t>
            </a:fld>
            <a:endParaRPr lang="en-US" sz="1200">
              <a:cs typeface="Times New Roman" panose="02020603050405020304" pitchFamily="18" charset="0"/>
            </a:endParaRPr>
          </a:p>
        </p:txBody>
      </p:sp>
      <p:sp>
        <p:nvSpPr>
          <p:cNvPr id="74755" name="Rectangle 2"/>
          <p:cNvSpPr>
            <a:spLocks noGrp="1" noRot="1" noChangeAspect="1" noChangeArrowheads="1" noTextEdit="1"/>
          </p:cNvSpPr>
          <p:nvPr>
            <p:ph type="sldImg"/>
          </p:nvPr>
        </p:nvSpPr>
        <p:spPr>
          <a:xfrm>
            <a:off x="685800" y="1143000"/>
            <a:ext cx="5486400" cy="3086100"/>
          </a:xfrm>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Tree>
    <p:extLst>
      <p:ext uri="{BB962C8B-B14F-4D97-AF65-F5344CB8AC3E}">
        <p14:creationId xmlns:p14="http://schemas.microsoft.com/office/powerpoint/2010/main" val="3372924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fld id="{428AAFAC-7FFC-4D93-86EE-334DE1E18B83}" type="slidenum">
              <a:rPr lang="ar-SA" sz="1200">
                <a:cs typeface="Times New Roman" panose="02020603050405020304" pitchFamily="18" charset="0"/>
              </a:rPr>
              <a:pPr/>
              <a:t>14</a:t>
            </a:fld>
            <a:endParaRPr lang="en-US" sz="1200">
              <a:cs typeface="Times New Roman" panose="02020603050405020304" pitchFamily="18" charset="0"/>
            </a:endParaRPr>
          </a:p>
        </p:txBody>
      </p:sp>
      <p:sp>
        <p:nvSpPr>
          <p:cNvPr id="76803" name="Rectangle 2"/>
          <p:cNvSpPr>
            <a:spLocks noGrp="1" noRot="1" noChangeAspect="1" noChangeArrowheads="1" noTextEdit="1"/>
          </p:cNvSpPr>
          <p:nvPr>
            <p:ph type="sldImg"/>
          </p:nvPr>
        </p:nvSpPr>
        <p:spPr>
          <a:xfrm>
            <a:off x="685800" y="1143000"/>
            <a:ext cx="5486400" cy="3086100"/>
          </a:xfrm>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Tree>
    <p:extLst>
      <p:ext uri="{BB962C8B-B14F-4D97-AF65-F5344CB8AC3E}">
        <p14:creationId xmlns:p14="http://schemas.microsoft.com/office/powerpoint/2010/main" val="2681394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fld id="{FEDB0A06-D2DA-4D04-81DD-72600C2CC0D3}" type="slidenum">
              <a:rPr lang="ar-SA" sz="1200">
                <a:cs typeface="Times New Roman" panose="02020603050405020304" pitchFamily="18" charset="0"/>
              </a:rPr>
              <a:pPr/>
              <a:t>15</a:t>
            </a:fld>
            <a:endParaRPr lang="en-US" sz="1200">
              <a:cs typeface="Times New Roman" panose="02020603050405020304" pitchFamily="18" charset="0"/>
            </a:endParaRPr>
          </a:p>
        </p:txBody>
      </p:sp>
      <p:sp>
        <p:nvSpPr>
          <p:cNvPr id="77827" name="Rectangle 2"/>
          <p:cNvSpPr>
            <a:spLocks noGrp="1" noRot="1" noChangeAspect="1" noChangeArrowheads="1" noTextEdit="1"/>
          </p:cNvSpPr>
          <p:nvPr>
            <p:ph type="sldImg"/>
          </p:nvPr>
        </p:nvSpPr>
        <p:spPr>
          <a:xfrm>
            <a:off x="685800" y="1143000"/>
            <a:ext cx="5486400" cy="3086100"/>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Tree>
    <p:extLst>
      <p:ext uri="{BB962C8B-B14F-4D97-AF65-F5344CB8AC3E}">
        <p14:creationId xmlns:p14="http://schemas.microsoft.com/office/powerpoint/2010/main" val="3931516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fld id="{C3069ACD-FF73-42A2-BDD3-726B9C388EB6}" type="slidenum">
              <a:rPr lang="ar-SA" sz="1200">
                <a:cs typeface="Times New Roman" panose="02020603050405020304" pitchFamily="18" charset="0"/>
              </a:rPr>
              <a:pPr/>
              <a:t>16</a:t>
            </a:fld>
            <a:endParaRPr lang="en-US" sz="1200">
              <a:cs typeface="Times New Roman" panose="02020603050405020304" pitchFamily="18" charset="0"/>
            </a:endParaRPr>
          </a:p>
        </p:txBody>
      </p:sp>
      <p:sp>
        <p:nvSpPr>
          <p:cNvPr id="78851" name="Rectangle 2"/>
          <p:cNvSpPr>
            <a:spLocks noGrp="1" noRot="1" noChangeAspect="1" noChangeArrowheads="1" noTextEdit="1"/>
          </p:cNvSpPr>
          <p:nvPr>
            <p:ph type="sldImg"/>
          </p:nvPr>
        </p:nvSpPr>
        <p:spPr>
          <a:xfrm>
            <a:off x="685800" y="1143000"/>
            <a:ext cx="5486400" cy="3086100"/>
          </a:xfrm>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a-IR"/>
          </a:p>
        </p:txBody>
      </p:sp>
    </p:spTree>
    <p:extLst>
      <p:ext uri="{BB962C8B-B14F-4D97-AF65-F5344CB8AC3E}">
        <p14:creationId xmlns:p14="http://schemas.microsoft.com/office/powerpoint/2010/main" val="1774326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2438400" y="3159764"/>
            <a:ext cx="6096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1036320" y="1219200"/>
            <a:ext cx="100584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844800" y="3375491"/>
            <a:ext cx="82296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C84D4A78-34CF-4FA6-A1B7-5E56C4931D56}" type="datetimeFigureOut">
              <a:rPr lang="en-US" smtClean="0"/>
              <a:t>8/21/2021</a:t>
            </a:fld>
            <a:endParaRPr lang="en-US"/>
          </a:p>
        </p:txBody>
      </p:sp>
      <p:sp>
        <p:nvSpPr>
          <p:cNvPr id="16" name="Slide Number Placeholder 15"/>
          <p:cNvSpPr>
            <a:spLocks noGrp="1"/>
          </p:cNvSpPr>
          <p:nvPr>
            <p:ph type="sldNum" sz="quarter" idx="11"/>
          </p:nvPr>
        </p:nvSpPr>
        <p:spPr/>
        <p:txBody>
          <a:bodyPr/>
          <a:lstStyle/>
          <a:p>
            <a:fld id="{FBB3CFC5-5C6C-4249-B991-4E8D17C05F6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844800" y="685806"/>
            <a:ext cx="77216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4D4A78-34CF-4FA6-A1B7-5E56C4931D56}"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3CFC5-5C6C-4249-B991-4E8D17C05F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800" y="609601"/>
            <a:ext cx="28448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0800" y="685801"/>
            <a:ext cx="67056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4D4A78-34CF-4FA6-A1B7-5E56C4931D56}" type="datetimeFigureOut">
              <a:rPr lang="en-US" smtClean="0"/>
              <a:t>8/21/2021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3CFC5-5C6C-4249-B991-4E8D17C05F6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890" y="609600"/>
            <a:ext cx="8789313"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890"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81569" y="3244855"/>
            <a:ext cx="781051" cy="365125"/>
          </a:xfrm>
        </p:spPr>
        <p:txBody>
          <a:bodyPr/>
          <a:lstStyle>
            <a:lvl1pPr>
              <a:defRPr/>
            </a:lvl1pPr>
          </a:lstStyle>
          <a:p>
            <a:fld id="{CD88BBDD-6D15-4D52-83B9-14DC7E654C83}" type="slidenum">
              <a:rPr lang="ar-SA"/>
              <a:pPr/>
              <a:t>‹#›</a:t>
            </a:fld>
            <a:endParaRPr lang="en-US"/>
          </a:p>
        </p:txBody>
      </p:sp>
    </p:spTree>
    <p:extLst>
      <p:ext uri="{BB962C8B-B14F-4D97-AF65-F5344CB8AC3E}">
        <p14:creationId xmlns:p14="http://schemas.microsoft.com/office/powerpoint/2010/main" val="23200359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C84D4A78-34CF-4FA6-A1B7-5E56C4931D56}" type="datetimeFigureOut">
              <a:rPr lang="en-US" smtClean="0"/>
              <a:t>8/21/2021</a:t>
            </a:fld>
            <a:endParaRPr lang="en-US"/>
          </a:p>
        </p:txBody>
      </p:sp>
      <p:sp>
        <p:nvSpPr>
          <p:cNvPr id="15" name="Slide Number Placeholder 14"/>
          <p:cNvSpPr>
            <a:spLocks noGrp="1"/>
          </p:cNvSpPr>
          <p:nvPr>
            <p:ph type="sldNum" sz="quarter" idx="11"/>
          </p:nvPr>
        </p:nvSpPr>
        <p:spPr/>
        <p:txBody>
          <a:bodyPr/>
          <a:lstStyle/>
          <a:p>
            <a:fld id="{FBB3CFC5-5C6C-4249-B991-4E8D17C05F6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5689600" y="4074502"/>
            <a:ext cx="6096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6096000" y="4267368"/>
            <a:ext cx="49784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C84D4A78-34CF-4FA6-A1B7-5E56C4931D56}" type="datetimeFigureOut">
              <a:rPr lang="en-US" smtClean="0"/>
              <a:t>8/21/2021</a:t>
            </a:fld>
            <a:endParaRPr lang="en-US"/>
          </a:p>
        </p:txBody>
      </p:sp>
      <p:sp>
        <p:nvSpPr>
          <p:cNvPr id="13" name="Slide Number Placeholder 12"/>
          <p:cNvSpPr>
            <a:spLocks noGrp="1"/>
          </p:cNvSpPr>
          <p:nvPr>
            <p:ph type="sldNum" sz="quarter" idx="11"/>
          </p:nvPr>
        </p:nvSpPr>
        <p:spPr/>
        <p:txBody>
          <a:bodyPr/>
          <a:lstStyle/>
          <a:p>
            <a:fld id="{FBB3CFC5-5C6C-4249-B991-4E8D17C05F6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3048000" y="1905000"/>
            <a:ext cx="804672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C84D4A78-34CF-4FA6-A1B7-5E56C4931D56}" type="datetimeFigureOut">
              <a:rPr lang="en-US" smtClean="0"/>
              <a:t>8/21/2021</a:t>
            </a:fld>
            <a:endParaRPr lang="en-US"/>
          </a:p>
        </p:txBody>
      </p:sp>
      <p:sp>
        <p:nvSpPr>
          <p:cNvPr id="9" name="Slide Number Placeholder 8"/>
          <p:cNvSpPr>
            <a:spLocks noGrp="1"/>
          </p:cNvSpPr>
          <p:nvPr>
            <p:ph type="sldNum" sz="quarter" idx="11"/>
          </p:nvPr>
        </p:nvSpPr>
        <p:spPr/>
        <p:txBody>
          <a:bodyPr/>
          <a:lstStyle/>
          <a:p>
            <a:fld id="{FBB3CFC5-5C6C-4249-B991-4E8D17C05F6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792224" y="658368"/>
            <a:ext cx="4364736"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6705600" y="658373"/>
            <a:ext cx="4364736"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816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792224" y="1371600"/>
            <a:ext cx="43688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70560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705600" y="1371600"/>
            <a:ext cx="4364736"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408853" y="520192"/>
            <a:ext cx="6096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6373707" y="520192"/>
            <a:ext cx="6096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C84D4A78-34CF-4FA6-A1B7-5E56C4931D56}" type="datetimeFigureOut">
              <a:rPr lang="en-US" smtClean="0"/>
              <a:t>8/21/2021</a:t>
            </a:fld>
            <a:endParaRPr lang="en-US"/>
          </a:p>
        </p:txBody>
      </p:sp>
      <p:sp>
        <p:nvSpPr>
          <p:cNvPr id="15" name="Slide Number Placeholder 14"/>
          <p:cNvSpPr>
            <a:spLocks noGrp="1"/>
          </p:cNvSpPr>
          <p:nvPr>
            <p:ph type="sldNum" sz="quarter" idx="11"/>
          </p:nvPr>
        </p:nvSpPr>
        <p:spPr/>
        <p:txBody>
          <a:bodyPr/>
          <a:lstStyle/>
          <a:p>
            <a:fld id="{FBB3CFC5-5C6C-4249-B991-4E8D17C05F6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C84D4A78-34CF-4FA6-A1B7-5E56C4931D56}" type="datetimeFigureOut">
              <a:rPr lang="en-US" smtClean="0"/>
              <a:t>8/21/2021</a:t>
            </a:fld>
            <a:endParaRPr lang="en-US"/>
          </a:p>
        </p:txBody>
      </p:sp>
      <p:sp>
        <p:nvSpPr>
          <p:cNvPr id="8" name="Slide Number Placeholder 7"/>
          <p:cNvSpPr>
            <a:spLocks noGrp="1"/>
          </p:cNvSpPr>
          <p:nvPr>
            <p:ph type="sldNum" sz="quarter" idx="11"/>
          </p:nvPr>
        </p:nvSpPr>
        <p:spPr/>
        <p:txBody>
          <a:bodyPr/>
          <a:lstStyle/>
          <a:p>
            <a:fld id="{FBB3CFC5-5C6C-4249-B991-4E8D17C05F6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84D4A78-34CF-4FA6-A1B7-5E56C4931D56}" type="datetimeFigureOut">
              <a:rPr lang="en-US" smtClean="0"/>
              <a:t>8/21/2021</a:t>
            </a:fld>
            <a:endParaRPr lang="en-US"/>
          </a:p>
        </p:txBody>
      </p:sp>
      <p:sp>
        <p:nvSpPr>
          <p:cNvPr id="6" name="Slide Number Placeholder 5"/>
          <p:cNvSpPr>
            <a:spLocks noGrp="1"/>
          </p:cNvSpPr>
          <p:nvPr>
            <p:ph type="sldNum" sz="quarter" idx="11"/>
          </p:nvPr>
        </p:nvSpPr>
        <p:spPr/>
        <p:txBody>
          <a:bodyPr/>
          <a:lstStyle/>
          <a:p>
            <a:fld id="{FBB3CFC5-5C6C-4249-B991-4E8D17C05F65}"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7105227" y="1774588"/>
            <a:ext cx="6096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1117600" y="685801"/>
            <a:ext cx="57912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0" y="685801"/>
            <a:ext cx="34544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C84D4A78-34CF-4FA6-A1B7-5E56C4931D56}" type="datetimeFigureOut">
              <a:rPr lang="en-US" smtClean="0"/>
              <a:t>8/21/2021</a:t>
            </a:fld>
            <a:endParaRPr lang="en-US"/>
          </a:p>
        </p:txBody>
      </p:sp>
      <p:sp>
        <p:nvSpPr>
          <p:cNvPr id="16" name="Slide Number Placeholder 15"/>
          <p:cNvSpPr>
            <a:spLocks noGrp="1"/>
          </p:cNvSpPr>
          <p:nvPr>
            <p:ph type="sldNum" sz="quarter" idx="11"/>
          </p:nvPr>
        </p:nvSpPr>
        <p:spPr/>
        <p:txBody>
          <a:bodyPr/>
          <a:lstStyle/>
          <a:p>
            <a:fld id="{FBB3CFC5-5C6C-4249-B991-4E8D17C05F6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25600" y="612776"/>
            <a:ext cx="89408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3657600" y="3453047"/>
            <a:ext cx="67056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3247136" y="3331464"/>
            <a:ext cx="6096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C84D4A78-34CF-4FA6-A1B7-5E56C4931D56}" type="datetimeFigureOut">
              <a:rPr lang="en-US" smtClean="0"/>
              <a:t>8/21/2021</a:t>
            </a:fld>
            <a:endParaRPr lang="en-US"/>
          </a:p>
        </p:txBody>
      </p:sp>
      <p:sp>
        <p:nvSpPr>
          <p:cNvPr id="14" name="Slide Number Placeholder 13"/>
          <p:cNvSpPr>
            <a:spLocks noGrp="1"/>
          </p:cNvSpPr>
          <p:nvPr>
            <p:ph type="sldNum" sz="quarter" idx="11"/>
          </p:nvPr>
        </p:nvSpPr>
        <p:spPr/>
        <p:txBody>
          <a:bodyPr/>
          <a:lstStyle/>
          <a:p>
            <a:fld id="{FBB3CFC5-5C6C-4249-B991-4E8D17C05F6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830961" y="1038445"/>
            <a:ext cx="965416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557464" y="419137"/>
            <a:ext cx="5538472" cy="5973945"/>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4370608" y="116859"/>
            <a:ext cx="8639149"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36320" y="4876800"/>
            <a:ext cx="100584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844800" y="685806"/>
            <a:ext cx="8128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00" y="6154743"/>
            <a:ext cx="28448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C84D4A78-34CF-4FA6-A1B7-5E56C4931D56}" type="datetimeFigureOut">
              <a:rPr lang="en-US" smtClean="0"/>
              <a:t>8/21/2021</a:t>
            </a:fld>
            <a:endParaRPr lang="en-US"/>
          </a:p>
        </p:txBody>
      </p:sp>
      <p:sp>
        <p:nvSpPr>
          <p:cNvPr id="5" name="Footer Placeholder 4"/>
          <p:cNvSpPr>
            <a:spLocks noGrp="1"/>
          </p:cNvSpPr>
          <p:nvPr>
            <p:ph type="ftr" sz="quarter" idx="3"/>
          </p:nvPr>
        </p:nvSpPr>
        <p:spPr>
          <a:xfrm>
            <a:off x="1097280" y="6154743"/>
            <a:ext cx="6096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1097280" y="5842000"/>
            <a:ext cx="28448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FBB3CFC5-5C6C-4249-B991-4E8D17C05F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38579" y="0"/>
            <a:ext cx="11528700" cy="5041692"/>
          </a:xfrm>
        </p:spPr>
        <p:txBody>
          <a:bodyPr/>
          <a:lstStyle/>
          <a:p>
            <a:pPr algn="ctr" rtl="1" eaLnBrk="1" hangingPunct="1">
              <a:lnSpc>
                <a:spcPct val="150000"/>
              </a:lnSpc>
            </a:pPr>
            <a:r>
              <a:rPr lang="fa-IR" sz="2800" b="1" dirty="0">
                <a:cs typeface="B Zar" panose="00000400000000000000" pitchFamily="2" charset="-78"/>
              </a:rPr>
              <a:t>به نام خدا</a:t>
            </a:r>
            <a:br>
              <a:rPr lang="fa-IR" sz="2000" dirty="0">
                <a:cs typeface="B Zar" panose="00000400000000000000" pitchFamily="2" charset="-78"/>
              </a:rPr>
            </a:br>
            <a:br>
              <a:rPr lang="fa-IR" sz="2000" dirty="0">
                <a:cs typeface="B Zar" panose="00000400000000000000" pitchFamily="2" charset="-78"/>
              </a:rPr>
            </a:br>
            <a:br>
              <a:rPr lang="fa-IR" sz="2400" b="1" dirty="0">
                <a:cs typeface="B Zar" panose="00000400000000000000" pitchFamily="2" charset="-78"/>
              </a:rPr>
            </a:br>
            <a:r>
              <a:rPr lang="fa-IR" sz="2400" b="1" dirty="0">
                <a:cs typeface="B Zar" panose="00000400000000000000" pitchFamily="2" charset="-78"/>
              </a:rPr>
              <a:t>موضوع ارائه:هماهنگ سازی حسابداری </a:t>
            </a:r>
            <a:br>
              <a:rPr lang="fa-IR" sz="2400" b="1" dirty="0">
                <a:cs typeface="B Zar" panose="00000400000000000000" pitchFamily="2" charset="-78"/>
              </a:rPr>
            </a:br>
            <a:r>
              <a:rPr lang="fa-IR" sz="2400" b="1" dirty="0">
                <a:cs typeface="B Zar" panose="00000400000000000000" pitchFamily="2" charset="-78"/>
              </a:rPr>
              <a:t>بین المللی  با استفاده از دیدگاه های دیالکتیک هگل و قدرت فوکو</a:t>
            </a:r>
            <a:endParaRPr lang="en-US" sz="2400" b="1" dirty="0">
              <a:cs typeface="B Zar" panose="00000400000000000000" pitchFamily="2" charset="-78"/>
            </a:endParaRPr>
          </a:p>
        </p:txBody>
      </p:sp>
    </p:spTree>
    <p:extLst>
      <p:ext uri="{BB962C8B-B14F-4D97-AF65-F5344CB8AC3E}">
        <p14:creationId xmlns:p14="http://schemas.microsoft.com/office/powerpoint/2010/main" val="157865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Line 5"/>
          <p:cNvSpPr>
            <a:spLocks noChangeShapeType="1"/>
          </p:cNvSpPr>
          <p:nvPr/>
        </p:nvSpPr>
        <p:spPr bwMode="auto">
          <a:xfrm>
            <a:off x="10287000" y="3048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2227" name="Rectangle 1"/>
          <p:cNvSpPr>
            <a:spLocks noChangeArrowheads="1"/>
          </p:cNvSpPr>
          <p:nvPr/>
        </p:nvSpPr>
        <p:spPr bwMode="auto">
          <a:xfrm>
            <a:off x="2895600" y="609602"/>
            <a:ext cx="7162800"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r>
              <a:rPr lang="fa-IR" sz="2300" b="1" dirty="0">
                <a:cs typeface="B Zar" panose="00000400000000000000" pitchFamily="2" charset="-78"/>
              </a:rPr>
              <a:t>مواردی که در رابطه با هماهنگ سازی وجود دارد عبارتند از :</a:t>
            </a:r>
          </a:p>
          <a:p>
            <a:pPr algn="just" rtl="1"/>
            <a:endParaRPr lang="fa-IR" sz="2300" dirty="0">
              <a:cs typeface="B Zar" panose="00000400000000000000" pitchFamily="2" charset="-78"/>
            </a:endParaRPr>
          </a:p>
          <a:p>
            <a:pPr algn="just" rtl="1"/>
            <a:r>
              <a:rPr lang="fa-IR" sz="2300" dirty="0">
                <a:cs typeface="B Zar" panose="00000400000000000000" pitchFamily="2" charset="-78"/>
              </a:rPr>
              <a:t>پدیده نئولیبرالیسم به دنبال خصوصی سازی و ایجاد رقابت است که در آن بازارهای آزاد موجب کارایی و توزیع منصفانه منابع اقتصادی می شود .از این رو به حسابداران توصیه می شود که نقش خود را به صورت ثبت صحیح ،اندازه گیری دقیق و گزارشگری بی طرفانه بر عهده گیرند.در نتیجه ،نئولیبرالیسم معتقد به وجود مدل دوگانه حسابداری نیست. شرکتهای بزرگ بین المللی و خدماتی حسابداری نیز از عدم وجود مدلهای دوگانه استقبال می کنند. </a:t>
            </a:r>
          </a:p>
          <a:p>
            <a:pPr algn="just" rtl="1"/>
            <a:r>
              <a:rPr lang="fa-IR" sz="2300" dirty="0">
                <a:cs typeface="B Zar" panose="00000400000000000000" pitchFamily="2" charset="-78"/>
              </a:rPr>
              <a:t>بر این اساس ، استانداردهای حسابداری در سطح بین المللی باید سازگار با نظریه فرهنگ آزاد باشد. مشکلات اندازه گیری و گزارشگری حسابداران در سراسر دنیا مشابه است و از این رو ، وظیفه حسابداران،ارائه اطلاعات مفید و قابل مقایسه در سطح بین المللی می باشدکه در این صورت ،  موجب می شود تا سازمانهای جهانی نظیر سازمانهای تجارت جهانی ، سازمان همکاری و توسعه اقتصادی صندوق       بین الملل پول و بانک جهانی در یک راستا قرار گیرند.</a:t>
            </a:r>
            <a:endParaRPr lang="en-US" sz="2300" dirty="0">
              <a:cs typeface="B Zar" panose="00000400000000000000" pitchFamily="2" charset="-78"/>
            </a:endParaRPr>
          </a:p>
        </p:txBody>
      </p:sp>
    </p:spTree>
    <p:extLst>
      <p:ext uri="{BB962C8B-B14F-4D97-AF65-F5344CB8AC3E}">
        <p14:creationId xmlns:p14="http://schemas.microsoft.com/office/powerpoint/2010/main" val="270200383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Line 5"/>
          <p:cNvSpPr>
            <a:spLocks noChangeShapeType="1"/>
          </p:cNvSpPr>
          <p:nvPr/>
        </p:nvSpPr>
        <p:spPr bwMode="auto">
          <a:xfrm>
            <a:off x="10426700" y="3048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3251" name="Text Box 9"/>
          <p:cNvSpPr txBox="1">
            <a:spLocks noChangeArrowheads="1"/>
          </p:cNvSpPr>
          <p:nvPr/>
        </p:nvSpPr>
        <p:spPr bwMode="auto">
          <a:xfrm>
            <a:off x="3432176" y="4221163"/>
            <a:ext cx="3743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fa-IR" sz="1800">
              <a:solidFill>
                <a:srgbClr val="FFFF00"/>
              </a:solidFill>
              <a:latin typeface="Arial" panose="020B0604020202020204" pitchFamily="34" charset="0"/>
            </a:endParaRPr>
          </a:p>
          <a:p>
            <a:pPr eaLnBrk="1" hangingPunct="1"/>
            <a:endParaRPr lang="fa-IR" sz="1800">
              <a:solidFill>
                <a:srgbClr val="FFFF00"/>
              </a:solidFill>
              <a:latin typeface="Arial" panose="020B0604020202020204" pitchFamily="34" charset="0"/>
            </a:endParaRPr>
          </a:p>
        </p:txBody>
      </p:sp>
      <p:sp>
        <p:nvSpPr>
          <p:cNvPr id="53252" name="Text Box 11"/>
          <p:cNvSpPr txBox="1">
            <a:spLocks noChangeArrowheads="1"/>
          </p:cNvSpPr>
          <p:nvPr/>
        </p:nvSpPr>
        <p:spPr bwMode="auto">
          <a:xfrm>
            <a:off x="2667000" y="990605"/>
            <a:ext cx="510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spcBef>
                <a:spcPct val="50000"/>
              </a:spcBef>
            </a:pPr>
            <a:endParaRPr lang="fa-IR" sz="2800" b="1" i="1">
              <a:solidFill>
                <a:srgbClr val="000099"/>
              </a:solidFill>
              <a:latin typeface="Zr"/>
              <a:cs typeface="Zar" pitchFamily="2" charset="-78"/>
            </a:endParaRPr>
          </a:p>
        </p:txBody>
      </p:sp>
      <p:sp>
        <p:nvSpPr>
          <p:cNvPr id="53253" name="Oval 17"/>
          <p:cNvSpPr>
            <a:spLocks noChangeArrowheads="1"/>
          </p:cNvSpPr>
          <p:nvPr/>
        </p:nvSpPr>
        <p:spPr bwMode="auto">
          <a:xfrm>
            <a:off x="1905000" y="685800"/>
            <a:ext cx="762000" cy="762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53254" name="Oval 18"/>
          <p:cNvSpPr>
            <a:spLocks noChangeArrowheads="1"/>
          </p:cNvSpPr>
          <p:nvPr/>
        </p:nvSpPr>
        <p:spPr bwMode="auto">
          <a:xfrm>
            <a:off x="2286000" y="457200"/>
            <a:ext cx="838200" cy="533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53255" name="Rectangle 1"/>
          <p:cNvSpPr>
            <a:spLocks noChangeArrowheads="1"/>
          </p:cNvSpPr>
          <p:nvPr/>
        </p:nvSpPr>
        <p:spPr bwMode="auto">
          <a:xfrm>
            <a:off x="2895600" y="723901"/>
            <a:ext cx="7239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lnSpc>
                <a:spcPct val="150000"/>
              </a:lnSpc>
            </a:pPr>
            <a:r>
              <a:rPr lang="fa-IR" sz="2400" dirty="0">
                <a:cs typeface="B Zar" panose="00000400000000000000" pitchFamily="2" charset="-78"/>
              </a:rPr>
              <a:t>طرفداران هماهنگ سازی استاندارد های بین المللی حسابداری وجود چنین استانداردهایی را موجب ایجاد چندین منفعت برای شرکتهای چندین ملیتی تلقی می کنند. اجتناب از تهیه گزارشهای چندگانه و راحتی در تهیه صورتهای مالی تلفیقی ،موجب پیشگیری از وقوع هزینه های مضاعف می گردد .</a:t>
            </a:r>
          </a:p>
          <a:p>
            <a:pPr algn="just" rtl="1">
              <a:lnSpc>
                <a:spcPct val="150000"/>
              </a:lnSpc>
            </a:pPr>
            <a:endParaRPr lang="fa-IR" sz="2400" dirty="0">
              <a:cs typeface="B Zar" panose="00000400000000000000" pitchFamily="2" charset="-78"/>
            </a:endParaRPr>
          </a:p>
          <a:p>
            <a:pPr algn="just" rtl="1">
              <a:lnSpc>
                <a:spcPct val="150000"/>
              </a:lnSpc>
            </a:pPr>
            <a:r>
              <a:rPr lang="fa-IR" sz="2400" dirty="0">
                <a:ea typeface="Times New Roman" panose="02020603050405020304" pitchFamily="18" charset="0"/>
                <a:cs typeface="B Zar" panose="00000400000000000000" pitchFamily="2" charset="-78"/>
              </a:rPr>
              <a:t>مندیس و دیگران (2002)معتقدند که اختلاف بیان استانداردهای بین المللی حسابداری و استانداردهای ملی حسابداری ،روز به روز کمتر و امکان مقایسه میان عملکرد شرکتها در چندین کشور فراهم خواهد شد.بدین طریق،مصونیت سرمایه گذاران بیشتر و تسهیم منابع در بازارهای مالی بین المللی به گونه   مناسب تری انجام می شود .</a:t>
            </a:r>
            <a:endParaRPr lang="en-US" sz="2400" dirty="0">
              <a:ea typeface="Times New Roman" panose="02020603050405020304" pitchFamily="18" charset="0"/>
              <a:cs typeface="B Zar" panose="00000400000000000000" pitchFamily="2" charset="-78"/>
            </a:endParaRPr>
          </a:p>
        </p:txBody>
      </p:sp>
    </p:spTree>
    <p:extLst>
      <p:ext uri="{BB962C8B-B14F-4D97-AF65-F5344CB8AC3E}">
        <p14:creationId xmlns:p14="http://schemas.microsoft.com/office/powerpoint/2010/main" val="3266968229"/>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Line 5"/>
          <p:cNvSpPr>
            <a:spLocks noChangeShapeType="1"/>
          </p:cNvSpPr>
          <p:nvPr/>
        </p:nvSpPr>
        <p:spPr bwMode="auto">
          <a:xfrm>
            <a:off x="10287000" y="3048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5299" name="Rectangle 1"/>
          <p:cNvSpPr>
            <a:spLocks noChangeArrowheads="1"/>
          </p:cNvSpPr>
          <p:nvPr/>
        </p:nvSpPr>
        <p:spPr bwMode="auto">
          <a:xfrm>
            <a:off x="2895600" y="304802"/>
            <a:ext cx="7086600" cy="6463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lnSpc>
                <a:spcPct val="150000"/>
              </a:lnSpc>
            </a:pPr>
            <a:r>
              <a:rPr lang="fa-IR" sz="2300" b="1">
                <a:cs typeface="B Zar" panose="00000400000000000000" pitchFamily="2" charset="-78"/>
              </a:rPr>
              <a:t>اقتصاد سیاسی</a:t>
            </a:r>
          </a:p>
          <a:p>
            <a:pPr algn="just" rtl="1">
              <a:lnSpc>
                <a:spcPct val="150000"/>
              </a:lnSpc>
            </a:pPr>
            <a:r>
              <a:rPr lang="fa-IR" sz="2300">
                <a:cs typeface="B Zar" panose="00000400000000000000" pitchFamily="2" charset="-78"/>
              </a:rPr>
              <a:t>طرفداران اقتصاد سیاسی  معتقدند که حسابدارای روابط اجتماعی و اقتصادی را شکل می دهد.از آنجا که استانداردهای بین المللی موجب ایجاد ناعدالتی         بین المللی می شود و نظام نابرابر اقتصادی را گسترش می دهد و شرکتهای چند ملیتی را قدرتمندتر می سازد ،از این رو، حسابداری می تواند نوعی تعادل در شرایط اجتماعی ایجاد کند. </a:t>
            </a:r>
          </a:p>
          <a:p>
            <a:pPr algn="just" rtl="1">
              <a:lnSpc>
                <a:spcPct val="150000"/>
              </a:lnSpc>
            </a:pPr>
            <a:r>
              <a:rPr lang="fa-IR" sz="2300" b="1">
                <a:cs typeface="B Zar" panose="00000400000000000000" pitchFamily="2" charset="-78"/>
              </a:rPr>
              <a:t>دیدگاه پست مدرن</a:t>
            </a:r>
          </a:p>
          <a:p>
            <a:pPr algn="r" rtl="1">
              <a:lnSpc>
                <a:spcPct val="150000"/>
              </a:lnSpc>
            </a:pPr>
            <a:r>
              <a:rPr lang="fa-IR" sz="2300">
                <a:cs typeface="B Zar" panose="00000400000000000000" pitchFamily="2" charset="-78"/>
              </a:rPr>
              <a:t>افراد معتقد به جهانی سازی و معتقد به طیف پست مدرن ، حسابداری را سازه اجتماعی در حال تغییر می دانند و معتقدند که به دلیل افکار و عقاید متعدد و در عین حال متضاد ، همچنین معانی و مفاهیم متفاوت از پدیده امکان یافتن راه حل واحد وجود ندارد. از این رو آنها استانداردها را دارای محرک سیاسی  می دانند.</a:t>
            </a:r>
          </a:p>
          <a:p>
            <a:pPr algn="just" rtl="1">
              <a:lnSpc>
                <a:spcPct val="150000"/>
              </a:lnSpc>
            </a:pPr>
            <a:endParaRPr lang="en-US" sz="2300">
              <a:cs typeface="B Zar" panose="00000400000000000000" pitchFamily="2" charset="-78"/>
            </a:endParaRPr>
          </a:p>
        </p:txBody>
      </p:sp>
    </p:spTree>
    <p:extLst>
      <p:ext uri="{BB962C8B-B14F-4D97-AF65-F5344CB8AC3E}">
        <p14:creationId xmlns:p14="http://schemas.microsoft.com/office/powerpoint/2010/main" val="2148713679"/>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ChangeArrowheads="1"/>
          </p:cNvSpPr>
          <p:nvPr/>
        </p:nvSpPr>
        <p:spPr bwMode="auto">
          <a:xfrm>
            <a:off x="2895602" y="660405"/>
            <a:ext cx="70993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spcBef>
                <a:spcPct val="50000"/>
              </a:spcBef>
            </a:pPr>
            <a:r>
              <a:rPr lang="fa-IR" sz="2400" b="1" dirty="0">
                <a:latin typeface="Zr"/>
                <a:cs typeface="B Zar" panose="00000400000000000000" pitchFamily="2" charset="-78"/>
              </a:rPr>
              <a:t>استفاده کنندگان عمده وتفاوتهای اجتماعی و اقتصادی</a:t>
            </a:r>
          </a:p>
          <a:p>
            <a:pPr algn="just" rtl="1">
              <a:spcBef>
                <a:spcPct val="50000"/>
              </a:spcBef>
            </a:pPr>
            <a:r>
              <a:rPr lang="fa-IR" sz="2400" dirty="0">
                <a:cs typeface="B Zar" panose="00000400000000000000" pitchFamily="2" charset="-78"/>
              </a:rPr>
              <a:t>بر اساس این دیدگاه سیستم گزارشگری مالی هر کشوری در طی زمان تکامل می یابد تا جوابگوی نیاز گروه مشخصی از افراد باشد.همچنین در کشورهای مختلف تاثیر هر یک از گروهها متفاوت است در انگلیس و آمریکا استفاده کنندگان عمده صورتهای مالی ،سرمایه گذاران و اعتبار دهندگان هستند. در آلمان و ژاپن،نهادهای مالیاتی و دولت استفاده کننده عمده محسوب می شوند.</a:t>
            </a:r>
          </a:p>
          <a:p>
            <a:pPr algn="just" rtl="1">
              <a:spcBef>
                <a:spcPct val="50000"/>
              </a:spcBef>
            </a:pPr>
            <a:r>
              <a:rPr lang="fa-IR" sz="2400" b="1" dirty="0">
                <a:cs typeface="B Zar" panose="00000400000000000000" pitchFamily="2" charset="-78"/>
              </a:rPr>
              <a:t>عدم نیاز به هماهنگ سازی</a:t>
            </a:r>
          </a:p>
          <a:p>
            <a:pPr algn="just" rtl="1">
              <a:spcBef>
                <a:spcPct val="50000"/>
              </a:spcBef>
            </a:pPr>
            <a:r>
              <a:rPr lang="fa-IR" sz="2400" dirty="0">
                <a:cs typeface="B Zar" panose="00000400000000000000" pitchFamily="2" charset="-78"/>
              </a:rPr>
              <a:t>بر اساس این دیدگاه تنوع حسابداری و توسعه بازارهای سرمایه و عملیات خارجی ارتباط تنگاتنگی با یکدیگر ندارند.از این رو ،هماهنگ سازی استانداردها نه عملی و نه ارزشمند است. به بیان دیگر،سرمایه گذاران با استفاده از سازوکارهای پیشرفته در اختیار خود ،به اطلاعات مورد نیاز دست می یابند ،بنابراین آنها منتظر تهیه و ارائه اطلاعات مبتنی بر استانداردهای بین المللی نمی مانند.</a:t>
            </a:r>
          </a:p>
        </p:txBody>
      </p:sp>
      <p:sp>
        <p:nvSpPr>
          <p:cNvPr id="56324" name="Line 5"/>
          <p:cNvSpPr>
            <a:spLocks noChangeShapeType="1"/>
          </p:cNvSpPr>
          <p:nvPr/>
        </p:nvSpPr>
        <p:spPr bwMode="auto">
          <a:xfrm>
            <a:off x="10287000" y="3810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42711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5"/>
          <p:cNvSpPr>
            <a:spLocks noChangeShapeType="1"/>
          </p:cNvSpPr>
          <p:nvPr/>
        </p:nvSpPr>
        <p:spPr bwMode="auto">
          <a:xfrm>
            <a:off x="10287000" y="3048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7347" name="Text Box 10"/>
          <p:cNvSpPr txBox="1">
            <a:spLocks noChangeArrowheads="1"/>
          </p:cNvSpPr>
          <p:nvPr/>
        </p:nvSpPr>
        <p:spPr bwMode="auto">
          <a:xfrm>
            <a:off x="1552575" y="3760788"/>
            <a:ext cx="6415088"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en-US" sz="3600" b="1">
              <a:solidFill>
                <a:srgbClr val="0000FF"/>
              </a:solidFill>
              <a:cs typeface="Times New Roman" panose="02020603050405020304" pitchFamily="18" charset="0"/>
            </a:endParaRPr>
          </a:p>
          <a:p>
            <a:pPr eaLnBrk="1" hangingPunct="1"/>
            <a:endParaRPr lang="en-US" sz="3600" b="1">
              <a:solidFill>
                <a:srgbClr val="0000FF"/>
              </a:solidFill>
              <a:cs typeface="Times New Roman" panose="02020603050405020304" pitchFamily="18" charset="0"/>
            </a:endParaRPr>
          </a:p>
          <a:p>
            <a:pPr eaLnBrk="1" hangingPunct="1"/>
            <a:endParaRPr lang="en-US" sz="3600" b="1">
              <a:cs typeface="Times New Roman" panose="02020603050405020304" pitchFamily="18" charset="0"/>
            </a:endParaRPr>
          </a:p>
        </p:txBody>
      </p:sp>
      <p:sp>
        <p:nvSpPr>
          <p:cNvPr id="57348" name="Text Box 9"/>
          <p:cNvSpPr txBox="1">
            <a:spLocks noChangeArrowheads="1"/>
          </p:cNvSpPr>
          <p:nvPr/>
        </p:nvSpPr>
        <p:spPr bwMode="auto">
          <a:xfrm>
            <a:off x="3432176" y="4221163"/>
            <a:ext cx="3743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fa-IR" sz="1800">
              <a:solidFill>
                <a:srgbClr val="FFFF00"/>
              </a:solidFill>
              <a:latin typeface="Arial" panose="020B0604020202020204" pitchFamily="34" charset="0"/>
            </a:endParaRPr>
          </a:p>
          <a:p>
            <a:pPr eaLnBrk="1" hangingPunct="1"/>
            <a:endParaRPr lang="fa-IR" sz="1800">
              <a:solidFill>
                <a:srgbClr val="FFFF00"/>
              </a:solidFill>
              <a:latin typeface="Arial" panose="020B0604020202020204" pitchFamily="34" charset="0"/>
            </a:endParaRPr>
          </a:p>
        </p:txBody>
      </p:sp>
      <p:sp>
        <p:nvSpPr>
          <p:cNvPr id="57349" name="Oval 17"/>
          <p:cNvSpPr>
            <a:spLocks noChangeArrowheads="1"/>
          </p:cNvSpPr>
          <p:nvPr/>
        </p:nvSpPr>
        <p:spPr bwMode="auto">
          <a:xfrm>
            <a:off x="1905000" y="685800"/>
            <a:ext cx="762000" cy="762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57350" name="Oval 18"/>
          <p:cNvSpPr>
            <a:spLocks noChangeArrowheads="1"/>
          </p:cNvSpPr>
          <p:nvPr/>
        </p:nvSpPr>
        <p:spPr bwMode="auto">
          <a:xfrm>
            <a:off x="2286000" y="457200"/>
            <a:ext cx="838200" cy="533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57351" name="Rectangle 1"/>
          <p:cNvSpPr>
            <a:spLocks noChangeArrowheads="1"/>
          </p:cNvSpPr>
          <p:nvPr/>
        </p:nvSpPr>
        <p:spPr bwMode="auto">
          <a:xfrm>
            <a:off x="2971800" y="835027"/>
            <a:ext cx="7086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r" rtl="1"/>
            <a:r>
              <a:rPr lang="fa-IR" sz="2200" b="1" dirty="0">
                <a:cs typeface="B Zar" panose="00000400000000000000" pitchFamily="2" charset="-78"/>
              </a:rPr>
              <a:t>اجتناب از تسلط سیستم های مالی انگلو-ساکسون</a:t>
            </a:r>
          </a:p>
          <a:p>
            <a:pPr algn="r" rtl="1"/>
            <a:endParaRPr lang="fa-IR" sz="2200" b="1" dirty="0">
              <a:cs typeface="B Zar" panose="00000400000000000000" pitchFamily="2" charset="-78"/>
            </a:endParaRPr>
          </a:p>
          <a:p>
            <a:pPr algn="just" rtl="1"/>
            <a:r>
              <a:rPr lang="fa-IR" sz="2200" dirty="0">
                <a:cs typeface="B Zar" panose="00000400000000000000" pitchFamily="2" charset="-78"/>
              </a:rPr>
              <a:t>به</a:t>
            </a:r>
            <a:r>
              <a:rPr lang="fa-IR" sz="2200" b="1" dirty="0">
                <a:cs typeface="B Zar" panose="00000400000000000000" pitchFamily="2" charset="-78"/>
              </a:rPr>
              <a:t> </a:t>
            </a:r>
            <a:r>
              <a:rPr lang="fa-IR" sz="2200" dirty="0">
                <a:cs typeface="B Zar" panose="00000400000000000000" pitchFamily="2" charset="-78"/>
              </a:rPr>
              <a:t>اعتقاد بعضی هماهنگ سازی استانداردهای بین المللی به معنی چیرگی و تسلط مدلهای آمریکایی –انگلیسی بر دنیا می باشد.به </a:t>
            </a:r>
            <a:r>
              <a:rPr lang="fa-IR" sz="2200">
                <a:cs typeface="B Zar" panose="00000400000000000000" pitchFamily="2" charset="-78"/>
              </a:rPr>
              <a:t>اعتقاد (</a:t>
            </a:r>
            <a:r>
              <a:rPr lang="fa-IR" sz="2400">
                <a:cs typeface="B Zar" panose="00000400000000000000" pitchFamily="2" charset="-78"/>
              </a:rPr>
              <a:t>نوبز</a:t>
            </a:r>
            <a:r>
              <a:rPr lang="fa-IR" sz="2200">
                <a:cs typeface="B Zar" panose="00000400000000000000" pitchFamily="2" charset="-78"/>
              </a:rPr>
              <a:t> </a:t>
            </a:r>
            <a:r>
              <a:rPr lang="fa-IR" sz="2200" dirty="0">
                <a:cs typeface="B Zar" panose="00000400000000000000" pitchFamily="2" charset="-78"/>
              </a:rPr>
              <a:t>1994)کارکرد (هیات تدوین استانداردهای حسابداری بین المللی،حداقل در اوایل دهه 1990) به عنوان عامل نفوذی خزنده سیستمهای انگلو- ساکسونی به اروپا تلقی شده به گونه ای که تاثیر قابل ملاحظه ای بر روش حسابداری سنتی اروپایی گذاشته است. از دیدگاه برخی پذیرش و تطابق استانداردهای حسابداری تز شده از سوی نهادهای خارج از مرزهای کشور موجب نارضایتی سیاسی ،به زیان کشور و به مثابه مداخله در امور داخلی آن محسوب می شود.</a:t>
            </a:r>
          </a:p>
          <a:p>
            <a:pPr algn="just" rtl="1"/>
            <a:endParaRPr lang="fa-IR" sz="2200" dirty="0">
              <a:cs typeface="B Zar" panose="00000400000000000000" pitchFamily="2" charset="-78"/>
            </a:endParaRPr>
          </a:p>
          <a:p>
            <a:pPr algn="just" rtl="1"/>
            <a:r>
              <a:rPr lang="fa-IR" sz="2200" b="1" dirty="0">
                <a:cs typeface="B Zar" panose="00000400000000000000" pitchFamily="2" charset="-78"/>
              </a:rPr>
              <a:t>تطابق</a:t>
            </a:r>
          </a:p>
          <a:p>
            <a:pPr algn="just" rtl="1"/>
            <a:r>
              <a:rPr lang="fa-IR" sz="2200" dirty="0">
                <a:cs typeface="B Zar" panose="00000400000000000000" pitchFamily="2" charset="-78"/>
              </a:rPr>
              <a:t>در این حالت شرکتها مجازند تا صورتهای مالی خود را براساس استانداردهای ملی منتشر کنند .اما باید صورت تطبیق آن صورتها را با استانداردهای بین المللی افشا نمایند.</a:t>
            </a:r>
            <a:endParaRPr lang="en-US" sz="2200" dirty="0">
              <a:cs typeface="B Zar" panose="00000400000000000000" pitchFamily="2" charset="-78"/>
            </a:endParaRPr>
          </a:p>
        </p:txBody>
      </p:sp>
    </p:spTree>
    <p:extLst>
      <p:ext uri="{BB962C8B-B14F-4D97-AF65-F5344CB8AC3E}">
        <p14:creationId xmlns:p14="http://schemas.microsoft.com/office/powerpoint/2010/main" val="2432672643"/>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Line 5"/>
          <p:cNvSpPr>
            <a:spLocks noChangeShapeType="1"/>
          </p:cNvSpPr>
          <p:nvPr/>
        </p:nvSpPr>
        <p:spPr bwMode="auto">
          <a:xfrm>
            <a:off x="10363200" y="223841"/>
            <a:ext cx="0" cy="6410325"/>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8371" name="Text Box 10"/>
          <p:cNvSpPr txBox="1">
            <a:spLocks noChangeArrowheads="1"/>
          </p:cNvSpPr>
          <p:nvPr/>
        </p:nvSpPr>
        <p:spPr bwMode="auto">
          <a:xfrm>
            <a:off x="1552575" y="3760788"/>
            <a:ext cx="6415088"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en-US" sz="3600" b="1">
              <a:solidFill>
                <a:srgbClr val="0000FF"/>
              </a:solidFill>
              <a:cs typeface="Times New Roman" panose="02020603050405020304" pitchFamily="18" charset="0"/>
            </a:endParaRPr>
          </a:p>
          <a:p>
            <a:pPr eaLnBrk="1" hangingPunct="1"/>
            <a:endParaRPr lang="en-US" sz="3600" b="1">
              <a:solidFill>
                <a:srgbClr val="0000FF"/>
              </a:solidFill>
              <a:cs typeface="Times New Roman" panose="02020603050405020304" pitchFamily="18" charset="0"/>
            </a:endParaRPr>
          </a:p>
          <a:p>
            <a:pPr eaLnBrk="1" hangingPunct="1"/>
            <a:endParaRPr lang="en-US" sz="3600" b="1">
              <a:cs typeface="Times New Roman" panose="02020603050405020304" pitchFamily="18" charset="0"/>
            </a:endParaRPr>
          </a:p>
        </p:txBody>
      </p:sp>
      <p:sp>
        <p:nvSpPr>
          <p:cNvPr id="58372" name="Text Box 9"/>
          <p:cNvSpPr txBox="1">
            <a:spLocks noChangeArrowheads="1"/>
          </p:cNvSpPr>
          <p:nvPr/>
        </p:nvSpPr>
        <p:spPr bwMode="auto">
          <a:xfrm>
            <a:off x="3432176" y="4221163"/>
            <a:ext cx="3743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fa-IR" sz="1800">
              <a:solidFill>
                <a:srgbClr val="FFFF00"/>
              </a:solidFill>
              <a:latin typeface="Arial" panose="020B0604020202020204" pitchFamily="34" charset="0"/>
            </a:endParaRPr>
          </a:p>
          <a:p>
            <a:pPr eaLnBrk="1" hangingPunct="1"/>
            <a:endParaRPr lang="fa-IR" sz="1800">
              <a:solidFill>
                <a:srgbClr val="FFFF00"/>
              </a:solidFill>
              <a:latin typeface="Arial" panose="020B0604020202020204" pitchFamily="34" charset="0"/>
            </a:endParaRPr>
          </a:p>
        </p:txBody>
      </p:sp>
      <p:sp>
        <p:nvSpPr>
          <p:cNvPr id="58373" name="Oval 17"/>
          <p:cNvSpPr>
            <a:spLocks noChangeArrowheads="1"/>
          </p:cNvSpPr>
          <p:nvPr/>
        </p:nvSpPr>
        <p:spPr bwMode="auto">
          <a:xfrm>
            <a:off x="1905000" y="685800"/>
            <a:ext cx="762000" cy="762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58374" name="Oval 18"/>
          <p:cNvSpPr>
            <a:spLocks noChangeArrowheads="1"/>
          </p:cNvSpPr>
          <p:nvPr/>
        </p:nvSpPr>
        <p:spPr bwMode="auto">
          <a:xfrm>
            <a:off x="2286000" y="457200"/>
            <a:ext cx="838200" cy="533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58375" name="Rectangle 1"/>
          <p:cNvSpPr>
            <a:spLocks noChangeArrowheads="1"/>
          </p:cNvSpPr>
          <p:nvPr/>
        </p:nvSpPr>
        <p:spPr bwMode="auto">
          <a:xfrm>
            <a:off x="2971800" y="609601"/>
            <a:ext cx="7239000" cy="5128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Low" rtl="1">
              <a:lnSpc>
                <a:spcPct val="150000"/>
              </a:lnSpc>
            </a:pPr>
            <a:r>
              <a:rPr lang="fa-IR" sz="2200" b="1" dirty="0">
                <a:cs typeface="B Zar" panose="00000400000000000000" pitchFamily="2" charset="-78"/>
              </a:rPr>
              <a:t>منطقه ای کردن</a:t>
            </a:r>
          </a:p>
          <a:p>
            <a:pPr algn="justLow" rtl="1">
              <a:lnSpc>
                <a:spcPct val="150000"/>
              </a:lnSpc>
            </a:pPr>
            <a:r>
              <a:rPr lang="fa-IR" sz="2200" dirty="0">
                <a:cs typeface="B Zar" panose="00000400000000000000" pitchFamily="2" charset="-78"/>
              </a:rPr>
              <a:t>حالت پیشنهادی دیگر این است که استانداردهای حسابداری منطقه ای شود و نهادهایی نظیر هیات تدوین استانداردهای بین المللی تنها نقش راهنمایی و شفاف سازی را ایفا کند.در این صورت  اصول حسابداری ، روشهای افشای اطلاعات در سطح منطقه ای و با در نظر گرفتن کاربرد محلی استانداردهای بین المللی وضع می شوند.</a:t>
            </a:r>
          </a:p>
          <a:p>
            <a:pPr algn="justLow" rtl="1">
              <a:lnSpc>
                <a:spcPct val="150000"/>
              </a:lnSpc>
            </a:pPr>
            <a:endParaRPr lang="fa-IR" sz="2200" dirty="0">
              <a:cs typeface="B Zar" panose="00000400000000000000" pitchFamily="2" charset="-78"/>
            </a:endParaRPr>
          </a:p>
          <a:p>
            <a:pPr algn="justLow" rtl="1">
              <a:lnSpc>
                <a:spcPct val="150000"/>
              </a:lnSpc>
            </a:pPr>
            <a:r>
              <a:rPr lang="fa-IR" sz="2200" b="1" dirty="0">
                <a:cs typeface="B Zar" panose="00000400000000000000" pitchFamily="2" charset="-78"/>
              </a:rPr>
              <a:t>ارائه به شرکتهای بورسی و غیر بورسی</a:t>
            </a:r>
          </a:p>
          <a:p>
            <a:pPr algn="justLow" rtl="1">
              <a:lnSpc>
                <a:spcPct val="150000"/>
              </a:lnSpc>
            </a:pPr>
            <a:r>
              <a:rPr lang="fa-IR" sz="2200" dirty="0">
                <a:cs typeface="B Zar" panose="00000400000000000000" pitchFamily="2" charset="-78"/>
              </a:rPr>
              <a:t>هماهنگ سازی استانداردهای بین المللی در راستای این موضوع انجام می شود که شرکتهای چند ملیتی بتوانند در چند بازار سرمایه فعالیت کنند .در چنین شرکتهایی به کار گیری استانداردهای بین المللی برای تهیه صورتهای مالی تلفیقی منافع زیادی دارد.</a:t>
            </a:r>
            <a:endParaRPr lang="en-US" sz="2200" dirty="0">
              <a:cs typeface="B Zar" panose="00000400000000000000" pitchFamily="2" charset="-78"/>
            </a:endParaRPr>
          </a:p>
        </p:txBody>
      </p:sp>
    </p:spTree>
    <p:extLst>
      <p:ext uri="{BB962C8B-B14F-4D97-AF65-F5344CB8AC3E}">
        <p14:creationId xmlns:p14="http://schemas.microsoft.com/office/powerpoint/2010/main" val="1729909984"/>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Line 5"/>
          <p:cNvSpPr>
            <a:spLocks noChangeShapeType="1"/>
          </p:cNvSpPr>
          <p:nvPr/>
        </p:nvSpPr>
        <p:spPr bwMode="auto">
          <a:xfrm>
            <a:off x="10439400" y="2286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9395" name="Text Box 10"/>
          <p:cNvSpPr txBox="1">
            <a:spLocks noChangeArrowheads="1"/>
          </p:cNvSpPr>
          <p:nvPr/>
        </p:nvSpPr>
        <p:spPr bwMode="auto">
          <a:xfrm>
            <a:off x="1552575" y="3760788"/>
            <a:ext cx="6415088"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en-US" sz="3600" b="1">
              <a:solidFill>
                <a:srgbClr val="0000FF"/>
              </a:solidFill>
              <a:cs typeface="Times New Roman" panose="02020603050405020304" pitchFamily="18" charset="0"/>
            </a:endParaRPr>
          </a:p>
          <a:p>
            <a:pPr eaLnBrk="1" hangingPunct="1"/>
            <a:endParaRPr lang="en-US" sz="3600" b="1">
              <a:solidFill>
                <a:srgbClr val="0000FF"/>
              </a:solidFill>
              <a:cs typeface="Times New Roman" panose="02020603050405020304" pitchFamily="18" charset="0"/>
            </a:endParaRPr>
          </a:p>
          <a:p>
            <a:pPr eaLnBrk="1" hangingPunct="1"/>
            <a:endParaRPr lang="en-US" sz="3600" b="1">
              <a:cs typeface="Times New Roman" panose="02020603050405020304" pitchFamily="18" charset="0"/>
            </a:endParaRPr>
          </a:p>
        </p:txBody>
      </p:sp>
      <p:sp>
        <p:nvSpPr>
          <p:cNvPr id="59396" name="Text Box 9"/>
          <p:cNvSpPr txBox="1">
            <a:spLocks noChangeArrowheads="1"/>
          </p:cNvSpPr>
          <p:nvPr/>
        </p:nvSpPr>
        <p:spPr bwMode="auto">
          <a:xfrm>
            <a:off x="3432176" y="4221163"/>
            <a:ext cx="3743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fa-IR" sz="1800">
              <a:solidFill>
                <a:srgbClr val="FFFF00"/>
              </a:solidFill>
              <a:latin typeface="Arial" panose="020B0604020202020204" pitchFamily="34" charset="0"/>
            </a:endParaRPr>
          </a:p>
          <a:p>
            <a:pPr eaLnBrk="1" hangingPunct="1"/>
            <a:endParaRPr lang="fa-IR" sz="1800">
              <a:solidFill>
                <a:srgbClr val="FFFF00"/>
              </a:solidFill>
              <a:latin typeface="Arial" panose="020B0604020202020204" pitchFamily="34" charset="0"/>
            </a:endParaRPr>
          </a:p>
        </p:txBody>
      </p:sp>
      <p:sp>
        <p:nvSpPr>
          <p:cNvPr id="59397" name="Text Box 11"/>
          <p:cNvSpPr txBox="1">
            <a:spLocks noChangeArrowheads="1"/>
          </p:cNvSpPr>
          <p:nvPr/>
        </p:nvSpPr>
        <p:spPr bwMode="auto">
          <a:xfrm>
            <a:off x="2862263" y="890588"/>
            <a:ext cx="5105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spcBef>
                <a:spcPct val="50000"/>
              </a:spcBef>
            </a:pPr>
            <a:endParaRPr lang="fa-IR" sz="2800" b="1" i="1">
              <a:solidFill>
                <a:srgbClr val="000099"/>
              </a:solidFill>
              <a:latin typeface="Zr"/>
              <a:cs typeface="Zar" pitchFamily="2" charset="-78"/>
            </a:endParaRPr>
          </a:p>
        </p:txBody>
      </p:sp>
      <p:sp>
        <p:nvSpPr>
          <p:cNvPr id="59398" name="Oval 17"/>
          <p:cNvSpPr>
            <a:spLocks noChangeArrowheads="1"/>
          </p:cNvSpPr>
          <p:nvPr/>
        </p:nvSpPr>
        <p:spPr bwMode="auto">
          <a:xfrm>
            <a:off x="1905000" y="685800"/>
            <a:ext cx="762000" cy="762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59399" name="Oval 18"/>
          <p:cNvSpPr>
            <a:spLocks noChangeArrowheads="1"/>
          </p:cNvSpPr>
          <p:nvPr/>
        </p:nvSpPr>
        <p:spPr bwMode="auto">
          <a:xfrm>
            <a:off x="2286000" y="457200"/>
            <a:ext cx="838200" cy="533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2" name="Rectangle 1"/>
          <p:cNvSpPr/>
          <p:nvPr/>
        </p:nvSpPr>
        <p:spPr>
          <a:xfrm>
            <a:off x="2862266" y="990603"/>
            <a:ext cx="7196137" cy="4370427"/>
          </a:xfrm>
          <a:prstGeom prst="rect">
            <a:avLst/>
          </a:prstGeom>
        </p:spPr>
        <p:txBody>
          <a:bodyPr>
            <a:spAutoFit/>
          </a:bodyPr>
          <a:lstStyle/>
          <a:p>
            <a:pPr algn="just" rtl="1">
              <a:defRPr/>
            </a:pPr>
            <a:r>
              <a:rPr lang="fa-IR" sz="2200" b="1" dirty="0">
                <a:ea typeface="Times New Roman" panose="02020603050405020304" pitchFamily="18" charset="0"/>
                <a:cs typeface="B Zar" pitchFamily="2" charset="-78"/>
              </a:rPr>
              <a:t>تفکیک شرکتهای کوچک و متوسط از شرکتهای بزرگ</a:t>
            </a:r>
          </a:p>
          <a:p>
            <a:pPr algn="just" rtl="1">
              <a:defRPr/>
            </a:pPr>
            <a:endParaRPr lang="fa-IR" sz="2200" b="1" dirty="0">
              <a:ea typeface="Times New Roman" panose="02020603050405020304" pitchFamily="18" charset="0"/>
              <a:cs typeface="B Zar" pitchFamily="2" charset="-78"/>
            </a:endParaRPr>
          </a:p>
          <a:p>
            <a:pPr algn="just" rtl="1">
              <a:defRPr/>
            </a:pPr>
            <a:r>
              <a:rPr lang="fa-IR" dirty="0">
                <a:cs typeface="B Zar" pitchFamily="2" charset="-78"/>
              </a:rPr>
              <a:t>استانداردهای بین المللی برای همه واحدهای گزارشگر و بدون در نظر گرفتن اندازه آن شرکتها نا مناسب است.هزینه بکارگیری چنین استانداردهایی در مورد شرکتهای کوچکتر ،بیشتر از منافع آن است. در این صورت استانداردهای بین المللی برای شرکتهای کوچک و متوسط گران تمام می شود.</a:t>
            </a:r>
          </a:p>
          <a:p>
            <a:pPr algn="just" rtl="1">
              <a:defRPr/>
            </a:pPr>
            <a:endParaRPr lang="fa-IR" dirty="0">
              <a:cs typeface="B Zar" pitchFamily="2" charset="-78"/>
            </a:endParaRPr>
          </a:p>
          <a:p>
            <a:pPr algn="just" rtl="1">
              <a:defRPr/>
            </a:pPr>
            <a:r>
              <a:rPr lang="fa-IR" dirty="0">
                <a:cs typeface="B Zar" pitchFamily="2" charset="-78"/>
              </a:rPr>
              <a:t>رودریگز و کریج معتقدند که تجزیه و تحلیل فرایند هماهنگ سازی میزان فهم ودرک ما را از موضوع در چهار بعد افزایش می دهد:</a:t>
            </a:r>
          </a:p>
          <a:p>
            <a:pPr algn="just" rtl="1">
              <a:defRPr/>
            </a:pPr>
            <a:endParaRPr lang="fa-IR" dirty="0">
              <a:cs typeface="B Zar" pitchFamily="2" charset="-78"/>
            </a:endParaRPr>
          </a:p>
          <a:p>
            <a:pPr marL="285750" indent="-285750" algn="just" rtl="1">
              <a:buFont typeface="Wingdings" pitchFamily="2" charset="2"/>
              <a:buChar char="§"/>
              <a:defRPr/>
            </a:pPr>
            <a:r>
              <a:rPr lang="fa-IR" dirty="0">
                <a:cs typeface="B Zar" pitchFamily="2" charset="-78"/>
              </a:rPr>
              <a:t>همسوسازی استانداردهای حسابداری،فرایندی دیالکتیک محسوب می شود.</a:t>
            </a:r>
          </a:p>
          <a:p>
            <a:pPr marL="285750" indent="-285750" algn="just" rtl="1">
              <a:buFont typeface="Wingdings" pitchFamily="2" charset="2"/>
              <a:buChar char="§"/>
              <a:defRPr/>
            </a:pPr>
            <a:r>
              <a:rPr lang="fa-IR" dirty="0">
                <a:cs typeface="B Zar" pitchFamily="2" charset="-78"/>
              </a:rPr>
              <a:t>هماهنگ سازی از طریق هم ریختی زمانی مناسب است که بنگاهها و محیط های اقتصادی به یکدیگر شبیه باشد.</a:t>
            </a:r>
          </a:p>
          <a:p>
            <a:pPr marL="285750" indent="-285750" algn="just" rtl="1">
              <a:buFont typeface="Wingdings" pitchFamily="2" charset="2"/>
              <a:buChar char="§"/>
              <a:defRPr/>
            </a:pPr>
            <a:r>
              <a:rPr lang="fa-IR" dirty="0">
                <a:cs typeface="B Zar" pitchFamily="2" charset="-78"/>
              </a:rPr>
              <a:t>همسوسازی استانداردهای حسابداری در محیط های متفاوت و متنوع منجر به ایجاد نحوه عمل متفاوت می شود.</a:t>
            </a:r>
          </a:p>
          <a:p>
            <a:pPr marL="285750" indent="-285750" algn="just" rtl="1">
              <a:buFont typeface="Wingdings" pitchFamily="2" charset="2"/>
              <a:buChar char="§"/>
              <a:defRPr/>
            </a:pPr>
            <a:r>
              <a:rPr lang="fa-IR" dirty="0">
                <a:cs typeface="B Zar" pitchFamily="2" charset="-78"/>
              </a:rPr>
              <a:t>میزان همسوسازی ارتباط زیادی با این موضوع دارد که دانش هماهنگ سازی به قدرت تبدیل شود.</a:t>
            </a:r>
            <a:endParaRPr lang="en-US" dirty="0">
              <a:cs typeface="B Zar" pitchFamily="2" charset="-78"/>
            </a:endParaRPr>
          </a:p>
        </p:txBody>
      </p:sp>
    </p:spTree>
    <p:extLst>
      <p:ext uri="{BB962C8B-B14F-4D97-AF65-F5344CB8AC3E}">
        <p14:creationId xmlns:p14="http://schemas.microsoft.com/office/powerpoint/2010/main" val="258304203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Line 5"/>
          <p:cNvSpPr>
            <a:spLocks noChangeShapeType="1"/>
          </p:cNvSpPr>
          <p:nvPr/>
        </p:nvSpPr>
        <p:spPr bwMode="auto">
          <a:xfrm>
            <a:off x="10287000" y="2286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0420" name="Rectangle 1"/>
          <p:cNvSpPr>
            <a:spLocks noChangeArrowheads="1"/>
          </p:cNvSpPr>
          <p:nvPr/>
        </p:nvSpPr>
        <p:spPr bwMode="auto">
          <a:xfrm>
            <a:off x="2895600" y="457200"/>
            <a:ext cx="723900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r>
              <a:rPr lang="fa-IR" sz="2300" b="1" dirty="0">
                <a:cs typeface="B Zar" panose="00000400000000000000" pitchFamily="2" charset="-78"/>
              </a:rPr>
              <a:t>نتیجه گیری </a:t>
            </a:r>
          </a:p>
          <a:p>
            <a:pPr algn="just" rtl="1"/>
            <a:endParaRPr lang="fa-IR" sz="2300" b="1" dirty="0">
              <a:cs typeface="B Zar" panose="00000400000000000000" pitchFamily="2" charset="-78"/>
            </a:endParaRPr>
          </a:p>
          <a:p>
            <a:pPr algn="just" rtl="1"/>
            <a:r>
              <a:rPr lang="fa-IR" sz="2300" dirty="0">
                <a:cs typeface="B Zar" panose="00000400000000000000" pitchFamily="2" charset="-78"/>
              </a:rPr>
              <a:t>هر ترکیبی که در سالهای آینده رخ می دهد، نتیجه نظام فکری است که فرصت و قدرت لازم را به دست می آورد. این نظام فکری سطح هم ریختی را تحت تاثیر قرار می دهد.نظام فکری معتقد به این که استانداردهای بین المللی داروی همه دردهاست ، اغلب از دیدگاههای نئولیبرال نشات می گیرد. به هر حال این نظامهای فکری باید جامعه ،فرهنگ و عوامل تاریخی را به عنوان عامل تاثیر گذار در گزارشگری مالی در نظر بگیرند.</a:t>
            </a:r>
          </a:p>
          <a:p>
            <a:pPr algn="just" rtl="1"/>
            <a:r>
              <a:rPr lang="fa-IR" sz="2300" dirty="0">
                <a:cs typeface="B Zar" panose="00000400000000000000" pitchFamily="2" charset="-78"/>
              </a:rPr>
              <a:t>رویکرد دیالکتیک برای تجزیه و تحلیل و ارزیابی هماهنگ سازی بین المللی حسابداری می تواند مفید باشد به هر حال ،احتمال ادامه هم ریختی ساختاری و نهادی گزارشگری مالی بسیار زیاد است. </a:t>
            </a:r>
          </a:p>
          <a:p>
            <a:pPr algn="just" rtl="1"/>
            <a:r>
              <a:rPr lang="fa-IR" sz="2300" dirty="0">
                <a:cs typeface="B Zar" panose="00000400000000000000" pitchFamily="2" charset="-78"/>
              </a:rPr>
              <a:t>سنتز در نتیجه نظام فکری شکل می گیرد که قدرت و زمان لازم را در اختیار دارد.تکامل این نظام فکری در تعریف ماهیت و وسعت میزان پذیرش استاندارهای بین المللی در آینده مهم است.به رغم اینکه تعداد زیادی خواهان هم ریختی گزارشگری مالی هستند، نباید فراموش کرد که ماهیت حسابداری ، بر گرفته از اجتماع و نیاز جامعه است.</a:t>
            </a:r>
            <a:endParaRPr lang="en-US" sz="2300" dirty="0">
              <a:cs typeface="B Zar" panose="00000400000000000000" pitchFamily="2" charset="-78"/>
            </a:endParaRPr>
          </a:p>
        </p:txBody>
      </p:sp>
      <p:sp>
        <p:nvSpPr>
          <p:cNvPr id="60421" name="Rectangle 2"/>
          <p:cNvSpPr>
            <a:spLocks noChangeArrowheads="1"/>
          </p:cNvSpPr>
          <p:nvPr/>
        </p:nvSpPr>
        <p:spPr bwMode="auto">
          <a:xfrm>
            <a:off x="1524001" y="766763"/>
            <a:ext cx="8680451"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a:r>
              <a:rPr lang="ar-SA" sz="2400"/>
              <a:t> </a:t>
            </a:r>
            <a:endParaRPr lang="en-US" sz="2400"/>
          </a:p>
          <a:p>
            <a:pPr algn="just"/>
            <a:r>
              <a:rPr lang="fa-IR" sz="2200"/>
              <a:t>  </a:t>
            </a:r>
            <a:endParaRPr lang="en-US" sz="2200"/>
          </a:p>
        </p:txBody>
      </p:sp>
    </p:spTree>
    <p:extLst>
      <p:ext uri="{BB962C8B-B14F-4D97-AF65-F5344CB8AC3E}">
        <p14:creationId xmlns:p14="http://schemas.microsoft.com/office/powerpoint/2010/main" val="248515477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6400800" y="228600"/>
            <a:ext cx="3657600" cy="1524000"/>
          </a:xfrm>
        </p:spPr>
        <p:txBody>
          <a:bodyPr/>
          <a:lstStyle/>
          <a:p>
            <a:pPr algn="r" eaLnBrk="1" hangingPunct="1"/>
            <a:r>
              <a:rPr lang="fa-IR" sz="2800">
                <a:cs typeface="B Titr" panose="00000700000000000000" pitchFamily="2" charset="-78"/>
              </a:rPr>
              <a:t>خلاصه</a:t>
            </a:r>
            <a:endParaRPr lang="en-US" sz="2800">
              <a:cs typeface="B Titr" panose="00000700000000000000" pitchFamily="2" charset="-78"/>
            </a:endParaRPr>
          </a:p>
        </p:txBody>
      </p:sp>
      <p:sp>
        <p:nvSpPr>
          <p:cNvPr id="44035" name="Text Placeholder 2"/>
          <p:cNvSpPr>
            <a:spLocks noGrp="1"/>
          </p:cNvSpPr>
          <p:nvPr>
            <p:ph type="body" idx="1"/>
          </p:nvPr>
        </p:nvSpPr>
        <p:spPr>
          <a:xfrm>
            <a:off x="2971800" y="1103313"/>
            <a:ext cx="7239000" cy="4648200"/>
          </a:xfrm>
        </p:spPr>
        <p:txBody>
          <a:bodyPr/>
          <a:lstStyle/>
          <a:p>
            <a:pPr algn="just" rtl="1" eaLnBrk="1" hangingPunct="1"/>
            <a:r>
              <a:rPr lang="fa-IR" sz="2500" dirty="0">
                <a:solidFill>
                  <a:schemeClr val="tx1"/>
                </a:solidFill>
                <a:cs typeface="B Lotus" pitchFamily="2" charset="-78"/>
              </a:rPr>
              <a:t>همسوسازی استانداردهای حسابداری در سطح ملی و بین المللی، یکی از موضوعات مطرح در دهه های اخیر بوده است. در این مقاله،از رویکرد فلسفی برای بررسی تعامل آرای اندیشمندان با موضوع هماهنگ سازی در حسابداری استفاده می شود.اعتقاد بر این است که کسب آگاهی از رویکردهای فلسفی می تواند بینش وسیع تری در این زمینه فراهم آورد.</a:t>
            </a:r>
          </a:p>
          <a:p>
            <a:pPr algn="just" rtl="1" eaLnBrk="1" hangingPunct="1"/>
            <a:r>
              <a:rPr lang="fa-IR" sz="2500" dirty="0">
                <a:solidFill>
                  <a:schemeClr val="tx1"/>
                </a:solidFill>
                <a:cs typeface="B Lotus" pitchFamily="2" charset="-78"/>
              </a:rPr>
              <a:t>لذا نظرات اندیشمندان غربی نظیر هگل و فوکو مورد بررسی قرار </a:t>
            </a:r>
            <a:br>
              <a:rPr lang="fa-IR" sz="2500" dirty="0">
                <a:solidFill>
                  <a:schemeClr val="tx1"/>
                </a:solidFill>
                <a:cs typeface="B Lotus" pitchFamily="2" charset="-78"/>
              </a:rPr>
            </a:br>
            <a:r>
              <a:rPr lang="fa-IR" sz="2500" dirty="0">
                <a:solidFill>
                  <a:schemeClr val="tx1"/>
                </a:solidFill>
                <a:cs typeface="B Lotus" pitchFamily="2" charset="-78"/>
              </a:rPr>
              <a:t>می گیرد.</a:t>
            </a:r>
          </a:p>
          <a:p>
            <a:pPr algn="just" rtl="1" eaLnBrk="1" hangingPunct="1"/>
            <a:r>
              <a:rPr lang="fa-IR" sz="2500" dirty="0">
                <a:solidFill>
                  <a:schemeClr val="tx1"/>
                </a:solidFill>
                <a:cs typeface="B Lotus" pitchFamily="2" charset="-78"/>
              </a:rPr>
              <a:t>چنین نتیجه گیری می شود که فرایند هماهنگ سازی بین المللی را می توان تحت فرایند دیالکتیک مورد بررسی قرار داد و برای تبیین بیشتر از اندیشه های دیگری نظیر هم ریختی، قدرت /دانش بهره برد.</a:t>
            </a:r>
            <a:endParaRPr lang="en-US" sz="2500" dirty="0">
              <a:solidFill>
                <a:schemeClr val="tx1"/>
              </a:solidFill>
              <a:cs typeface="B Lotus" pitchFamily="2" charset="-78"/>
            </a:endParaRPr>
          </a:p>
        </p:txBody>
      </p:sp>
      <p:sp>
        <p:nvSpPr>
          <p:cNvPr id="44036" name="Line 5"/>
          <p:cNvSpPr>
            <a:spLocks noChangeShapeType="1"/>
          </p:cNvSpPr>
          <p:nvPr/>
        </p:nvSpPr>
        <p:spPr bwMode="auto">
          <a:xfrm>
            <a:off x="10287000" y="3810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144098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8229600" y="228600"/>
            <a:ext cx="1676400" cy="1524000"/>
          </a:xfrm>
        </p:spPr>
        <p:txBody>
          <a:bodyPr/>
          <a:lstStyle/>
          <a:p>
            <a:pPr algn="r" rtl="1" eaLnBrk="1" hangingPunct="1"/>
            <a:r>
              <a:rPr lang="fa-IR" sz="2800">
                <a:cs typeface="B Titr" panose="00000700000000000000" pitchFamily="2" charset="-78"/>
              </a:rPr>
              <a:t>مقدمه</a:t>
            </a:r>
            <a:endParaRPr lang="en-US" sz="2800">
              <a:cs typeface="B Titr" panose="00000700000000000000" pitchFamily="2" charset="-78"/>
            </a:endParaRPr>
          </a:p>
        </p:txBody>
      </p:sp>
      <p:sp>
        <p:nvSpPr>
          <p:cNvPr id="47107" name="Text Placeholder 2"/>
          <p:cNvSpPr>
            <a:spLocks noGrp="1"/>
          </p:cNvSpPr>
          <p:nvPr>
            <p:ph type="body" idx="1"/>
          </p:nvPr>
        </p:nvSpPr>
        <p:spPr>
          <a:xfrm>
            <a:off x="2971800" y="1219200"/>
            <a:ext cx="7162800" cy="5181600"/>
          </a:xfrm>
        </p:spPr>
        <p:txBody>
          <a:bodyPr>
            <a:normAutofit/>
          </a:bodyPr>
          <a:lstStyle/>
          <a:p>
            <a:pPr algn="just" rtl="1">
              <a:defRPr/>
            </a:pPr>
            <a:endParaRPr lang="fa-IR" sz="2400" dirty="0">
              <a:solidFill>
                <a:schemeClr val="tx1"/>
              </a:solidFill>
              <a:cs typeface="B Zar" pitchFamily="2" charset="-78"/>
            </a:endParaRPr>
          </a:p>
          <a:p>
            <a:pPr algn="just" rtl="1">
              <a:defRPr/>
            </a:pPr>
            <a:r>
              <a:rPr lang="fa-IR" sz="2400" dirty="0">
                <a:solidFill>
                  <a:schemeClr val="tx1"/>
                </a:solidFill>
                <a:cs typeface="B Zar" pitchFamily="2" charset="-78"/>
              </a:rPr>
              <a:t>جهان شاهد استاندارد سازی زمان،ابزارهای ارتباطی ،روشهای تولید و مقیاسهای گوناگون بوده است،که سازمانهای مختلفی مثل سازمانهای بین المللی استاندارد شکل گرفته و قواعدی را وضع کرده است. استاندارد سازی بخشی از سلسله مراتب توسعه فراگیر است که به آن مدرنیته می گویند (منزلی، 2005) در جامعه مدرن هماهنگ سازی استانداردهای حسابداری و سایر موضوعات آن امری حتمی و لازم است. هماهنگ سازی استانداردهای بین المللی حسابداری چگونه شکل گرفته و گسترش یافته و موضوع پذیرش عمومی قرار می گیرد؟</a:t>
            </a:r>
          </a:p>
          <a:p>
            <a:pPr algn="just" rtl="1">
              <a:defRPr/>
            </a:pPr>
            <a:endParaRPr lang="fa-IR" sz="2400" dirty="0">
              <a:solidFill>
                <a:schemeClr val="tx1"/>
              </a:solidFill>
              <a:cs typeface="B Zar" pitchFamily="2" charset="-78"/>
            </a:endParaRPr>
          </a:p>
          <a:p>
            <a:pPr algn="just" rtl="1">
              <a:defRPr/>
            </a:pPr>
            <a:r>
              <a:rPr lang="fa-IR" sz="2400" dirty="0">
                <a:solidFill>
                  <a:schemeClr val="tx1"/>
                </a:solidFill>
                <a:cs typeface="B Zar" pitchFamily="2" charset="-78"/>
              </a:rPr>
              <a:t>هاپورد (2000) معتقد است که در این زمینه دانش اندکی کسب شده و آنچه بدست آمده بیشتر تحت تاثیر ابعاد فرهنگی و روان شناسی است . رویکرد این مقاله، رویکرد دیالکتیک هگل که جهان به عنوان تغییرات ثابتی از تز،آنتی تز و سنتز است.</a:t>
            </a:r>
            <a:endParaRPr lang="en-US" sz="2400" dirty="0">
              <a:solidFill>
                <a:schemeClr val="tx1"/>
              </a:solidFill>
              <a:cs typeface="B Zar" pitchFamily="2" charset="-78"/>
            </a:endParaRPr>
          </a:p>
          <a:p>
            <a:pPr algn="just" rtl="1">
              <a:defRPr/>
            </a:pPr>
            <a:endParaRPr lang="en-US" sz="2400" dirty="0">
              <a:solidFill>
                <a:schemeClr val="tx1"/>
              </a:solidFill>
              <a:cs typeface="B Zar" pitchFamily="2" charset="-78"/>
            </a:endParaRPr>
          </a:p>
        </p:txBody>
      </p:sp>
      <p:sp>
        <p:nvSpPr>
          <p:cNvPr id="45060" name="Line 5"/>
          <p:cNvSpPr>
            <a:spLocks noChangeShapeType="1"/>
          </p:cNvSpPr>
          <p:nvPr/>
        </p:nvSpPr>
        <p:spPr bwMode="auto">
          <a:xfrm>
            <a:off x="10287000" y="3810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7376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ext Placeholder 2"/>
          <p:cNvSpPr>
            <a:spLocks noGrp="1"/>
          </p:cNvSpPr>
          <p:nvPr>
            <p:ph type="body" idx="1"/>
          </p:nvPr>
        </p:nvSpPr>
        <p:spPr>
          <a:xfrm>
            <a:off x="2819400" y="381000"/>
            <a:ext cx="7391400" cy="6172200"/>
          </a:xfrm>
        </p:spPr>
        <p:txBody>
          <a:bodyPr/>
          <a:lstStyle/>
          <a:p>
            <a:pPr algn="just" rtl="1">
              <a:defRPr/>
            </a:pPr>
            <a:r>
              <a:rPr lang="fa-IR" sz="2300" b="1" dirty="0">
                <a:solidFill>
                  <a:schemeClr val="tx1"/>
                </a:solidFill>
                <a:cs typeface="B Zar" pitchFamily="2" charset="-78"/>
              </a:rPr>
              <a:t>مبانی نظری دیالکتیک هگل</a:t>
            </a:r>
          </a:p>
          <a:p>
            <a:pPr algn="just" rtl="1">
              <a:defRPr/>
            </a:pPr>
            <a:r>
              <a:rPr lang="fa-IR" sz="2300" dirty="0">
                <a:solidFill>
                  <a:schemeClr val="tx1"/>
                </a:solidFill>
                <a:cs typeface="B Zar" pitchFamily="2" charset="-78"/>
              </a:rPr>
              <a:t>هگل (1770-1830)فلسفه دیالکتیک را مطرح کرد.بر آن اساس،تضادها به عنوان منشا و ریشه اصلی همه تغییرات محسوب می شود.</a:t>
            </a:r>
          </a:p>
          <a:p>
            <a:pPr algn="just" rtl="1">
              <a:defRPr/>
            </a:pPr>
            <a:r>
              <a:rPr lang="fa-IR" sz="2300" dirty="0">
                <a:solidFill>
                  <a:schemeClr val="tx1"/>
                </a:solidFill>
                <a:cs typeface="B Zar" pitchFamily="2" charset="-78"/>
              </a:rPr>
              <a:t>دیدگاههایی درباره مزایای هماهنگ سازی استانداردهای بین المللی ارائه شده که به این دیدگاهها اصطلاحا تز گفته می شود. بر این اساس تمام استفاده کنندگان صورتهای مالی در تمام کشورها دارای نیازهای یکسانی هستند که معاملات اقتصادی را برحسب  واژه های حسابداری در هر شرایط و با استفاده از روشهای مشابه اندازه گیری می کنند. </a:t>
            </a:r>
          </a:p>
          <a:p>
            <a:pPr algn="just" rtl="1">
              <a:defRPr/>
            </a:pPr>
            <a:r>
              <a:rPr lang="fa-IR" sz="2300" dirty="0">
                <a:solidFill>
                  <a:schemeClr val="tx1"/>
                </a:solidFill>
                <a:cs typeface="B Zar" pitchFamily="2" charset="-78"/>
              </a:rPr>
              <a:t>در مقابل این دیدگاه آنتی تز بوجود می آید که اعتقاد بر این است حسابداری در نتیجه محیط منحصر به فرد شکل می گیرد و همه شرایط را نمی توان هماهنگ کرد و جنبه مخالف و متقابل با تز را ایجاد می کند.</a:t>
            </a:r>
            <a:endParaRPr lang="en-US" sz="2300" dirty="0">
              <a:solidFill>
                <a:schemeClr val="tx1"/>
              </a:solidFill>
              <a:cs typeface="B Zar" pitchFamily="2" charset="-78"/>
            </a:endParaRPr>
          </a:p>
          <a:p>
            <a:pPr algn="just" rtl="1" eaLnBrk="1" hangingPunct="1">
              <a:defRPr/>
            </a:pPr>
            <a:r>
              <a:rPr lang="fa-IR" sz="2400" dirty="0">
                <a:cs typeface="B Zar" pitchFamily="2" charset="-78"/>
              </a:rPr>
              <a:t>دردیدگاه سنتز دوره ای از تضادها بوجود می آید و به واسطه مطابقت تز و آنتی تز،ناسازگاری را بر طرف می کند.(لازم به ذکر است که سنتز خود تز جدیدی می شود و آنتی تز دیگری می گیرد و این فرایند مستمر و هوشمند ادامه می یابد)</a:t>
            </a:r>
          </a:p>
          <a:p>
            <a:pPr algn="just" rtl="1" eaLnBrk="1" hangingPunct="1">
              <a:defRPr/>
            </a:pPr>
            <a:endParaRPr lang="en-US" sz="2300" dirty="0">
              <a:solidFill>
                <a:schemeClr val="tx1"/>
              </a:solidFill>
              <a:cs typeface="B Zar" pitchFamily="2" charset="-78"/>
            </a:endParaRPr>
          </a:p>
        </p:txBody>
      </p:sp>
      <p:sp>
        <p:nvSpPr>
          <p:cNvPr id="46083" name="Line 5"/>
          <p:cNvSpPr>
            <a:spLocks noChangeShapeType="1"/>
          </p:cNvSpPr>
          <p:nvPr/>
        </p:nvSpPr>
        <p:spPr bwMode="auto">
          <a:xfrm>
            <a:off x="10439400" y="381000"/>
            <a:ext cx="7620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544063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5"/>
          <p:cNvSpPr>
            <a:spLocks noChangeShapeType="1"/>
          </p:cNvSpPr>
          <p:nvPr/>
        </p:nvSpPr>
        <p:spPr bwMode="auto">
          <a:xfrm>
            <a:off x="10515600" y="352425"/>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7107" name="Text Box 10"/>
          <p:cNvSpPr txBox="1">
            <a:spLocks noChangeArrowheads="1"/>
          </p:cNvSpPr>
          <p:nvPr/>
        </p:nvSpPr>
        <p:spPr bwMode="auto">
          <a:xfrm>
            <a:off x="1552575" y="3760788"/>
            <a:ext cx="6415088"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en-US" sz="3600" b="1">
              <a:solidFill>
                <a:srgbClr val="0000FF"/>
              </a:solidFill>
              <a:cs typeface="Times New Roman" panose="02020603050405020304" pitchFamily="18" charset="0"/>
            </a:endParaRPr>
          </a:p>
          <a:p>
            <a:pPr eaLnBrk="1" hangingPunct="1"/>
            <a:endParaRPr lang="en-US" sz="3600" b="1">
              <a:solidFill>
                <a:srgbClr val="0000FF"/>
              </a:solidFill>
              <a:cs typeface="Times New Roman" panose="02020603050405020304" pitchFamily="18" charset="0"/>
            </a:endParaRPr>
          </a:p>
          <a:p>
            <a:pPr eaLnBrk="1" hangingPunct="1"/>
            <a:endParaRPr lang="en-US" sz="3600" b="1">
              <a:cs typeface="Times New Roman" panose="02020603050405020304" pitchFamily="18" charset="0"/>
            </a:endParaRPr>
          </a:p>
        </p:txBody>
      </p:sp>
      <p:sp>
        <p:nvSpPr>
          <p:cNvPr id="47108" name="Text Box 9"/>
          <p:cNvSpPr txBox="1">
            <a:spLocks noChangeArrowheads="1"/>
          </p:cNvSpPr>
          <p:nvPr/>
        </p:nvSpPr>
        <p:spPr bwMode="auto">
          <a:xfrm>
            <a:off x="3505203" y="4267200"/>
            <a:ext cx="3743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fa-IR" sz="1800">
              <a:solidFill>
                <a:srgbClr val="FFFF00"/>
              </a:solidFill>
              <a:latin typeface="Arial" panose="020B0604020202020204" pitchFamily="34" charset="0"/>
            </a:endParaRPr>
          </a:p>
          <a:p>
            <a:pPr eaLnBrk="1" hangingPunct="1"/>
            <a:endParaRPr lang="fa-IR" sz="1800">
              <a:solidFill>
                <a:srgbClr val="FFFF00"/>
              </a:solidFill>
              <a:latin typeface="Arial" panose="020B0604020202020204" pitchFamily="34" charset="0"/>
            </a:endParaRPr>
          </a:p>
        </p:txBody>
      </p:sp>
      <p:sp>
        <p:nvSpPr>
          <p:cNvPr id="47109" name="Oval 17"/>
          <p:cNvSpPr>
            <a:spLocks noChangeArrowheads="1"/>
          </p:cNvSpPr>
          <p:nvPr/>
        </p:nvSpPr>
        <p:spPr bwMode="auto">
          <a:xfrm>
            <a:off x="1905000" y="685800"/>
            <a:ext cx="762000" cy="762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47110" name="Oval 18"/>
          <p:cNvSpPr>
            <a:spLocks noChangeArrowheads="1"/>
          </p:cNvSpPr>
          <p:nvPr/>
        </p:nvSpPr>
        <p:spPr bwMode="auto">
          <a:xfrm>
            <a:off x="2286000" y="457200"/>
            <a:ext cx="838200" cy="5334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47111" name="Rectangle 2"/>
          <p:cNvSpPr>
            <a:spLocks noChangeArrowheads="1"/>
          </p:cNvSpPr>
          <p:nvPr/>
        </p:nvSpPr>
        <p:spPr bwMode="auto">
          <a:xfrm>
            <a:off x="2895602" y="225426"/>
            <a:ext cx="7531100" cy="6109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r>
              <a:rPr lang="fa-IR" sz="2300">
                <a:cs typeface="B Zar" panose="00000400000000000000" pitchFamily="2" charset="-78"/>
              </a:rPr>
              <a:t>سه نظریه در باب ناسازگاری ها (مطهری ،1362) مطرح است.</a:t>
            </a:r>
          </a:p>
          <a:p>
            <a:pPr algn="just" rtl="1"/>
            <a:r>
              <a:rPr lang="fa-IR" sz="2300" b="1">
                <a:cs typeface="B Zar" panose="00000400000000000000" pitchFamily="2" charset="-78"/>
              </a:rPr>
              <a:t>نظریه اول: </a:t>
            </a:r>
          </a:p>
          <a:p>
            <a:pPr algn="just" rtl="1"/>
            <a:r>
              <a:rPr lang="fa-IR" sz="2300">
                <a:cs typeface="B Zar" panose="00000400000000000000" pitchFamily="2" charset="-78"/>
              </a:rPr>
              <a:t>ناسازگاری امری سطحی  محسوب می شود.از این رو،این ناسازگاری نقش اساسی در ساختمان و بافت عالم ندارد.</a:t>
            </a:r>
          </a:p>
          <a:p>
            <a:pPr algn="just" rtl="1"/>
            <a:r>
              <a:rPr lang="fa-IR" sz="2300" b="1">
                <a:cs typeface="B Zar" panose="00000400000000000000" pitchFamily="2" charset="-78"/>
              </a:rPr>
              <a:t>نظریه دوم: </a:t>
            </a:r>
          </a:p>
          <a:p>
            <a:pPr algn="just" rtl="1"/>
            <a:r>
              <a:rPr lang="fa-IR" sz="2300">
                <a:cs typeface="B Zar" panose="00000400000000000000" pitchFamily="2" charset="-78"/>
              </a:rPr>
              <a:t>ناسازگاری ها، یک سلسله امور سطحی  نیستند بلکه سلسله امور اساس در ارکان عالم است اما نه به اینگونه که هست به این معنی که جهان ممکن ،باید جهانی باشد که در آن این تضادها اساسا وجود نداشته باشد و همه پدیده ها موافق و سازگار باشد.</a:t>
            </a:r>
          </a:p>
          <a:p>
            <a:pPr algn="just" rtl="1"/>
            <a:r>
              <a:rPr lang="fa-IR" sz="2300" b="1">
                <a:cs typeface="B Zar" panose="00000400000000000000" pitchFamily="2" charset="-78"/>
              </a:rPr>
              <a:t>نظریه سوم:</a:t>
            </a:r>
          </a:p>
          <a:p>
            <a:pPr algn="just" rtl="1"/>
            <a:r>
              <a:rPr lang="fa-IR" sz="2300">
                <a:cs typeface="B Zar" panose="00000400000000000000" pitchFamily="2" charset="-78"/>
              </a:rPr>
              <a:t>ناسازگاریها صرفا جنبه سطحی ندارند و چنین نیست که هیچ نقش اساسی در ساختمان عالم نداشته باشند، ولی در عین حال ناسازگاری هم نقش اساسی دارند و هم  نقش بایستنی و وجودشان در نظام عالم ضروری است. به اعتقاد هگل و ملاصدرا، نظریه سوم مناسب ترین نظریه است چون حرکت بدون مخالفت امکان پذیر نیست، یعنی هر حرکتی آن وقت می تواند وجود پیدا کند که مانعی بر سر راهش باشد، هر حرکتی میان دو نیرو واقع می شود یکی نیروی سوق دهنده و دیگری نیروی مانع شونده است که البته نیروی محرک هم می تواند در درون و در داخل متحرک و هم در خارج و بیرون آن باشد.</a:t>
            </a:r>
            <a:endParaRPr lang="en-US" sz="2300">
              <a:cs typeface="B Zar" panose="00000400000000000000" pitchFamily="2" charset="-78"/>
            </a:endParaRPr>
          </a:p>
        </p:txBody>
      </p:sp>
    </p:spTree>
    <p:extLst>
      <p:ext uri="{BB962C8B-B14F-4D97-AF65-F5344CB8AC3E}">
        <p14:creationId xmlns:p14="http://schemas.microsoft.com/office/powerpoint/2010/main" val="1911464099"/>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Placeholder 2"/>
          <p:cNvSpPr>
            <a:spLocks noGrp="1"/>
          </p:cNvSpPr>
          <p:nvPr>
            <p:ph type="body" idx="1"/>
          </p:nvPr>
        </p:nvSpPr>
        <p:spPr>
          <a:xfrm>
            <a:off x="2971800" y="381005"/>
            <a:ext cx="7391400" cy="6272213"/>
          </a:xfrm>
        </p:spPr>
        <p:txBody>
          <a:bodyPr/>
          <a:lstStyle/>
          <a:p>
            <a:pPr algn="just" rtl="1"/>
            <a:r>
              <a:rPr lang="fa-IR" sz="2200" b="1" dirty="0">
                <a:solidFill>
                  <a:schemeClr val="tx1"/>
                </a:solidFill>
                <a:cs typeface="B Zar" panose="00000400000000000000" pitchFamily="2" charset="-78"/>
              </a:rPr>
              <a:t>هم ریختی</a:t>
            </a:r>
          </a:p>
          <a:p>
            <a:pPr algn="just" rtl="1"/>
            <a:r>
              <a:rPr lang="fa-IR" sz="2200" dirty="0">
                <a:solidFill>
                  <a:schemeClr val="tx1"/>
                </a:solidFill>
                <a:cs typeface="B Zar" panose="00000400000000000000" pitchFamily="2" charset="-78"/>
              </a:rPr>
              <a:t>واژه هم ریختی بیشتر در رشته های ریاضی ، شیمی، زیست شناسی کاربرد دارد و در سازمانها و نهادها به منظور تشریح علل(شباهت میان ارگانیسم های مختلف ناشی از همسوسازی ) تعریف می شود . به بیان ساده تر ، سازمان برای تطبیق با ویژگی های سازمان دیگر ، خود را مشابه آن کند. </a:t>
            </a:r>
          </a:p>
          <a:p>
            <a:pPr algn="just" rtl="1"/>
            <a:r>
              <a:rPr lang="fa-IR" sz="2200" dirty="0">
                <a:solidFill>
                  <a:schemeClr val="tx1"/>
                </a:solidFill>
                <a:cs typeface="B Zar" panose="00000400000000000000" pitchFamily="2" charset="-78"/>
              </a:rPr>
              <a:t>می توان گفت که همگرایی و همسوسازی حسابداری در راستای این مطلب انجام </a:t>
            </a:r>
            <a:br>
              <a:rPr lang="fa-IR" sz="2200" dirty="0">
                <a:solidFill>
                  <a:schemeClr val="tx1"/>
                </a:solidFill>
                <a:cs typeface="B Zar" panose="00000400000000000000" pitchFamily="2" charset="-78"/>
              </a:rPr>
            </a:br>
            <a:r>
              <a:rPr lang="fa-IR" sz="2200" dirty="0">
                <a:solidFill>
                  <a:schemeClr val="tx1"/>
                </a:solidFill>
                <a:cs typeface="B Zar" panose="00000400000000000000" pitchFamily="2" charset="-78"/>
              </a:rPr>
              <a:t>می گیرد. در واقع هم ریختی ،اساس نظریه های نهادگرا می باشد.بر اساس این نظریه فرض بر این است که ساختار و رویه های مدیریتی انتخاب می شود که از نظر اجتماعی و قانونی مشروع و موجه است. </a:t>
            </a:r>
          </a:p>
          <a:p>
            <a:pPr algn="just" rtl="1"/>
            <a:r>
              <a:rPr lang="fa-IR" sz="2200" dirty="0">
                <a:solidFill>
                  <a:schemeClr val="tx1"/>
                </a:solidFill>
                <a:cs typeface="B Zar" panose="00000400000000000000" pitchFamily="2" charset="-78"/>
              </a:rPr>
              <a:t>در عرصه حسابداری ممکن است کشورها، روشها و استانداردهای حسابداری خود را با روشهای مناطق دیگر همسو کنند. گاهی این همسویی از طریق توافقات دو جانبه ،گاهی از طریق ویژگی های مشترک و گاهی به واسطه نزدیکی جغرافیایی به یکدیگر انجام شود.کارپنتر و فروز(2001) معتقدند که بر اساس این نظریه ، مهم آن است که مقبولیت قانونی و اجتماعی اقتباس روشها ،از سوی نهادهای برون سازمانی صورت گیرد. حتی اگر این کار موجب پذیرش رویه های نامناسب شود.</a:t>
            </a:r>
            <a:endParaRPr lang="en-US" sz="2200" dirty="0">
              <a:solidFill>
                <a:schemeClr val="tx1"/>
              </a:solidFill>
              <a:cs typeface="B Zar" panose="00000400000000000000" pitchFamily="2" charset="-78"/>
            </a:endParaRPr>
          </a:p>
        </p:txBody>
      </p:sp>
      <p:sp>
        <p:nvSpPr>
          <p:cNvPr id="48131" name="Line 5"/>
          <p:cNvSpPr>
            <a:spLocks noChangeShapeType="1"/>
          </p:cNvSpPr>
          <p:nvPr/>
        </p:nvSpPr>
        <p:spPr bwMode="auto">
          <a:xfrm flipH="1">
            <a:off x="10515600" y="3810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72065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Placeholder 2"/>
          <p:cNvSpPr>
            <a:spLocks noGrp="1"/>
          </p:cNvSpPr>
          <p:nvPr>
            <p:ph type="body" idx="1"/>
          </p:nvPr>
        </p:nvSpPr>
        <p:spPr>
          <a:xfrm>
            <a:off x="2895600" y="762000"/>
            <a:ext cx="7162800" cy="5486400"/>
          </a:xfrm>
        </p:spPr>
        <p:txBody>
          <a:bodyPr/>
          <a:lstStyle/>
          <a:p>
            <a:pPr algn="just" rtl="1"/>
            <a:r>
              <a:rPr lang="fa-IR" sz="2300" dirty="0">
                <a:solidFill>
                  <a:schemeClr val="tx1"/>
                </a:solidFill>
                <a:cs typeface="B Zar" panose="00000400000000000000" pitchFamily="2" charset="-78"/>
              </a:rPr>
              <a:t>سازمانها تمایل دارند تا بیشتر بر اساس روندها و اثرات اجتماعی غالب عمل کنند، در غیر این صورت مشروعیت خود را از دست می دهند. معمولا چنین تناظری بر اساس سه رویکرد تناظر اجباری، تناظر تقلیدی،تناظر دستوری انجام می شود.</a:t>
            </a:r>
          </a:p>
          <a:p>
            <a:pPr algn="just" rtl="1"/>
            <a:r>
              <a:rPr lang="fa-IR" sz="2300" b="1" dirty="0">
                <a:solidFill>
                  <a:schemeClr val="tx1"/>
                </a:solidFill>
                <a:cs typeface="B Zar" panose="00000400000000000000" pitchFamily="2" charset="-78"/>
              </a:rPr>
              <a:t>در تناظر اجباری</a:t>
            </a:r>
            <a:r>
              <a:rPr lang="fa-IR" sz="2300" dirty="0">
                <a:solidFill>
                  <a:schemeClr val="tx1"/>
                </a:solidFill>
                <a:cs typeface="B Zar" panose="00000400000000000000" pitchFamily="2" charset="-78"/>
              </a:rPr>
              <a:t>، سازمانها تحت فشارهای برون سازمانی هستند .این فشارها یا از طریق سازمانهای که آن سازمان به آن وابسته است و یا ازطریق عوامل دیگر نظیر انتظارات فرهنگی نشات می گیرد. </a:t>
            </a:r>
          </a:p>
          <a:p>
            <a:pPr algn="r" rtl="1"/>
            <a:r>
              <a:rPr lang="fa-IR" sz="2300" b="1" dirty="0">
                <a:solidFill>
                  <a:schemeClr val="tx1"/>
                </a:solidFill>
                <a:cs typeface="B Zar" panose="00000400000000000000" pitchFamily="2" charset="-78"/>
              </a:rPr>
              <a:t>در تناظر تقلیدی، </a:t>
            </a:r>
            <a:r>
              <a:rPr lang="fa-IR" sz="2300" dirty="0">
                <a:solidFill>
                  <a:schemeClr val="tx1"/>
                </a:solidFill>
                <a:cs typeface="B Zar" panose="00000400000000000000" pitchFamily="2" charset="-78"/>
              </a:rPr>
              <a:t>سازمانها به تقلید از سازمانهای مشابهی می پردازندکه تصور می کنند مشروعیت و یا موفقیت بیشتری برای آنها ایجاد می کنند. </a:t>
            </a:r>
          </a:p>
          <a:p>
            <a:pPr algn="r" rtl="1"/>
            <a:r>
              <a:rPr lang="fa-IR" sz="2300" b="1" dirty="0">
                <a:solidFill>
                  <a:schemeClr val="tx1"/>
                </a:solidFill>
                <a:cs typeface="B Zar" panose="00000400000000000000" pitchFamily="2" charset="-78"/>
              </a:rPr>
              <a:t>در تناظر دستوری ، </a:t>
            </a:r>
            <a:r>
              <a:rPr lang="fa-IR" sz="2300" dirty="0">
                <a:solidFill>
                  <a:schemeClr val="tx1"/>
                </a:solidFill>
                <a:cs typeface="B Zar" panose="00000400000000000000" pitchFamily="2" charset="-78"/>
              </a:rPr>
              <a:t>این موضوع شناسایی می شود که چگونه افراد در سازمان تلاش  می کنند تا فرهنگ مشارکتی خود را افزایش دهند.این کار معمولا از طریق آموزش رسمی در دانشگاهها و استفاده از مدلهای نظری جدید ناشی می شود.</a:t>
            </a:r>
            <a:endParaRPr lang="en-US" sz="2300" dirty="0">
              <a:solidFill>
                <a:schemeClr val="tx1"/>
              </a:solidFill>
              <a:cs typeface="B Zar" panose="00000400000000000000" pitchFamily="2" charset="-78"/>
            </a:endParaRPr>
          </a:p>
        </p:txBody>
      </p:sp>
      <p:sp>
        <p:nvSpPr>
          <p:cNvPr id="49155" name="Line 5"/>
          <p:cNvSpPr>
            <a:spLocks noChangeShapeType="1"/>
          </p:cNvSpPr>
          <p:nvPr/>
        </p:nvSpPr>
        <p:spPr bwMode="auto">
          <a:xfrm>
            <a:off x="10287000" y="3810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80388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Line 5"/>
          <p:cNvSpPr>
            <a:spLocks noChangeShapeType="1"/>
          </p:cNvSpPr>
          <p:nvPr/>
        </p:nvSpPr>
        <p:spPr bwMode="auto">
          <a:xfrm>
            <a:off x="10515600" y="533400"/>
            <a:ext cx="0" cy="61801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0179" name="Rectangle 3"/>
          <p:cNvSpPr>
            <a:spLocks noChangeArrowheads="1"/>
          </p:cNvSpPr>
          <p:nvPr/>
        </p:nvSpPr>
        <p:spPr bwMode="auto">
          <a:xfrm>
            <a:off x="2971800" y="269877"/>
            <a:ext cx="7391400" cy="634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r>
              <a:rPr lang="fa-IR" sz="2400" b="1" dirty="0">
                <a:cs typeface="B Zar" panose="00000400000000000000" pitchFamily="2" charset="-78"/>
              </a:rPr>
              <a:t>مفهوم دانش /قدرت فوکو</a:t>
            </a:r>
          </a:p>
          <a:p>
            <a:pPr algn="just" rtl="1"/>
            <a:r>
              <a:rPr lang="fa-IR" sz="2200" dirty="0">
                <a:cs typeface="B Zar" panose="00000400000000000000" pitchFamily="2" charset="-78"/>
              </a:rPr>
              <a:t>از میان مضامینی که فوکو بر روی آنها کارکرده،سه مضمون عمده حقیقت، قدرت و خود، یا به تعبیری علم ، سیاست و اخلاق را استخراج</a:t>
            </a:r>
            <a:r>
              <a:rPr lang="fa-IR" sz="2400" dirty="0">
                <a:cs typeface="B Zar" panose="00000400000000000000" pitchFamily="2" charset="-78"/>
              </a:rPr>
              <a:t> </a:t>
            </a:r>
            <a:r>
              <a:rPr lang="fa-IR" sz="2200" dirty="0">
                <a:cs typeface="B Zar" panose="00000400000000000000" pitchFamily="2" charset="-78"/>
              </a:rPr>
              <a:t>کرد: </a:t>
            </a:r>
          </a:p>
          <a:p>
            <a:pPr algn="just" rtl="1"/>
            <a:endParaRPr lang="fa-IR" sz="2400" dirty="0">
              <a:cs typeface="B Zar" panose="00000400000000000000" pitchFamily="2" charset="-78"/>
            </a:endParaRPr>
          </a:p>
          <a:p>
            <a:pPr algn="just" rtl="1"/>
            <a:r>
              <a:rPr lang="fa-IR" sz="2400" dirty="0">
                <a:cs typeface="B Zar" panose="00000400000000000000" pitchFamily="2" charset="-78"/>
              </a:rPr>
              <a:t>محور اول : درک انسان معاصر از حقیقت چگونه شکل گرفته و به صورت کنونی در آمده است.به طور کلی ما از طریق درکی تصویر خود را می سازیم که این علوم به عنوان حقیقت به ما میدهند و دیگران را به عنوان رفتارها تعاملات اجتماعی خود مشخص کرده و موضوعیت می بخشیم. </a:t>
            </a:r>
          </a:p>
          <a:p>
            <a:pPr algn="just" rtl="1"/>
            <a:r>
              <a:rPr lang="fa-IR" sz="2400" dirty="0">
                <a:cs typeface="B Zar" panose="00000400000000000000" pitchFamily="2" charset="-78"/>
              </a:rPr>
              <a:t>محور دوم : درک قدرت و سیاست در عصر حاضر و چگونگی نقش آفرینی آن در شکل دهی به ما، تصویر ما از خود و چگونگی اعمال نقش آن در شکل دهی به افرادی مورد توجه واقع می شود که در تعامل با ما هستند . البته فوکو، از این باب به مساله سیاست و قدرت علاقه مند شد که دریافت دانش رابطه تنگاتنگ با قدرت دارد.</a:t>
            </a:r>
          </a:p>
          <a:p>
            <a:pPr algn="just" rtl="1"/>
            <a:r>
              <a:rPr lang="fa-IR" sz="2400" dirty="0">
                <a:cs typeface="B Zar" panose="00000400000000000000" pitchFamily="2" charset="-78"/>
              </a:rPr>
              <a:t>بر اساس این دیدگاه نهادینه سازی استانداردهای حسابداری در سطح بین المللی فرایندی سیاسی و بر گرفته از قدرت افراد ذینفع و دست اندرکاران سازمان یافته است.</a:t>
            </a:r>
          </a:p>
          <a:p>
            <a:pPr algn="just" rtl="1"/>
            <a:endParaRPr lang="en-US" sz="2400" dirty="0">
              <a:cs typeface="B Zar" panose="00000400000000000000" pitchFamily="2" charset="-78"/>
            </a:endParaRPr>
          </a:p>
        </p:txBody>
      </p:sp>
    </p:spTree>
    <p:extLst>
      <p:ext uri="{BB962C8B-B14F-4D97-AF65-F5344CB8AC3E}">
        <p14:creationId xmlns:p14="http://schemas.microsoft.com/office/powerpoint/2010/main" val="152908475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9"/>
          <p:cNvSpPr txBox="1">
            <a:spLocks noChangeArrowheads="1"/>
          </p:cNvSpPr>
          <p:nvPr/>
        </p:nvSpPr>
        <p:spPr bwMode="auto">
          <a:xfrm>
            <a:off x="3432176" y="4221163"/>
            <a:ext cx="37433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eaLnBrk="1" hangingPunct="1"/>
            <a:endParaRPr lang="fa-IR" sz="1800">
              <a:solidFill>
                <a:srgbClr val="FFFF00"/>
              </a:solidFill>
              <a:latin typeface="Arial" panose="020B0604020202020204" pitchFamily="34" charset="0"/>
            </a:endParaRPr>
          </a:p>
          <a:p>
            <a:pPr eaLnBrk="1" hangingPunct="1"/>
            <a:endParaRPr lang="fa-IR" sz="1800">
              <a:solidFill>
                <a:srgbClr val="FFFF00"/>
              </a:solidFill>
              <a:latin typeface="Arial" panose="020B0604020202020204" pitchFamily="34" charset="0"/>
            </a:endParaRPr>
          </a:p>
        </p:txBody>
      </p:sp>
      <p:sp>
        <p:nvSpPr>
          <p:cNvPr id="51203" name="Text Box 11"/>
          <p:cNvSpPr txBox="1">
            <a:spLocks noChangeArrowheads="1"/>
          </p:cNvSpPr>
          <p:nvPr/>
        </p:nvSpPr>
        <p:spPr bwMode="auto">
          <a:xfrm>
            <a:off x="2667000" y="990605"/>
            <a:ext cx="5105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spcBef>
                <a:spcPct val="50000"/>
              </a:spcBef>
            </a:pPr>
            <a:endParaRPr lang="fa-IR" sz="2800" b="1" i="1">
              <a:solidFill>
                <a:srgbClr val="000099"/>
              </a:solidFill>
              <a:latin typeface="Zr"/>
              <a:cs typeface="Zar" pitchFamily="2" charset="-78"/>
            </a:endParaRPr>
          </a:p>
        </p:txBody>
      </p:sp>
      <p:sp>
        <p:nvSpPr>
          <p:cNvPr id="51204" name="Oval 17"/>
          <p:cNvSpPr>
            <a:spLocks noChangeArrowheads="1"/>
          </p:cNvSpPr>
          <p:nvPr/>
        </p:nvSpPr>
        <p:spPr bwMode="auto">
          <a:xfrm>
            <a:off x="1905000" y="685800"/>
            <a:ext cx="762000" cy="762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spcBef>
                <a:spcPct val="30000"/>
              </a:spcBef>
            </a:pPr>
            <a:endParaRPr lang="fa-IR"/>
          </a:p>
        </p:txBody>
      </p:sp>
      <p:sp>
        <p:nvSpPr>
          <p:cNvPr id="51205" name="Line 5"/>
          <p:cNvSpPr>
            <a:spLocks noChangeShapeType="1"/>
          </p:cNvSpPr>
          <p:nvPr/>
        </p:nvSpPr>
        <p:spPr bwMode="auto">
          <a:xfrm>
            <a:off x="10363200" y="228600"/>
            <a:ext cx="0" cy="6408738"/>
          </a:xfrm>
          <a:prstGeom prst="line">
            <a:avLst/>
          </a:prstGeom>
          <a:noFill/>
          <a:ln w="762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1206" name="Rectangle 1"/>
          <p:cNvSpPr>
            <a:spLocks noChangeArrowheads="1"/>
          </p:cNvSpPr>
          <p:nvPr/>
        </p:nvSpPr>
        <p:spPr bwMode="auto">
          <a:xfrm>
            <a:off x="2971802" y="838202"/>
            <a:ext cx="7251700" cy="5278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cs typeface="Arial" panose="020B0604020202020204" pitchFamily="34" charset="0"/>
              </a:defRPr>
            </a:lvl1pPr>
            <a:lvl2pPr marL="742950" indent="-285750">
              <a:defRPr sz="2000">
                <a:solidFill>
                  <a:schemeClr val="tx1"/>
                </a:solidFill>
                <a:latin typeface="Times New Roman" panose="02020603050405020304" pitchFamily="18" charset="0"/>
                <a:cs typeface="Arial" panose="020B0604020202020204" pitchFamily="34" charset="0"/>
              </a:defRPr>
            </a:lvl2pPr>
            <a:lvl3pPr marL="1143000" indent="-228600">
              <a:defRPr sz="2000">
                <a:solidFill>
                  <a:schemeClr val="tx1"/>
                </a:solidFill>
                <a:latin typeface="Times New Roman" panose="02020603050405020304" pitchFamily="18" charset="0"/>
                <a:cs typeface="Arial" panose="020B0604020202020204" pitchFamily="34" charset="0"/>
              </a:defRPr>
            </a:lvl3pPr>
            <a:lvl4pPr marL="1600200" indent="-228600">
              <a:defRPr sz="2000">
                <a:solidFill>
                  <a:schemeClr val="tx1"/>
                </a:solidFill>
                <a:latin typeface="Times New Roman" panose="02020603050405020304" pitchFamily="18" charset="0"/>
                <a:cs typeface="Arial" panose="020B0604020202020204" pitchFamily="34" charset="0"/>
              </a:defRPr>
            </a:lvl4pPr>
            <a:lvl5pPr marL="2057400" indent="-228600">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cs typeface="Arial" panose="020B0604020202020204" pitchFamily="34" charset="0"/>
              </a:defRPr>
            </a:lvl9pPr>
          </a:lstStyle>
          <a:p>
            <a:pPr algn="just" rtl="1"/>
            <a:r>
              <a:rPr lang="fa-IR" sz="2400" dirty="0">
                <a:cs typeface="B Zar" panose="00000400000000000000" pitchFamily="2" charset="-78"/>
              </a:rPr>
              <a:t>فوکو (1991) معتقد است که سیستم های اعتقادی به موازات آن که مورد پذیرش عمومی قرار می گیرند، فرصت و قدرت می یابند تا به دانش مشترک تبدیل شوند و تعیین کنند که چه چیزی درست ، غلط ، عادی یا اشتباه است.قدرت برگرفته از تمام سلسله مراتب می باشد و نوعی حالت ارادی و طبیعی (ونه تحمیلی)دارد.</a:t>
            </a:r>
          </a:p>
          <a:p>
            <a:pPr algn="just" rtl="1"/>
            <a:endParaRPr lang="fa-IR" sz="2400" dirty="0">
              <a:cs typeface="B Zar" panose="00000400000000000000" pitchFamily="2" charset="-78"/>
            </a:endParaRPr>
          </a:p>
          <a:p>
            <a:pPr algn="just" rtl="1"/>
            <a:r>
              <a:rPr lang="fa-IR" sz="2500" dirty="0">
                <a:cs typeface="B Zar" panose="00000400000000000000" pitchFamily="2" charset="-78"/>
              </a:rPr>
              <a:t>منظور فوکو از عبارت دانش/قدرت </a:t>
            </a:r>
            <a:r>
              <a:rPr lang="fa-IR" sz="2400" dirty="0">
                <a:cs typeface="B Zar" panose="00000400000000000000" pitchFamily="2" charset="-78"/>
              </a:rPr>
              <a:t>:این است که قدرت و دانش را نباید به صورت جدای از هم مورد مطالعه قرار داد. حتی از رابطه میان دانش و قدرت نیز       نمی توان چندان سخنی گفت زیرا قدرت و دانش به سهولت قابل تفکیک از هم نیستند. قدرت نه در کار جلوگیری از دانش، بلکه در کار ایجاد آن است. انتقادی که به این طرز تفکر شده است این است که تصور فوکو از قدرت بیشتر در دفاع از قدرت است تا در برابر آن و به همین دلیل، در عین حال که تصور او از قدرت ،آن چنان که در تحلیل وی آمده در راستای آشکار کردن بی عدالتی است.</a:t>
            </a:r>
            <a:endParaRPr lang="en-US" sz="2400" dirty="0">
              <a:cs typeface="B Zar" panose="00000400000000000000" pitchFamily="2" charset="-78"/>
            </a:endParaRPr>
          </a:p>
        </p:txBody>
      </p:sp>
    </p:spTree>
    <p:extLst>
      <p:ext uri="{BB962C8B-B14F-4D97-AF65-F5344CB8AC3E}">
        <p14:creationId xmlns:p14="http://schemas.microsoft.com/office/powerpoint/2010/main" val="1114799997"/>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Elemental</Template>
  <TotalTime>235</TotalTime>
  <Words>2572</Words>
  <Application>Microsoft Office PowerPoint</Application>
  <PresentationFormat>Widescreen</PresentationFormat>
  <Paragraphs>92</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Palatino Linotype</vt:lpstr>
      <vt:lpstr>Times New Roman</vt:lpstr>
      <vt:lpstr>Wingdings</vt:lpstr>
      <vt:lpstr>Zr</vt:lpstr>
      <vt:lpstr>Elemental</vt:lpstr>
      <vt:lpstr>به نام خدا   موضوع ارائه:هماهنگ سازی حسابداری  بین المللی  با استفاده از دیدگاه های دیالکتیک هگل و قدرت فوکو</vt:lpstr>
      <vt:lpstr>خلاصه</vt:lpstr>
      <vt:lpstr>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ahmadm</dc:creator>
  <cp:lastModifiedBy>nabizadeh73</cp:lastModifiedBy>
  <cp:revision>12</cp:revision>
  <dcterms:created xsi:type="dcterms:W3CDTF">2013-12-18T19:08:07Z</dcterms:created>
  <dcterms:modified xsi:type="dcterms:W3CDTF">2021-08-20T23:24:45Z</dcterms:modified>
</cp:coreProperties>
</file>