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57" r:id="rId3"/>
    <p:sldId id="258" r:id="rId4"/>
    <p:sldId id="259" r:id="rId5"/>
    <p:sldId id="260" r:id="rId6"/>
    <p:sldId id="272" r:id="rId7"/>
    <p:sldId id="261" r:id="rId8"/>
    <p:sldId id="262" r:id="rId9"/>
    <p:sldId id="270" r:id="rId10"/>
    <p:sldId id="263" r:id="rId11"/>
    <p:sldId id="264" r:id="rId12"/>
    <p:sldId id="265" r:id="rId13"/>
    <p:sldId id="266" r:id="rId14"/>
    <p:sldId id="267" r:id="rId15"/>
    <p:sldId id="268" r:id="rId16"/>
    <p:sldId id="269"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1726568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331673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89080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19905268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60292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2736651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3782526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9484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1097992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CB1130B-C42D-497B-BBA7-9929B6C6ED1A}" type="datetimeFigureOut">
              <a:rPr lang="en-US" smtClean="0"/>
              <a:t>7/17/2021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3183305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CB1130B-C42D-497B-BBA7-9929B6C6ED1A}"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1055826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CB1130B-C42D-497B-BBA7-9929B6C6ED1A}" type="datetimeFigureOut">
              <a:rPr lang="en-US" smtClean="0"/>
              <a:t>7/17/2021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198325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B1130B-C42D-497B-BBA7-9929B6C6ED1A}" type="datetimeFigureOut">
              <a:rPr lang="en-US" smtClean="0"/>
              <a:t>7/17/2021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2636350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1130B-C42D-497B-BBA7-9929B6C6ED1A}" type="datetimeFigureOut">
              <a:rPr lang="en-US" smtClean="0"/>
              <a:t>7/17/2021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2921761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CB1130B-C42D-497B-BBA7-9929B6C6ED1A}"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11192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B1130B-C42D-497B-BBA7-9929B6C6ED1A}" type="datetimeFigureOut">
              <a:rPr lang="en-US" smtClean="0"/>
              <a:t>7/17/2021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A7A09A-F82C-482D-9E84-AFEA80092351}" type="slidenum">
              <a:rPr lang="en-US" smtClean="0"/>
              <a:t>‹#›</a:t>
            </a:fld>
            <a:endParaRPr lang="en-US"/>
          </a:p>
        </p:txBody>
      </p:sp>
    </p:spTree>
    <p:extLst>
      <p:ext uri="{BB962C8B-B14F-4D97-AF65-F5344CB8AC3E}">
        <p14:creationId xmlns:p14="http://schemas.microsoft.com/office/powerpoint/2010/main" val="745336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CB1130B-C42D-497B-BBA7-9929B6C6ED1A}" type="datetimeFigureOut">
              <a:rPr lang="en-US" smtClean="0"/>
              <a:t>7/17/2021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EA7A09A-F82C-482D-9E84-AFEA80092351}" type="slidenum">
              <a:rPr lang="en-US" smtClean="0"/>
              <a:t>‹#›</a:t>
            </a:fld>
            <a:endParaRPr lang="en-US"/>
          </a:p>
        </p:txBody>
      </p:sp>
    </p:spTree>
    <p:extLst>
      <p:ext uri="{BB962C8B-B14F-4D97-AF65-F5344CB8AC3E}">
        <p14:creationId xmlns:p14="http://schemas.microsoft.com/office/powerpoint/2010/main" val="28603571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5999" y="460378"/>
            <a:ext cx="6429375" cy="5624736"/>
          </a:xfrm>
          <a:prstGeom prst="rect">
            <a:avLst/>
          </a:prstGeom>
        </p:spPr>
      </p:pic>
    </p:spTree>
    <p:extLst>
      <p:ext uri="{BB962C8B-B14F-4D97-AF65-F5344CB8AC3E}">
        <p14:creationId xmlns:p14="http://schemas.microsoft.com/office/powerpoint/2010/main" val="1432406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0125" y="1609183"/>
            <a:ext cx="8972550" cy="2948499"/>
          </a:xfrm>
          <a:prstGeom prst="rect">
            <a:avLst/>
          </a:prstGeom>
        </p:spPr>
        <p:txBody>
          <a:bodyPr wrap="square">
            <a:spAutoFit/>
          </a:bodyPr>
          <a:lstStyle/>
          <a:p>
            <a:pPr algn="just" rtl="1">
              <a:lnSpc>
                <a:spcPct val="160000"/>
              </a:lnSpc>
            </a:pPr>
            <a:r>
              <a:rPr lang="fa-IR" sz="1400" b="1" dirty="0">
                <a:ln w="0"/>
                <a:cs typeface="B Lotus" panose="00000400000000000000" pitchFamily="2" charset="-78"/>
              </a:rPr>
              <a:t>اهداف گزارشگری مالی آمریکا در سودمندی برای تصمیم گیری های سرمایه گذاری تاکید دارد در آمریکا سودمندی برای تصمیم گیری، خواه از طریق خرید نگهداری و یا فروش سهام، به عنوان هدف اصلي گزارشگری مالی تحت لوای حسابداری ارزش های متعارف ترغیب و ترویج می شود. از سال ۱۹۳۳ که قوانین امنیت فدرال آمریکا تصویب شد قوانین مزبور بر جانبداری از سرمایه گذاران و بر پایه دیدگاه سرمایه داری تدوین شده اند. در این کشور، اگر قیمت سهام سقوط کند، آنگاه سرمایه گذاری می توانند علیه شرکتها و حسابرسان اقامه دعوی کنند اما در انگلستان و اکثر کشورهایی که قانون بورس اوراق بهادار و قانون شرکت های آنان مشابه انگلستان است ارائه اطلاعات درباره مباشرت و پاسخگویی مدیران، هدف اصلی گزارشگری مالی است. اگر در انگلستان به موجب قانون، سرمایه گذاران شرکت های زیان ده می توانند به دلیل زیان  علیه مدیران شرکت اقامه دعوی کنند. در اینجا تفاوت های اساسی بین دو کشوری مشاهده می شود که به نطر دارای زبان و سیستم اقتصادی و فرهنگی مشابه ای هستند. </a:t>
            </a:r>
            <a:endParaRPr lang="en-US" sz="1400" b="1" dirty="0">
              <a:ln w="0"/>
              <a:cs typeface="B Lotus" panose="00000400000000000000" pitchFamily="2" charset="-78"/>
            </a:endParaRPr>
          </a:p>
          <a:p>
            <a:pPr algn="just" rtl="1">
              <a:lnSpc>
                <a:spcPct val="160000"/>
              </a:lnSpc>
            </a:pPr>
            <a:endParaRPr lang="en-US" b="1" dirty="0">
              <a:ln>
                <a:solidFill>
                  <a:schemeClr val="bg1"/>
                </a:solidFill>
              </a:ln>
              <a:cs typeface="B Lotus" panose="00000400000000000000" pitchFamily="2" charset="-78"/>
            </a:endParaRPr>
          </a:p>
        </p:txBody>
      </p:sp>
    </p:spTree>
    <p:extLst>
      <p:ext uri="{BB962C8B-B14F-4D97-AF65-F5344CB8AC3E}">
        <p14:creationId xmlns:p14="http://schemas.microsoft.com/office/powerpoint/2010/main" val="597685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25" y="1988542"/>
            <a:ext cx="9015412" cy="2786742"/>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pPr marL="0" indent="0" algn="just" rtl="1">
              <a:lnSpc>
                <a:spcPct val="150000"/>
              </a:lnSpc>
              <a:buNone/>
            </a:pPr>
            <a:r>
              <a:rPr lang="fa-IR" sz="1400" b="1" dirty="0">
                <a:ln/>
                <a:solidFill>
                  <a:schemeClr val="tx1"/>
                </a:solidFill>
                <a:cs typeface="B Lotus" panose="00000400000000000000" pitchFamily="2" charset="-78"/>
              </a:rPr>
              <a:t>یکپارچه سازی استانداردهای حسابداری به اندازه بزرگی شرکت ها توجه ای ندارد. استانداردهای حسابداری برای شرکت های بزرگ دارای انحصار بازار و شرکت های کوچک دارای توان رقابتی پایین، یکسان در نظر گرفته می شود هزینه استفاده از استانداردهای یکنواحت حسابداری برای شرکت های کوچک  می تواند بیش از منافع آن باشد. همچنین ممکن است، پذیرش آن استانداردها برای جامعه و اقتصاد کشورها پیامدهای اقتصادی و اجتماعی نامطلوبی داشته باشد.</a:t>
            </a:r>
          </a:p>
          <a:p>
            <a:pPr marL="0" indent="0" algn="just">
              <a:lnSpc>
                <a:spcPct val="150000"/>
              </a:lnSpc>
              <a:buNone/>
            </a:pPr>
            <a:endParaRPr lang="en-US" b="1" dirty="0">
              <a:ln/>
              <a:solidFill>
                <a:schemeClr val="tx1"/>
              </a:solidFill>
              <a:cs typeface="B Lotus" panose="00000400000000000000" pitchFamily="2" charset="-78"/>
            </a:endParaRPr>
          </a:p>
        </p:txBody>
      </p:sp>
      <p:sp>
        <p:nvSpPr>
          <p:cNvPr id="4" name="Rectangle 3"/>
          <p:cNvSpPr/>
          <p:nvPr/>
        </p:nvSpPr>
        <p:spPr>
          <a:xfrm>
            <a:off x="10015537" y="538618"/>
            <a:ext cx="822661" cy="600164"/>
          </a:xfrm>
          <a:prstGeom prst="rect">
            <a:avLst/>
          </a:prstGeom>
        </p:spPr>
        <p:txBody>
          <a:bodyPr wrap="none">
            <a:spAutoFit/>
          </a:bodyPr>
          <a:lstStyle/>
          <a:p>
            <a:pPr algn="r" rtl="1">
              <a:lnSpc>
                <a:spcPct val="150000"/>
              </a:lnSpc>
            </a:pPr>
            <a:r>
              <a:rPr lang="fa-IR" sz="2400" b="1" dirty="0">
                <a:ln/>
                <a:solidFill>
                  <a:srgbClr val="FF0000"/>
                </a:solidFill>
                <a:cs typeface="B Lotus" panose="00000400000000000000" pitchFamily="2" charset="-78"/>
              </a:rPr>
              <a:t>سوال؟</a:t>
            </a:r>
            <a:endParaRPr lang="en-US" sz="2400" b="1" dirty="0">
              <a:ln/>
              <a:solidFill>
                <a:srgbClr val="FF0000"/>
              </a:solidFill>
              <a:cs typeface="B Lotus" panose="00000400000000000000" pitchFamily="2" charset="-78"/>
            </a:endParaRPr>
          </a:p>
        </p:txBody>
      </p:sp>
      <p:sp>
        <p:nvSpPr>
          <p:cNvPr id="7" name="Rectangle 6"/>
          <p:cNvSpPr/>
          <p:nvPr/>
        </p:nvSpPr>
        <p:spPr>
          <a:xfrm>
            <a:off x="3359310" y="881019"/>
            <a:ext cx="6445995" cy="515526"/>
          </a:xfrm>
          <a:prstGeom prst="rect">
            <a:avLst/>
          </a:prstGeom>
        </p:spPr>
        <p:txBody>
          <a:bodyPr wrap="none">
            <a:spAutoFit/>
          </a:bodyPr>
          <a:lstStyle/>
          <a:p>
            <a:pPr algn="just" rtl="1">
              <a:lnSpc>
                <a:spcPct val="150000"/>
              </a:lnSpc>
            </a:pPr>
            <a:r>
              <a:rPr lang="fa-IR" sz="2000" b="1" dirty="0">
                <a:ln/>
                <a:solidFill>
                  <a:schemeClr val="tx2">
                    <a:lumMod val="60000"/>
                    <a:lumOff val="40000"/>
                  </a:schemeClr>
                </a:solidFill>
                <a:cs typeface="B Lotus" panose="00000400000000000000" pitchFamily="2" charset="-78"/>
              </a:rPr>
              <a:t>چگونه می توان الگوی حسابداری یکسانی برای تمام دنیا تدوین و پیاده کرد؟</a:t>
            </a:r>
            <a:endParaRPr lang="en-US" sz="2000" b="1" dirty="0">
              <a:ln/>
              <a:solidFill>
                <a:schemeClr val="tx2">
                  <a:lumMod val="60000"/>
                  <a:lumOff val="40000"/>
                </a:schemeClr>
              </a:solidFill>
              <a:cs typeface="B Lotus" panose="00000400000000000000" pitchFamily="2" charset="-78"/>
            </a:endParaRPr>
          </a:p>
        </p:txBody>
      </p:sp>
    </p:spTree>
    <p:extLst>
      <p:ext uri="{BB962C8B-B14F-4D97-AF65-F5344CB8AC3E}">
        <p14:creationId xmlns:p14="http://schemas.microsoft.com/office/powerpoint/2010/main" val="301079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2764" y="4878167"/>
            <a:ext cx="6096000" cy="584775"/>
          </a:xfrm>
          <a:prstGeom prst="rect">
            <a:avLst/>
          </a:prstGeom>
        </p:spPr>
        <p:txBody>
          <a:bodyPr>
            <a:spAutoFit/>
          </a:bodyPr>
          <a:lstStyle/>
          <a:p>
            <a:pPr algn="just" rtl="1"/>
            <a:r>
              <a:rPr lang="fa-IR" sz="1400" b="1" u="sng" dirty="0">
                <a:cs typeface="B Lotus" panose="00000400000000000000" pitchFamily="2" charset="-78"/>
              </a:rPr>
              <a:t>بنابراین اکثر ارزیابی های برآوردی، قابلیت اثبات و تایید را نخواهند داشت.</a:t>
            </a:r>
            <a:endParaRPr lang="en-US" sz="1400" dirty="0">
              <a:cs typeface="B Lotus" panose="00000400000000000000" pitchFamily="2" charset="-78"/>
            </a:endParaRPr>
          </a:p>
          <a:p>
            <a:pPr algn="just"/>
            <a:endParaRPr lang="en-US" dirty="0">
              <a:cs typeface="B Lotus" panose="00000400000000000000" pitchFamily="2" charset="-78"/>
            </a:endParaRPr>
          </a:p>
        </p:txBody>
      </p:sp>
      <p:sp>
        <p:nvSpPr>
          <p:cNvPr id="5" name="Rectangle 4"/>
          <p:cNvSpPr/>
          <p:nvPr/>
        </p:nvSpPr>
        <p:spPr>
          <a:xfrm>
            <a:off x="10127011" y="1193738"/>
            <a:ext cx="2064989" cy="461665"/>
          </a:xfrm>
          <a:prstGeom prst="rect">
            <a:avLst/>
          </a:prstGeom>
        </p:spPr>
        <p:txBody>
          <a:bodyPr wrap="none">
            <a:spAutoFit/>
          </a:bodyPr>
          <a:lstStyle/>
          <a:p>
            <a:pPr algn="just" rtl="1"/>
            <a:r>
              <a:rPr lang="fa-IR" sz="2400" b="1" dirty="0">
                <a:ln/>
                <a:solidFill>
                  <a:srgbClr val="FF0000"/>
                </a:solidFill>
                <a:cs typeface="B Lotus" panose="00000400000000000000" pitchFamily="2" charset="-78"/>
              </a:rPr>
              <a:t>ارزش های متعارف</a:t>
            </a:r>
            <a:endParaRPr lang="en-US" sz="2400" b="1" dirty="0">
              <a:ln/>
              <a:solidFill>
                <a:srgbClr val="FF0000"/>
              </a:solidFill>
              <a:cs typeface="B Lotus" panose="00000400000000000000" pitchFamily="2" charset="-78"/>
            </a:endParaRPr>
          </a:p>
        </p:txBody>
      </p:sp>
      <p:sp>
        <p:nvSpPr>
          <p:cNvPr id="6" name="Rounded Rectangle 5"/>
          <p:cNvSpPr/>
          <p:nvPr/>
        </p:nvSpPr>
        <p:spPr>
          <a:xfrm>
            <a:off x="957263" y="1928812"/>
            <a:ext cx="9072562" cy="2492853"/>
          </a:xfrm>
          <a:prstGeom prst="round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just" rtl="1">
              <a:lnSpc>
                <a:spcPct val="150000"/>
              </a:lnSpc>
            </a:pPr>
            <a:r>
              <a:rPr lang="fa-IR" sz="1400" b="1" dirty="0">
                <a:solidFill>
                  <a:schemeClr val="tx1"/>
                </a:solidFill>
                <a:cs typeface="B Lotus" panose="00000400000000000000" pitchFamily="2" charset="-78"/>
              </a:rPr>
              <a:t>ارزش های متعارف مستلزم قضاوت مدیر است و توان اجتناب ناپذیری برای دستکاری آن وجود داشته و قابلیت اتکای آن پایین است. اگر چه استفاده از ارزش های متعارف، مربوط بودن اطلاعات حسابداری را افزایش می دهد، اما به نظر می رسد قابلیت اتکا، تأیید پذیری و قابلیت حسابرسی را کاهش می دهید چگونه می توان اظهار نظر حسابرسی را در زمینه ارقامی ارزیابی کرد که با قضاوت مدیران به دست آمده است. حذف محافظه کاری و روی آوردن به ارزش های متعارف، این انگیزه را در مدیران به وجود می آورد تا آنها در برآوردهای ارقام حسابداری به طور جانبدارانه عمل کرده و بی طرفی با رعایت نکنند. </a:t>
            </a:r>
            <a:endParaRPr lang="en-US" sz="1400" dirty="0">
              <a:solidFill>
                <a:schemeClr val="tx1"/>
              </a:solidFill>
              <a:cs typeface="B Lotus" panose="00000400000000000000" pitchFamily="2" charset="-78"/>
            </a:endParaRPr>
          </a:p>
        </p:txBody>
      </p:sp>
    </p:spTree>
    <p:extLst>
      <p:ext uri="{BB962C8B-B14F-4D97-AF65-F5344CB8AC3E}">
        <p14:creationId xmlns:p14="http://schemas.microsoft.com/office/powerpoint/2010/main" val="2929062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851027"/>
            <a:ext cx="9001124" cy="3880773"/>
          </a:xfrm>
        </p:spPr>
        <p:txBody>
          <a:bodyPr>
            <a:normAutofit/>
          </a:bodyPr>
          <a:lstStyle/>
          <a:p>
            <a:pPr marL="0" indent="0" algn="just" rtl="1">
              <a:lnSpc>
                <a:spcPct val="150000"/>
              </a:lnSpc>
              <a:buNone/>
            </a:pPr>
            <a:r>
              <a:rPr lang="fa-IR" sz="1400" b="1" u="sng" dirty="0">
                <a:cs typeface="B Lotus" panose="00000400000000000000" pitchFamily="2" charset="-78"/>
              </a:rPr>
              <a:t>فرآیندهای استانداردگذاری همواره یک فرآیند سیاسی است</a:t>
            </a:r>
            <a:r>
              <a:rPr lang="fa-IR" sz="1400" b="1" dirty="0">
                <a:cs typeface="B Lotus" panose="00000400000000000000" pitchFamily="2" charset="-78"/>
              </a:rPr>
              <a:t> و دولت ها بیشترین دخالت را در تدوین استانداردهای حسابداری داشته اند. از سویی ممکن است فقدان رقابت در تدوین استانداردهای جهانی، فشارهای سیاسی در تدوین استانداردهای جهانی را افزایش دهد و موجب تنزل کیفیت آنها شود.</a:t>
            </a:r>
            <a:endParaRPr lang="en-US" sz="1400" b="1" dirty="0">
              <a:cs typeface="B Lotus" panose="00000400000000000000" pitchFamily="2" charset="-78"/>
            </a:endParaRPr>
          </a:p>
          <a:p>
            <a:pPr marL="0" indent="0" algn="just" rtl="1">
              <a:lnSpc>
                <a:spcPct val="150000"/>
              </a:lnSpc>
              <a:buNone/>
            </a:pPr>
            <a:r>
              <a:rPr lang="fa-IR" sz="1400" b="1" dirty="0">
                <a:cs typeface="B Lotus" panose="00000400000000000000" pitchFamily="2" charset="-78"/>
              </a:rPr>
              <a:t>حسابداری که می توان به گونه ای آن با زبان تلقی کرد، در یک میثاق و عرف اجتماعي تدوين و توسعه یافته است. قانونگذاران حسابداری هر کشور در مقابل دولت و استفاده کنندگان و اجتماع خود مسئولیت دارند احتمالاً قانونگذاری  حسابداری در سطح جهان باعث می شود تا قانونگذاران از موکل های خود دور باشند و نسبت به آنها، مسئولیت و پاسخگویی کمتری داشته باشند. همچنین تغییرات در قوانین جهانی حسابداری باید در لایه های چندگانه به مذاکره گذاشته شود که عبور از این لایه ها بسیار مشکل است.</a:t>
            </a:r>
            <a:endParaRPr lang="en-US" sz="1400" b="1" dirty="0">
              <a:cs typeface="B Lotus" panose="00000400000000000000" pitchFamily="2" charset="-78"/>
            </a:endParaRPr>
          </a:p>
          <a:p>
            <a:pPr marL="0" indent="0" algn="just">
              <a:lnSpc>
                <a:spcPct val="150000"/>
              </a:lnSpc>
              <a:buNone/>
            </a:pPr>
            <a:endParaRPr lang="en-US" sz="1400" b="1" dirty="0">
              <a:cs typeface="B Lotus" panose="00000400000000000000" pitchFamily="2" charset="-78"/>
            </a:endParaRPr>
          </a:p>
        </p:txBody>
      </p:sp>
    </p:spTree>
    <p:extLst>
      <p:ext uri="{BB962C8B-B14F-4D97-AF65-F5344CB8AC3E}">
        <p14:creationId xmlns:p14="http://schemas.microsoft.com/office/powerpoint/2010/main" val="586397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549" y="4737076"/>
            <a:ext cx="8986839" cy="521061"/>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just" rtl="1">
              <a:lnSpc>
                <a:spcPct val="150000"/>
              </a:lnSpc>
              <a:buNone/>
            </a:pPr>
            <a:r>
              <a:rPr lang="fa-IR" sz="1400" b="1" dirty="0">
                <a:solidFill>
                  <a:schemeClr val="tx1"/>
                </a:solidFill>
                <a:cs typeface="B Lotus" panose="00000400000000000000" pitchFamily="2" charset="-78"/>
              </a:rPr>
              <a:t> </a:t>
            </a:r>
            <a:r>
              <a:rPr lang="fa-IR" sz="1400" b="1" dirty="0" err="1">
                <a:solidFill>
                  <a:schemeClr val="tx1"/>
                </a:solidFill>
                <a:cs typeface="B Lotus" panose="00000400000000000000" pitchFamily="2" charset="-78"/>
              </a:rPr>
              <a:t>ثانياَ</a:t>
            </a:r>
            <a:r>
              <a:rPr lang="fa-IR" sz="1400" b="1" dirty="0">
                <a:cs typeface="B Lotus" panose="00000400000000000000" pitchFamily="2" charset="-78"/>
              </a:rPr>
              <a:t>: فارغ از تفاوت های فرهنگی، اجتماعی و سیاسی، تفاوت میان مورد اقتصادی آمریکا و سایر نقاط دنیا کاملا مشهود است.</a:t>
            </a:r>
            <a:endParaRPr lang="en-US" sz="1400" b="1" dirty="0">
              <a:cs typeface="B Lotus" panose="00000400000000000000" pitchFamily="2" charset="-78"/>
            </a:endParaRPr>
          </a:p>
        </p:txBody>
      </p:sp>
      <p:sp>
        <p:nvSpPr>
          <p:cNvPr id="4" name="Rectangle 3"/>
          <p:cNvSpPr/>
          <p:nvPr/>
        </p:nvSpPr>
        <p:spPr>
          <a:xfrm>
            <a:off x="2845933" y="1175345"/>
            <a:ext cx="7112455" cy="507831"/>
          </a:xfrm>
          <a:prstGeom prst="rect">
            <a:avLst/>
          </a:prstGeom>
        </p:spPr>
        <p:txBody>
          <a:bodyPr wrap="square">
            <a:spAutoFit/>
          </a:bodyPr>
          <a:lstStyle/>
          <a:p>
            <a:pPr algn="r" rtl="1">
              <a:lnSpc>
                <a:spcPct val="150000"/>
              </a:lnSpc>
            </a:pPr>
            <a:r>
              <a:rPr lang="fa-IR" b="1" dirty="0">
                <a:ln/>
                <a:solidFill>
                  <a:srgbClr val="FF0000"/>
                </a:solidFill>
                <a:cs typeface="B Lotus" panose="00000400000000000000" pitchFamily="2" charset="-78"/>
              </a:rPr>
              <a:t>مزایا و معایب یکنواخت سازی استانداردهای حسابداری در سطح بین </a:t>
            </a:r>
            <a:r>
              <a:rPr lang="fa-IR" b="1" dirty="0" err="1">
                <a:ln/>
                <a:solidFill>
                  <a:srgbClr val="FF0000"/>
                </a:solidFill>
                <a:cs typeface="B Lotus" panose="00000400000000000000" pitchFamily="2" charset="-78"/>
              </a:rPr>
              <a:t>المللی</a:t>
            </a:r>
            <a:endParaRPr lang="en-US" b="1" dirty="0">
              <a:ln/>
              <a:solidFill>
                <a:srgbClr val="FF0000"/>
              </a:solidFill>
              <a:cs typeface="B Lotus" panose="00000400000000000000" pitchFamily="2" charset="-78"/>
            </a:endParaRPr>
          </a:p>
        </p:txBody>
      </p:sp>
      <p:sp>
        <p:nvSpPr>
          <p:cNvPr id="5" name="Rectangle 4"/>
          <p:cNvSpPr/>
          <p:nvPr/>
        </p:nvSpPr>
        <p:spPr>
          <a:xfrm>
            <a:off x="971549" y="2036966"/>
            <a:ext cx="8986839" cy="738664"/>
          </a:xfrm>
          <a:prstGeom prst="rect">
            <a:avLst/>
          </a:prstGeom>
        </p:spPr>
        <p:txBody>
          <a:bodyPr wrap="square">
            <a:spAutoFit/>
          </a:bodyPr>
          <a:lstStyle/>
          <a:p>
            <a:pPr algn="just" rtl="1">
              <a:lnSpc>
                <a:spcPct val="150000"/>
              </a:lnSpc>
            </a:pPr>
            <a:r>
              <a:rPr lang="fa-IR" sz="1400" b="1" dirty="0">
                <a:cs typeface="B Lotus" panose="00000400000000000000" pitchFamily="2" charset="-78"/>
              </a:rPr>
              <a:t>یکنواخت سازی استانداردهای حسابداری در سطح بین </a:t>
            </a:r>
            <a:r>
              <a:rPr lang="fa-IR" sz="1400" b="1" dirty="0" err="1">
                <a:cs typeface="B Lotus" panose="00000400000000000000" pitchFamily="2" charset="-78"/>
              </a:rPr>
              <a:t>المللی</a:t>
            </a:r>
            <a:r>
              <a:rPr lang="fa-IR" sz="1400" b="1" dirty="0">
                <a:cs typeface="B Lotus" panose="00000400000000000000" pitchFamily="2" charset="-78"/>
              </a:rPr>
              <a:t>، مزایا و معایب متفاوتی دارد. اما به نظر می رسد معایب آن بیشتر از مزایای آن است زیرا بر یکپارچه سازی استانداردهای حسابداری بر اساس رویکرد  قیاسی - دستوری است.</a:t>
            </a:r>
            <a:endParaRPr lang="en-US" sz="1400" b="1" dirty="0">
              <a:cs typeface="B Lotus" panose="00000400000000000000" pitchFamily="2" charset="-78"/>
            </a:endParaRPr>
          </a:p>
        </p:txBody>
      </p:sp>
      <p:sp>
        <p:nvSpPr>
          <p:cNvPr id="6" name="Rectangle 5"/>
          <p:cNvSpPr/>
          <p:nvPr/>
        </p:nvSpPr>
        <p:spPr>
          <a:xfrm>
            <a:off x="971549" y="3387021"/>
            <a:ext cx="8986840" cy="73866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just" rtl="1">
              <a:lnSpc>
                <a:spcPct val="150000"/>
              </a:lnSpc>
            </a:pPr>
            <a:r>
              <a:rPr lang="fa-IR" sz="1400" b="1" dirty="0" err="1">
                <a:cs typeface="B Lotus" panose="00000400000000000000" pitchFamily="2" charset="-78"/>
              </a:rPr>
              <a:t>اولاَ</a:t>
            </a:r>
            <a:r>
              <a:rPr lang="fa-IR" sz="1400" b="1" dirty="0">
                <a:cs typeface="B Lotus" panose="00000400000000000000" pitchFamily="2" charset="-78"/>
              </a:rPr>
              <a:t>: استانداردهای یکپارچه حسابداری آن چه که باید باشد را بیان می کنند ممکن است میان آنچه که هست و آنچه که باید باشد تفاوت وجود داشته باشد در شرایط ایده آلی به استانداردهای توسعه یافته حسابداری، باید آن چه هست و آن چه که باید باشد برا </a:t>
            </a:r>
            <a:r>
              <a:rPr lang="fa-IR" sz="1400" b="1" dirty="0" err="1">
                <a:cs typeface="B Lotus" panose="00000400000000000000" pitchFamily="2" charset="-78"/>
              </a:rPr>
              <a:t>تواماَ</a:t>
            </a:r>
            <a:r>
              <a:rPr lang="fa-IR" sz="1400" b="1" dirty="0">
                <a:cs typeface="B Lotus" panose="00000400000000000000" pitchFamily="2" charset="-78"/>
              </a:rPr>
              <a:t> در برگیرنده. </a:t>
            </a:r>
            <a:endParaRPr lang="en-US" sz="1400" b="1" dirty="0">
              <a:cs typeface="B Lotus" panose="00000400000000000000" pitchFamily="2" charset="-78"/>
            </a:endParaRPr>
          </a:p>
        </p:txBody>
      </p:sp>
    </p:spTree>
    <p:extLst>
      <p:ext uri="{BB962C8B-B14F-4D97-AF65-F5344CB8AC3E}">
        <p14:creationId xmlns:p14="http://schemas.microsoft.com/office/powerpoint/2010/main" val="1435535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263" y="4196218"/>
            <a:ext cx="9029700" cy="1747382"/>
          </a:xfrm>
        </p:spPr>
        <p:txBody>
          <a:bodyPr>
            <a:normAutofit/>
          </a:bodyPr>
          <a:lstStyle/>
          <a:p>
            <a:pPr algn="just" rtl="1">
              <a:lnSpc>
                <a:spcPct val="150000"/>
              </a:lnSpc>
            </a:pPr>
            <a:r>
              <a:rPr lang="fa-IR" sz="1400" b="1" dirty="0">
                <a:solidFill>
                  <a:schemeClr val="tx1"/>
                </a:solidFill>
                <a:cs typeface="B Lotus" panose="00000400000000000000" pitchFamily="2" charset="-78"/>
              </a:rPr>
              <a:t>به نظر می آید تدوین استانداردهای یکپارچه حسابداری بیشتر به نفع شرکت های چند ملیتی آمریکایی و جامعه سرمایه داری آمریکا باشد تا به نفع سایر کشورها. فشار شرکت های چند ملیتی و جامعه سرمایه گذاران آمریکا بر کمیسیون بورس اوراق بهادار آن كشور، علت اصلی یکپارچه سازی استانداردهای حسابداری در سطع دنیا است.</a:t>
            </a:r>
            <a:endParaRPr lang="en-US" sz="1400" b="1" dirty="0">
              <a:solidFill>
                <a:schemeClr val="tx1"/>
              </a:solidFill>
              <a:cs typeface="B Lotus" panose="00000400000000000000" pitchFamily="2" charset="-78"/>
            </a:endParaRPr>
          </a:p>
          <a:p>
            <a:pPr algn="just" rtl="1">
              <a:lnSpc>
                <a:spcPct val="150000"/>
              </a:lnSpc>
            </a:pPr>
            <a:endParaRPr lang="en-US" sz="1400" b="1" dirty="0">
              <a:cs typeface="B Lotus" panose="00000400000000000000" pitchFamily="2" charset="-78"/>
            </a:endParaRPr>
          </a:p>
        </p:txBody>
      </p:sp>
      <p:sp>
        <p:nvSpPr>
          <p:cNvPr id="4" name="Rectangle 3"/>
          <p:cNvSpPr/>
          <p:nvPr/>
        </p:nvSpPr>
        <p:spPr>
          <a:xfrm>
            <a:off x="5389637" y="1320730"/>
            <a:ext cx="4597326" cy="400110"/>
          </a:xfrm>
          <a:prstGeom prst="rect">
            <a:avLst/>
          </a:prstGeom>
        </p:spPr>
        <p:txBody>
          <a:bodyPr wrap="square">
            <a:spAutoFit/>
          </a:bodyPr>
          <a:lstStyle/>
          <a:p>
            <a:pPr algn="r" rtl="1"/>
            <a:r>
              <a:rPr lang="fa-IR" sz="2000" b="1" dirty="0">
                <a:ln/>
                <a:solidFill>
                  <a:srgbClr val="FF0000"/>
                </a:solidFill>
                <a:cs typeface="B Lotus" panose="00000400000000000000" pitchFamily="2" charset="-78"/>
              </a:rPr>
              <a:t>نحوه تامین منابع مالی در آمریکا و سایر کشورها</a:t>
            </a:r>
            <a:endParaRPr lang="en-US" sz="2000" b="1" dirty="0">
              <a:ln/>
              <a:solidFill>
                <a:srgbClr val="FF0000"/>
              </a:solidFill>
              <a:cs typeface="B Lotus" panose="00000400000000000000" pitchFamily="2" charset="-78"/>
            </a:endParaRPr>
          </a:p>
        </p:txBody>
      </p:sp>
      <p:sp>
        <p:nvSpPr>
          <p:cNvPr id="5" name="Rectangle 4"/>
          <p:cNvSpPr/>
          <p:nvPr/>
        </p:nvSpPr>
        <p:spPr>
          <a:xfrm>
            <a:off x="957263" y="2279497"/>
            <a:ext cx="9029700" cy="1708160"/>
          </a:xfrm>
          <a:prstGeom prst="rect">
            <a:avLst/>
          </a:prstGeom>
        </p:spPr>
        <p:txBody>
          <a:bodyPr wrap="square">
            <a:spAutoFit/>
          </a:bodyPr>
          <a:lstStyle/>
          <a:p>
            <a:pPr marL="285750" indent="-285750" algn="just" rtl="1">
              <a:lnSpc>
                <a:spcPct val="150000"/>
              </a:lnSpc>
              <a:buFont typeface="Wingdings" panose="05000000000000000000" pitchFamily="2" charset="2"/>
              <a:buChar char="Ø"/>
            </a:pPr>
            <a:r>
              <a:rPr lang="fa-IR" sz="1400" b="1" dirty="0">
                <a:cs typeface="B Lotus" panose="00000400000000000000" pitchFamily="2" charset="-78"/>
              </a:rPr>
              <a:t>در آمریکا، تامین مالی از طریق بازار سرمایه انجام می شود و مجامع حرفه ای حسابداری، نقش با اهمیتی در تدوین استانداردهای حسابداری دارند. تفکیک مدیریت از مالکیت به طور کامل انجام شده است. اما در سایر کشورها به ویژه کشورهای در حال توسعه، مدیریت به طور محتوایی از مالکیت جدا نیست. بازار سرمایه عمدتاَ توسعه نیافته و تامین مالی از طريق استقراض از سیستم بانکی انجام می شود قوانین و مقررات بر استاندارد های حسابداری مقدم هستند و مجامع حرفه ای نقش کمی در تدوین استانداردهای حسابداری دارند. در عوض نقش دولت در سیاست گذاری حسابداری پر رنگ تر است.</a:t>
            </a:r>
            <a:endParaRPr lang="en-US" sz="1400" b="1" dirty="0">
              <a:cs typeface="B Lotus" panose="00000400000000000000" pitchFamily="2" charset="-78"/>
            </a:endParaRPr>
          </a:p>
        </p:txBody>
      </p:sp>
    </p:spTree>
    <p:extLst>
      <p:ext uri="{BB962C8B-B14F-4D97-AF65-F5344CB8AC3E}">
        <p14:creationId xmlns:p14="http://schemas.microsoft.com/office/powerpoint/2010/main" val="1374376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1538" y="1834017"/>
            <a:ext cx="9086850" cy="3880773"/>
          </a:xfrm>
        </p:spPr>
        <p:txBody>
          <a:bodyPr>
            <a:normAutofit/>
          </a:bodyPr>
          <a:lstStyle/>
          <a:p>
            <a:pPr algn="just" rtl="1">
              <a:lnSpc>
                <a:spcPct val="150000"/>
              </a:lnSpc>
            </a:pPr>
            <a:r>
              <a:rPr lang="fa-IR" sz="1400" b="1" u="sng" dirty="0">
                <a:cs typeface="B Lotus" panose="00000400000000000000" pitchFamily="2" charset="-78"/>
              </a:rPr>
              <a:t> دلیل نقش رهبری هیات استانداردهای حسابداری مالی آمریکا در اجرای سیستم یکپارچه استانداردهای بین المللی، سعی بر آن است تا استانداردهای مذکور در راستای استانداردهای آمریکا تدوین شود. اگر این گونه باشد که هست، جریان سرمایه گذاری به اقتصاد آمریکا سرازیر خواهد شد. </a:t>
            </a:r>
            <a:endParaRPr lang="en-US" sz="1400" b="1" u="sng" dirty="0">
              <a:cs typeface="B Lotus" panose="00000400000000000000" pitchFamily="2" charset="-78"/>
            </a:endParaRPr>
          </a:p>
          <a:p>
            <a:pPr marL="0" indent="0" algn="just" rtl="1">
              <a:lnSpc>
                <a:spcPct val="150000"/>
              </a:lnSpc>
              <a:buNone/>
            </a:pPr>
            <a:endParaRPr lang="en-US" sz="2000" b="1" u="sng" dirty="0">
              <a:cs typeface="B Lotus" panose="00000400000000000000" pitchFamily="2" charset="-78"/>
            </a:endParaRPr>
          </a:p>
          <a:p>
            <a:pPr algn="just" rtl="1">
              <a:lnSpc>
                <a:spcPct val="150000"/>
              </a:lnSpc>
            </a:pPr>
            <a:r>
              <a:rPr lang="fa-IR" sz="1400" b="1" dirty="0">
                <a:cs typeface="B Lotus" panose="00000400000000000000" pitchFamily="2" charset="-78"/>
              </a:rPr>
              <a:t>اما این موضوع پیامدهای اقتصادی و اجتماعی استانداردهای حسابداری را برای سایر کشورها به ویژه کشورهای در حال توسعه افزایش می دهد. بنابراین تدوین استانداردهای مذکور، نسخه پیچیده شده نظام سرمایه داری آمریکا برای نفوذ و رهبری فرآیند استانداردگذاری در سطح دنیا بوده و نتایج آن به نفع آمریکا است.</a:t>
            </a:r>
            <a:endParaRPr lang="en-US" sz="1400" b="1" dirty="0">
              <a:cs typeface="B Lotus" panose="00000400000000000000" pitchFamily="2" charset="-78"/>
            </a:endParaRPr>
          </a:p>
          <a:p>
            <a:endParaRPr lang="en-US" b="1" dirty="0"/>
          </a:p>
        </p:txBody>
      </p:sp>
    </p:spTree>
    <p:extLst>
      <p:ext uri="{BB962C8B-B14F-4D97-AF65-F5344CB8AC3E}">
        <p14:creationId xmlns:p14="http://schemas.microsoft.com/office/powerpoint/2010/main" val="904772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rtl="1">
              <a:buNone/>
            </a:pPr>
            <a:r>
              <a:rPr lang="fa-IR" sz="13800" dirty="0">
                <a:cs typeface="B Titr" panose="00000700000000000000" pitchFamily="2" charset="-78"/>
              </a:rPr>
              <a:t>پایان</a:t>
            </a:r>
            <a:endParaRPr lang="en-US" dirty="0">
              <a:cs typeface="B Titr" panose="00000700000000000000" pitchFamily="2" charset="-78"/>
            </a:endParaRPr>
          </a:p>
        </p:txBody>
      </p:sp>
    </p:spTree>
    <p:extLst>
      <p:ext uri="{BB962C8B-B14F-4D97-AF65-F5344CB8AC3E}">
        <p14:creationId xmlns:p14="http://schemas.microsoft.com/office/powerpoint/2010/main" val="4228875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9458" y="1169989"/>
            <a:ext cx="9750512" cy="5165496"/>
          </a:xfrm>
        </p:spPr>
        <p:txBody>
          <a:bodyPr>
            <a:noAutofit/>
          </a:bodyPr>
          <a:lstStyle/>
          <a:p>
            <a:pPr marL="0" indent="0" algn="ctr" rtl="1">
              <a:lnSpc>
                <a:spcPct val="150000"/>
              </a:lnSpc>
              <a:buNone/>
            </a:pPr>
            <a:r>
              <a:rPr lang="fa-IR" sz="3200" b="1" dirty="0">
                <a:ln w="12700" cmpd="sng">
                  <a:solidFill>
                    <a:srgbClr val="0070C0"/>
                  </a:solidFill>
                  <a:prstDash val="solid"/>
                </a:ln>
                <a:solidFill>
                  <a:srgbClr val="0070C0"/>
                </a:solidFill>
                <a:cs typeface="B Lotus" panose="00000400000000000000" pitchFamily="2" charset="-78"/>
              </a:rPr>
              <a:t>جهانی سازی استاندارد های حسابداری باید ها و نباید ها</a:t>
            </a:r>
            <a:endParaRPr lang="en-US" sz="3200" b="1" dirty="0">
              <a:ln w="12700" cmpd="sng">
                <a:solidFill>
                  <a:srgbClr val="0070C0"/>
                </a:solidFill>
                <a:prstDash val="solid"/>
              </a:ln>
              <a:solidFill>
                <a:srgbClr val="0070C0"/>
              </a:solidFill>
              <a:cs typeface="B Lotus" panose="00000400000000000000" pitchFamily="2" charset="-78"/>
            </a:endParaRPr>
          </a:p>
          <a:p>
            <a:pPr marL="0" indent="0" algn="ctr" rtl="1">
              <a:lnSpc>
                <a:spcPct val="150000"/>
              </a:lnSpc>
              <a:buNone/>
            </a:pPr>
            <a:r>
              <a:rPr lang="fa-IR" sz="1600" b="1" dirty="0">
                <a:ln w="12700" cmpd="sng">
                  <a:solidFill>
                    <a:srgbClr val="0070C0"/>
                  </a:solidFill>
                  <a:prstDash val="solid"/>
                </a:ln>
                <a:solidFill>
                  <a:srgbClr val="0070C0"/>
                </a:solidFill>
                <a:cs typeface="B Lotus" panose="00000400000000000000" pitchFamily="2" charset="-78"/>
              </a:rPr>
              <a:t>دکتر هاشم نیکو مرام، بهمن بنی مهد</a:t>
            </a:r>
          </a:p>
          <a:p>
            <a:pPr marL="0" indent="0" algn="ctr" rtl="1">
              <a:lnSpc>
                <a:spcPct val="150000"/>
              </a:lnSpc>
              <a:buNone/>
            </a:pPr>
            <a:endParaRPr lang="fa-IR" sz="1600" b="1" dirty="0">
              <a:ln w="12700" cmpd="sng">
                <a:solidFill>
                  <a:srgbClr val="0070C0"/>
                </a:solidFill>
                <a:prstDash val="solid"/>
              </a:ln>
              <a:solidFill>
                <a:srgbClr val="0070C0"/>
              </a:solidFill>
              <a:cs typeface="B Lotus" panose="00000400000000000000" pitchFamily="2" charset="-78"/>
            </a:endParaRPr>
          </a:p>
          <a:p>
            <a:pPr marL="0" indent="0" algn="ctr" rtl="1">
              <a:lnSpc>
                <a:spcPct val="150000"/>
              </a:lnSpc>
              <a:buNone/>
            </a:pPr>
            <a:r>
              <a:rPr lang="fa-IR" sz="3200" b="1" dirty="0">
                <a:ln w="12700" cmpd="sng">
                  <a:solidFill>
                    <a:srgbClr val="0070C0"/>
                  </a:solidFill>
                  <a:prstDash val="solid"/>
                </a:ln>
                <a:solidFill>
                  <a:srgbClr val="0070C0"/>
                </a:solidFill>
                <a:cs typeface="B Titr" panose="00000700000000000000" pitchFamily="2" charset="-78"/>
              </a:rPr>
              <a:t>تئوری حسابداری 2</a:t>
            </a:r>
          </a:p>
          <a:p>
            <a:pPr marL="0" indent="0" algn="ctr" rtl="1">
              <a:lnSpc>
                <a:spcPct val="150000"/>
              </a:lnSpc>
              <a:buNone/>
            </a:pPr>
            <a:r>
              <a:rPr lang="fa-IR" sz="3600" b="1" dirty="0">
                <a:ln w="12700" cmpd="sng">
                  <a:solidFill>
                    <a:srgbClr val="0070C0"/>
                  </a:solidFill>
                  <a:prstDash val="solid"/>
                </a:ln>
                <a:solidFill>
                  <a:srgbClr val="0070C0"/>
                </a:solidFill>
                <a:cs typeface="B Titr" panose="00000700000000000000" pitchFamily="2" charset="-78"/>
              </a:rPr>
              <a:t>جناب آقای دکتر ایزد پور</a:t>
            </a:r>
            <a:endParaRPr lang="en-US" sz="3600" b="1" dirty="0">
              <a:ln w="12700" cmpd="sng">
                <a:solidFill>
                  <a:srgbClr val="0070C0"/>
                </a:solidFill>
                <a:prstDash val="solid"/>
              </a:ln>
              <a:solidFill>
                <a:srgbClr val="0070C0"/>
              </a:solidFill>
              <a:cs typeface="B Titr" panose="00000700000000000000" pitchFamily="2" charset="-78"/>
            </a:endParaRPr>
          </a:p>
        </p:txBody>
      </p:sp>
    </p:spTree>
    <p:extLst>
      <p:ext uri="{BB962C8B-B14F-4D97-AF65-F5344CB8AC3E}">
        <p14:creationId xmlns:p14="http://schemas.microsoft.com/office/powerpoint/2010/main" val="2748838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26078" y="1542080"/>
            <a:ext cx="1193275" cy="523220"/>
          </a:xfrm>
          <a:prstGeom prst="rect">
            <a:avLst/>
          </a:prstGeom>
        </p:spPr>
        <p:txBody>
          <a:bodyPr wrap="none">
            <a:spAutoFit/>
            <a:scene3d>
              <a:camera prst="orthographicFront"/>
              <a:lightRig rig="soft" dir="t">
                <a:rot lat="0" lon="0" rev="15600000"/>
              </a:lightRig>
            </a:scene3d>
            <a:sp3d extrusionH="57150" prstMaterial="softEdge">
              <a:bevelT w="25400" h="38100"/>
            </a:sp3d>
          </a:bodyPr>
          <a:lstStyle/>
          <a:p>
            <a:pPr marL="357188"/>
            <a:r>
              <a:rPr lang="fa-IR" sz="2800" b="1" dirty="0">
                <a:ln/>
                <a:solidFill>
                  <a:schemeClr val="bg1"/>
                </a:solidFill>
                <a:cs typeface="B Lotus" panose="00000400000000000000" pitchFamily="2" charset="-78"/>
              </a:rPr>
              <a:t>مقدمه</a:t>
            </a:r>
            <a:endParaRPr lang="en-US" sz="2800" b="1" dirty="0">
              <a:ln/>
              <a:solidFill>
                <a:schemeClr val="bg1"/>
              </a:solidFill>
              <a:cs typeface="B Lotus" panose="00000400000000000000" pitchFamily="2" charset="-78"/>
            </a:endParaRPr>
          </a:p>
        </p:txBody>
      </p:sp>
      <p:sp>
        <p:nvSpPr>
          <p:cNvPr id="5" name="Rectangle 4"/>
          <p:cNvSpPr/>
          <p:nvPr/>
        </p:nvSpPr>
        <p:spPr>
          <a:xfrm>
            <a:off x="993832" y="2408963"/>
            <a:ext cx="9089409" cy="1358064"/>
          </a:xfrm>
          <a:prstGeom prst="rect">
            <a:avLst/>
          </a:prstGeom>
        </p:spPr>
        <p:txBody>
          <a:bodyPr wrap="square">
            <a:spAutoFit/>
          </a:bodyPr>
          <a:lstStyle/>
          <a:p>
            <a:pPr algn="just" rtl="1">
              <a:lnSpc>
                <a:spcPct val="150000"/>
              </a:lnSpc>
            </a:pPr>
            <a:r>
              <a:rPr lang="fa-IR" sz="1400" b="1" dirty="0">
                <a:solidFill>
                  <a:sysClr val="windowText" lastClr="000000"/>
                </a:solidFill>
                <a:cs typeface="B Lotus" panose="00000400000000000000" pitchFamily="2" charset="-78"/>
              </a:rPr>
              <a:t>در دو دهه گذشته تجارت و سرمایه گذاری بین المللی به ویژه توسط شرکت های آمریکایی، گسترش بسیاری یافته است. این در حالی است که سرمایه گذاری شرکت های خارجی در آمریکا نیز، افزایش یافته و این موضوع  باعث ایجاد انگیزه هایی برای یکنواخت کردن استاندارد های حسابداری در سطح بین المللی شده است در این راستا هیات تدوین استاندارد های بین المللی و آمریکا پروژه جدیدی را برای تجدید نظر در چارچوب مفهومی حسابداری و گزارشگری مالی آغاز کرده اند.</a:t>
            </a:r>
            <a:endParaRPr lang="en-US" sz="1400" b="1" dirty="0">
              <a:solidFill>
                <a:sysClr val="windowText" lastClr="000000"/>
              </a:solidFill>
              <a:cs typeface="B Lotus" panose="00000400000000000000" pitchFamily="2" charset="-78"/>
            </a:endParaRPr>
          </a:p>
        </p:txBody>
      </p:sp>
    </p:spTree>
    <p:extLst>
      <p:ext uri="{BB962C8B-B14F-4D97-AF65-F5344CB8AC3E}">
        <p14:creationId xmlns:p14="http://schemas.microsoft.com/office/powerpoint/2010/main" val="3062074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8361" y="1616304"/>
            <a:ext cx="9058275" cy="3880773"/>
          </a:xfrm>
        </p:spPr>
        <p:txBody>
          <a:bodyPr>
            <a:noAutofit/>
          </a:bodyPr>
          <a:lstStyle/>
          <a:p>
            <a:pPr marL="0" indent="0" algn="just" rtl="1">
              <a:buNone/>
            </a:pPr>
            <a:r>
              <a:rPr lang="fa-IR" sz="1400" dirty="0">
                <a:solidFill>
                  <a:sysClr val="windowText" lastClr="000000"/>
                </a:solidFill>
                <a:cs typeface="B Lotus" panose="00000400000000000000" pitchFamily="2" charset="-78"/>
              </a:rPr>
              <a:t>هدف این پروژه، تدوین چهارچوب مفهومی مشترک برای گردآوری استاندارد های حسابداری مشترک در سطح بین المللی است. یکی از موضوعات مطرح در این تجدید نظر، </a:t>
            </a:r>
            <a:r>
              <a:rPr lang="fa-IR" sz="1400" u="sng" dirty="0">
                <a:solidFill>
                  <a:sysClr val="windowText" lastClr="000000"/>
                </a:solidFill>
                <a:cs typeface="B Lotus" panose="00000400000000000000" pitchFamily="2" charset="-78"/>
              </a:rPr>
              <a:t>جایگزین کردن هر چه بیشتر ارزش های متعارف به جای بهای تمام شده </a:t>
            </a:r>
            <a:r>
              <a:rPr lang="fa-IR" sz="1400" dirty="0">
                <a:solidFill>
                  <a:sysClr val="windowText" lastClr="000000"/>
                </a:solidFill>
                <a:cs typeface="B Lotus" panose="00000400000000000000" pitchFamily="2" charset="-78"/>
              </a:rPr>
              <a:t>تاریخی در گزارش های مالی است. از این رو، در ویژگی های کیفی اطلاعات حسابداری در چارچوب مفهومی مشترک، محافظه کاری با احتیاط حذف شده است. </a:t>
            </a:r>
            <a:endParaRPr lang="en-US" sz="1400" dirty="0">
              <a:solidFill>
                <a:sysClr val="windowText" lastClr="000000"/>
              </a:solidFill>
              <a:cs typeface="B Lotus" panose="00000400000000000000" pitchFamily="2" charset="-78"/>
            </a:endParaRPr>
          </a:p>
          <a:p>
            <a:pPr marL="0" indent="0" algn="just" rtl="1">
              <a:buNone/>
            </a:pPr>
            <a:endParaRPr lang="fa-IR" sz="2000" b="1" dirty="0">
              <a:solidFill>
                <a:sysClr val="windowText" lastClr="000000"/>
              </a:solidFill>
              <a:cs typeface="B Lotus" panose="00000400000000000000" pitchFamily="2" charset="-78"/>
            </a:endParaRPr>
          </a:p>
          <a:p>
            <a:pPr marL="0" indent="0" algn="just" rtl="1">
              <a:buNone/>
            </a:pPr>
            <a:r>
              <a:rPr lang="fa-IR" sz="1400" dirty="0">
                <a:solidFill>
                  <a:sysClr val="windowText" lastClr="000000"/>
                </a:solidFill>
                <a:cs typeface="B Lotus" panose="00000400000000000000" pitchFamily="2" charset="-78"/>
              </a:rPr>
              <a:t>همچنین به جای ویژگی قابلیت اتکا از واژه بیان صادقانه استفاده می شود.گزارش دهی درباره وظیفه مباشرت مدیر، از اهداف گزارشگری مالی حذف و به جای آن بر دیدگاه سودمندی برای تصمیم گیری،تاکید شده است .</a:t>
            </a:r>
            <a:endParaRPr lang="en-US" sz="1400" dirty="0">
              <a:solidFill>
                <a:sysClr val="windowText" lastClr="000000"/>
              </a:solidFill>
              <a:cs typeface="B Lotus" panose="00000400000000000000" pitchFamily="2" charset="-78"/>
            </a:endParaRPr>
          </a:p>
          <a:p>
            <a:pPr marL="0" indent="0" algn="r">
              <a:buNone/>
            </a:pPr>
            <a:endParaRPr lang="en-US" sz="2000" b="1" dirty="0">
              <a:solidFill>
                <a:sysClr val="windowText" lastClr="000000"/>
              </a:solidFill>
              <a:cs typeface="B Lotus" panose="00000400000000000000" pitchFamily="2" charset="-78"/>
            </a:endParaRPr>
          </a:p>
        </p:txBody>
      </p:sp>
      <p:sp>
        <p:nvSpPr>
          <p:cNvPr id="4" name="Rectangle 3"/>
          <p:cNvSpPr/>
          <p:nvPr/>
        </p:nvSpPr>
        <p:spPr>
          <a:xfrm>
            <a:off x="9936636" y="917228"/>
            <a:ext cx="1189749" cy="400110"/>
          </a:xfrm>
          <a:prstGeom prst="rect">
            <a:avLst/>
          </a:prstGeom>
        </p:spPr>
        <p:txBody>
          <a:bodyPr wrap="none">
            <a:spAutoFit/>
            <a:scene3d>
              <a:camera prst="orthographicFront"/>
              <a:lightRig rig="soft" dir="t">
                <a:rot lat="0" lon="0" rev="15600000"/>
              </a:lightRig>
            </a:scene3d>
            <a:sp3d extrusionH="57150" prstMaterial="softEdge">
              <a:bevelT w="25400" h="38100"/>
            </a:sp3d>
          </a:bodyPr>
          <a:lstStyle/>
          <a:p>
            <a:r>
              <a:rPr lang="fa-IR" sz="2000" b="1" dirty="0">
                <a:ln/>
                <a:solidFill>
                  <a:srgbClr val="FF0000"/>
                </a:solidFill>
                <a:cs typeface="B Lotus" panose="00000400000000000000" pitchFamily="2" charset="-78"/>
              </a:rPr>
              <a:t>هدف تحقیق</a:t>
            </a:r>
            <a:endParaRPr lang="en-US" sz="2000" b="1" dirty="0">
              <a:ln/>
              <a:solidFill>
                <a:srgbClr val="FF0000"/>
              </a:solidFill>
              <a:cs typeface="B Lotus" panose="00000400000000000000" pitchFamily="2" charset="-78"/>
            </a:endParaRPr>
          </a:p>
        </p:txBody>
      </p:sp>
      <p:sp>
        <p:nvSpPr>
          <p:cNvPr id="5" name="Rectangle 4"/>
          <p:cNvSpPr/>
          <p:nvPr/>
        </p:nvSpPr>
        <p:spPr>
          <a:xfrm>
            <a:off x="1228725" y="4359523"/>
            <a:ext cx="9101138" cy="307777"/>
          </a:xfrm>
          <a:prstGeom prst="rect">
            <a:avLst/>
          </a:prstGeom>
        </p:spPr>
        <p:txBody>
          <a:bodyPr wrap="square">
            <a:spAutoFit/>
          </a:bodyPr>
          <a:lstStyle/>
          <a:p>
            <a:pPr algn="ctr" rtl="1"/>
            <a:r>
              <a:rPr lang="fa-IR" sz="1400" b="1" dirty="0">
                <a:solidFill>
                  <a:sysClr val="windowText" lastClr="000000"/>
                </a:solidFill>
                <a:cs typeface="B Lotus" panose="00000400000000000000" pitchFamily="2" charset="-78"/>
              </a:rPr>
              <a:t>این نوشتار سعی دارد تا مزایا و معایب جهانی سازی استاندارد های حسابداری را از طریق بیان نظرات موافقان و مخالفان، مورد بررسی قرار دهد.</a:t>
            </a:r>
            <a:endParaRPr lang="en-US" sz="1400" b="1" dirty="0">
              <a:solidFill>
                <a:sysClr val="windowText" lastClr="000000"/>
              </a:solidFill>
              <a:cs typeface="B Lotus" panose="00000400000000000000" pitchFamily="2" charset="-78"/>
            </a:endParaRPr>
          </a:p>
        </p:txBody>
      </p:sp>
    </p:spTree>
    <p:extLst>
      <p:ext uri="{BB962C8B-B14F-4D97-AF65-F5344CB8AC3E}">
        <p14:creationId xmlns:p14="http://schemas.microsoft.com/office/powerpoint/2010/main" val="1134209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49051" y="786400"/>
            <a:ext cx="1484702" cy="523220"/>
          </a:xfrm>
          <a:prstGeom prst="rect">
            <a:avLst/>
          </a:prstGeom>
        </p:spPr>
        <p:txBody>
          <a:bodyPr wrap="none">
            <a:spAutoFit/>
            <a:scene3d>
              <a:camera prst="orthographicFront"/>
              <a:lightRig rig="soft" dir="t">
                <a:rot lat="0" lon="0" rev="15600000"/>
              </a:lightRig>
            </a:scene3d>
            <a:sp3d extrusionH="57150" prstMaterial="softEdge">
              <a:bevelT w="25400" h="38100"/>
            </a:sp3d>
          </a:bodyPr>
          <a:lstStyle/>
          <a:p>
            <a:r>
              <a:rPr lang="fa-IR" sz="2800" b="1" dirty="0">
                <a:ln/>
                <a:solidFill>
                  <a:srgbClr val="FF0000"/>
                </a:solidFill>
                <a:cs typeface="B Lotus" panose="00000400000000000000" pitchFamily="2" charset="-78"/>
              </a:rPr>
              <a:t>نظر موافقان</a:t>
            </a:r>
            <a:endParaRPr lang="en-US" sz="2800" b="1" dirty="0">
              <a:ln/>
              <a:solidFill>
                <a:srgbClr val="FF0000"/>
              </a:solidFill>
              <a:cs typeface="B Lotus" panose="00000400000000000000" pitchFamily="2" charset="-78"/>
            </a:endParaRPr>
          </a:p>
        </p:txBody>
      </p:sp>
      <p:sp>
        <p:nvSpPr>
          <p:cNvPr id="2" name="Rectangle 1"/>
          <p:cNvSpPr/>
          <p:nvPr/>
        </p:nvSpPr>
        <p:spPr>
          <a:xfrm>
            <a:off x="985838" y="1614347"/>
            <a:ext cx="9063226" cy="738664"/>
          </a:xfrm>
          <a:prstGeom prst="rect">
            <a:avLst/>
          </a:prstGeom>
        </p:spPr>
        <p:txBody>
          <a:bodyPr wrap="square">
            <a:spAutoFit/>
          </a:bodyPr>
          <a:lstStyle/>
          <a:p>
            <a:pPr algn="just" rtl="1">
              <a:lnSpc>
                <a:spcPct val="150000"/>
              </a:lnSpc>
            </a:pPr>
            <a:r>
              <a:rPr lang="fa-IR" sz="1400" b="1" dirty="0">
                <a:solidFill>
                  <a:sysClr val="windowText" lastClr="000000"/>
                </a:solidFill>
                <a:cs typeface="B Lotus" panose="00000400000000000000" pitchFamily="2" charset="-78"/>
              </a:rPr>
              <a:t> -گسترش و پیچیدگی مبادلات در بازارهای جهانی، موجب پدیدار شدن استانداردهای حسابداری پیچیده است. آنها معتقدند هیات های تدوین استانداردهای حسابداری می توانند از طریق ایجاد نظام یکپارچه در سطح بین المللی، پیچیدگی استانداردهای حسابداری را کاهش و آن را ساده کنند.</a:t>
            </a:r>
            <a:endParaRPr lang="en-US" sz="1400" b="1" dirty="0">
              <a:solidFill>
                <a:sysClr val="windowText" lastClr="000000"/>
              </a:solidFill>
              <a:cs typeface="B Lotus" panose="00000400000000000000" pitchFamily="2" charset="-78"/>
            </a:endParaRPr>
          </a:p>
        </p:txBody>
      </p:sp>
      <p:sp>
        <p:nvSpPr>
          <p:cNvPr id="3" name="Rectangle 2"/>
          <p:cNvSpPr/>
          <p:nvPr/>
        </p:nvSpPr>
        <p:spPr>
          <a:xfrm>
            <a:off x="985839" y="2616166"/>
            <a:ext cx="9063226" cy="1061829"/>
          </a:xfrm>
          <a:prstGeom prst="rect">
            <a:avLst/>
          </a:prstGeom>
        </p:spPr>
        <p:txBody>
          <a:bodyPr wrap="square">
            <a:spAutoFit/>
          </a:bodyPr>
          <a:lstStyle/>
          <a:p>
            <a:pPr algn="just" rtl="1">
              <a:lnSpc>
                <a:spcPct val="150000"/>
              </a:lnSpc>
            </a:pPr>
            <a:r>
              <a:rPr lang="fa-IR" sz="1400" b="1" dirty="0">
                <a:solidFill>
                  <a:sysClr val="windowText" lastClr="000000"/>
                </a:solidFill>
                <a:cs typeface="B Lotus" panose="00000400000000000000" pitchFamily="2" charset="-78"/>
              </a:rPr>
              <a:t>- استانداردهای یکپارچه و ساده حسابداری موجب کاهش هزینه های مرتبط با گزارشگری مالی شده و تقاضا برای آن استانداردها را افزایش می دهد در غیاب استانداردهای یکپارچه حسابداری،به طور مثال: اگر شرکتی بخواهد از یک بانک خارجی وام بگیرد، باید صورتهای مالی خود را مجددا بر اساس استانداردهای مورد تایید آن بانک تهیه و به تایید حسابرس برساند. این خود باعث می شود که هزینه های مرتبط با تهیه و ارائه صورتهای مالی افرایش یابد.</a:t>
            </a:r>
            <a:endParaRPr lang="en-US" sz="1400" b="1" dirty="0">
              <a:solidFill>
                <a:sysClr val="windowText" lastClr="000000"/>
              </a:solidFill>
              <a:cs typeface="B Lotus" panose="00000400000000000000" pitchFamily="2" charset="-78"/>
            </a:endParaRPr>
          </a:p>
        </p:txBody>
      </p:sp>
      <p:sp>
        <p:nvSpPr>
          <p:cNvPr id="8" name="Rectangle 7"/>
          <p:cNvSpPr/>
          <p:nvPr/>
        </p:nvSpPr>
        <p:spPr>
          <a:xfrm>
            <a:off x="985837" y="4287449"/>
            <a:ext cx="9063227" cy="1061829"/>
          </a:xfrm>
          <a:prstGeom prst="rect">
            <a:avLst/>
          </a:prstGeom>
        </p:spPr>
        <p:txBody>
          <a:bodyPr wrap="square">
            <a:spAutoFit/>
          </a:bodyPr>
          <a:lstStyle/>
          <a:p>
            <a:pPr algn="just" rtl="1">
              <a:lnSpc>
                <a:spcPct val="150000"/>
              </a:lnSpc>
            </a:pPr>
            <a:r>
              <a:rPr lang="fa-IR" sz="1400" b="1" dirty="0">
                <a:solidFill>
                  <a:sysClr val="windowText" lastClr="000000"/>
                </a:solidFill>
                <a:cs typeface="B Lotus" panose="00000400000000000000" pitchFamily="2" charset="-78"/>
              </a:rPr>
              <a:t>- رویه های متفاوت حسابداری در سطح جهان، درک و فهم اطلاعات صورتهای مالی را کاهش می دهد. لذا یکنواختی رویه های حسابداری، ریسک مربوط به فهم اطلاعات مالی ناشی از عدم افشای اطلاعات کامل و یکنواخت را کاهش می دهد و بر سودمندی تصمیمات می افزاید و در نتیجه هزینه سرمایه کاهش می یابد. </a:t>
            </a:r>
            <a:endParaRPr lang="en-US" sz="1400" b="1" dirty="0">
              <a:solidFill>
                <a:sysClr val="windowText" lastClr="000000"/>
              </a:solidFill>
              <a:cs typeface="B Lotus" panose="00000400000000000000" pitchFamily="2" charset="-78"/>
            </a:endParaRPr>
          </a:p>
        </p:txBody>
      </p:sp>
    </p:spTree>
    <p:extLst>
      <p:ext uri="{BB962C8B-B14F-4D97-AF65-F5344CB8AC3E}">
        <p14:creationId xmlns:p14="http://schemas.microsoft.com/office/powerpoint/2010/main" val="982424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18435" y="590660"/>
            <a:ext cx="1300356" cy="461665"/>
          </a:xfrm>
          <a:prstGeom prst="rect">
            <a:avLst/>
          </a:prstGeom>
        </p:spPr>
        <p:txBody>
          <a:bodyPr wrap="none">
            <a:spAutoFit/>
            <a:scene3d>
              <a:camera prst="orthographicFront"/>
              <a:lightRig rig="soft" dir="t">
                <a:rot lat="0" lon="0" rev="15600000"/>
              </a:lightRig>
            </a:scene3d>
            <a:sp3d extrusionH="57150" prstMaterial="softEdge">
              <a:bevelT w="25400" h="38100"/>
            </a:sp3d>
          </a:bodyPr>
          <a:lstStyle/>
          <a:p>
            <a:r>
              <a:rPr lang="fa-IR" sz="2400" b="1" dirty="0">
                <a:ln/>
                <a:solidFill>
                  <a:srgbClr val="FF0000"/>
                </a:solidFill>
                <a:cs typeface="B Lotus" panose="00000400000000000000" pitchFamily="2" charset="-78"/>
              </a:rPr>
              <a:t>نظر موافقان</a:t>
            </a:r>
            <a:endParaRPr lang="en-US" sz="2400" b="1" dirty="0">
              <a:ln/>
              <a:solidFill>
                <a:srgbClr val="FF0000"/>
              </a:solidFill>
              <a:cs typeface="B Lotus" panose="00000400000000000000" pitchFamily="2" charset="-78"/>
            </a:endParaRPr>
          </a:p>
        </p:txBody>
      </p:sp>
      <p:sp>
        <p:nvSpPr>
          <p:cNvPr id="2" name="Rectangle 1"/>
          <p:cNvSpPr/>
          <p:nvPr/>
        </p:nvSpPr>
        <p:spPr>
          <a:xfrm>
            <a:off x="957262" y="1290404"/>
            <a:ext cx="8961173" cy="738664"/>
          </a:xfrm>
          <a:prstGeom prst="rect">
            <a:avLst/>
          </a:prstGeom>
        </p:spPr>
        <p:txBody>
          <a:bodyPr wrap="square">
            <a:spAutoFit/>
          </a:bodyPr>
          <a:lstStyle/>
          <a:p>
            <a:pPr algn="just" rtl="1">
              <a:lnSpc>
                <a:spcPct val="150000"/>
              </a:lnSpc>
            </a:pPr>
            <a:r>
              <a:rPr lang="fa-IR" sz="1400" b="1" dirty="0">
                <a:solidFill>
                  <a:sysClr val="windowText" lastClr="000000"/>
                </a:solidFill>
                <a:cs typeface="B Lotus" panose="00000400000000000000" pitchFamily="2" charset="-78"/>
              </a:rPr>
              <a:t>- استانداردهای مختلف باعث کاهش کیفیت استانداردها می شود، استانداردهای یکپارچه بین الملی، فرآیند شناخت و اندازه گیری را آسان وقابلیت مقایسه اطلاعات صورتهای مالی را در مقطع بین المللی افزایش می دهد. </a:t>
            </a:r>
            <a:endParaRPr lang="en-US" sz="1400" b="1" dirty="0">
              <a:solidFill>
                <a:sysClr val="windowText" lastClr="000000"/>
              </a:solidFill>
              <a:cs typeface="B Lotus" panose="00000400000000000000" pitchFamily="2" charset="-78"/>
            </a:endParaRPr>
          </a:p>
        </p:txBody>
      </p:sp>
      <p:sp>
        <p:nvSpPr>
          <p:cNvPr id="6" name="Rectangle 5"/>
          <p:cNvSpPr/>
          <p:nvPr/>
        </p:nvSpPr>
        <p:spPr>
          <a:xfrm>
            <a:off x="627798" y="2646727"/>
            <a:ext cx="9290637" cy="415498"/>
          </a:xfrm>
          <a:prstGeom prst="rect">
            <a:avLst/>
          </a:prstGeom>
        </p:spPr>
        <p:txBody>
          <a:bodyPr wrap="square">
            <a:spAutoFit/>
          </a:bodyPr>
          <a:lstStyle/>
          <a:p>
            <a:pPr algn="just" rtl="1">
              <a:lnSpc>
                <a:spcPct val="150000"/>
              </a:lnSpc>
            </a:pPr>
            <a:r>
              <a:rPr lang="fa-IR" sz="1400" b="1" dirty="0">
                <a:solidFill>
                  <a:sysClr val="windowText" lastClr="000000"/>
                </a:solidFill>
                <a:cs typeface="B Lotus" panose="00000400000000000000" pitchFamily="2" charset="-78"/>
              </a:rPr>
              <a:t>- باعث تشویق جریان های سرمایه گذاری بین المللی شده و کارایی بازار های بین المللی افزایش می یابد. </a:t>
            </a:r>
            <a:endParaRPr lang="en-US" sz="1400" b="1" dirty="0">
              <a:solidFill>
                <a:sysClr val="windowText" lastClr="000000"/>
              </a:solidFill>
              <a:cs typeface="B Lotus" panose="00000400000000000000" pitchFamily="2" charset="-78"/>
            </a:endParaRPr>
          </a:p>
        </p:txBody>
      </p:sp>
      <p:sp>
        <p:nvSpPr>
          <p:cNvPr id="10" name="Rectangle 9"/>
          <p:cNvSpPr/>
          <p:nvPr/>
        </p:nvSpPr>
        <p:spPr>
          <a:xfrm>
            <a:off x="957262" y="3679884"/>
            <a:ext cx="9086850" cy="1061829"/>
          </a:xfrm>
          <a:prstGeom prst="rect">
            <a:avLst/>
          </a:prstGeom>
        </p:spPr>
        <p:txBody>
          <a:bodyPr wrap="square">
            <a:spAutoFit/>
          </a:bodyPr>
          <a:lstStyle/>
          <a:p>
            <a:pPr algn="just" rtl="1">
              <a:lnSpc>
                <a:spcPct val="150000"/>
              </a:lnSpc>
            </a:pPr>
            <a:r>
              <a:rPr lang="fa-IR" sz="1400" b="1" dirty="0">
                <a:solidFill>
                  <a:sysClr val="windowText" lastClr="000000"/>
                </a:solidFill>
                <a:cs typeface="B Lotus" panose="00000400000000000000" pitchFamily="2" charset="-78"/>
              </a:rPr>
              <a:t>- انتخاب و استفاده از استانداردهای یکنواخت گزارشگری مالی برای شرکت های پذیرفته شده در بورس در اتحادیه اروپا، گامی مهم به سوی بازار سرمایه واحد اروپا خواهد بود و پذیرش آن استانداردها توسط کمیسیون بورس اوراق بهادار آمریکا </a:t>
            </a:r>
            <a:r>
              <a:rPr lang="fa-IR" sz="1400" b="1" dirty="0">
                <a:cs typeface="B Lotus" panose="00000400000000000000" pitchFamily="2" charset="-78"/>
              </a:rPr>
              <a:t>باعث خواهد شد که تفاوتی بین اصول پدیرفته شده حسابداری آمریکا و بقیه کشورها وجود نداشته باشد.</a:t>
            </a:r>
            <a:endParaRPr lang="en-US" sz="1400" b="1" dirty="0">
              <a:cs typeface="B Lotus" panose="00000400000000000000" pitchFamily="2" charset="-78"/>
            </a:endParaRPr>
          </a:p>
        </p:txBody>
      </p:sp>
    </p:spTree>
    <p:extLst>
      <p:ext uri="{BB962C8B-B14F-4D97-AF65-F5344CB8AC3E}">
        <p14:creationId xmlns:p14="http://schemas.microsoft.com/office/powerpoint/2010/main" val="350672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7263" y="1987779"/>
            <a:ext cx="9072562" cy="2052182"/>
          </a:xfrm>
        </p:spPr>
        <p:txBody>
          <a:bodyPr>
            <a:normAutofit/>
          </a:bodyPr>
          <a:lstStyle/>
          <a:p>
            <a:pPr algn="just" rtl="1">
              <a:lnSpc>
                <a:spcPct val="150000"/>
              </a:lnSpc>
              <a:buFont typeface="Wingdings" panose="05000000000000000000" pitchFamily="2" charset="2"/>
              <a:buChar char="q"/>
            </a:pPr>
            <a:r>
              <a:rPr lang="fa-IR" sz="1400" b="1" dirty="0">
                <a:cs typeface="B Lotus" panose="00000400000000000000" pitchFamily="2" charset="-78"/>
              </a:rPr>
              <a:t>اًولا بدون تردید هیات استانداردهای حسابداری مالی آمریکا، رهبری بلامنازع تدوین استانداردها را در سطح جهان به عهده دارد. </a:t>
            </a:r>
          </a:p>
          <a:p>
            <a:pPr algn="just" rtl="1">
              <a:lnSpc>
                <a:spcPct val="150000"/>
              </a:lnSpc>
              <a:buFont typeface="Wingdings" panose="05000000000000000000" pitchFamily="2" charset="2"/>
              <a:buChar char="q"/>
            </a:pPr>
            <a:endParaRPr lang="en-US" sz="1400" dirty="0">
              <a:cs typeface="B Lotus" panose="00000400000000000000" pitchFamily="2" charset="-78"/>
            </a:endParaRPr>
          </a:p>
          <a:p>
            <a:pPr algn="just" rtl="1">
              <a:lnSpc>
                <a:spcPct val="150000"/>
              </a:lnSpc>
              <a:buFont typeface="Wingdings" panose="05000000000000000000" pitchFamily="2" charset="2"/>
              <a:buChar char="q"/>
            </a:pPr>
            <a:r>
              <a:rPr lang="fa-IR" sz="1400" b="1" dirty="0">
                <a:cs typeface="B Lotus" panose="00000400000000000000" pitchFamily="2" charset="-78"/>
              </a:rPr>
              <a:t> ثانیا، پذیرش استانداردهای حسابداری خارجی در کشورهای مختلف، بیانگر آن است که یکنواخت سازی استانداردهای حسابداری با مشکلی مواجه نیست.</a:t>
            </a:r>
            <a:endParaRPr lang="en-US" sz="1400" dirty="0">
              <a:cs typeface="B Lotus" panose="00000400000000000000" pitchFamily="2" charset="-78"/>
            </a:endParaRPr>
          </a:p>
          <a:p>
            <a:pPr algn="r">
              <a:lnSpc>
                <a:spcPct val="150000"/>
              </a:lnSpc>
              <a:buFont typeface="Wingdings" panose="05000000000000000000" pitchFamily="2" charset="2"/>
              <a:buChar char="q"/>
            </a:pPr>
            <a:endParaRPr lang="en-US" sz="1400" dirty="0">
              <a:cs typeface="B Lotus" panose="00000400000000000000" pitchFamily="2" charset="-78"/>
            </a:endParaRPr>
          </a:p>
        </p:txBody>
      </p:sp>
      <p:sp>
        <p:nvSpPr>
          <p:cNvPr id="4" name="Rectangle 3"/>
          <p:cNvSpPr/>
          <p:nvPr/>
        </p:nvSpPr>
        <p:spPr>
          <a:xfrm>
            <a:off x="10235822" y="312143"/>
            <a:ext cx="1633781" cy="600164"/>
          </a:xfrm>
          <a:prstGeom prst="rect">
            <a:avLst/>
          </a:prstGeom>
        </p:spPr>
        <p:txBody>
          <a:bodyPr wrap="none">
            <a:spAutoFit/>
          </a:bodyPr>
          <a:lstStyle/>
          <a:p>
            <a:pPr algn="r" rtl="1">
              <a:lnSpc>
                <a:spcPct val="150000"/>
              </a:lnSpc>
            </a:pPr>
            <a:r>
              <a:rPr lang="fa-IR" sz="2400" b="1" dirty="0">
                <a:ln/>
                <a:solidFill>
                  <a:srgbClr val="FF0000"/>
                </a:solidFill>
                <a:cs typeface="B Lotus" panose="00000400000000000000" pitchFamily="2" charset="-78"/>
              </a:rPr>
              <a:t>نظر طرفداران :</a:t>
            </a:r>
            <a:endParaRPr lang="en-US" sz="2400" b="1" dirty="0">
              <a:ln/>
              <a:solidFill>
                <a:srgbClr val="FF0000"/>
              </a:solidFill>
              <a:cs typeface="B Lotus" panose="00000400000000000000" pitchFamily="2" charset="-78"/>
            </a:endParaRPr>
          </a:p>
        </p:txBody>
      </p:sp>
    </p:spTree>
    <p:extLst>
      <p:ext uri="{BB962C8B-B14F-4D97-AF65-F5344CB8AC3E}">
        <p14:creationId xmlns:p14="http://schemas.microsoft.com/office/powerpoint/2010/main" val="374590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1903" y="384759"/>
            <a:ext cx="1418978" cy="461665"/>
          </a:xfrm>
          <a:prstGeom prst="rect">
            <a:avLst/>
          </a:prstGeom>
        </p:spPr>
        <p:txBody>
          <a:bodyPr wrap="none">
            <a:spAutoFit/>
          </a:bodyPr>
          <a:lstStyle/>
          <a:p>
            <a:pPr algn="r" rtl="1"/>
            <a:r>
              <a:rPr lang="fa-IR" sz="2400" b="1" dirty="0">
                <a:ln/>
                <a:solidFill>
                  <a:srgbClr val="FF0000"/>
                </a:solidFill>
                <a:cs typeface="B Lotus" panose="00000400000000000000" pitchFamily="2" charset="-78"/>
              </a:rPr>
              <a:t>نظر </a:t>
            </a:r>
            <a:r>
              <a:rPr lang="fa-IR" sz="2400" b="1" dirty="0">
                <a:ln/>
                <a:solidFill>
                  <a:srgbClr val="FF0000"/>
                </a:solidFill>
                <a:latin typeface="Margin"/>
                <a:cs typeface="B Lotus" panose="00000400000000000000" pitchFamily="2" charset="-78"/>
              </a:rPr>
              <a:t>مخالفان</a:t>
            </a:r>
            <a:r>
              <a:rPr lang="fa-IR" sz="2400" b="1" dirty="0">
                <a:ln/>
                <a:solidFill>
                  <a:srgbClr val="FF0000"/>
                </a:solidFill>
                <a:cs typeface="B Lotus" panose="00000400000000000000" pitchFamily="2" charset="-78"/>
              </a:rPr>
              <a:t> </a:t>
            </a:r>
            <a:endParaRPr lang="en-US" sz="2400" b="1" dirty="0">
              <a:ln/>
              <a:solidFill>
                <a:srgbClr val="FF0000"/>
              </a:solidFill>
              <a:cs typeface="B Lotus" panose="00000400000000000000" pitchFamily="2" charset="-78"/>
            </a:endParaRPr>
          </a:p>
        </p:txBody>
      </p:sp>
      <p:sp>
        <p:nvSpPr>
          <p:cNvPr id="6" name="Rounded Rectangle 5"/>
          <p:cNvSpPr/>
          <p:nvPr/>
        </p:nvSpPr>
        <p:spPr>
          <a:xfrm>
            <a:off x="1000124" y="3814519"/>
            <a:ext cx="8951780" cy="1838318"/>
          </a:xfrm>
          <a:prstGeom prst="roundRect">
            <a:avLst/>
          </a:prstGeo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just" rtl="1"/>
            <a:r>
              <a:rPr lang="fa-IR" sz="1400" b="1" dirty="0">
                <a:cs typeface="B Lotus" panose="00000400000000000000" pitchFamily="2" charset="-78"/>
              </a:rPr>
              <a:t>- مخالفان رد رویکرد یکپارچه سازی استانداردهای حسابداری، مقایسه حسابداری به عنوان زبان تجارت با سایر زبان ها را جالب و مفید می داند. آنها  می گویند، در هر زبان برای به کارگیری واژه ها در جمله بندی ها، قواعدی وجود دارد. در زبان انگلیسی گرامر، در عربی صرف و نحو و در زبان فارسی دستور زبان، چگونگی استفاده از واژه ها را مشخص می کند. در حسابداری بر چنین </a:t>
            </a:r>
            <a:r>
              <a:rPr lang="fa-IR" sz="1400" b="1" dirty="0" err="1">
                <a:cs typeface="B Lotus" panose="00000400000000000000" pitchFamily="2" charset="-78"/>
              </a:rPr>
              <a:t>قواعدی</a:t>
            </a:r>
            <a:r>
              <a:rPr lang="fa-IR" sz="1400" b="1" dirty="0">
                <a:cs typeface="B Lotus" panose="00000400000000000000" pitchFamily="2" charset="-78"/>
              </a:rPr>
              <a:t> وجود دارد که مشخص می کند اطلاعات چگونه باید تهیه شود هدف از صحبت کردن و نوشتن در هر زمانی و انتقال مفاهیمی به مخاطبان و تاثیرگذاری بر آنهاست در حسابداری نیز با به کارگیری قواعد </a:t>
            </a:r>
            <a:r>
              <a:rPr lang="fa-IR" sz="1400" b="1" dirty="0" err="1">
                <a:cs typeface="B Lotus" panose="00000400000000000000" pitchFamily="2" charset="-78"/>
              </a:rPr>
              <a:t>معين</a:t>
            </a:r>
            <a:r>
              <a:rPr lang="fa-IR" sz="1400" b="1" dirty="0">
                <a:cs typeface="B Lotus" panose="00000400000000000000" pitchFamily="2" charset="-78"/>
              </a:rPr>
              <a:t>، اطلاعاتی را گرد آوری، گزارش و آنها را توضیح می دهیم، با این هدف که بر استفاده </a:t>
            </a:r>
            <a:r>
              <a:rPr lang="fa-IR" sz="1400" b="1" dirty="0" err="1">
                <a:cs typeface="B Lotus" panose="00000400000000000000" pitchFamily="2" charset="-78"/>
              </a:rPr>
              <a:t>کنندگان</a:t>
            </a:r>
            <a:r>
              <a:rPr lang="fa-IR" sz="1400" b="1" dirty="0">
                <a:cs typeface="B Lotus" panose="00000400000000000000" pitchFamily="2" charset="-78"/>
              </a:rPr>
              <a:t> از اطلاعات مالی و تصمیم گیری های آنها تاثیر بگذاریم.</a:t>
            </a:r>
            <a:endParaRPr lang="en-US" sz="1400" dirty="0">
              <a:cs typeface="B Lotus" panose="00000400000000000000" pitchFamily="2" charset="-78"/>
            </a:endParaRPr>
          </a:p>
        </p:txBody>
      </p:sp>
      <p:sp>
        <p:nvSpPr>
          <p:cNvPr id="10" name="Rounded Rectangle 9"/>
          <p:cNvSpPr/>
          <p:nvPr/>
        </p:nvSpPr>
        <p:spPr>
          <a:xfrm>
            <a:off x="1000124" y="1380666"/>
            <a:ext cx="8951779" cy="1899611"/>
          </a:xfrm>
          <a:prstGeom prst="roundRect">
            <a:avLst/>
          </a:prstGeom>
          <a:solidFill>
            <a:schemeClr val="accent2">
              <a:lumMod val="20000"/>
              <a:lumOff val="80000"/>
            </a:schemeClr>
          </a:solidFill>
          <a:ln>
            <a:solidFill>
              <a:schemeClr val="accent2">
                <a:lumMod val="20000"/>
                <a:lumOff val="80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just" rtl="1"/>
            <a:r>
              <a:rPr lang="fa-IR" sz="1400" b="1" dirty="0">
                <a:cs typeface="B Lotus" panose="00000400000000000000" pitchFamily="2" charset="-78"/>
              </a:rPr>
              <a:t>- تجربه ظهور  و افول زبان  </a:t>
            </a:r>
            <a:r>
              <a:rPr lang="fa-IR" sz="1400" b="1" dirty="0" err="1">
                <a:cs typeface="B Lotus" panose="00000400000000000000" pitchFamily="2" charset="-78"/>
              </a:rPr>
              <a:t>اسپرانتو</a:t>
            </a:r>
            <a:r>
              <a:rPr lang="fa-IR" sz="1400" b="1" dirty="0">
                <a:cs typeface="B Lotus" panose="00000400000000000000" pitchFamily="2" charset="-78"/>
              </a:rPr>
              <a:t> برای حسابداری مفید است. </a:t>
            </a:r>
            <a:r>
              <a:rPr lang="fa-IR" sz="1400" b="1" dirty="0" err="1">
                <a:cs typeface="B Lotus" panose="00000400000000000000" pitchFamily="2" charset="-78"/>
              </a:rPr>
              <a:t>اسپرانتو</a:t>
            </a:r>
            <a:r>
              <a:rPr lang="fa-IR" sz="1400" b="1" dirty="0">
                <a:cs typeface="B Lotus" panose="00000400000000000000" pitchFamily="2" charset="-78"/>
              </a:rPr>
              <a:t> در سال 1887 به عنوان زبانی بین </a:t>
            </a:r>
            <a:r>
              <a:rPr lang="fa-IR" sz="1400" b="1" dirty="0" err="1">
                <a:cs typeface="B Lotus" panose="00000400000000000000" pitchFamily="2" charset="-78"/>
              </a:rPr>
              <a:t>المللی</a:t>
            </a:r>
            <a:r>
              <a:rPr lang="fa-IR" sz="1400" b="1" dirty="0">
                <a:cs typeface="B Lotus" panose="00000400000000000000" pitchFamily="2" charset="-78"/>
              </a:rPr>
              <a:t> در نظر گرفته شد تا مشکلات ارتباطی میان ملل مختلف را حل کند، اما اجرای آن ناکام ماند. زبان ها سرشار از معانی و واژه هایی هستند که به طور پیوسته وارد زبان می شوند و تکامل می یابند این تکامل از پایین به بالا است یعنی تکامل زمان از استفاده کنندگان زیان ناشی می شود و نه از بالا به پایین توسط فرهنگ نویسان و کارشناسان زمان تکامل زبان اسپرانتو به شکست انجامید، زیرا ترویج کنندگان آن در یکپارچه سازی جهانی آن به ماهیت بنیادی و اساسی تکامل زبان توجه ای نداشتند که همانا تکامل از پایین به بالا است.</a:t>
            </a:r>
            <a:endParaRPr lang="en-US" sz="1400" b="1" dirty="0">
              <a:cs typeface="B Lotus" panose="00000400000000000000" pitchFamily="2" charset="-78"/>
            </a:endParaRPr>
          </a:p>
        </p:txBody>
      </p:sp>
    </p:spTree>
    <p:extLst>
      <p:ext uri="{BB962C8B-B14F-4D97-AF65-F5344CB8AC3E}">
        <p14:creationId xmlns:p14="http://schemas.microsoft.com/office/powerpoint/2010/main" val="3718089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51904" y="447387"/>
            <a:ext cx="1418978" cy="461665"/>
          </a:xfrm>
          <a:prstGeom prst="rect">
            <a:avLst/>
          </a:prstGeom>
        </p:spPr>
        <p:txBody>
          <a:bodyPr wrap="none">
            <a:spAutoFit/>
          </a:bodyPr>
          <a:lstStyle/>
          <a:p>
            <a:pPr algn="r" rtl="1"/>
            <a:r>
              <a:rPr lang="fa-IR" sz="2400" b="1" dirty="0">
                <a:ln/>
                <a:solidFill>
                  <a:srgbClr val="FF0000"/>
                </a:solidFill>
                <a:cs typeface="B Lotus" panose="00000400000000000000" pitchFamily="2" charset="-78"/>
              </a:rPr>
              <a:t>نظر مخالفان </a:t>
            </a:r>
            <a:endParaRPr lang="en-US" sz="2400" b="1" dirty="0">
              <a:ln/>
              <a:solidFill>
                <a:srgbClr val="FF0000"/>
              </a:solidFill>
              <a:cs typeface="B Lotus" panose="00000400000000000000" pitchFamily="2" charset="-78"/>
            </a:endParaRPr>
          </a:p>
        </p:txBody>
      </p:sp>
      <p:sp>
        <p:nvSpPr>
          <p:cNvPr id="5" name="Rounded Rectangle 4"/>
          <p:cNvSpPr/>
          <p:nvPr/>
        </p:nvSpPr>
        <p:spPr>
          <a:xfrm>
            <a:off x="5609861" y="3243942"/>
            <a:ext cx="4342043" cy="1905001"/>
          </a:xfrm>
          <a:prstGeom prst="roundRect">
            <a:avLst>
              <a:gd name="adj" fmla="val 49236"/>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rtl="1"/>
            <a:r>
              <a:rPr lang="fa-IR" sz="1400" b="1" dirty="0">
                <a:solidFill>
                  <a:sysClr val="windowText" lastClr="000000"/>
                </a:solidFill>
                <a:cs typeface="B Lotus" panose="00000400000000000000" pitchFamily="2" charset="-78"/>
              </a:rPr>
              <a:t>- تهیه گزارش های قابل مقایسه میان واحدهای تجاری، منابع و اقتصاد کشورهای مختلف براساس استانداردهای حسابداری یکسان و متحدالشکل امکان پذیر نیست، زیرا طبقه بندی یکنواخت اطلاعات حسابداری شرکت ها و انتشار آن به محیط فعالیت آنها بستگی دارد. </a:t>
            </a:r>
            <a:endParaRPr lang="en-US" sz="1400" b="1" dirty="0">
              <a:solidFill>
                <a:sysClr val="windowText" lastClr="000000"/>
              </a:solidFill>
              <a:cs typeface="B Lotus" panose="00000400000000000000" pitchFamily="2" charset="-78"/>
            </a:endParaRPr>
          </a:p>
        </p:txBody>
      </p:sp>
      <p:sp>
        <p:nvSpPr>
          <p:cNvPr id="8" name="Rounded Rectangle 7"/>
          <p:cNvSpPr/>
          <p:nvPr/>
        </p:nvSpPr>
        <p:spPr>
          <a:xfrm>
            <a:off x="985838" y="1730280"/>
            <a:ext cx="8966066" cy="1337481"/>
          </a:xfrm>
          <a:prstGeom prst="roundRect">
            <a:avLst>
              <a:gd name="adj" fmla="val 50000"/>
            </a:avLst>
          </a:prstGeom>
          <a:solidFill>
            <a:schemeClr val="accent4">
              <a:lumMod val="20000"/>
              <a:lumOff val="80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just" rtl="1"/>
            <a:r>
              <a:rPr lang="fa-IR" sz="1400" b="1" dirty="0">
                <a:solidFill>
                  <a:sysClr val="windowText" lastClr="000000"/>
                </a:solidFill>
                <a:cs typeface="B Lotus" panose="00000400000000000000" pitchFamily="2" charset="-78"/>
              </a:rPr>
              <a:t>- امکان ناپذیری مجموعه ای از استانداردهای حسابداری یکنواخت، به مثابه یک موهبت و نعمت است، زیرا مبادلات و رقابت فعال در یک کشور پرسش ها و مسایلی را در حسابداری به وجود می آورند، این مسائل موجب ایجاد سیستم های گزارشگری مالی سودمند و در نتیجه رشد حسابداری خواهد شد عدم پذیرش استاندارد های جهانی، عزت نفس و منزلت حرفه را برای حسابداران هر کشور حفظ خواهد کرد و این خود موجب توسعه حرفه در کشورهای مختلف می شود.</a:t>
            </a:r>
            <a:endParaRPr lang="en-US" sz="1400" b="1" dirty="0">
              <a:solidFill>
                <a:sysClr val="windowText" lastClr="000000"/>
              </a:solidFill>
              <a:cs typeface="B Lotus" panose="00000400000000000000" pitchFamily="2" charset="-78"/>
            </a:endParaRPr>
          </a:p>
        </p:txBody>
      </p:sp>
      <p:sp>
        <p:nvSpPr>
          <p:cNvPr id="12" name="Rounded Rectangle 11"/>
          <p:cNvSpPr/>
          <p:nvPr/>
        </p:nvSpPr>
        <p:spPr>
          <a:xfrm>
            <a:off x="985838" y="3243941"/>
            <a:ext cx="4467902" cy="1905001"/>
          </a:xfrm>
          <a:prstGeom prst="roundRect">
            <a:avLst>
              <a:gd name="adj" fmla="val 49236"/>
            </a:avLst>
          </a:prstGeom>
          <a:solidFill>
            <a:schemeClr val="accent4">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just" rtl="1"/>
            <a:r>
              <a:rPr lang="fa-IR" sz="1400" b="1" dirty="0">
                <a:solidFill>
                  <a:sysClr val="windowText" lastClr="000000"/>
                </a:solidFill>
                <a:cs typeface="B Lotus" panose="00000400000000000000" pitchFamily="2" charset="-78"/>
              </a:rPr>
              <a:t>- ایجاد استانداردهای گزارشگری مالی بین </a:t>
            </a:r>
            <a:r>
              <a:rPr lang="fa-IR" sz="1400" b="1" dirty="0" err="1">
                <a:solidFill>
                  <a:sysClr val="windowText" lastClr="000000"/>
                </a:solidFill>
                <a:cs typeface="B Lotus" panose="00000400000000000000" pitchFamily="2" charset="-78"/>
              </a:rPr>
              <a:t>المللی</a:t>
            </a:r>
            <a:r>
              <a:rPr lang="en-US" sz="1400" b="1" dirty="0">
                <a:solidFill>
                  <a:sysClr val="windowText" lastClr="000000"/>
                </a:solidFill>
                <a:cs typeface="B Lotus" panose="00000400000000000000" pitchFamily="2" charset="-78"/>
              </a:rPr>
              <a:t> </a:t>
            </a:r>
            <a:r>
              <a:rPr lang="fa-IR" sz="1400" b="1" dirty="0">
                <a:solidFill>
                  <a:sysClr val="windowText" lastClr="000000"/>
                </a:solidFill>
                <a:cs typeface="B Lotus" panose="00000400000000000000" pitchFamily="2" charset="-78"/>
              </a:rPr>
              <a:t>و هماهنگی آن با استانداردهای حسابداری امریکا، می توانند به مثابه تکرار اشتباهات زبان </a:t>
            </a:r>
            <a:r>
              <a:rPr lang="fa-IR" sz="1400" b="1" dirty="0" err="1">
                <a:solidFill>
                  <a:sysClr val="windowText" lastClr="000000"/>
                </a:solidFill>
                <a:cs typeface="B Lotus" panose="00000400000000000000" pitchFamily="2" charset="-78"/>
              </a:rPr>
              <a:t>اسپرانتو</a:t>
            </a:r>
            <a:r>
              <a:rPr lang="fa-IR" sz="1400" b="1" dirty="0">
                <a:solidFill>
                  <a:sysClr val="windowText" lastClr="000000"/>
                </a:solidFill>
                <a:cs typeface="B Lotus" panose="00000400000000000000" pitchFamily="2" charset="-78"/>
              </a:rPr>
              <a:t> باشد زیرا آن بر اساس رویکرد بالا به پایین بنا نهاده شده است.</a:t>
            </a:r>
            <a:endParaRPr lang="en-US" sz="1400" b="1" dirty="0">
              <a:solidFill>
                <a:sysClr val="windowText" lastClr="000000"/>
              </a:solidFill>
              <a:cs typeface="B Lotus" panose="00000400000000000000" pitchFamily="2" charset="-78"/>
            </a:endParaRPr>
          </a:p>
        </p:txBody>
      </p:sp>
    </p:spTree>
    <p:extLst>
      <p:ext uri="{BB962C8B-B14F-4D97-AF65-F5344CB8AC3E}">
        <p14:creationId xmlns:p14="http://schemas.microsoft.com/office/powerpoint/2010/main" val="142576435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4106</TotalTime>
  <Words>2007</Words>
  <Application>Microsoft Office PowerPoint</Application>
  <PresentationFormat>Widescreen</PresentationFormat>
  <Paragraphs>51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Margin</vt:lpstr>
      <vt:lpstr>Trebuchet MS</vt:lpstr>
      <vt:lpstr>Wingdings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مجتبی میرزایی</dc:creator>
  <cp:lastModifiedBy>nabizadeh73</cp:lastModifiedBy>
  <cp:revision>39</cp:revision>
  <dcterms:created xsi:type="dcterms:W3CDTF">2021-05-03T09:18:23Z</dcterms:created>
  <dcterms:modified xsi:type="dcterms:W3CDTF">2021-07-17T10:59:37Z</dcterms:modified>
</cp:coreProperties>
</file>