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p:scale>
        <a:sx n="48" d="100"/>
        <a:sy n="4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3434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81673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51641B-1B77-4AD7-BB9E-DD374124612A}"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228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64B799A-29A0-4654-B102-93CD2D273EC6}" type="datetimeFigureOut">
              <a:rPr lang="fa-IR" smtClean="0"/>
              <a:t>1442/12/08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1013675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64B799A-29A0-4654-B102-93CD2D273EC6}" type="datetimeFigureOut">
              <a:rPr lang="fa-IR" smtClean="0"/>
              <a:t>1442/12/08</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51641B-1B77-4AD7-BB9E-DD374124612A}"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3425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64B799A-29A0-4654-B102-93CD2D273EC6}" type="datetimeFigureOut">
              <a:rPr lang="fa-IR" smtClean="0"/>
              <a:t>1442/12/08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737541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35376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96870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61720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B799A-29A0-4654-B102-93CD2D273EC6}" type="datetimeFigureOut">
              <a:rPr lang="fa-IR" smtClean="0"/>
              <a:t>1442/12/08</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13521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B799A-29A0-4654-B102-93CD2D273EC6}" type="datetimeFigureOut">
              <a:rPr lang="fa-IR" smtClean="0"/>
              <a:t>1442/12/08</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4087114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B799A-29A0-4654-B102-93CD2D273EC6}" type="datetimeFigureOut">
              <a:rPr lang="fa-IR" smtClean="0"/>
              <a:t>1442/12/08</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76467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4B799A-29A0-4654-B102-93CD2D273EC6}" type="datetimeFigureOut">
              <a:rPr lang="fa-IR" smtClean="0"/>
              <a:t>1442/12/08</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66232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B799A-29A0-4654-B102-93CD2D273EC6}" type="datetimeFigureOut">
              <a:rPr lang="fa-IR" smtClean="0"/>
              <a:t>1442/12/08</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236957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4B799A-29A0-4654-B102-93CD2D273EC6}" type="datetimeFigureOut">
              <a:rPr lang="fa-IR" smtClean="0"/>
              <a:t>1442/12/08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140046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4B799A-29A0-4654-B102-93CD2D273EC6}" type="datetimeFigureOut">
              <a:rPr lang="fa-IR" smtClean="0"/>
              <a:t>1442/12/08</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51641B-1B77-4AD7-BB9E-DD374124612A}" type="slidenum">
              <a:rPr lang="fa-IR" smtClean="0"/>
              <a:t>‹#›</a:t>
            </a:fld>
            <a:endParaRPr lang="fa-IR"/>
          </a:p>
        </p:txBody>
      </p:sp>
    </p:spTree>
    <p:extLst>
      <p:ext uri="{BB962C8B-B14F-4D97-AF65-F5344CB8AC3E}">
        <p14:creationId xmlns:p14="http://schemas.microsoft.com/office/powerpoint/2010/main" val="357560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4B799A-29A0-4654-B102-93CD2D273EC6}" type="datetimeFigureOut">
              <a:rPr lang="fa-IR" smtClean="0"/>
              <a:t>1442/12/08</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51641B-1B77-4AD7-BB9E-DD374124612A}" type="slidenum">
              <a:rPr lang="fa-IR" smtClean="0"/>
              <a:t>‹#›</a:t>
            </a:fld>
            <a:endParaRPr lang="fa-IR"/>
          </a:p>
        </p:txBody>
      </p:sp>
    </p:spTree>
    <p:extLst>
      <p:ext uri="{BB962C8B-B14F-4D97-AF65-F5344CB8AC3E}">
        <p14:creationId xmlns:p14="http://schemas.microsoft.com/office/powerpoint/2010/main" val="265234916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1032" y="3650168"/>
            <a:ext cx="7766936" cy="1646302"/>
          </a:xfrm>
        </p:spPr>
        <p:txBody>
          <a:bodyPr>
            <a:normAutofit fontScale="90000"/>
          </a:bodyPr>
          <a:lstStyle/>
          <a:p>
            <a:pPr algn="ctr"/>
            <a:r>
              <a:rPr lang="fa-IR" sz="4000" dirty="0">
                <a:solidFill>
                  <a:srgbClr val="002060"/>
                </a:solidFill>
                <a:cs typeface="B Nazanin" panose="00000400000000000000" pitchFamily="2" charset="-78"/>
              </a:rPr>
              <a:t>بسمه تعالی</a:t>
            </a:r>
            <a:br>
              <a:rPr lang="fa-IR" sz="4000" dirty="0">
                <a:solidFill>
                  <a:srgbClr val="002060"/>
                </a:solidFill>
                <a:cs typeface="B Nazanin" panose="00000400000000000000" pitchFamily="2" charset="-78"/>
              </a:rPr>
            </a:br>
            <a:br>
              <a:rPr lang="fa-IR" sz="4000" dirty="0">
                <a:solidFill>
                  <a:srgbClr val="002060"/>
                </a:solidFill>
                <a:cs typeface="B Nazanin" panose="00000400000000000000" pitchFamily="2" charset="-78"/>
              </a:rPr>
            </a:br>
            <a:r>
              <a:rPr lang="fa-IR" sz="4000" dirty="0">
                <a:solidFill>
                  <a:srgbClr val="002060"/>
                </a:solidFill>
                <a:cs typeface="B Nazanin" panose="00000400000000000000" pitchFamily="2" charset="-78"/>
              </a:rPr>
              <a:t>عنوان مقاله: یکنواختی وافشا</a:t>
            </a:r>
            <a:br>
              <a:rPr lang="fa-IR" sz="4000" dirty="0">
                <a:solidFill>
                  <a:srgbClr val="002060"/>
                </a:solidFill>
                <a:cs typeface="B Nazanin" panose="00000400000000000000" pitchFamily="2" charset="-78"/>
              </a:rPr>
            </a:br>
            <a:br>
              <a:rPr lang="fa-IR" sz="4000" dirty="0">
                <a:solidFill>
                  <a:srgbClr val="002060"/>
                </a:solidFill>
                <a:cs typeface="B Nazanin" panose="00000400000000000000" pitchFamily="2" charset="-78"/>
              </a:rPr>
            </a:br>
            <a:endParaRPr lang="fa-IR" sz="4000" dirty="0">
              <a:solidFill>
                <a:srgbClr val="002060"/>
              </a:solidFill>
              <a:cs typeface="B Nazanin" panose="00000400000000000000" pitchFamily="2" charset="-78"/>
            </a:endParaRPr>
          </a:p>
        </p:txBody>
      </p:sp>
    </p:spTree>
    <p:extLst>
      <p:ext uri="{BB962C8B-B14F-4D97-AF65-F5344CB8AC3E}">
        <p14:creationId xmlns:p14="http://schemas.microsoft.com/office/powerpoint/2010/main" val="8076797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7199" y="748493"/>
            <a:ext cx="8903368" cy="4849597"/>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یکنواختی محدود و یکنواختی مشخص</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متون حسابداری یکنواختی محدود به معنی این است که یک روش خاص حسابداری که مربوط به یک موقعیت خاص می باشد را، باید در موارد مشابه به کار برد. این اصطلاح در فرهنگ لغت انگلیسی به معنی رعایت یک محدوده یا حد، نه آن قدر بزرگ و نه آن قدر کوچک که قابل اندازه گیری نباشد، معادل سازی شده است. </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مبحث استانداردهای حسابداری، هیات ها استانداردها را به نحوی بیان می کنند که موقعیت های مشابه را در برگیردو دریک محدود قابل اجرا باشد. مانند استاندارد اجاره بلندمدت.</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 براساس استاندارد، اگرمدت اجاره حداقل 75% عمر مفید دارایی مورد اجاره را دربر بگیرد،اجاره سرمایه ای به حساب می آیدودر غیر این صورت اجاره عملیاتی است.</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مدیریت می تواند با تغییر عمر مفید دارایی مورد اجاره یا تغییر در مدت قرارداد اجاره ،در مورد سرمایه ای یا عملیاتی بودن اجاره</a:t>
            </a:r>
            <a:r>
              <a:rPr lang="fa-IR" sz="2400" dirty="0">
                <a:latin typeface="Calibri" panose="020F0502020204030204" pitchFamily="34" charset="0"/>
                <a:ea typeface="Calibri" panose="020F0502020204030204" pitchFamily="34" charset="0"/>
                <a:cs typeface="B Nazanin" panose="00000400000000000000" pitchFamily="2" charset="-78"/>
              </a:rPr>
              <a:t>،</a:t>
            </a:r>
            <a:r>
              <a:rPr lang="fa-IR" sz="2400" dirty="0">
                <a:effectLst/>
                <a:latin typeface="Calibri" panose="020F0502020204030204" pitchFamily="34" charset="0"/>
                <a:ea typeface="Calibri" panose="020F0502020204030204" pitchFamily="34" charset="0"/>
                <a:cs typeface="B Nazanin" panose="00000400000000000000" pitchFamily="2" charset="-78"/>
              </a:rPr>
              <a:t> دخل و تصرف کند.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61456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2617" y="1169361"/>
            <a:ext cx="8598568" cy="4197559"/>
          </a:xfrm>
          <a:prstGeom prst="rect">
            <a:avLst/>
          </a:prstGeom>
        </p:spPr>
        <p:txBody>
          <a:bodyPr wrap="square">
            <a:spAutoFit/>
          </a:bodyPr>
          <a:lstStyle/>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یکنواختی مشخص با توجه به تئوری حسابداری نشان دهنده وضعی است که یک نسخه از پیش تعیین شده برای تمام موقعیت ها باید به کار برده شود یا یک روش عمومی برای همه فعالیت های مشخص شده استفاده 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این اصطلاح در فرهنگ لغت انگلیسی به معنی سخت و جدی معنی شده و در استاندارد گذاری نشانگر حالتی است که در بیان استاندارد بدون نشان دادن نرمش، نحوه اجرای استاندارد را بیان کنند. مثلاً در استاندارد هزینه های توسعه و تحقیق باید تمام خرج های انجام شده به حساب هزینه گذاشته شود، اگرچه معلوم باشد یا نباشد که در آینده چه سودی عاید می 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r>
              <a:rPr lang="fa-IR" sz="2400" dirty="0">
                <a:effectLst/>
                <a:latin typeface="Calibri" panose="020F0502020204030204" pitchFamily="34" charset="0"/>
                <a:ea typeface="Calibri" panose="020F0502020204030204" pitchFamily="34" charset="0"/>
                <a:cs typeface="B Nazanin" panose="00000400000000000000" pitchFamily="2" charset="-78"/>
              </a:rPr>
              <a:t>در مقام مقایسه، «یکنواختی مشخص» در استاندارد های حسابداری به نسبت، قابلیت مقایسه بیشتری را تا «یکنواختی محدود» ایجاد می نماید.</a:t>
            </a:r>
            <a:endParaRPr lang="fa-IR" sz="2400" dirty="0">
              <a:cs typeface="B Nazanin" panose="00000400000000000000" pitchFamily="2" charset="-78"/>
            </a:endParaRPr>
          </a:p>
        </p:txBody>
      </p:sp>
    </p:spTree>
    <p:extLst>
      <p:ext uri="{BB962C8B-B14F-4D97-AF65-F5344CB8AC3E}">
        <p14:creationId xmlns:p14="http://schemas.microsoft.com/office/powerpoint/2010/main" val="40821441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4414" y="1027575"/>
            <a:ext cx="8775031" cy="4762201"/>
          </a:xfrm>
          <a:prstGeom prst="rect">
            <a:avLst/>
          </a:prstGeom>
        </p:spPr>
        <p:txBody>
          <a:bodyPr wrap="square">
            <a:spAutoFit/>
          </a:bodyPr>
          <a:lstStyle/>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ولک (2001) عقیده دارد که به دلایل زیر از یکنواختی مشخص استفاده می 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1- علاقه به احتیاط</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2- عدم توانایی ارکان استانداردگذار در تعین موقعیت مربوط</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3- کوشش برای افزایش قابلیت تأیید بودن در اندازه گیری</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4- توجه به این مسأله که در حسابداری باید عمل تخصیص انجام گیرد.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5- نگرش به اینکه ایجاد یک سطح از افشا در یک بازار کارای سهام، هزینه های تعیین موقعیت مربوط را، بیش از هزینه های تعیین سود های آتی می نماید.</a:t>
            </a:r>
          </a:p>
          <a:p>
            <a:pPr algn="just">
              <a:lnSpc>
                <a:spcPct val="107000"/>
              </a:lnSpc>
              <a:spcAft>
                <a:spcPts val="800"/>
              </a:spcAft>
            </a:pPr>
            <a:endParaRPr lang="fa-IR" sz="2400" dirty="0">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«گواه صادق بودن» و «قابلیت تأیید داشتن» و «قابلیت انعطاف»</a:t>
            </a:r>
            <a:r>
              <a:rPr lang="fa-IR" sz="2400" dirty="0">
                <a:effectLst/>
                <a:latin typeface="Calibri" panose="020F0502020204030204" pitchFamily="34" charset="0"/>
                <a:ea typeface="Calibri" panose="020F0502020204030204" pitchFamily="34" charset="0"/>
                <a:cs typeface="B Nazanin" panose="00000400000000000000" pitchFamily="2" charset="-78"/>
              </a:rPr>
              <a:t> در فرایند استانداردگذاری با </a:t>
            </a:r>
            <a:r>
              <a:rPr lang="fa-IR" sz="2400"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ایجاد یکنواختی </a:t>
            </a:r>
            <a:r>
              <a:rPr lang="fa-IR" sz="2400" dirty="0">
                <a:effectLst/>
                <a:latin typeface="Calibri" panose="020F0502020204030204" pitchFamily="34" charset="0"/>
                <a:ea typeface="Calibri" panose="020F0502020204030204" pitchFamily="34" charset="0"/>
                <a:cs typeface="B Nazanin" panose="00000400000000000000" pitchFamily="2" charset="-78"/>
              </a:rPr>
              <a:t>ارتباط تنگاتنگ دارند.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94762151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0225" y="725661"/>
            <a:ext cx="8630653" cy="5142177"/>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گواه صادق بودن و قابلیت تأیید داشتن</a:t>
            </a:r>
          </a:p>
          <a:p>
            <a:pPr>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گواه صادق بودن بدین معنی است که گزارش های مالی باید معرف صادقی از خلاصه همه فعالیت های مالی انجام یافته باشد که در عین حال قابلیت استناد (تأیید) هم داشته باشند. در اینجا، یکنواختی محدود نسبت به یکنواختی مشخص، گواه صادق بودن بیشتری را در ارائه گزارش های مالی ایجاد می کند.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هیات استاندارد های حسابداری مالی آمریکا بعد از حدود 30 سال تجربه استانداردگذاری، از نوعی روش ترکیبی برای استانداردگذاری استفاده می کنند. این هیات به منظور به حساب آوردن موقعیت ها و شرایط مربوط، گاهی استاندارد ترکیبی را به صورت محدود و گاهی به صورت مشخص بیان می دارد. </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رویکرددیگری که دربرخورد با موضوع یکنواختی در تئوری حسابداری به آن توجه شده، قابلیت انعطاف است که تعداد زیادی از استانداردهای حسابداری در ارتباط با این موضوع شکل گرفته اند.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13092205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9212" y="965154"/>
            <a:ext cx="8341895" cy="4747005"/>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قابلیت انعطاف</a:t>
            </a:r>
          </a:p>
          <a:p>
            <a:pPr>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وقتی که در یک موقعیت خاص نتوان تعیین کرد که کدام روش یا کدام نحوه ی عمل می تواند گواه صادق بودن را در گزارش های مالی به صورت یکنواخت ایجاد کند</a:t>
            </a:r>
            <a:r>
              <a:rPr lang="fa-IR" sz="2400" dirty="0">
                <a:latin typeface="Calibri" panose="020F0502020204030204" pitchFamily="34" charset="0"/>
                <a:ea typeface="Calibri" panose="020F0502020204030204" pitchFamily="34" charset="0"/>
                <a:cs typeface="B Nazanin" panose="00000400000000000000" pitchFamily="2" charset="-78"/>
              </a:rPr>
              <a:t>،</a:t>
            </a:r>
            <a:r>
              <a:rPr lang="fa-IR" sz="2400" dirty="0">
                <a:effectLst/>
                <a:latin typeface="Calibri" panose="020F0502020204030204" pitchFamily="34" charset="0"/>
                <a:ea typeface="Calibri" panose="020F0502020204030204" pitchFamily="34" charset="0"/>
                <a:cs typeface="B Nazanin" panose="00000400000000000000" pitchFamily="2" charset="-78"/>
              </a:rPr>
              <a:t> چند روش حسابداری پیشنهاد می کرد که مدیریت شرکت ها با توجه به موقعیت خاص خود و شرایط محیط اقتصادی و اجتماعی اطراف، روش مناسب را انتخاب کند.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مثال از قابلیت انعطاف مانند روش های متعدد حسابداری استهلاک، یا خرید سهام سایر شرکت ها و نحوه ی نمایش آنها در ترازنامه یا روش های حسابداری اجاره بلند مدت و کوتاه مدت.</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استانداردگذار هم روش های متعددی را ارائه می کند تا فرایند تهیه گزارش های مالی به صورت یکنواخت انجام پذیرد و گزارشی به استفاده کنندگان ازگزارش های مالی ارائه شود که دارای بیشترین حد ممکن از گواه صادق بودن و قابلیت تأیید داشتن باشد. </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966086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8169" y="524932"/>
            <a:ext cx="8550442" cy="5639942"/>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افشا </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افشا در مفهوم گسترده آن به معنی تمام اطلاعاتی است که در گزارش های مالی، یادداشت های پیوست، وقایع بعد از ترازنامه ی تجزیه و تحلیل های مدیریت، پیش بینی های آینده، گزارش بخش ها و قسمت ها و مواردی که علاوه بر هزینه یابی تاریخی در پیوست های گزارش های مالی آورده می شود، می باشد.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مباحث تئوری حسابداری افشاء از دو جنبه، </a:t>
            </a:r>
            <a:r>
              <a:rPr lang="fa-IR" sz="2400" b="1" dirty="0">
                <a:effectLst/>
                <a:latin typeface="Calibri" panose="020F0502020204030204" pitchFamily="34" charset="0"/>
                <a:ea typeface="Calibri" panose="020F0502020204030204" pitchFamily="34" charset="0"/>
                <a:cs typeface="B Nazanin" panose="00000400000000000000" pitchFamily="2" charset="-78"/>
              </a:rPr>
              <a:t>افشای محافظتی و افشای اطلاعاتی و افشای تشخیصی </a:t>
            </a:r>
            <a:r>
              <a:rPr lang="fa-IR" sz="2400" dirty="0">
                <a:effectLst/>
                <a:latin typeface="Calibri" panose="020F0502020204030204" pitchFamily="34" charset="0"/>
                <a:ea typeface="Calibri" panose="020F0502020204030204" pitchFamily="34" charset="0"/>
                <a:cs typeface="B Nazanin" panose="00000400000000000000" pitchFamily="2" charset="-78"/>
              </a:rPr>
              <a:t>مورد بررسی قرار گرفته است.</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قانون اوراق بهادار آمریکا شرط عضویت دربورس را ارائه اطلاعات در مورد صادر کننده سهام، اوراق بهادار فروش رفته، اطلاعات مربوط به توزیع کنندگان و تضمین کنندگان سهام، و همچنین اطلاعاتی در مورد مدیران، مقامات رسمی و سهامداران عمده شرکت متقاضی عضویت قرار داده که یک افشای محافظتی به شمار می رود.</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 به اعتقاد کمیسیون اوراق بهادار آمریکا باید حداقل افشایی صورت گیرد تا سرمایه گذاران معمولی با اندوخته اندک، دچار ضرر و زیان ناشی از عدم اطلاع کافی نشوند.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04677442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745" y="785522"/>
            <a:ext cx="8694821" cy="5244769"/>
          </a:xfrm>
          <a:prstGeom prst="rect">
            <a:avLst/>
          </a:prstGeom>
        </p:spPr>
        <p:txBody>
          <a:bodyPr wrap="square">
            <a:spAutoFit/>
          </a:bodyPr>
          <a:lstStyle/>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افشای اطلاعاتی برای انجام تجزیه و تحلیل های سرمایه ای مفید هستند.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سال های اولیه کمیسیون نامبرده تأکید بر افشای محافظتی داشت و اکنون به افشای اطلاعاتی نیز توجه دارد و بررسی تاریخ تطور استانداردگذاری در مورد افشا نشان می دهد که پس از اطمینان از افشای محافظتی اکنون هیات های استانداردگذار به دنبال افشای اطلاعاتی هستند.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مثال بارز انتقال از افشای محافظتی به افشای اطلاعاتی «مطرح شدن موضوع حسابداری تورمی و الزام افشای هزینه های استهلاک، ارزیابی دارایی های ثابت، بهای تمام شده کالای فروش رفته و موجودی کالا در پیوست های گزارش های مالی می باشد.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متأسفانه در استانداردهای حسابداری در جوامع مختلف هنوز به طور مشخص حدومرز افشا تعیین نشده است.</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اکنون سالهاست که توصیه شده که باید از افشای اطلاعاتی ایستا (عینیت و قابلیت تأیید) به افشای اطلاعاتی پویا (پیش بینی و تجزیه و تحلیل) حرکت کرد.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994166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8469" y="1666117"/>
            <a:ext cx="9063788" cy="3422091"/>
          </a:xfrm>
          <a:prstGeom prst="rect">
            <a:avLst/>
          </a:prstGeom>
        </p:spPr>
        <p:txBody>
          <a:bodyPr wrap="square">
            <a:spAutoFit/>
          </a:bodyPr>
          <a:lstStyle/>
          <a:p>
            <a:pPr algn="just">
              <a:lnSpc>
                <a:spcPct val="107000"/>
              </a:lnSpc>
              <a:spcAft>
                <a:spcPts val="800"/>
              </a:spcAft>
            </a:pPr>
            <a:r>
              <a:rPr lang="fa-IR" sz="2800" dirty="0">
                <a:effectLst/>
                <a:latin typeface="B Nazanin"/>
                <a:ea typeface="Calibri" panose="020F0502020204030204" pitchFamily="34" charset="0"/>
                <a:cs typeface="B Nazanin" panose="00000400000000000000" pitchFamily="2" charset="-78"/>
              </a:rPr>
              <a:t>نوع دیگر افشا در متون تئوری حسابداری، افشای تشخیصی می باشد. در بعضی موارد هیات استانداردگذار، گروهی از شرکت ها را که وضعیت خاص دارند، از اجرای برخی از استاندارد ها به طور کامل یا جزئی معاف می کنند. این وضعیت را افشای تشخیص نامیده اند. </a:t>
            </a:r>
          </a:p>
          <a:p>
            <a:pPr algn="just">
              <a:lnSpc>
                <a:spcPct val="107000"/>
              </a:lnSpc>
              <a:spcAft>
                <a:spcPts val="800"/>
              </a:spcAft>
            </a:pPr>
            <a:r>
              <a:rPr lang="fa-IR" sz="2800" dirty="0">
                <a:effectLst/>
                <a:latin typeface="B Nazanin"/>
                <a:ea typeface="Calibri" panose="020F0502020204030204" pitchFamily="34" charset="0"/>
                <a:cs typeface="B Nazanin" panose="00000400000000000000" pitchFamily="2" charset="-78"/>
              </a:rPr>
              <a:t>مثل مجاز بودن شرکت های کوچک در آمریکا به عدم رعایت بعضی از موارد افشا به دلیل زیاد بودن هزینه اجرای استاندارد های پیچیده حسابداری و ناتوانی تحمل آن برای شرکت های کوچک.</a:t>
            </a:r>
            <a:endParaRPr lang="en-US" sz="2800" dirty="0">
              <a:effectLst/>
              <a:latin typeface="B Nazanin"/>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05799349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5174" y="841100"/>
            <a:ext cx="8967537" cy="5262979"/>
          </a:xfrm>
          <a:prstGeom prst="rect">
            <a:avLst/>
          </a:prstGeom>
        </p:spPr>
        <p:txBody>
          <a:bodyPr wrap="square">
            <a:spAutoFit/>
          </a:bodyPr>
          <a:lstStyle/>
          <a:p>
            <a:r>
              <a:rPr lang="fa-IR" sz="2400" dirty="0">
                <a:effectLst/>
                <a:latin typeface="B Nazanin"/>
                <a:ea typeface="Calibri" panose="020F0502020204030204" pitchFamily="34" charset="0"/>
                <a:cs typeface="B Nazanin" panose="00000400000000000000" pitchFamily="2" charset="-78"/>
              </a:rPr>
              <a:t>موضوع دیگر در بحث افشا، استفاده تجزیه و تحلیل کنندگان اطلاعات مالی از افشای انجام شده در گزارش های مالی است. موسسات تجزیه و تحلیل کننده اطلاعات مالی، اطلاعات مالی شرکت را بر اساس اصل افشا به صورت مجانی دریافت کرده و بعد از تجزیه و تحلیل آن ها را گران به مشتاقان می فروشند.</a:t>
            </a:r>
          </a:p>
          <a:p>
            <a:r>
              <a:rPr lang="fa-IR" sz="2400" dirty="0">
                <a:effectLst/>
                <a:latin typeface="B Nazanin"/>
                <a:ea typeface="Calibri" panose="020F0502020204030204" pitchFamily="34" charset="0"/>
                <a:cs typeface="B Nazanin" panose="00000400000000000000" pitchFamily="2" charset="-78"/>
              </a:rPr>
              <a:t> لذا هر چه هیات های استانداردگذار، فشار بیشتری برای افشا وارد کنند، اطلاعات دقیق تر و فراوان تر و در دسترس این موسسات قرار می گیرد. با توجه به زیاد بودن هزینه فراوری اطلاعات برای بقیه گزارش های مالی و یادداشت های پیوست که بر دوش شرکت هاسنگینی می کند، عده ای معتقدند که این بهای قانونمند شدن حرفه حسابداری است که بهتر است حذف شود. به این دلیل موضوع عدم قانونمند شدن را مطرح کرده اند.</a:t>
            </a:r>
          </a:p>
          <a:p>
            <a:r>
              <a:rPr lang="fa-IR" sz="2400" dirty="0">
                <a:latin typeface="B Nazanin"/>
                <a:cs typeface="B Nazanin" panose="00000400000000000000" pitchFamily="2" charset="-78"/>
              </a:rPr>
              <a:t>مطلب دیگراینکه حدود یک قرن است که حرفه حسابداری در جوامع توسعه یافته عمل قانونمند شدن را اجرا نموده و اکنون احساس می کند که باید قید و بند های دست و پاگیر و همچنین تولید اطلاعات اضافی که هزینه بر است را، متوقف کنند و برای عدم قانونمندی تلاش کنند.</a:t>
            </a:r>
            <a:endParaRPr lang="en-US" sz="2400" dirty="0">
              <a:latin typeface="B Nazanin"/>
              <a:cs typeface="B Nazanin" panose="00000400000000000000" pitchFamily="2" charset="-78"/>
            </a:endParaRPr>
          </a:p>
          <a:p>
            <a:r>
              <a:rPr lang="fa-IR" sz="2400" dirty="0">
                <a:latin typeface="B Nazanin"/>
                <a:cs typeface="B Nazanin" panose="00000400000000000000" pitchFamily="2" charset="-78"/>
              </a:rPr>
              <a:t>در جامعه حرفه حسابداری کشور هایی نظیر ایران که هنوز تجربه قانونمند شدن دوران اولیه خود را می گذراند، طرح موضوع عدم قانونمندی بسیار زود است.</a:t>
            </a:r>
            <a:endParaRPr lang="en-US" sz="2400" dirty="0">
              <a:latin typeface="B Nazanin"/>
              <a:cs typeface="B Nazanin" panose="00000400000000000000" pitchFamily="2" charset="-78"/>
            </a:endParaRPr>
          </a:p>
        </p:txBody>
      </p:sp>
    </p:spTree>
    <p:extLst>
      <p:ext uri="{BB962C8B-B14F-4D97-AF65-F5344CB8AC3E}">
        <p14:creationId xmlns:p14="http://schemas.microsoft.com/office/powerpoint/2010/main" val="2372287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6184" y="645860"/>
            <a:ext cx="8582526" cy="5244769"/>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یکنواختی و افشا در استاندارد های حسابداری ایران</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بیانیه های منتشر شده بوسیله کمیته تدوین رهنمود های حسابداری سازمان حسابرسی، یک بخش در هر بیانیه به افشای اطلاعات ضروری که حاصل اجرای استاندارد مربوطه است اختصاص یافته است.</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 </a:t>
            </a:r>
            <a:r>
              <a:rPr lang="fa-IR" sz="2400" b="1" dirty="0">
                <a:effectLst/>
                <a:latin typeface="Calibri" panose="020F0502020204030204" pitchFamily="34" charset="0"/>
                <a:ea typeface="Calibri" panose="020F0502020204030204" pitchFamily="34" charset="0"/>
                <a:cs typeface="B Nazanin" panose="00000400000000000000" pitchFamily="2" charset="-78"/>
              </a:rPr>
              <a:t>بیانیه شماره "12 </a:t>
            </a:r>
            <a:r>
              <a:rPr lang="fa-IR" sz="2400" dirty="0">
                <a:effectLst/>
                <a:latin typeface="Calibri" panose="020F0502020204030204" pitchFamily="34" charset="0"/>
                <a:ea typeface="Calibri" panose="020F0502020204030204" pitchFamily="34" charset="0"/>
                <a:cs typeface="B Nazanin" panose="00000400000000000000" pitchFamily="2" charset="-78"/>
              </a:rPr>
              <a:t>نیز به افشای اطلاعات در خصوص </a:t>
            </a:r>
            <a:r>
              <a:rPr lang="fa-IR" sz="2400" b="1" dirty="0">
                <a:effectLst/>
                <a:latin typeface="Calibri" panose="020F0502020204030204" pitchFamily="34" charset="0"/>
                <a:ea typeface="Calibri" panose="020F0502020204030204" pitchFamily="34" charset="0"/>
                <a:cs typeface="B Nazanin" panose="00000400000000000000" pitchFamily="2" charset="-78"/>
              </a:rPr>
              <a:t>اشخاص وابسته</a:t>
            </a:r>
            <a:r>
              <a:rPr lang="fa-IR" sz="2400" dirty="0">
                <a:effectLst/>
                <a:latin typeface="Calibri" panose="020F0502020204030204" pitchFamily="34" charset="0"/>
                <a:ea typeface="Calibri" panose="020F0502020204030204" pitchFamily="34" charset="0"/>
                <a:cs typeface="B Nazanin" panose="00000400000000000000" pitchFamily="2" charset="-78"/>
              </a:rPr>
              <a:t>" اختصاص یافته است. به نظرمی رسد افشای خواسته شده در بیانیه های استانداردهای حسابداری و حسابرسی ایران از نوع افشای محافظتی است. </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به هر حال باید با انتشار رهنمود های حسابداری جدید و اجرای افشا در گزارش های مالی این موضوع جدی تر دنبال شود.</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 پیش بینی می شود که در آینده افشاهای اطلاعاتی نیز در بیانیه های بعدی مورد توجه کمیته تدوین رهنمود های سازمان حسابرسی قرار گیرد. افشای اطلاعاتی به ارتقای کیفیت گزارشگری و کارایی بازار سرمایه، کمک فراوانی می نماید.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22464708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564" y="793824"/>
            <a:ext cx="10349345" cy="3935052"/>
          </a:xfrm>
          <a:prstGeom prst="rect">
            <a:avLst/>
          </a:prstGeom>
        </p:spPr>
        <p:txBody>
          <a:bodyPr wrap="square">
            <a:spAutoFit/>
          </a:bodyPr>
          <a:lstStyle/>
          <a:p>
            <a:pPr>
              <a:lnSpc>
                <a:spcPct val="107000"/>
              </a:lnSpc>
              <a:spcAft>
                <a:spcPts val="800"/>
              </a:spcAft>
            </a:pPr>
            <a:r>
              <a:rPr lang="fa-IR" sz="2800" b="1" dirty="0">
                <a:effectLst/>
                <a:latin typeface="Calibri" panose="020F0502020204030204" pitchFamily="34" charset="0"/>
                <a:ea typeface="Calibri" panose="020F0502020204030204" pitchFamily="34" charset="0"/>
                <a:cs typeface="B Nazanin" panose="00000400000000000000" pitchFamily="2" charset="-78"/>
              </a:rPr>
              <a:t>مهم ترین وظایف هیات های استانداردگذار، با استفاده از چارچوب نظری و</a:t>
            </a:r>
          </a:p>
          <a:p>
            <a:pPr>
              <a:lnSpc>
                <a:spcPct val="107000"/>
              </a:lnSpc>
              <a:spcAft>
                <a:spcPts val="800"/>
              </a:spcAft>
            </a:pPr>
            <a:r>
              <a:rPr lang="fa-IR" sz="2800" b="1" dirty="0">
                <a:effectLst/>
                <a:latin typeface="Calibri" panose="020F0502020204030204" pitchFamily="34" charset="0"/>
                <a:ea typeface="Calibri" panose="020F0502020204030204" pitchFamily="34" charset="0"/>
                <a:cs typeface="B Nazanin" panose="00000400000000000000" pitchFamily="2" charset="-78"/>
              </a:rPr>
              <a:t> تئوری های حسابداری:</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a:p>
            <a:pPr>
              <a:lnSpc>
                <a:spcPct val="107000"/>
              </a:lnSpc>
              <a:spcAft>
                <a:spcPts val="800"/>
              </a:spcAft>
            </a:pPr>
            <a:r>
              <a:rPr lang="fa-IR" sz="2800" dirty="0">
                <a:effectLst/>
                <a:latin typeface="Calibri" panose="020F0502020204030204" pitchFamily="34" charset="0"/>
                <a:ea typeface="Calibri" panose="020F0502020204030204" pitchFamily="34" charset="0"/>
                <a:cs typeface="B Nazanin" panose="00000400000000000000" pitchFamily="2" charset="-78"/>
              </a:rPr>
              <a:t>1: شناسایی شرایط موجود</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a:p>
            <a:pPr>
              <a:lnSpc>
                <a:spcPct val="107000"/>
              </a:lnSpc>
              <a:spcAft>
                <a:spcPts val="800"/>
              </a:spcAft>
            </a:pPr>
            <a:r>
              <a:rPr lang="fa-IR" sz="2800" dirty="0">
                <a:effectLst/>
                <a:latin typeface="Calibri" panose="020F0502020204030204" pitchFamily="34" charset="0"/>
                <a:ea typeface="Calibri" panose="020F0502020204030204" pitchFamily="34" charset="0"/>
                <a:cs typeface="B Nazanin" panose="00000400000000000000" pitchFamily="2" charset="-78"/>
              </a:rPr>
              <a:t>2: ابداع معیارهایی برای ایجادیکنواختی و افشای مناسب در ثبت و گزارشگری وقایع مالی</a:t>
            </a:r>
          </a:p>
          <a:p>
            <a:pPr>
              <a:lnSpc>
                <a:spcPct val="107000"/>
              </a:lnSpc>
              <a:spcAft>
                <a:spcPts val="800"/>
              </a:spcAft>
            </a:pPr>
            <a:endParaRPr lang="en-US" sz="2800" dirty="0">
              <a:effectLst/>
              <a:latin typeface="Calibri" panose="020F0502020204030204" pitchFamily="34" charset="0"/>
              <a:ea typeface="Calibri" panose="020F0502020204030204" pitchFamily="34" charset="0"/>
              <a:cs typeface="B Nazanin" panose="00000400000000000000" pitchFamily="2" charset="-78"/>
            </a:endParaRPr>
          </a:p>
          <a:p>
            <a:pPr>
              <a:lnSpc>
                <a:spcPct val="107000"/>
              </a:lnSpc>
              <a:spcAft>
                <a:spcPts val="800"/>
              </a:spcAft>
            </a:pPr>
            <a:r>
              <a:rPr lang="fa-IR" sz="2800" dirty="0">
                <a:effectLst/>
                <a:latin typeface="Calibri" panose="020F0502020204030204" pitchFamily="34" charset="0"/>
                <a:ea typeface="Calibri" panose="020F0502020204030204" pitchFamily="34" charset="0"/>
                <a:cs typeface="B Nazanin" panose="00000400000000000000" pitchFamily="2" charset="-78"/>
              </a:rPr>
              <a:t>دو معیار یکنواختی و افشا در تئوری و چارچوب نظری حسابداری از نظر فرایند استاندارد</a:t>
            </a:r>
          </a:p>
          <a:p>
            <a:pPr>
              <a:lnSpc>
                <a:spcPct val="107000"/>
              </a:lnSpc>
              <a:spcAft>
                <a:spcPts val="800"/>
              </a:spcAft>
            </a:pPr>
            <a:r>
              <a:rPr lang="fa-IR" sz="2800" dirty="0">
                <a:effectLst/>
                <a:latin typeface="Calibri" panose="020F0502020204030204" pitchFamily="34" charset="0"/>
                <a:ea typeface="Calibri" panose="020F0502020204030204" pitchFamily="34" charset="0"/>
                <a:cs typeface="B Nazanin" panose="00000400000000000000" pitchFamily="2" charset="-78"/>
              </a:rPr>
              <a:t>گذاری جایگاه خاص دارند.</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468852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arn(inVertical)">
                                      <p:cBhvr>
                                        <p:cTn id="21" dur="500"/>
                                        <p:tgtEl>
                                          <p:spTgt spid="2">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arn(inVertical)">
                                      <p:cBhvr>
                                        <p:cTn id="2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2896" y="1506275"/>
            <a:ext cx="8919410" cy="3854068"/>
          </a:xfrm>
          <a:prstGeom prst="rect">
            <a:avLst/>
          </a:prstGeom>
        </p:spPr>
        <p:txBody>
          <a:bodyPr wrap="square">
            <a:spAutoFit/>
          </a:bodyPr>
          <a:lstStyle/>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بیشتر استاندارد های حسابداری ایران «یکنواختی مشخص» بیشتر از «یکنواختی محدود» مدنظر هیات استانداردگذار بوده است. </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(بیانیه های 1 و 2 و 6) شکل گزارش های سود و زیان، ترازنامه و صورت جریان نقدی حسابداری تحقیقات توسعه (بیانیه 7)، حسابداری پیمانهای بلندمدت (بیانیه 9) و حسابداری مخارج تأمین مالی (بیانیه 13)، صورت های مالی و تلفیقی و حسابداری سرمایه گذاری در واحد های تجاری (بیانیه 18)، فقط به ارائه یک روش خاص یا پیشنهاد هایی اکتفا شده که حاکی از ایجاد یکنواختی مشخص است.</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از یکنواختی محدود تنها در استاندارد های شناخت درآمد (بیانیه 13) و حسابداری موجود مواد و کالا (بیانیه 8) و تا حدودی در حسابداری پیشامد های احتمالی (بیانیه 4) استفاده شده است.</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80475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4677" y="1125953"/>
            <a:ext cx="8037095" cy="4344138"/>
          </a:xfrm>
          <a:prstGeom prst="rect">
            <a:avLst/>
          </a:prstGeom>
        </p:spPr>
        <p:txBody>
          <a:bodyPr wrap="square">
            <a:spAutoFit/>
          </a:bodyPr>
          <a:lstStyle/>
          <a:p>
            <a:pPr algn="just">
              <a:lnSpc>
                <a:spcPct val="107000"/>
              </a:lnSpc>
              <a:spcAft>
                <a:spcPts val="800"/>
              </a:spcAft>
            </a:pPr>
            <a:r>
              <a:rPr lang="fa-IR" sz="2800" dirty="0">
                <a:effectLst/>
                <a:latin typeface="Calibri" panose="020F0502020204030204" pitchFamily="34" charset="0"/>
                <a:ea typeface="Calibri" panose="020F0502020204030204" pitchFamily="34" charset="0"/>
                <a:cs typeface="B Nazanin" panose="00000400000000000000" pitchFamily="2" charset="-78"/>
              </a:rPr>
              <a:t>به دلیل تغییر در ارزش های فرهنگ جامعه و به تبع آن تغییر در ارزش های حسابداری و اینکه فرایند استانداردگذاری در کشور به تازگی شروع شده باید به توسعه یکنواختی محدود امیدوار بود.</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800" dirty="0">
                <a:effectLst/>
                <a:latin typeface="Calibri" panose="020F0502020204030204" pitchFamily="34" charset="0"/>
                <a:ea typeface="Calibri" panose="020F0502020204030204" pitchFamily="34" charset="0"/>
                <a:cs typeface="B Nazanin" panose="00000400000000000000" pitchFamily="2" charset="-78"/>
              </a:rPr>
              <a:t>مهرانی (1375 و 1376) نتیجه گرفت که بعد از انقلاب اسلامی ایران (1357) تغییرات ارزش های حسابداری در ایران به سمت یکنواختی، محافظه کاری و کنترل قانونی بیشتر حرکت نموده است. نتیجه آن که هیات استانداردگذار در آینده، به ایجاد یکنواختی به روش های آسان تر برای مجریان و استفاده کنندگان استاندارد های تهیه گزارش های مالی روی خواهد آورد.</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144187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2306236" y="1686609"/>
            <a:ext cx="8005010" cy="3465094"/>
          </a:xfrm>
          <a:prstGeom prst="cloud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a:solidFill>
                  <a:srgbClr val="C00000"/>
                </a:solidFill>
                <a:cs typeface="B Nazanin" panose="00000400000000000000" pitchFamily="2" charset="-78"/>
              </a:rPr>
              <a:t>با تشکر ازتوجه استاد گرانقدر ودوستان عزیز</a:t>
            </a:r>
          </a:p>
        </p:txBody>
      </p:sp>
    </p:spTree>
    <p:extLst>
      <p:ext uri="{BB962C8B-B14F-4D97-AF65-F5344CB8AC3E}">
        <p14:creationId xmlns:p14="http://schemas.microsoft.com/office/powerpoint/2010/main" val="207416613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7774" y="381465"/>
            <a:ext cx="8245641" cy="5932521"/>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مقدمه</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حسابداری نوعی علم محض نیست و در حوزه ی علم کاربردی قرار دارد. لذا در مباحث نظری حسابداری، تجزیه و تحلیل برای یافتن یک پاسخ منطقی مثبت و منفی مدنظر نیست. بلکه تحقیق در این رشته در پی راه حلی برای ایجاد یک روش مناسب و منطقی برای برخورد با موضوعات است. در نتیجه روش های حسابداری که حاصل تجربه حسابداران و ساخته و پرداخته استانداردگذاران است</a:t>
            </a:r>
            <a:r>
              <a:rPr lang="fa-IR" sz="2400" dirty="0">
                <a:latin typeface="Calibri" panose="020F0502020204030204" pitchFamily="34" charset="0"/>
                <a:ea typeface="Calibri" panose="020F0502020204030204" pitchFamily="34" charset="0"/>
                <a:cs typeface="B Nazanin" panose="00000400000000000000" pitchFamily="2" charset="-78"/>
              </a:rPr>
              <a:t>،</a:t>
            </a:r>
            <a:r>
              <a:rPr lang="fa-IR" sz="2400" dirty="0">
                <a:effectLst/>
                <a:latin typeface="Calibri" panose="020F0502020204030204" pitchFamily="34" charset="0"/>
                <a:ea typeface="Calibri" panose="020F0502020204030204" pitchFamily="34" charset="0"/>
                <a:cs typeface="B Nazanin" panose="00000400000000000000" pitchFamily="2" charset="-78"/>
              </a:rPr>
              <a:t> براساس واقعیت های اجتماعی و با توجه به شرایط اقتصادی تدوین می شوند.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روش های حسابداری که بر اندازه گیری کارایی مدیریت، تهیه نسبت های مالی سود هر سهم، قیمت سهام، اعتبار شرکت و مالیات و سایر مسایل مالی مؤثر واقع می شوند، در خدمت تهیه پیکرهای مالی هستند و بایدبرای تهیه کنندگان قابل اجرا ودرک و برای استفاده کنندگان قابل درک و اطمینان باشند.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یکنواختی و افشا از ابعاد اصلی چارچوب نظری و تئوری حسابداری هستند که با رعایت آنها قابلیت مقایسه، قابلیت تأیید، قابلیت انعطاف و گواه صادق بودن در پیکرهای مالی و گزارش های مالی پدیدار می 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904537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5793" y="490258"/>
            <a:ext cx="8502316" cy="5199180"/>
          </a:xfrm>
          <a:prstGeom prst="rect">
            <a:avLst/>
          </a:prstGeom>
        </p:spPr>
        <p:txBody>
          <a:bodyPr wrap="square">
            <a:spAutoFit/>
          </a:bodyPr>
          <a:lstStyle/>
          <a:p>
            <a:pPr algn="ctr">
              <a:lnSpc>
                <a:spcPct val="107000"/>
              </a:lnSpc>
              <a:spcAft>
                <a:spcPts val="800"/>
              </a:spcAft>
            </a:pPr>
            <a:r>
              <a:rPr lang="fa-IR" sz="2000" b="1" dirty="0">
                <a:effectLst/>
                <a:latin typeface="Calibri" panose="020F0502020204030204" pitchFamily="34" charset="0"/>
                <a:ea typeface="Calibri" panose="020F0502020204030204" pitchFamily="34" charset="0"/>
                <a:cs typeface="B Nazanin" panose="00000400000000000000" pitchFamily="2" charset="-78"/>
              </a:rPr>
              <a:t>اهمیت موضوع</a:t>
            </a:r>
          </a:p>
          <a:p>
            <a:pPr algn="ctr">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هیات های استانداردگذاری به منظور افزایش کیفیت گزارش های مالی استاندارد ها را تهیه می کنند.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تدوین استاندارد ها بر اساس مفاهیم اساسی و اصولی تئوری های حسابداری و چارچوب نظری انجام می شود. اعضای این هیات ها، به وسیله مفاهیم چارچوب نظری مربوط برای تجزیه و تحلیل موضوعات در دست استانداردگذاری راهنمایی می شوند. (فوستر و جانستون 2001 ص 1)</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ولک (2001)، عقیده دارند که تئوری و چارچوب نظری درحسابداری برهم موثرند و هیات های استانداردگذاری سعی بر یکپارچه سازی و از بین بردن تعارض این دو دارند تا بتوانند استانداردگذاری را کیفیت بخشند.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علی رغم ارتباط تئوری و استانداردها، در متون تئوری حسابداری این دو جدا از هم مورد بررسی قرارگرفته اند و با وجود کوشش فراوان هیات های استانداردگذار، هنوز نحوه ی ایجاد یکنواختی و انجام افشا درگزارش های مالی به طور دقیق مرزبندی و فرموله نشده است.</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در ایران که فرایند استانداردگذاری مراحل اولیه را می گذراند، توجه به ایجاد یکنواختی و افشا درگزارش های مالی برای افزایش کیفیت گزارشگری و ایجاد قابلیت مقایسه درآنها امری ضروری است. این مقاله به بررسی دو موضوع مهم حسابداری یعنی یکنواختی و افشا می پردازد.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0837009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0" y="424174"/>
            <a:ext cx="9073997" cy="5866671"/>
          </a:xfrm>
          <a:prstGeom prst="rect">
            <a:avLst/>
          </a:prstGeom>
        </p:spPr>
        <p:txBody>
          <a:bodyPr wrap="square">
            <a:spAutoFit/>
          </a:bodyPr>
          <a:lstStyle/>
          <a:p>
            <a:pPr algn="ctr">
              <a:lnSpc>
                <a:spcPct val="107000"/>
              </a:lnSpc>
              <a:spcAft>
                <a:spcPts val="800"/>
              </a:spcAft>
            </a:pPr>
            <a:r>
              <a:rPr lang="fa-IR" sz="2000" b="1" dirty="0">
                <a:effectLst/>
                <a:latin typeface="Calibri" panose="020F0502020204030204" pitchFamily="34" charset="0"/>
                <a:ea typeface="Calibri" panose="020F0502020204030204" pitchFamily="34" charset="0"/>
                <a:cs typeface="B Nazanin" panose="00000400000000000000" pitchFamily="2" charset="-78"/>
              </a:rPr>
              <a:t>یکنواختی</a:t>
            </a:r>
          </a:p>
          <a:p>
            <a:pPr>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در متون تئوری حسابداری مفهومی، یکنواختی با مقایسه پذیری همراه شده است. اسپروس (1978) اصطلاح مقایسه پذیری را در حسابداری ثبت فعالیت های مالی مشابه به صورت همانند تفسیر می کند. وی عقیده دارد که یک چارچوب نظری متناسب باید با موارد مشابه داشته باشد و ابزاری برای شناسایی موارد غیر مشابه باشد تا قضاوت در برآورد های حسابداری به راحتی امکان پذیر باشد. آنچه از تفسیر اسپروس نتیجه می شود این است که مقایسه پذیری به عنوان یک فرایند و هم نتیجه این فرایند باید معنی 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با این استدلال می توان گفت که فرایند ایجاد یکنواختی منجربه ایجاد مقایسه پذیری در گزارش های مالی می شود. به علت ارتباط بسیار نزدیک مقایسه پذیری و یکنواختی، درجه مقایسه پذیری مورد نظر استفاده کنندگان مستقیماً بستگی به استاندارد هایی که یکنواختی در حسابداری ایجاد می نماید، دارد.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علی رغم تلاش های فراوان هیات های استاندارگذار، هنوز حد و مرزی برای شباهت و اختلاف مقایسه پذیری و یکنواختی تعیین نشده است. فقط یک نقطه شروع که در اغلب متون تئوری حسابداری به چشم می خورد که آن بررسی موضوع یکنواختی با تحلیل وقایع است.</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1865465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5" dur="500"/>
                                        <p:tgtEl>
                                          <p:spTgt spid="2">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9609" y="146657"/>
            <a:ext cx="9368589" cy="6225102"/>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تحلیل وقایع مالی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معاملات</a:t>
            </a:r>
            <a:r>
              <a:rPr lang="fa-IR" sz="2400" dirty="0">
                <a:effectLst/>
                <a:latin typeface="Calibri" panose="020F0502020204030204" pitchFamily="34" charset="0"/>
                <a:ea typeface="Calibri" panose="020F0502020204030204" pitchFamily="34" charset="0"/>
                <a:cs typeface="B Nazanin" panose="00000400000000000000" pitchFamily="2" charset="-78"/>
              </a:rPr>
              <a:t> وقایع اقتصادی یا مالی هستند که در حساب های یک واحد تجاری ثبت می شوند. این معاملات بین واحد های تجاری و بین شخصیت حقوقی و کارمندان آن و یا بین سرمایه گذاران و واحد تجاری اتفاق می افتند. استاندارد های حسابداری برای ثبت وقایع ملی معیار هایی تعیین می کنند و شناسایی در آمد، هزینه و یا تخصیص های حسابداری با کمک استاندارد ها انجام می پذیرد. رویکرد دیگر وقایع مالی، درجه سادگی یا پیچیدگی آن هاست. در یک محیط پیچیده تجاری رویداد های مالی اغلب با مجموعه ای احتمالات و محدودیت ها همراه است. برای مثال وقایع مالی در ارتباط با اجاره ی بلند مدت و نحوه اجرا و ثبت آن در حسابداری دارای پیچیدگی هایی است که هیات استاندارد ها باید برای آن راه حلی بیاندیشند تارعایت یکنواختی گردیده و گزارش های مالی دارای کیفیت مقایسه پذیری باشند.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به همین طریق در مورد خرید سهام و اهداف مدیریت از این خرید هیات استاندارد ها با تجزیه و تحلیل وقایع پیچیده روبروست. مباحث اصلی استانداردگذاری در تجزیه و تحلیل وقایع پیچیده است و کمتر به وقایع ساده که به تجزیه و تحلیل پیچیده نیاز ندارند، می پردازد. بنابراین برای هیات استانداردگذار، تشخیص شرایط وقوع فعالیت مالی و قیمت (ارزش) آن بسیار مهم است. بررسی این مساله در حسابداری، تحت عنوان موقعیت مربوط انجام می گیرد.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376522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7932" y="607730"/>
            <a:ext cx="8823158" cy="4849597"/>
          </a:xfrm>
          <a:prstGeom prst="rect">
            <a:avLst/>
          </a:prstGeom>
        </p:spPr>
        <p:txBody>
          <a:bodyPr wrap="square">
            <a:spAutoFit/>
          </a:bodyPr>
          <a:lstStyle/>
          <a:p>
            <a:pPr algn="ctr">
              <a:lnSpc>
                <a:spcPct val="107000"/>
              </a:lnSpc>
              <a:spcAft>
                <a:spcPts val="800"/>
              </a:spcAft>
            </a:pPr>
            <a:r>
              <a:rPr lang="fa-IR" sz="2400" b="1" dirty="0">
                <a:effectLst/>
                <a:latin typeface="Calibri" panose="020F0502020204030204" pitchFamily="34" charset="0"/>
                <a:ea typeface="Calibri" panose="020F0502020204030204" pitchFamily="34" charset="0"/>
                <a:cs typeface="B Nazanin" panose="00000400000000000000" pitchFamily="2" charset="-78"/>
              </a:rPr>
              <a:t>موقعیت مربوط</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موقعیت یا شرایط مربوط از نظر محیط اقتصادی و از دیدگاه تئوری حسابداری شرایط مهمی هستند که بالقوه یا بالفعل بر وقایع تأثیر می گذارند که این تأثیر در شرایط مشابه یکسان است و یا بدین صورت فرض می 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موقعیت ها یا شرایط مربوط به دو دسته تقسیم می شوند: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دسته اول شرایطی یا موقعیتی که در زمان وقوع فعالیت مالی خاصی قابل شناسایی هستند. این موقعیت ها در زمان حال حجم زیادی از شریط را فراهم می آورند. مثل: معاملات خرید یا فروش کالا یا دارایی.</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دسته دوم: موقعیت هایی که درآینده مشخص خواهد شد. موقعیت ها یا شرایط مربوط در انتخاب روش حسابداری مانندپیش بینی استهلاک یا پیش بینی دریافت های آینده یک سرمایه گذاری به طور مستقیم موثر واقع می شوند.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01706665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2">
                                            <p:txEl>
                                              <p:pRg st="1" end="1"/>
                                            </p:txEl>
                                          </p:spTgt>
                                        </p:tgtEl>
                                      </p:cBhvr>
                                    </p:animEffect>
                                    <p:animScale>
                                      <p:cBhvr>
                                        <p:cTn id="10" dur="250" autoRev="1" fill="hold"/>
                                        <p:tgtEl>
                                          <p:spTgt spid="2">
                                            <p:txEl>
                                              <p:pRg st="1" end="1"/>
                                            </p:txEl>
                                          </p:spTgt>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2">
                                            <p:txEl>
                                              <p:pRg st="2" end="2"/>
                                            </p:txEl>
                                          </p:spTgt>
                                        </p:tgtEl>
                                      </p:cBhvr>
                                    </p:animEffect>
                                    <p:animScale>
                                      <p:cBhvr>
                                        <p:cTn id="13" dur="250" autoRev="1" fill="hold"/>
                                        <p:tgtEl>
                                          <p:spTgt spid="2">
                                            <p:txEl>
                                              <p:pRg st="2" end="2"/>
                                            </p:txEl>
                                          </p:spTgt>
                                        </p:tgtEl>
                                      </p:cBhvr>
                                      <p:by x="105000" y="105000"/>
                                    </p:animScale>
                                  </p:childTnLst>
                                </p:cTn>
                              </p:par>
                              <p:par>
                                <p:cTn id="14" presetID="26" presetClass="emph" presetSubtype="0" fill="hold" nodeType="withEffect">
                                  <p:stCondLst>
                                    <p:cond delay="0"/>
                                  </p:stCondLst>
                                  <p:childTnLst>
                                    <p:animEffect transition="out" filter="fade">
                                      <p:cBhvr>
                                        <p:cTn id="15" dur="500" tmFilter="0, 0; .2, .5; .8, .5; 1, 0"/>
                                        <p:tgtEl>
                                          <p:spTgt spid="2">
                                            <p:txEl>
                                              <p:pRg st="3" end="3"/>
                                            </p:txEl>
                                          </p:spTgt>
                                        </p:tgtEl>
                                      </p:cBhvr>
                                    </p:animEffect>
                                    <p:animScale>
                                      <p:cBhvr>
                                        <p:cTn id="16" dur="250" autoRev="1" fill="hold"/>
                                        <p:tgtEl>
                                          <p:spTgt spid="2">
                                            <p:txEl>
                                              <p:pRg st="3" end="3"/>
                                            </p:txEl>
                                          </p:spTgt>
                                        </p:tgtEl>
                                      </p:cBhvr>
                                      <p:by x="105000" y="105000"/>
                                    </p:animScale>
                                  </p:childTnLst>
                                </p:cTn>
                              </p:par>
                              <p:par>
                                <p:cTn id="17" presetID="26" presetClass="emph" presetSubtype="0" fill="hold" nodeType="withEffect">
                                  <p:stCondLst>
                                    <p:cond delay="0"/>
                                  </p:stCondLst>
                                  <p:childTnLst>
                                    <p:animEffect transition="out" filter="fade">
                                      <p:cBhvr>
                                        <p:cTn id="18" dur="500" tmFilter="0, 0; .2, .5; .8, .5; 1, 0"/>
                                        <p:tgtEl>
                                          <p:spTgt spid="2">
                                            <p:txEl>
                                              <p:pRg st="4" end="4"/>
                                            </p:txEl>
                                          </p:spTgt>
                                        </p:tgtEl>
                                      </p:cBhvr>
                                    </p:animEffect>
                                    <p:animScale>
                                      <p:cBhvr>
                                        <p:cTn id="19" dur="250" autoRev="1" fill="hold"/>
                                        <p:tgtEl>
                                          <p:spTgt spid="2">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6970" y="673575"/>
            <a:ext cx="8678779" cy="5142177"/>
          </a:xfrm>
          <a:prstGeom prst="rect">
            <a:avLst/>
          </a:prstGeom>
        </p:spPr>
        <p:txBody>
          <a:bodyPr wrap="square">
            <a:spAutoFit/>
          </a:bodyPr>
          <a:lstStyle/>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مهم ترین وظیفه هیات های استاندارد گذار، شناسایی شرایط موجود و ایجاد معیار هایی برای تشخیص چگونگی ثبت و گزارش وقایع مالی است. این هیات ها برای اجرای این وظیفه در مورد اجاره های سرمایه ای، روش اتحاد منافع، روش ارزش ویژه یا بهای تمام شده برای سرمایه گذاری در سهام و میزان کنترل مدیریت و .... استاندارد های متعددی تهیه کرده اند.</a:t>
            </a:r>
          </a:p>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فوستر و جانسون (2001) عقیده دارند که چارچوب نظری به طورمستقیم برعملیات حسابداری تأثیر ندارند، بلکه اصلاح توصیف و یا تفسیر روش های موجود حسابداری هستند. چارچوب نظری لزوم تغییراتی در فرایند های حسابداری یا نیاز افشای عملیاتی که در تعارض با مفاهیم اساسی هستند را، سبب می شوند .</a:t>
            </a:r>
          </a:p>
          <a:p>
            <a:pPr algn="just">
              <a:lnSpc>
                <a:spcPct val="107000"/>
              </a:lnSpc>
              <a:spcAft>
                <a:spcPts val="800"/>
              </a:spcAft>
            </a:pPr>
            <a:r>
              <a:rPr lang="fa-IR" sz="2400" dirty="0">
                <a:effectLst/>
                <a:latin typeface="Calibri" panose="020F0502020204030204" pitchFamily="34" charset="0"/>
                <a:ea typeface="Calibri" panose="020F0502020204030204" pitchFamily="34" charset="0"/>
                <a:cs typeface="B Nazanin" panose="00000400000000000000" pitchFamily="2" charset="-78"/>
              </a:rPr>
              <a:t>پس نتیجه می شود که شناخت موقعیت مربوط بوسیله هیات استانداردگذار، گامی اساسی در ایجاد یکنواختی است. نقش مدیریت واحد تجاری در تشخیص موقعیت یا شرایط مربوط در اجرای استاندارد های تهیه شده بوسیله هیات استانداردگذار، اساسی و تکمیل کننده است. </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1336379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heel(1)">
                                      <p:cBhvr>
                                        <p:cTn id="10" dur="2000"/>
                                        <p:tgtEl>
                                          <p:spTgt spid="2">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heel(1)">
                                      <p:cBhvr>
                                        <p:cTn id="1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9364" y="543403"/>
            <a:ext cx="8710863" cy="5356338"/>
          </a:xfrm>
          <a:prstGeom prst="rect">
            <a:avLst/>
          </a:prstGeom>
        </p:spPr>
        <p:txBody>
          <a:bodyPr wrap="square">
            <a:spAutoFit/>
          </a:bodyPr>
          <a:lstStyle/>
          <a:p>
            <a:pPr algn="ctr">
              <a:lnSpc>
                <a:spcPct val="107000"/>
              </a:lnSpc>
              <a:spcAft>
                <a:spcPts val="800"/>
              </a:spcAft>
            </a:pPr>
            <a:r>
              <a:rPr lang="fa-IR" sz="2000" b="1" dirty="0">
                <a:effectLst/>
                <a:latin typeface="Calibri" panose="020F0502020204030204" pitchFamily="34" charset="0"/>
                <a:ea typeface="Calibri" panose="020F0502020204030204" pitchFamily="34" charset="0"/>
                <a:cs typeface="B Nazanin" panose="00000400000000000000" pitchFamily="2" charset="-78"/>
              </a:rPr>
              <a:t>نقش مدیر در تشخیص موقعیت مربوط</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مدیریت واحد تجاری در موقعیتی است که می تواند با تصمیم های خود، تعریف یا تغییر نسبی در اندازه گیری سود و یا سایر برآورد های حسابداری بوجود آورد. باید موقعیت یا شرایط موجود به نحوی تعیین شوند که دخالت مدیریت به حداقل رسیده تا یکنواختی منجر به مقایسه پذیری به نسبت بیشتری در گزارش های واحد های تجاری شود.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انگیزه های پنهانی مدیر که وی را به تصمیم خاصی رهنمون می شود: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1. حداکثر کردن سود گزارش شده در کوتاه مدت برای دریافت پاداش مدیریت</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2. حداقل کردن سود گزارش شده در کوتاه مدت به علت ترس از قوانین دولتی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3. هموارسازی سود به این اعتقاد که ریسک سهام کاهش می یابد.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pPr algn="just">
              <a:lnSpc>
                <a:spcPct val="107000"/>
              </a:lnSpc>
              <a:spcAft>
                <a:spcPts val="80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واتش و زیرمن (1978) عقیده دارند که استفاده یا عدم استفاده از یک استاندارد حسابداری بوسیله مدیریت بستگی به اندازه شرکت و اثر استاندارد موردنظر بر کاهش یا افزایش سود دارد.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p>
            <a:r>
              <a:rPr lang="fa-IR" sz="2000" dirty="0">
                <a:effectLst/>
                <a:latin typeface="Calibri" panose="020F0502020204030204" pitchFamily="34" charset="0"/>
                <a:ea typeface="Calibri" panose="020F0502020204030204" pitchFamily="34" charset="0"/>
                <a:cs typeface="B Nazanin" panose="00000400000000000000" pitchFamily="2" charset="-78"/>
              </a:rPr>
              <a:t>با توجه به متنوع بودن شرایط و موقعیت های مربوط، تنوع عملیات مالی موسسات تجاری و نقش مدیران، یکنواختی را می توان از دو دیدگاه ایجاد کرد که در تئوری های حسابداری از آن ها با عنوان </a:t>
            </a:r>
            <a:r>
              <a:rPr lang="fa-IR" sz="2000"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یکنواختی محدود یکنواختی مشخص </a:t>
            </a:r>
            <a:r>
              <a:rPr lang="fa-IR" sz="2000" dirty="0">
                <a:effectLst/>
                <a:latin typeface="Calibri" panose="020F0502020204030204" pitchFamily="34" charset="0"/>
                <a:ea typeface="Calibri" panose="020F0502020204030204" pitchFamily="34" charset="0"/>
                <a:cs typeface="B Nazanin" panose="00000400000000000000" pitchFamily="2" charset="-78"/>
              </a:rPr>
              <a:t>نام برده می شود.</a:t>
            </a:r>
            <a:endParaRPr lang="fa-IR" sz="2000" dirty="0">
              <a:cs typeface="B Nazanin" panose="00000400000000000000" pitchFamily="2" charset="-78"/>
            </a:endParaRPr>
          </a:p>
        </p:txBody>
      </p:sp>
    </p:spTree>
    <p:extLst>
      <p:ext uri="{BB962C8B-B14F-4D97-AF65-F5344CB8AC3E}">
        <p14:creationId xmlns:p14="http://schemas.microsoft.com/office/powerpoint/2010/main" val="13974702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p:cTn id="3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2">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2">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p:cTn id="4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134</TotalTime>
  <Words>3153</Words>
  <Application>Microsoft Office PowerPoint</Application>
  <PresentationFormat>Widescreen</PresentationFormat>
  <Paragraphs>93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 Nazanin</vt:lpstr>
      <vt:lpstr>Calibri</vt:lpstr>
      <vt:lpstr>Century Gothic</vt:lpstr>
      <vt:lpstr>Wingdings 3</vt:lpstr>
      <vt:lpstr>Wisp</vt:lpstr>
      <vt:lpstr>بسمه تعالی  عنوان مقاله: یکنواختی وافشا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nabizadeh73</cp:lastModifiedBy>
  <cp:revision>22</cp:revision>
  <dcterms:created xsi:type="dcterms:W3CDTF">2021-04-28T10:03:47Z</dcterms:created>
  <dcterms:modified xsi:type="dcterms:W3CDTF">2021-07-16T22:16:18Z</dcterms:modified>
</cp:coreProperties>
</file>