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74" r:id="rId2"/>
    <p:sldId id="256" r:id="rId3"/>
    <p:sldId id="257" r:id="rId4"/>
    <p:sldId id="258" r:id="rId5"/>
    <p:sldId id="259" r:id="rId6"/>
    <p:sldId id="260" r:id="rId7"/>
    <p:sldId id="261" r:id="rId8"/>
    <p:sldId id="263" r:id="rId9"/>
    <p:sldId id="272" r:id="rId10"/>
    <p:sldId id="262" r:id="rId11"/>
    <p:sldId id="273" r:id="rId12"/>
    <p:sldId id="264" r:id="rId13"/>
    <p:sldId id="271" r:id="rId14"/>
    <p:sldId id="265" r:id="rId15"/>
    <p:sldId id="266" r:id="rId16"/>
    <p:sldId id="267" r:id="rId17"/>
    <p:sldId id="268" r:id="rId18"/>
    <p:sldId id="269" r:id="rId19"/>
    <p:sldId id="270"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214" autoAdjust="0"/>
    <p:restoredTop sz="94660"/>
  </p:normalViewPr>
  <p:slideViewPr>
    <p:cSldViewPr>
      <p:cViewPr varScale="1">
        <p:scale>
          <a:sx n="67" d="100"/>
          <a:sy n="67" d="100"/>
        </p:scale>
        <p:origin x="-126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4645728-DAD2-4105-9E81-E0CF8A89C39C}" type="datetimeFigureOut">
              <a:rPr lang="en-US" smtClean="0"/>
              <a:pPr/>
              <a:t>12/6/2017</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D28D26C9-83DA-4B67-95D1-A7719B85EF0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4645728-DAD2-4105-9E81-E0CF8A89C39C}" type="datetimeFigureOut">
              <a:rPr lang="en-US" smtClean="0"/>
              <a:pPr/>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8D26C9-83DA-4B67-95D1-A7719B85EF0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4645728-DAD2-4105-9E81-E0CF8A89C39C}" type="datetimeFigureOut">
              <a:rPr lang="en-US" smtClean="0"/>
              <a:pPr/>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8D26C9-83DA-4B67-95D1-A7719B85EF0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4645728-DAD2-4105-9E81-E0CF8A89C39C}" type="datetimeFigureOut">
              <a:rPr lang="en-US" smtClean="0"/>
              <a:pPr/>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8D26C9-83DA-4B67-95D1-A7719B85EF0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4645728-DAD2-4105-9E81-E0CF8A89C39C}" type="datetimeFigureOut">
              <a:rPr lang="en-US" smtClean="0"/>
              <a:pPr/>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8D26C9-83DA-4B67-95D1-A7719B85EF0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4645728-DAD2-4105-9E81-E0CF8A89C39C}" type="datetimeFigureOut">
              <a:rPr lang="en-US" smtClean="0"/>
              <a:pPr/>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8D26C9-83DA-4B67-95D1-A7719B85EF0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4645728-DAD2-4105-9E81-E0CF8A89C39C}" type="datetimeFigureOut">
              <a:rPr lang="en-US" smtClean="0"/>
              <a:pPr/>
              <a:t>12/6/2017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8D26C9-83DA-4B67-95D1-A7719B85EF0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4645728-DAD2-4105-9E81-E0CF8A89C39C}" type="datetimeFigureOut">
              <a:rPr lang="en-US" smtClean="0"/>
              <a:pPr/>
              <a:t>12/6/2017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8D26C9-83DA-4B67-95D1-A7719B85EF0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645728-DAD2-4105-9E81-E0CF8A89C39C}" type="datetimeFigureOut">
              <a:rPr lang="en-US" smtClean="0"/>
              <a:pPr/>
              <a:t>12/6/2017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8D26C9-83DA-4B67-95D1-A7719B85EF0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4645728-DAD2-4105-9E81-E0CF8A89C39C}" type="datetimeFigureOut">
              <a:rPr lang="en-US" smtClean="0"/>
              <a:pPr/>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8D26C9-83DA-4B67-95D1-A7719B85EF0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4645728-DAD2-4105-9E81-E0CF8A89C39C}" type="datetimeFigureOut">
              <a:rPr lang="en-US" smtClean="0"/>
              <a:pPr/>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D28D26C9-83DA-4B67-95D1-A7719B85EF07}"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4645728-DAD2-4105-9E81-E0CF8A89C39C}" type="datetimeFigureOut">
              <a:rPr lang="en-US" smtClean="0"/>
              <a:pPr/>
              <a:t>12/6/2017</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28D26C9-83DA-4B67-95D1-A7719B85EF07}"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4782312"/>
          </a:xfrm>
        </p:spPr>
        <p:txBody>
          <a:bodyPr/>
          <a:lstStyle/>
          <a:p>
            <a:pPr algn="ctr"/>
            <a:r>
              <a:rPr lang="fa-IR" sz="6000" dirty="0" smtClean="0"/>
              <a:t>به نام خدا</a:t>
            </a:r>
            <a:r>
              <a:rPr lang="fa-IR" dirty="0" smtClean="0"/>
              <a:t/>
            </a:r>
            <a:br>
              <a:rPr lang="fa-IR" dirty="0" smtClean="0"/>
            </a:br>
            <a:r>
              <a:rPr lang="fa-IR" dirty="0" smtClean="0"/>
              <a:t/>
            </a:r>
            <a:br>
              <a:rPr lang="fa-IR" dirty="0" smtClean="0"/>
            </a:br>
            <a:r>
              <a:rPr lang="fa-IR" sz="4400" dirty="0" smtClean="0"/>
              <a:t>موضوع ارائه : شکاف دیرش</a:t>
            </a:r>
            <a:r>
              <a:rPr lang="fa-IR" dirty="0" smtClean="0"/>
              <a:t/>
            </a:r>
            <a:br>
              <a:rPr lang="fa-IR" dirty="0" smtClean="0"/>
            </a:br>
            <a:r>
              <a:rPr lang="fa-IR" sz="4000" dirty="0" smtClean="0"/>
              <a:t>استاد : دکتر زواری</a:t>
            </a:r>
            <a:r>
              <a:rPr lang="fa-IR" dirty="0" smtClean="0"/>
              <a:t/>
            </a:r>
            <a:br>
              <a:rPr lang="fa-IR" dirty="0" smtClean="0"/>
            </a:br>
            <a:r>
              <a:rPr lang="fa-IR" sz="3600" dirty="0" smtClean="0"/>
              <a:t>دانشجو:سودا صمدی</a:t>
            </a:r>
            <a:endParaRPr lang="en-US" sz="36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5849112"/>
          </a:xfrm>
        </p:spPr>
        <p:txBody>
          <a:bodyPr>
            <a:normAutofit/>
          </a:bodyPr>
          <a:lstStyle/>
          <a:p>
            <a:pPr algn="r" rtl="1"/>
            <a:r>
              <a:rPr lang="ar-SA" sz="2800" dirty="0" smtClean="0"/>
              <a:t>از ديگر ويژگي هاي اين بحران، وابستگي بيش از حد موسسات مالي به منابع مالي کوتاه مدت بود که کمبود نقدينگي را شديدتر مي کرد. در آن روزها که بانک ها براي خود نقدينگي کافي در اختيار نداشتند متعهد بودند براي بعضي شرکت ها تامين مالي کنند؛ اين وام ها اگرچه مشکل نقدينگي آن شرکت ها را کاهش مي داد ولي حجم نقدينگي را کمياب تر کرد زيرا موسسات مالي مجبور بودند باقيمانده نقدينگي را به جاي توسعه اعتبارات جديد، به منظور کاهش ريسک نقدينگي نزد خود نگه دارند؛ سرانجام بانک هاي مرکزي از طريق خريد دارايي هاي مالي بانک ها شروع به تزريق نقدينگي کردند و از عميق تر شدن رکود جلوگيري کردند. </a:t>
            </a:r>
            <a:r>
              <a:rPr lang="fa-IR" sz="2800" dirty="0" smtClean="0"/>
              <a:t/>
            </a:r>
            <a:br>
              <a:rPr lang="fa-IR" sz="2800" dirty="0" smtClean="0"/>
            </a:br>
            <a:r>
              <a:rPr lang="fa-IR" sz="2800" dirty="0" smtClean="0"/>
              <a:t/>
            </a:r>
            <a:br>
              <a:rPr lang="fa-IR" sz="2800" dirty="0" smtClean="0"/>
            </a:br>
            <a:r>
              <a:rPr lang="fa-IR" sz="2800" dirty="0" smtClean="0"/>
              <a:t/>
            </a:r>
            <a:br>
              <a:rPr lang="fa-IR" sz="2800" dirty="0" smtClean="0"/>
            </a:br>
            <a:endParaRPr lang="en-US"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5696712"/>
          </a:xfrm>
        </p:spPr>
        <p:txBody>
          <a:bodyPr>
            <a:normAutofit/>
          </a:bodyPr>
          <a:lstStyle/>
          <a:p>
            <a:pPr algn="r" rtl="1"/>
            <a:r>
              <a:rPr lang="ar-SA" sz="2800" dirty="0" smtClean="0"/>
              <a:t>بحران نقدينگي سبب شد تا کميته بازل 3 که به دنبال بحران مالي 2008 به وجود آمده بود تاکيد زيادي بر ريسک نقدينگي داشته باشد، بنابراين تنها به افزايش مقدار و کيفيت، نسبت کفايت سرمايه اکتفا نکرده و با معرفي نسبت هايي مانند نسبت پوشش نقدينگي</a:t>
            </a:r>
            <a:r>
              <a:rPr lang="en-US" sz="2800" dirty="0" smtClean="0"/>
              <a:t> (Liquidity Coverage Ratio) </a:t>
            </a:r>
            <a:r>
              <a:rPr lang="ar-SA" sz="2800" dirty="0" smtClean="0"/>
              <a:t>و نسبت منابع پايدار</a:t>
            </a:r>
            <a:r>
              <a:rPr lang="en-US" sz="2800" dirty="0" smtClean="0"/>
              <a:t> (Net Stable Funding Ratio)</a:t>
            </a:r>
            <a:r>
              <a:rPr lang="ar-SA" sz="2800" dirty="0" smtClean="0"/>
              <a:t>وضعيت نقدينگي بانک ها را زيرذره بين قرار داده است.</a:t>
            </a:r>
            <a:r>
              <a:rPr lang="fa-IR" sz="2800" dirty="0" smtClean="0"/>
              <a:t/>
            </a:r>
            <a:br>
              <a:rPr lang="fa-IR" sz="2800" dirty="0" smtClean="0"/>
            </a:br>
            <a:r>
              <a:rPr lang="fa-IR" sz="2800" dirty="0" smtClean="0"/>
              <a:t/>
            </a:r>
            <a:br>
              <a:rPr lang="fa-IR" sz="2800" dirty="0" smtClean="0"/>
            </a:br>
            <a:r>
              <a:rPr lang="fa-IR" sz="2800" dirty="0" smtClean="0"/>
              <a:t/>
            </a:r>
            <a:br>
              <a:rPr lang="fa-IR" sz="2800" dirty="0" smtClean="0"/>
            </a:br>
            <a:r>
              <a:rPr lang="fa-IR" sz="2800" dirty="0" smtClean="0"/>
              <a:t/>
            </a:r>
            <a:br>
              <a:rPr lang="fa-IR" sz="2800" dirty="0" smtClean="0"/>
            </a:br>
            <a:endParaRPr lang="en-US"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5772912"/>
          </a:xfrm>
        </p:spPr>
        <p:txBody>
          <a:bodyPr>
            <a:normAutofit/>
          </a:bodyPr>
          <a:lstStyle/>
          <a:p>
            <a:pPr algn="r" rtl="1"/>
            <a:r>
              <a:rPr lang="ar-SA" sz="2800" dirty="0" smtClean="0"/>
              <a:t>اگرچه بانک با جذب سپرده يا ارائه تسهيلات کمبود يا مازاد نقدينگي خود را مديريت مي کند ولي تفاوت بين آن دو نشان دهنده استراتژي بانک در مديريت دارايي و بدهي است. درصورتي که بانکي پيش بيني کند در آينده نرخ سود کاهش خواهد يافت مي تواند با ارائه تسهيلات بلندمدت و جذب سپرده کوتاه مدت سودآوري خود را افزايش دهد و بالعکس اگر بانکي انتظار دارد در آينده نرخ سود افزايش پيدا کند، با جذب سپرده بلندمدت و ارائه تسهيلات کوتاه مدت مي تواند سودآوري بيشتري داشته </a:t>
            </a:r>
            <a:r>
              <a:rPr lang="fa-IR" sz="2800" dirty="0" smtClean="0"/>
              <a:t>باشد.</a:t>
            </a:r>
            <a:br>
              <a:rPr lang="fa-IR" sz="2800" dirty="0" smtClean="0"/>
            </a:br>
            <a:r>
              <a:rPr lang="fa-IR" sz="2800" dirty="0" smtClean="0"/>
              <a:t/>
            </a:r>
            <a:br>
              <a:rPr lang="fa-IR" sz="2800" dirty="0" smtClean="0"/>
            </a:br>
            <a:r>
              <a:rPr lang="fa-IR" sz="2800" dirty="0" smtClean="0"/>
              <a:t/>
            </a:r>
            <a:br>
              <a:rPr lang="fa-IR" sz="2800" dirty="0" smtClean="0"/>
            </a:br>
            <a:r>
              <a:rPr lang="en-US" sz="2800" dirty="0" smtClean="0"/>
              <a:t/>
            </a:r>
            <a:br>
              <a:rPr lang="en-US" sz="2800" dirty="0" smtClean="0"/>
            </a:br>
            <a:endParaRPr lang="en-US" sz="2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5772912"/>
          </a:xfrm>
        </p:spPr>
        <p:txBody>
          <a:bodyPr>
            <a:normAutofit/>
          </a:bodyPr>
          <a:lstStyle/>
          <a:p>
            <a:pPr algn="r" rtl="1"/>
            <a:r>
              <a:rPr lang="ar-SA" sz="2800" dirty="0" smtClean="0"/>
              <a:t>ناگفته نماند که در شرايط کنوني کمبود نقدينگي بانک ها سبب شده تا اکثر آنها تسهيلات خود را در قالب عقود مشارکتي کوتاه مدت اعطا کنند و عقود مبادله اي را نيز تنها به مشترياني اختصاص دهند که مدتي در بانک سپرده داشته اند. البته بعضي بانک ها نيز به مشترياني که در آن بانک سپرده نداشته اند نيز تسهيلات اعطا مي کنند ولي مقداري از آن را تحت عناوين مختلف نزد خود نگه مي دارند که با قوانين بانک مرکزي مغايرت دارد. بنابراين مي توان نتيجه گرفت هدف اصلي بانک ها در شرايط فعلي کنترل ريسک نقدينگي است نه افزايش درآمد</a:t>
            </a:r>
            <a:r>
              <a:rPr lang="en-US" sz="2800" dirty="0" smtClean="0"/>
              <a:t>.</a:t>
            </a:r>
            <a:br>
              <a:rPr lang="en-US" sz="2800" dirty="0" smtClean="0"/>
            </a:br>
            <a:r>
              <a:rPr lang="en-US" sz="2800" dirty="0" smtClean="0"/>
              <a:t/>
            </a:r>
            <a:br>
              <a:rPr lang="en-US" sz="2800" dirty="0" smtClean="0"/>
            </a:br>
            <a:r>
              <a:rPr lang="en-US" sz="2800" dirty="0" smtClean="0"/>
              <a:t/>
            </a:r>
            <a:br>
              <a:rPr lang="en-US" sz="2800" dirty="0" smtClean="0"/>
            </a:br>
            <a:endParaRPr lang="en-US" sz="2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5849112"/>
          </a:xfrm>
        </p:spPr>
        <p:txBody>
          <a:bodyPr>
            <a:normAutofit/>
          </a:bodyPr>
          <a:lstStyle/>
          <a:p>
            <a:pPr algn="r" rtl="1"/>
            <a:r>
              <a:rPr lang="en-US" sz="2800" dirty="0" smtClean="0"/>
              <a:t>    </a:t>
            </a:r>
            <a:r>
              <a:rPr lang="ar-SA" sz="2800" dirty="0" smtClean="0"/>
              <a:t>اگرچه بانک ها سپرده ها را براساس سررسيدهاي کوتاه مدت و يک تا پنج ساله طبقه بندي کرده اند ولي تسهيلات تنها براساس نوع عقود مشخص شده است و عدم تقسيم بندي تسهيلات براساس سررسيد و نرخ سود، مانع از اظهار نظر درباره نحوه مديريت دارايي و بدهي و ريسک نقدينگي بانک مي شود که براي سرمايه گذاران اهميت ويژه اي دارد. نگاهي به صورت هاي مالي 6 ماهه سال 1394،بانک هاي فعال در بورس نشان مي دهد بيش از نيمي از بانک ها تسهيلات خود را تنها براساس نوع عقود تقسيم بندي کرده اند و اطلاعاتي در مورد سررسيد و نرخ سود مربوط به هر سررسيد ارائه نکرده اند، در نتيجه حداقل اطلاعات لازم براي قضاوت کردن در مورد بررسي ريسک نقدينگي آنها وجود ندارد</a:t>
            </a:r>
            <a:r>
              <a:rPr lang="en-US" sz="2800" dirty="0" smtClean="0"/>
              <a:t>. </a:t>
            </a:r>
            <a:br>
              <a:rPr lang="en-US" sz="2800" dirty="0" smtClean="0"/>
            </a:br>
            <a:r>
              <a:rPr lang="en-US" sz="2800" dirty="0" smtClean="0"/>
              <a:t/>
            </a:r>
            <a:br>
              <a:rPr lang="en-US" sz="2800" dirty="0" smtClean="0"/>
            </a:br>
            <a:endParaRPr lang="en-US"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5849112"/>
          </a:xfrm>
        </p:spPr>
        <p:txBody>
          <a:bodyPr>
            <a:normAutofit/>
          </a:bodyPr>
          <a:lstStyle/>
          <a:p>
            <a:pPr algn="r" rtl="1"/>
            <a:r>
              <a:rPr lang="en-US" sz="2800" dirty="0" smtClean="0"/>
              <a:t>    </a:t>
            </a:r>
            <a:r>
              <a:rPr lang="ar-SA" sz="2800" dirty="0" smtClean="0"/>
              <a:t>اين روزها که از کاهش نرخ سود بانکي صحبت مي شود اهميت نکته فوق بيشتر است زيرا با نگاهي به وضعيت سررسيد تسهيلات و سپرده هاي يک بانک مي توان به ريسک تغيير نرخ سود و تاثير آن بر سودآوري بانک پي برد.آنچه گفته شد ساده ترين حالت بررسي تطابق سررسيد دارايي و بدهي است و مهم ترين ايراد آن اين است که ارزش زماني پول را در نظر نمي گيرد به همين علت از ابزاري مانند ديرش استفاده مي شود که عبارت است از ميانگين موزون زماني، مدت زمان تا سر رسيد يک دارايي با درآمد ثابت و به بيان ساده تر مي توان گفت ديرش سنجه اي براي اندازه گيري ارزش زماني عايدات (وجوه) دارايي با درآمد ثابت است.مديران موسسات مالي به اين نتيجه رسيده اند که مديريت انطباق سپرده ها و تسهيلات، الزاما سبب حفظ ارزش براي سهامداران نمي شود و حفظ ارزش نيازمند طراحي و توسعه مديريت شکاف ديرش است. </a:t>
            </a:r>
            <a:r>
              <a:rPr lang="en-US" sz="2800" dirty="0" smtClean="0"/>
              <a:t/>
            </a:r>
            <a:br>
              <a:rPr lang="en-US" sz="2800" dirty="0" smtClean="0"/>
            </a:br>
            <a:r>
              <a:rPr lang="en-US" sz="2800" dirty="0" smtClean="0"/>
              <a:t/>
            </a:r>
            <a:br>
              <a:rPr lang="en-US" sz="2800" dirty="0" smtClean="0"/>
            </a:br>
            <a:endParaRPr lang="en-US" sz="2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5849112"/>
          </a:xfrm>
        </p:spPr>
        <p:txBody>
          <a:bodyPr>
            <a:normAutofit/>
          </a:bodyPr>
          <a:lstStyle/>
          <a:p>
            <a:pPr algn="r" rtl="1"/>
            <a:r>
              <a:rPr lang="ar-SA" sz="2800" dirty="0" smtClean="0"/>
              <a:t>بر اين اساس تحليلگران بازار سرمايه مي توانند ميزان زيان يا سود وارده ناشي از تغيير در نرخ سود و به دنبال آن تغيير در ارزش تسهيلات و سپرده ها را ارزيابي کنند.موسسات مالي بزرگ جهان گپ ديرش خود را نيز منتشر مي کنند، مثلاموسسه فاني مي</a:t>
            </a:r>
            <a:r>
              <a:rPr lang="en-US" sz="2800" dirty="0" smtClean="0"/>
              <a:t> (Fannie Mae)</a:t>
            </a:r>
            <a:r>
              <a:rPr lang="ar-SA" sz="2800" dirty="0" smtClean="0"/>
              <a:t>به عنوان قديمي ترين موسسه وام هاي رهني آمريکا و بزرگ ترين موسسه رهني جهان، گپ ديرش خود را به صورت ماهانه منتشر مي کند و تلاش مي کند تا گپ ديرش را در نقطه اي ميان منفي 6 ماه و مثبت 6 ماه نگه دارد. از طرفي ديگر، در بانکداري اسلامي به دليل تفاوت در ماهيت جريان نقدي با بانکداري متعارف ريسک نقدينگي بيشتر است، زيرا در بانکداري اسلامي در زمان سپرده گذاري فقط نرخ سود پرداخت شده و در پايان دوره مبلغ سپرده به يکباره خارج مي شود که مديريت نقدينگي بانک را مشکل تر مي سازد</a:t>
            </a:r>
            <a:r>
              <a:rPr lang="en-US" sz="2800" dirty="0" smtClean="0"/>
              <a:t>.</a:t>
            </a:r>
            <a:br>
              <a:rPr lang="en-US" sz="2800" dirty="0" smtClean="0"/>
            </a:br>
            <a:r>
              <a:rPr lang="en-US" sz="2800" dirty="0" smtClean="0"/>
              <a:t>    </a:t>
            </a:r>
            <a:br>
              <a:rPr lang="en-US" sz="2800" dirty="0" smtClean="0"/>
            </a:br>
            <a:endParaRPr lang="en-US" sz="2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normAutofit/>
          </a:bodyPr>
          <a:lstStyle/>
          <a:p>
            <a:pPr algn="r" rtl="1"/>
            <a:r>
              <a:rPr lang="ar-SA" sz="2800" b="1" dirty="0"/>
              <a:t>دیرش یا</a:t>
            </a:r>
            <a:r>
              <a:rPr lang="en-US" sz="2800" b="1" dirty="0"/>
              <a:t> Duration</a:t>
            </a:r>
            <a:r>
              <a:rPr lang="en-US" sz="2800" dirty="0"/>
              <a:t> </a:t>
            </a:r>
            <a:r>
              <a:rPr lang="ar-SA" sz="2800" dirty="0"/>
              <a:t>دیرش به مقیاسی برای سنجش حساسیت قیمت به تغییر در نرخ بهره در اوراق یا بطور کلی ابزار با درآمد ثابت گویند که در قالب سال بیان می‌شود</a:t>
            </a:r>
            <a:r>
              <a:rPr lang="en-US" sz="2800" dirty="0" smtClean="0"/>
              <a:t>.</a:t>
            </a:r>
            <a:r>
              <a:rPr lang="fa-IR" sz="2800" dirty="0" smtClean="0"/>
              <a:t/>
            </a:r>
            <a:br>
              <a:rPr lang="fa-IR" sz="2800" dirty="0" smtClean="0"/>
            </a:br>
            <a:r>
              <a:rPr lang="fa-IR" sz="2800" dirty="0"/>
              <a:t/>
            </a:r>
            <a:br>
              <a:rPr lang="fa-IR" sz="2800" dirty="0"/>
            </a:br>
            <a:r>
              <a:rPr lang="fa-IR" sz="2800" dirty="0" smtClean="0"/>
              <a:t/>
            </a:r>
            <a:br>
              <a:rPr lang="fa-IR" sz="2800" dirty="0" smtClean="0"/>
            </a:br>
            <a:r>
              <a:rPr lang="fa-IR" sz="2800" dirty="0" smtClean="0"/>
              <a:t/>
            </a:r>
            <a:br>
              <a:rPr lang="fa-IR" sz="2800" dirty="0" smtClean="0"/>
            </a:br>
            <a:r>
              <a:rPr lang="en-US" sz="2800" dirty="0"/>
              <a:t/>
            </a:r>
            <a:br>
              <a:rPr lang="en-US" sz="2800" dirty="0"/>
            </a:br>
            <a:r>
              <a:rPr lang="ar-SA" sz="2800" dirty="0"/>
              <a:t>افزایش نرخ بهره منجر به کاهش قیمت اوراق و کاهش نرخ بهره به معنای</a:t>
            </a:r>
            <a:r>
              <a:rPr lang="ar-SA" sz="2800" b="1" dirty="0"/>
              <a:t> افزایش قیمت اوراق</a:t>
            </a:r>
            <a:r>
              <a:rPr lang="ar-SA" sz="2800" dirty="0"/>
              <a:t> </a:t>
            </a:r>
            <a:r>
              <a:rPr lang="ar-SA" sz="2800" dirty="0" smtClean="0"/>
              <a:t>یا </a:t>
            </a:r>
            <a:r>
              <a:rPr lang="ar-SA" sz="2800" dirty="0"/>
              <a:t>سایر ابزار با درآمد </a:t>
            </a:r>
            <a:r>
              <a:rPr lang="ar-SA" sz="2800" dirty="0" smtClean="0"/>
              <a:t>ثابت </a:t>
            </a:r>
            <a:r>
              <a:rPr lang="ar-SA" sz="2800" dirty="0"/>
              <a:t>خواهد بود</a:t>
            </a:r>
            <a:r>
              <a:rPr lang="en-US" sz="2800" dirty="0"/>
              <a:t>. </a:t>
            </a:r>
            <a:br>
              <a:rPr lang="en-US" sz="2800" dirty="0"/>
            </a:br>
            <a:r>
              <a:rPr lang="fa-IR" sz="2800" dirty="0" smtClean="0"/>
              <a:t/>
            </a:r>
            <a:br>
              <a:rPr lang="fa-IR" sz="2800" dirty="0" smtClean="0"/>
            </a:br>
            <a:r>
              <a:rPr lang="fa-IR" sz="2800" dirty="0" smtClean="0"/>
              <a:t/>
            </a:r>
            <a:br>
              <a:rPr lang="fa-IR" sz="2800" dirty="0" smtClean="0"/>
            </a:br>
            <a:endParaRPr 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5772912"/>
          </a:xfrm>
        </p:spPr>
        <p:txBody>
          <a:bodyPr>
            <a:normAutofit/>
          </a:bodyPr>
          <a:lstStyle/>
          <a:p>
            <a:pPr algn="r" rtl="1"/>
            <a:r>
              <a:rPr lang="ar-SA" sz="2800" dirty="0" smtClean="0"/>
              <a:t>محاسبه عدد دیرش روندی پیچیده دارد که عواملی چون نرخ بهره، کوپن اوراق، سررسید اوراق، ارزش حال و اختیارات اوراق نقش مهمی در محاسبه آن ایفا می‌کنند</a:t>
            </a:r>
            <a:r>
              <a:rPr lang="en-US" sz="2800" dirty="0" smtClean="0"/>
              <a:t>. </a:t>
            </a:r>
            <a:r>
              <a:rPr lang="fa-IR" sz="2800" dirty="0" smtClean="0"/>
              <a:t/>
            </a:r>
            <a:br>
              <a:rPr lang="fa-IR" sz="2800" dirty="0" smtClean="0"/>
            </a:br>
            <a:r>
              <a:rPr lang="fa-IR" sz="2800" dirty="0" smtClean="0"/>
              <a:t/>
            </a:r>
            <a:br>
              <a:rPr lang="fa-IR" sz="2800" dirty="0" smtClean="0"/>
            </a:br>
            <a:r>
              <a:rPr lang="fa-IR" sz="2800" dirty="0" smtClean="0"/>
              <a:t/>
            </a:r>
            <a:br>
              <a:rPr lang="fa-IR" sz="2800" dirty="0" smtClean="0"/>
            </a:br>
            <a:r>
              <a:rPr lang="en-US" sz="2800" dirty="0" smtClean="0"/>
              <a:t/>
            </a:r>
            <a:br>
              <a:rPr lang="en-US" sz="2800" dirty="0" smtClean="0"/>
            </a:br>
            <a:r>
              <a:rPr lang="ar-SA" sz="2800" i="1" dirty="0" smtClean="0"/>
              <a:t>عدد بزرگتر دیرش</a:t>
            </a:r>
            <a:r>
              <a:rPr lang="ar-SA" sz="2800" dirty="0" smtClean="0"/>
              <a:t> بمعنای تاثیر‌گذاری بیشتر نرخ بهره بر ارزش حال آن و در نتیجه ریسک بیشتر نرخ بهره محسوب می‌شود. یکی از مفاهیمی که به درستی برای سرمایه‌گذاران اوراق بهادار تفهیم نشده است ریسک اوراق بهره است</a:t>
            </a:r>
            <a:r>
              <a:rPr lang="en-US" sz="2800" dirty="0" smtClean="0"/>
              <a:t>. </a:t>
            </a:r>
            <a:r>
              <a:rPr lang="fa-IR" sz="2800" dirty="0" smtClean="0"/>
              <a:t/>
            </a:r>
            <a:br>
              <a:rPr lang="fa-IR" sz="2800" dirty="0" smtClean="0"/>
            </a:br>
            <a:r>
              <a:rPr lang="fa-IR" sz="2800" dirty="0" smtClean="0"/>
              <a:t/>
            </a:r>
            <a:br>
              <a:rPr lang="fa-IR" sz="2800" dirty="0" smtClean="0"/>
            </a:br>
            <a:r>
              <a:rPr lang="fa-IR" sz="2800" dirty="0" smtClean="0"/>
              <a:t/>
            </a:r>
            <a:br>
              <a:rPr lang="fa-IR" sz="2800" dirty="0" smtClean="0"/>
            </a:br>
            <a:endParaRPr lang="en-US"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5696712"/>
          </a:xfrm>
        </p:spPr>
        <p:txBody>
          <a:bodyPr>
            <a:normAutofit/>
          </a:bodyPr>
          <a:lstStyle/>
          <a:p>
            <a:pPr algn="r" rtl="1"/>
            <a:r>
              <a:rPr lang="ar-SA" sz="2800" dirty="0" smtClean="0"/>
              <a:t>برخی به اشتباه بر آن باورند که اوراق بهره بدون ریسک می‌باشد، درصورتیکه این باور غلط است.</a:t>
            </a:r>
            <a:r>
              <a:rPr lang="fa-IR" sz="2800" dirty="0" smtClean="0"/>
              <a:t/>
            </a:r>
            <a:br>
              <a:rPr lang="fa-IR" sz="2800" dirty="0" smtClean="0"/>
            </a:br>
            <a:r>
              <a:rPr lang="fa-IR" sz="2800" dirty="0" smtClean="0"/>
              <a:t/>
            </a:r>
            <a:br>
              <a:rPr lang="fa-IR" sz="2800" dirty="0" smtClean="0"/>
            </a:br>
            <a:r>
              <a:rPr lang="fa-IR" sz="2800" dirty="0" smtClean="0"/>
              <a:t/>
            </a:r>
            <a:br>
              <a:rPr lang="fa-IR" sz="2800" dirty="0" smtClean="0"/>
            </a:br>
            <a:r>
              <a:rPr lang="ar-SA" sz="2800" dirty="0" smtClean="0"/>
              <a:t> اوراق قرضه بطور کلی شامل دو نوع ریسک نرخ بهره و ریسک اعتباری می‌باشند که</a:t>
            </a:r>
            <a:r>
              <a:rPr lang="ar-SA" sz="2800" b="1" dirty="0" smtClean="0"/>
              <a:t> مفهوم دیرش دربرگیرنده ریسک</a:t>
            </a:r>
            <a:r>
              <a:rPr lang="ar-SA" sz="2800" dirty="0" smtClean="0"/>
              <a:t> نرخ بهره است.</a:t>
            </a:r>
            <a:r>
              <a:rPr lang="fa-IR" sz="2800" dirty="0" smtClean="0"/>
              <a:t/>
            </a:r>
            <a:br>
              <a:rPr lang="fa-IR" sz="2800" dirty="0" smtClean="0"/>
            </a:br>
            <a:r>
              <a:rPr lang="fa-IR" sz="2800" dirty="0" smtClean="0"/>
              <a:t/>
            </a:r>
            <a:br>
              <a:rPr lang="fa-IR" sz="2800" dirty="0" smtClean="0"/>
            </a:br>
            <a:r>
              <a:rPr lang="fa-IR" sz="2800" dirty="0" smtClean="0"/>
              <a:t/>
            </a:r>
            <a:br>
              <a:rPr lang="fa-IR" sz="2800" dirty="0" smtClean="0"/>
            </a:br>
            <a:r>
              <a:rPr lang="ar-SA" sz="2800" dirty="0" smtClean="0"/>
              <a:t> نحوه محاسبه دیرش که معمولا بعنوان دیرش مکالی نام برده می‌شود بشرح ذیل است، یعنی ارزش حال کوپن‌های دریافتی تقسیم بر قیمت اوراق</a:t>
            </a:r>
            <a:r>
              <a:rPr lang="fa-IR" sz="2800" dirty="0" smtClean="0"/>
              <a:t/>
            </a:r>
            <a:br>
              <a:rPr lang="fa-IR" sz="2800" dirty="0" smtClean="0"/>
            </a:br>
            <a:r>
              <a:rPr lang="fa-IR" sz="2800" dirty="0" smtClean="0"/>
              <a:t/>
            </a:r>
            <a:br>
              <a:rPr lang="fa-IR" sz="2800" dirty="0" smtClean="0"/>
            </a:br>
            <a:endParaRPr lang="en-US"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5696712"/>
          </a:xfrm>
        </p:spPr>
        <p:txBody>
          <a:bodyPr>
            <a:normAutofit/>
          </a:bodyPr>
          <a:lstStyle/>
          <a:p>
            <a:pPr algn="r" rtl="1"/>
            <a:r>
              <a:rPr lang="ar-SA" sz="2800" b="1" dirty="0" smtClean="0"/>
              <a:t>شکاف دیرش یا</a:t>
            </a:r>
            <a:r>
              <a:rPr lang="en-US" sz="2800" b="1" dirty="0" smtClean="0"/>
              <a:t> Duration gap </a:t>
            </a:r>
            <a:r>
              <a:rPr lang="ar-SA" sz="2800" b="1" dirty="0" smtClean="0"/>
              <a:t>واژه‌ای است که معمولا توسط موسسات مالی-اقتصادی و بانکی مورد استفاده قرار گرفته و منظور از آن تفاوت در سررسید مبلغی (و نه تنها زمانی) دارایی‌ها (و بدهی) آنهاست</a:t>
            </a:r>
            <a:r>
              <a:rPr lang="en-US" sz="2800" b="1" dirty="0" smtClean="0"/>
              <a:t>.</a:t>
            </a:r>
            <a:r>
              <a:rPr lang="fa-IR" sz="2800" b="1" dirty="0" smtClean="0"/>
              <a:t/>
            </a:r>
            <a:br>
              <a:rPr lang="fa-IR" sz="2800" b="1" dirty="0" smtClean="0"/>
            </a:br>
            <a:r>
              <a:rPr lang="fa-IR" sz="2800" b="1" dirty="0" smtClean="0"/>
              <a:t/>
            </a:r>
            <a:br>
              <a:rPr lang="fa-IR" sz="2800" b="1" dirty="0" smtClean="0"/>
            </a:br>
            <a:r>
              <a:rPr lang="fa-IR" sz="2800" b="1" dirty="0" smtClean="0"/>
              <a:t/>
            </a:r>
            <a:br>
              <a:rPr lang="fa-IR" sz="2800" b="1" dirty="0" smtClean="0"/>
            </a:br>
            <a:r>
              <a:rPr lang="fa-IR" sz="2800" b="1" dirty="0" smtClean="0"/>
              <a:t/>
            </a:r>
            <a:br>
              <a:rPr lang="fa-IR" sz="2800" b="1" dirty="0" smtClean="0"/>
            </a:br>
            <a:r>
              <a:rPr lang="en-US" sz="2800" dirty="0" smtClean="0"/>
              <a:t/>
            </a:r>
            <a:br>
              <a:rPr lang="en-US" sz="2800" dirty="0" smtClean="0"/>
            </a:br>
            <a:r>
              <a:rPr lang="ar-SA" sz="2800" b="1" dirty="0" smtClean="0"/>
              <a:t>شکاف دیرش</a:t>
            </a:r>
            <a:r>
              <a:rPr lang="ar-SA" sz="2800" dirty="0" smtClean="0"/>
              <a:t> مقیاسی است برای اندازه‌گیری رسیک متاثر از تغییر در نرخ بهره</a:t>
            </a:r>
            <a:r>
              <a:rPr lang="en-US" sz="2800" dirty="0" smtClean="0"/>
              <a:t>. </a:t>
            </a:r>
            <a:r>
              <a:rPr lang="fa-IR" sz="2800" dirty="0" smtClean="0"/>
              <a:t/>
            </a:r>
            <a:br>
              <a:rPr lang="fa-IR" sz="2800" dirty="0" smtClean="0"/>
            </a:br>
            <a:r>
              <a:rPr lang="fa-IR" sz="2800" dirty="0" smtClean="0"/>
              <a:t/>
            </a:r>
            <a:br>
              <a:rPr lang="fa-IR" sz="2800" dirty="0" smtClean="0"/>
            </a:br>
            <a:r>
              <a:rPr lang="en-US" sz="2800" dirty="0" smtClean="0"/>
              <a:t/>
            </a:r>
            <a:br>
              <a:rPr lang="en-US" sz="2800" dirty="0" smtClean="0"/>
            </a:br>
            <a:endParaRPr lang="en-US"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5772912"/>
          </a:xfrm>
        </p:spPr>
        <p:txBody>
          <a:bodyPr>
            <a:normAutofit/>
          </a:bodyPr>
          <a:lstStyle/>
          <a:p>
            <a:pPr algn="r" rtl="1"/>
            <a:r>
              <a:rPr lang="ar-SA" sz="2800" dirty="0" smtClean="0"/>
              <a:t>دیرش متفاوت دارایی‌ها در مقایسه با بدهی‌ها باعث عدم تطابق دارایی‌ها و بدهی از نظر زمانی-مبلغی است و بدین ترتیب شکاف دیرش بیان‌کننده چگونگی تطبیق پرداختی‌ها و دریافتی‌های بانک می‌باشد</a:t>
            </a:r>
            <a:r>
              <a:rPr lang="en-US" sz="2800" dirty="0" smtClean="0"/>
              <a:t>.</a:t>
            </a:r>
            <a:r>
              <a:rPr lang="fa-IR" sz="2800" dirty="0" smtClean="0"/>
              <a:t/>
            </a:r>
            <a:br>
              <a:rPr lang="fa-IR" sz="2800" dirty="0" smtClean="0"/>
            </a:br>
            <a:r>
              <a:rPr lang="fa-IR" sz="2800" dirty="0" smtClean="0"/>
              <a:t/>
            </a:r>
            <a:br>
              <a:rPr lang="fa-IR" sz="2800" dirty="0" smtClean="0"/>
            </a:br>
            <a:r>
              <a:rPr lang="fa-IR" sz="2800" dirty="0" smtClean="0"/>
              <a:t/>
            </a:r>
            <a:br>
              <a:rPr lang="fa-IR" sz="2800" dirty="0" smtClean="0"/>
            </a:br>
            <a:r>
              <a:rPr lang="en-US" sz="2800" dirty="0" smtClean="0"/>
              <a:t/>
            </a:r>
            <a:br>
              <a:rPr lang="en-US" sz="2800" dirty="0" smtClean="0"/>
            </a:br>
            <a:r>
              <a:rPr lang="ar-SA" sz="2800" dirty="0" smtClean="0"/>
              <a:t>عدم شکاف در دیرش سرمایه بانک، که شامل دارایی و بدهی‌هاست، بمعنای تطبیق زمانی پرداختی‌ها و دریافتی ها و مدیریت بهتر گردش وجوه نقد بانک است</a:t>
            </a:r>
            <a:r>
              <a:rPr lang="en-US" sz="2800" dirty="0" smtClean="0"/>
              <a:t>.</a:t>
            </a:r>
            <a:r>
              <a:rPr lang="fa-IR" sz="2800" dirty="0" smtClean="0"/>
              <a:t/>
            </a:r>
            <a:br>
              <a:rPr lang="fa-IR" sz="2800" dirty="0" smtClean="0"/>
            </a:br>
            <a:r>
              <a:rPr lang="fa-IR" sz="2800" dirty="0" smtClean="0"/>
              <a:t/>
            </a:r>
            <a:br>
              <a:rPr lang="fa-IR" sz="2800" dirty="0" smtClean="0"/>
            </a:br>
            <a:r>
              <a:rPr lang="en-US" sz="2800" dirty="0" smtClean="0"/>
              <a:t/>
            </a:r>
            <a:br>
              <a:rPr lang="en-US" sz="2800" dirty="0" smtClean="0"/>
            </a:br>
            <a:endParaRPr lang="en-US"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5925312"/>
          </a:xfrm>
        </p:spPr>
        <p:txBody>
          <a:bodyPr>
            <a:normAutofit/>
          </a:bodyPr>
          <a:lstStyle/>
          <a:p>
            <a:pPr algn="r" rtl="1"/>
            <a:r>
              <a:rPr lang="ar-SA" sz="2800" dirty="0" smtClean="0"/>
              <a:t>تاکنون بازارهاي مالي جهان بحران هاي زيادي را تجربه کرده اند؛ رکود بزرگ در سال 1929، بحران نفتي در سال 1973، بحران مالي آسيا در سال 1997 و ترکيدن حباب دات کام ها در سال 2000، سال 2008 جهان بحران ديگري را تجربه کرد که به عقيده بسياري بعد از رکود بزرگ شديدترين بوده است. وجه مشخصه بحران مالي 2008، بحران نقدينگي بود؛ جايي که همه از يکديگر مي پرسيدند، </a:t>
            </a:r>
            <a:r>
              <a:rPr lang="en-US" sz="2800" dirty="0" smtClean="0"/>
              <a:t>«</a:t>
            </a:r>
            <a:r>
              <a:rPr lang="ar-SA" sz="2800" dirty="0" smtClean="0"/>
              <a:t>ورشکسته بعدي چه کسي است؟» اين موضوع باعث ريسک گريز شدن وام دهندگان شد، در نتيجه براي جلوگيري از زيان هاي غير منتظره ميزان وام هاي اعطايي را کاهش دادند</a:t>
            </a:r>
            <a:r>
              <a:rPr lang="en-US" sz="2800" dirty="0" smtClean="0"/>
              <a:t>.</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endParaRPr lang="en-US"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5925312"/>
          </a:xfrm>
        </p:spPr>
        <p:txBody>
          <a:bodyPr>
            <a:noAutofit/>
          </a:bodyPr>
          <a:lstStyle/>
          <a:p>
            <a:pPr algn="r" rtl="1"/>
            <a:r>
              <a:rPr lang="ar-SA" sz="2800" dirty="0" smtClean="0"/>
              <a:t>در ايران نيز در دولت يازدهم بانک مرکزي سعي کرده تا با هدايت تسهيلات به سمت تامين سرمايه در گردش شرکت ها و افزايش ضريب فزاينده پولي، مقداري نقدينگي به بخش توليد تزريق کند. ولي سوال اين است که وضعيت نقدينگي خود بانک ها چگونه است؟ و آيا بانک ها در اين زمينه اطلاعات کافي در اختيار سرمايه گذاران قرار مي دهند يا خير؟ </a:t>
            </a:r>
            <a:r>
              <a:rPr lang="en-US" sz="2800" dirty="0" smtClean="0"/>
              <a:t/>
            </a:r>
            <a:br>
              <a:rPr lang="en-US" sz="2800" dirty="0" smtClean="0"/>
            </a:br>
            <a:r>
              <a:rPr lang="en-US" sz="2800" dirty="0" smtClean="0"/>
              <a:t>     </a:t>
            </a:r>
            <a:r>
              <a:rPr lang="ar-SA" sz="2800" dirty="0" smtClean="0"/>
              <a:t>مديران موسسات مالي بايد پرتفوي دارايي و بدهي خود را به صورت يک مجموعه کلي نگاه کنند و نقش آن را در تحقق اهداف موسسه و پذيرش ريسک مورد بررسي قرار دهند، اين تصميم گيري يکپارچه مديريت دارايي و بدهي</a:t>
            </a:r>
            <a:r>
              <a:rPr lang="en-US" sz="2800" dirty="0" smtClean="0"/>
              <a:t> (ALM) </a:t>
            </a:r>
            <a:r>
              <a:rPr lang="ar-SA" sz="2800" dirty="0" smtClean="0"/>
              <a:t>ناميده مي شود که مهم ترين وظيفه آن اداره و کنترل عدم انطباق بين سررسيد دارايي ها و بدهي هاي بانک است. </a:t>
            </a:r>
            <a:r>
              <a:rPr lang="fa-IR" sz="2800" dirty="0" smtClean="0"/>
              <a:t/>
            </a:r>
            <a:br>
              <a:rPr lang="fa-IR" sz="2800" dirty="0" smtClean="0"/>
            </a:br>
            <a:r>
              <a:rPr lang="fa-IR" sz="2800" dirty="0" smtClean="0"/>
              <a:t/>
            </a:r>
            <a:br>
              <a:rPr lang="fa-IR" sz="2800" dirty="0" smtClean="0"/>
            </a:br>
            <a:r>
              <a:rPr lang="fa-IR" sz="2800" dirty="0" smtClean="0"/>
              <a:t/>
            </a:r>
            <a:br>
              <a:rPr lang="fa-IR" sz="2800" dirty="0" smtClean="0"/>
            </a:br>
            <a:r>
              <a:rPr lang="en-US" sz="2800" dirty="0" smtClean="0"/>
              <a:t/>
            </a:r>
            <a:br>
              <a:rPr lang="en-US" sz="2800" dirty="0" smtClean="0"/>
            </a:br>
            <a:endParaRPr lang="en-US"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5696712"/>
          </a:xfrm>
        </p:spPr>
        <p:txBody>
          <a:bodyPr>
            <a:normAutofit/>
          </a:bodyPr>
          <a:lstStyle/>
          <a:p>
            <a:pPr algn="r" rtl="1"/>
            <a:r>
              <a:rPr lang="ar-SA" sz="2800" dirty="0" smtClean="0"/>
              <a:t>اين عدم انطباق نشان مي دهد که بانک در آينده کمبود نقدينگي دارد يا مازاد نقدينگي، مثلادر صورتي که تسهيلات بانک از سپرده هايش بيشتر باشد بانک نياز به وجه نقد دارد که بايد با جذب سپرده به نرخ بازار کمبود نقدينگي خود را برطرف کند و در صورتي که سپرده ها از تسهيلات بيشتر باشد بانک بايد مازاد وجه نقدي را که در اختيار دارد به نرخ بازار تسهيلات اعطا کند</a:t>
            </a:r>
            <a:r>
              <a:rPr lang="en-US" sz="2800" dirty="0" smtClean="0"/>
              <a:t>.</a:t>
            </a:r>
            <a:r>
              <a:rPr lang="fa-IR" sz="2800" dirty="0" smtClean="0"/>
              <a:t/>
            </a:r>
            <a:br>
              <a:rPr lang="fa-IR" sz="2800" dirty="0" smtClean="0"/>
            </a:br>
            <a:r>
              <a:rPr lang="fa-IR" sz="2800" dirty="0" smtClean="0"/>
              <a:t/>
            </a:r>
            <a:br>
              <a:rPr lang="fa-IR" sz="2800" dirty="0" smtClean="0"/>
            </a:br>
            <a:r>
              <a:rPr lang="fa-IR" sz="2800" dirty="0" smtClean="0"/>
              <a:t/>
            </a:r>
            <a:br>
              <a:rPr lang="fa-IR" sz="2800" dirty="0" smtClean="0"/>
            </a:br>
            <a:r>
              <a:rPr lang="fa-IR" sz="2800" dirty="0" smtClean="0"/>
              <a:t/>
            </a:r>
            <a:br>
              <a:rPr lang="fa-IR" sz="2800" dirty="0" smtClean="0"/>
            </a:br>
            <a:endParaRPr lang="en-US" sz="28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51</TotalTime>
  <Words>954</Words>
  <Application>Microsoft Office PowerPoint</Application>
  <PresentationFormat>On-screen Show (4:3)</PresentationFormat>
  <Paragraphs>16</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Flow</vt:lpstr>
      <vt:lpstr>به نام خدا  موضوع ارائه : شکاف دیرش استاد : دکتر زواری دانشجو:سودا صمدی</vt:lpstr>
      <vt:lpstr>دیرش یا Duration دیرش به مقیاسی برای سنجش حساسیت قیمت به تغییر در نرخ بهره در اوراق یا بطور کلی ابزار با درآمد ثابت گویند که در قالب سال بیان می‌شود.     افزایش نرخ بهره منجر به کاهش قیمت اوراق و کاهش نرخ بهره به معنای افزایش قیمت اوراق یا سایر ابزار با درآمد ثابت خواهد بود.    </vt:lpstr>
      <vt:lpstr>محاسبه عدد دیرش روندی پیچیده دارد که عواملی چون نرخ بهره، کوپن اوراق، سررسید اوراق، ارزش حال و اختیارات اوراق نقش مهمی در محاسبه آن ایفا می‌کنند.     عدد بزرگتر دیرش بمعنای تاثیر‌گذاری بیشتر نرخ بهره بر ارزش حال آن و در نتیجه ریسک بیشتر نرخ بهره محسوب می‌شود. یکی از مفاهیمی که به درستی برای سرمایه‌گذاران اوراق بهادار تفهیم نشده است ریسک اوراق بهره است.    </vt:lpstr>
      <vt:lpstr>برخی به اشتباه بر آن باورند که اوراق بهره بدون ریسک می‌باشد، درصورتیکه این باور غلط است.    اوراق قرضه بطور کلی شامل دو نوع ریسک نرخ بهره و ریسک اعتباری می‌باشند که مفهوم دیرش دربرگیرنده ریسک نرخ بهره است.    نحوه محاسبه دیرش که معمولا بعنوان دیرش مکالی نام برده می‌شود بشرح ذیل است، یعنی ارزش حال کوپن‌های دریافتی تقسیم بر قیمت اوراق  </vt:lpstr>
      <vt:lpstr>شکاف دیرش یا Duration gap واژه‌ای است که معمولا توسط موسسات مالی-اقتصادی و بانکی مورد استفاده قرار گرفته و منظور از آن تفاوت در سررسید مبلغی (و نه تنها زمانی) دارایی‌ها (و بدهی) آنهاست.     شکاف دیرش مقیاسی است برای اندازه‌گیری رسیک متاثر از تغییر در نرخ بهره.    </vt:lpstr>
      <vt:lpstr>دیرش متفاوت دارایی‌ها در مقایسه با بدهی‌ها باعث عدم تطابق دارایی‌ها و بدهی از نظر زمانی-مبلغی است و بدین ترتیب شکاف دیرش بیان‌کننده چگونگی تطبیق پرداختی‌ها و دریافتی‌های بانک می‌باشد.    عدم شکاف در دیرش سرمایه بانک، که شامل دارایی و بدهی‌هاست، بمعنای تطبیق زمانی پرداختی‌ها و دریافتی ها و مدیریت بهتر گردش وجوه نقد بانک است.   </vt:lpstr>
      <vt:lpstr>تاکنون بازارهاي مالي جهان بحران هاي زيادي را تجربه کرده اند؛ رکود بزرگ در سال 1929، بحران نفتي در سال 1973، بحران مالي آسيا در سال 1997 و ترکيدن حباب دات کام ها در سال 2000، سال 2008 جهان بحران ديگري را تجربه کرد که به عقيده بسياري بعد از رکود بزرگ شديدترين بوده است. وجه مشخصه بحران مالي 2008، بحران نقدينگي بود؛ جايي که همه از يکديگر مي پرسيدند، «ورشکسته بعدي چه کسي است؟» اين موضوع باعث ريسک گريز شدن وام دهندگان شد، در نتيجه براي جلوگيري از زيان هاي غير منتظره ميزان وام هاي اعطايي را کاهش دادند.    </vt:lpstr>
      <vt:lpstr>در ايران نيز در دولت يازدهم بانک مرکزي سعي کرده تا با هدايت تسهيلات به سمت تامين سرمايه در گردش شرکت ها و افزايش ضريب فزاينده پولي، مقداري نقدينگي به بخش توليد تزريق کند. ولي سوال اين است که وضعيت نقدينگي خود بانک ها چگونه است؟ و آيا بانک ها در اين زمينه اطلاعات کافي در اختيار سرمايه گذاران قرار مي دهند يا خير؟       مديران موسسات مالي بايد پرتفوي دارايي و بدهي خود را به صورت يک مجموعه کلي نگاه کنند و نقش آن را در تحقق اهداف موسسه و پذيرش ريسک مورد بررسي قرار دهند، اين تصميم گيري يکپارچه مديريت دارايي و بدهي (ALM) ناميده مي شود که مهم ترين وظيفه آن اداره و کنترل عدم انطباق بين سررسيد دارايي ها و بدهي هاي بانک است.     </vt:lpstr>
      <vt:lpstr>اين عدم انطباق نشان مي دهد که بانک در آينده کمبود نقدينگي دارد يا مازاد نقدينگي، مثلادر صورتي که تسهيلات بانک از سپرده هايش بيشتر باشد بانک نياز به وجه نقد دارد که بايد با جذب سپرده به نرخ بازار کمبود نقدينگي خود را برطرف کند و در صورتي که سپرده ها از تسهيلات بيشتر باشد بانک بايد مازاد وجه نقدي را که در اختيار دارد به نرخ بازار تسهيلات اعطا کند.    </vt:lpstr>
      <vt:lpstr>از ديگر ويژگي هاي اين بحران، وابستگي بيش از حد موسسات مالي به منابع مالي کوتاه مدت بود که کمبود نقدينگي را شديدتر مي کرد. در آن روزها که بانک ها براي خود نقدينگي کافي در اختيار نداشتند متعهد بودند براي بعضي شرکت ها تامين مالي کنند؛ اين وام ها اگرچه مشکل نقدينگي آن شرکت ها را کاهش مي داد ولي حجم نقدينگي را کمياب تر کرد زيرا موسسات مالي مجبور بودند باقيمانده نقدينگي را به جاي توسعه اعتبارات جديد، به منظور کاهش ريسک نقدينگي نزد خود نگه دارند؛ سرانجام بانک هاي مرکزي از طريق خريد دارايي هاي مالي بانک ها شروع به تزريق نقدينگي کردند و از عميق تر شدن رکود جلوگيري کردند.    </vt:lpstr>
      <vt:lpstr>بحران نقدينگي سبب شد تا کميته بازل 3 که به دنبال بحران مالي 2008 به وجود آمده بود تاکيد زيادي بر ريسک نقدينگي داشته باشد، بنابراين تنها به افزايش مقدار و کيفيت، نسبت کفايت سرمايه اکتفا نکرده و با معرفي نسبت هايي مانند نسبت پوشش نقدينگي (Liquidity Coverage Ratio) و نسبت منابع پايدار (Net Stable Funding Ratio)وضعيت نقدينگي بانک ها را زيرذره بين قرار داده است.    </vt:lpstr>
      <vt:lpstr>اگرچه بانک با جذب سپرده يا ارائه تسهيلات کمبود يا مازاد نقدينگي خود را مديريت مي کند ولي تفاوت بين آن دو نشان دهنده استراتژي بانک در مديريت دارايي و بدهي است. درصورتي که بانکي پيش بيني کند در آينده نرخ سود کاهش خواهد يافت مي تواند با ارائه تسهيلات بلندمدت و جذب سپرده کوتاه مدت سودآوري خود را افزايش دهد و بالعکس اگر بانکي انتظار دارد در آينده نرخ سود افزايش پيدا کند، با جذب سپرده بلندمدت و ارائه تسهيلات کوتاه مدت مي تواند سودآوري بيشتري داشته باشد.    </vt:lpstr>
      <vt:lpstr>ناگفته نماند که در شرايط کنوني کمبود نقدينگي بانک ها سبب شده تا اکثر آنها تسهيلات خود را در قالب عقود مشارکتي کوتاه مدت اعطا کنند و عقود مبادله اي را نيز تنها به مشترياني اختصاص دهند که مدتي در بانک سپرده داشته اند. البته بعضي بانک ها نيز به مشترياني که در آن بانک سپرده نداشته اند نيز تسهيلات اعطا مي کنند ولي مقداري از آن را تحت عناوين مختلف نزد خود نگه مي دارند که با قوانين بانک مرکزي مغايرت دارد. بنابراين مي توان نتيجه گرفت هدف اصلي بانک ها در شرايط فعلي کنترل ريسک نقدينگي است نه افزايش درآمد.   </vt:lpstr>
      <vt:lpstr>    اگرچه بانک ها سپرده ها را براساس سررسيدهاي کوتاه مدت و يک تا پنج ساله طبقه بندي کرده اند ولي تسهيلات تنها براساس نوع عقود مشخص شده است و عدم تقسيم بندي تسهيلات براساس سررسيد و نرخ سود، مانع از اظهار نظر درباره نحوه مديريت دارايي و بدهي و ريسک نقدينگي بانک مي شود که براي سرمايه گذاران اهميت ويژه اي دارد. نگاهي به صورت هاي مالي 6 ماهه سال 1394،بانک هاي فعال در بورس نشان مي دهد بيش از نيمي از بانک ها تسهيلات خود را تنها براساس نوع عقود تقسيم بندي کرده اند و اطلاعاتي در مورد سررسيد و نرخ سود مربوط به هر سررسيد ارائه نکرده اند، در نتيجه حداقل اطلاعات لازم براي قضاوت کردن در مورد بررسي ريسک نقدينگي آنها وجود ندارد.   </vt:lpstr>
      <vt:lpstr>    اين روزها که از کاهش نرخ سود بانکي صحبت مي شود اهميت نکته فوق بيشتر است زيرا با نگاهي به وضعيت سررسيد تسهيلات و سپرده هاي يک بانک مي توان به ريسک تغيير نرخ سود و تاثير آن بر سودآوري بانک پي برد.آنچه گفته شد ساده ترين حالت بررسي تطابق سررسيد دارايي و بدهي است و مهم ترين ايراد آن اين است که ارزش زماني پول را در نظر نمي گيرد به همين علت از ابزاري مانند ديرش استفاده مي شود که عبارت است از ميانگين موزون زماني، مدت زمان تا سر رسيد يک دارايي با درآمد ثابت و به بيان ساده تر مي توان گفت ديرش سنجه اي براي اندازه گيري ارزش زماني عايدات (وجوه) دارايي با درآمد ثابت است.مديران موسسات مالي به اين نتيجه رسيده اند که مديريت انطباق سپرده ها و تسهيلات، الزاما سبب حفظ ارزش براي سهامداران نمي شود و حفظ ارزش نيازمند طراحي و توسعه مديريت شکاف ديرش است.   </vt:lpstr>
      <vt:lpstr>بر اين اساس تحليلگران بازار سرمايه مي توانند ميزان زيان يا سود وارده ناشي از تغيير در نرخ سود و به دنبال آن تغيير در ارزش تسهيلات و سپرده ها را ارزيابي کنند.موسسات مالي بزرگ جهان گپ ديرش خود را نيز منتشر مي کنند، مثلاموسسه فاني مي (Fannie Mae)به عنوان قديمي ترين موسسه وام هاي رهني آمريکا و بزرگ ترين موسسه رهني جهان، گپ ديرش خود را به صورت ماهانه منتشر مي کند و تلاش مي کند تا گپ ديرش را در نقطه اي ميان منفي 6 ماه و مثبت 6 ماه نگه دارد. از طرفي ديگر، در بانکداري اسلامي به دليل تفاوت در ماهيت جريان نقدي با بانکداري متعارف ريسک نقدينگي بيشتر است، زيرا در بانکداري اسلامي در زمان سپرده گذاري فقط نرخ سود پرداخت شده و در پايان دوره مبلغ سپرده به يکباره خارج مي شود که مديريت نقدينگي بانک را مشکل تر مي سازد.      </vt:lpstr>
      <vt:lpstr>Slide 17</vt:lpstr>
      <vt:lpstr>Slide 18</vt:lpstr>
      <vt:lpstr>Slide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دیرش یا Duration دیرش به مقیاسی برای سنجش حساسیت قیمت به تغییر در نرخ بهره در اوراق یا بطور کلی ابزار با درآمد ثابت گویند که در قالب سال بیان می‌شود.     افزایش نرخ بهره منجر به کاهش قیمت اوراق و کاهش نرخ بهره به معنای افزایش قیمت اوراق یا سایر ابزار با درآمد ثابت خواهد بود.    </dc:title>
  <dc:creator>REZA</dc:creator>
  <cp:lastModifiedBy>REZA</cp:lastModifiedBy>
  <cp:revision>8</cp:revision>
  <dcterms:created xsi:type="dcterms:W3CDTF">2017-11-21T04:35:10Z</dcterms:created>
  <dcterms:modified xsi:type="dcterms:W3CDTF">2017-12-06T15:14:31Z</dcterms:modified>
</cp:coreProperties>
</file>