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57" r:id="rId2"/>
    <p:sldId id="258" r:id="rId3"/>
    <p:sldId id="259" r:id="rId4"/>
    <p:sldId id="261" r:id="rId5"/>
    <p:sldId id="262" r:id="rId6"/>
    <p:sldId id="263" r:id="rId7"/>
    <p:sldId id="268" r:id="rId8"/>
    <p:sldId id="266" r:id="rId9"/>
    <p:sldId id="271" r:id="rId10"/>
    <p:sldId id="272" r:id="rId11"/>
    <p:sldId id="273" r:id="rId12"/>
    <p:sldId id="274" r:id="rId13"/>
    <p:sldId id="280" r:id="rId14"/>
    <p:sldId id="279" r:id="rId15"/>
    <p:sldId id="281" r:id="rId16"/>
    <p:sldId id="278" r:id="rId17"/>
    <p:sldId id="282" r:id="rId18"/>
    <p:sldId id="284" r:id="rId19"/>
    <p:sldId id="285" r:id="rId20"/>
    <p:sldId id="283"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3" autoAdjust="0"/>
  </p:normalViewPr>
  <p:slideViewPr>
    <p:cSldViewPr snapToGrid="0">
      <p:cViewPr varScale="1">
        <p:scale>
          <a:sx n="81" d="100"/>
          <a:sy n="81" d="100"/>
        </p:scale>
        <p:origin x="725" y="53"/>
      </p:cViewPr>
      <p:guideLst/>
    </p:cSldViewPr>
  </p:slideViewPr>
  <p:notesTextViewPr>
    <p:cViewPr>
      <p:scale>
        <a:sx n="1" d="1"/>
        <a:sy n="1" d="1"/>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0B19C-E1B6-4C6B-9531-9F955F0FDB98}"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8F917-F348-4560-81BC-192498C2F5A3}" type="slidenum">
              <a:rPr lang="en-US" smtClean="0"/>
              <a:t>‹#›</a:t>
            </a:fld>
            <a:endParaRPr lang="en-US"/>
          </a:p>
        </p:txBody>
      </p:sp>
    </p:spTree>
    <p:extLst>
      <p:ext uri="{BB962C8B-B14F-4D97-AF65-F5344CB8AC3E}">
        <p14:creationId xmlns:p14="http://schemas.microsoft.com/office/powerpoint/2010/main" val="328134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8F917-F348-4560-81BC-192498C2F5A3}" type="slidenum">
              <a:rPr lang="en-US" smtClean="0"/>
              <a:t>18</a:t>
            </a:fld>
            <a:endParaRPr lang="en-US"/>
          </a:p>
        </p:txBody>
      </p:sp>
    </p:spTree>
    <p:extLst>
      <p:ext uri="{BB962C8B-B14F-4D97-AF65-F5344CB8AC3E}">
        <p14:creationId xmlns:p14="http://schemas.microsoft.com/office/powerpoint/2010/main" val="310211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13810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310301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256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277745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144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296611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2823340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206252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16483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C6709-C361-4091-8039-25654516317F}"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360591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CC6709-C361-4091-8039-25654516317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302489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CC6709-C361-4091-8039-25654516317F}"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3860412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C6709-C361-4091-8039-25654516317F}"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2676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C6709-C361-4091-8039-25654516317F}"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173781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C6709-C361-4091-8039-25654516317F}"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F9626-65F1-4CAF-8743-29BAD7B20F76}" type="slidenum">
              <a:rPr lang="en-US" smtClean="0"/>
              <a:t>‹#›</a:t>
            </a:fld>
            <a:endParaRPr lang="en-US"/>
          </a:p>
        </p:txBody>
      </p:sp>
    </p:spTree>
    <p:extLst>
      <p:ext uri="{BB962C8B-B14F-4D97-AF65-F5344CB8AC3E}">
        <p14:creationId xmlns:p14="http://schemas.microsoft.com/office/powerpoint/2010/main" val="258338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F9626-65F1-4CAF-8743-29BAD7B20F76}" type="slidenum">
              <a:rPr lang="en-US" smtClean="0"/>
              <a:t>‹#›</a:t>
            </a:fld>
            <a:endParaRPr lang="en-US"/>
          </a:p>
        </p:txBody>
      </p:sp>
      <p:sp>
        <p:nvSpPr>
          <p:cNvPr id="5" name="Date Placeholder 4"/>
          <p:cNvSpPr>
            <a:spLocks noGrp="1"/>
          </p:cNvSpPr>
          <p:nvPr>
            <p:ph type="dt" sz="half" idx="10"/>
          </p:nvPr>
        </p:nvSpPr>
        <p:spPr/>
        <p:txBody>
          <a:bodyPr/>
          <a:lstStyle/>
          <a:p>
            <a:fld id="{C8CC6709-C361-4091-8039-25654516317F}" type="datetimeFigureOut">
              <a:rPr lang="en-US" smtClean="0"/>
              <a:t>9/20/2021</a:t>
            </a:fld>
            <a:endParaRPr lang="en-US"/>
          </a:p>
        </p:txBody>
      </p:sp>
    </p:spTree>
    <p:extLst>
      <p:ext uri="{BB962C8B-B14F-4D97-AF65-F5344CB8AC3E}">
        <p14:creationId xmlns:p14="http://schemas.microsoft.com/office/powerpoint/2010/main" val="13491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CC6709-C361-4091-8039-25654516317F}" type="datetimeFigureOut">
              <a:rPr lang="en-US" smtClean="0"/>
              <a:t>9/20/2021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3F9626-65F1-4CAF-8743-29BAD7B20F76}" type="slidenum">
              <a:rPr lang="en-US" smtClean="0"/>
              <a:t>‹#›</a:t>
            </a:fld>
            <a:endParaRPr lang="en-US"/>
          </a:p>
        </p:txBody>
      </p:sp>
    </p:spTree>
    <p:extLst>
      <p:ext uri="{BB962C8B-B14F-4D97-AF65-F5344CB8AC3E}">
        <p14:creationId xmlns:p14="http://schemas.microsoft.com/office/powerpoint/2010/main" val="2270486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53" y="2729132"/>
            <a:ext cx="9093893" cy="4128868"/>
          </a:xfrm>
        </p:spPr>
        <p:txBody>
          <a:bodyPr>
            <a:noAutofit/>
          </a:bodyPr>
          <a:lstStyle/>
          <a:p>
            <a:pPr marL="0" indent="0" algn="ctr" rtl="1">
              <a:buNone/>
            </a:pPr>
            <a:r>
              <a:rPr lang="fa-IR" sz="3600" b="1" dirty="0">
                <a:solidFill>
                  <a:schemeClr val="tx1"/>
                </a:solidFill>
                <a:cs typeface="B Nazanin" panose="00000400000000000000" pitchFamily="2" charset="-78"/>
              </a:rPr>
              <a:t>مدل</a:t>
            </a:r>
            <a:r>
              <a:rPr lang="en-US" sz="3600" b="1" dirty="0">
                <a:solidFill>
                  <a:schemeClr val="tx1"/>
                </a:solidFill>
                <a:cs typeface="B Nazanin" panose="00000400000000000000" pitchFamily="2" charset="-78"/>
              </a:rPr>
              <a:t> </a:t>
            </a:r>
            <a:r>
              <a:rPr lang="fa-IR" sz="3600" b="1" dirty="0">
                <a:solidFill>
                  <a:schemeClr val="tx1"/>
                </a:solidFill>
                <a:cs typeface="B Nazanin" panose="00000400000000000000" pitchFamily="2" charset="-78"/>
              </a:rPr>
              <a:t> های بر پایه ترسیم جریانات نقدی</a:t>
            </a:r>
          </a:p>
          <a:p>
            <a:pPr marL="0" indent="0" algn="ctr" rtl="1">
              <a:buNone/>
            </a:pPr>
            <a:r>
              <a:rPr lang="fa-IR" sz="2400" b="1" dirty="0">
                <a:solidFill>
                  <a:schemeClr val="tx1"/>
                </a:solidFill>
                <a:cs typeface="B Nazanin" panose="00000400000000000000" pitchFamily="2" charset="-78"/>
              </a:rPr>
              <a:t>فصل سوم کتاب مدیریت ریسک مالی (جلد اول) انتشارات خواجه نصیر</a:t>
            </a:r>
          </a:p>
          <a:p>
            <a:pPr marL="0" indent="0" algn="ctr" rtl="1">
              <a:buNone/>
            </a:pPr>
            <a:r>
              <a:rPr lang="fa-IR" sz="2400" b="1" dirty="0">
                <a:solidFill>
                  <a:schemeClr val="tx1"/>
                </a:solidFill>
                <a:cs typeface="B Nazanin" panose="00000400000000000000" pitchFamily="2" charset="-78"/>
              </a:rPr>
              <a:t>مترجم: مصطفی گرگانی</a:t>
            </a:r>
          </a:p>
          <a:p>
            <a:pPr marL="0" indent="0" algn="ctr" rtl="1">
              <a:buNone/>
            </a:pPr>
            <a:r>
              <a:rPr lang="fa-IR" sz="3200" b="1" dirty="0">
                <a:solidFill>
                  <a:schemeClr val="tx1"/>
                </a:solidFill>
                <a:cs typeface="B Nazanin" panose="00000400000000000000" pitchFamily="2" charset="-78"/>
              </a:rPr>
              <a:t>استاد:  </a:t>
            </a:r>
          </a:p>
          <a:p>
            <a:pPr marL="0" indent="0" algn="ctr" rtl="1">
              <a:buNone/>
            </a:pPr>
            <a:r>
              <a:rPr lang="fa-IR" sz="3200" b="1" dirty="0">
                <a:solidFill>
                  <a:schemeClr val="tx1"/>
                </a:solidFill>
                <a:cs typeface="B Nazanin" panose="00000400000000000000" pitchFamily="2" charset="-78"/>
              </a:rPr>
              <a:t>ارائه:  </a:t>
            </a:r>
          </a:p>
          <a:p>
            <a:pPr marL="0" indent="0" algn="ctr" rtl="1">
              <a:buNone/>
            </a:pPr>
            <a:r>
              <a:rPr lang="fa-IR" sz="3200" b="1" dirty="0">
                <a:solidFill>
                  <a:schemeClr val="tx1"/>
                </a:solidFill>
                <a:cs typeface="B Nazanin" panose="00000400000000000000" pitchFamily="2" charset="-78"/>
              </a:rPr>
              <a:t>پاییز  </a:t>
            </a:r>
          </a:p>
        </p:txBody>
      </p:sp>
    </p:spTree>
    <p:extLst>
      <p:ext uri="{BB962C8B-B14F-4D97-AF65-F5344CB8AC3E}">
        <p14:creationId xmlns:p14="http://schemas.microsoft.com/office/powerpoint/2010/main" val="225968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1" y="96982"/>
            <a:ext cx="10065327" cy="6262255"/>
          </a:xfrm>
        </p:spPr>
        <p:txBody>
          <a:bodyPr>
            <a:normAutofit/>
          </a:bodyPr>
          <a:lstStyle/>
          <a:p>
            <a:pPr marL="0" indent="0" algn="just" rtl="1">
              <a:lnSpc>
                <a:spcPct val="150000"/>
              </a:lnSpc>
              <a:buNone/>
            </a:pPr>
            <a:r>
              <a:rPr lang="fa-IR" sz="2800" b="1" dirty="0">
                <a:solidFill>
                  <a:schemeClr val="tx1"/>
                </a:solidFill>
                <a:cs typeface="B Nazanin" panose="00000400000000000000" pitchFamily="2" charset="-78"/>
              </a:rPr>
              <a:t>متدولوژی مانده عمر تعدیل یافته</a:t>
            </a:r>
          </a:p>
          <a:p>
            <a:pPr marL="0" indent="0" algn="just" rtl="1">
              <a:lnSpc>
                <a:spcPct val="150000"/>
              </a:lnSpc>
              <a:buNone/>
            </a:pPr>
            <a:r>
              <a:rPr lang="fa-IR" sz="2400" dirty="0">
                <a:solidFill>
                  <a:schemeClr val="tx1"/>
                </a:solidFill>
                <a:cs typeface="B Nazanin" panose="00000400000000000000" pitchFamily="2" charset="-78"/>
              </a:rPr>
              <a:t>شکل زیر رابطه ی بین مانده عمر و دیرش تعدیل یافته اوراق با کوپن های متفاوت را نشان می دهد</a:t>
            </a:r>
            <a:endParaRPr lang="fa-IR" sz="2400" b="1" dirty="0">
              <a:solidFill>
                <a:schemeClr val="tx1"/>
              </a:solidFill>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7" y="1537855"/>
            <a:ext cx="10626436" cy="5320145"/>
          </a:xfrm>
          <a:prstGeom prst="rect">
            <a:avLst/>
          </a:prstGeom>
        </p:spPr>
      </p:pic>
    </p:spTree>
    <p:extLst>
      <p:ext uri="{BB962C8B-B14F-4D97-AF65-F5344CB8AC3E}">
        <p14:creationId xmlns:p14="http://schemas.microsoft.com/office/powerpoint/2010/main" val="187655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2" y="318654"/>
            <a:ext cx="10681854" cy="6137563"/>
          </a:xfrm>
        </p:spPr>
      </p:pic>
    </p:spTree>
    <p:extLst>
      <p:ext uri="{BB962C8B-B14F-4D97-AF65-F5344CB8AC3E}">
        <p14:creationId xmlns:p14="http://schemas.microsoft.com/office/powerpoint/2010/main" val="115933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just" rtl="1">
              <a:lnSpc>
                <a:spcPct val="150000"/>
              </a:lnSpc>
              <a:buNone/>
            </a:pPr>
            <a:r>
              <a:rPr lang="fa-IR" sz="2800" dirty="0">
                <a:solidFill>
                  <a:schemeClr val="tx1"/>
                </a:solidFill>
                <a:cs typeface="B Nazanin" panose="00000400000000000000" pitchFamily="2" charset="-78"/>
              </a:rPr>
              <a:t>منحنی های شکل (۳-۲) امکان مرتب نمودن موقعیت های معاملاتی بانک را بر اساس دیرش و با استفاده از اطلاعات مانده عمر تا سر رسید و همچنین کوپن آن فراهم میاورند. به عنوان مثال دارایی با مانده عمر ۹ سال و ۳ ماه با مقدار کوپن کم (نمودار سمت چپ)، در رده ی دیرش های تعدیل یافته ۸ تا ۱۰ سال قرار میگیرد (بنابراین از گره متناظر با دیرش ۹ سال روی ساختار زمانی استفاده خواهد شد). اگر همان دارایی از کوپن بالاتری برخوردار بود، در طبقهبندی دیرش ۶ تا ۸ سال قرار خواهد گرفت (بنابراین از گره متناظر با دیرش ۷ سال روی ساختار زمانی استفاده خواهد شد). بنابراین معیارهای مورد استفاده جهت تجمیع ریسک در تعداد محدودی گره، مانده عمر موقعیتهای معاملاتی و همچنین کم یا زیاد بودن مقدار کوپن میباشند. از اینرو این متدولوژی "مانده عمر تعدیل یافته" نامیده می شود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2829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9968345" cy="6262255"/>
          </a:xfrm>
        </p:spPr>
        <p:txBody>
          <a:bodyPr>
            <a:normAutofit/>
          </a:bodyPr>
          <a:lstStyle/>
          <a:p>
            <a:pPr marL="0" indent="0" algn="just" rtl="1">
              <a:lnSpc>
                <a:spcPct val="150000"/>
              </a:lnSpc>
              <a:buNone/>
            </a:pPr>
            <a:r>
              <a:rPr lang="fa-IR" sz="2800" b="1" dirty="0">
                <a:solidFill>
                  <a:schemeClr val="tx1"/>
                </a:solidFill>
                <a:cs typeface="B Nazanin" panose="00000400000000000000" pitchFamily="2" charset="-78"/>
              </a:rPr>
              <a:t>روش کمیته بال</a:t>
            </a:r>
          </a:p>
          <a:p>
            <a:pPr marL="0" indent="0" algn="just" rtl="1">
              <a:lnSpc>
                <a:spcPct val="150000"/>
              </a:lnSpc>
              <a:buNone/>
            </a:pPr>
            <a:endParaRPr lang="fa-IR" sz="2800" dirty="0">
              <a:solidFill>
                <a:schemeClr val="tx1"/>
              </a:solidFill>
              <a:cs typeface="B Nazanin" panose="00000400000000000000" pitchFamily="2" charset="-78"/>
            </a:endParaRPr>
          </a:p>
          <a:p>
            <a:pPr marL="0" indent="0" algn="just" rtl="1">
              <a:lnSpc>
                <a:spcPct val="150000"/>
              </a:lnSpc>
              <a:buNone/>
            </a:pPr>
            <a:r>
              <a:rPr lang="fa-IR" sz="2800" dirty="0">
                <a:solidFill>
                  <a:schemeClr val="tx1"/>
                </a:solidFill>
                <a:cs typeface="B Nazanin" panose="00000400000000000000" pitchFamily="2" charset="-78"/>
              </a:rPr>
              <a:t>روش ارائه شده توسط این کمیته تعیین معیاری جهت محاسبه ریسک نرخ بهره را برای بانک ها الزام نموده است. هدف از این کار تعیین بانک های با درجه مخاطره بالا نسبت به میانگین صنعت بوده است. به منظور تعیین این معیار هر بانک دارایی ها بدهی ها و اقلام خارج از ترازنامه را در 13 گروه با سررسید متفاوت طبقه بندی نموده است. سر رسیدها (تاریخ مذاکره مجدد) تا حد امکان همراه با کوپن های بالا در نظر گرفته شده است.</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05160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655" y="138545"/>
            <a:ext cx="9628909" cy="6719455"/>
          </a:xfrm>
        </p:spPr>
      </p:pic>
    </p:spTree>
    <p:extLst>
      <p:ext uri="{BB962C8B-B14F-4D97-AF65-F5344CB8AC3E}">
        <p14:creationId xmlns:p14="http://schemas.microsoft.com/office/powerpoint/2010/main" val="410391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672" y="180109"/>
            <a:ext cx="9878291" cy="6373091"/>
          </a:xfrm>
        </p:spPr>
      </p:pic>
    </p:spTree>
    <p:extLst>
      <p:ext uri="{BB962C8B-B14F-4D97-AF65-F5344CB8AC3E}">
        <p14:creationId xmlns:p14="http://schemas.microsoft.com/office/powerpoint/2010/main" val="48216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435" y="221673"/>
            <a:ext cx="9213273" cy="6400799"/>
          </a:xfrm>
        </p:spPr>
      </p:pic>
    </p:spTree>
    <p:extLst>
      <p:ext uri="{BB962C8B-B14F-4D97-AF65-F5344CB8AC3E}">
        <p14:creationId xmlns:p14="http://schemas.microsoft.com/office/powerpoint/2010/main" val="64501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just" rtl="1">
              <a:lnSpc>
                <a:spcPct val="150000"/>
              </a:lnSpc>
              <a:buNone/>
            </a:pPr>
            <a:r>
              <a:rPr lang="fa-IR" sz="2800" b="1" dirty="0">
                <a:solidFill>
                  <a:schemeClr val="tx1"/>
                </a:solidFill>
                <a:cs typeface="B Nazanin" panose="00000400000000000000" pitchFamily="2" charset="-78"/>
              </a:rPr>
              <a:t>خوشه سازی</a:t>
            </a:r>
          </a:p>
          <a:p>
            <a:pPr marL="0" indent="0" algn="just" rtl="1">
              <a:lnSpc>
                <a:spcPct val="150000"/>
              </a:lnSpc>
              <a:buNone/>
            </a:pPr>
            <a:r>
              <a:rPr lang="fa-IR" sz="2800" b="1" dirty="0">
                <a:solidFill>
                  <a:schemeClr val="tx1"/>
                </a:solidFill>
                <a:cs typeface="B Nazanin" panose="00000400000000000000" pitchFamily="2" charset="-78"/>
              </a:rPr>
              <a:t>ساختار متدولوژی</a:t>
            </a:r>
          </a:p>
          <a:p>
            <a:pPr marL="0" indent="0" algn="just" rtl="1">
              <a:lnSpc>
                <a:spcPct val="150000"/>
              </a:lnSpc>
              <a:buNone/>
            </a:pPr>
            <a:r>
              <a:rPr lang="fa-IR" sz="2800" dirty="0">
                <a:solidFill>
                  <a:schemeClr val="tx1"/>
                </a:solidFill>
                <a:cs typeface="B Nazanin" panose="00000400000000000000" pitchFamily="2" charset="-78"/>
              </a:rPr>
              <a:t>خوشه سازی که به عنوان دسته بندی وجوه نقد نیز شناخته میشود، به معنای تبدیل جریان نقد واقعی یک دارایی یا بدهی به یک جریان نقدی مجازی یا قراردادی میباشد (با سررسیدهای متناظر با یک یا چند گره روی ساختار زمانی). به طور خاص، به جز در سررسید که متناظر با یک گره روی منحنی است، هر جریان نقدی واقعی به دو جریان نقدی مجازی با سررسیدهای متناظر با گرههای قبل و بعد از سر رسید واقعی شکسته می شود.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5879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1282289" cy="581025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10250"/>
            <a:ext cx="11282289" cy="1047750"/>
          </a:xfrm>
          <a:prstGeom prst="rect">
            <a:avLst/>
          </a:prstGeom>
        </p:spPr>
      </p:pic>
    </p:spTree>
    <p:extLst>
      <p:ext uri="{BB962C8B-B14F-4D97-AF65-F5344CB8AC3E}">
        <p14:creationId xmlns:p14="http://schemas.microsoft.com/office/powerpoint/2010/main" val="215375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843" y="119575"/>
            <a:ext cx="9917723" cy="6738425"/>
          </a:xfrm>
        </p:spPr>
      </p:pic>
    </p:spTree>
    <p:extLst>
      <p:ext uri="{BB962C8B-B14F-4D97-AF65-F5344CB8AC3E}">
        <p14:creationId xmlns:p14="http://schemas.microsoft.com/office/powerpoint/2010/main" val="112157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9871363" cy="6262255"/>
          </a:xfrm>
        </p:spPr>
        <p:txBody>
          <a:bodyPr>
            <a:normAutofit/>
          </a:bodyPr>
          <a:lstStyle/>
          <a:p>
            <a:pPr marL="0" indent="0" algn="just" rtl="1">
              <a:lnSpc>
                <a:spcPct val="150000"/>
              </a:lnSpc>
              <a:buNone/>
            </a:pPr>
            <a:r>
              <a:rPr lang="fa-IR" sz="2800" b="1" dirty="0">
                <a:solidFill>
                  <a:schemeClr val="tx1"/>
                </a:solidFill>
                <a:cs typeface="B Nazanin" panose="00000400000000000000" pitchFamily="2" charset="-78"/>
              </a:rPr>
              <a:t>مقدمه:</a:t>
            </a:r>
          </a:p>
          <a:p>
            <a:pPr marL="0" indent="0" algn="just" rtl="1">
              <a:lnSpc>
                <a:spcPct val="150000"/>
              </a:lnSpc>
              <a:buNone/>
            </a:pPr>
            <a:r>
              <a:rPr lang="fa-IR" sz="2800" dirty="0">
                <a:solidFill>
                  <a:schemeClr val="tx1"/>
                </a:solidFill>
                <a:cs typeface="B Nazanin" panose="00000400000000000000" pitchFamily="2" charset="-78"/>
              </a:rPr>
              <a:t>یکی از اصلی ترین محدودیتهای مدل‌های اندازه‌گیری و مدیریت ریسک نرخ بهره که در فصل قبلی تشریح شد، فرض تغییر یکنواخت نرخ های بهره با سررسیدهای مختلف میباشد. در عمل، نرخ های سررسیدهای مختلف اغلب دارای نوسانات متفاوتی می باشند (نتیجتاً منحنی بازده انتقالات نامتقارنی از خود نشان می دهند). در چنین مواردی مدل هایی که در بخش های قبلی مورد تحلیل قرار گرفت، منجر به خطای تخمین و تعریف نادرست خط‌مشی‌های مدیریتی می شود.</a:t>
            </a:r>
          </a:p>
        </p:txBody>
      </p:sp>
    </p:spTree>
    <p:extLst>
      <p:ext uri="{BB962C8B-B14F-4D97-AF65-F5344CB8AC3E}">
        <p14:creationId xmlns:p14="http://schemas.microsoft.com/office/powerpoint/2010/main" val="215018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0"/>
            <a:ext cx="10065327" cy="6622473"/>
          </a:xfrm>
        </p:spPr>
        <p:txBody>
          <a:bodyPr>
            <a:normAutofit/>
          </a:bodyPr>
          <a:lstStyle/>
          <a:p>
            <a:pPr marL="0" indent="0" algn="just" rtl="1">
              <a:lnSpc>
                <a:spcPct val="150000"/>
              </a:lnSpc>
              <a:buNone/>
            </a:pPr>
            <a:r>
              <a:rPr lang="fa-IR" sz="2800" b="1" dirty="0">
                <a:solidFill>
                  <a:schemeClr val="tx1"/>
                </a:solidFill>
                <a:cs typeface="B Nazanin" panose="00000400000000000000" pitchFamily="2" charset="-78"/>
              </a:rPr>
              <a:t>روش خوشه سازی بر پایه نوسان قیمت</a:t>
            </a:r>
            <a:endParaRPr lang="en-US" sz="2800" b="1" dirty="0">
              <a:solidFill>
                <a:schemeClr val="tx1"/>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3" y="689317"/>
            <a:ext cx="10065326" cy="5933156"/>
          </a:xfrm>
          <a:prstGeom prst="rect">
            <a:avLst/>
          </a:prstGeom>
        </p:spPr>
      </p:pic>
    </p:spTree>
    <p:extLst>
      <p:ext uri="{BB962C8B-B14F-4D97-AF65-F5344CB8AC3E}">
        <p14:creationId xmlns:p14="http://schemas.microsoft.com/office/powerpoint/2010/main" val="151995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ctr" rtl="1">
              <a:lnSpc>
                <a:spcPct val="150000"/>
              </a:lnSpc>
              <a:buNone/>
            </a:pPr>
            <a:endParaRPr lang="fa-IR" sz="8000" b="1" dirty="0">
              <a:solidFill>
                <a:schemeClr val="tx1"/>
              </a:solidFill>
              <a:cs typeface="B Nazanin" panose="00000400000000000000" pitchFamily="2" charset="-78"/>
            </a:endParaRPr>
          </a:p>
          <a:p>
            <a:pPr marL="0" indent="0" algn="ctr" rtl="1">
              <a:lnSpc>
                <a:spcPct val="150000"/>
              </a:lnSpc>
              <a:buNone/>
            </a:pPr>
            <a:r>
              <a:rPr lang="fa-IR" sz="8000" b="1" dirty="0">
                <a:solidFill>
                  <a:schemeClr val="tx1"/>
                </a:solidFill>
                <a:cs typeface="B Nazanin" panose="00000400000000000000" pitchFamily="2" charset="-78"/>
              </a:rPr>
              <a:t>تشکر از توجه شما</a:t>
            </a:r>
            <a:endParaRPr lang="en-US" sz="8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47456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just" rtl="1">
              <a:lnSpc>
                <a:spcPct val="150000"/>
              </a:lnSpc>
              <a:buNone/>
            </a:pPr>
            <a:endParaRPr lang="fa-IR" sz="2800" dirty="0">
              <a:solidFill>
                <a:schemeClr val="tx1"/>
              </a:solidFill>
              <a:cs typeface="B Nazanin" panose="00000400000000000000" pitchFamily="2" charset="-78"/>
            </a:endParaRPr>
          </a:p>
          <a:p>
            <a:pPr marL="0" indent="0" algn="just" rtl="1">
              <a:lnSpc>
                <a:spcPct val="150000"/>
              </a:lnSpc>
              <a:buNone/>
            </a:pPr>
            <a:r>
              <a:rPr lang="fa-IR" sz="2800" dirty="0">
                <a:solidFill>
                  <a:schemeClr val="tx1"/>
                </a:solidFill>
                <a:cs typeface="B Nazanin" panose="00000400000000000000" pitchFamily="2" charset="-78"/>
              </a:rPr>
              <a:t>در این بخش تکنیک های بر پایه ی ترسیم جریان نقدی ارائه می شود که با اعمال تغییرات نرخ بهره روی سررسیدهای مختلف، بر محدودیت فوق غلبه خواهد شد. بر خلاف شکاف دیرش که بر مبنای بازده تا سررسید و منحنی بازده می باشد، مدل های ترسیم جریان نقدی بر مبنای منحنی های بهره کوپن صفر یا ساختار زمانی نرخ بهره ایجاد شده اند. این روش از تکنیک های ترسیم جریان های نقدی منفرد که دارایی ها و بدهی های بانک را تشکیل می‌دهند، استفاده نموده، به طوری که هر کدام از این دارایی ها و بدهی ها، به گره ها یا سررسیدهایی در ساختار زمانی مرتبط می شود.</a:t>
            </a:r>
          </a:p>
        </p:txBody>
      </p:sp>
    </p:spTree>
    <p:extLst>
      <p:ext uri="{BB962C8B-B14F-4D97-AF65-F5344CB8AC3E}">
        <p14:creationId xmlns:p14="http://schemas.microsoft.com/office/powerpoint/2010/main" val="404965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just" rtl="1">
              <a:lnSpc>
                <a:spcPct val="150000"/>
              </a:lnSpc>
              <a:buNone/>
            </a:pPr>
            <a:r>
              <a:rPr lang="fa-IR" sz="2800" b="1" dirty="0">
                <a:solidFill>
                  <a:schemeClr val="tx1"/>
                </a:solidFill>
                <a:cs typeface="B Nazanin" panose="00000400000000000000" pitchFamily="2" charset="-78"/>
              </a:rPr>
              <a:t>اهداف ترسیم جریان نقدی و ساختار زمانی</a:t>
            </a:r>
          </a:p>
          <a:p>
            <a:pPr marL="0" indent="0" algn="just" rtl="1">
              <a:lnSpc>
                <a:spcPct val="150000"/>
              </a:lnSpc>
              <a:buNone/>
            </a:pPr>
            <a:r>
              <a:rPr lang="fa-IR" sz="2800" dirty="0">
                <a:solidFill>
                  <a:schemeClr val="tx1"/>
                </a:solidFill>
                <a:cs typeface="B Nazanin" panose="00000400000000000000" pitchFamily="2" charset="-78"/>
              </a:rPr>
              <a:t>همانطور که قبلاً بیان شد، مدل شکاف دیرش با فرض اولیه خود مبنی بر تغییرات یکنواخت نرخ بهره در سر رسیدهای مختلف، محدود شده است. این فرض در واقع صحیح نبوده زیرا چنانچه به طور مثال، دارایی های بانک تنها شامل دو رهن با نرخ بهره ثابت و تاریخ سررسید به ترتیب ۵ و ۱۰ سال باشد، تغییرات نسبی نرخ بهره می تواند متفاوت از یکدیگر باشد (به ترتیب ۱٪+ و ۰/۶%-). اگر تنها از یک مقدار (به طور مثال میانگین تغییرات) استفاده شود، این امر وضعیت واقعی را منعکس نخواهد کرد. در حقیقت وقتی تغییرات دو نرخ در جهت عکس هم باشند، حتی نوع استاندارد شده شکاف دیرش نیز قابل استفاده نخواهد بود.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7891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just" rtl="1">
              <a:lnSpc>
                <a:spcPct val="150000"/>
              </a:lnSpc>
              <a:buNone/>
            </a:pPr>
            <a:endParaRPr lang="fa-IR" sz="2800" dirty="0">
              <a:solidFill>
                <a:schemeClr val="tx1"/>
              </a:solidFill>
              <a:cs typeface="B Nazanin" panose="00000400000000000000" pitchFamily="2" charset="-78"/>
            </a:endParaRPr>
          </a:p>
          <a:p>
            <a:pPr marL="0" indent="0" algn="just" rtl="1">
              <a:lnSpc>
                <a:spcPct val="150000"/>
              </a:lnSpc>
              <a:buNone/>
            </a:pPr>
            <a:r>
              <a:rPr lang="fa-IR" sz="2800" dirty="0">
                <a:solidFill>
                  <a:schemeClr val="tx1"/>
                </a:solidFill>
                <a:cs typeface="B Nazanin" panose="00000400000000000000" pitchFamily="2" charset="-78"/>
              </a:rPr>
              <a:t>در حقیقت برای هر یک از دو رهن مذکور، یک جریان نقدی با سر رسید متفاوت می تواند ترسیم شود، همانند پرتفوی اوراق قرضه کوپن صفر که هر یک متناظر با یک نرخ بازار متفاوت بوده و با درجات مختلفی نوسان می کنند. به عنوان مثال رهن ۱۰ ساله با چهار پرداخت در سال معادل ان است که ۴۰ اوراق قرضه کوپن صفر با سر رسید متفاوت وجود داشته باشد. هر یک از این جریان های نقدی باید طبق بازده متناظر خود ارزیابی شود. با این استدلال، فرضی تغییر استاندارد نرخ بهره این رهن، معادل فرضی تغییر یکسان ۴۰ نرخ بهره مختلف می باشد.</a:t>
            </a:r>
          </a:p>
        </p:txBody>
      </p:sp>
    </p:spTree>
    <p:extLst>
      <p:ext uri="{BB962C8B-B14F-4D97-AF65-F5344CB8AC3E}">
        <p14:creationId xmlns:p14="http://schemas.microsoft.com/office/powerpoint/2010/main" val="196723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3" y="360218"/>
            <a:ext cx="9220200" cy="6262255"/>
          </a:xfrm>
        </p:spPr>
        <p:txBody>
          <a:bodyPr>
            <a:normAutofit/>
          </a:bodyPr>
          <a:lstStyle/>
          <a:p>
            <a:pPr marL="0" indent="0" algn="just" rtl="1">
              <a:lnSpc>
                <a:spcPct val="150000"/>
              </a:lnSpc>
              <a:buNone/>
            </a:pPr>
            <a:endParaRPr lang="fa-IR" sz="2800" dirty="0">
              <a:solidFill>
                <a:schemeClr val="tx1"/>
              </a:solidFill>
              <a:cs typeface="B Nazanin" panose="00000400000000000000" pitchFamily="2" charset="-78"/>
            </a:endParaRPr>
          </a:p>
          <a:p>
            <a:pPr marL="0" indent="0" algn="just" rtl="1">
              <a:lnSpc>
                <a:spcPct val="150000"/>
              </a:lnSpc>
              <a:buNone/>
            </a:pPr>
            <a:r>
              <a:rPr lang="fa-IR" sz="2800" dirty="0">
                <a:solidFill>
                  <a:schemeClr val="tx1"/>
                </a:solidFill>
                <a:cs typeface="B Nazanin" panose="00000400000000000000" pitchFamily="2" charset="-78"/>
              </a:rPr>
              <a:t>جهت رفع این نقص و دستیابی به تخمین اثر تغییرات متفاوت نرخ با سررسیدهای مختلف روی ارزش بازاری حقوق صاحبان سهام بانک، نیاز به دو مورد ذیل می باشد:</a:t>
            </a:r>
          </a:p>
          <a:p>
            <a:pPr algn="just" rtl="1">
              <a:lnSpc>
                <a:spcPct val="150000"/>
              </a:lnSpc>
              <a:buFont typeface="Wingdings" panose="05000000000000000000" pitchFamily="2" charset="2"/>
              <a:buChar char="ü"/>
            </a:pPr>
            <a:r>
              <a:rPr lang="fa-IR" sz="2800" dirty="0">
                <a:solidFill>
                  <a:schemeClr val="tx1"/>
                </a:solidFill>
                <a:cs typeface="B Nazanin" panose="00000400000000000000" pitchFamily="2" charset="-78"/>
              </a:rPr>
              <a:t>منحنی بازده ای که امکان تخصیص نرخ بهره مشخصی را به هر جریان نقدی تشکیل دهنده دارایی یا بدهی فراهم می سازد.</a:t>
            </a:r>
          </a:p>
          <a:p>
            <a:pPr algn="just" rtl="1">
              <a:lnSpc>
                <a:spcPct val="150000"/>
              </a:lnSpc>
              <a:buFont typeface="Wingdings" panose="05000000000000000000" pitchFamily="2" charset="2"/>
              <a:buChar char="ü"/>
            </a:pPr>
            <a:r>
              <a:rPr lang="fa-IR" sz="2800" dirty="0">
                <a:solidFill>
                  <a:schemeClr val="tx1"/>
                </a:solidFill>
                <a:cs typeface="B Nazanin" panose="00000400000000000000" pitchFamily="2" charset="-78"/>
              </a:rPr>
              <a:t> روشی که امکان تعیین تعداد محدودی از سررسیدها را به منظور ترسیم هر جریان نقدی و تخمین تغییرات مختلف نرخ بهره فراهم می سازد.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16467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10" y="387927"/>
            <a:ext cx="9788236" cy="6262255"/>
          </a:xfrm>
        </p:spPr>
        <p:txBody>
          <a:bodyPr>
            <a:normAutofit/>
          </a:bodyPr>
          <a:lstStyle/>
          <a:p>
            <a:pPr marL="0" indent="0" algn="just" rtl="1">
              <a:buNone/>
            </a:pPr>
            <a:r>
              <a:rPr lang="fa-IR" sz="2800" b="1" dirty="0">
                <a:solidFill>
                  <a:schemeClr val="tx1"/>
                </a:solidFill>
                <a:cs typeface="B Nazanin" panose="00000400000000000000" pitchFamily="2" charset="-78"/>
              </a:rPr>
              <a:t>انتخاب رئوس ساختار زمانی:</a:t>
            </a:r>
          </a:p>
          <a:p>
            <a:pPr marL="0" indent="0" algn="just" rtl="1">
              <a:buNone/>
            </a:pPr>
            <a:r>
              <a:rPr lang="fa-IR" sz="2800" dirty="0">
                <a:solidFill>
                  <a:schemeClr val="tx1"/>
                </a:solidFill>
                <a:cs typeface="B Nazanin" panose="00000400000000000000" pitchFamily="2" charset="-78"/>
              </a:rPr>
              <a:t>برای تخمین تعداد و موقعیت رئوس منحنی کوپن صفر مورد استفاده جهت مدیریت ريسک نرخ بهره بانک، سه عامل باید مورد توجه قرار گیرد:</a:t>
            </a:r>
          </a:p>
          <a:p>
            <a:pPr algn="just" rtl="1">
              <a:buFont typeface="Wingdings" panose="05000000000000000000" pitchFamily="2" charset="2"/>
              <a:buChar char="ü"/>
            </a:pPr>
            <a:r>
              <a:rPr lang="fa-IR" sz="2800" dirty="0">
                <a:solidFill>
                  <a:schemeClr val="tx1"/>
                </a:solidFill>
                <a:cs typeface="B Nazanin" panose="00000400000000000000" pitchFamily="2" charset="-78"/>
              </a:rPr>
              <a:t> تغییرات نرخ های بهره کوتاه مدت معمولا بزرگتر و رایج تر از تغییرات نرخ های بهره بلندمدت است؛ </a:t>
            </a:r>
          </a:p>
          <a:p>
            <a:pPr algn="just" rtl="1">
              <a:buFont typeface="Wingdings" panose="05000000000000000000" pitchFamily="2" charset="2"/>
              <a:buChar char="ü"/>
            </a:pPr>
            <a:r>
              <a:rPr lang="fa-IR" sz="2800" dirty="0">
                <a:solidFill>
                  <a:schemeClr val="tx1"/>
                </a:solidFill>
                <a:cs typeface="B Nazanin" panose="00000400000000000000" pitchFamily="2" charset="-78"/>
              </a:rPr>
              <a:t>نوسانات نرخ بهره معمولاً با افزایش سررسید کاهش مییابد. همچنین نوسانات به دلیل اثر پدیده بازگشت به میانگین، به یک سطح ثابت می رسند ؛</a:t>
            </a:r>
          </a:p>
          <a:p>
            <a:pPr algn="just" rtl="1">
              <a:buFont typeface="Wingdings" panose="05000000000000000000" pitchFamily="2" charset="2"/>
              <a:buChar char="ü"/>
            </a:pPr>
            <a:r>
              <a:rPr lang="fa-IR" sz="2800" dirty="0">
                <a:solidFill>
                  <a:schemeClr val="tx1"/>
                </a:solidFill>
                <a:cs typeface="B Nazanin" panose="00000400000000000000" pitchFamily="2" charset="-78"/>
              </a:rPr>
              <a:t>جریان های نقدی بانک ها اغلب کوتاه مدت می باشند.</a:t>
            </a:r>
          </a:p>
          <a:p>
            <a:pPr marL="0" indent="0" algn="just" rtl="1">
              <a:buNone/>
            </a:pPr>
            <a:r>
              <a:rPr lang="fa-IR" sz="2800" dirty="0">
                <a:solidFill>
                  <a:schemeClr val="tx1"/>
                </a:solidFill>
                <a:cs typeface="B Nazanin" panose="00000400000000000000" pitchFamily="2" charset="-78"/>
              </a:rPr>
              <a:t>موارد فوق بدین معنی است که وجود گره های بیشتر در کوتاه مدت مناسب تر بوده و هیچ گره ای نباید تعداد بیش از حدی از جریان های نقدی را به خود اختصاص دهد.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28900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a:bodyPr>
          <a:lstStyle/>
          <a:p>
            <a:pPr marL="0" indent="0" algn="just" rtl="1">
              <a:lnSpc>
                <a:spcPct val="150000"/>
              </a:lnSpc>
              <a:buNone/>
            </a:pPr>
            <a:endParaRPr lang="fa-IR" sz="2800" dirty="0">
              <a:solidFill>
                <a:schemeClr val="tx1"/>
              </a:solidFill>
              <a:cs typeface="B Nazanin" panose="00000400000000000000" pitchFamily="2" charset="-78"/>
            </a:endParaRPr>
          </a:p>
          <a:p>
            <a:pPr marL="0" indent="0" algn="just" rtl="1">
              <a:lnSpc>
                <a:spcPct val="150000"/>
              </a:lnSpc>
              <a:buNone/>
            </a:pPr>
            <a:r>
              <a:rPr lang="fa-IR" sz="2800" dirty="0">
                <a:solidFill>
                  <a:schemeClr val="tx1"/>
                </a:solidFill>
                <a:cs typeface="B Nazanin" panose="00000400000000000000" pitchFamily="2" charset="-78"/>
              </a:rPr>
              <a:t>علاوه بر این بانکها باید در انتخاب رئوس منعطف بوده و مشخصه های بازارهای داخلی را در نظر بگیرند. در بازار </a:t>
            </a:r>
            <a:r>
              <a:rPr lang="en-US" sz="2800" dirty="0">
                <a:solidFill>
                  <a:schemeClr val="tx1"/>
                </a:solidFill>
                <a:cs typeface="B Nazanin" panose="00000400000000000000" pitchFamily="2" charset="-78"/>
              </a:rPr>
              <a:t>UK</a:t>
            </a:r>
            <a:r>
              <a:rPr lang="fa-IR" sz="2800" dirty="0">
                <a:solidFill>
                  <a:schemeClr val="tx1"/>
                </a:solidFill>
                <a:cs typeface="B Nazanin" panose="00000400000000000000" pitchFamily="2" charset="-78"/>
              </a:rPr>
              <a:t> </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می توان تعداد زیادی اوراق قرضه معاملاتی با سررسیدهای تا ۳۰ سال را مشاهده نمود. از سوی دیگر در آلمان و ایتالیا اوراق قرضه با سررسیدهای ۱۰ ساله بسیار رایج بوده و تعداد اوراق قرضه ۳۰ ساله ناچیز میباشد. در عوض در آمریکا علیرغم حجم بالای معامله اوراق قرضه در بازار، بخش اعظمی از این اوراق در بازه سررسید ۹ تا ۱۷ ساله قرار داشته و اوراق قرضه سنتی کمیاب می باشند.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85473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360218"/>
            <a:ext cx="10065327" cy="6262255"/>
          </a:xfrm>
        </p:spPr>
        <p:txBody>
          <a:bodyPr>
            <a:normAutofit fontScale="92500" lnSpcReduction="10000"/>
          </a:bodyPr>
          <a:lstStyle/>
          <a:p>
            <a:pPr marL="0" indent="0" algn="just" rtl="1">
              <a:lnSpc>
                <a:spcPct val="150000"/>
              </a:lnSpc>
              <a:buNone/>
            </a:pPr>
            <a:r>
              <a:rPr lang="fa-IR" sz="2800" b="1" dirty="0">
                <a:solidFill>
                  <a:schemeClr val="tx1"/>
                </a:solidFill>
                <a:cs typeface="B Nazanin" panose="00000400000000000000" pitchFamily="2" charset="-78"/>
              </a:rPr>
              <a:t>تکنیکهای بر پایه بازه</a:t>
            </a:r>
            <a:r>
              <a:rPr lang="en-US" sz="2800" b="1" dirty="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های زمانی گسسته</a:t>
            </a:r>
          </a:p>
          <a:p>
            <a:pPr marL="0" indent="0" algn="just" rtl="1">
              <a:lnSpc>
                <a:spcPct val="150000"/>
              </a:lnSpc>
              <a:buNone/>
            </a:pPr>
            <a:r>
              <a:rPr lang="fa-IR" sz="2800" b="1" dirty="0">
                <a:solidFill>
                  <a:schemeClr val="tx1"/>
                </a:solidFill>
                <a:cs typeface="B Nazanin" panose="00000400000000000000" pitchFamily="2" charset="-78"/>
              </a:rPr>
              <a:t>متدولوژی بازه دیرش</a:t>
            </a:r>
          </a:p>
          <a:p>
            <a:pPr marL="0" indent="0" algn="just" rtl="1">
              <a:lnSpc>
                <a:spcPct val="150000"/>
              </a:lnSpc>
              <a:buNone/>
            </a:pPr>
            <a:r>
              <a:rPr lang="fa-IR" sz="2800" dirty="0">
                <a:solidFill>
                  <a:schemeClr val="tx1"/>
                </a:solidFill>
                <a:cs typeface="B Nazanin" panose="00000400000000000000" pitchFamily="2" charset="-78"/>
              </a:rPr>
              <a:t>راهکار نخست و ابتدایی جهت ساده</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سازی پرتفوی بانک به تعداد کمی از گره ها، بر اساس مانده عمر هر موقعیت معاملاتی میباشد. دارایی</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ها و بدهی</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ها با سررسیدهای قابل قیاس میتوانند در فواصل زمانی گسسته گروه بندی شده و مقدار میانی هر یک از این فواصل، یک گره در ساختار زمانی بانک خواهد بود. این حقیقت که ریسک دارایی</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ها و بدهی</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ها با نرخ ثابت به مانده عمر آن بستگی زیادی نداشته بلکه به تعداد و وزن جریان های نقدی میانی وابسته میباشد، تاکنون توسط این رویکرد</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نادیده گرفته شده است</a:t>
            </a:r>
          </a:p>
          <a:p>
            <a:pPr marL="0" indent="0" algn="just" rtl="1">
              <a:lnSpc>
                <a:spcPct val="150000"/>
              </a:lnSpc>
              <a:buNone/>
            </a:pPr>
            <a:r>
              <a:rPr lang="fa-IR" sz="2800" dirty="0">
                <a:solidFill>
                  <a:schemeClr val="tx1"/>
                </a:solidFill>
                <a:cs typeface="B Nazanin" panose="00000400000000000000" pitchFamily="2" charset="-78"/>
              </a:rPr>
              <a:t> در هر حال تا حد امکان هدف مشترک تمامی تکنیک های ترسیم جریان نقدی، ساده سازی ساختار زمانی بدهی ها و دارایی های بانک میباشد.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710274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288</TotalTime>
  <Words>1293</Words>
  <Application>Microsoft Office PowerPoint</Application>
  <PresentationFormat>Widescreen</PresentationFormat>
  <Paragraphs>43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nabizadeh73</cp:lastModifiedBy>
  <cp:revision>57</cp:revision>
  <dcterms:created xsi:type="dcterms:W3CDTF">2017-12-02T16:21:12Z</dcterms:created>
  <dcterms:modified xsi:type="dcterms:W3CDTF">2021-09-20T08:19:40Z</dcterms:modified>
</cp:coreProperties>
</file>