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1138" y="-206"/>
      </p:cViewPr>
      <p:guideLst>
        <p:guide orient="horz" pos="2160"/>
        <p:guide pos="2880"/>
      </p:guideLst>
    </p:cSldViewPr>
  </p:slideViewPr>
  <p:notesTextViewPr>
    <p:cViewPr>
      <p:scale>
        <a:sx n="100" d="100"/>
        <a:sy n="100" d="100"/>
      </p:scale>
      <p:origin x="0" y="0"/>
    </p:cViewPr>
  </p:notesTextViewPr>
  <p:sorterViewPr>
    <p:cViewPr>
      <p:scale>
        <a:sx n="49" d="100"/>
        <a:sy n="4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A21C3A-8B80-43B8-8246-908DC6D6F305}" type="datetimeFigureOut">
              <a:rPr lang="fa-IR" smtClean="0"/>
              <a:t>1445/02/15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9A0DBEF6-77FA-4D1B-96CA-87B66B5F7256}"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A21C3A-8B80-43B8-8246-908DC6D6F305}"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A21C3A-8B80-43B8-8246-908DC6D6F305}" type="datetimeFigureOut">
              <a:rPr lang="fa-IR" smtClean="0"/>
              <a:t>1445/02/15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0DBEF6-77FA-4D1B-96CA-87B66B5F7256}"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A21C3A-8B80-43B8-8246-908DC6D6F305}" type="datetimeFigureOut">
              <a:rPr lang="fa-IR" smtClean="0"/>
              <a:t>1445/02/15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A21C3A-8B80-43B8-8246-908DC6D6F305}" type="datetimeFigureOut">
              <a:rPr lang="fa-IR" smtClean="0"/>
              <a:t>1445/02/15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A21C3A-8B80-43B8-8246-908DC6D6F305}" type="datetimeFigureOut">
              <a:rPr lang="fa-IR" smtClean="0"/>
              <a:t>1445/02/15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21C3A-8B80-43B8-8246-908DC6D6F305}" type="datetimeFigureOut">
              <a:rPr lang="fa-IR" smtClean="0"/>
              <a:t>1445/02/15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A21C3A-8B80-43B8-8246-908DC6D6F305}" type="datetimeFigureOut">
              <a:rPr lang="fa-IR" smtClean="0"/>
              <a:t>1445/02/15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0DBEF6-77FA-4D1B-96CA-87B66B5F7256}"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A21C3A-8B80-43B8-8246-908DC6D6F305}" type="datetimeFigureOut">
              <a:rPr lang="fa-IR" smtClean="0"/>
              <a:t>1445/02/15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9A0DBEF6-77FA-4D1B-96CA-87B66B5F7256}"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A21C3A-8B80-43B8-8246-908DC6D6F305}" type="datetimeFigureOut">
              <a:rPr lang="fa-IR" smtClean="0"/>
              <a:t>1445/02/15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0DBEF6-77FA-4D1B-96CA-87B66B5F7256}"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4422"/>
            <a:ext cx="7851648" cy="1214446"/>
          </a:xfrm>
        </p:spPr>
        <p:txBody>
          <a:bodyPr/>
          <a:lstStyle/>
          <a:p>
            <a:pPr algn="ctr"/>
            <a:r>
              <a:rPr lang="fa-IR" dirty="0">
                <a:cs typeface="B Nazanin" pitchFamily="2" charset="-78"/>
              </a:rPr>
              <a:t>موضوع :حسابداری سه طرفه</a:t>
            </a:r>
            <a:endParaRPr lang="fa-IR" dirty="0"/>
          </a:p>
        </p:txBody>
      </p:sp>
      <p:sp>
        <p:nvSpPr>
          <p:cNvPr id="3" name="Subtitle 2"/>
          <p:cNvSpPr>
            <a:spLocks noGrp="1"/>
          </p:cNvSpPr>
          <p:nvPr>
            <p:ph type="subTitle" idx="1"/>
          </p:nvPr>
        </p:nvSpPr>
        <p:spPr>
          <a:xfrm>
            <a:off x="533400" y="3228536"/>
            <a:ext cx="7854696" cy="3129422"/>
          </a:xfrm>
        </p:spPr>
        <p:txBody>
          <a:bodyPr>
            <a:normAutofit fontScale="92500" lnSpcReduction="10000"/>
          </a:bodyPr>
          <a:lstStyle/>
          <a:p>
            <a:pPr algn="ctr"/>
            <a:r>
              <a:rPr lang="fa-IR" sz="3900" dirty="0">
                <a:solidFill>
                  <a:schemeClr val="bg1"/>
                </a:solidFill>
                <a:cs typeface="B Titr" pitchFamily="2" charset="-78"/>
              </a:rPr>
              <a:t>استاد :  جناب آقای نوری فرد</a:t>
            </a:r>
          </a:p>
          <a:p>
            <a:pPr algn="ctr"/>
            <a:endParaRPr lang="fa-IR" sz="2800" dirty="0">
              <a:solidFill>
                <a:schemeClr val="bg1"/>
              </a:solidFill>
              <a:cs typeface="B Titr" pitchFamily="2" charset="-78"/>
            </a:endParaRPr>
          </a:p>
          <a:p>
            <a:pPr algn="ctr"/>
            <a:r>
              <a:rPr lang="fa-IR" sz="3400" dirty="0">
                <a:solidFill>
                  <a:schemeClr val="bg1"/>
                </a:solidFill>
                <a:cs typeface="B Nazanin" pitchFamily="2" charset="-78"/>
              </a:rPr>
              <a:t>تهیه و تنظیم : مرداسی </a:t>
            </a:r>
          </a:p>
          <a:p>
            <a:pPr algn="ctr"/>
            <a:r>
              <a:rPr lang="fa-IR" sz="3400" dirty="0">
                <a:solidFill>
                  <a:schemeClr val="bg1"/>
                </a:solidFill>
                <a:cs typeface="B Nazanin" pitchFamily="2" charset="-78"/>
              </a:rPr>
              <a:t>درس : </a:t>
            </a:r>
            <a:r>
              <a:rPr lang="fa-IR" sz="3400" dirty="0">
                <a:solidFill>
                  <a:srgbClr val="C00000"/>
                </a:solidFill>
                <a:cs typeface="B Nazanin" pitchFamily="2" charset="-78"/>
              </a:rPr>
              <a:t>بررسی موارد خاص در حسابداری  </a:t>
            </a:r>
          </a:p>
          <a:p>
            <a:pPr algn="ctr"/>
            <a:r>
              <a:rPr lang="fa-IR" sz="3400" dirty="0">
                <a:solidFill>
                  <a:schemeClr val="bg1"/>
                </a:solidFill>
                <a:cs typeface="B Nazanin" pitchFamily="2" charset="-78"/>
              </a:rPr>
              <a:t>دوره کارشناسی ارشد دانشگاه آزاد اسلامی قم</a:t>
            </a:r>
          </a:p>
          <a:p>
            <a:pPr algn="ctr"/>
            <a:r>
              <a:rPr lang="fa-IR" sz="3400" dirty="0">
                <a:solidFill>
                  <a:schemeClr val="bg1"/>
                </a:solidFill>
                <a:cs typeface="B Nazanin" pitchFamily="2" charset="-78"/>
              </a:rPr>
              <a:t>اردیبهشت ماه 1392</a:t>
            </a:r>
          </a:p>
          <a:p>
            <a:pPr algn="ct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ctr"/>
            <a:r>
              <a:rPr lang="fa-IR" sz="3200" dirty="0">
                <a:cs typeface="B Titr" pitchFamily="2" charset="-78"/>
              </a:rPr>
              <a:t>مقدمه ای بر سیستم های حسابداری</a:t>
            </a:r>
            <a:endParaRPr lang="fa-IR" sz="3200" dirty="0"/>
          </a:p>
        </p:txBody>
      </p:sp>
      <p:sp>
        <p:nvSpPr>
          <p:cNvPr id="3" name="Content Placeholder 2"/>
          <p:cNvSpPr>
            <a:spLocks noGrp="1"/>
          </p:cNvSpPr>
          <p:nvPr>
            <p:ph idx="1"/>
          </p:nvPr>
        </p:nvSpPr>
        <p:spPr/>
        <p:txBody>
          <a:bodyPr>
            <a:normAutofit lnSpcReduction="10000"/>
          </a:bodyPr>
          <a:lstStyle/>
          <a:p>
            <a:pPr algn="just"/>
            <a:r>
              <a:rPr lang="fa-IR" b="1" dirty="0">
                <a:solidFill>
                  <a:srgbClr val="C00000"/>
                </a:solidFill>
                <a:cs typeface="B Nazanin" pitchFamily="2" charset="-78"/>
              </a:rPr>
              <a:t>حسابداری یک طرفه : </a:t>
            </a:r>
            <a:r>
              <a:rPr lang="fa-IR" dirty="0">
                <a:cs typeface="B Nazanin" pitchFamily="2" charset="-78"/>
              </a:rPr>
              <a:t>تاجر هرچه می گیرد در ستون بستانکار حساب و هرچه می دهد در ستون بدهکارحساب ثبت می کند و در نهایت این دو ستون را از هم کسر و مانده گیری می کند.(همچنان کنترل و کشف اشتباه مشکل)</a:t>
            </a:r>
          </a:p>
          <a:p>
            <a:pPr algn="just"/>
            <a:r>
              <a:rPr lang="fa-IR" b="1" dirty="0">
                <a:solidFill>
                  <a:srgbClr val="C00000"/>
                </a:solidFill>
                <a:cs typeface="B Nazanin" pitchFamily="2" charset="-78"/>
              </a:rPr>
              <a:t>حسابداری دو طرفه : </a:t>
            </a:r>
            <a:r>
              <a:rPr lang="fa-IR" dirty="0">
                <a:cs typeface="B Nazanin" pitchFamily="2" charset="-78"/>
              </a:rPr>
              <a:t>ره آورد آن ایجاد حسابهای واسط بود </a:t>
            </a:r>
            <a:r>
              <a:rPr lang="ar-SA" dirty="0">
                <a:cs typeface="B Nazanin" pitchFamily="2" charset="-78"/>
              </a:rPr>
              <a:t>مثل حساب صندوق</a:t>
            </a:r>
            <a:r>
              <a:rPr lang="fa-IR" dirty="0">
                <a:cs typeface="B Nazanin" pitchFamily="2" charset="-78"/>
              </a:rPr>
              <a:t>،</a:t>
            </a:r>
            <a:r>
              <a:rPr lang="ar-SA" dirty="0">
                <a:cs typeface="B Nazanin" pitchFamily="2" charset="-78"/>
              </a:rPr>
              <a:t>حساب اسناد پرداختنی</a:t>
            </a:r>
            <a:r>
              <a:rPr lang="fa-IR" dirty="0">
                <a:cs typeface="B Nazanin" pitchFamily="2" charset="-78"/>
              </a:rPr>
              <a:t>،</a:t>
            </a:r>
            <a:r>
              <a:rPr lang="ar-SA" dirty="0">
                <a:cs typeface="B Nazanin" pitchFamily="2" charset="-78"/>
              </a:rPr>
              <a:t>حساب سرمایه</a:t>
            </a:r>
            <a:r>
              <a:rPr lang="fa-IR" dirty="0">
                <a:cs typeface="B Nazanin" pitchFamily="2" charset="-78"/>
              </a:rPr>
              <a:t>،</a:t>
            </a:r>
            <a:r>
              <a:rPr lang="ar-SA" dirty="0">
                <a:cs typeface="B Nazanin" pitchFamily="2" charset="-78"/>
              </a:rPr>
              <a:t>حساب فروش</a:t>
            </a:r>
            <a:r>
              <a:rPr lang="fa-IR" dirty="0">
                <a:cs typeface="B Nazanin" pitchFamily="2" charset="-78"/>
              </a:rPr>
              <a:t>،</a:t>
            </a:r>
            <a:r>
              <a:rPr lang="ar-SA" dirty="0">
                <a:cs typeface="B Nazanin" pitchFamily="2" charset="-78"/>
              </a:rPr>
              <a:t>حساب بهای تمام شده کالا </a:t>
            </a:r>
            <a:r>
              <a:rPr lang="fa-IR" dirty="0">
                <a:cs typeface="B Nazanin" pitchFamily="2" charset="-78"/>
              </a:rPr>
              <a:t> و</a:t>
            </a:r>
            <a:r>
              <a:rPr lang="ar-SA" dirty="0">
                <a:cs typeface="B Nazanin" pitchFamily="2" charset="-78"/>
              </a:rPr>
              <a:t>حساب سود و زیان </a:t>
            </a:r>
            <a:r>
              <a:rPr lang="fa-IR" dirty="0">
                <a:cs typeface="B Nazanin" pitchFamily="2" charset="-78"/>
              </a:rPr>
              <a:t>و... که با طبقه بندی و کدینگ حسابها  حسابداری دوبل کاملتر و کنترل حسابها بهتر گردید.(هنوز کنترل دقیق همه ابعاد یک بنگاه اقتصادی ممکن نبود)</a:t>
            </a:r>
          </a:p>
          <a:p>
            <a:pPr algn="just"/>
            <a:r>
              <a:rPr lang="fa-IR" b="1" dirty="0">
                <a:solidFill>
                  <a:srgbClr val="C00000"/>
                </a:solidFill>
                <a:cs typeface="B Nazanin" pitchFamily="2" charset="-78"/>
              </a:rPr>
              <a:t>حسابداری چند بعدی : </a:t>
            </a:r>
            <a:r>
              <a:rPr lang="fa-IR" dirty="0">
                <a:cs typeface="B Nazanin" pitchFamily="2" charset="-78"/>
              </a:rPr>
              <a:t>کلیه فعالیتهای مالی و غیرمالی مرتبط با سیستم حسابداری و دامنه  سیستم حسابداری فراتر از  ثبتهای بدهکار و بستانکار در نتیجه ابعاد کنترلی گسترش یافته و سیستم ها خود را کنترل می نمایند.</a:t>
            </a:r>
          </a:p>
          <a:p>
            <a:pPr algn="just"/>
            <a:endParaRPr lang="fa-IR" dirty="0">
              <a:cs typeface="B Nazanin" pitchFamily="2" charset="-78"/>
            </a:endParaRPr>
          </a:p>
        </p:txBody>
      </p:sp>
      <p:sp>
        <p:nvSpPr>
          <p:cNvPr id="4" name="TextBox 3">
            <a:extLst>
              <a:ext uri="{FF2B5EF4-FFF2-40B4-BE49-F238E27FC236}">
                <a16:creationId xmlns:a16="http://schemas.microsoft.com/office/drawing/2014/main" id="{6F6AA466-1BAA-4570-ACA9-3555E49B9266}"/>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4000" dirty="0">
                <a:cs typeface="B Titr" pitchFamily="2" charset="-78"/>
              </a:rPr>
              <a:t>مقاله دفترداری سه طرفه و تکانه سود: </a:t>
            </a:r>
            <a:r>
              <a:rPr lang="fa-IR" sz="2800" u="sng" dirty="0">
                <a:cs typeface="B Titr" pitchFamily="2" charset="-78"/>
              </a:rPr>
              <a:t>چکیده</a:t>
            </a:r>
            <a:r>
              <a:rPr lang="fa-IR" sz="2800" dirty="0">
                <a:cs typeface="B Titr" pitchFamily="2" charset="-78"/>
              </a:rPr>
              <a:t> :</a:t>
            </a:r>
            <a:endParaRPr lang="fa-IR" sz="2800" dirty="0"/>
          </a:p>
        </p:txBody>
      </p:sp>
      <p:sp>
        <p:nvSpPr>
          <p:cNvPr id="3" name="Content Placeholder 2"/>
          <p:cNvSpPr>
            <a:spLocks noGrp="1"/>
          </p:cNvSpPr>
          <p:nvPr>
            <p:ph idx="1"/>
          </p:nvPr>
        </p:nvSpPr>
        <p:spPr/>
        <p:txBody>
          <a:bodyPr>
            <a:normAutofit lnSpcReduction="10000"/>
          </a:bodyPr>
          <a:lstStyle/>
          <a:p>
            <a:r>
              <a:rPr lang="fa-IR" b="1" dirty="0">
                <a:solidFill>
                  <a:srgbClr val="C00000"/>
                </a:solidFill>
              </a:rPr>
              <a:t>این مقاله نشان می دهد: </a:t>
            </a:r>
          </a:p>
          <a:p>
            <a:r>
              <a:rPr lang="fa-IR" dirty="0">
                <a:cs typeface="B Nazanin" pitchFamily="2" charset="-78"/>
              </a:rPr>
              <a:t>چطور دفترداری دو طرفه می تواند بسط یابد تا به دفتر داری سه طرفه برسد.</a:t>
            </a:r>
          </a:p>
          <a:p>
            <a:r>
              <a:rPr lang="fa-IR" dirty="0">
                <a:cs typeface="B Nazanin" pitchFamily="2" charset="-78"/>
              </a:rPr>
              <a:t>بررسی برخی روشها برای بسط دفترداری دو طرفه به سه طرفه و عرضه کاملترین آنها به نام </a:t>
            </a:r>
            <a:r>
              <a:rPr lang="fa-IR" dirty="0">
                <a:solidFill>
                  <a:srgbClr val="C00000"/>
                </a:solidFill>
                <a:cs typeface="B Nazanin" pitchFamily="2" charset="-78"/>
              </a:rPr>
              <a:t>” دفتر داری سه طرفه دیفرانسیلی“ </a:t>
            </a:r>
            <a:r>
              <a:rPr lang="fa-IR" dirty="0">
                <a:cs typeface="B Nazanin" pitchFamily="2" charset="-78"/>
              </a:rPr>
              <a:t>.</a:t>
            </a:r>
          </a:p>
          <a:p>
            <a:r>
              <a:rPr lang="fa-IR" dirty="0">
                <a:cs typeface="B Nazanin" pitchFamily="2" charset="-78"/>
              </a:rPr>
              <a:t>استفاده از سایر علوم مانندفیزیک و حساب دیفرانسیل در دفتر داری سه طرفه دیفرانسیلی  برای تشکیل بعد سوم.</a:t>
            </a:r>
          </a:p>
          <a:p>
            <a:r>
              <a:rPr lang="fa-IR" dirty="0">
                <a:cs typeface="B Nazanin" pitchFamily="2" charset="-78"/>
              </a:rPr>
              <a:t>بررسی  برخی حسابهای جدید و صورتهای مالی جدید مبتنی بر آن و اثر ان بر گزارشگری مالی.</a:t>
            </a:r>
          </a:p>
          <a:p>
            <a:r>
              <a:rPr lang="fa-IR" dirty="0">
                <a:cs typeface="B Nazanin" pitchFamily="2" charset="-78"/>
              </a:rPr>
              <a:t>نتیجه گیری: حسابداری سه طرفه دیفرانسیلی زمانی کامل است که دلیل دو طرفگی دفترداری مبتنی بر </a:t>
            </a:r>
            <a:r>
              <a:rPr lang="fa-IR" b="1" dirty="0">
                <a:solidFill>
                  <a:srgbClr val="C00000"/>
                </a:solidFill>
                <a:cs typeface="B Nazanin" pitchFamily="2" charset="-78"/>
              </a:rPr>
              <a:t>رویکرد طبقه بندی </a:t>
            </a:r>
            <a:r>
              <a:rPr lang="fa-IR" dirty="0">
                <a:cs typeface="B Nazanin" pitchFamily="2" charset="-78"/>
              </a:rPr>
              <a:t>و نه </a:t>
            </a:r>
            <a:r>
              <a:rPr lang="fa-IR" b="1" dirty="0">
                <a:solidFill>
                  <a:srgbClr val="C00000"/>
                </a:solidFill>
                <a:cs typeface="B Nazanin" pitchFamily="2" charset="-78"/>
              </a:rPr>
              <a:t>رویکرد علّی </a:t>
            </a:r>
            <a:r>
              <a:rPr lang="fa-IR" dirty="0">
                <a:cs typeface="B Nazanin" pitchFamily="2" charset="-78"/>
              </a:rPr>
              <a:t>باشد.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ctr"/>
            <a:r>
              <a:rPr lang="fa-IR" sz="4000" dirty="0">
                <a:cs typeface="B Titr" pitchFamily="2" charset="-78"/>
              </a:rPr>
              <a:t>مقاله دفترداری سه طرفه و تکانه سود: </a:t>
            </a:r>
            <a:r>
              <a:rPr lang="fa-IR" sz="2800" u="sng" dirty="0">
                <a:cs typeface="B Titr" pitchFamily="2" charset="-78"/>
              </a:rPr>
              <a:t>مقدمه</a:t>
            </a:r>
            <a:r>
              <a:rPr lang="fa-IR" sz="2800" dirty="0">
                <a:cs typeface="B Titr" pitchFamily="2" charset="-78"/>
              </a:rPr>
              <a:t> :</a:t>
            </a:r>
            <a:endParaRPr lang="fa-IR" sz="2800" dirty="0"/>
          </a:p>
        </p:txBody>
      </p:sp>
      <p:sp>
        <p:nvSpPr>
          <p:cNvPr id="3" name="Content Placeholder 2"/>
          <p:cNvSpPr>
            <a:spLocks noGrp="1"/>
          </p:cNvSpPr>
          <p:nvPr>
            <p:ph idx="1"/>
          </p:nvPr>
        </p:nvSpPr>
        <p:spPr/>
        <p:txBody>
          <a:bodyPr/>
          <a:lstStyle/>
          <a:p>
            <a:r>
              <a:rPr lang="fa-IR" b="1" dirty="0">
                <a:solidFill>
                  <a:srgbClr val="C00000"/>
                </a:solidFill>
                <a:cs typeface="B Nazanin" pitchFamily="2" charset="-78"/>
              </a:rPr>
              <a:t>طرح پرسش های اساسی:</a:t>
            </a:r>
          </a:p>
          <a:p>
            <a:r>
              <a:rPr lang="fa-IR" dirty="0">
                <a:cs typeface="B Nazanin" pitchFamily="2" charset="-78"/>
              </a:rPr>
              <a:t>آیا دفتر داری دو طرفه همان قدر که ادعا می شود بی نقص است؟</a:t>
            </a:r>
          </a:p>
          <a:p>
            <a:r>
              <a:rPr lang="fa-IR" dirty="0">
                <a:cs typeface="B Nazanin" pitchFamily="2" charset="-78"/>
              </a:rPr>
              <a:t>آیا امکان ندارد با استدلال منطقی به دفتر داری سه طرفه بسط داد؟</a:t>
            </a:r>
          </a:p>
          <a:p>
            <a:r>
              <a:rPr lang="fa-IR" dirty="0">
                <a:cs typeface="B Nazanin" pitchFamily="2" charset="-78"/>
              </a:rPr>
              <a:t>اگر قرار باشد به دفترداری سه طرفه بسط یابد، چه بعدی باید بعنوان بعد سوم در نظر گرفته شود؟</a:t>
            </a:r>
          </a:p>
          <a:p>
            <a:r>
              <a:rPr lang="fa-IR" dirty="0">
                <a:cs typeface="B Nazanin" pitchFamily="2" charset="-78"/>
              </a:rPr>
              <a:t>بررسی دو بعد سیستم دفتر داری دو طرفه، مشخص نمودن منطق وابستگی دو بعد و استفاده از این منطق جهت تعیین بعد سوم.</a:t>
            </a:r>
          </a:p>
          <a:p>
            <a:r>
              <a:rPr lang="fa-IR" dirty="0">
                <a:cs typeface="B Nazanin" pitchFamily="2" charset="-78"/>
              </a:rPr>
              <a:t>ارائه راه حل برای نیمی از مسئله ثبت دو طرف؛ نیمه دیگر بی جواب و مقاوم در برابر بسط آن به دفتر داری سه طرفه.</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4088"/>
            <a:ext cx="8643998" cy="724648"/>
          </a:xfrm>
        </p:spPr>
        <p:txBody>
          <a:bodyPr>
            <a:normAutofit fontScale="90000"/>
          </a:bodyPr>
          <a:lstStyle/>
          <a:p>
            <a:pPr algn="ctr"/>
            <a:r>
              <a:rPr lang="fa-IR" sz="3600" dirty="0">
                <a:cs typeface="B Titr" pitchFamily="2" charset="-78"/>
              </a:rPr>
              <a:t>مقاله دفترداری سه طرفه و تکانه سود: </a:t>
            </a:r>
            <a:r>
              <a:rPr lang="fa-IR" sz="2200" u="sng" dirty="0">
                <a:cs typeface="B Titr" pitchFamily="2" charset="-78"/>
              </a:rPr>
              <a:t>منطق نهفته در دفترداری دو طرفه</a:t>
            </a:r>
            <a:r>
              <a:rPr lang="fa-IR" sz="2200" dirty="0">
                <a:cs typeface="B Titr" pitchFamily="2" charset="-78"/>
              </a:rPr>
              <a:t> :</a:t>
            </a:r>
            <a:endParaRPr lang="fa-IR" sz="2200" dirty="0"/>
          </a:p>
        </p:txBody>
      </p:sp>
      <p:sp>
        <p:nvSpPr>
          <p:cNvPr id="3" name="Content Placeholder 2"/>
          <p:cNvSpPr>
            <a:spLocks noGrp="1"/>
          </p:cNvSpPr>
          <p:nvPr>
            <p:ph idx="1"/>
          </p:nvPr>
        </p:nvSpPr>
        <p:spPr/>
        <p:txBody>
          <a:bodyPr/>
          <a:lstStyle/>
          <a:p>
            <a:pPr algn="just"/>
            <a:r>
              <a:rPr lang="fa-IR" b="1" dirty="0">
                <a:solidFill>
                  <a:srgbClr val="C00000"/>
                </a:solidFill>
                <a:cs typeface="B Nazanin" pitchFamily="2" charset="-78"/>
              </a:rPr>
              <a:t>پیش درآمد : </a:t>
            </a:r>
            <a:r>
              <a:rPr lang="fa-IR" dirty="0">
                <a:cs typeface="B Nazanin" pitchFamily="2" charset="-78"/>
              </a:rPr>
              <a:t>برای بسط یک سیستم دو شرط باید برقرار باشد: حفظ سیستم قدیم و یکپارچگی سیستم جدید. برای آنکه سیستمی را بسط سیستم اولیه بنامیم باید سیستم بسط یافته هرآن چیزی را داشته باشد که در سیستم اولیه وجود دارد.افزون بر این بعد جدید اضافه شده به سیستم قدیم بایدمنطقاً و منحصراً از ابعاد قدیم استنتاج شود و بخش منسجم و یکپارچه ای از ابعاد سیستم جدید را تشکیل دهد.</a:t>
            </a:r>
          </a:p>
          <a:p>
            <a:pPr algn="just"/>
            <a:r>
              <a:rPr lang="fa-IR" b="1" dirty="0">
                <a:solidFill>
                  <a:srgbClr val="C00000"/>
                </a:solidFill>
                <a:cs typeface="B Nazanin" pitchFamily="2" charset="-78"/>
              </a:rPr>
              <a:t>کامل بودن دفتر داری دو طرفه : </a:t>
            </a:r>
            <a:r>
              <a:rPr lang="fa-IR" dirty="0">
                <a:cs typeface="B Nazanin" pitchFamily="2" charset="-78"/>
              </a:rPr>
              <a:t>برای ابطال این فرضیه و بسط آن باید تفسیر مناسبی از دو بعد شناسایی و سپس بعد سومی مشخص نمود که با استفاده از این تفسیر و و بطور منطقی از دو بعد استنتاج گردد.</a:t>
            </a:r>
            <a:endParaRPr lang="fa-IR" b="1" dirty="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24648"/>
          </a:xfrm>
        </p:spPr>
        <p:txBody>
          <a:bodyPr>
            <a:normAutofit/>
          </a:bodyPr>
          <a:lstStyle/>
          <a:p>
            <a:pPr algn="ctr"/>
            <a:r>
              <a:rPr lang="fa-IR" sz="3200" dirty="0">
                <a:cs typeface="B Titr" pitchFamily="2" charset="-78"/>
              </a:rPr>
              <a:t>مقاله دفترداری سه طرفه و تکانه سود: </a:t>
            </a:r>
            <a:r>
              <a:rPr lang="fa-IR" sz="2000" u="sng" dirty="0">
                <a:cs typeface="B Titr" pitchFamily="2" charset="-78"/>
              </a:rPr>
              <a:t>منطق نهفته در دفترداری دو طرفه</a:t>
            </a:r>
            <a:r>
              <a:rPr lang="fa-IR" sz="2000" dirty="0">
                <a:cs typeface="B Titr" pitchFamily="2" charset="-78"/>
              </a:rPr>
              <a:t> :</a:t>
            </a:r>
            <a:endParaRPr lang="fa-IR" sz="2000" dirty="0"/>
          </a:p>
        </p:txBody>
      </p:sp>
      <p:sp>
        <p:nvSpPr>
          <p:cNvPr id="3" name="Content Placeholder 2"/>
          <p:cNvSpPr>
            <a:spLocks noGrp="1"/>
          </p:cNvSpPr>
          <p:nvPr>
            <p:ph idx="1"/>
          </p:nvPr>
        </p:nvSpPr>
        <p:spPr/>
        <p:txBody>
          <a:bodyPr>
            <a:normAutofit lnSpcReduction="10000"/>
          </a:bodyPr>
          <a:lstStyle/>
          <a:p>
            <a:pPr algn="just"/>
            <a:r>
              <a:rPr lang="fa-IR" b="1" dirty="0">
                <a:solidFill>
                  <a:srgbClr val="C00000"/>
                </a:solidFill>
                <a:cs typeface="B Nazanin" pitchFamily="2" charset="-78"/>
              </a:rPr>
              <a:t>دفترداری چند طرفه : </a:t>
            </a:r>
            <a:r>
              <a:rPr lang="fa-IR" b="1" dirty="0">
                <a:cs typeface="B Nazanin" pitchFamily="2" charset="-78"/>
              </a:rPr>
              <a:t>یک مورد ناموفق : </a:t>
            </a:r>
            <a:r>
              <a:rPr lang="fa-IR" dirty="0">
                <a:cs typeface="B Nazanin" pitchFamily="2" charset="-78"/>
              </a:rPr>
              <a:t>یک نگرش (رویکرد طبقه بندی) به معادله دو طرفه این استکه مجموعه ای یکسان از اقلام به دو روش متفاوت (1- دارایی ها =بدهی+سرمایه 2- دارایی ها= حقوق مالی) طبقه بندی شده استف تفاوت بین این دو بعد فقط در شیوه های مختلف طبقه بندی یک مجموعه منابع یکسان است. اگر تفاوت فقط در طبقه بندی باشد پس می توان ابعاد جدید را به ان افزود یعنی علاوه بر دو بعد منابع و حق طلب نسبت به منابع، ابعاد دیگری مانند محل استقرار منابع، عمر منابع و وارد دیگر اضافه نمود.اما با توجه به یکپارچگیمسائلی مطرح می شود.بطور مثال چرا باید محل استقرار بعد سوم باشدو چرا مورد دیگری بعد سوم نباشد.و با توجه به اینکه یکپارچگی یکی از شروط گسترش سیستم است، لذا این نوع دفترداری چند طرفه چندان جالب از لحاظ نظری نمی باشد.</a:t>
            </a:r>
            <a:endParaRPr lang="fa-IR" b="1"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8643998" cy="796086"/>
          </a:xfrm>
        </p:spPr>
        <p:txBody>
          <a:bodyPr>
            <a:normAutofit/>
          </a:bodyPr>
          <a:lstStyle/>
          <a:p>
            <a:pPr algn="ctr"/>
            <a:r>
              <a:rPr lang="fa-IR" sz="3200" dirty="0">
                <a:cs typeface="B Titr" pitchFamily="2" charset="-78"/>
              </a:rPr>
              <a:t>مقاله دفترداری سه طرفه و تکانه سود: </a:t>
            </a:r>
            <a:r>
              <a:rPr lang="fa-IR" sz="2000" u="sng" dirty="0">
                <a:cs typeface="B Titr" pitchFamily="2" charset="-78"/>
              </a:rPr>
              <a:t>منطق نهفته در دفترداری دو طرفه</a:t>
            </a:r>
            <a:r>
              <a:rPr lang="fa-IR" sz="2000" dirty="0">
                <a:cs typeface="B Titr" pitchFamily="2" charset="-78"/>
              </a:rPr>
              <a:t> :</a:t>
            </a:r>
            <a:endParaRPr lang="fa-IR" sz="2000" dirty="0"/>
          </a:p>
        </p:txBody>
      </p:sp>
      <p:sp>
        <p:nvSpPr>
          <p:cNvPr id="3" name="Content Placeholder 2"/>
          <p:cNvSpPr>
            <a:spLocks noGrp="1"/>
          </p:cNvSpPr>
          <p:nvPr>
            <p:ph idx="1"/>
          </p:nvPr>
        </p:nvSpPr>
        <p:spPr/>
        <p:txBody>
          <a:bodyPr>
            <a:normAutofit fontScale="92500"/>
          </a:bodyPr>
          <a:lstStyle/>
          <a:p>
            <a:pPr algn="just"/>
            <a:r>
              <a:rPr lang="fa-IR" b="1" dirty="0">
                <a:solidFill>
                  <a:srgbClr val="C00000"/>
                </a:solidFill>
                <a:cs typeface="B Nazanin" pitchFamily="2" charset="-78"/>
              </a:rPr>
              <a:t>احتراز از اعداد منفی : </a:t>
            </a:r>
            <a:r>
              <a:rPr lang="fa-IR" dirty="0">
                <a:cs typeface="B Nazanin" pitchFamily="2" charset="-78"/>
              </a:rPr>
              <a:t>به دلایل 1) تأمین اهداف کنترلی با نشان دادن مانده حسابها بصورت ناخالص 2) آسانی عملیات محاسباتی ساده جمع زدن نسبت به عملیات محاسباتی ترکیبی جمع زدن و کسر کردن 3) مهمترین دلیل: پایه حسابداری دو طرفه بر مبنای نظریه ریاضیات بوده و مطرح نبودن اعداد منفی در ان زمان ؛ حسابداران از اعداد منفی احتراز نموده اند.</a:t>
            </a:r>
          </a:p>
          <a:p>
            <a:pPr algn="just"/>
            <a:r>
              <a:rPr lang="fa-IR" b="1" dirty="0">
                <a:solidFill>
                  <a:srgbClr val="C00000"/>
                </a:solidFill>
                <a:cs typeface="B Nazanin" pitchFamily="2" charset="-78"/>
              </a:rPr>
              <a:t>ثروت و سرمایه : </a:t>
            </a:r>
            <a:r>
              <a:rPr lang="fa-IR" dirty="0">
                <a:cs typeface="B Nazanin" pitchFamily="2" charset="-78"/>
              </a:rPr>
              <a:t>اگر از اعداد منفی پرهیز نشود معادله بصورت ” خالص داراییها= سرمایه“ خواهد بود، در صورتیکه در تقابل دارایی و سرمایه؛ دارایی را ”واقعی“ و سرمایه را ”ظاهری“ بشناسیم نمی توان به بعد سوم دست یافت.اما در تاریخ ترازنامه دارایی را وضعیت مجموعه منابع(مثبت یا منفی) متعلق به واحد تجاری و توصیف وضعیت مالی کنونی در نظر گرفت اما در مورد سرمایه نمی توان این موضوع را اظهار داشت، زیرا حساب سرمایه حساب تغییرات واقع شده در گذشته را منعکس می نماید.</a:t>
            </a:r>
            <a:endParaRPr lang="fa-IR" b="1" dirty="0">
              <a:cs typeface="B Nazanin" pitchFamily="2" charset="-78"/>
            </a:endParaRPr>
          </a:p>
          <a:p>
            <a:endParaRPr lang="fa-IR" b="1" dirty="0">
              <a:cs typeface="B Nazanin" pitchFamily="2" charset="-78"/>
            </a:endParaRPr>
          </a:p>
        </p:txBody>
      </p:sp>
      <p:sp>
        <p:nvSpPr>
          <p:cNvPr id="4" name="TextBox 3">
            <a:extLst>
              <a:ext uri="{FF2B5EF4-FFF2-40B4-BE49-F238E27FC236}">
                <a16:creationId xmlns:a16="http://schemas.microsoft.com/office/drawing/2014/main" id="{167A0050-8091-443A-B8CB-ADAAC48A77AF}"/>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572560" cy="796086"/>
          </a:xfrm>
        </p:spPr>
        <p:txBody>
          <a:bodyPr>
            <a:normAutofit/>
          </a:bodyPr>
          <a:lstStyle/>
          <a:p>
            <a:pPr algn="ctr"/>
            <a:r>
              <a:rPr lang="fa-IR" sz="3200" dirty="0">
                <a:cs typeface="B Titr" pitchFamily="2" charset="-78"/>
              </a:rPr>
              <a:t>مقاله دفترداری سه طرفه و تکانه سود: </a:t>
            </a:r>
            <a:r>
              <a:rPr lang="fa-IR" sz="2000" u="sng" dirty="0">
                <a:cs typeface="B Titr" pitchFamily="2" charset="-78"/>
              </a:rPr>
              <a:t>منطق نهفته در دفترداری دو طرفه</a:t>
            </a:r>
            <a:r>
              <a:rPr lang="fa-IR" sz="2000" dirty="0">
                <a:cs typeface="B Titr" pitchFamily="2" charset="-78"/>
              </a:rPr>
              <a:t> :</a:t>
            </a:r>
            <a:endParaRPr lang="fa-IR" sz="2000" dirty="0"/>
          </a:p>
        </p:txBody>
      </p:sp>
      <p:sp>
        <p:nvSpPr>
          <p:cNvPr id="3" name="Content Placeholder 2"/>
          <p:cNvSpPr>
            <a:spLocks noGrp="1"/>
          </p:cNvSpPr>
          <p:nvPr>
            <p:ph idx="1"/>
          </p:nvPr>
        </p:nvSpPr>
        <p:spPr/>
        <p:txBody>
          <a:bodyPr/>
          <a:lstStyle/>
          <a:p>
            <a:pPr algn="just"/>
            <a:r>
              <a:rPr lang="fa-IR" b="1" dirty="0">
                <a:solidFill>
                  <a:srgbClr val="C00000"/>
                </a:solidFill>
                <a:cs typeface="B Nazanin" pitchFamily="2" charset="-78"/>
              </a:rPr>
              <a:t>تبیین وضعیت حال براساس گذشته : </a:t>
            </a:r>
            <a:r>
              <a:rPr lang="fa-IR" dirty="0">
                <a:cs typeface="B Nazanin" pitchFamily="2" charset="-78"/>
              </a:rPr>
              <a:t>حسابهای سرمایه گرایش به تبیین </a:t>
            </a:r>
            <a:r>
              <a:rPr lang="fa-IR" dirty="0">
                <a:solidFill>
                  <a:srgbClr val="C00000"/>
                </a:solidFill>
                <a:cs typeface="B Nazanin" pitchFamily="2" charset="-78"/>
              </a:rPr>
              <a:t>”گذشته“ </a:t>
            </a:r>
            <a:r>
              <a:rPr lang="fa-IR" dirty="0">
                <a:cs typeface="B Nazanin" pitchFamily="2" charset="-78"/>
              </a:rPr>
              <a:t>و حسابهای دارایی گرایش به تبیین </a:t>
            </a:r>
            <a:r>
              <a:rPr lang="fa-IR" dirty="0">
                <a:solidFill>
                  <a:srgbClr val="C00000"/>
                </a:solidFill>
                <a:cs typeface="B Nazanin" pitchFamily="2" charset="-78"/>
              </a:rPr>
              <a:t>”حال“ </a:t>
            </a:r>
            <a:r>
              <a:rPr lang="fa-IR" dirty="0">
                <a:cs typeface="B Nazanin" pitchFamily="2" charset="-78"/>
              </a:rPr>
              <a:t>دارند، که این موضوع ارزشمندی ثبت دو طرفه را از منظر حساب خواهی آشکار می نماید.حساب خواهی در بطن سیستم دو طرفه است و طبق این سیستم تبین حال از طریق گذشته صورت می گیرد و این توازن در معادله حسابداری موجب پاسخگو بودن مدیران و حسابداران در خصوص تغییرات ثروت خواهد بود.</a:t>
            </a:r>
          </a:p>
          <a:p>
            <a:pPr algn="just"/>
            <a:endParaRPr lang="fa-IR" b="1" dirty="0">
              <a:cs typeface="B Nazanin" pitchFamily="2" charset="-78"/>
            </a:endParaRPr>
          </a:p>
        </p:txBody>
      </p:sp>
      <p:sp>
        <p:nvSpPr>
          <p:cNvPr id="4" name="TextBox 3">
            <a:extLst>
              <a:ext uri="{FF2B5EF4-FFF2-40B4-BE49-F238E27FC236}">
                <a16:creationId xmlns:a16="http://schemas.microsoft.com/office/drawing/2014/main" id="{61760EDA-88FC-497B-9363-9C8AFD28175C}"/>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ctr"/>
            <a:r>
              <a:rPr lang="fa-IR" sz="3200" dirty="0">
                <a:cs typeface="B Titr" pitchFamily="2" charset="-78"/>
              </a:rPr>
              <a:t>مقاله دفترداری سه طرفه و تکانه سود: </a:t>
            </a:r>
            <a:r>
              <a:rPr lang="fa-IR" sz="2000" u="sng" dirty="0">
                <a:cs typeface="B Titr" pitchFamily="2" charset="-78"/>
              </a:rPr>
              <a:t>دفترداری سه طرفه موقت</a:t>
            </a:r>
            <a:r>
              <a:rPr lang="fa-IR" sz="2000" dirty="0">
                <a:cs typeface="B Titr" pitchFamily="2" charset="-78"/>
              </a:rPr>
              <a:t>:</a:t>
            </a:r>
            <a:endParaRPr lang="fa-IR" sz="2000" dirty="0"/>
          </a:p>
        </p:txBody>
      </p:sp>
      <p:sp>
        <p:nvSpPr>
          <p:cNvPr id="3" name="Content Placeholder 2"/>
          <p:cNvSpPr>
            <a:spLocks noGrp="1"/>
          </p:cNvSpPr>
          <p:nvPr>
            <p:ph idx="1"/>
          </p:nvPr>
        </p:nvSpPr>
        <p:spPr/>
        <p:txBody>
          <a:bodyPr/>
          <a:lstStyle/>
          <a:p>
            <a:pPr algn="just"/>
            <a:r>
              <a:rPr lang="fa-IR" b="1" dirty="0">
                <a:solidFill>
                  <a:srgbClr val="C00000"/>
                </a:solidFill>
                <a:cs typeface="B Nazanin" pitchFamily="2" charset="-78"/>
              </a:rPr>
              <a:t>گذشته، حال، آینده : </a:t>
            </a:r>
            <a:r>
              <a:rPr lang="fa-IR" dirty="0">
                <a:cs typeface="B Nazanin" pitchFamily="2" charset="-78"/>
              </a:rPr>
              <a:t>وقتی دو بعد سرمایه و دارایی ررا به دو بعد انتزاعی تر گذشته و حال تبدیل کنیم می توان بعد آینده را نیز بیافزاییم(آینده=حال=گذشته) و بعد جدیدی را که با وقایع بودجه ای و پیش بینی های یک واحد تجاری در ارتباط است به ابعاد دارایی و سرمایه اضافه نمود</a:t>
            </a:r>
            <a:r>
              <a:rPr lang="fa-IR" dirty="0">
                <a:solidFill>
                  <a:srgbClr val="C00000"/>
                </a:solidFill>
                <a:cs typeface="B Nazanin" pitchFamily="2" charset="-78"/>
              </a:rPr>
              <a:t>(بودجه=دارایی=سرمایه) </a:t>
            </a:r>
            <a:r>
              <a:rPr lang="fa-IR" dirty="0">
                <a:cs typeface="B Nazanin" pitchFamily="2" charset="-78"/>
              </a:rPr>
              <a:t>در اینصورت فعالیتهای واقعی سال قبل به سرمایه اول دوره سال گذشته اضافه می شود تا به وضعیت فعلی واحد تجاری برسیم  این درحالی است که با استفاده از سرمایه هدف به عنوان یک مبلغ ثابت، فعالیتهای بودجه شده برای سال آینده از سرمایه هدف کم می شود تا به عقب بازگشته و به وضعیت فعلی واحد تجاری برسیم .</a:t>
            </a:r>
            <a:endParaRPr lang="fa-IR" b="1" dirty="0">
              <a:cs typeface="B Nazanin" pitchFamily="2" charset="-78"/>
            </a:endParaRPr>
          </a:p>
        </p:txBody>
      </p:sp>
      <p:sp>
        <p:nvSpPr>
          <p:cNvPr id="4" name="TextBox 3">
            <a:extLst>
              <a:ext uri="{FF2B5EF4-FFF2-40B4-BE49-F238E27FC236}">
                <a16:creationId xmlns:a16="http://schemas.microsoft.com/office/drawing/2014/main" id="{8A8FD2D0-FCAE-4A4F-9660-35815EB4D63D}"/>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fa-IR" sz="3200" dirty="0">
                <a:cs typeface="B Titr" pitchFamily="2" charset="-78"/>
              </a:rPr>
              <a:t>مقاله دفترداری سه طرفه و تکانه سود: </a:t>
            </a:r>
            <a:r>
              <a:rPr lang="fa-IR" sz="2000" u="sng" dirty="0">
                <a:cs typeface="B Titr" pitchFamily="2" charset="-78"/>
              </a:rPr>
              <a:t>دفترداری سه طرفه موقت</a:t>
            </a:r>
            <a:r>
              <a:rPr lang="fa-IR" sz="2000" dirty="0">
                <a:cs typeface="B Titr" pitchFamily="2" charset="-78"/>
              </a:rPr>
              <a:t>:</a:t>
            </a:r>
            <a:endParaRPr lang="fa-IR" sz="2000" dirty="0"/>
          </a:p>
        </p:txBody>
      </p:sp>
      <p:sp>
        <p:nvSpPr>
          <p:cNvPr id="3" name="Content Placeholder 2"/>
          <p:cNvSpPr>
            <a:spLocks noGrp="1"/>
          </p:cNvSpPr>
          <p:nvPr>
            <p:ph idx="1"/>
          </p:nvPr>
        </p:nvSpPr>
        <p:spPr/>
        <p:txBody>
          <a:bodyPr>
            <a:normAutofit fontScale="85000" lnSpcReduction="20000"/>
          </a:bodyPr>
          <a:lstStyle/>
          <a:p>
            <a:pPr algn="just"/>
            <a:r>
              <a:rPr lang="fa-IR" b="1" dirty="0">
                <a:solidFill>
                  <a:srgbClr val="C00000"/>
                </a:solidFill>
                <a:cs typeface="B Nazanin" pitchFamily="2" charset="-78"/>
              </a:rPr>
              <a:t>انواع ثبتهای روزنامه : </a:t>
            </a:r>
            <a:r>
              <a:rPr lang="fa-IR" dirty="0">
                <a:cs typeface="B Nazanin" pitchFamily="2" charset="-78"/>
              </a:rPr>
              <a:t>طبقه بندی مبادلات در سیستم ثبت دو طرفه در صورت عدم احتراز از ثبتهای منفی : 1) مبادلات درون دارایی:عدم تغییر جمع دارایی ها 2) مبادلات درون سرمایه ای:عدم تغییر جمع سرمایه 3)مبادلات دارایی-سرمایه :تأثیر همزمان بر دارایی و سرمایه 4) مبادلات درون بودجه ای(با بسط دو طرفه به سه طرفه): مربوط به تغییرات بودجه و انعکاس  ثبتهای آن در ستون بودجه. توجه : جمع مبالغ این ثبتهاهمواره برابر صفر است و کاهش یا افزایش در </a:t>
            </a:r>
            <a:r>
              <a:rPr lang="fa-IR" dirty="0">
                <a:solidFill>
                  <a:srgbClr val="C00000"/>
                </a:solidFill>
                <a:cs typeface="B Nazanin" pitchFamily="2" charset="-78"/>
              </a:rPr>
              <a:t>مبادلات دارایی-سرمایه- بودجه ای </a:t>
            </a:r>
            <a:r>
              <a:rPr lang="fa-IR" dirty="0">
                <a:cs typeface="B Nazanin" pitchFamily="2" charset="-78"/>
              </a:rPr>
              <a:t>همدیگر را خنثی نموده تا توازن معادله سه طرفه حفظ گردد.</a:t>
            </a:r>
          </a:p>
          <a:p>
            <a:pPr algn="just"/>
            <a:r>
              <a:rPr lang="fa-IR" b="1" dirty="0">
                <a:solidFill>
                  <a:srgbClr val="C00000"/>
                </a:solidFill>
                <a:cs typeface="B Nazanin" pitchFamily="2" charset="-78"/>
              </a:rPr>
              <a:t>مثالی از حسابها و ثبتهای روزنامه : </a:t>
            </a:r>
          </a:p>
          <a:p>
            <a:pPr algn="just">
              <a:buNone/>
            </a:pPr>
            <a:endParaRPr lang="fa-IR" b="1" dirty="0">
              <a:solidFill>
                <a:srgbClr val="C00000"/>
              </a:solidFill>
              <a:cs typeface="B Nazanin" pitchFamily="2" charset="-78"/>
            </a:endParaRPr>
          </a:p>
          <a:p>
            <a:pPr algn="just"/>
            <a:r>
              <a:rPr lang="fa-IR" b="1" dirty="0">
                <a:solidFill>
                  <a:srgbClr val="C00000"/>
                </a:solidFill>
                <a:cs typeface="B Nazanin" pitchFamily="2" charset="-78"/>
              </a:rPr>
              <a:t>میزان دستیابی به اهداف : </a:t>
            </a:r>
            <a:r>
              <a:rPr lang="fa-IR" dirty="0">
                <a:cs typeface="B Nazanin" pitchFamily="2" charset="-78"/>
              </a:rPr>
              <a:t>به لحاظ نظری دفترداری سه طرفه موقت با سه بعد متفاوت گذشته، حال و آینده کامل بوده و بعد دیگری  را نمی توان اضافه نمود اما مجموعه حسابهایی که با این سیستم جدید بوجود آمده اند صرفاً بازتاب حسابهای سرمایه ای آینده می باشند و در حقیقت بعد جدیدی بوجود نیامده بلکه سیستم دوطرفه ای بوده که دوبار اعمال شده و بعد سوم به معنای واقعی ایجاد نگردیده است.</a:t>
            </a:r>
            <a:endParaRPr lang="fa-IR" b="1" dirty="0">
              <a:cs typeface="B Nazanin" pitchFamily="2" charset="-78"/>
            </a:endParaRPr>
          </a:p>
        </p:txBody>
      </p:sp>
      <p:sp>
        <p:nvSpPr>
          <p:cNvPr id="4" name="TextBox 3">
            <a:extLst>
              <a:ext uri="{FF2B5EF4-FFF2-40B4-BE49-F238E27FC236}">
                <a16:creationId xmlns:a16="http://schemas.microsoft.com/office/drawing/2014/main" id="{7A0A7882-73FC-467D-9645-66A8B758D11E}"/>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r>
              <a:rPr lang="fa-IR" sz="4000" u="sng" dirty="0">
                <a:cs typeface="B Titr" pitchFamily="2" charset="-78"/>
              </a:rPr>
              <a:t>دفترداری سه طرفه دیفرانسیلی</a:t>
            </a:r>
            <a:r>
              <a:rPr lang="fa-IR" sz="4000" dirty="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b="1" dirty="0">
                <a:solidFill>
                  <a:srgbClr val="C00000"/>
                </a:solidFill>
                <a:cs typeface="B Nazanin" pitchFamily="2" charset="-78"/>
              </a:rPr>
              <a:t>منبع و جریان : </a:t>
            </a:r>
            <a:r>
              <a:rPr lang="fa-IR" dirty="0">
                <a:cs typeface="B Nazanin" pitchFamily="2" charset="-78"/>
              </a:rPr>
              <a:t>حسابهای دارایی بیانگر وضعیت مالی کنونی واحد هستند، بنابراین حسابهای منبع هستند؛ در حالیکه حسابهای سرمایه نشانگر تغییرات داراییها در گذشته می باشند، پس حسابهای جریان هستند: می توان بجای تقابل حال و گذشته بر دو بعد متفاوت </a:t>
            </a:r>
            <a:r>
              <a:rPr lang="fa-IR" b="1" dirty="0">
                <a:solidFill>
                  <a:srgbClr val="FF0000"/>
                </a:solidFill>
                <a:cs typeface="B Nazanin" pitchFamily="2" charset="-78"/>
              </a:rPr>
              <a:t>منبع </a:t>
            </a:r>
            <a:r>
              <a:rPr lang="fa-IR" dirty="0">
                <a:cs typeface="B Nazanin" pitchFamily="2" charset="-78"/>
              </a:rPr>
              <a:t>و </a:t>
            </a:r>
            <a:r>
              <a:rPr lang="fa-IR" b="1" dirty="0">
                <a:solidFill>
                  <a:srgbClr val="FF0000"/>
                </a:solidFill>
                <a:cs typeface="B Nazanin" pitchFamily="2" charset="-78"/>
              </a:rPr>
              <a:t>جریان</a:t>
            </a:r>
            <a:r>
              <a:rPr lang="fa-IR" dirty="0">
                <a:cs typeface="B Nazanin" pitchFamily="2" charset="-78"/>
              </a:rPr>
              <a:t> متمرکز شد.(ارتباط: جریان به معنای تغییری در ارزش منبع است) </a:t>
            </a:r>
            <a:r>
              <a:rPr lang="fa-IR" sz="2400" dirty="0">
                <a:cs typeface="B Titr" pitchFamily="2" charset="-78"/>
              </a:rPr>
              <a:t>اگر ارزش منبع بطور مستمر تغییر یابد پس جریان را می توان مشتق منبع یعنی میزان تغییر در متغییر منبع در نظر گرفت </a:t>
            </a:r>
            <a:r>
              <a:rPr lang="fa-IR" dirty="0">
                <a:cs typeface="B Nazanin" pitchFamily="2" charset="-78"/>
              </a:rPr>
              <a:t>حال اگر فرض کنیم سرمایه مشتق منبع باشدمی توان مشتقی نیز از سرمایه درنظر گرفت زیرا در علم حسابان مشتق گرفتن از مشتق دیگر امکانپذیر است. اما این مشتق سرمایه چه معنی می دهد؟ باید چیزی در ارتباط با تغییرات درآمدیا حساب سرمایه ای دیگر باشدکه ارزش آن در یک دوره با قرینه آن در دوره ماقبل مقایسه شود. این همان مفهوم انحرافات است که هم اکنون در حسابداری وجود دارد. مفهوم انجرافات با تغییرات در حساب درآمد سر و کار دارد.تجزیه و تحلیل انحرافات در حسابداری فعلی هم وجود دارد اما خارج از سیستم دفترداری است.</a:t>
            </a:r>
            <a:endParaRPr lang="fa-IR" dirty="0">
              <a:cs typeface="B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a:cs typeface="B Titr" pitchFamily="2" charset="-78"/>
              </a:rPr>
              <a:t>مطالب ارائه شده در این پاورپوینت: </a:t>
            </a:r>
          </a:p>
        </p:txBody>
      </p:sp>
      <p:sp>
        <p:nvSpPr>
          <p:cNvPr id="3" name="Content Placeholder 2"/>
          <p:cNvSpPr>
            <a:spLocks noGrp="1"/>
          </p:cNvSpPr>
          <p:nvPr>
            <p:ph idx="1"/>
          </p:nvPr>
        </p:nvSpPr>
        <p:spPr>
          <a:xfrm>
            <a:off x="457200" y="2643182"/>
            <a:ext cx="8229600" cy="3681418"/>
          </a:xfrm>
        </p:spPr>
        <p:txBody>
          <a:bodyPr>
            <a:normAutofit/>
          </a:bodyPr>
          <a:lstStyle/>
          <a:p>
            <a:r>
              <a:rPr lang="fa-IR" sz="2400" dirty="0">
                <a:cs typeface="B Titr" pitchFamily="2" charset="-78"/>
              </a:rPr>
              <a:t>الف ) سرگذشت پرفسور یوجی ایجیری. </a:t>
            </a:r>
            <a:r>
              <a:rPr lang="fa-IR" sz="2400" dirty="0">
                <a:solidFill>
                  <a:srgbClr val="C00000"/>
                </a:solidFill>
                <a:cs typeface="B Titr" pitchFamily="2" charset="-78"/>
              </a:rPr>
              <a:t>(اسلاید 3-6)</a:t>
            </a:r>
          </a:p>
          <a:p>
            <a:r>
              <a:rPr lang="fa-IR" sz="2400" dirty="0">
                <a:cs typeface="B Titr" pitchFamily="2" charset="-78"/>
              </a:rPr>
              <a:t>ب    ) تاریخچه ای از نظریات و سیستم های حسابداری .</a:t>
            </a:r>
            <a:r>
              <a:rPr lang="fa-IR" sz="2400" dirty="0">
                <a:solidFill>
                  <a:srgbClr val="C00000"/>
                </a:solidFill>
                <a:cs typeface="B Titr" pitchFamily="2" charset="-78"/>
              </a:rPr>
              <a:t> (اسلاید 7-9)</a:t>
            </a:r>
            <a:endParaRPr lang="fa-IR" sz="2400" dirty="0">
              <a:cs typeface="B Titr" pitchFamily="2" charset="-78"/>
            </a:endParaRPr>
          </a:p>
          <a:p>
            <a:r>
              <a:rPr lang="fa-IR" sz="2400" dirty="0">
                <a:cs typeface="B Titr" pitchFamily="2" charset="-78"/>
              </a:rPr>
              <a:t>پ    ) مقدمه ای بر سیستم های حسابداری . </a:t>
            </a:r>
            <a:r>
              <a:rPr lang="fa-IR" sz="2400" dirty="0">
                <a:solidFill>
                  <a:srgbClr val="C00000"/>
                </a:solidFill>
                <a:cs typeface="B Titr" pitchFamily="2" charset="-78"/>
              </a:rPr>
              <a:t>(اسلاید 10)</a:t>
            </a:r>
            <a:endParaRPr lang="fa-IR" sz="2400" dirty="0">
              <a:cs typeface="B Titr" pitchFamily="2" charset="-78"/>
            </a:endParaRPr>
          </a:p>
          <a:p>
            <a:r>
              <a:rPr lang="fa-IR" sz="2400" dirty="0">
                <a:cs typeface="B Titr" pitchFamily="2" charset="-78"/>
              </a:rPr>
              <a:t>ت    ) مباحث  موجود در خصوص سیستم حسابداری سه طرفه با  تمرکز بر مفاد مقاله دفترداری سه طرفه و تکانه سود.</a:t>
            </a:r>
            <a:r>
              <a:rPr lang="fa-IR" sz="2000" dirty="0">
                <a:solidFill>
                  <a:schemeClr val="accent2">
                    <a:lumMod val="50000"/>
                  </a:schemeClr>
                </a:solidFill>
                <a:cs typeface="B Titr" pitchFamily="2" charset="-78"/>
              </a:rPr>
              <a:t>( ترجمه وتلخیص : دکترکامبیزفرقاندوست حقیقی و مینو منصور زارع).</a:t>
            </a:r>
            <a:r>
              <a:rPr lang="fa-IR" sz="2000" dirty="0">
                <a:solidFill>
                  <a:srgbClr val="C00000"/>
                </a:solidFill>
                <a:cs typeface="B Titr" pitchFamily="2" charset="-78"/>
              </a:rPr>
              <a:t> (اسلاید 11-  )</a:t>
            </a:r>
            <a:endParaRPr lang="fa-IR" sz="2000" dirty="0">
              <a:solidFill>
                <a:schemeClr val="accent2">
                  <a:lumMod val="50000"/>
                </a:schemeClr>
              </a:solidFill>
              <a:cs typeface="B Titr" pitchFamily="2" charset="-78"/>
            </a:endParaRPr>
          </a:p>
        </p:txBody>
      </p:sp>
      <p:sp>
        <p:nvSpPr>
          <p:cNvPr id="4" name="TextBox 3">
            <a:extLst>
              <a:ext uri="{FF2B5EF4-FFF2-40B4-BE49-F238E27FC236}">
                <a16:creationId xmlns:a16="http://schemas.microsoft.com/office/drawing/2014/main" id="{1772DAD9-6CE1-46B6-9792-8F2EBDBF9C2F}"/>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r>
              <a:rPr lang="fa-IR" sz="3600" u="sng" dirty="0">
                <a:cs typeface="B Titr" pitchFamily="2" charset="-78"/>
              </a:rPr>
              <a:t>دفترداری سه طرفه دیفرانسیلی</a:t>
            </a:r>
            <a:r>
              <a:rPr lang="fa-IR" sz="3600" dirty="0">
                <a:cs typeface="B Titr" pitchFamily="2" charset="-78"/>
              </a:rPr>
              <a:t>:</a:t>
            </a:r>
            <a:endParaRPr lang="fa-IR" dirty="0"/>
          </a:p>
        </p:txBody>
      </p:sp>
      <p:sp>
        <p:nvSpPr>
          <p:cNvPr id="3" name="Content Placeholder 2"/>
          <p:cNvSpPr>
            <a:spLocks noGrp="1"/>
          </p:cNvSpPr>
          <p:nvPr>
            <p:ph idx="1"/>
          </p:nvPr>
        </p:nvSpPr>
        <p:spPr/>
        <p:txBody>
          <a:bodyPr/>
          <a:lstStyle/>
          <a:p>
            <a:pPr algn="just"/>
            <a:r>
              <a:rPr lang="fa-IR" dirty="0">
                <a:cs typeface="B Nazanin" pitchFamily="2" charset="-78"/>
              </a:rPr>
              <a:t>در دیدگاه جدید می توان انحرافات را با کمک ثبت سه طرفه به عنوان یک بخش سیستماتیکبه دفترداری معمول وارد نمود، به لحاظ اندازه گیری، سرمایه یک مشتق کامل نیست.زیرا مشتق معنی میزان تغییر را می دهد.در حالی که مفهوم فعلی بیشتر شبیه میزان تغییری است که در طول زمان وقوع ضرب شده باشد. در حسابان این مفهوم </a:t>
            </a:r>
            <a:r>
              <a:rPr lang="fa-IR" dirty="0">
                <a:solidFill>
                  <a:srgbClr val="FF0000"/>
                </a:solidFill>
                <a:cs typeface="B Nazanin" pitchFamily="2" charset="-78"/>
              </a:rPr>
              <a:t>دیفرانسیل</a:t>
            </a:r>
            <a:r>
              <a:rPr lang="fa-IR" dirty="0">
                <a:cs typeface="B Nazanin" pitchFamily="2" charset="-78"/>
              </a:rPr>
              <a:t> نامیده می شود که به این معناست :  </a:t>
            </a:r>
            <a:r>
              <a:rPr lang="fa-IR" sz="2400" dirty="0">
                <a:cs typeface="B Titr" pitchFamily="2" charset="-78"/>
              </a:rPr>
              <a:t>مشتق در متغییر دیگر(برای مثال طول زمان) ضرب شده است، به همین دلیل این نوع دفترداری را </a:t>
            </a:r>
            <a:r>
              <a:rPr lang="fa-IR" sz="2400" dirty="0">
                <a:solidFill>
                  <a:srgbClr val="C00000"/>
                </a:solidFill>
                <a:cs typeface="B Titr" pitchFamily="2" charset="-78"/>
              </a:rPr>
              <a:t>دفترداری سه طرفه دیفرانسیلی </a:t>
            </a:r>
            <a:r>
              <a:rPr lang="fa-IR" sz="2400" dirty="0">
                <a:cs typeface="B Titr" pitchFamily="2" charset="-78"/>
              </a:rPr>
              <a:t>می نامیم.</a:t>
            </a:r>
          </a:p>
        </p:txBody>
      </p:sp>
      <p:sp>
        <p:nvSpPr>
          <p:cNvPr id="4" name="TextBox 3">
            <a:extLst>
              <a:ext uri="{FF2B5EF4-FFF2-40B4-BE49-F238E27FC236}">
                <a16:creationId xmlns:a16="http://schemas.microsoft.com/office/drawing/2014/main" id="{3DAA5912-85CD-4238-9E6F-6BE3FCF0A5E9}"/>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r>
              <a:rPr lang="fa-IR" sz="4000" u="sng" dirty="0">
                <a:cs typeface="B Titr" pitchFamily="2" charset="-78"/>
              </a:rPr>
              <a:t>دفترداری سه طرفه دیفرانسیلی</a:t>
            </a:r>
            <a:r>
              <a:rPr lang="fa-IR" sz="4000" dirty="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b="1" dirty="0">
                <a:solidFill>
                  <a:srgbClr val="C00000"/>
                </a:solidFill>
                <a:cs typeface="B Nazanin" pitchFamily="2" charset="-78"/>
              </a:rPr>
              <a:t>مکانیک نیوتونی : </a:t>
            </a:r>
            <a:r>
              <a:rPr lang="fa-IR" dirty="0">
                <a:cs typeface="B Nazanin" pitchFamily="2" charset="-78"/>
              </a:rPr>
              <a:t>در علم فیزیک سه مفهوم اولیه برای توضیح حرکت یک جسم عبارتند از </a:t>
            </a:r>
            <a:r>
              <a:rPr lang="fa-IR" dirty="0">
                <a:solidFill>
                  <a:srgbClr val="FF0000"/>
                </a:solidFill>
                <a:cs typeface="B Nazanin" pitchFamily="2" charset="-78"/>
              </a:rPr>
              <a:t>مکان</a:t>
            </a:r>
            <a:r>
              <a:rPr lang="fa-IR" dirty="0">
                <a:cs typeface="B Nazanin" pitchFamily="2" charset="-78"/>
              </a:rPr>
              <a:t>،</a:t>
            </a:r>
            <a:r>
              <a:rPr lang="fa-IR" dirty="0">
                <a:solidFill>
                  <a:srgbClr val="FF0000"/>
                </a:solidFill>
                <a:cs typeface="B Nazanin" pitchFamily="2" charset="-78"/>
              </a:rPr>
              <a:t> سرعت </a:t>
            </a:r>
            <a:r>
              <a:rPr lang="fa-IR" dirty="0">
                <a:cs typeface="B Nazanin" pitchFamily="2" charset="-78"/>
              </a:rPr>
              <a:t>و</a:t>
            </a:r>
            <a:r>
              <a:rPr lang="fa-IR" dirty="0">
                <a:solidFill>
                  <a:srgbClr val="FF0000"/>
                </a:solidFill>
                <a:cs typeface="B Nazanin" pitchFamily="2" charset="-78"/>
              </a:rPr>
              <a:t> شتاب </a:t>
            </a:r>
            <a:r>
              <a:rPr lang="fa-IR" dirty="0">
                <a:cs typeface="B Nazanin" pitchFamily="2" charset="-78"/>
              </a:rPr>
              <a:t>:</a:t>
            </a:r>
            <a:r>
              <a:rPr lang="fa-IR" dirty="0">
                <a:solidFill>
                  <a:srgbClr val="FF0000"/>
                </a:solidFill>
                <a:cs typeface="B Nazanin" pitchFamily="2" charset="-78"/>
              </a:rPr>
              <a:t> </a:t>
            </a:r>
            <a:r>
              <a:rPr lang="fa-IR" dirty="0">
                <a:cs typeface="B Nazanin" pitchFamily="2" charset="-78"/>
              </a:rPr>
              <a:t>مکان (با توجه به سیستم منظم اندازه گیری می شود)؛ سرعت ( میزان تغییر در وضعیت با توجه به زمان) ؛ شتاب(میزان تغییر در سرعت با توجه به زمان)؛ شتاب و سرعت همراه با جرم یا جسم، تکانه و نیرو را تعیین می کنند. </a:t>
            </a:r>
            <a:r>
              <a:rPr lang="fa-IR" dirty="0">
                <a:solidFill>
                  <a:srgbClr val="FF0000"/>
                </a:solidFill>
                <a:cs typeface="B Nazanin" pitchFamily="2" charset="-78"/>
              </a:rPr>
              <a:t>تکانه</a:t>
            </a:r>
            <a:r>
              <a:rPr lang="fa-IR" dirty="0">
                <a:cs typeface="B Nazanin" pitchFamily="2" charset="-78"/>
              </a:rPr>
              <a:t> عبارتست از جرم ضربدرسرعت و </a:t>
            </a:r>
            <a:r>
              <a:rPr lang="fa-IR" dirty="0">
                <a:solidFill>
                  <a:srgbClr val="FF0000"/>
                </a:solidFill>
                <a:cs typeface="B Nazanin" pitchFamily="2" charset="-78"/>
              </a:rPr>
              <a:t>نیرو</a:t>
            </a:r>
            <a:r>
              <a:rPr lang="fa-IR" dirty="0">
                <a:cs typeface="B Nazanin" pitchFamily="2" charset="-78"/>
              </a:rPr>
              <a:t> عبارتست از جرم ضربدر شتاب.حرکت یک جسم معین براساس نیروهایی تحلیل می گردد که محیط به آن وارد می آورد.</a:t>
            </a:r>
            <a:r>
              <a:rPr lang="fa-IR" dirty="0">
                <a:solidFill>
                  <a:srgbClr val="FF0000"/>
                </a:solidFill>
                <a:cs typeface="B Nazanin" pitchFamily="2" charset="-78"/>
              </a:rPr>
              <a:t>درآمد</a:t>
            </a:r>
            <a:r>
              <a:rPr lang="fa-IR" dirty="0">
                <a:cs typeface="B Nazanin" pitchFamily="2" charset="-78"/>
              </a:rPr>
              <a:t> افزایش خالص داراییهای یک واحد تجاری در نتیجه عملیات آن در یک دوره معین بوده اما </a:t>
            </a:r>
            <a:r>
              <a:rPr lang="fa-IR" dirty="0">
                <a:solidFill>
                  <a:srgbClr val="FF0000"/>
                </a:solidFill>
                <a:cs typeface="B Nazanin" pitchFamily="2" charset="-78"/>
              </a:rPr>
              <a:t>تکانه سود </a:t>
            </a:r>
            <a:r>
              <a:rPr lang="fa-IR" dirty="0">
                <a:cs typeface="B Nazanin" pitchFamily="2" charset="-78"/>
              </a:rPr>
              <a:t>فراتر از مفهوم درآمد است و به معنای توانایی واحد در ایجاددرآمد به یک میزان معین است.پس نیرو به عنوان عاملی است که تکانه سود راتحت تأثیر قرار  و دلیل تغییر در آن را تبیین می کند بنابراین می تواند به عنوان بعد سوم دفترداری سه طرفه باشد:</a:t>
            </a:r>
            <a:r>
              <a:rPr lang="fa-IR" dirty="0">
                <a:solidFill>
                  <a:srgbClr val="C00000"/>
                </a:solidFill>
                <a:cs typeface="B Nazanin" pitchFamily="2" charset="-78"/>
              </a:rPr>
              <a:t>دارایی = سرمایه = نیرو : دارایی=درآمد=نیرو. </a:t>
            </a:r>
            <a:r>
              <a:rPr lang="fa-IR" dirty="0">
                <a:cs typeface="B Nazanin" pitchFamily="2" charset="-78"/>
              </a:rPr>
              <a:t>با توجه به وضعیت موجود در اول دوره اگر از سرمایه و نیرو انتگرال گرفته شود دارایی بدست می آید که با سرمایه و نیرو تبیین می شود.</a:t>
            </a:r>
            <a:endParaRPr lang="fa-IR" b="1"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r>
              <a:rPr lang="fa-IR" sz="3600" u="sng" dirty="0">
                <a:cs typeface="B Titr" pitchFamily="2" charset="-78"/>
              </a:rPr>
              <a:t>دفترداری سه طرفه دیفرانسیلی</a:t>
            </a:r>
            <a:r>
              <a:rPr lang="fa-IR" sz="3600" dirty="0">
                <a:cs typeface="B Titr" pitchFamily="2" charset="-78"/>
              </a:rPr>
              <a:t>:</a:t>
            </a:r>
            <a:endParaRPr lang="fa-IR" dirty="0"/>
          </a:p>
        </p:txBody>
      </p:sp>
      <p:sp>
        <p:nvSpPr>
          <p:cNvPr id="3" name="Content Placeholder 2"/>
          <p:cNvSpPr>
            <a:spLocks noGrp="1"/>
          </p:cNvSpPr>
          <p:nvPr>
            <p:ph idx="1"/>
          </p:nvPr>
        </p:nvSpPr>
        <p:spPr/>
        <p:txBody>
          <a:bodyPr/>
          <a:lstStyle/>
          <a:p>
            <a:r>
              <a:rPr lang="fa-IR" b="1" dirty="0">
                <a:solidFill>
                  <a:srgbClr val="C00000"/>
                </a:solidFill>
                <a:cs typeface="B Nazanin" pitchFamily="2" charset="-78"/>
              </a:rPr>
              <a:t>تراز آزمایشی : </a:t>
            </a:r>
          </a:p>
        </p:txBody>
      </p:sp>
      <p:graphicFrame>
        <p:nvGraphicFramePr>
          <p:cNvPr id="4" name="Table 3"/>
          <p:cNvGraphicFramePr>
            <a:graphicFrameLocks noGrp="1"/>
          </p:cNvGraphicFramePr>
          <p:nvPr/>
        </p:nvGraphicFramePr>
        <p:xfrm>
          <a:off x="857224" y="2571744"/>
          <a:ext cx="7167570" cy="3634752"/>
        </p:xfrm>
        <a:graphic>
          <a:graphicData uri="http://schemas.openxmlformats.org/drawingml/2006/table">
            <a:tbl>
              <a:tblPr rtl="1" firstRow="1" bandRow="1">
                <a:tableStyleId>{5C22544A-7EE6-4342-B048-85BDC9FD1C3A}</a:tableStyleId>
              </a:tblPr>
              <a:tblGrid>
                <a:gridCol w="1194595">
                  <a:extLst>
                    <a:ext uri="{9D8B030D-6E8A-4147-A177-3AD203B41FA5}">
                      <a16:colId xmlns:a16="http://schemas.microsoft.com/office/drawing/2014/main" val="20000"/>
                    </a:ext>
                  </a:extLst>
                </a:gridCol>
                <a:gridCol w="1194595">
                  <a:extLst>
                    <a:ext uri="{9D8B030D-6E8A-4147-A177-3AD203B41FA5}">
                      <a16:colId xmlns:a16="http://schemas.microsoft.com/office/drawing/2014/main" val="20001"/>
                    </a:ext>
                  </a:extLst>
                </a:gridCol>
                <a:gridCol w="1194595">
                  <a:extLst>
                    <a:ext uri="{9D8B030D-6E8A-4147-A177-3AD203B41FA5}">
                      <a16:colId xmlns:a16="http://schemas.microsoft.com/office/drawing/2014/main" val="20002"/>
                    </a:ext>
                  </a:extLst>
                </a:gridCol>
                <a:gridCol w="1194595">
                  <a:extLst>
                    <a:ext uri="{9D8B030D-6E8A-4147-A177-3AD203B41FA5}">
                      <a16:colId xmlns:a16="http://schemas.microsoft.com/office/drawing/2014/main" val="20003"/>
                    </a:ext>
                  </a:extLst>
                </a:gridCol>
                <a:gridCol w="1194595">
                  <a:extLst>
                    <a:ext uri="{9D8B030D-6E8A-4147-A177-3AD203B41FA5}">
                      <a16:colId xmlns:a16="http://schemas.microsoft.com/office/drawing/2014/main" val="20004"/>
                    </a:ext>
                  </a:extLst>
                </a:gridCol>
                <a:gridCol w="1194595">
                  <a:extLst>
                    <a:ext uri="{9D8B030D-6E8A-4147-A177-3AD203B41FA5}">
                      <a16:colId xmlns:a16="http://schemas.microsoft.com/office/drawing/2014/main" val="20005"/>
                    </a:ext>
                  </a:extLst>
                </a:gridCol>
              </a:tblGrid>
              <a:tr h="571504">
                <a:tc gridSpan="6">
                  <a:txBody>
                    <a:bodyPr/>
                    <a:lstStyle/>
                    <a:p>
                      <a:pPr algn="ctr" rtl="1"/>
                      <a:r>
                        <a:rPr lang="fa-IR" dirty="0">
                          <a:solidFill>
                            <a:schemeClr val="tx1"/>
                          </a:solidFill>
                          <a:cs typeface="B Titr" pitchFamily="2" charset="-78"/>
                        </a:rPr>
                        <a:t>تراز آزمایشی با بعد نیرو</a:t>
                      </a:r>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extLst>
                  <a:ext uri="{0D108BD9-81ED-4DB2-BD59-A6C34878D82A}">
                    <a16:rowId xmlns:a16="http://schemas.microsoft.com/office/drawing/2014/main" val="10000"/>
                  </a:ext>
                </a:extLst>
              </a:tr>
              <a:tr h="571504">
                <a:tc>
                  <a:txBody>
                    <a:bodyPr/>
                    <a:lstStyle/>
                    <a:p>
                      <a:pPr algn="ctr" rtl="1"/>
                      <a:r>
                        <a:rPr lang="fa-IR" dirty="0">
                          <a:cs typeface="B Titr" pitchFamily="2" charset="-78"/>
                        </a:rPr>
                        <a:t>دارایی</a:t>
                      </a:r>
                    </a:p>
                  </a:txBody>
                  <a:tcPr/>
                </a:tc>
                <a:tc>
                  <a:txBody>
                    <a:bodyPr/>
                    <a:lstStyle/>
                    <a:p>
                      <a:pPr algn="ctr" rtl="1"/>
                      <a:r>
                        <a:rPr lang="fa-IR" dirty="0">
                          <a:cs typeface="B Titr" pitchFamily="2" charset="-78"/>
                        </a:rPr>
                        <a:t>مبلغ</a:t>
                      </a:r>
                    </a:p>
                  </a:txBody>
                  <a:tcPr/>
                </a:tc>
                <a:tc>
                  <a:txBody>
                    <a:bodyPr/>
                    <a:lstStyle/>
                    <a:p>
                      <a:pPr algn="ctr" rtl="1"/>
                      <a:r>
                        <a:rPr lang="fa-IR" dirty="0">
                          <a:cs typeface="B Titr" pitchFamily="2" charset="-78"/>
                        </a:rPr>
                        <a:t>سرمایه</a:t>
                      </a:r>
                    </a:p>
                  </a:txBody>
                  <a:tcPr/>
                </a:tc>
                <a:tc>
                  <a:txBody>
                    <a:bodyPr/>
                    <a:lstStyle/>
                    <a:p>
                      <a:pPr algn="ctr" rtl="1"/>
                      <a:r>
                        <a:rPr lang="fa-IR" dirty="0">
                          <a:cs typeface="B Titr" pitchFamily="2" charset="-78"/>
                        </a:rPr>
                        <a:t>مبلغ</a:t>
                      </a:r>
                    </a:p>
                  </a:txBody>
                  <a:tcPr/>
                </a:tc>
                <a:tc>
                  <a:txBody>
                    <a:bodyPr/>
                    <a:lstStyle/>
                    <a:p>
                      <a:pPr algn="ctr" rtl="1"/>
                      <a:r>
                        <a:rPr lang="fa-IR" dirty="0">
                          <a:cs typeface="B Titr" pitchFamily="2" charset="-78"/>
                        </a:rPr>
                        <a:t>نیرو</a:t>
                      </a:r>
                    </a:p>
                  </a:txBody>
                  <a:tcPr/>
                </a:tc>
                <a:tc>
                  <a:txBody>
                    <a:bodyPr/>
                    <a:lstStyle/>
                    <a:p>
                      <a:pPr algn="ctr" rtl="1"/>
                      <a:r>
                        <a:rPr lang="fa-IR" dirty="0">
                          <a:cs typeface="B Titr" pitchFamily="2" charset="-78"/>
                        </a:rPr>
                        <a:t>مبلغ</a:t>
                      </a:r>
                    </a:p>
                  </a:txBody>
                  <a:tcPr/>
                </a:tc>
                <a:extLst>
                  <a:ext uri="{0D108BD9-81ED-4DB2-BD59-A6C34878D82A}">
                    <a16:rowId xmlns:a16="http://schemas.microsoft.com/office/drawing/2014/main" val="10001"/>
                  </a:ext>
                </a:extLst>
              </a:tr>
              <a:tr h="571504">
                <a:tc>
                  <a:txBody>
                    <a:bodyPr/>
                    <a:lstStyle/>
                    <a:p>
                      <a:pPr algn="ctr" rtl="1"/>
                      <a:r>
                        <a:rPr lang="fa-IR" dirty="0">
                          <a:cs typeface="B Titr" pitchFamily="2" charset="-78"/>
                        </a:rPr>
                        <a:t>نقد</a:t>
                      </a:r>
                    </a:p>
                  </a:txBody>
                  <a:tcPr/>
                </a:tc>
                <a:tc>
                  <a:txBody>
                    <a:bodyPr/>
                    <a:lstStyle/>
                    <a:p>
                      <a:pPr algn="ctr" rtl="1"/>
                      <a:r>
                        <a:rPr lang="fa-IR" dirty="0">
                          <a:cs typeface="B Titr" pitchFamily="2" charset="-78"/>
                        </a:rPr>
                        <a:t>120</a:t>
                      </a:r>
                    </a:p>
                  </a:txBody>
                  <a:tcPr/>
                </a:tc>
                <a:tc>
                  <a:txBody>
                    <a:bodyPr/>
                    <a:lstStyle/>
                    <a:p>
                      <a:pPr algn="ctr" rtl="1"/>
                      <a:r>
                        <a:rPr lang="fa-IR" dirty="0">
                          <a:cs typeface="B Titr" pitchFamily="2" charset="-78"/>
                        </a:rPr>
                        <a:t>سهام سرمایه</a:t>
                      </a:r>
                    </a:p>
                  </a:txBody>
                  <a:tcPr/>
                </a:tc>
                <a:tc>
                  <a:txBody>
                    <a:bodyPr/>
                    <a:lstStyle/>
                    <a:p>
                      <a:pPr algn="ctr" rtl="1"/>
                      <a:r>
                        <a:rPr lang="fa-IR" dirty="0">
                          <a:cs typeface="B Titr" pitchFamily="2" charset="-78"/>
                        </a:rPr>
                        <a:t>50</a:t>
                      </a:r>
                    </a:p>
                  </a:txBody>
                  <a:tcPr/>
                </a:tc>
                <a:tc>
                  <a:txBody>
                    <a:bodyPr/>
                    <a:lstStyle/>
                    <a:p>
                      <a:pPr algn="ctr" rtl="1"/>
                      <a:r>
                        <a:rPr lang="fa-IR" dirty="0">
                          <a:cs typeface="B Titr" pitchFamily="2" charset="-78"/>
                        </a:rPr>
                        <a:t>مانده ابتدایی</a:t>
                      </a:r>
                    </a:p>
                  </a:txBody>
                  <a:tcPr/>
                </a:tc>
                <a:tc>
                  <a:txBody>
                    <a:bodyPr/>
                    <a:lstStyle/>
                    <a:p>
                      <a:pPr algn="ctr" rtl="1"/>
                      <a:r>
                        <a:rPr lang="fa-IR" dirty="0">
                          <a:cs typeface="B Titr" pitchFamily="2" charset="-78"/>
                        </a:rPr>
                        <a:t>50</a:t>
                      </a:r>
                    </a:p>
                  </a:txBody>
                  <a:tcPr/>
                </a:tc>
                <a:extLst>
                  <a:ext uri="{0D108BD9-81ED-4DB2-BD59-A6C34878D82A}">
                    <a16:rowId xmlns:a16="http://schemas.microsoft.com/office/drawing/2014/main" val="10002"/>
                  </a:ext>
                </a:extLst>
              </a:tr>
              <a:tr h="571504">
                <a:tc>
                  <a:txBody>
                    <a:bodyPr/>
                    <a:lstStyle/>
                    <a:p>
                      <a:pPr algn="ctr" rtl="1"/>
                      <a:endParaRPr lang="fa-IR" dirty="0">
                        <a:cs typeface="B Titr" pitchFamily="2" charset="-78"/>
                      </a:endParaRPr>
                    </a:p>
                  </a:txBody>
                  <a:tcPr/>
                </a:tc>
                <a:tc>
                  <a:txBody>
                    <a:bodyPr/>
                    <a:lstStyle/>
                    <a:p>
                      <a:pPr algn="ctr" rtl="1"/>
                      <a:endParaRPr lang="fa-IR">
                        <a:cs typeface="B Titr" pitchFamily="2" charset="-78"/>
                      </a:endParaRPr>
                    </a:p>
                  </a:txBody>
                  <a:tcPr/>
                </a:tc>
                <a:tc>
                  <a:txBody>
                    <a:bodyPr/>
                    <a:lstStyle/>
                    <a:p>
                      <a:pPr algn="ctr" rtl="1"/>
                      <a:r>
                        <a:rPr lang="fa-IR" dirty="0">
                          <a:cs typeface="B Titr" pitchFamily="2" charset="-78"/>
                        </a:rPr>
                        <a:t>سود</a:t>
                      </a:r>
                      <a:r>
                        <a:rPr lang="fa-IR" baseline="0" dirty="0">
                          <a:cs typeface="B Titr" pitchFamily="2" charset="-78"/>
                        </a:rPr>
                        <a:t> سال دوم</a:t>
                      </a:r>
                      <a:endParaRPr lang="fa-IR" dirty="0">
                        <a:cs typeface="B Titr" pitchFamily="2" charset="-78"/>
                      </a:endParaRPr>
                    </a:p>
                  </a:txBody>
                  <a:tcPr/>
                </a:tc>
                <a:tc>
                  <a:txBody>
                    <a:bodyPr/>
                    <a:lstStyle/>
                    <a:p>
                      <a:pPr algn="ctr" rtl="1"/>
                      <a:r>
                        <a:rPr lang="fa-IR" dirty="0">
                          <a:cs typeface="B Titr" pitchFamily="2" charset="-78"/>
                        </a:rPr>
                        <a:t>25</a:t>
                      </a:r>
                    </a:p>
                  </a:txBody>
                  <a:tcPr/>
                </a:tc>
                <a:tc>
                  <a:txBody>
                    <a:bodyPr/>
                    <a:lstStyle/>
                    <a:p>
                      <a:pPr algn="ctr" rtl="1"/>
                      <a:r>
                        <a:rPr lang="fa-IR" dirty="0">
                          <a:cs typeface="B Titr" pitchFamily="2" charset="-78"/>
                        </a:rPr>
                        <a:t>نیرو سال</a:t>
                      </a:r>
                      <a:r>
                        <a:rPr lang="fa-IR" baseline="0" dirty="0">
                          <a:cs typeface="B Titr" pitchFamily="2" charset="-78"/>
                        </a:rPr>
                        <a:t> دوم</a:t>
                      </a:r>
                      <a:endParaRPr lang="fa-IR" dirty="0">
                        <a:cs typeface="B Titr" pitchFamily="2" charset="-78"/>
                      </a:endParaRPr>
                    </a:p>
                  </a:txBody>
                  <a:tcPr/>
                </a:tc>
                <a:tc>
                  <a:txBody>
                    <a:bodyPr/>
                    <a:lstStyle/>
                    <a:p>
                      <a:pPr algn="ctr" rtl="1"/>
                      <a:r>
                        <a:rPr lang="fa-IR" dirty="0">
                          <a:cs typeface="B Titr" pitchFamily="2" charset="-78"/>
                        </a:rPr>
                        <a:t>50</a:t>
                      </a:r>
                    </a:p>
                  </a:txBody>
                  <a:tcPr/>
                </a:tc>
                <a:extLst>
                  <a:ext uri="{0D108BD9-81ED-4DB2-BD59-A6C34878D82A}">
                    <a16:rowId xmlns:a16="http://schemas.microsoft.com/office/drawing/2014/main" val="10003"/>
                  </a:ext>
                </a:extLst>
              </a:tr>
              <a:tr h="571504">
                <a:tc>
                  <a:txBody>
                    <a:bodyPr/>
                    <a:lstStyle/>
                    <a:p>
                      <a:pPr algn="ctr" rtl="1"/>
                      <a:endParaRPr lang="fa-IR" dirty="0">
                        <a:cs typeface="B Titr" pitchFamily="2" charset="-78"/>
                      </a:endParaRPr>
                    </a:p>
                  </a:txBody>
                  <a:tcPr/>
                </a:tc>
                <a:tc>
                  <a:txBody>
                    <a:bodyPr/>
                    <a:lstStyle/>
                    <a:p>
                      <a:pPr algn="ctr" rtl="1"/>
                      <a:endParaRPr lang="fa-IR">
                        <a:cs typeface="B Titr" pitchFamily="2" charset="-78"/>
                      </a:endParaRPr>
                    </a:p>
                  </a:txBody>
                  <a:tcPr/>
                </a:tc>
                <a:tc>
                  <a:txBody>
                    <a:bodyPr/>
                    <a:lstStyle/>
                    <a:p>
                      <a:pPr algn="ctr" rtl="1"/>
                      <a:r>
                        <a:rPr lang="fa-IR" dirty="0">
                          <a:cs typeface="B Titr" pitchFamily="2" charset="-78"/>
                        </a:rPr>
                        <a:t>سود سال سوم</a:t>
                      </a:r>
                    </a:p>
                  </a:txBody>
                  <a:tcPr/>
                </a:tc>
                <a:tc>
                  <a:txBody>
                    <a:bodyPr/>
                    <a:lstStyle/>
                    <a:p>
                      <a:pPr algn="ctr" rtl="1"/>
                      <a:r>
                        <a:rPr lang="fa-IR" dirty="0">
                          <a:cs typeface="B Titr" pitchFamily="2" charset="-78"/>
                        </a:rPr>
                        <a:t>45</a:t>
                      </a:r>
                    </a:p>
                  </a:txBody>
                  <a:tcPr/>
                </a:tc>
                <a:tc>
                  <a:txBody>
                    <a:bodyPr/>
                    <a:lstStyle/>
                    <a:p>
                      <a:pPr algn="ctr" rtl="1"/>
                      <a:r>
                        <a:rPr lang="fa-IR" dirty="0">
                          <a:cs typeface="B Titr" pitchFamily="2" charset="-78"/>
                        </a:rPr>
                        <a:t>نیرو سال سوم</a:t>
                      </a:r>
                    </a:p>
                  </a:txBody>
                  <a:tcPr/>
                </a:tc>
                <a:tc>
                  <a:txBody>
                    <a:bodyPr/>
                    <a:lstStyle/>
                    <a:p>
                      <a:pPr algn="ctr" rtl="1"/>
                      <a:r>
                        <a:rPr lang="fa-IR" dirty="0">
                          <a:cs typeface="B Titr" pitchFamily="2" charset="-78"/>
                        </a:rPr>
                        <a:t>20</a:t>
                      </a:r>
                    </a:p>
                  </a:txBody>
                  <a:tcPr/>
                </a:tc>
                <a:extLst>
                  <a:ext uri="{0D108BD9-81ED-4DB2-BD59-A6C34878D82A}">
                    <a16:rowId xmlns:a16="http://schemas.microsoft.com/office/drawing/2014/main" val="10004"/>
                  </a:ext>
                </a:extLst>
              </a:tr>
              <a:tr h="571504">
                <a:tc>
                  <a:txBody>
                    <a:bodyPr/>
                    <a:lstStyle/>
                    <a:p>
                      <a:pPr algn="ctr" rtl="1"/>
                      <a:r>
                        <a:rPr lang="fa-IR" dirty="0">
                          <a:cs typeface="B Titr" pitchFamily="2" charset="-78"/>
                        </a:rPr>
                        <a:t>جمع کل</a:t>
                      </a:r>
                    </a:p>
                  </a:txBody>
                  <a:tcPr/>
                </a:tc>
                <a:tc>
                  <a:txBody>
                    <a:bodyPr/>
                    <a:lstStyle/>
                    <a:p>
                      <a:pPr algn="ctr" rtl="1"/>
                      <a:r>
                        <a:rPr lang="fa-IR" dirty="0">
                          <a:cs typeface="B Titr" pitchFamily="2" charset="-78"/>
                        </a:rPr>
                        <a:t>120</a:t>
                      </a:r>
                    </a:p>
                  </a:txBody>
                  <a:tcPr/>
                </a:tc>
                <a:tc>
                  <a:txBody>
                    <a:bodyPr/>
                    <a:lstStyle/>
                    <a:p>
                      <a:pPr algn="ctr" rtl="1"/>
                      <a:r>
                        <a:rPr lang="fa-IR" dirty="0">
                          <a:cs typeface="B Titr" pitchFamily="2" charset="-78"/>
                        </a:rPr>
                        <a:t>جمع کل</a:t>
                      </a:r>
                    </a:p>
                  </a:txBody>
                  <a:tcPr/>
                </a:tc>
                <a:tc>
                  <a:txBody>
                    <a:bodyPr/>
                    <a:lstStyle/>
                    <a:p>
                      <a:pPr algn="ctr" rtl="1"/>
                      <a:r>
                        <a:rPr lang="fa-IR" dirty="0">
                          <a:cs typeface="B Titr" pitchFamily="2" charset="-78"/>
                        </a:rPr>
                        <a:t>120</a:t>
                      </a:r>
                    </a:p>
                  </a:txBody>
                  <a:tcPr/>
                </a:tc>
                <a:tc>
                  <a:txBody>
                    <a:bodyPr/>
                    <a:lstStyle/>
                    <a:p>
                      <a:pPr algn="ctr" rtl="1"/>
                      <a:r>
                        <a:rPr lang="fa-IR" dirty="0">
                          <a:cs typeface="B Titr" pitchFamily="2" charset="-78"/>
                        </a:rPr>
                        <a:t>جمع کل</a:t>
                      </a:r>
                    </a:p>
                  </a:txBody>
                  <a:tcPr/>
                </a:tc>
                <a:tc>
                  <a:txBody>
                    <a:bodyPr/>
                    <a:lstStyle/>
                    <a:p>
                      <a:pPr algn="ctr" rtl="1"/>
                      <a:r>
                        <a:rPr lang="fa-IR" dirty="0">
                          <a:cs typeface="B Titr" pitchFamily="2" charset="-78"/>
                        </a:rPr>
                        <a:t>120</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r>
              <a:rPr lang="fa-IR" sz="4000" u="sng" dirty="0">
                <a:cs typeface="B Titr" pitchFamily="2" charset="-78"/>
              </a:rPr>
              <a:t>صورت نیرو </a:t>
            </a:r>
            <a:r>
              <a:rPr lang="fa-IR" sz="4000" dirty="0">
                <a:cs typeface="B Titr" pitchFamily="2" charset="-78"/>
              </a:rPr>
              <a:t>:</a:t>
            </a:r>
            <a:endParaRPr lang="fa-IR" dirty="0"/>
          </a:p>
        </p:txBody>
      </p:sp>
      <p:sp>
        <p:nvSpPr>
          <p:cNvPr id="3" name="Content Placeholder 2"/>
          <p:cNvSpPr>
            <a:spLocks noGrp="1"/>
          </p:cNvSpPr>
          <p:nvPr>
            <p:ph idx="1"/>
          </p:nvPr>
        </p:nvSpPr>
        <p:spPr/>
        <p:txBody>
          <a:bodyPr/>
          <a:lstStyle/>
          <a:p>
            <a:r>
              <a:rPr lang="fa-IR" b="1" dirty="0">
                <a:solidFill>
                  <a:srgbClr val="C00000"/>
                </a:solidFill>
                <a:cs typeface="B Nazanin" pitchFamily="2" charset="-78"/>
              </a:rPr>
              <a:t>سه صورت مالی : </a:t>
            </a:r>
            <a:r>
              <a:rPr lang="fa-IR" dirty="0">
                <a:cs typeface="B Nazanin" pitchFamily="2" charset="-78"/>
              </a:rPr>
              <a:t>طرح ابتدایی و مختصر از دفترداری سه طرف دیفرانسیلی :</a:t>
            </a:r>
          </a:p>
          <a:p>
            <a:pPr>
              <a:buNone/>
            </a:pPr>
            <a:endParaRPr lang="fa-IR" b="1" dirty="0">
              <a:cs typeface="B Nazanin" pitchFamily="2" charset="-78"/>
            </a:endParaRPr>
          </a:p>
        </p:txBody>
      </p:sp>
      <p:graphicFrame>
        <p:nvGraphicFramePr>
          <p:cNvPr id="5" name="Table 4"/>
          <p:cNvGraphicFramePr>
            <a:graphicFrameLocks noGrp="1"/>
          </p:cNvGraphicFramePr>
          <p:nvPr/>
        </p:nvGraphicFramePr>
        <p:xfrm>
          <a:off x="1714480" y="2714620"/>
          <a:ext cx="6096000" cy="2966720"/>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3">
                  <a:txBody>
                    <a:bodyPr/>
                    <a:lstStyle/>
                    <a:p>
                      <a:pPr algn="ctr" rtl="1"/>
                      <a:r>
                        <a:rPr lang="fa-IR" dirty="0">
                          <a:solidFill>
                            <a:schemeClr val="tx1"/>
                          </a:solidFill>
                          <a:cs typeface="B Titr" pitchFamily="2" charset="-78"/>
                        </a:rPr>
                        <a:t>صورت خالص دارایی ها</a:t>
                      </a:r>
                    </a:p>
                  </a:txBody>
                  <a:tcPr/>
                </a:tc>
                <a:tc hMerge="1">
                  <a:txBody>
                    <a:bodyPr/>
                    <a:lstStyle/>
                    <a:p>
                      <a:pPr algn="ctr" rtl="1"/>
                      <a:endParaRPr lang="fa-IR">
                        <a:cs typeface="B Titr" pitchFamily="2" charset="-78"/>
                      </a:endParaRPr>
                    </a:p>
                  </a:txBody>
                  <a:tcPr/>
                </a:tc>
                <a:tc hMerge="1">
                  <a:txBody>
                    <a:bodyPr/>
                    <a:lstStyle/>
                    <a:p>
                      <a:pPr algn="ctr" rtl="1"/>
                      <a:endParaRPr lang="fa-IR">
                        <a:cs typeface="B Titr" pitchFamily="2" charset="-78"/>
                      </a:endParaRPr>
                    </a:p>
                  </a:txBody>
                  <a:tcPr/>
                </a:tc>
                <a:extLst>
                  <a:ext uri="{0D108BD9-81ED-4DB2-BD59-A6C34878D82A}">
                    <a16:rowId xmlns:a16="http://schemas.microsoft.com/office/drawing/2014/main" val="10000"/>
                  </a:ext>
                </a:extLst>
              </a:tr>
              <a:tr h="370840">
                <a:tc>
                  <a:txBody>
                    <a:bodyPr/>
                    <a:lstStyle/>
                    <a:p>
                      <a:pPr algn="ctr" rtl="1"/>
                      <a:r>
                        <a:rPr lang="fa-IR" dirty="0">
                          <a:solidFill>
                            <a:schemeClr val="tx1"/>
                          </a:solidFill>
                          <a:cs typeface="B Titr" pitchFamily="2" charset="-78"/>
                        </a:rPr>
                        <a:t>دارایی ها :</a:t>
                      </a:r>
                    </a:p>
                  </a:txBody>
                  <a:tcPr/>
                </a:tc>
                <a:tc>
                  <a:txBody>
                    <a:bodyPr/>
                    <a:lstStyle/>
                    <a:p>
                      <a:pPr algn="ctr" rtl="1"/>
                      <a:endParaRPr lang="fa-IR">
                        <a:solidFill>
                          <a:schemeClr val="tx1"/>
                        </a:solidFill>
                        <a:cs typeface="B Titr" pitchFamily="2" charset="-78"/>
                      </a:endParaRP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1"/>
                  </a:ext>
                </a:extLst>
              </a:tr>
              <a:tr h="370840">
                <a:tc>
                  <a:txBody>
                    <a:bodyPr/>
                    <a:lstStyle/>
                    <a:p>
                      <a:pPr algn="ctr" rtl="1"/>
                      <a:r>
                        <a:rPr lang="fa-IR" dirty="0">
                          <a:solidFill>
                            <a:schemeClr val="tx1"/>
                          </a:solidFill>
                          <a:cs typeface="B Titr" pitchFamily="2" charset="-78"/>
                        </a:rPr>
                        <a:t>دارایی های جاری</a:t>
                      </a:r>
                    </a:p>
                  </a:txBody>
                  <a:tcPr/>
                </a:tc>
                <a:tc>
                  <a:txBody>
                    <a:bodyPr/>
                    <a:lstStyle/>
                    <a:p>
                      <a:pPr algn="ctr" rtl="1"/>
                      <a:r>
                        <a:rPr lang="fa-IR" dirty="0">
                          <a:solidFill>
                            <a:schemeClr val="tx1"/>
                          </a:solidFill>
                          <a:cs typeface="B Titr" pitchFamily="2" charset="-78"/>
                        </a:rPr>
                        <a:t>90</a:t>
                      </a: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2"/>
                  </a:ext>
                </a:extLst>
              </a:tr>
              <a:tr h="370840">
                <a:tc>
                  <a:txBody>
                    <a:bodyPr/>
                    <a:lstStyle/>
                    <a:p>
                      <a:pPr algn="ctr" rtl="1"/>
                      <a:r>
                        <a:rPr lang="fa-IR" dirty="0">
                          <a:solidFill>
                            <a:schemeClr val="tx1"/>
                          </a:solidFill>
                          <a:cs typeface="B Titr" pitchFamily="2" charset="-78"/>
                        </a:rPr>
                        <a:t>دارایی های بلند</a:t>
                      </a:r>
                      <a:r>
                        <a:rPr lang="fa-IR" baseline="0" dirty="0">
                          <a:solidFill>
                            <a:schemeClr val="tx1"/>
                          </a:solidFill>
                          <a:cs typeface="B Titr" pitchFamily="2" charset="-78"/>
                        </a:rPr>
                        <a:t> مدت</a:t>
                      </a:r>
                      <a:endParaRPr lang="fa-IR" dirty="0">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80</a:t>
                      </a:r>
                    </a:p>
                  </a:txBody>
                  <a:tcPr/>
                </a:tc>
                <a:tc>
                  <a:txBody>
                    <a:bodyPr/>
                    <a:lstStyle/>
                    <a:p>
                      <a:pPr algn="ctr" rtl="1"/>
                      <a:r>
                        <a:rPr lang="fa-IR" dirty="0">
                          <a:solidFill>
                            <a:schemeClr val="tx1"/>
                          </a:solidFill>
                          <a:cs typeface="B Titr" pitchFamily="2" charset="-78"/>
                        </a:rPr>
                        <a:t>170</a:t>
                      </a:r>
                    </a:p>
                  </a:txBody>
                  <a:tcPr/>
                </a:tc>
                <a:extLst>
                  <a:ext uri="{0D108BD9-81ED-4DB2-BD59-A6C34878D82A}">
                    <a16:rowId xmlns:a16="http://schemas.microsoft.com/office/drawing/2014/main" val="10003"/>
                  </a:ext>
                </a:extLst>
              </a:tr>
              <a:tr h="370840">
                <a:tc>
                  <a:txBody>
                    <a:bodyPr/>
                    <a:lstStyle/>
                    <a:p>
                      <a:pPr algn="ctr" rtl="1"/>
                      <a:r>
                        <a:rPr lang="fa-IR" dirty="0">
                          <a:solidFill>
                            <a:schemeClr val="tx1"/>
                          </a:solidFill>
                          <a:cs typeface="B Titr" pitchFamily="2" charset="-78"/>
                        </a:rPr>
                        <a:t>بدهی ها:</a:t>
                      </a:r>
                    </a:p>
                  </a:txBody>
                  <a:tcPr/>
                </a:tc>
                <a:tc>
                  <a:txBody>
                    <a:bodyPr/>
                    <a:lstStyle/>
                    <a:p>
                      <a:pPr algn="ctr" rtl="1"/>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a:solidFill>
                            <a:schemeClr val="tx1"/>
                          </a:solidFill>
                          <a:cs typeface="B Titr" pitchFamily="2" charset="-78"/>
                        </a:rPr>
                        <a:t>بدهی های جاری</a:t>
                      </a:r>
                    </a:p>
                  </a:txBody>
                  <a:tcPr/>
                </a:tc>
                <a:tc>
                  <a:txBody>
                    <a:bodyPr/>
                    <a:lstStyle/>
                    <a:p>
                      <a:pPr algn="ctr" rtl="1"/>
                      <a:r>
                        <a:rPr lang="fa-IR" dirty="0">
                          <a:solidFill>
                            <a:schemeClr val="tx1"/>
                          </a:solidFill>
                          <a:cs typeface="B Titr" pitchFamily="2" charset="-78"/>
                        </a:rPr>
                        <a:t>10-</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r h="370840">
                <a:tc>
                  <a:txBody>
                    <a:bodyPr/>
                    <a:lstStyle/>
                    <a:p>
                      <a:pPr algn="ctr" rtl="1"/>
                      <a:r>
                        <a:rPr lang="fa-IR" dirty="0">
                          <a:solidFill>
                            <a:schemeClr val="tx1"/>
                          </a:solidFill>
                          <a:cs typeface="B Titr" pitchFamily="2" charset="-78"/>
                        </a:rPr>
                        <a:t>بدهی های بلندمدت</a:t>
                      </a:r>
                    </a:p>
                  </a:txBody>
                  <a:tcPr/>
                </a:tc>
                <a:tc>
                  <a:txBody>
                    <a:bodyPr/>
                    <a:lstStyle/>
                    <a:p>
                      <a:pPr algn="ctr" rtl="1"/>
                      <a:r>
                        <a:rPr lang="fa-IR" dirty="0">
                          <a:solidFill>
                            <a:schemeClr val="tx1"/>
                          </a:solidFill>
                          <a:cs typeface="B Titr" pitchFamily="2" charset="-78"/>
                        </a:rPr>
                        <a:t>40-</a:t>
                      </a:r>
                    </a:p>
                  </a:txBody>
                  <a:tcPr/>
                </a:tc>
                <a:tc>
                  <a:txBody>
                    <a:bodyPr/>
                    <a:lstStyle/>
                    <a:p>
                      <a:pPr algn="ctr" rtl="1"/>
                      <a:r>
                        <a:rPr lang="fa-IR" dirty="0">
                          <a:solidFill>
                            <a:schemeClr val="tx1"/>
                          </a:solidFill>
                          <a:cs typeface="B Titr" pitchFamily="2" charset="-78"/>
                        </a:rPr>
                        <a:t>50-</a:t>
                      </a:r>
                    </a:p>
                  </a:txBody>
                  <a:tcPr/>
                </a:tc>
                <a:extLst>
                  <a:ext uri="{0D108BD9-81ED-4DB2-BD59-A6C34878D82A}">
                    <a16:rowId xmlns:a16="http://schemas.microsoft.com/office/drawing/2014/main" val="10006"/>
                  </a:ext>
                </a:extLst>
              </a:tr>
              <a:tr h="370840">
                <a:tc>
                  <a:txBody>
                    <a:bodyPr/>
                    <a:lstStyle/>
                    <a:p>
                      <a:pPr algn="ctr" rtl="1"/>
                      <a:r>
                        <a:rPr lang="fa-IR" dirty="0">
                          <a:solidFill>
                            <a:schemeClr val="tx1"/>
                          </a:solidFill>
                          <a:cs typeface="B Titr" pitchFamily="2" charset="-78"/>
                        </a:rPr>
                        <a:t>خالص داراییها:</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120</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br>
              <a:rPr lang="fa-IR" sz="4800" dirty="0">
                <a:cs typeface="B Titr" pitchFamily="2" charset="-78"/>
              </a:rPr>
            </a:br>
            <a:r>
              <a:rPr lang="fa-IR" sz="3600" u="sng" dirty="0">
                <a:cs typeface="B Titr" pitchFamily="2" charset="-78"/>
              </a:rPr>
              <a:t>صورت نیرو </a:t>
            </a:r>
            <a:r>
              <a:rPr lang="fa-IR" sz="3600" dirty="0">
                <a:cs typeface="B Titr" pitchFamily="2" charset="-78"/>
              </a:rPr>
              <a:t>:</a:t>
            </a:r>
            <a:endParaRPr lang="fa-IR" dirty="0"/>
          </a:p>
        </p:txBody>
      </p:sp>
      <p:graphicFrame>
        <p:nvGraphicFramePr>
          <p:cNvPr id="4" name="Content Placeholder 3"/>
          <p:cNvGraphicFramePr>
            <a:graphicFrameLocks noGrp="1"/>
          </p:cNvGraphicFramePr>
          <p:nvPr>
            <p:ph idx="1"/>
          </p:nvPr>
        </p:nvGraphicFramePr>
        <p:xfrm>
          <a:off x="2214546" y="2357430"/>
          <a:ext cx="5657833" cy="3708400"/>
        </p:xfrm>
        <a:graphic>
          <a:graphicData uri="http://schemas.openxmlformats.org/drawingml/2006/table">
            <a:tbl>
              <a:tblPr rtl="1" firstRow="1" bandRow="1">
                <a:tableStyleId>{5C22544A-7EE6-4342-B048-85BDC9FD1C3A}</a:tableStyleId>
              </a:tblPr>
              <a:tblGrid>
                <a:gridCol w="2989955">
                  <a:extLst>
                    <a:ext uri="{9D8B030D-6E8A-4147-A177-3AD203B41FA5}">
                      <a16:colId xmlns:a16="http://schemas.microsoft.com/office/drawing/2014/main" val="20000"/>
                    </a:ext>
                  </a:extLst>
                </a:gridCol>
                <a:gridCol w="1025294">
                  <a:extLst>
                    <a:ext uri="{9D8B030D-6E8A-4147-A177-3AD203B41FA5}">
                      <a16:colId xmlns:a16="http://schemas.microsoft.com/office/drawing/2014/main" val="20001"/>
                    </a:ext>
                  </a:extLst>
                </a:gridCol>
                <a:gridCol w="1642584">
                  <a:extLst>
                    <a:ext uri="{9D8B030D-6E8A-4147-A177-3AD203B41FA5}">
                      <a16:colId xmlns:a16="http://schemas.microsoft.com/office/drawing/2014/main" val="20002"/>
                    </a:ext>
                  </a:extLst>
                </a:gridCol>
              </a:tblGrid>
              <a:tr h="370840">
                <a:tc gridSpan="3">
                  <a:txBody>
                    <a:bodyPr/>
                    <a:lstStyle/>
                    <a:p>
                      <a:pPr algn="ctr" rtl="1"/>
                      <a:r>
                        <a:rPr lang="fa-IR" dirty="0">
                          <a:solidFill>
                            <a:schemeClr val="tx1"/>
                          </a:solidFill>
                          <a:cs typeface="B Titr" pitchFamily="2" charset="-78"/>
                        </a:rPr>
                        <a:t>صورت گردش سرمایه</a:t>
                      </a:r>
                    </a:p>
                  </a:txBody>
                  <a:tcPr>
                    <a:lnB w="12700" cap="flat" cmpd="sng" algn="ctr">
                      <a:solidFill>
                        <a:schemeClr val="tx1"/>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70840">
                <a:tc>
                  <a:txBody>
                    <a:bodyPr/>
                    <a:lstStyle/>
                    <a:p>
                      <a:pPr algn="ctr" rtl="1"/>
                      <a:r>
                        <a:rPr lang="fa-IR" dirty="0">
                          <a:solidFill>
                            <a:schemeClr val="tx1"/>
                          </a:solidFill>
                          <a:cs typeface="B Titr" pitchFamily="2" charset="-78"/>
                        </a:rPr>
                        <a:t>سرمایه در ابتدای دوره:</a:t>
                      </a:r>
                    </a:p>
                  </a:txBody>
                  <a:tcPr>
                    <a:lnT w="12700" cap="flat" cmpd="sng" algn="ctr">
                      <a:solidFill>
                        <a:schemeClr val="tx1"/>
                      </a:solidFill>
                      <a:prstDash val="solid"/>
                      <a:round/>
                      <a:headEnd type="none" w="med" len="med"/>
                      <a:tailEnd type="none" w="med" len="med"/>
                    </a:lnT>
                  </a:tcPr>
                </a:tc>
                <a:tc>
                  <a:txBody>
                    <a:bodyPr/>
                    <a:lstStyle/>
                    <a:p>
                      <a:pPr algn="ctr" rtl="1"/>
                      <a:endParaRPr lang="fa-IR" dirty="0">
                        <a:solidFill>
                          <a:schemeClr val="tx1"/>
                        </a:solidFill>
                        <a:cs typeface="B Titr" pitchFamily="2" charset="-78"/>
                      </a:endParaRPr>
                    </a:p>
                  </a:txBody>
                  <a:tcPr>
                    <a:lnT w="12700" cap="flat" cmpd="sng" algn="ctr">
                      <a:solidFill>
                        <a:schemeClr val="tx1"/>
                      </a:solidFill>
                      <a:prstDash val="solid"/>
                      <a:round/>
                      <a:headEnd type="none" w="med" len="med"/>
                      <a:tailEnd type="none" w="med" len="med"/>
                    </a:lnT>
                  </a:tcPr>
                </a:tc>
                <a:tc>
                  <a:txBody>
                    <a:bodyPr/>
                    <a:lstStyle/>
                    <a:p>
                      <a:pPr algn="ctr" rtl="1"/>
                      <a:r>
                        <a:rPr lang="fa-IR" dirty="0">
                          <a:solidFill>
                            <a:schemeClr val="tx1"/>
                          </a:solidFill>
                          <a:cs typeface="B Titr" pitchFamily="2" charset="-78"/>
                        </a:rPr>
                        <a:t>75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rtl="1"/>
                      <a:r>
                        <a:rPr lang="fa-IR" dirty="0">
                          <a:solidFill>
                            <a:schemeClr val="tx1"/>
                          </a:solidFill>
                          <a:cs typeface="B Titr" pitchFamily="2" charset="-78"/>
                        </a:rPr>
                        <a:t>درآمد:</a:t>
                      </a:r>
                    </a:p>
                  </a:txBody>
                  <a:tcPr/>
                </a:tc>
                <a:tc>
                  <a:txBody>
                    <a:bodyPr/>
                    <a:lstStyle/>
                    <a:p>
                      <a:pPr algn="ctr" rtl="1"/>
                      <a:endParaRPr lang="fa-IR" dirty="0">
                        <a:solidFill>
                          <a:schemeClr val="tx1"/>
                        </a:solidFill>
                        <a:cs typeface="B Titr" pitchFamily="2" charset="-78"/>
                      </a:endParaRP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2"/>
                  </a:ext>
                </a:extLst>
              </a:tr>
              <a:tr h="370840">
                <a:tc>
                  <a:txBody>
                    <a:bodyPr/>
                    <a:lstStyle/>
                    <a:p>
                      <a:pPr algn="ctr" rtl="1"/>
                      <a:r>
                        <a:rPr lang="fa-IR" dirty="0">
                          <a:solidFill>
                            <a:schemeClr val="tx1"/>
                          </a:solidFill>
                          <a:cs typeface="B Titr" pitchFamily="2" charset="-78"/>
                        </a:rPr>
                        <a:t>درآمدها</a:t>
                      </a:r>
                    </a:p>
                  </a:txBody>
                  <a:tcPr/>
                </a:tc>
                <a:tc>
                  <a:txBody>
                    <a:bodyPr/>
                    <a:lstStyle/>
                    <a:p>
                      <a:pPr algn="ctr" rtl="1"/>
                      <a:r>
                        <a:rPr lang="fa-IR" dirty="0">
                          <a:solidFill>
                            <a:schemeClr val="tx1"/>
                          </a:solidFill>
                          <a:cs typeface="B Titr" pitchFamily="2" charset="-78"/>
                        </a:rPr>
                        <a:t>70</a:t>
                      </a: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a:solidFill>
                            <a:schemeClr val="tx1"/>
                          </a:solidFill>
                          <a:cs typeface="B Titr" pitchFamily="2" charset="-78"/>
                        </a:rPr>
                        <a:t>بهای تمام شده کالای فروش رفته</a:t>
                      </a:r>
                    </a:p>
                  </a:txBody>
                  <a:tcPr/>
                </a:tc>
                <a:tc>
                  <a:txBody>
                    <a:bodyPr/>
                    <a:lstStyle/>
                    <a:p>
                      <a:pPr algn="ctr" rtl="1"/>
                      <a:r>
                        <a:rPr lang="fa-IR" dirty="0">
                          <a:solidFill>
                            <a:schemeClr val="tx1"/>
                          </a:solidFill>
                          <a:cs typeface="B Titr" pitchFamily="2" charset="-78"/>
                        </a:rPr>
                        <a:t>20-</a:t>
                      </a: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a:solidFill>
                            <a:schemeClr val="tx1"/>
                          </a:solidFill>
                          <a:cs typeface="B Titr" pitchFamily="2" charset="-78"/>
                        </a:rPr>
                        <a:t>سایر هزینه ها</a:t>
                      </a:r>
                    </a:p>
                  </a:txBody>
                  <a:tcPr/>
                </a:tc>
                <a:tc>
                  <a:txBody>
                    <a:bodyPr/>
                    <a:lstStyle/>
                    <a:p>
                      <a:pPr algn="ctr" rtl="1"/>
                      <a:r>
                        <a:rPr lang="fa-IR" dirty="0">
                          <a:solidFill>
                            <a:schemeClr val="tx1"/>
                          </a:solidFill>
                          <a:cs typeface="B Titr" pitchFamily="2" charset="-78"/>
                        </a:rPr>
                        <a:t>5-</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r h="370840">
                <a:tc>
                  <a:txBody>
                    <a:bodyPr/>
                    <a:lstStyle/>
                    <a:p>
                      <a:pPr algn="ctr" rtl="1"/>
                      <a:r>
                        <a:rPr lang="fa-IR" dirty="0">
                          <a:solidFill>
                            <a:schemeClr val="tx1"/>
                          </a:solidFill>
                          <a:cs typeface="B Titr" pitchFamily="2" charset="-78"/>
                        </a:rPr>
                        <a:t>سود خالص</a:t>
                      </a: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45</a:t>
                      </a:r>
                    </a:p>
                  </a:txBody>
                  <a:tcPr/>
                </a:tc>
                <a:extLst>
                  <a:ext uri="{0D108BD9-81ED-4DB2-BD59-A6C34878D82A}">
                    <a16:rowId xmlns:a16="http://schemas.microsoft.com/office/drawing/2014/main" val="10006"/>
                  </a:ext>
                </a:extLst>
              </a:tr>
              <a:tr h="370840">
                <a:tc>
                  <a:txBody>
                    <a:bodyPr/>
                    <a:lstStyle/>
                    <a:p>
                      <a:pPr algn="ctr" rtl="1"/>
                      <a:r>
                        <a:rPr lang="fa-IR" dirty="0">
                          <a:solidFill>
                            <a:schemeClr val="tx1"/>
                          </a:solidFill>
                          <a:cs typeface="B Titr" pitchFamily="2" charset="-78"/>
                        </a:rPr>
                        <a:t>سود اعلام شده</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0</a:t>
                      </a:r>
                    </a:p>
                  </a:txBody>
                  <a:tcPr/>
                </a:tc>
                <a:extLst>
                  <a:ext uri="{0D108BD9-81ED-4DB2-BD59-A6C34878D82A}">
                    <a16:rowId xmlns:a16="http://schemas.microsoft.com/office/drawing/2014/main" val="10007"/>
                  </a:ext>
                </a:extLst>
              </a:tr>
              <a:tr h="370840">
                <a:tc>
                  <a:txBody>
                    <a:bodyPr/>
                    <a:lstStyle/>
                    <a:p>
                      <a:pPr algn="ctr" rtl="1"/>
                      <a:r>
                        <a:rPr lang="fa-IR" dirty="0">
                          <a:solidFill>
                            <a:schemeClr val="tx1"/>
                          </a:solidFill>
                          <a:cs typeface="B Titr" pitchFamily="2" charset="-78"/>
                        </a:rPr>
                        <a:t>سهام جدید منتشر شده</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0</a:t>
                      </a:r>
                    </a:p>
                  </a:txBody>
                  <a:tcPr/>
                </a:tc>
                <a:extLst>
                  <a:ext uri="{0D108BD9-81ED-4DB2-BD59-A6C34878D82A}">
                    <a16:rowId xmlns:a16="http://schemas.microsoft.com/office/drawing/2014/main" val="10008"/>
                  </a:ext>
                </a:extLst>
              </a:tr>
              <a:tr h="370840">
                <a:tc>
                  <a:txBody>
                    <a:bodyPr/>
                    <a:lstStyle/>
                    <a:p>
                      <a:pPr algn="ctr" rtl="1"/>
                      <a:r>
                        <a:rPr lang="fa-IR" dirty="0">
                          <a:solidFill>
                            <a:schemeClr val="tx1"/>
                          </a:solidFill>
                          <a:cs typeface="B Titr" pitchFamily="2" charset="-78"/>
                        </a:rPr>
                        <a:t>سرمایه در پایان دوره:</a:t>
                      </a: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120</a:t>
                      </a:r>
                    </a:p>
                  </a:txBody>
                  <a:tcPr/>
                </a:tc>
                <a:extLst>
                  <a:ext uri="{0D108BD9-81ED-4DB2-BD59-A6C34878D82A}">
                    <a16:rowId xmlns:a16="http://schemas.microsoft.com/office/drawing/2014/main" val="10009"/>
                  </a:ext>
                </a:extLst>
              </a:tr>
            </a:tbl>
          </a:graphicData>
        </a:graphic>
      </p:graphicFrame>
      <p:sp>
        <p:nvSpPr>
          <p:cNvPr id="5" name="TextBox 4">
            <a:extLst>
              <a:ext uri="{FF2B5EF4-FFF2-40B4-BE49-F238E27FC236}">
                <a16:creationId xmlns:a16="http://schemas.microsoft.com/office/drawing/2014/main" id="{E42D9FC0-BE7A-4E35-ADE3-18123E627503}"/>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br>
              <a:rPr lang="fa-IR" sz="4800" dirty="0">
                <a:cs typeface="B Titr" pitchFamily="2" charset="-78"/>
              </a:rPr>
            </a:br>
            <a:r>
              <a:rPr lang="fa-IR" sz="3600" u="sng" dirty="0">
                <a:cs typeface="B Titr" pitchFamily="2" charset="-78"/>
              </a:rPr>
              <a:t>صورت نیرو </a:t>
            </a:r>
            <a:r>
              <a:rPr lang="fa-IR" sz="3600" dirty="0">
                <a:cs typeface="B Titr" pitchFamily="2" charset="-78"/>
              </a:rPr>
              <a:t>:</a:t>
            </a:r>
            <a:endParaRPr lang="fa-IR" dirty="0"/>
          </a:p>
        </p:txBody>
      </p:sp>
      <p:graphicFrame>
        <p:nvGraphicFramePr>
          <p:cNvPr id="4" name="Content Placeholder 3"/>
          <p:cNvGraphicFramePr>
            <a:graphicFrameLocks noGrp="1"/>
          </p:cNvGraphicFramePr>
          <p:nvPr>
            <p:ph idx="1"/>
          </p:nvPr>
        </p:nvGraphicFramePr>
        <p:xfrm>
          <a:off x="500034" y="3000372"/>
          <a:ext cx="7929618" cy="2225040"/>
        </p:xfrm>
        <a:graphic>
          <a:graphicData uri="http://schemas.openxmlformats.org/drawingml/2006/table">
            <a:tbl>
              <a:tblPr rtl="1" firstRow="1" bandRow="1">
                <a:tableStyleId>{5C22544A-7EE6-4342-B048-85BDC9FD1C3A}</a:tableStyleId>
              </a:tblPr>
              <a:tblGrid>
                <a:gridCol w="3241844">
                  <a:extLst>
                    <a:ext uri="{9D8B030D-6E8A-4147-A177-3AD203B41FA5}">
                      <a16:colId xmlns:a16="http://schemas.microsoft.com/office/drawing/2014/main" val="20000"/>
                    </a:ext>
                  </a:extLst>
                </a:gridCol>
                <a:gridCol w="2450867">
                  <a:extLst>
                    <a:ext uri="{9D8B030D-6E8A-4147-A177-3AD203B41FA5}">
                      <a16:colId xmlns:a16="http://schemas.microsoft.com/office/drawing/2014/main" val="20001"/>
                    </a:ext>
                  </a:extLst>
                </a:gridCol>
                <a:gridCol w="2236907">
                  <a:extLst>
                    <a:ext uri="{9D8B030D-6E8A-4147-A177-3AD203B41FA5}">
                      <a16:colId xmlns:a16="http://schemas.microsoft.com/office/drawing/2014/main" val="20002"/>
                    </a:ext>
                  </a:extLst>
                </a:gridCol>
              </a:tblGrid>
              <a:tr h="370840">
                <a:tc gridSpan="3">
                  <a:txBody>
                    <a:bodyPr/>
                    <a:lstStyle/>
                    <a:p>
                      <a:pPr algn="ctr" rtl="1"/>
                      <a:r>
                        <a:rPr lang="fa-IR" dirty="0">
                          <a:solidFill>
                            <a:schemeClr val="tx1"/>
                          </a:solidFill>
                          <a:cs typeface="B Titr" pitchFamily="2" charset="-78"/>
                        </a:rPr>
                        <a:t>صورت نیرو (بردار)</a:t>
                      </a: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70840">
                <a:tc>
                  <a:txBody>
                    <a:bodyPr/>
                    <a:lstStyle/>
                    <a:p>
                      <a:pPr algn="ctr" rtl="1"/>
                      <a:r>
                        <a:rPr lang="fa-IR" dirty="0">
                          <a:solidFill>
                            <a:schemeClr val="tx1"/>
                          </a:solidFill>
                          <a:cs typeface="B Titr" pitchFamily="2" charset="-78"/>
                        </a:rPr>
                        <a:t>سرمایه ابتدای دوره:</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75</a:t>
                      </a:r>
                    </a:p>
                  </a:txBody>
                  <a:tcPr/>
                </a:tc>
                <a:extLst>
                  <a:ext uri="{0D108BD9-81ED-4DB2-BD59-A6C34878D82A}">
                    <a16:rowId xmlns:a16="http://schemas.microsoft.com/office/drawing/2014/main" val="10001"/>
                  </a:ext>
                </a:extLst>
              </a:tr>
              <a:tr h="370840">
                <a:tc>
                  <a:txBody>
                    <a:bodyPr/>
                    <a:lstStyle/>
                    <a:p>
                      <a:pPr algn="ctr" rtl="1"/>
                      <a:r>
                        <a:rPr lang="fa-IR" dirty="0">
                          <a:solidFill>
                            <a:schemeClr val="tx1"/>
                          </a:solidFill>
                          <a:cs typeface="B Titr" pitchFamily="2" charset="-78"/>
                        </a:rPr>
                        <a:t>سود سال گذشته</a:t>
                      </a:r>
                    </a:p>
                  </a:txBody>
                  <a:tcPr/>
                </a:tc>
                <a:tc>
                  <a:txBody>
                    <a:bodyPr/>
                    <a:lstStyle/>
                    <a:p>
                      <a:pPr algn="ctr" rtl="1"/>
                      <a:r>
                        <a:rPr lang="fa-IR" dirty="0">
                          <a:solidFill>
                            <a:schemeClr val="tx1"/>
                          </a:solidFill>
                          <a:cs typeface="B Titr" pitchFamily="2" charset="-78"/>
                        </a:rPr>
                        <a:t>25</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2"/>
                  </a:ext>
                </a:extLst>
              </a:tr>
              <a:tr h="370840">
                <a:tc>
                  <a:txBody>
                    <a:bodyPr/>
                    <a:lstStyle/>
                    <a:p>
                      <a:pPr algn="ctr" rtl="1"/>
                      <a:r>
                        <a:rPr lang="fa-IR" dirty="0">
                          <a:solidFill>
                            <a:schemeClr val="tx1"/>
                          </a:solidFill>
                          <a:cs typeface="B Titr" pitchFamily="2" charset="-78"/>
                        </a:rPr>
                        <a:t>افزایش در سود</a:t>
                      </a:r>
                    </a:p>
                  </a:txBody>
                  <a:tcPr/>
                </a:tc>
                <a:tc>
                  <a:txBody>
                    <a:bodyPr/>
                    <a:lstStyle/>
                    <a:p>
                      <a:pPr algn="ctr" rtl="1"/>
                      <a:r>
                        <a:rPr lang="fa-IR" dirty="0">
                          <a:solidFill>
                            <a:schemeClr val="tx1"/>
                          </a:solidFill>
                          <a:cs typeface="B Titr" pitchFamily="2" charset="-78"/>
                        </a:rPr>
                        <a:t>20</a:t>
                      </a:r>
                    </a:p>
                  </a:txBody>
                  <a:tcPr/>
                </a:tc>
                <a:tc>
                  <a:txBody>
                    <a:bodyPr/>
                    <a:lstStyle/>
                    <a:p>
                      <a:pPr algn="ctr" rtl="1"/>
                      <a:endParaRPr lang="fa-IR">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a:solidFill>
                            <a:schemeClr val="tx1"/>
                          </a:solidFill>
                          <a:cs typeface="B Titr" pitchFamily="2" charset="-78"/>
                        </a:rPr>
                        <a:t>سود سال جاری</a:t>
                      </a: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45</a:t>
                      </a:r>
                    </a:p>
                  </a:txBody>
                  <a:tcPr/>
                </a:tc>
                <a:extLst>
                  <a:ext uri="{0D108BD9-81ED-4DB2-BD59-A6C34878D82A}">
                    <a16:rowId xmlns:a16="http://schemas.microsoft.com/office/drawing/2014/main" val="10004"/>
                  </a:ext>
                </a:extLst>
              </a:tr>
              <a:tr h="370840">
                <a:tc>
                  <a:txBody>
                    <a:bodyPr/>
                    <a:lstStyle/>
                    <a:p>
                      <a:pPr algn="ctr" rtl="1"/>
                      <a:r>
                        <a:rPr lang="fa-IR" dirty="0">
                          <a:solidFill>
                            <a:schemeClr val="tx1"/>
                          </a:solidFill>
                          <a:cs typeface="B Titr" pitchFamily="2" charset="-78"/>
                        </a:rPr>
                        <a:t>سرمایه پایان دوره:</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120</a:t>
                      </a:r>
                    </a:p>
                  </a:txBody>
                  <a:tcPr/>
                </a:tc>
                <a:extLst>
                  <a:ext uri="{0D108BD9-81ED-4DB2-BD59-A6C34878D82A}">
                    <a16:rowId xmlns:a16="http://schemas.microsoft.com/office/drawing/2014/main" val="10005"/>
                  </a:ext>
                </a:extLst>
              </a:tr>
            </a:tbl>
          </a:graphicData>
        </a:graphic>
      </p:graphicFrame>
      <p:sp>
        <p:nvSpPr>
          <p:cNvPr id="5" name="TextBox 4">
            <a:extLst>
              <a:ext uri="{FF2B5EF4-FFF2-40B4-BE49-F238E27FC236}">
                <a16:creationId xmlns:a16="http://schemas.microsoft.com/office/drawing/2014/main" id="{C3DB28A4-8281-4BB4-8825-D3952BAEE836}"/>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br>
              <a:rPr lang="fa-IR" sz="5400" dirty="0">
                <a:cs typeface="B Titr" pitchFamily="2" charset="-78"/>
              </a:rPr>
            </a:br>
            <a:r>
              <a:rPr lang="fa-IR" sz="4000" u="sng" dirty="0">
                <a:cs typeface="B Titr" pitchFamily="2" charset="-78"/>
              </a:rPr>
              <a:t>صورت نیرو </a:t>
            </a:r>
            <a:r>
              <a:rPr lang="fa-IR" sz="4000" dirty="0">
                <a:cs typeface="B Titr" pitchFamily="2" charset="-78"/>
              </a:rPr>
              <a:t>:</a:t>
            </a:r>
            <a:endParaRPr lang="fa-IR" dirty="0"/>
          </a:p>
        </p:txBody>
      </p:sp>
      <p:graphicFrame>
        <p:nvGraphicFramePr>
          <p:cNvPr id="4" name="Content Placeholder 3"/>
          <p:cNvGraphicFramePr>
            <a:graphicFrameLocks noGrp="1"/>
          </p:cNvGraphicFramePr>
          <p:nvPr>
            <p:ph idx="1"/>
          </p:nvPr>
        </p:nvGraphicFramePr>
        <p:xfrm>
          <a:off x="714348" y="2214554"/>
          <a:ext cx="8229600" cy="3708400"/>
        </p:xfrm>
        <a:graphic>
          <a:graphicData uri="http://schemas.openxmlformats.org/drawingml/2006/table">
            <a:tbl>
              <a:tblPr rtl="1"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gridSpan="3">
                  <a:txBody>
                    <a:bodyPr/>
                    <a:lstStyle/>
                    <a:p>
                      <a:pPr algn="ctr" rtl="1"/>
                      <a:r>
                        <a:rPr lang="fa-IR" dirty="0">
                          <a:solidFill>
                            <a:schemeClr val="tx1"/>
                          </a:solidFill>
                          <a:cs typeface="B Titr" pitchFamily="2" charset="-78"/>
                        </a:rPr>
                        <a:t>صورت نیرو (بردار) و تجزیه و تحلیل انحراف</a:t>
                      </a: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70840">
                <a:tc>
                  <a:txBody>
                    <a:bodyPr/>
                    <a:lstStyle/>
                    <a:p>
                      <a:pPr algn="ctr" rtl="1"/>
                      <a:r>
                        <a:rPr lang="fa-IR" dirty="0">
                          <a:solidFill>
                            <a:schemeClr val="tx1"/>
                          </a:solidFill>
                          <a:cs typeface="B Titr" pitchFamily="2" charset="-78"/>
                        </a:rPr>
                        <a:t>سرمایه ابتدای دوره:</a:t>
                      </a:r>
                    </a:p>
                  </a:txBody>
                  <a:tcPr/>
                </a:tc>
                <a:tc>
                  <a:txBody>
                    <a:bodyPr/>
                    <a:lstStyle/>
                    <a:p>
                      <a:pPr algn="ctr" rtl="1"/>
                      <a:endParaRPr lang="fa-IR" dirty="0">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75</a:t>
                      </a:r>
                    </a:p>
                  </a:txBody>
                  <a:tcPr/>
                </a:tc>
                <a:extLst>
                  <a:ext uri="{0D108BD9-81ED-4DB2-BD59-A6C34878D82A}">
                    <a16:rowId xmlns:a16="http://schemas.microsoft.com/office/drawing/2014/main" val="10001"/>
                  </a:ext>
                </a:extLst>
              </a:tr>
              <a:tr h="370840">
                <a:tc>
                  <a:txBody>
                    <a:bodyPr/>
                    <a:lstStyle/>
                    <a:p>
                      <a:pPr algn="ctr" rtl="1"/>
                      <a:r>
                        <a:rPr lang="fa-IR" dirty="0">
                          <a:solidFill>
                            <a:schemeClr val="tx1"/>
                          </a:solidFill>
                          <a:cs typeface="B Titr" pitchFamily="2" charset="-78"/>
                        </a:rPr>
                        <a:t>تکانه سود ابتدای دوره</a:t>
                      </a:r>
                    </a:p>
                  </a:txBody>
                  <a:tcPr/>
                </a:tc>
                <a:tc>
                  <a:txBody>
                    <a:bodyPr/>
                    <a:lstStyle/>
                    <a:p>
                      <a:pPr algn="ctr" rtl="1"/>
                      <a:r>
                        <a:rPr lang="fa-IR" dirty="0">
                          <a:solidFill>
                            <a:schemeClr val="tx1"/>
                          </a:solidFill>
                          <a:cs typeface="B Titr" pitchFamily="2" charset="-78"/>
                        </a:rPr>
                        <a:t>25</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2"/>
                  </a:ext>
                </a:extLst>
              </a:tr>
              <a:tr h="370840">
                <a:tc gridSpan="2">
                  <a:txBody>
                    <a:bodyPr/>
                    <a:lstStyle/>
                    <a:p>
                      <a:pPr algn="ctr" rtl="1"/>
                      <a:r>
                        <a:rPr lang="fa-IR" dirty="0">
                          <a:solidFill>
                            <a:srgbClr val="C00000"/>
                          </a:solidFill>
                          <a:cs typeface="B Titr" pitchFamily="2" charset="-78"/>
                        </a:rPr>
                        <a:t>تغییرات در تکانه سود ناشی از نیروهای</a:t>
                      </a:r>
                      <a:r>
                        <a:rPr lang="fa-IR" baseline="0" dirty="0">
                          <a:solidFill>
                            <a:srgbClr val="C00000"/>
                          </a:solidFill>
                          <a:cs typeface="B Titr" pitchFamily="2" charset="-78"/>
                        </a:rPr>
                        <a:t> :</a:t>
                      </a:r>
                      <a:endParaRPr lang="fa-IR" dirty="0">
                        <a:solidFill>
                          <a:srgbClr val="C00000"/>
                        </a:solidFill>
                        <a:cs typeface="B Titr" pitchFamily="2" charset="-78"/>
                      </a:endParaRPr>
                    </a:p>
                  </a:txBody>
                  <a:tcPr/>
                </a:tc>
                <a:tc hMerge="1">
                  <a:txBody>
                    <a:bodyPr/>
                    <a:lstStyle/>
                    <a:p>
                      <a:pPr rtl="1"/>
                      <a:endParaRPr lang="fa-I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3"/>
                  </a:ext>
                </a:extLst>
              </a:tr>
              <a:tr h="370840">
                <a:tc>
                  <a:txBody>
                    <a:bodyPr/>
                    <a:lstStyle/>
                    <a:p>
                      <a:pPr algn="ctr" rtl="1"/>
                      <a:r>
                        <a:rPr lang="fa-IR" dirty="0">
                          <a:solidFill>
                            <a:schemeClr val="tx1"/>
                          </a:solidFill>
                          <a:cs typeface="B Titr" pitchFamily="2" charset="-78"/>
                        </a:rPr>
                        <a:t>قیمت فروش</a:t>
                      </a:r>
                    </a:p>
                  </a:txBody>
                  <a:tcPr/>
                </a:tc>
                <a:tc>
                  <a:txBody>
                    <a:bodyPr/>
                    <a:lstStyle/>
                    <a:p>
                      <a:pPr algn="ctr" rtl="1"/>
                      <a:r>
                        <a:rPr lang="fa-IR" dirty="0">
                          <a:solidFill>
                            <a:schemeClr val="tx1"/>
                          </a:solidFill>
                          <a:cs typeface="B Titr" pitchFamily="2" charset="-78"/>
                        </a:rPr>
                        <a:t>20</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4"/>
                  </a:ext>
                </a:extLst>
              </a:tr>
              <a:tr h="370840">
                <a:tc>
                  <a:txBody>
                    <a:bodyPr/>
                    <a:lstStyle/>
                    <a:p>
                      <a:pPr algn="ctr" rtl="1"/>
                      <a:r>
                        <a:rPr lang="fa-IR" dirty="0">
                          <a:solidFill>
                            <a:schemeClr val="tx1"/>
                          </a:solidFill>
                          <a:cs typeface="B Titr" pitchFamily="2" charset="-78"/>
                        </a:rPr>
                        <a:t>هزینه متغییر</a:t>
                      </a:r>
                    </a:p>
                  </a:txBody>
                  <a:tcPr/>
                </a:tc>
                <a:tc>
                  <a:txBody>
                    <a:bodyPr/>
                    <a:lstStyle/>
                    <a:p>
                      <a:pPr algn="ctr" rtl="1"/>
                      <a:r>
                        <a:rPr lang="fa-IR" dirty="0">
                          <a:solidFill>
                            <a:schemeClr val="tx1"/>
                          </a:solidFill>
                          <a:cs typeface="B Titr" pitchFamily="2" charset="-78"/>
                        </a:rPr>
                        <a:t>10-</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5"/>
                  </a:ext>
                </a:extLst>
              </a:tr>
              <a:tr h="370840">
                <a:tc>
                  <a:txBody>
                    <a:bodyPr/>
                    <a:lstStyle/>
                    <a:p>
                      <a:pPr algn="ctr" rtl="1"/>
                      <a:r>
                        <a:rPr lang="fa-IR" dirty="0">
                          <a:solidFill>
                            <a:schemeClr val="tx1"/>
                          </a:solidFill>
                          <a:cs typeface="B Titr" pitchFamily="2" charset="-78"/>
                        </a:rPr>
                        <a:t>حجم فروش </a:t>
                      </a:r>
                    </a:p>
                  </a:txBody>
                  <a:tcPr/>
                </a:tc>
                <a:tc>
                  <a:txBody>
                    <a:bodyPr/>
                    <a:lstStyle/>
                    <a:p>
                      <a:pPr algn="ctr" rtl="1"/>
                      <a:r>
                        <a:rPr lang="fa-IR" dirty="0">
                          <a:solidFill>
                            <a:schemeClr val="tx1"/>
                          </a:solidFill>
                          <a:cs typeface="B Titr" pitchFamily="2" charset="-78"/>
                        </a:rPr>
                        <a:t>8</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6"/>
                  </a:ext>
                </a:extLst>
              </a:tr>
              <a:tr h="370840">
                <a:tc>
                  <a:txBody>
                    <a:bodyPr/>
                    <a:lstStyle/>
                    <a:p>
                      <a:pPr algn="ctr" rtl="1"/>
                      <a:r>
                        <a:rPr lang="fa-IR" dirty="0">
                          <a:solidFill>
                            <a:schemeClr val="tx1"/>
                          </a:solidFill>
                          <a:cs typeface="B Titr" pitchFamily="2" charset="-78"/>
                        </a:rPr>
                        <a:t>هزینه ثابت</a:t>
                      </a:r>
                    </a:p>
                  </a:txBody>
                  <a:tcPr/>
                </a:tc>
                <a:tc>
                  <a:txBody>
                    <a:bodyPr/>
                    <a:lstStyle/>
                    <a:p>
                      <a:pPr algn="ctr" rtl="1"/>
                      <a:r>
                        <a:rPr lang="fa-IR" dirty="0">
                          <a:solidFill>
                            <a:schemeClr val="tx1"/>
                          </a:solidFill>
                          <a:cs typeface="B Titr" pitchFamily="2" charset="-78"/>
                        </a:rPr>
                        <a:t>2</a:t>
                      </a:r>
                    </a:p>
                  </a:txBody>
                  <a:tcPr/>
                </a:tc>
                <a:tc>
                  <a:txBody>
                    <a:bodyPr/>
                    <a:lstStyle/>
                    <a:p>
                      <a:pPr algn="ctr" rtl="1"/>
                      <a:endParaRPr lang="fa-IR" dirty="0">
                        <a:solidFill>
                          <a:schemeClr val="tx1"/>
                        </a:solidFill>
                        <a:cs typeface="B Titr" pitchFamily="2" charset="-78"/>
                      </a:endParaRPr>
                    </a:p>
                  </a:txBody>
                  <a:tcPr/>
                </a:tc>
                <a:extLst>
                  <a:ext uri="{0D108BD9-81ED-4DB2-BD59-A6C34878D82A}">
                    <a16:rowId xmlns:a16="http://schemas.microsoft.com/office/drawing/2014/main" val="10007"/>
                  </a:ext>
                </a:extLst>
              </a:tr>
              <a:tr h="370840">
                <a:tc>
                  <a:txBody>
                    <a:bodyPr/>
                    <a:lstStyle/>
                    <a:p>
                      <a:pPr algn="ctr" rtl="1"/>
                      <a:r>
                        <a:rPr lang="fa-IR" dirty="0">
                          <a:solidFill>
                            <a:schemeClr val="tx1"/>
                          </a:solidFill>
                          <a:cs typeface="B Titr" pitchFamily="2" charset="-78"/>
                        </a:rPr>
                        <a:t>تکانه سود پایان دوره</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45</a:t>
                      </a:r>
                    </a:p>
                  </a:txBody>
                  <a:tcPr/>
                </a:tc>
                <a:extLst>
                  <a:ext uri="{0D108BD9-81ED-4DB2-BD59-A6C34878D82A}">
                    <a16:rowId xmlns:a16="http://schemas.microsoft.com/office/drawing/2014/main" val="10008"/>
                  </a:ext>
                </a:extLst>
              </a:tr>
              <a:tr h="370840">
                <a:tc>
                  <a:txBody>
                    <a:bodyPr/>
                    <a:lstStyle/>
                    <a:p>
                      <a:pPr algn="ctr" rtl="1"/>
                      <a:r>
                        <a:rPr lang="fa-IR" dirty="0">
                          <a:solidFill>
                            <a:schemeClr val="tx1"/>
                          </a:solidFill>
                          <a:cs typeface="B Titr" pitchFamily="2" charset="-78"/>
                        </a:rPr>
                        <a:t>سرمایه پایان دوره :</a:t>
                      </a:r>
                    </a:p>
                  </a:txBody>
                  <a:tcPr/>
                </a:tc>
                <a:tc>
                  <a:txBody>
                    <a:bodyPr/>
                    <a:lstStyle/>
                    <a:p>
                      <a:pPr algn="ctr" rtl="1"/>
                      <a:endParaRPr lang="fa-IR">
                        <a:solidFill>
                          <a:schemeClr val="tx1"/>
                        </a:solidFill>
                        <a:cs typeface="B Titr" pitchFamily="2" charset="-78"/>
                      </a:endParaRPr>
                    </a:p>
                  </a:txBody>
                  <a:tcPr/>
                </a:tc>
                <a:tc>
                  <a:txBody>
                    <a:bodyPr/>
                    <a:lstStyle/>
                    <a:p>
                      <a:pPr algn="ctr" rtl="1"/>
                      <a:r>
                        <a:rPr lang="fa-IR" dirty="0">
                          <a:solidFill>
                            <a:schemeClr val="tx1"/>
                          </a:solidFill>
                          <a:cs typeface="B Titr" pitchFamily="2" charset="-78"/>
                        </a:rPr>
                        <a:t>120</a:t>
                      </a:r>
                    </a:p>
                  </a:txBody>
                  <a:tcPr/>
                </a:tc>
                <a:extLst>
                  <a:ext uri="{0D108BD9-81ED-4DB2-BD59-A6C34878D82A}">
                    <a16:rowId xmlns:a16="http://schemas.microsoft.com/office/drawing/2014/main" val="10009"/>
                  </a:ext>
                </a:extLst>
              </a:tr>
            </a:tbl>
          </a:graphicData>
        </a:graphic>
      </p:graphicFrame>
      <p:sp>
        <p:nvSpPr>
          <p:cNvPr id="5" name="TextBox 4">
            <a:extLst>
              <a:ext uri="{FF2B5EF4-FFF2-40B4-BE49-F238E27FC236}">
                <a16:creationId xmlns:a16="http://schemas.microsoft.com/office/drawing/2014/main" id="{7E7322FF-F149-4B97-A668-F74BFEC3EBA6}"/>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br>
              <a:rPr lang="fa-IR" sz="4800" dirty="0">
                <a:cs typeface="B Titr" pitchFamily="2" charset="-78"/>
              </a:rPr>
            </a:br>
            <a:r>
              <a:rPr lang="fa-IR" sz="3600" u="sng" dirty="0">
                <a:cs typeface="B Titr" pitchFamily="2" charset="-78"/>
              </a:rPr>
              <a:t>صورت نیرو </a:t>
            </a:r>
            <a:r>
              <a:rPr lang="fa-IR" sz="3600" dirty="0">
                <a:cs typeface="B Titr" pitchFamily="2" charset="-78"/>
              </a:rPr>
              <a:t>:</a:t>
            </a:r>
            <a:endParaRPr lang="fa-IR" dirty="0"/>
          </a:p>
        </p:txBody>
      </p:sp>
      <p:sp>
        <p:nvSpPr>
          <p:cNvPr id="3" name="Content Placeholder 2"/>
          <p:cNvSpPr>
            <a:spLocks noGrp="1"/>
          </p:cNvSpPr>
          <p:nvPr>
            <p:ph idx="1"/>
          </p:nvPr>
        </p:nvSpPr>
        <p:spPr/>
        <p:txBody>
          <a:bodyPr>
            <a:normAutofit lnSpcReduction="10000"/>
          </a:bodyPr>
          <a:lstStyle/>
          <a:p>
            <a:pPr algn="just"/>
            <a:r>
              <a:rPr lang="fa-IR" b="1" dirty="0">
                <a:solidFill>
                  <a:srgbClr val="C00000"/>
                </a:solidFill>
                <a:cs typeface="B Nazanin" pitchFamily="2" charset="-78"/>
              </a:rPr>
              <a:t>نیروهای یکنواخت و غیریکنواخت : </a:t>
            </a:r>
            <a:r>
              <a:rPr lang="fa-IR" dirty="0">
                <a:cs typeface="B Nazanin" pitchFamily="2" charset="-78"/>
              </a:rPr>
              <a:t>همانطور که درآمد به اقلام عادی و غیرمترقبه تقسیم می شود.نیروی اعمال شده سالجاری نیز می تواند به یکنواخت و نایکنواخت تقسیم گردد.نیروی یکنواخت نه تنها درآمد سال جاری را افزایش می دهد، بلکه موجب افزایش درآمد سالهای بعد نیز می گردد.در حالی که نیروی نایکنواخت فقط درآمد سالجاری را افزایش می دهد. بنابراین وقتی در اثر نیروی یکنواختف درآمد به سطح بالاتری ارتقاء یابد، در همان سطح باقی خواهد ماند.(به شرط آنککه اصطکاک و نیروهای بازدارنده در کار نباشد)به عنوان مثال وقتی تعدیل در حقوق به علت تغییر شاخص هزینه زندگی به دلیل تورم صورت می گیرد،تا زمانی که تورم وجود دارداثر این نیرو نیز ادامه خواهد داشتاین نوع طبقه بندی نیرو به یکنواخت و نایکنواختدر واقع مربوط به بعد چهارمدفترداری سه طرفه دیفرانسیلی است.زیرا تغییرات در نیرو را تبیین می کند امامی توان از آن در دفترداری سه طرفه استفاده کرد.</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br>
              <a:rPr lang="fa-IR" sz="5400" dirty="0">
                <a:cs typeface="B Titr" pitchFamily="2" charset="-78"/>
              </a:rPr>
            </a:br>
            <a:r>
              <a:rPr lang="fa-IR" sz="4000" u="sng" dirty="0">
                <a:cs typeface="B Titr" pitchFamily="2" charset="-78"/>
              </a:rPr>
              <a:t>صورت نیرو </a:t>
            </a:r>
            <a:r>
              <a:rPr lang="fa-IR" sz="4000" dirty="0">
                <a:cs typeface="B Titr" pitchFamily="2" charset="-78"/>
              </a:rPr>
              <a:t>:</a:t>
            </a:r>
            <a:endParaRPr lang="fa-IR" dirty="0"/>
          </a:p>
        </p:txBody>
      </p:sp>
      <p:sp>
        <p:nvSpPr>
          <p:cNvPr id="3" name="Content Placeholder 2"/>
          <p:cNvSpPr>
            <a:spLocks noGrp="1"/>
          </p:cNvSpPr>
          <p:nvPr>
            <p:ph idx="1"/>
          </p:nvPr>
        </p:nvSpPr>
        <p:spPr/>
        <p:txBody>
          <a:bodyPr/>
          <a:lstStyle/>
          <a:p>
            <a:pPr algn="just"/>
            <a:r>
              <a:rPr lang="fa-IR" b="1" dirty="0">
                <a:solidFill>
                  <a:srgbClr val="C00000"/>
                </a:solidFill>
                <a:cs typeface="B Nazanin" pitchFamily="2" charset="-78"/>
              </a:rPr>
              <a:t>اصطکاک : </a:t>
            </a:r>
            <a:r>
              <a:rPr lang="fa-IR" dirty="0">
                <a:cs typeface="B Nazanin" pitchFamily="2" charset="-78"/>
              </a:rPr>
              <a:t>نیروی هر سهم نشان می دهد که در نتیجه فعالیتهای سالجاری چه میزان سود هر سهم  این سال به نسبت سال قبل تغییر یافته است.اصطکاک عاملی است که موجب می شود تکانه سود کاهش یابد.نرخ اصطکاک به عنوان تابعی از درآمد بیان می شود که باید از یک سال به سال دیگر کم و کمتر شود و مانند نرخ استهلاک به روش نزولی می باشد و مانند استهلاک نیاز به قضاوت حسابداران دارد. و روشهای دیگر را می توان برای ان تعیین نمود مانند : خط مستقیم و ....</a:t>
            </a:r>
          </a:p>
        </p:txBody>
      </p:sp>
      <p:sp>
        <p:nvSpPr>
          <p:cNvPr id="4" name="TextBox 3">
            <a:extLst>
              <a:ext uri="{FF2B5EF4-FFF2-40B4-BE49-F238E27FC236}">
                <a16:creationId xmlns:a16="http://schemas.microsoft.com/office/drawing/2014/main" id="{E201D46A-5120-43DF-8C22-9240303FC6CC}"/>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br>
              <a:rPr lang="fa-IR" sz="4800" dirty="0">
                <a:cs typeface="B Titr" pitchFamily="2" charset="-78"/>
              </a:rPr>
            </a:br>
            <a:r>
              <a:rPr lang="fa-IR" sz="3600" u="sng" dirty="0">
                <a:cs typeface="B Titr" pitchFamily="2" charset="-78"/>
              </a:rPr>
              <a:t>پیشرفت حسابخواهی </a:t>
            </a:r>
            <a:r>
              <a:rPr lang="fa-IR" sz="3600" dirty="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b="1" dirty="0">
                <a:solidFill>
                  <a:srgbClr val="C00000"/>
                </a:solidFill>
                <a:cs typeface="B Nazanin" pitchFamily="2" charset="-78"/>
              </a:rPr>
              <a:t>رویکرد حسابخواهی :  </a:t>
            </a:r>
            <a:r>
              <a:rPr lang="fa-IR" dirty="0">
                <a:cs typeface="B Nazanin" pitchFamily="2" charset="-78"/>
              </a:rPr>
              <a:t>در رویکرد تصمیم گیری تأکید بر محتوای صورتهای مالی است و در آن دو گروه تصمیم گیرنده و حسابدار مطرح هستند، در رویکرد حسابخواهی سه گروهحسابخواه، حسابده وحسابدار شناسایی می شوند.حسابده برای فعالیتهایش در مقابل حسابخواه پاسخگو است. روابط بین این دو از طریق قانون، تفاهم نامه، تعهدات اخلاقی و مانند اینها تعیین می شود.این روابط حسابده را ملزم می نماید فعالیتهای خود و نتایج ان را ثبت و گزارش نماید.حسابدار به عنوان گروه سوم به این روابط حسابخواهی می پیونددتا اجرای حسابخواهی بدون دردسر بین حسابخواه و حسابده صورت گیرد.در رویکرد حسابخواهی بجای خود صورتهای مالی سیستم حسابداری پشتوانه این صورتها مدنظر است. بنابراین حتی در صورت عدم مطالعه صورتهای مالی توسط حسابخواه می توان به هدف حسابداری دست یافت زیرا سیستم حسابداری موجب مسئولانه عمل کردن حسابده می گردد(برخلاف رویکرد تصمیم گیری که در صورت عدم مطالعه صورتهای مالی توسط تصمیم گیرندگان حسابداری در رسیدن به اهدافش شکست خواهد خورد.)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sz="5400" dirty="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Autofit/>
          </a:bodyPr>
          <a:lstStyle/>
          <a:p>
            <a:pPr algn="just"/>
            <a:r>
              <a:rPr lang="ar-SA" sz="2400" dirty="0">
                <a:solidFill>
                  <a:srgbClr val="C00000"/>
                </a:solidFill>
                <a:cs typeface="B Nazanin" pitchFamily="2" charset="-78"/>
              </a:rPr>
              <a:t>یوجی ایجیری(</a:t>
            </a:r>
            <a:r>
              <a:rPr lang="en-US" sz="2400" dirty="0">
                <a:solidFill>
                  <a:srgbClr val="C00000"/>
                </a:solidFill>
                <a:cs typeface="B Nazanin" pitchFamily="2" charset="-78"/>
              </a:rPr>
              <a:t>Yuji </a:t>
            </a:r>
            <a:r>
              <a:rPr lang="en-US" sz="2400" dirty="0" err="1">
                <a:solidFill>
                  <a:srgbClr val="C00000"/>
                </a:solidFill>
                <a:cs typeface="B Nazanin" pitchFamily="2" charset="-78"/>
              </a:rPr>
              <a:t>Ijiri</a:t>
            </a:r>
            <a:r>
              <a:rPr lang="ar-SA" sz="2400" dirty="0">
                <a:solidFill>
                  <a:srgbClr val="C00000"/>
                </a:solidFill>
                <a:cs typeface="B Nazanin" pitchFamily="2" charset="-78"/>
              </a:rPr>
              <a:t>) </a:t>
            </a:r>
            <a:r>
              <a:rPr lang="ar-SA" sz="2400" dirty="0">
                <a:cs typeface="B Nazanin" pitchFamily="2" charset="-78"/>
              </a:rPr>
              <a:t>در بیست و چهارم فوریه </a:t>
            </a:r>
            <a:r>
              <a:rPr lang="fa-IR" sz="2400" dirty="0">
                <a:cs typeface="B Nazanin" pitchFamily="2" charset="-78"/>
              </a:rPr>
              <a:t>1935</a:t>
            </a:r>
            <a:r>
              <a:rPr lang="ar-SA" sz="2400" dirty="0">
                <a:cs typeface="B Nazanin" pitchFamily="2" charset="-78"/>
              </a:rPr>
              <a:t>در شهر کوبه</a:t>
            </a:r>
            <a:r>
              <a:rPr lang="fa-IR" sz="2400" dirty="0">
                <a:cs typeface="B Nazanin" pitchFamily="2" charset="-78"/>
              </a:rPr>
              <a:t> </a:t>
            </a:r>
            <a:r>
              <a:rPr lang="ar-SA" sz="2400" dirty="0">
                <a:cs typeface="B Nazanin" pitchFamily="2" charset="-78"/>
              </a:rPr>
              <a:t>ژاپن زاده شد. از سنین کودکی به ریاضی علا‌قه‌مند بود و در شش سالگی در چرتکه متبحر شد و زمانی که سال دهم دبیرستان بود پدرش که صاحب یک قنادی بود از او خواست که حسابداری قنادی او را انجام دهد. یوجی ایجیری از این کار لذت می‌برد و به همین علت تصمیم گرفت که حسابدار رسمی شود. در سال 1952 مدت کوتاهی قبل از فارغ‌التحصیل شدن از دبیرستان اقتصاد نارا</a:t>
            </a:r>
            <a:r>
              <a:rPr lang="fa-IR" sz="2400" dirty="0">
                <a:cs typeface="B Nazanin" pitchFamily="2" charset="-78"/>
              </a:rPr>
              <a:t> </a:t>
            </a:r>
            <a:r>
              <a:rPr lang="ar-SA" sz="2400" dirty="0">
                <a:cs typeface="B Nazanin" pitchFamily="2" charset="-78"/>
              </a:rPr>
              <a:t>امتحانی را گذراند که او را قادر ساخت بدون داشتن تحصیلا‌ت دانشگاهی حسابدار رسمی شود. در تداوم تحصیلا‌ت شبانه، در سال 1956 در مدرسه عالی1 داشیشا</a:t>
            </a:r>
            <a:r>
              <a:rPr lang="fa-IR" sz="2400" dirty="0">
                <a:cs typeface="B Nazanin" pitchFamily="2" charset="-78"/>
              </a:rPr>
              <a:t> </a:t>
            </a:r>
            <a:r>
              <a:rPr lang="ar-SA" sz="2400" dirty="0">
                <a:cs typeface="B Nazanin" pitchFamily="2" charset="-78"/>
              </a:rPr>
              <a:t>در کیوتو</a:t>
            </a:r>
            <a:r>
              <a:rPr lang="fa-IR" sz="2400" dirty="0">
                <a:cs typeface="B Nazanin" pitchFamily="2" charset="-78"/>
              </a:rPr>
              <a:t> </a:t>
            </a:r>
            <a:r>
              <a:rPr lang="ar-SA" sz="2400" dirty="0">
                <a:cs typeface="B Nazanin" pitchFamily="2" charset="-78"/>
              </a:rPr>
              <a:t>امتحان حسابدار رسمی را گذراند و طی گذراندن دوره عملی سه ساله، وارد دانشگاه ریت‌سومیکان</a:t>
            </a:r>
            <a:r>
              <a:rPr lang="fa-IR" sz="2400" dirty="0">
                <a:cs typeface="B Nazanin" pitchFamily="2" charset="-78"/>
              </a:rPr>
              <a:t> </a:t>
            </a:r>
            <a:r>
              <a:rPr lang="ar-SA" sz="2400" dirty="0">
                <a:cs typeface="B Nazanin" pitchFamily="2" charset="-78"/>
              </a:rPr>
              <a:t>در کیوتو شد و در سال 1956 لیسانس حقوق را دریافت کرد. همچنین در همین سال (در سن 21 سالگی)، دوره حسابدار رسمی را تمام کرد و هنوز طبق آمارها جوانترین فرد در کشور ژاپن است که توانسته است در سن 21 سالگی حسابدار رسمی شود.</a:t>
            </a:r>
            <a:endParaRPr lang="fa-IR" sz="2400" dirty="0">
              <a:cs typeface="B Nazanin"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br>
              <a:rPr lang="fa-IR" sz="5400" dirty="0">
                <a:cs typeface="B Titr" pitchFamily="2" charset="-78"/>
              </a:rPr>
            </a:br>
            <a:r>
              <a:rPr lang="fa-IR" sz="4000" u="sng" dirty="0">
                <a:cs typeface="B Titr" pitchFamily="2" charset="-78"/>
              </a:rPr>
              <a:t>پیشرفت حسابخواهی </a:t>
            </a:r>
            <a:r>
              <a:rPr lang="fa-IR" sz="4000" dirty="0">
                <a:cs typeface="B Titr" pitchFamily="2" charset="-78"/>
              </a:rPr>
              <a:t>:</a:t>
            </a:r>
            <a:endParaRPr lang="fa-IR" dirty="0"/>
          </a:p>
        </p:txBody>
      </p:sp>
      <p:sp>
        <p:nvSpPr>
          <p:cNvPr id="3" name="Content Placeholder 2"/>
          <p:cNvSpPr>
            <a:spLocks noGrp="1"/>
          </p:cNvSpPr>
          <p:nvPr>
            <p:ph idx="1"/>
          </p:nvPr>
        </p:nvSpPr>
        <p:spPr/>
        <p:txBody>
          <a:bodyPr>
            <a:normAutofit fontScale="92500" lnSpcReduction="10000"/>
          </a:bodyPr>
          <a:lstStyle/>
          <a:p>
            <a:pPr algn="just">
              <a:buNone/>
            </a:pPr>
            <a:r>
              <a:rPr lang="fa-IR" dirty="0">
                <a:cs typeface="B Nazanin" pitchFamily="2" charset="-78"/>
              </a:rPr>
              <a:t>    سیستم سه طرفه ای که بتواند وقایع آینده را براساس به روش مشابه تبیین وقایع گذشته(دفترداری سه طرفه موقت) و همچنین دلایل تغییر درآمد را( دفتر داری سه طرف دیفرانسیلی) تبیین کنداهمیت زیادی خواهد داشت.در سیستم یک طرفه تغییرات دارایی به طور جداگانه ثبت می شود و در نتیجه اشتباهات و از قلم افتادگی می تواند به راحتی صورت گیرد.اما در دفترداریی دو طرفهاین امر کمتر اتفاق می افتد زیرا هر افزایش و کاهش در دارایی با توجیهی در حساب سرمایه همراه است و هر ثبت روزنامه استدلال و قضاوت حسابداران را به همراه دارد.در سیستم سه طرفه موقت تغییردارایی بوسیله حسابهای سرمایه و نیز حسابهای بودجه ای تبیین می شود و حسابخواهی متوجه آینده نیز می شود.در حسابداری سه طرفه دیفرانسیلی تغییر در دارایی به حساب یک درآمد مناسب(بیان کننده دلیل تغییر) و تغییر در درآمد  نسبت به سال قبل به یک حساب نیرو(بیان کننده دلیل تغییر) نسبت داده می شود.توانایی و استدلال قوی حسابداران در این روشهابخش تفکیک ناپذیر تفکر مدیریت می باشد.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800" dirty="0">
                <a:cs typeface="B Titr" pitchFamily="2" charset="-78"/>
              </a:rPr>
              <a:t>مقاله دفترداری سه طرفه و تکانه سود: </a:t>
            </a:r>
            <a:br>
              <a:rPr lang="fa-IR" sz="4800" dirty="0">
                <a:cs typeface="B Titr" pitchFamily="2" charset="-78"/>
              </a:rPr>
            </a:br>
            <a:r>
              <a:rPr lang="fa-IR" sz="3600" u="sng" dirty="0">
                <a:cs typeface="B Titr" pitchFamily="2" charset="-78"/>
              </a:rPr>
              <a:t>بیش تر از دفتر داری سه طرفه </a:t>
            </a:r>
            <a:r>
              <a:rPr lang="fa-IR" sz="3600" dirty="0">
                <a:cs typeface="B Titr" pitchFamily="2" charset="-78"/>
              </a:rPr>
              <a:t>:</a:t>
            </a:r>
            <a:endParaRPr lang="fa-IR" dirty="0"/>
          </a:p>
        </p:txBody>
      </p:sp>
      <p:sp>
        <p:nvSpPr>
          <p:cNvPr id="3" name="Content Placeholder 2"/>
          <p:cNvSpPr>
            <a:spLocks noGrp="1"/>
          </p:cNvSpPr>
          <p:nvPr>
            <p:ph idx="1"/>
          </p:nvPr>
        </p:nvSpPr>
        <p:spPr/>
        <p:txBody>
          <a:bodyPr>
            <a:normAutofit fontScale="85000" lnSpcReduction="10000"/>
          </a:bodyPr>
          <a:lstStyle/>
          <a:p>
            <a:pPr algn="just"/>
            <a:r>
              <a:rPr lang="fa-IR" b="1" dirty="0">
                <a:solidFill>
                  <a:srgbClr val="C00000"/>
                </a:solidFill>
                <a:cs typeface="B Nazanin" pitchFamily="2" charset="-78"/>
              </a:rPr>
              <a:t>دفتر داری دو طرفه علّی : </a:t>
            </a:r>
            <a:r>
              <a:rPr lang="fa-IR" dirty="0">
                <a:cs typeface="B Nazanin" pitchFamily="2" charset="-78"/>
              </a:rPr>
              <a:t>دفتر داری سه طرفه موقت و دیفرانسیلی تنها حالتهای  ممکن بسط دفترداری دو طرفه نمی توانند باشند و روشهای دیگری با رعایت دو شرط حفظ سیستم قدیم و یکپارچگی سیستم جدید می توان ایجاد نمود.اما در دفترداری دو طرفه رویکرد بر مبنای طبقه بندی (طبقه بندی یک مجموعه موضوعات مشابه به دو روش متفاوت)بوده است.درحالی که دیدگاه دیگری مبنی بر رویکرد علّی وجود دارد که طبق ان دلیل توازن معادله به علت دو روش متفاوت طبقه بندی نمی باشد.بلکه یک رابطه علت و معلولی در قالب یک افزایش و کاهش وجود دارد.تساوی در ثبت دو طرفه علی تطابق بین یک افزایش و یک کاهش را بیان می کند : کاهش = افزایش  اما دلیل تساوی می توان اصل بهای تاریخی باشد که هر دو طرف معادله را مجبور به  تساوی می کند درحالیکه بهتر بود بیان می شد کهمقدار سمت راست با مقدار سمت چپ مساوی نگهداشته شده است.حال اگر بخواهیم براساس رویکرد علی سیستم دو طرفه رابسط دهیم بعد سوم کدام خواهد بود؟ در نتیجه غیرکامل بودن دفترداری دو طرفه و قابلیت گسترش آن فقط برای نیمی از قلمرو آن صادق خواهد بود و نیمه دیگر آن کامل خواهد بود و تمجید اشخاص برجسته در خصوص  سیستم دو طرفه در حقیقت تمجید از اصل بهای تاریخی در بیان محتواست.</a:t>
            </a:r>
          </a:p>
        </p:txBody>
      </p:sp>
      <p:sp>
        <p:nvSpPr>
          <p:cNvPr id="4" name="TextBox 3">
            <a:extLst>
              <a:ext uri="{FF2B5EF4-FFF2-40B4-BE49-F238E27FC236}">
                <a16:creationId xmlns:a16="http://schemas.microsoft.com/office/drawing/2014/main" id="{0D3A46DC-F615-443F-B75F-033B10FFB925}"/>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a:cs typeface="B Titr" pitchFamily="2" charset="-78"/>
              </a:rPr>
              <a:t>مقاله دفترداری سه طرفه و تکانه سود: </a:t>
            </a:r>
            <a:br>
              <a:rPr lang="fa-IR" sz="5400" dirty="0">
                <a:cs typeface="B Titr" pitchFamily="2" charset="-78"/>
              </a:rPr>
            </a:br>
            <a:r>
              <a:rPr lang="fa-IR" sz="4000" u="sng" dirty="0">
                <a:cs typeface="B Titr" pitchFamily="2" charset="-78"/>
              </a:rPr>
              <a:t>بیش تر از دفتر داری سه طرفه </a:t>
            </a:r>
            <a:r>
              <a:rPr lang="fa-IR" sz="4000" dirty="0">
                <a:cs typeface="B Titr" pitchFamily="2" charset="-78"/>
              </a:rPr>
              <a:t>:</a:t>
            </a:r>
            <a:endParaRPr lang="fa-IR" dirty="0"/>
          </a:p>
        </p:txBody>
      </p:sp>
      <p:sp>
        <p:nvSpPr>
          <p:cNvPr id="3" name="Content Placeholder 2"/>
          <p:cNvSpPr>
            <a:spLocks noGrp="1"/>
          </p:cNvSpPr>
          <p:nvPr>
            <p:ph idx="1"/>
          </p:nvPr>
        </p:nvSpPr>
        <p:spPr/>
        <p:txBody>
          <a:bodyPr>
            <a:normAutofit/>
          </a:bodyPr>
          <a:lstStyle/>
          <a:p>
            <a:pPr algn="just"/>
            <a:r>
              <a:rPr lang="fa-IR" b="1" dirty="0">
                <a:solidFill>
                  <a:srgbClr val="C00000"/>
                </a:solidFill>
                <a:cs typeface="B Nazanin" pitchFamily="2" charset="-78"/>
              </a:rPr>
              <a:t>اجرای دفتر داری سه طرف : </a:t>
            </a:r>
            <a:r>
              <a:rPr lang="fa-IR" dirty="0">
                <a:cs typeface="B Nazanin" pitchFamily="2" charset="-78"/>
              </a:rPr>
              <a:t>اجرای دفتر داری سه طرفه موقت آسانتر از دفترداری سه طرفه دیفرانسیلی می باشد.زیرا مفهوم و اندازه گیری بودجه در عملبه شکل گسترده پذیرفته شده است.پس شاید قدم اول در اجرای آن ایجاد یک شکل استاندارد شده از صورتهای مالی یکپارچه باشد که سه بعد بودجه دارایی و سرمایه را منعکس سازد و ثبتهای روزنامه با بعد بودجه همراه باشد.اما ایجاد دفترداری سه طرفه دیفرانسیلی مشکلات بیشتری داردزیرا مستلزم ایجاد یک مجموعه جدید از مفاهیم حسابها و اندازه گیری هاست.بهترین روش اجرای این سیستم شناسایی تکانه سود،داشتن یک مبنای منطقی برای اندازه گیری آن، تجزیه و تحلیل تغییرات آن و نسبت دادن آن به نیروهای خاص داخل و خارج واحد می باشد.</a:t>
            </a:r>
          </a:p>
        </p:txBody>
      </p:sp>
      <p:sp>
        <p:nvSpPr>
          <p:cNvPr id="5" name="TextBox 4">
            <a:extLst>
              <a:ext uri="{FF2B5EF4-FFF2-40B4-BE49-F238E27FC236}">
                <a16:creationId xmlns:a16="http://schemas.microsoft.com/office/drawing/2014/main" id="{E1907865-CA85-40BC-8965-32B55A0652CA}"/>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a:cs typeface="B Titr" pitchFamily="2" charset="-78"/>
              </a:rPr>
              <a:t>نتیجه کلی :</a:t>
            </a:r>
          </a:p>
        </p:txBody>
      </p:sp>
      <p:sp>
        <p:nvSpPr>
          <p:cNvPr id="3" name="Content Placeholder 2"/>
          <p:cNvSpPr>
            <a:spLocks noGrp="1"/>
          </p:cNvSpPr>
          <p:nvPr>
            <p:ph idx="1"/>
          </p:nvPr>
        </p:nvSpPr>
        <p:spPr>
          <a:xfrm>
            <a:off x="457200" y="1643050"/>
            <a:ext cx="8229600" cy="4681550"/>
          </a:xfrm>
        </p:spPr>
        <p:txBody>
          <a:bodyPr>
            <a:normAutofit lnSpcReduction="10000"/>
          </a:bodyPr>
          <a:lstStyle/>
          <a:p>
            <a:pPr algn="ctr">
              <a:buNone/>
            </a:pPr>
            <a:endParaRPr lang="en-US" dirty="0">
              <a:cs typeface="B Titr" pitchFamily="2" charset="-78"/>
            </a:endParaRPr>
          </a:p>
          <a:p>
            <a:pPr algn="ctr"/>
            <a:r>
              <a:rPr lang="ar-SA" b="1" dirty="0">
                <a:cs typeface="B Titr" pitchFamily="2" charset="-78"/>
              </a:rPr>
              <a:t>1.     سيستم حسابداری سه طرفه زمانی از طرف خود ايجری رد شده است .</a:t>
            </a:r>
            <a:endParaRPr lang="en-US" dirty="0">
              <a:cs typeface="B Titr" pitchFamily="2" charset="-78"/>
            </a:endParaRPr>
          </a:p>
          <a:p>
            <a:pPr algn="ctr"/>
            <a:r>
              <a:rPr lang="ar-SA" b="1" dirty="0">
                <a:cs typeface="B Titr" pitchFamily="2" charset="-78"/>
              </a:rPr>
              <a:t>2.     سيستم حسابداری سه طرفه تفاضلی هنوز در حد يک پيشنهاد باقی مانده است .</a:t>
            </a:r>
            <a:endParaRPr lang="en-US" dirty="0">
              <a:cs typeface="B Titr" pitchFamily="2" charset="-78"/>
            </a:endParaRPr>
          </a:p>
          <a:p>
            <a:pPr algn="ctr"/>
            <a:r>
              <a:rPr lang="ar-SA" b="1" dirty="0">
                <a:cs typeface="B Titr" pitchFamily="2" charset="-78"/>
              </a:rPr>
              <a:t>3.     سيستم حسابداری سه طرفه (تفاضلی) اگر چه ممکن است نسبت به سيستم های يک طرفه و دو طرفه کاملتر باشد ولی باز هم شرط اصلی </a:t>
            </a:r>
            <a:r>
              <a:rPr lang="fa-IR" b="1" dirty="0">
                <a:cs typeface="B Titr" pitchFamily="2" charset="-78"/>
              </a:rPr>
              <a:t>، </a:t>
            </a:r>
            <a:r>
              <a:rPr lang="ar-SA" b="1" dirty="0">
                <a:cs typeface="B Titr" pitchFamily="2" charset="-78"/>
              </a:rPr>
              <a:t>پذيرش آن از طرف اعضاء حرفه است.</a:t>
            </a:r>
            <a:endParaRPr lang="fa-IR" b="1" dirty="0">
              <a:cs typeface="B Titr" pitchFamily="2" charset="-78"/>
            </a:endParaRPr>
          </a:p>
          <a:p>
            <a:pPr algn="ctr"/>
            <a:r>
              <a:rPr lang="ar-SA" dirty="0">
                <a:cs typeface="B Titr" pitchFamily="2" charset="-78"/>
              </a:rPr>
              <a:t>یک جمله زیبا منتسب به انیش</a:t>
            </a:r>
            <a:r>
              <a:rPr lang="fa-IR" dirty="0">
                <a:cs typeface="B Titr" pitchFamily="2" charset="-78"/>
              </a:rPr>
              <a:t>تی</a:t>
            </a:r>
            <a:r>
              <a:rPr lang="ar-SA" dirty="0">
                <a:cs typeface="B Titr" pitchFamily="2" charset="-78"/>
              </a:rPr>
              <a:t>ن</a:t>
            </a:r>
            <a:r>
              <a:rPr lang="fa-IR" dirty="0">
                <a:cs typeface="B Titr" pitchFamily="2" charset="-78"/>
              </a:rPr>
              <a:t>:</a:t>
            </a:r>
            <a:endParaRPr lang="en-US" dirty="0">
              <a:cs typeface="B Titr" pitchFamily="2" charset="-78"/>
            </a:endParaRPr>
          </a:p>
          <a:p>
            <a:pPr algn="ctr">
              <a:buNone/>
            </a:pPr>
            <a:r>
              <a:rPr lang="fa-IR" dirty="0">
                <a:solidFill>
                  <a:srgbClr val="C00000"/>
                </a:solidFill>
                <a:cs typeface="B Titr" pitchFamily="2" charset="-78"/>
              </a:rPr>
              <a:t>”</a:t>
            </a:r>
            <a:r>
              <a:rPr lang="ar-SA" dirty="0">
                <a:solidFill>
                  <a:srgbClr val="C00000"/>
                </a:solidFill>
                <a:cs typeface="B Titr" pitchFamily="2" charset="-78"/>
              </a:rPr>
              <a:t>وقتی میتونی بگی چیزی را فهمیدی</a:t>
            </a:r>
            <a:r>
              <a:rPr lang="fa-IR" dirty="0">
                <a:solidFill>
                  <a:srgbClr val="C00000"/>
                </a:solidFill>
                <a:cs typeface="B Titr" pitchFamily="2" charset="-78"/>
              </a:rPr>
              <a:t>؛ </a:t>
            </a:r>
            <a:r>
              <a:rPr lang="ar-SA" dirty="0">
                <a:solidFill>
                  <a:srgbClr val="C00000"/>
                </a:solidFill>
                <a:cs typeface="B Titr" pitchFamily="2" charset="-78"/>
              </a:rPr>
              <a:t>که بتونی آنرا به مادربزرگت یاد بد</a:t>
            </a:r>
            <a:r>
              <a:rPr lang="fa-IR" dirty="0">
                <a:solidFill>
                  <a:srgbClr val="C00000"/>
                </a:solidFill>
                <a:cs typeface="B Titr" pitchFamily="2" charset="-78"/>
              </a:rPr>
              <a:t>ی“</a:t>
            </a:r>
            <a:endParaRPr lang="en-US" dirty="0">
              <a:solidFill>
                <a:srgbClr val="C00000"/>
              </a:solidFill>
              <a:cs typeface="B Titr" pitchFamily="2" charset="-78"/>
            </a:endParaRPr>
          </a:p>
          <a:p>
            <a:endParaRPr lang="en-US" dirty="0"/>
          </a:p>
          <a:p>
            <a:endParaRPr lang="fa-IR" dirty="0"/>
          </a:p>
        </p:txBody>
      </p:sp>
      <p:sp>
        <p:nvSpPr>
          <p:cNvPr id="4" name="TextBox 3">
            <a:extLst>
              <a:ext uri="{FF2B5EF4-FFF2-40B4-BE49-F238E27FC236}">
                <a16:creationId xmlns:a16="http://schemas.microsoft.com/office/drawing/2014/main" id="{D34102E5-B55A-40AB-934A-68A5610A974D}"/>
              </a:ext>
            </a:extLst>
          </p:cNvPr>
          <p:cNvSpPr txBox="1"/>
          <p:nvPr/>
        </p:nvSpPr>
        <p:spPr>
          <a:xfrm>
            <a:off x="4355976" y="6043660"/>
            <a:ext cx="4580164" cy="369332"/>
          </a:xfrm>
          <a:prstGeom prst="rect">
            <a:avLst/>
          </a:prstGeom>
          <a:noFill/>
        </p:spPr>
        <p:txBody>
          <a:bodyPr wrap="square">
            <a:spAutoFit/>
          </a:bodyPr>
          <a:lstStyle/>
          <a:p>
            <a:r>
              <a:rPr lang="en-US" dirty="0"/>
              <a:t>www.irhesabdaran.ir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pPr algn="ctr"/>
            <a:r>
              <a:rPr lang="fa-IR" sz="4800" dirty="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dirty="0">
                <a:cs typeface="B Nazanin" pitchFamily="2" charset="-78"/>
              </a:rPr>
              <a:t>ایجیری پس از فارغ‌التحصیل شدن سه سال در شهر توکیو به کارآموزی پرداخت. ابتدا با یک شرکت کوچک و سپس با موسسه پرایس واترهاوس.در سال 1959 جهت شرکت در دوره کارشناسی ارشد در دانشگاه مینه سوتا در ایالا‌ت متحد، پرایس واتر هاوس را ترک کرد و در سال 1960 توانست فوق‌لیسانس خود را از آن دانشگاه دریافت کند. در این سال او همچنین عضو بتا آلفا پسی‌ شد. سپس در امتحانات دکترای دانشگاه کارنگی ملون</a:t>
            </a:r>
            <a:r>
              <a:rPr lang="fa-IR" dirty="0">
                <a:cs typeface="B Nazanin" pitchFamily="2" charset="-78"/>
              </a:rPr>
              <a:t> </a:t>
            </a:r>
            <a:r>
              <a:rPr lang="ar-SA" dirty="0">
                <a:cs typeface="B Nazanin" pitchFamily="2" charset="-78"/>
              </a:rPr>
              <a:t>شرکت و در سال 1963 مدرک دکترای خود را دریافت کرد.</a:t>
            </a:r>
            <a:br>
              <a:rPr lang="ar-SA" dirty="0">
                <a:cs typeface="B Nazanin" pitchFamily="2" charset="-78"/>
              </a:rPr>
            </a:br>
            <a:r>
              <a:rPr lang="ar-SA" dirty="0">
                <a:cs typeface="B Nazanin" pitchFamily="2" charset="-78"/>
              </a:rPr>
              <a:t>وی در سالهای 1963-67 عضو هیئت علمی دانشگاه استانفورد (</a:t>
            </a:r>
            <a:r>
              <a:rPr lang="en-US" dirty="0">
                <a:cs typeface="B Nazanin" pitchFamily="2" charset="-78"/>
              </a:rPr>
              <a:t>Stanford</a:t>
            </a:r>
            <a:r>
              <a:rPr lang="ar-SA" dirty="0">
                <a:cs typeface="B Nazanin" pitchFamily="2" charset="-78"/>
              </a:rPr>
              <a:t>) بود؛ از 1963تا 1965 به عنوان استادیار واز 1965 تا 1967 به عنوان دانشیار فعالیت کرد و در 1967به عنوان استاد به کارنگی ملون بازگشت. در 1975 به سوی استادی و در سال 1987 به بالاترین کرسی دانشگاهی که آن دانشگاه به اعضای هیئت علمی اعطا می‌کند، دست یافت.</a:t>
            </a:r>
            <a:endParaRPr lang="fa-IR" dirty="0">
              <a:cs typeface="B Nazanin" pitchFamily="2" charset="-78"/>
            </a:endParaRPr>
          </a:p>
        </p:txBody>
      </p:sp>
      <p:sp>
        <p:nvSpPr>
          <p:cNvPr id="5" name="TextBox 4">
            <a:extLst>
              <a:ext uri="{FF2B5EF4-FFF2-40B4-BE49-F238E27FC236}">
                <a16:creationId xmlns:a16="http://schemas.microsoft.com/office/drawing/2014/main" id="{85EF700F-228A-4D40-AAD8-DD13F7E48CD6}"/>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fa-IR" sz="5400" dirty="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dirty="0">
                <a:cs typeface="B Nazanin" pitchFamily="2" charset="-78"/>
              </a:rPr>
              <a:t>ایجیری درسازمانهای حرفه‌ای بسیاری فعال بوده است: عضویت انجمن حسابداری امریکا(</a:t>
            </a:r>
            <a:r>
              <a:rPr lang="en-US" dirty="0">
                <a:cs typeface="B Nazanin" pitchFamily="2" charset="-78"/>
              </a:rPr>
              <a:t>AAA</a:t>
            </a:r>
            <a:r>
              <a:rPr lang="ar-SA" dirty="0">
                <a:cs typeface="B Nazanin" pitchFamily="2" charset="-78"/>
              </a:rPr>
              <a:t>) از 1963 و مشارکت در تعداد زیادی از کمیته‌های انجمن از جمله ریاست (1982-83) و معاونت (1974-75) انجمن. او همچنین مشاور شماری از شرکتها و سازمانهای غیرانتفاعی بوده است.</a:t>
            </a:r>
            <a:br>
              <a:rPr lang="ar-SA" dirty="0">
                <a:cs typeface="B Nazanin" pitchFamily="2" charset="-78"/>
              </a:rPr>
            </a:br>
            <a:r>
              <a:rPr lang="ar-SA" dirty="0">
                <a:cs typeface="B Nazanin" pitchFamily="2" charset="-78"/>
              </a:rPr>
              <a:t>ایجیری بیش از 100 مقاله برای ژورنالهای حرفه‌ای نوشته و رسالا‌ت و کتابهای زیادی تالیف کرده است از جمله: شالوده‌های سنجش حسابداری: پژوهشی از لحاظ ریاضی، اقتصادی و رفتاری (1967)، تئوری سنجش حسابداری (1975)، توزیع چوله و بزرگی شرکتهای تجا</a:t>
            </a:r>
            <a:r>
              <a:rPr lang="fa-IR" dirty="0">
                <a:cs typeface="B Nazanin" pitchFamily="2" charset="-78"/>
              </a:rPr>
              <a:t>ری (1977)</a:t>
            </a:r>
            <a:r>
              <a:rPr lang="ar-SA" dirty="0">
                <a:cs typeface="B Nazanin" pitchFamily="2" charset="-78"/>
              </a:rPr>
              <a:t>، شناخت تعهدات و حقوق قراردادی: مطالعه‌ا ی تحقیقی در موضوعات مفهومی (1980)، حسابداری بهای تمام‌شده تاریخی و عقلایی6بودن آن، حسابداری ساخت یافته در(</a:t>
            </a:r>
            <a:r>
              <a:rPr lang="fa-IR" dirty="0">
                <a:cs typeface="B Nazanin" pitchFamily="2" charset="-78"/>
              </a:rPr>
              <a:t>1984</a:t>
            </a:r>
            <a:r>
              <a:rPr lang="ar-SA" dirty="0">
                <a:cs typeface="B Nazanin" pitchFamily="2" charset="-78"/>
              </a:rPr>
              <a:t>) </a:t>
            </a:r>
            <a:r>
              <a:rPr lang="en-US" dirty="0">
                <a:cs typeface="B Nazanin" pitchFamily="2" charset="-78"/>
              </a:rPr>
              <a:t>APL</a:t>
            </a:r>
            <a:r>
              <a:rPr lang="ar-SA" dirty="0">
                <a:cs typeface="B Nazanin" pitchFamily="2" charset="-78"/>
              </a:rPr>
              <a:t> و حسابداری تکانه و دفترداری ثبت سه‌طرفه (1989)</a:t>
            </a:r>
            <a:r>
              <a:rPr lang="fa-IR" dirty="0">
                <a:cs typeface="B Nazanin" pitchFamily="2" charset="-78"/>
              </a:rPr>
              <a:t>،</a:t>
            </a:r>
            <a:r>
              <a:rPr lang="ar-SA" dirty="0">
                <a:cs typeface="B Nazanin" pitchFamily="2" charset="-78"/>
              </a:rPr>
              <a:t>بسیاری از کتابهای ایجیری به زبان ژاپنی و بعضی به زبان فرانسه و اسپانیایی ترجمه شده‌اند.</a:t>
            </a:r>
            <a:endParaRPr lang="fa-IR" dirty="0">
              <a:cs typeface="B Nazanin" pitchFamily="2" charset="-78"/>
            </a:endParaRPr>
          </a:p>
        </p:txBody>
      </p:sp>
      <p:sp>
        <p:nvSpPr>
          <p:cNvPr id="4" name="TextBox 3">
            <a:extLst>
              <a:ext uri="{FF2B5EF4-FFF2-40B4-BE49-F238E27FC236}">
                <a16:creationId xmlns:a16="http://schemas.microsoft.com/office/drawing/2014/main" id="{642324D1-41E6-4912-810D-F7E933377E70}"/>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fa-IR" sz="4800" dirty="0">
                <a:cs typeface="B Titr" pitchFamily="2" charset="-78"/>
              </a:rPr>
              <a:t>سرگذشت پرفسور یوجی ایجیری</a:t>
            </a:r>
            <a:endParaRPr lang="fa-IR" dirty="0"/>
          </a:p>
        </p:txBody>
      </p:sp>
      <p:sp>
        <p:nvSpPr>
          <p:cNvPr id="3" name="Content Placeholder 2"/>
          <p:cNvSpPr>
            <a:spLocks noGrp="1"/>
          </p:cNvSpPr>
          <p:nvPr>
            <p:ph idx="1"/>
          </p:nvPr>
        </p:nvSpPr>
        <p:spPr/>
        <p:txBody>
          <a:bodyPr>
            <a:normAutofit fontScale="85000" lnSpcReduction="20000"/>
          </a:bodyPr>
          <a:lstStyle/>
          <a:p>
            <a:pPr algn="just"/>
            <a:r>
              <a:rPr lang="ar-SA" dirty="0"/>
              <a:t>ایجیری به عنوان استاد حسابداری و محقق ماندگار جوایز زیادی دریافت کرده است. او تنها فردی است که چهار بار مفتخر به دریافت جایزه مشارکت برجسته در ادبیات حسابداری8 از انجمن حسابداری امریکا و انجمن حسابداران رسمی امریکا(</a:t>
            </a:r>
            <a:r>
              <a:rPr lang="en-US" dirty="0"/>
              <a:t>AICPA</a:t>
            </a:r>
            <a:r>
              <a:rPr lang="ar-SA" dirty="0"/>
              <a:t>) شده است (1966و67و71و76). در 1985 به عنوان استاد بین‌المللی ممتاز انجمن حسابداری امریکا انتخاب شد و در 1986 جایزه مربی برجسته حسابداری9 آن سازمان را دریافت کرد. </a:t>
            </a:r>
            <a:br>
              <a:rPr lang="ar-SA" dirty="0"/>
            </a:br>
            <a:r>
              <a:rPr lang="ar-SA" dirty="0"/>
              <a:t>شاید بتوان گفت ساده‌ترین راه توصیف اهمیت و میزان نقش یوجی ایجیری برگزیده شدن او از سوی تالا‌ر مشاهیر حسابداری دانشگاه اوهایو(</a:t>
            </a:r>
            <a:r>
              <a:rPr lang="en-US" dirty="0"/>
              <a:t>Ohio</a:t>
            </a:r>
            <a:r>
              <a:rPr lang="ar-SA" dirty="0"/>
              <a:t>) در سال 1989 باشد و اینکه او تنها شهروند ژاپنی است که در 1983 به عنوان رئیس انجمن حسابداری امریکا انتخاب شده است. بنابراین او به‌خاطر نقشی که در نیمی از حرفه داشته است و همچنین به خاطر تحقیقات و فعالیتهایش در دنیای حسابداری کسب شهرت کرده است. شهرت او جهانی است و باز می‌گردد به پایان‌نامه دکترای او در 1963 با عنوان که در 1965 توسط نشریه نور</a:t>
            </a:r>
            <a:r>
              <a:rPr lang="fa-IR" dirty="0"/>
              <a:t>ث</a:t>
            </a:r>
            <a:r>
              <a:rPr lang="ar-SA" dirty="0"/>
              <a:t> ه</a:t>
            </a:r>
            <a:r>
              <a:rPr lang="fa-IR" dirty="0"/>
              <a:t>ا</a:t>
            </a:r>
            <a:r>
              <a:rPr lang="ar-SA" dirty="0"/>
              <a:t>لند</a:t>
            </a:r>
            <a:r>
              <a:rPr lang="fa-IR" dirty="0"/>
              <a:t> </a:t>
            </a:r>
            <a:r>
              <a:rPr lang="ar-SA" dirty="0"/>
              <a:t>منتشر شد و سپس به زبانهای ژاپنی، فرانسه و اسپانیایی ترجمه گردید. تقریباً می‌شود گفت که، ایده‡ صفحه گسترده (کاربرگ الکترونیکی) حسابداری که توسط ایجیری در آن کتاب به کار رفته بود از مدتها قبل در ادبیات تحقیق در عملیات و کامپیوتر و حسابداری که به وسیله خود او تالیف شده بودراه خود را گشوده بود. استفاده از کاربرگ الکترونیکی و موضوعات مرتبط با ارائه ماتریسی در کتاب نیز بررسی شده‌اند.</a:t>
            </a:r>
            <a:endParaRPr lang="fa-IR" dirty="0"/>
          </a:p>
        </p:txBody>
      </p:sp>
      <p:sp>
        <p:nvSpPr>
          <p:cNvPr id="4" name="TextBox 3">
            <a:extLst>
              <a:ext uri="{FF2B5EF4-FFF2-40B4-BE49-F238E27FC236}">
                <a16:creationId xmlns:a16="http://schemas.microsoft.com/office/drawing/2014/main" id="{59CF3603-60BA-41D1-AC7C-0D000DC4E720}"/>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p:txBody>
          <a:bodyPr>
            <a:normAutofit fontScale="85000" lnSpcReduction="10000"/>
          </a:bodyPr>
          <a:lstStyle/>
          <a:p>
            <a:pPr algn="just"/>
            <a:r>
              <a:rPr lang="ar-SA" b="1" dirty="0">
                <a:solidFill>
                  <a:srgbClr val="C00000"/>
                </a:solidFill>
                <a:cs typeface="B Nazanin" pitchFamily="2" charset="-78"/>
              </a:rPr>
              <a:t>دوران باستان و قرون وسطی </a:t>
            </a:r>
            <a:r>
              <a:rPr lang="fa-IR" dirty="0">
                <a:solidFill>
                  <a:srgbClr val="C00000"/>
                </a:solidFill>
                <a:cs typeface="B Nazanin" pitchFamily="2" charset="-78"/>
              </a:rPr>
              <a:t>: </a:t>
            </a:r>
            <a:r>
              <a:rPr lang="ar-SA" dirty="0">
                <a:cs typeface="B Nazanin" pitchFamily="2" charset="-78"/>
              </a:rPr>
              <a:t>تنها جنبه های محدودی از فعالیتهای مالی حکومت و معاملات بین اشخاص ، حسابداری می شد</a:t>
            </a:r>
            <a:r>
              <a:rPr lang="fa-IR" dirty="0">
                <a:cs typeface="B Nazanin" pitchFamily="2" charset="-78"/>
              </a:rPr>
              <a:t> و </a:t>
            </a:r>
            <a:r>
              <a:rPr lang="ar-SA" dirty="0">
                <a:cs typeface="B Nazanin" pitchFamily="2" charset="-78"/>
              </a:rPr>
              <a:t>پیشرفته ترین تکنیک حسابداری در اواخر این دوران ، نگهداری نوعی حساب جمع و خرج بود</a:t>
            </a:r>
            <a:r>
              <a:rPr lang="fa-IR" dirty="0">
                <a:cs typeface="B Nazanin" pitchFamily="2" charset="-78"/>
              </a:rPr>
              <a:t>.</a:t>
            </a:r>
            <a:r>
              <a:rPr lang="ar-SA" dirty="0">
                <a:cs typeface="B Nazanin" pitchFamily="2" charset="-78"/>
              </a:rPr>
              <a:t> دو فهرست تفصیلی از دریافتها ، شامل مقادیر موجود در ابتدای دوره و وجوه و کالاها ی فروخته شده یا مصرف رسیده در همان دوره زمانی به علاوه و کالاهایی بود که نزد جمعدار باقی مانده بود. </a:t>
            </a:r>
            <a:endParaRPr lang="fa-IR" dirty="0">
              <a:cs typeface="B Nazanin" pitchFamily="2" charset="-78"/>
            </a:endParaRPr>
          </a:p>
          <a:p>
            <a:pPr algn="just"/>
            <a:r>
              <a:rPr lang="ar-SA" b="1" dirty="0">
                <a:solidFill>
                  <a:srgbClr val="C00000"/>
                </a:solidFill>
                <a:cs typeface="B Nazanin" pitchFamily="2" charset="-78"/>
              </a:rPr>
              <a:t>اواخر قرون وسطی </a:t>
            </a:r>
            <a:r>
              <a:rPr lang="fa-IR" b="1" dirty="0">
                <a:solidFill>
                  <a:srgbClr val="C00000"/>
                </a:solidFill>
                <a:cs typeface="B Nazanin" pitchFamily="2" charset="-78"/>
              </a:rPr>
              <a:t>: </a:t>
            </a:r>
            <a:r>
              <a:rPr lang="ar-SA" dirty="0">
                <a:solidFill>
                  <a:srgbClr val="C00000"/>
                </a:solidFill>
              </a:rPr>
              <a:t> </a:t>
            </a:r>
            <a:r>
              <a:rPr lang="fa-IR" dirty="0">
                <a:cs typeface="B Nazanin" pitchFamily="2" charset="-78"/>
              </a:rPr>
              <a:t>با </a:t>
            </a:r>
            <a:r>
              <a:rPr lang="ar-SA" dirty="0">
                <a:cs typeface="B Nazanin" pitchFamily="2" charset="-78"/>
              </a:rPr>
              <a:t>بزرگتر شدن اندازه موسسات ، رواج معاملات نسیه و استفاده از عوامل متعدد در کسب و کار موجب شد که یک شخص به تنهایی نتواند امور یک موسسه بزرگ را اداره کند</a:t>
            </a:r>
            <a:r>
              <a:rPr lang="fa-IR" dirty="0">
                <a:cs typeface="B Nazanin" pitchFamily="2" charset="-78"/>
              </a:rPr>
              <a:t> و</a:t>
            </a:r>
            <a:r>
              <a:rPr lang="ar-SA" dirty="0">
                <a:cs typeface="B Nazanin" pitchFamily="2" charset="-78"/>
              </a:rPr>
              <a:t>در گذر زمان حسابداران ایتالیایی متوجه این نکته شدند که دریافت پول از یک مشتری یا بدهکار دو جنبه دارد و دو ثبت را ضروری می کند . دو اصطلاح بدهکار و بستانکار که اولی به مع</a:t>
            </a:r>
            <a:r>
              <a:rPr lang="fa-IR" dirty="0">
                <a:cs typeface="B Nazanin" pitchFamily="2" charset="-78"/>
              </a:rPr>
              <a:t>نای</a:t>
            </a:r>
            <a:r>
              <a:rPr lang="ar-SA" dirty="0">
                <a:cs typeface="B Nazanin" pitchFamily="2" charset="-78"/>
              </a:rPr>
              <a:t> دادن و دومی به معنای گرفتن است به تریج متداول گردید و شکل دو طرفه حساب را که در سمت چپ اقلام بدهکار و در سمت راست اقلام بستانکار نوشته می شد را ابداع کرد </a:t>
            </a:r>
            <a:r>
              <a:rPr lang="fa-IR" dirty="0">
                <a:cs typeface="B Nazanin" pitchFamily="2" charset="-78"/>
              </a:rPr>
              <a:t>.</a:t>
            </a:r>
            <a:r>
              <a:rPr lang="ar-SA" dirty="0">
                <a:cs typeface="B Nazanin" pitchFamily="2" charset="-78"/>
              </a:rPr>
              <a:t> لوکا پاچولی </a:t>
            </a:r>
            <a:r>
              <a:rPr lang="fa-IR" dirty="0">
                <a:cs typeface="B Nazanin" pitchFamily="2" charset="-78"/>
              </a:rPr>
              <a:t>پدر فن حسابداری </a:t>
            </a:r>
            <a:r>
              <a:rPr lang="ar-SA" dirty="0">
                <a:cs typeface="B Nazanin" pitchFamily="2" charset="-78"/>
              </a:rPr>
              <a:t>در سال </a:t>
            </a:r>
            <a:r>
              <a:rPr lang="fa-IR" dirty="0">
                <a:cs typeface="B Nazanin" pitchFamily="2" charset="-78"/>
              </a:rPr>
              <a:t>۱۴۹۴</a:t>
            </a:r>
            <a:r>
              <a:rPr lang="ar-SA" dirty="0">
                <a:cs typeface="B Nazanin" pitchFamily="2" charset="-78"/>
              </a:rPr>
              <a:t> میلادی </a:t>
            </a:r>
            <a:r>
              <a:rPr lang="fa-IR" dirty="0">
                <a:cs typeface="B Nazanin" pitchFamily="2" charset="-78"/>
              </a:rPr>
              <a:t>در </a:t>
            </a:r>
            <a:r>
              <a:rPr lang="ar-SA" dirty="0">
                <a:cs typeface="B Nazanin" pitchFamily="2" charset="-78"/>
              </a:rPr>
              <a:t>رساله خود به نام چکیده حساب و هندسه </a:t>
            </a:r>
            <a:r>
              <a:rPr lang="fa-IR" dirty="0">
                <a:cs typeface="B Nazanin" pitchFamily="2" charset="-78"/>
              </a:rPr>
              <a:t>،</a:t>
            </a:r>
            <a:r>
              <a:rPr lang="ar-SA" dirty="0">
                <a:cs typeface="B Nazanin" pitchFamily="2" charset="-78"/>
              </a:rPr>
              <a:t> نسبیت و تناسب را به حسابداری اختصاص داد </a:t>
            </a:r>
            <a:r>
              <a:rPr lang="fa-IR" dirty="0">
                <a:cs typeface="B Nazanin" pitchFamily="2" charset="-78"/>
              </a:rPr>
              <a:t>و </a:t>
            </a:r>
            <a:r>
              <a:rPr lang="ar-SA" dirty="0">
                <a:cs typeface="B Nazanin" pitchFamily="2" charset="-78"/>
              </a:rPr>
              <a:t>برای نحستین بار حسابداری دو طرفه را توصیف و دفاتر اصلی حسابداری را تشریح کرد . </a:t>
            </a:r>
            <a:endParaRPr lang="fa-IR" b="1" dirty="0">
              <a:cs typeface="B Nazanin" pitchFamily="2" charset="-78"/>
            </a:endParaRPr>
          </a:p>
          <a:p>
            <a:pPr algn="just"/>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p:txBody>
          <a:bodyPr>
            <a:normAutofit fontScale="92500" lnSpcReduction="20000"/>
          </a:bodyPr>
          <a:lstStyle/>
          <a:p>
            <a:pPr algn="just"/>
            <a:r>
              <a:rPr lang="ar-SA" dirty="0">
                <a:cs typeface="B Nazanin" pitchFamily="2" charset="-78"/>
              </a:rPr>
              <a:t>به رغم تحولات خصوصی و عمومی </a:t>
            </a:r>
            <a:r>
              <a:rPr lang="ar-SA" b="1" dirty="0">
                <a:solidFill>
                  <a:srgbClr val="C00000"/>
                </a:solidFill>
                <a:cs typeface="B Nazanin" pitchFamily="2" charset="-78"/>
              </a:rPr>
              <a:t>از قرن شانزده تا عصر حاضر </a:t>
            </a:r>
            <a:r>
              <a:rPr lang="ar-SA" dirty="0">
                <a:cs typeface="B Nazanin" pitchFamily="2" charset="-78"/>
              </a:rPr>
              <a:t>، عناصر اصلی سیستم حسابداری دو طرفه همچنان بدون تغییر باقی مانده است . دلیل بقای این سیستم در این فاصله بلند در سادگی اصول ، انعطاف پذیری و قابلیت آن در ثبت ، انتقال و گزارش اطلاعات متنوع در قالب صورتهای قالب اعتماد و مفهوم است . با این حال ، در جهت انطباق با شرایط و تحولات مختلف در مسیری تکاملی ، روشها و شیوه های حسابداری متعددی ابداع و شاخه هایی درحسابداری پدید آمده است که همگی آنها از لحاظ اصولی بر سیستم دوطرفه مبتنی هستند …</a:t>
            </a:r>
            <a:endParaRPr lang="fa-IR" dirty="0">
              <a:cs typeface="B Nazanin" pitchFamily="2" charset="-78"/>
            </a:endParaRPr>
          </a:p>
          <a:p>
            <a:pPr algn="just"/>
            <a:r>
              <a:rPr lang="fa-IR" dirty="0"/>
              <a:t>با </a:t>
            </a:r>
            <a:r>
              <a:rPr lang="fa-IR" dirty="0">
                <a:cs typeface="B Nazanin" pitchFamily="2" charset="-78"/>
              </a:rPr>
              <a:t>پیشرفت </a:t>
            </a:r>
            <a:r>
              <a:rPr lang="ar-SA" dirty="0">
                <a:cs typeface="B Nazanin" pitchFamily="2" charset="-78"/>
              </a:rPr>
              <a:t>جامعه بشری </a:t>
            </a:r>
            <a:r>
              <a:rPr lang="fa-IR" dirty="0">
                <a:cs typeface="B Nazanin" pitchFamily="2" charset="-78"/>
              </a:rPr>
              <a:t>،</a:t>
            </a:r>
            <a:r>
              <a:rPr lang="ar-SA" dirty="0">
                <a:cs typeface="B Nazanin" pitchFamily="2" charset="-78"/>
              </a:rPr>
              <a:t>خواسته های جدید از سیستم حسابداری </a:t>
            </a:r>
            <a:r>
              <a:rPr lang="fa-IR" dirty="0">
                <a:cs typeface="B Nazanin" pitchFamily="2" charset="-78"/>
              </a:rPr>
              <a:t>ایجاد گردید که </a:t>
            </a:r>
            <a:r>
              <a:rPr lang="ar-SA" dirty="0">
                <a:cs typeface="B Nazanin" pitchFamily="2" charset="-78"/>
              </a:rPr>
              <a:t>به همان نسبت هم به ابعاد کنترلی </a:t>
            </a:r>
            <a:r>
              <a:rPr lang="fa-IR" dirty="0">
                <a:cs typeface="B Nazanin" pitchFamily="2" charset="-78"/>
              </a:rPr>
              <a:t>اضافه نمود که ضرورت </a:t>
            </a:r>
            <a:r>
              <a:rPr lang="fa-IR" dirty="0">
                <a:solidFill>
                  <a:srgbClr val="C00000"/>
                </a:solidFill>
                <a:cs typeface="B Nazanin" pitchFamily="2" charset="-78"/>
              </a:rPr>
              <a:t>سیستم های حسابداری چند بعدی </a:t>
            </a:r>
            <a:r>
              <a:rPr lang="fa-IR" dirty="0">
                <a:cs typeface="B Nazanin" pitchFamily="2" charset="-78"/>
              </a:rPr>
              <a:t>را نشان می دهد.</a:t>
            </a:r>
            <a:r>
              <a:rPr lang="ar-SA" dirty="0">
                <a:cs typeface="B Nazanin" pitchFamily="2" charset="-78"/>
              </a:rPr>
              <a:t> ایجیری در چهارمین رساله خود در انجمن حسابداری امریکا نوشته است: "برای شناخت گذشته، باید آینده را شناخت" که بهتر است به این شکل بیان شود:"گذشته قابل لمس‌تر می‌شود اگر بتوان آن‌را جهت بررسی تاثیر آینده در جهات مطلوب به‌کار بست." در واقع این همان شیوه‌ای است که ایجیری در حسابداری سه‌طرفه به‌کار بسته است.</a:t>
            </a:r>
            <a:endParaRPr lang="fa-IR" dirty="0">
              <a:cs typeface="B Nazanin" pitchFamily="2" charset="-78"/>
            </a:endParaRPr>
          </a:p>
        </p:txBody>
      </p:sp>
      <p:sp>
        <p:nvSpPr>
          <p:cNvPr id="4" name="TextBox 3">
            <a:extLst>
              <a:ext uri="{FF2B5EF4-FFF2-40B4-BE49-F238E27FC236}">
                <a16:creationId xmlns:a16="http://schemas.microsoft.com/office/drawing/2014/main" id="{AF8A989D-E799-4981-8DFD-38CB30823B35}"/>
              </a:ext>
            </a:extLst>
          </p:cNvPr>
          <p:cNvSpPr txBox="1"/>
          <p:nvPr/>
        </p:nvSpPr>
        <p:spPr>
          <a:xfrm>
            <a:off x="2195736" y="6093296"/>
            <a:ext cx="4580164" cy="369332"/>
          </a:xfrm>
          <a:prstGeom prst="rect">
            <a:avLst/>
          </a:prstGeom>
          <a:noFill/>
        </p:spPr>
        <p:txBody>
          <a:bodyPr wrap="square">
            <a:spAutoFit/>
          </a:bodyPr>
          <a:lstStyle/>
          <a:p>
            <a:pPr algn="ctr"/>
            <a:r>
              <a:rPr lang="en-US" dirty="0"/>
              <a:t>www.irhesabdaran.ir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pPr algn="ctr"/>
            <a:r>
              <a:rPr lang="fa-IR" sz="3200" dirty="0">
                <a:cs typeface="B Titr" pitchFamily="2" charset="-78"/>
              </a:rPr>
              <a:t>تاریخچه ای از نظریات و سیستم های حسابداری </a:t>
            </a:r>
            <a:endParaRPr lang="fa-IR" sz="3200" dirty="0"/>
          </a:p>
        </p:txBody>
      </p:sp>
      <p:sp>
        <p:nvSpPr>
          <p:cNvPr id="3" name="Content Placeholder 2"/>
          <p:cNvSpPr>
            <a:spLocks noGrp="1"/>
          </p:cNvSpPr>
          <p:nvPr>
            <p:ph idx="1"/>
          </p:nvPr>
        </p:nvSpPr>
        <p:spPr>
          <a:xfrm>
            <a:off x="457200" y="1935480"/>
            <a:ext cx="8229600" cy="4708230"/>
          </a:xfrm>
        </p:spPr>
        <p:txBody>
          <a:bodyPr>
            <a:normAutofit fontScale="85000" lnSpcReduction="20000"/>
          </a:bodyPr>
          <a:lstStyle/>
          <a:p>
            <a:pPr algn="just"/>
            <a:r>
              <a:rPr lang="ar-SA" sz="2800" dirty="0">
                <a:cs typeface="B Nazanin" pitchFamily="2" charset="-78"/>
              </a:rPr>
              <a:t>این سئوال هنوز مطرح است که چرا حدود 500 سال قبل، از زمان پاچولی تا زمان ایجیری، با وجود این همه افکار روشن، این اتفاق در زمان ایجیری رخ داد؟ پاسخ در عمق نگاه ایجیری در مطالعاتی است که در بررسی شالوده حسابداری داشت و نهایتاً منجر به این استدلا‌ل توسط ایجیری شد که تمام حسابداری از جمله عرضه چند بعدی آن، می‌تواند از سه اصل ساده مشتق شوند که اصول بدیهی کنترل، کمیّات و مبادلا‌ت هستند. نتیجه این اقدامات این شد که اکنون سیستمی ایجاد شده است که در آن ترازنامه و تغییرات آن، صورت سودوزیان و تغییرات آن می‌توانند با هم در جدولهای پشتیبانی از جمله صورت گردش وجوه و تغییرات صورت گردش وجوه نشان داده شوند. ظاهر کلی صورتهای مالی حسابداری جدید به همراه کاربردهای جدید حسابداری و بهره‌برداری کامل از این صورتهای مالی، همگی در انتظار توسعه سیستمهای کامپیوتری و کسب تجربه به منظور پذیرش و استفاده موفقیت‌آمیز از آن هستند. </a:t>
            </a:r>
            <a:r>
              <a:rPr lang="fa-IR" sz="2800" dirty="0">
                <a:cs typeface="B Nazanin" pitchFamily="2" charset="-78"/>
              </a:rPr>
              <a:t>اگر چه </a:t>
            </a:r>
            <a:r>
              <a:rPr lang="ar-SA" sz="2800" dirty="0">
                <a:cs typeface="B Nazanin" pitchFamily="2" charset="-78"/>
              </a:rPr>
              <a:t>سيستم حسابداری سه طرفه در هيچ کجا کاربرد ندارد و طرحی بود که به شکست انجاميد و برای اولين بار توسط يکی از شرکت های پذيرفته شده در بورس آمريکا مطرح شد که کمسيون بورس اوراق بهادار آمريکا با آن مخالفت کرد.</a:t>
            </a:r>
            <a:r>
              <a:rPr lang="ar-SA" dirty="0">
                <a:cs typeface="B Nazanin" pitchFamily="2" charset="-78"/>
              </a:rPr>
              <a:t>  </a:t>
            </a:r>
            <a:br>
              <a:rPr lang="ar-SA" dirty="0"/>
            </a:b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604</TotalTime>
  <Words>4963</Words>
  <Application>Microsoft Office PowerPoint</Application>
  <PresentationFormat>On-screen Show (4:3)</PresentationFormat>
  <Paragraphs>202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B Titr</vt:lpstr>
      <vt:lpstr>Calibri</vt:lpstr>
      <vt:lpstr>Constantia</vt:lpstr>
      <vt:lpstr>Wingdings 2</vt:lpstr>
      <vt:lpstr>Flow</vt:lpstr>
      <vt:lpstr>موضوع :حسابداری سه طرفه</vt:lpstr>
      <vt:lpstr>مطالب ارائه شده در این پاورپوینت: </vt:lpstr>
      <vt:lpstr>سرگذشت پرفسور یوجی ایجیری</vt:lpstr>
      <vt:lpstr>سرگذشت پرفسور یوجی ایجیری</vt:lpstr>
      <vt:lpstr>سرگذشت پرفسور یوجی ایجیری</vt:lpstr>
      <vt:lpstr>سرگذشت پرفسور یوجی ایجیری</vt:lpstr>
      <vt:lpstr>تاریخچه ای از نظریات و سیستم های حسابداری </vt:lpstr>
      <vt:lpstr>تاریخچه ای از نظریات و سیستم های حسابداری </vt:lpstr>
      <vt:lpstr>تاریخچه ای از نظریات و سیستم های حسابداری </vt:lpstr>
      <vt:lpstr>مقدمه ای بر سیستم های حسابداری</vt:lpstr>
      <vt:lpstr>مقاله دفترداری سه طرفه و تکانه سود: چکیده :</vt:lpstr>
      <vt:lpstr>مقاله دفترداری سه طرفه و تکانه سود: مقدمه :</vt:lpstr>
      <vt:lpstr>مقاله دفترداری سه طرفه و تکانه سود: منطق نهفته در دفترداری دو طرفه :</vt:lpstr>
      <vt:lpstr>مقاله دفترداری سه طرفه و تکانه سود: منطق نهفته در دفترداری دو طرفه :</vt:lpstr>
      <vt:lpstr>مقاله دفترداری سه طرفه و تکانه سود: منطق نهفته در دفترداری دو طرفه :</vt:lpstr>
      <vt:lpstr>مقاله دفترداری سه طرفه و تکانه سود: منطق نهفته در دفترداری دو طرفه :</vt:lpstr>
      <vt:lpstr>مقاله دفترداری سه طرفه و تکانه سود: دفترداری سه طرفه موقت:</vt:lpstr>
      <vt:lpstr>مقاله دفترداری سه طرفه و تکانه سود: دفترداری سه طرفه موقت:</vt:lpstr>
      <vt:lpstr>مقاله دفترداری سه طرفه و تکانه سود: دفترداری سه طرفه دیفرانسیلی:</vt:lpstr>
      <vt:lpstr>مقاله دفترداری سه طرفه و تکانه سود: دفترداری سه طرفه دیفرانسیلی:</vt:lpstr>
      <vt:lpstr>مقاله دفترداری سه طرفه و تکانه سود: دفترداری سه طرفه دیفرانسیلی:</vt:lpstr>
      <vt:lpstr>مقاله دفترداری سه طرفه و تکانه سود: دفترداری سه طرفه دیفرانسیلی:</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صورت نیرو :</vt:lpstr>
      <vt:lpstr>مقاله دفترداری سه طرفه و تکانه سود:  پیشرفت حسابخواهی :</vt:lpstr>
      <vt:lpstr>مقاله دفترداری سه طرفه و تکانه سود:  پیشرفت حسابخواهی :</vt:lpstr>
      <vt:lpstr>مقاله دفترداری سه طرفه و تکانه سود:  بیش تر از دفتر داری سه طرفه :</vt:lpstr>
      <vt:lpstr>مقاله دفترداری سه طرفه و تکانه سود:  بیش تر از دفتر داری سه طرفه :</vt:lpstr>
      <vt:lpstr>نتیجه کلی :</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:حسابداری سه طرفه</dc:title>
  <dc:creator>MRT</dc:creator>
  <cp:lastModifiedBy>nabizadeh73</cp:lastModifiedBy>
  <cp:revision>62</cp:revision>
  <dcterms:created xsi:type="dcterms:W3CDTF">2013-06-16T05:14:43Z</dcterms:created>
  <dcterms:modified xsi:type="dcterms:W3CDTF">2023-08-30T21:27:40Z</dcterms:modified>
</cp:coreProperties>
</file>