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259" r:id="rId3"/>
    <p:sldId id="266" r:id="rId4"/>
    <p:sldId id="267" r:id="rId5"/>
    <p:sldId id="268" r:id="rId6"/>
    <p:sldId id="274" r:id="rId7"/>
    <p:sldId id="269" r:id="rId8"/>
    <p:sldId id="270" r:id="rId9"/>
    <p:sldId id="271" r:id="rId10"/>
    <p:sldId id="272" r:id="rId11"/>
    <p:sldId id="275" r:id="rId12"/>
    <p:sldId id="283" r:id="rId13"/>
    <p:sldId id="276" r:id="rId14"/>
    <p:sldId id="277" r:id="rId15"/>
    <p:sldId id="278" r:id="rId16"/>
    <p:sldId id="279" r:id="rId17"/>
    <p:sldId id="280" r:id="rId18"/>
    <p:sldId id="284" r:id="rId19"/>
    <p:sldId id="281" r:id="rId20"/>
    <p:sldId id="282" r:id="rId21"/>
    <p:sldId id="285"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681956A-35ED-48D8-B4D6-3CEA791439F1}" type="datetimeFigureOut">
              <a:rPr lang="en-US" smtClean="0"/>
              <a:pPr/>
              <a:t>8/20/2023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67075C7-B537-40AE-98C8-73E842F5783C}" type="slidenum">
              <a:rPr lang="en-US" smtClean="0"/>
              <a:pPr/>
              <a:t>‹#›</a:t>
            </a:fld>
            <a:endParaRPr lang="en-US"/>
          </a:p>
        </p:txBody>
      </p:sp>
    </p:spTree>
    <p:extLst>
      <p:ext uri="{BB962C8B-B14F-4D97-AF65-F5344CB8AC3E}">
        <p14:creationId xmlns:p14="http://schemas.microsoft.com/office/powerpoint/2010/main" val="160981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075C7-B537-40AE-98C8-73E842F5783C}" type="slidenum">
              <a:rPr lang="en-US" smtClean="0"/>
              <a:pPr/>
              <a:t>6</a:t>
            </a:fld>
            <a:endParaRPr lang="en-US"/>
          </a:p>
        </p:txBody>
      </p:sp>
    </p:spTree>
    <p:extLst>
      <p:ext uri="{BB962C8B-B14F-4D97-AF65-F5344CB8AC3E}">
        <p14:creationId xmlns:p14="http://schemas.microsoft.com/office/powerpoint/2010/main" val="346207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9F5E0E2-07EB-4139-A656-60B4B75E2232}" type="datetimeFigureOut">
              <a:rPr lang="en-US" smtClean="0"/>
              <a:pPr/>
              <a:t>8/20/2023</a:t>
            </a:fld>
            <a:endParaRPr lang="en-US"/>
          </a:p>
        </p:txBody>
      </p:sp>
      <p:sp>
        <p:nvSpPr>
          <p:cNvPr id="8" name="Slide Number Placeholder 7"/>
          <p:cNvSpPr>
            <a:spLocks noGrp="1"/>
          </p:cNvSpPr>
          <p:nvPr>
            <p:ph type="sldNum" sz="quarter" idx="11"/>
          </p:nvPr>
        </p:nvSpPr>
        <p:spPr/>
        <p:txBody>
          <a:bodyPr/>
          <a:lstStyle/>
          <a:p>
            <a:fld id="{5F6F137C-4A89-4978-A10F-6B8C91113F8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5E0E2-07EB-4139-A656-60B4B75E2232}"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5E0E2-07EB-4139-A656-60B4B75E2232}"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F5E0E2-07EB-4139-A656-60B4B75E2232}"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137C-4A89-4978-A10F-6B8C91113F8A}"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F5E0E2-07EB-4139-A656-60B4B75E2232}"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137C-4A89-4978-A10F-6B8C91113F8A}"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5E0E2-07EB-4139-A656-60B4B75E2232}"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9F5E0E2-07EB-4139-A656-60B4B75E2232}"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F137C-4A89-4978-A10F-6B8C91113F8A}"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F5E0E2-07EB-4139-A656-60B4B75E2232}" type="datetimeFigureOut">
              <a:rPr lang="en-US" smtClean="0"/>
              <a:pPr/>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F137C-4A89-4978-A10F-6B8C91113F8A}"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F5E0E2-07EB-4139-A656-60B4B75E2232}" type="datetimeFigureOut">
              <a:rPr lang="en-US" smtClean="0"/>
              <a:pPr/>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5E0E2-07EB-4139-A656-60B4B75E2232}" type="datetimeFigureOut">
              <a:rPr lang="en-US" smtClean="0"/>
              <a:pPr/>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5E0E2-07EB-4139-A656-60B4B75E2232}"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5E0E2-07EB-4139-A656-60B4B75E2232}"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5E0E2-07EB-4139-A656-60B4B75E2232}"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F137C-4A89-4978-A10F-6B8C91113F8A}"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5E0E2-07EB-4139-A656-60B4B75E2232}"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5E0E2-07EB-4139-A656-60B4B75E2232}"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5E0E2-07EB-4139-A656-60B4B75E2232}"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9F5E0E2-07EB-4139-A656-60B4B75E2232}"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F137C-4A89-4978-A10F-6B8C91113F8A}"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9F5E0E2-07EB-4139-A656-60B4B75E2232}" type="datetimeFigureOut">
              <a:rPr lang="en-US" smtClean="0"/>
              <a:pPr/>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F137C-4A89-4978-A10F-6B8C91113F8A}"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5E0E2-07EB-4139-A656-60B4B75E2232}" type="datetimeFigureOut">
              <a:rPr lang="en-US" smtClean="0"/>
              <a:pPr/>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5E0E2-07EB-4139-A656-60B4B75E2232}" type="datetimeFigureOut">
              <a:rPr lang="en-US" smtClean="0"/>
              <a:pPr/>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5E0E2-07EB-4139-A656-60B4B75E2232}"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5E0E2-07EB-4139-A656-60B4B75E2232}"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F137C-4A89-4978-A10F-6B8C91113F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89F5E0E2-07EB-4139-A656-60B4B75E2232}" type="datetimeFigureOut">
              <a:rPr lang="en-US" smtClean="0"/>
              <a:pPr/>
              <a:t>8/20/2023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F6F137C-4A89-4978-A10F-6B8C91113F8A}"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9F5E0E2-07EB-4139-A656-60B4B75E2232}" type="datetimeFigureOut">
              <a:rPr lang="en-US" smtClean="0"/>
              <a:pPr/>
              <a:t>8/20/2023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F6F137C-4A89-4978-A10F-6B8C91113F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cs typeface="B Nazanin" pitchFamily="2" charset="-78"/>
              </a:rPr>
              <a:t>ضمیمه</a:t>
            </a:r>
            <a:r>
              <a:rPr lang="fa-IR" dirty="0"/>
              <a:t> </a:t>
            </a:r>
            <a:r>
              <a:rPr lang="en-US" dirty="0">
                <a:latin typeface="Times New Roman" pitchFamily="18" charset="0"/>
                <a:cs typeface="Times New Roman" pitchFamily="18" charset="0"/>
              </a:rPr>
              <a:t>III</a:t>
            </a:r>
            <a:r>
              <a:rPr lang="fa-IR" dirty="0"/>
              <a:t>: </a:t>
            </a:r>
            <a:br>
              <a:rPr lang="en-US" dirty="0"/>
            </a:br>
            <a:endParaRPr lang="en-US" dirty="0"/>
          </a:p>
        </p:txBody>
      </p:sp>
      <p:sp>
        <p:nvSpPr>
          <p:cNvPr id="3" name="Content Placeholder 2"/>
          <p:cNvSpPr>
            <a:spLocks noGrp="1"/>
          </p:cNvSpPr>
          <p:nvPr>
            <p:ph idx="1"/>
          </p:nvPr>
        </p:nvSpPr>
        <p:spPr/>
        <p:txBody>
          <a:bodyPr/>
          <a:lstStyle/>
          <a:p>
            <a:pPr algn="ctr" rtl="1">
              <a:buNone/>
            </a:pPr>
            <a:r>
              <a:rPr lang="fa-IR" sz="4000" dirty="0">
                <a:cs typeface="B Titr" pitchFamily="2" charset="-78"/>
              </a:rPr>
              <a:t>اثر قیمت و قانون تقاضا</a:t>
            </a:r>
            <a:endParaRPr lang="en-US" sz="4000" dirty="0">
              <a:cs typeface="B Titr" pitchFamily="2" charset="-78"/>
            </a:endParaRPr>
          </a:p>
          <a:p>
            <a:pPr algn="r" rtl="1">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92696"/>
            <a:ext cx="7704856" cy="1143000"/>
          </a:xfrm>
        </p:spPr>
        <p:txBody>
          <a:bodyPr/>
          <a:lstStyle/>
          <a:p>
            <a:pPr lvl="0" rtl="1"/>
            <a:br>
              <a:rPr lang="fa-IR" sz="2800" dirty="0">
                <a:cs typeface="B Titr" pitchFamily="2" charset="-78"/>
              </a:rPr>
            </a:br>
            <a:br>
              <a:rPr lang="en-US" dirty="0"/>
            </a:br>
            <a:br>
              <a:rPr lang="fa-IR" dirty="0"/>
            </a:br>
            <a:endParaRPr lang="en-US" dirty="0"/>
          </a:p>
        </p:txBody>
      </p:sp>
      <p:sp>
        <p:nvSpPr>
          <p:cNvPr id="3" name="Content Placeholder 2"/>
          <p:cNvSpPr>
            <a:spLocks noGrp="1"/>
          </p:cNvSpPr>
          <p:nvPr>
            <p:ph sz="quarter" idx="13"/>
          </p:nvPr>
        </p:nvSpPr>
        <p:spPr>
          <a:xfrm>
            <a:off x="827584" y="1124744"/>
            <a:ext cx="7704856" cy="5472608"/>
          </a:xfrm>
        </p:spPr>
        <p:txBody>
          <a:bodyPr>
            <a:normAutofit/>
          </a:bodyPr>
          <a:lstStyle/>
          <a:p>
            <a:pPr algn="just" rtl="1">
              <a:lnSpc>
                <a:spcPct val="150000"/>
              </a:lnSpc>
              <a:buNone/>
            </a:pPr>
            <a:r>
              <a:rPr lang="fa-IR" dirty="0"/>
              <a:t>4-3- روابط بین قیمت، درآمد کل و درآمد نهایی</a:t>
            </a:r>
            <a:endParaRPr lang="en-US" dirty="0"/>
          </a:p>
          <a:p>
            <a:pPr algn="just" rtl="1">
              <a:lnSpc>
                <a:spcPct val="150000"/>
              </a:lnSpc>
              <a:buNone/>
            </a:pPr>
            <a:endParaRPr lang="fa-IR" sz="1100" dirty="0"/>
          </a:p>
          <a:p>
            <a:pPr algn="just" rtl="1">
              <a:lnSpc>
                <a:spcPct val="150000"/>
              </a:lnSpc>
              <a:buNone/>
            </a:pPr>
            <a:r>
              <a:rPr lang="fa-IR" dirty="0"/>
              <a:t>منظور آنست که ببینیم وقتی قیمت و مقدار تغییر می کند، درآمد فروش در بنگاه اقتصادی چه صورتی پیدا می کند. صرف نظر از آنکه تابع هدف تصمیم گیرنده چه باشد. لذا درآمد نقش عمده ای در بهینه سازی تابع تقاضا دارد.</a:t>
            </a:r>
            <a:endParaRPr lang="en-US" dirty="0"/>
          </a:p>
          <a:p>
            <a:pPr algn="r" rtl="1"/>
            <a:endParaRPr lang="fa-IR" dirty="0"/>
          </a:p>
          <a:p>
            <a:pPr algn="r" rtl="1"/>
            <a:endParaRPr lang="fa-IR" dirty="0"/>
          </a:p>
          <a:p>
            <a:pPr algn="r" rtl="1"/>
            <a:endParaRPr lang="fa-IR" dirty="0"/>
          </a:p>
          <a:p>
            <a:pPr algn="r" rtl="1"/>
            <a:endParaRPr lang="en-US" dirty="0"/>
          </a:p>
        </p:txBody>
      </p:sp>
      <p:sp>
        <p:nvSpPr>
          <p:cNvPr id="4" name="TextBox 3">
            <a:extLst>
              <a:ext uri="{FF2B5EF4-FFF2-40B4-BE49-F238E27FC236}">
                <a16:creationId xmlns:a16="http://schemas.microsoft.com/office/drawing/2014/main" id="{3C1459C9-3566-48B3-BFFD-0777B0D6F1CE}"/>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3"/>
          </p:nvPr>
        </p:nvPicPr>
        <p:blipFill>
          <a:blip r:embed="rId2" cstate="print"/>
          <a:srcRect/>
          <a:stretch>
            <a:fillRect/>
          </a:stretch>
        </p:blipFill>
        <p:spPr bwMode="auto">
          <a:xfrm>
            <a:off x="2123729" y="404664"/>
            <a:ext cx="4392488" cy="5760640"/>
          </a:xfrm>
          <a:prstGeom prst="rect">
            <a:avLst/>
          </a:prstGeom>
          <a:noFill/>
          <a:ln w="9525">
            <a:noFill/>
            <a:miter lim="800000"/>
            <a:headEnd/>
            <a:tailEnd/>
          </a:ln>
        </p:spPr>
      </p:pic>
      <p:sp>
        <p:nvSpPr>
          <p:cNvPr id="5" name="TextBox 4"/>
          <p:cNvSpPr txBox="1"/>
          <p:nvPr/>
        </p:nvSpPr>
        <p:spPr>
          <a:xfrm>
            <a:off x="5148064" y="5960313"/>
            <a:ext cx="1008112" cy="276999"/>
          </a:xfrm>
          <a:prstGeom prst="rect">
            <a:avLst/>
          </a:prstGeom>
          <a:noFill/>
        </p:spPr>
        <p:txBody>
          <a:bodyPr wrap="square" rtlCol="0">
            <a:spAutoFit/>
          </a:bodyPr>
          <a:lstStyle/>
          <a:p>
            <a:pPr algn="r" rtl="1"/>
            <a:r>
              <a:rPr lang="fa-IR" sz="1200" b="1" dirty="0">
                <a:solidFill>
                  <a:schemeClr val="tx1">
                    <a:lumMod val="65000"/>
                    <a:lumOff val="35000"/>
                  </a:schemeClr>
                </a:solidFill>
                <a:cs typeface="B Nazanin" panose="00000400000000000000" pitchFamily="2" charset="-78"/>
              </a:rPr>
              <a:t>نمودار </a:t>
            </a:r>
            <a:r>
              <a:rPr lang="en-US" sz="1200" b="1" dirty="0">
                <a:solidFill>
                  <a:schemeClr val="tx1">
                    <a:lumMod val="65000"/>
                    <a:lumOff val="35000"/>
                  </a:schemeClr>
                </a:solidFill>
                <a:latin typeface="Times New Roman" panose="02020603050405020304" pitchFamily="18" charset="0"/>
                <a:cs typeface="Times New Roman" panose="02020603050405020304" pitchFamily="18" charset="0"/>
              </a:rPr>
              <a:t>II</a:t>
            </a:r>
            <a:r>
              <a:rPr lang="fa-IR" sz="12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fa-IR" sz="1200" b="1" dirty="0">
                <a:solidFill>
                  <a:schemeClr val="tx1">
                    <a:lumMod val="65000"/>
                    <a:lumOff val="35000"/>
                  </a:schemeClr>
                </a:solidFill>
                <a:latin typeface="Times New Roman" panose="02020603050405020304" pitchFamily="18" charset="0"/>
                <a:cs typeface="B Nazanin" panose="00000400000000000000" pitchFamily="2" charset="-78"/>
              </a:rPr>
              <a:t>– 5)</a:t>
            </a:r>
            <a:endParaRPr lang="en-US" sz="1200" b="1" dirty="0">
              <a:solidFill>
                <a:schemeClr val="tx1">
                  <a:lumMod val="65000"/>
                  <a:lumOff val="35000"/>
                </a:schemeClr>
              </a:solidFill>
              <a:cs typeface="B Nazanin" panose="00000400000000000000" pitchFamily="2" charset="-78"/>
            </a:endParaRPr>
          </a:p>
        </p:txBody>
      </p:sp>
      <p:sp>
        <p:nvSpPr>
          <p:cNvPr id="6" name="TextBox 5">
            <a:extLst>
              <a:ext uri="{FF2B5EF4-FFF2-40B4-BE49-F238E27FC236}">
                <a16:creationId xmlns:a16="http://schemas.microsoft.com/office/drawing/2014/main" id="{AFD050B6-666A-4C50-9C67-B08A4AA366D0}"/>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476672"/>
            <a:ext cx="8496944" cy="5904656"/>
          </a:xfrm>
        </p:spPr>
        <p:txBody>
          <a:bodyPr/>
          <a:lstStyle/>
          <a:p>
            <a:pPr algn="r" rtl="1"/>
            <a:r>
              <a:rPr lang="fa-IR" dirty="0">
                <a:cs typeface="B Nazanin" panose="00000400000000000000" pitchFamily="2" charset="-78"/>
              </a:rPr>
              <a:t>رابطه بین شیب و درآمد کل</a:t>
            </a:r>
          </a:p>
          <a:p>
            <a:pPr algn="r" rtl="1"/>
            <a:endParaRPr lang="fa-IR" dirty="0">
              <a:cs typeface="B Nazanin" panose="00000400000000000000" pitchFamily="2" charset="-78"/>
            </a:endParaRPr>
          </a:p>
          <a:p>
            <a:pPr algn="r" rtl="1"/>
            <a:r>
              <a:rPr lang="fa-IR" dirty="0">
                <a:cs typeface="B Nazanin" panose="00000400000000000000" pitchFamily="2" charset="-78"/>
              </a:rPr>
              <a:t>رابطه برای </a:t>
            </a:r>
            <a:r>
              <a:rPr lang="en-US" dirty="0" err="1">
                <a:latin typeface="Times New Roman" panose="02020603050405020304" pitchFamily="18" charset="0"/>
                <a:cs typeface="Times New Roman" panose="02020603050405020304" pitchFamily="18" charset="0"/>
              </a:rPr>
              <a:t>P</a:t>
            </a:r>
            <a:r>
              <a:rPr lang="en-US" sz="1200" dirty="0" err="1">
                <a:latin typeface="Times New Roman" panose="02020603050405020304" pitchFamily="18" charset="0"/>
                <a:cs typeface="Times New Roman" panose="02020603050405020304" pitchFamily="18" charset="0"/>
              </a:rPr>
              <a:t>x</a:t>
            </a:r>
            <a:r>
              <a:rPr lang="fa-IR" dirty="0">
                <a:cs typeface="B Nazanin" panose="00000400000000000000" pitchFamily="2" charset="-78"/>
              </a:rPr>
              <a:t> قیمت یک کالا</a:t>
            </a:r>
          </a:p>
          <a:p>
            <a:pPr algn="r" rtl="1"/>
            <a:endParaRPr lang="fa-IR" dirty="0">
              <a:cs typeface="B Nazanin" panose="00000400000000000000" pitchFamily="2" charset="-78"/>
            </a:endParaRPr>
          </a:p>
          <a:p>
            <a:pPr algn="r" rtl="1"/>
            <a:r>
              <a:rPr lang="fa-IR" dirty="0">
                <a:cs typeface="B Nazanin" panose="00000400000000000000" pitchFamily="2" charset="-78"/>
              </a:rPr>
              <a:t>حال </a:t>
            </a:r>
            <a:r>
              <a:rPr lang="en-US" dirty="0" err="1">
                <a:latin typeface="Times New Roman" panose="02020603050405020304" pitchFamily="18" charset="0"/>
                <a:cs typeface="Times New Roman" panose="02020603050405020304" pitchFamily="18" charset="0"/>
              </a:rPr>
              <a:t>P</a:t>
            </a:r>
            <a:r>
              <a:rPr lang="en-US" sz="1200" dirty="0" err="1">
                <a:latin typeface="Times New Roman" panose="02020603050405020304" pitchFamily="18" charset="0"/>
                <a:cs typeface="Times New Roman" panose="02020603050405020304" pitchFamily="18" charset="0"/>
              </a:rPr>
              <a:t>x</a:t>
            </a:r>
            <a:r>
              <a:rPr lang="fa-IR" dirty="0">
                <a:cs typeface="B Nazanin" panose="00000400000000000000" pitchFamily="2" charset="-78"/>
              </a:rPr>
              <a:t> را در رابطه فوق جایگزین می کنیم</a:t>
            </a:r>
          </a:p>
          <a:p>
            <a:pPr algn="r" rtl="1"/>
            <a:endParaRPr lang="fa-IR" dirty="0">
              <a:cs typeface="B Nazanin" panose="00000400000000000000" pitchFamily="2" charset="-78"/>
            </a:endParaRPr>
          </a:p>
          <a:p>
            <a:pPr algn="just" rtl="1"/>
            <a:r>
              <a:rPr lang="fa-IR" dirty="0">
                <a:cs typeface="B Nazanin" panose="00000400000000000000" pitchFamily="2" charset="-78"/>
              </a:rPr>
              <a:t>درآمد نهایی: به عنوان تغییر در درآمد کل برای تغییر در یک واحد مقدار تقاضا تعریف</a:t>
            </a:r>
            <a:r>
              <a:rPr lang="en-US" dirty="0">
                <a:cs typeface="B Nazanin" panose="00000400000000000000" pitchFamily="2" charset="-78"/>
              </a:rPr>
              <a:t> </a:t>
            </a:r>
            <a:r>
              <a:rPr lang="fa-IR" dirty="0">
                <a:cs typeface="B Nazanin" panose="00000400000000000000" pitchFamily="2" charset="-78"/>
              </a:rPr>
              <a:t>می شود. لذا از مشتق اول رابطه فوق نسبت به </a:t>
            </a:r>
            <a:r>
              <a:rPr lang="en-US" dirty="0" err="1">
                <a:latin typeface="Times New Roman" panose="02020603050405020304" pitchFamily="18" charset="0"/>
                <a:cs typeface="Times New Roman" panose="02020603050405020304" pitchFamily="18" charset="0"/>
              </a:rPr>
              <a:t>Q</a:t>
            </a:r>
            <a:r>
              <a:rPr lang="en-US" sz="1100" dirty="0" err="1">
                <a:latin typeface="Times New Roman" panose="02020603050405020304" pitchFamily="18" charset="0"/>
                <a:cs typeface="Times New Roman" panose="02020603050405020304" pitchFamily="18" charset="0"/>
              </a:rPr>
              <a:t>x</a:t>
            </a:r>
            <a:r>
              <a:rPr lang="fa-IR" dirty="0">
                <a:cs typeface="B Nazanin" panose="00000400000000000000" pitchFamily="2" charset="-78"/>
              </a:rPr>
              <a:t> به دست می آید.</a:t>
            </a:r>
          </a:p>
          <a:p>
            <a:pPr algn="just" rtl="1"/>
            <a:endParaRPr lang="fa-IR" dirty="0">
              <a:cs typeface="B Nazanin" panose="00000400000000000000" pitchFamily="2" charset="-78"/>
            </a:endParaRPr>
          </a:p>
          <a:p>
            <a:pPr algn="just" rtl="1"/>
            <a:endParaRPr lang="fa-IR" dirty="0">
              <a:cs typeface="B Nazanin" panose="00000400000000000000" pitchFamily="2" charset="-78"/>
            </a:endParaRPr>
          </a:p>
          <a:p>
            <a:pPr algn="just" rtl="1"/>
            <a:r>
              <a:rPr lang="fa-IR" dirty="0">
                <a:cs typeface="B Nazanin" panose="00000400000000000000" pitchFamily="2" charset="-78"/>
              </a:rPr>
              <a:t>در آن </a:t>
            </a:r>
            <a:r>
              <a:rPr lang="en-US" dirty="0">
                <a:cs typeface="B Nazanin" panose="00000400000000000000" pitchFamily="2" charset="-78"/>
              </a:rPr>
              <a:t>a</a:t>
            </a:r>
            <a:r>
              <a:rPr lang="fa-IR" dirty="0">
                <a:cs typeface="B Nazanin" panose="00000400000000000000" pitchFamily="2" charset="-78"/>
              </a:rPr>
              <a:t> ضریب ثابت و منعکس کننده آن است که هر دو منحنی از یک نقطه محور عمودی (</a:t>
            </a:r>
            <a:r>
              <a:rPr lang="en-US" dirty="0">
                <a:cs typeface="B Nazanin" panose="00000400000000000000" pitchFamily="2" charset="-78"/>
              </a:rPr>
              <a:t>Y</a:t>
            </a:r>
            <a:r>
              <a:rPr lang="fa-IR" dirty="0">
                <a:cs typeface="B Nazanin" panose="00000400000000000000" pitchFamily="2" charset="-78"/>
              </a:rPr>
              <a:t>) شروع می شوند و شیب منحنی درآمد نهایی دو برابر شیب قیمت یا منحنی تقاضا</a:t>
            </a:r>
            <a:r>
              <a:rPr lang="en-US" dirty="0">
                <a:cs typeface="B Nazanin" panose="00000400000000000000" pitchFamily="2" charset="-78"/>
              </a:rPr>
              <a:t> </a:t>
            </a:r>
            <a:r>
              <a:rPr lang="fa-IR" dirty="0">
                <a:cs typeface="B Nazanin" panose="00000400000000000000" pitchFamily="2" charset="-78"/>
              </a:rPr>
              <a:t>می باشد.</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8661" y="548680"/>
            <a:ext cx="15144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8661" y="1399764"/>
            <a:ext cx="15335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8661" y="2204864"/>
            <a:ext cx="18383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661" y="4293096"/>
            <a:ext cx="1933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260648"/>
            <a:ext cx="8568952" cy="6264696"/>
          </a:xfrm>
        </p:spPr>
        <p:txBody>
          <a:bodyPr/>
          <a:lstStyle/>
          <a:p>
            <a:pPr algn="r" rtl="1"/>
            <a:r>
              <a:rPr lang="fa-IR" dirty="0">
                <a:cs typeface="B Nazanin" panose="00000400000000000000" pitchFamily="2" charset="-78"/>
              </a:rPr>
              <a:t> در شروع بحث منحنی تقاضا را به صورت خطی محدود فرض کردیم لیکن چون به رفتار مصرف کننده بستگی دارد. لذا منحنی تقاضا </a:t>
            </a:r>
            <a:r>
              <a:rPr lang="fa-IR" dirty="0" err="1">
                <a:cs typeface="B Nazanin" panose="00000400000000000000" pitchFamily="2" charset="-78"/>
              </a:rPr>
              <a:t>اصولاً</a:t>
            </a:r>
            <a:r>
              <a:rPr lang="fa-IR" dirty="0">
                <a:cs typeface="B Nazanin" panose="00000400000000000000" pitchFamily="2" charset="-78"/>
              </a:rPr>
              <a:t> نسبت به مبدأ مختصات محدب است. موقعی که منحنی تقاضا افقی است بازار در رقابت کامل قرار دارد با منحنی درآمد نهایی یکی خواهد بود. و دارای ضریب ثابت و شیب یکسان می باشد.</a:t>
            </a:r>
          </a:p>
          <a:p>
            <a:pPr algn="r" rtl="1"/>
            <a:r>
              <a:rPr lang="fa-IR" dirty="0">
                <a:cs typeface="B Nazanin" panose="00000400000000000000" pitchFamily="2" charset="-78"/>
              </a:rPr>
              <a:t>ضمناً شیب خط افقی صفر است لذا دو برابر صفر هم صفر خواهد بود و قاعده کلی </a:t>
            </a:r>
            <a:r>
              <a:rPr lang="en-US" dirty="0">
                <a:cs typeface="B Nazanin" panose="00000400000000000000" pitchFamily="2" charset="-78"/>
              </a:rPr>
              <a:t>MR</a:t>
            </a:r>
            <a:r>
              <a:rPr lang="fa-IR" dirty="0">
                <a:cs typeface="B Nazanin" panose="00000400000000000000" pitchFamily="2" charset="-78"/>
              </a:rPr>
              <a:t> ضریب یکسان دو برابر دارد. شیب </a:t>
            </a:r>
            <a:r>
              <a:rPr lang="en-US" dirty="0">
                <a:cs typeface="B Nazanin" panose="00000400000000000000" pitchFamily="2" charset="-78"/>
              </a:rPr>
              <a:t>MR</a:t>
            </a:r>
            <a:r>
              <a:rPr lang="fa-IR" dirty="0">
                <a:cs typeface="B Nazanin" panose="00000400000000000000" pitchFamily="2" charset="-78"/>
              </a:rPr>
              <a:t> هم صفر می شود. </a:t>
            </a:r>
          </a:p>
          <a:p>
            <a:pPr algn="r" rtl="1"/>
            <a:endParaRPr lang="fa-IR" dirty="0">
              <a:cs typeface="B Nazanin" panose="00000400000000000000" pitchFamily="2" charset="-78"/>
            </a:endParaRPr>
          </a:p>
          <a:p>
            <a:pPr algn="r" rtl="1"/>
            <a:r>
              <a:rPr lang="fa-IR" dirty="0">
                <a:cs typeface="B Nazanin" panose="00000400000000000000" pitchFamily="2" charset="-78"/>
              </a:rPr>
              <a:t>4- 4- الاستیسیته (حساسیت) تقاضا نسبت به قیمت</a:t>
            </a:r>
          </a:p>
          <a:p>
            <a:pPr algn="r" rtl="1"/>
            <a:endParaRPr lang="fa-IR" dirty="0">
              <a:cs typeface="B Nazanin" panose="00000400000000000000" pitchFamily="2" charset="-78"/>
            </a:endParaRPr>
          </a:p>
          <a:p>
            <a:pPr algn="r" rtl="1"/>
            <a:r>
              <a:rPr lang="fa-IR" dirty="0">
                <a:cs typeface="B Nazanin" panose="00000400000000000000" pitchFamily="2" charset="-78"/>
              </a:rPr>
              <a:t>حساسیت تقاضا نسبت به قیمت به عنوان درصد تغییر در مقدار تقاضا تقسیم بر درصد تغییر در قیمت که باعث تغییرات در مقدار تقاضا می شود تعریف می شود. </a:t>
            </a:r>
          </a:p>
          <a:p>
            <a:pPr algn="r" rtl="1"/>
            <a:endParaRPr lang="fa-IR" dirty="0">
              <a:cs typeface="B Nazanin" panose="00000400000000000000" pitchFamily="2" charset="-78"/>
            </a:endParaRPr>
          </a:p>
          <a:p>
            <a:pPr algn="l"/>
            <a:endParaRPr lang="en-US" dirty="0">
              <a:cs typeface="B Nazanin" panose="00000400000000000000"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90" y="4869160"/>
            <a:ext cx="16478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620688"/>
            <a:ext cx="8424936" cy="5904656"/>
          </a:xfrm>
        </p:spPr>
        <p:txBody>
          <a:bodyPr/>
          <a:lstStyle/>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توضیح: حساسیت از 1 تا بی نهایت بالای نقطه وسط (</a:t>
            </a:r>
            <a:r>
              <a:rPr lang="en-US" dirty="0">
                <a:cs typeface="B Nazanin" panose="00000400000000000000" pitchFamily="2" charset="-78"/>
              </a:rPr>
              <a:t>A</a:t>
            </a:r>
            <a:r>
              <a:rPr lang="fa-IR" dirty="0">
                <a:cs typeface="B Nazanin" panose="00000400000000000000" pitchFamily="2" charset="-78"/>
              </a:rPr>
              <a:t>) و از 1 تا صفر پایین نقطه وسط (</a:t>
            </a:r>
            <a:r>
              <a:rPr lang="en-US" dirty="0">
                <a:cs typeface="B Nazanin" panose="00000400000000000000" pitchFamily="2" charset="-78"/>
              </a:rPr>
              <a:t>A</a:t>
            </a:r>
            <a:r>
              <a:rPr lang="fa-IR" dirty="0">
                <a:cs typeface="B Nazanin" panose="00000400000000000000" pitchFamily="2" charset="-78"/>
              </a:rPr>
              <a:t>) تغییر پیدا می کند. بطوریکه گفته می شود که تقاضا حساس است وقتی که </a:t>
            </a:r>
            <a:r>
              <a:rPr lang="en-US" dirty="0">
                <a:cs typeface="B Nazanin" panose="00000400000000000000" pitchFamily="2" charset="-78"/>
              </a:rPr>
              <a:t>E</a:t>
            </a:r>
            <a:r>
              <a:rPr lang="fa-IR" dirty="0">
                <a:cs typeface="B Nazanin" panose="00000400000000000000" pitchFamily="2" charset="-78"/>
              </a:rPr>
              <a:t> از 1 بزرگتر باشد. و نقطه وسط </a:t>
            </a:r>
            <a:r>
              <a:rPr lang="en-US" dirty="0">
                <a:cs typeface="B Nazanin" panose="00000400000000000000" pitchFamily="2" charset="-78"/>
              </a:rPr>
              <a:t>A</a:t>
            </a:r>
            <a:r>
              <a:rPr lang="fa-IR" dirty="0">
                <a:cs typeface="B Nazanin" panose="00000400000000000000" pitchFamily="2" charset="-78"/>
              </a:rPr>
              <a:t> حساسیت یک است.</a:t>
            </a:r>
            <a:endParaRPr lang="en-US" dirty="0">
              <a:cs typeface="B Nazanin" panose="00000400000000000000" pitchFamily="2" charset="-78"/>
            </a:endParaRPr>
          </a:p>
        </p:txBody>
      </p:sp>
      <p:pic>
        <p:nvPicPr>
          <p:cNvPr id="7170" name="Picture 2"/>
          <p:cNvPicPr>
            <a:picLocks noChangeAspect="1" noChangeArrowheads="1"/>
          </p:cNvPicPr>
          <p:nvPr/>
        </p:nvPicPr>
        <p:blipFill>
          <a:blip r:embed="rId2" cstate="print"/>
          <a:srcRect/>
          <a:stretch>
            <a:fillRect/>
          </a:stretch>
        </p:blipFill>
        <p:spPr bwMode="auto">
          <a:xfrm>
            <a:off x="1259632" y="620688"/>
            <a:ext cx="6581775" cy="4029075"/>
          </a:xfrm>
          <a:prstGeom prst="rect">
            <a:avLst/>
          </a:prstGeom>
          <a:noFill/>
          <a:ln w="9525">
            <a:noFill/>
            <a:miter lim="800000"/>
            <a:headEnd/>
            <a:tailEnd/>
          </a:ln>
        </p:spPr>
      </p:pic>
      <p:sp>
        <p:nvSpPr>
          <p:cNvPr id="5" name="TextBox 4"/>
          <p:cNvSpPr txBox="1"/>
          <p:nvPr/>
        </p:nvSpPr>
        <p:spPr>
          <a:xfrm>
            <a:off x="6487169" y="4345359"/>
            <a:ext cx="1181175" cy="307777"/>
          </a:xfrm>
          <a:prstGeom prst="rect">
            <a:avLst/>
          </a:prstGeom>
          <a:noFill/>
        </p:spPr>
        <p:txBody>
          <a:bodyPr wrap="square" rtlCol="0">
            <a:spAutoFit/>
          </a:bodyPr>
          <a:lstStyle/>
          <a:p>
            <a:pPr algn="r" rtl="1"/>
            <a:r>
              <a:rPr lang="fa-IR" sz="1400" b="1" dirty="0">
                <a:solidFill>
                  <a:schemeClr val="tx1">
                    <a:lumMod val="65000"/>
                    <a:lumOff val="35000"/>
                  </a:schemeClr>
                </a:solidFill>
                <a:cs typeface="B Nazanin" panose="00000400000000000000" pitchFamily="2" charset="-78"/>
              </a:rPr>
              <a:t>نمودار </a:t>
            </a: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II</a:t>
            </a:r>
            <a:r>
              <a:rPr lang="fa-IR" sz="14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fa-IR" sz="1400" b="1" dirty="0">
                <a:solidFill>
                  <a:schemeClr val="tx1">
                    <a:lumMod val="65000"/>
                    <a:lumOff val="35000"/>
                  </a:schemeClr>
                </a:solidFill>
                <a:latin typeface="Times New Roman" panose="02020603050405020304" pitchFamily="18" charset="0"/>
                <a:cs typeface="B Nazanin" panose="00000400000000000000" pitchFamily="2" charset="-78"/>
              </a:rPr>
              <a:t>– 6)</a:t>
            </a:r>
            <a:endParaRPr lang="en-US" sz="1400" b="1" dirty="0">
              <a:solidFill>
                <a:schemeClr val="tx1">
                  <a:lumMod val="65000"/>
                  <a:lumOff val="35000"/>
                </a:schemeClr>
              </a:solidFill>
              <a:cs typeface="B Nazanin" panose="00000400000000000000" pitchFamily="2" charset="-7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733256"/>
            <a:ext cx="1900436" cy="105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548680"/>
            <a:ext cx="8496944" cy="5976664"/>
          </a:xfrm>
        </p:spPr>
        <p:txBody>
          <a:bodyPr>
            <a:normAutofit/>
          </a:bodyPr>
          <a:lstStyle/>
          <a:p>
            <a:pPr algn="just" rtl="1"/>
            <a:endParaRPr lang="fa-IR" dirty="0">
              <a:cs typeface="B Nazanin" panose="00000400000000000000" pitchFamily="2" charset="-78"/>
            </a:endParaRPr>
          </a:p>
          <a:p>
            <a:pPr algn="just" rtl="1"/>
            <a:endParaRPr lang="en-US" dirty="0">
              <a:cs typeface="B Nazanin" panose="00000400000000000000" pitchFamily="2" charset="-78"/>
            </a:endParaRPr>
          </a:p>
          <a:p>
            <a:pPr algn="just" rtl="1"/>
            <a:endParaRPr lang="en-US" dirty="0">
              <a:cs typeface="B Nazanin" panose="00000400000000000000" pitchFamily="2" charset="-78"/>
            </a:endParaRPr>
          </a:p>
          <a:p>
            <a:pPr algn="just" rtl="1"/>
            <a:endParaRPr lang="en-US" dirty="0">
              <a:cs typeface="B Nazanin" panose="00000400000000000000" pitchFamily="2" charset="-78"/>
            </a:endParaRPr>
          </a:p>
          <a:p>
            <a:pPr algn="just" rtl="1"/>
            <a:endParaRPr lang="fa-IR" dirty="0">
              <a:cs typeface="B Nazanin" panose="00000400000000000000" pitchFamily="2" charset="-78"/>
            </a:endParaRPr>
          </a:p>
          <a:p>
            <a:pPr algn="just" rtl="1"/>
            <a:r>
              <a:rPr lang="fa-IR" sz="2000" dirty="0">
                <a:cs typeface="B Nazanin" panose="00000400000000000000" pitchFamily="2" charset="-78"/>
              </a:rPr>
              <a:t>4-5- حساسیت تقاضا نسبت به درآمد</a:t>
            </a:r>
          </a:p>
          <a:p>
            <a:pPr algn="just" rtl="1"/>
            <a:r>
              <a:rPr lang="fa-IR" sz="2000" dirty="0">
                <a:cs typeface="B Nazanin" panose="00000400000000000000" pitchFamily="2" charset="-78"/>
              </a:rPr>
              <a:t>حساسیت درآمدی تقاضا به عنوان درصد تغییر در مقدار تقاضا تقسیم بر درصد تغییر در درآمد مصرف کننده با شرایط ثابت بودن سایر شرایط تعریف می شود.</a:t>
            </a:r>
          </a:p>
          <a:p>
            <a:pPr algn="just" rtl="1"/>
            <a:endParaRPr lang="fa-IR" dirty="0">
              <a:cs typeface="B Nazanin" panose="00000400000000000000" pitchFamily="2" charset="-78"/>
            </a:endParaRPr>
          </a:p>
          <a:p>
            <a:pPr algn="just" rtl="1">
              <a:buNone/>
            </a:pPr>
            <a:endParaRPr lang="fa-IR" sz="1100" dirty="0">
              <a:cs typeface="B Nazanin" panose="00000400000000000000" pitchFamily="2" charset="-78"/>
            </a:endParaRPr>
          </a:p>
          <a:p>
            <a:pPr algn="just" rtl="1"/>
            <a:r>
              <a:rPr lang="fa-IR" sz="2000" dirty="0">
                <a:cs typeface="B Nazanin" panose="00000400000000000000" pitchFamily="2" charset="-78"/>
              </a:rPr>
              <a:t>θ (</a:t>
            </a:r>
            <a:r>
              <a:rPr lang="fa-IR" sz="2000" dirty="0" err="1">
                <a:cs typeface="B Nazanin" panose="00000400000000000000" pitchFamily="2" charset="-78"/>
              </a:rPr>
              <a:t>تتا</a:t>
            </a:r>
            <a:r>
              <a:rPr lang="fa-IR" sz="2000" dirty="0">
                <a:cs typeface="B Nazanin" panose="00000400000000000000" pitchFamily="2" charset="-78"/>
              </a:rPr>
              <a:t>) علامت قراردادی حساسیت درآمدی تقاضا و </a:t>
            </a:r>
            <a:r>
              <a:rPr lang="en-US" dirty="0">
                <a:cs typeface="B Nazanin" panose="00000400000000000000" pitchFamily="2" charset="-78"/>
              </a:rPr>
              <a:t>B</a:t>
            </a:r>
            <a:r>
              <a:rPr lang="fa-IR" dirty="0">
                <a:cs typeface="B Nazanin" panose="00000400000000000000" pitchFamily="2" charset="-78"/>
              </a:rPr>
              <a:t> </a:t>
            </a:r>
            <a:r>
              <a:rPr lang="fa-IR" sz="2000" dirty="0">
                <a:cs typeface="B Nazanin" panose="00000400000000000000" pitchFamily="2" charset="-78"/>
              </a:rPr>
              <a:t>بودجه مصرف کننده با محدودیت درآمد می باشد. که اگر </a:t>
            </a:r>
            <a:r>
              <a:rPr lang="en-US" dirty="0">
                <a:cs typeface="B Nazanin" panose="00000400000000000000" pitchFamily="2" charset="-78"/>
              </a:rPr>
              <a:t>y</a:t>
            </a:r>
            <a:r>
              <a:rPr lang="en-US" sz="1200" dirty="0">
                <a:cs typeface="B Nazanin" panose="00000400000000000000" pitchFamily="2" charset="-78"/>
              </a:rPr>
              <a:t>e</a:t>
            </a:r>
            <a:r>
              <a:rPr lang="fa-IR" sz="1200" dirty="0">
                <a:cs typeface="B Nazanin" panose="00000400000000000000" pitchFamily="2" charset="-78"/>
              </a:rPr>
              <a:t> </a:t>
            </a:r>
            <a:r>
              <a:rPr lang="fa-IR" sz="2000" dirty="0">
                <a:cs typeface="B Nazanin" panose="00000400000000000000" pitchFamily="2" charset="-78"/>
              </a:rPr>
              <a:t>مصرف درآمد متوسط قابل تصرف مصرف کننده با معیار دیگری از قدرت خرج مصرف کننده از تولید خالص ملی سرانه باشد. لذا از تاریخ تقاضا می </a:t>
            </a:r>
            <a:r>
              <a:rPr lang="fa-IR" sz="2000" dirty="0" err="1">
                <a:cs typeface="B Nazanin" panose="00000400000000000000" pitchFamily="2" charset="-78"/>
              </a:rPr>
              <a:t>تواینم</a:t>
            </a:r>
            <a:r>
              <a:rPr lang="fa-IR" sz="2000" dirty="0">
                <a:cs typeface="B Nazanin" panose="00000400000000000000" pitchFamily="2" charset="-78"/>
              </a:rPr>
              <a:t> حساسیت   نقطه ای درآمدی تقاضا را در صورت دانستن درآمد اشخاص محاسبه کنیم.</a:t>
            </a:r>
            <a:endParaRPr lang="en-US" sz="1200" dirty="0">
              <a:cs typeface="B Nazanin" panose="00000400000000000000"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661248"/>
            <a:ext cx="15811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717032"/>
            <a:ext cx="13049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cstate="print"/>
          <a:srcRect/>
          <a:stretch>
            <a:fillRect/>
          </a:stretch>
        </p:blipFill>
        <p:spPr bwMode="auto">
          <a:xfrm>
            <a:off x="1907704" y="548680"/>
            <a:ext cx="4608512" cy="2160240"/>
          </a:xfrm>
          <a:prstGeom prst="rect">
            <a:avLst/>
          </a:prstGeom>
          <a:noFill/>
          <a:ln w="9525">
            <a:noFill/>
            <a:miter lim="800000"/>
            <a:headEnd/>
            <a:tailEnd/>
          </a:ln>
        </p:spPr>
      </p:pic>
      <p:sp>
        <p:nvSpPr>
          <p:cNvPr id="6" name="TextBox 5"/>
          <p:cNvSpPr txBox="1"/>
          <p:nvPr/>
        </p:nvSpPr>
        <p:spPr>
          <a:xfrm>
            <a:off x="5119017" y="548680"/>
            <a:ext cx="1181175" cy="307777"/>
          </a:xfrm>
          <a:prstGeom prst="rect">
            <a:avLst/>
          </a:prstGeom>
          <a:noFill/>
        </p:spPr>
        <p:txBody>
          <a:bodyPr wrap="square" rtlCol="0">
            <a:spAutoFit/>
          </a:bodyPr>
          <a:lstStyle/>
          <a:p>
            <a:pPr algn="r" rtl="1"/>
            <a:r>
              <a:rPr lang="fa-IR" sz="1400" b="1" dirty="0">
                <a:solidFill>
                  <a:schemeClr val="tx1">
                    <a:lumMod val="65000"/>
                    <a:lumOff val="35000"/>
                  </a:schemeClr>
                </a:solidFill>
                <a:cs typeface="B Nazanin" panose="00000400000000000000" pitchFamily="2" charset="-78"/>
              </a:rPr>
              <a:t>جدول </a:t>
            </a: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III</a:t>
            </a:r>
            <a:r>
              <a:rPr lang="fa-IR" sz="14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fa-IR" sz="1400" b="1" dirty="0">
                <a:solidFill>
                  <a:schemeClr val="tx1">
                    <a:lumMod val="65000"/>
                    <a:lumOff val="35000"/>
                  </a:schemeClr>
                </a:solidFill>
                <a:latin typeface="Times New Roman" panose="02020603050405020304" pitchFamily="18" charset="0"/>
                <a:cs typeface="B Nazanin" panose="00000400000000000000" pitchFamily="2" charset="-78"/>
              </a:rPr>
              <a:t>– 2)</a:t>
            </a:r>
            <a:endParaRPr lang="en-US" sz="1400" b="1" dirty="0">
              <a:solidFill>
                <a:schemeClr val="tx1">
                  <a:lumMod val="65000"/>
                  <a:lumOff val="35000"/>
                </a:schemeClr>
              </a:solidFill>
              <a:cs typeface="B Nazanin" panose="00000400000000000000" pitchFamily="2" charset="-78"/>
            </a:endParaRPr>
          </a:p>
        </p:txBody>
      </p:sp>
    </p:spTree>
    <p:extLst>
      <p:ext uri="{BB962C8B-B14F-4D97-AF65-F5344CB8AC3E}">
        <p14:creationId xmlns:p14="http://schemas.microsoft.com/office/powerpoint/2010/main" val="275032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548680"/>
            <a:ext cx="8208912" cy="5976664"/>
          </a:xfrm>
        </p:spPr>
        <p:txBody>
          <a:bodyPr/>
          <a:lstStyle/>
          <a:p>
            <a:pPr algn="just" rtl="1"/>
            <a:r>
              <a:rPr lang="fa-IR" dirty="0">
                <a:cs typeface="B Nazanin" panose="00000400000000000000" pitchFamily="2" charset="-78"/>
              </a:rPr>
              <a:t>4- 6- حساسیت درآمدی تقاضا برای کالاهای لوکس، ضروری و معمولی (پست) به صورت نموداری، اثر تغییر درآمد مصرف کننده به وسیله انتقال منحنی تقاضا کالای (</a:t>
            </a:r>
            <a:r>
              <a:rPr lang="en-US" dirty="0">
                <a:cs typeface="B Nazanin" panose="00000400000000000000" pitchFamily="2" charset="-78"/>
              </a:rPr>
              <a:t>x</a:t>
            </a:r>
            <a:r>
              <a:rPr lang="fa-IR" dirty="0">
                <a:cs typeface="B Nazanin" panose="00000400000000000000" pitchFamily="2" charset="-78"/>
              </a:rPr>
              <a:t>) نشان داده می شود.</a:t>
            </a:r>
          </a:p>
          <a:p>
            <a:pPr algn="just" rtl="1"/>
            <a:endParaRPr lang="fa-IR" dirty="0">
              <a:cs typeface="B Nazanin" panose="00000400000000000000" pitchFamily="2" charset="-78"/>
            </a:endParaRPr>
          </a:p>
        </p:txBody>
      </p:sp>
      <p:pic>
        <p:nvPicPr>
          <p:cNvPr id="9218" name="Picture 2"/>
          <p:cNvPicPr>
            <a:picLocks noChangeAspect="1" noChangeArrowheads="1"/>
          </p:cNvPicPr>
          <p:nvPr/>
        </p:nvPicPr>
        <p:blipFill>
          <a:blip r:embed="rId2" cstate="print"/>
          <a:srcRect/>
          <a:stretch>
            <a:fillRect/>
          </a:stretch>
        </p:blipFill>
        <p:spPr bwMode="auto">
          <a:xfrm>
            <a:off x="1763689" y="1700808"/>
            <a:ext cx="5040560" cy="3744416"/>
          </a:xfrm>
          <a:prstGeom prst="rect">
            <a:avLst/>
          </a:prstGeom>
          <a:noFill/>
          <a:ln w="9525">
            <a:noFill/>
            <a:miter lim="800000"/>
            <a:headEnd/>
            <a:tailEnd/>
          </a:ln>
        </p:spPr>
      </p:pic>
      <p:sp>
        <p:nvSpPr>
          <p:cNvPr id="4" name="TextBox 3"/>
          <p:cNvSpPr txBox="1"/>
          <p:nvPr/>
        </p:nvSpPr>
        <p:spPr>
          <a:xfrm>
            <a:off x="5610887" y="5445224"/>
            <a:ext cx="1181175" cy="307777"/>
          </a:xfrm>
          <a:prstGeom prst="rect">
            <a:avLst/>
          </a:prstGeom>
          <a:noFill/>
        </p:spPr>
        <p:txBody>
          <a:bodyPr wrap="square" rtlCol="0">
            <a:spAutoFit/>
          </a:bodyPr>
          <a:lstStyle/>
          <a:p>
            <a:pPr algn="r" rtl="1"/>
            <a:r>
              <a:rPr lang="fa-IR" sz="1400" b="1" dirty="0">
                <a:solidFill>
                  <a:schemeClr val="tx1">
                    <a:lumMod val="65000"/>
                    <a:lumOff val="35000"/>
                  </a:schemeClr>
                </a:solidFill>
                <a:cs typeface="B Nazanin" panose="00000400000000000000" pitchFamily="2" charset="-78"/>
              </a:rPr>
              <a:t>نمودار </a:t>
            </a: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III</a:t>
            </a:r>
            <a:r>
              <a:rPr lang="fa-IR" sz="14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fa-IR" sz="1400" b="1" dirty="0">
                <a:solidFill>
                  <a:schemeClr val="tx1">
                    <a:lumMod val="65000"/>
                    <a:lumOff val="35000"/>
                  </a:schemeClr>
                </a:solidFill>
                <a:latin typeface="Times New Roman" panose="02020603050405020304" pitchFamily="18" charset="0"/>
                <a:cs typeface="B Nazanin" panose="00000400000000000000" pitchFamily="2" charset="-78"/>
              </a:rPr>
              <a:t>– 7)</a:t>
            </a:r>
            <a:endParaRPr lang="en-US" sz="1400" b="1" dirty="0">
              <a:solidFill>
                <a:schemeClr val="tx1">
                  <a:lumMod val="65000"/>
                  <a:lumOff val="35000"/>
                </a:schemeClr>
              </a:solidFill>
              <a:cs typeface="B Nazanin" panose="00000400000000000000" pitchFamily="2" charset="-78"/>
            </a:endParaRPr>
          </a:p>
        </p:txBody>
      </p:sp>
    </p:spTree>
    <p:extLst>
      <p:ext uri="{BB962C8B-B14F-4D97-AF65-F5344CB8AC3E}">
        <p14:creationId xmlns:p14="http://schemas.microsoft.com/office/powerpoint/2010/main" val="335722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3"/>
          </p:nvPr>
        </p:nvPicPr>
        <p:blipFill>
          <a:blip r:embed="rId2" cstate="print"/>
          <a:srcRect/>
          <a:stretch>
            <a:fillRect/>
          </a:stretch>
        </p:blipFill>
        <p:spPr bwMode="auto">
          <a:xfrm>
            <a:off x="2123728" y="476673"/>
            <a:ext cx="4176464" cy="3168352"/>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1115616" y="4149080"/>
            <a:ext cx="7154763" cy="1754882"/>
          </a:xfrm>
          <a:prstGeom prst="rect">
            <a:avLst/>
          </a:prstGeom>
          <a:noFill/>
          <a:ln w="9525">
            <a:noFill/>
            <a:miter lim="800000"/>
            <a:headEnd/>
            <a:tailEnd/>
          </a:ln>
        </p:spPr>
      </p:pic>
      <p:sp>
        <p:nvSpPr>
          <p:cNvPr id="5" name="TextBox 4"/>
          <p:cNvSpPr txBox="1"/>
          <p:nvPr/>
        </p:nvSpPr>
        <p:spPr>
          <a:xfrm>
            <a:off x="5148064" y="3645024"/>
            <a:ext cx="1181175" cy="307777"/>
          </a:xfrm>
          <a:prstGeom prst="rect">
            <a:avLst/>
          </a:prstGeom>
          <a:noFill/>
        </p:spPr>
        <p:txBody>
          <a:bodyPr wrap="square" rtlCol="0">
            <a:spAutoFit/>
          </a:bodyPr>
          <a:lstStyle/>
          <a:p>
            <a:pPr algn="r" rtl="1"/>
            <a:r>
              <a:rPr lang="fa-IR" sz="1400" b="1" dirty="0">
                <a:solidFill>
                  <a:schemeClr val="tx1">
                    <a:lumMod val="65000"/>
                    <a:lumOff val="35000"/>
                  </a:schemeClr>
                </a:solidFill>
                <a:cs typeface="B Nazanin" panose="00000400000000000000" pitchFamily="2" charset="-78"/>
              </a:rPr>
              <a:t>نمودار </a:t>
            </a: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III</a:t>
            </a:r>
            <a:r>
              <a:rPr lang="fa-IR" sz="14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fa-IR" sz="1400" b="1" dirty="0">
                <a:solidFill>
                  <a:schemeClr val="tx1">
                    <a:lumMod val="65000"/>
                    <a:lumOff val="35000"/>
                  </a:schemeClr>
                </a:solidFill>
                <a:latin typeface="Times New Roman" panose="02020603050405020304" pitchFamily="18" charset="0"/>
                <a:cs typeface="B Nazanin" panose="00000400000000000000" pitchFamily="2" charset="-78"/>
              </a:rPr>
              <a:t>– 8)</a:t>
            </a:r>
            <a:endParaRPr lang="en-US" sz="1400" b="1" dirty="0">
              <a:solidFill>
                <a:schemeClr val="tx1">
                  <a:lumMod val="65000"/>
                  <a:lumOff val="35000"/>
                </a:schemeClr>
              </a:solidFill>
              <a:cs typeface="B Nazanin" panose="00000400000000000000" pitchFamily="2" charset="-78"/>
            </a:endParaRPr>
          </a:p>
        </p:txBody>
      </p:sp>
      <p:sp>
        <p:nvSpPr>
          <p:cNvPr id="6" name="TextBox 5"/>
          <p:cNvSpPr txBox="1"/>
          <p:nvPr/>
        </p:nvSpPr>
        <p:spPr>
          <a:xfrm>
            <a:off x="6228184" y="4137420"/>
            <a:ext cx="1181175" cy="307777"/>
          </a:xfrm>
          <a:prstGeom prst="rect">
            <a:avLst/>
          </a:prstGeom>
          <a:noFill/>
        </p:spPr>
        <p:txBody>
          <a:bodyPr wrap="square" rtlCol="0">
            <a:spAutoFit/>
          </a:bodyPr>
          <a:lstStyle/>
          <a:p>
            <a:pPr algn="r" rtl="1"/>
            <a:r>
              <a:rPr lang="fa-IR" sz="1400" b="1" dirty="0">
                <a:solidFill>
                  <a:schemeClr val="tx1">
                    <a:lumMod val="65000"/>
                    <a:lumOff val="35000"/>
                  </a:schemeClr>
                </a:solidFill>
                <a:cs typeface="B Nazanin" panose="00000400000000000000" pitchFamily="2" charset="-78"/>
              </a:rPr>
              <a:t>جدول </a:t>
            </a: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III</a:t>
            </a:r>
            <a:r>
              <a:rPr lang="fa-IR" sz="14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fa-IR" sz="1400" b="1" dirty="0">
                <a:solidFill>
                  <a:schemeClr val="tx1">
                    <a:lumMod val="65000"/>
                    <a:lumOff val="35000"/>
                  </a:schemeClr>
                </a:solidFill>
                <a:latin typeface="Times New Roman" panose="02020603050405020304" pitchFamily="18" charset="0"/>
                <a:cs typeface="B Nazanin" panose="00000400000000000000" pitchFamily="2" charset="-78"/>
              </a:rPr>
              <a:t>– 3)</a:t>
            </a:r>
            <a:endParaRPr lang="en-US" sz="1400" b="1" dirty="0">
              <a:solidFill>
                <a:schemeClr val="tx1">
                  <a:lumMod val="65000"/>
                  <a:lumOff val="35000"/>
                </a:schemeClr>
              </a:solidFill>
              <a:cs typeface="B Nazanin" panose="00000400000000000000"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7544" y="404664"/>
            <a:ext cx="8064896" cy="6048672"/>
          </a:xfrm>
        </p:spPr>
        <p:txBody>
          <a:bodyPr/>
          <a:lstStyle/>
          <a:p>
            <a:pPr algn="just" rtl="1"/>
            <a:r>
              <a:rPr lang="fa-IR" dirty="0">
                <a:cs typeface="B Titr" panose="00000700000000000000" pitchFamily="2" charset="-78"/>
              </a:rPr>
              <a:t>4- 7- کاربردهای حساسیت درآمدی تقاضا در بازرگانی و بنگاه های اقتصادی</a:t>
            </a:r>
          </a:p>
          <a:p>
            <a:pPr algn="just" rtl="1"/>
            <a:endParaRPr lang="fa-IR" sz="2000" dirty="0">
              <a:cs typeface="B Titr" panose="00000700000000000000" pitchFamily="2" charset="-78"/>
            </a:endParaRPr>
          </a:p>
          <a:p>
            <a:pPr algn="just" rtl="1"/>
            <a:endParaRPr lang="fa-IR" sz="2000" dirty="0">
              <a:cs typeface="B Titr" panose="00000700000000000000" pitchFamily="2" charset="-78"/>
            </a:endParaRPr>
          </a:p>
          <a:p>
            <a:pPr algn="just" rtl="1"/>
            <a:r>
              <a:rPr lang="fa-IR" dirty="0">
                <a:cs typeface="B Nazanin" panose="00000400000000000000" pitchFamily="2" charset="-78"/>
              </a:rPr>
              <a:t>اگر حساسیت درآمدی محصول شما بیشتر از یک باشد، تقاضا برای محصول شما سریعتر نسبت به جمع درآمد مصرف کننده رشد پیدا می کند. یا وقتی سطوح درآمدی مصرف کننده کاهش پیدا می کند، تقاضا سریعتر نسبت به درآمد مصرف کننده کاهش پیدا می کند. از این رو حساسیت درآمدی تقاضا بزرگتر از یک در اقتصاد در حال رشد یعنی رشد صنعت و همین طور </a:t>
            </a:r>
            <a:r>
              <a:rPr lang="fa-IR" dirty="0" err="1">
                <a:cs typeface="B Nazanin" panose="00000400000000000000" pitchFamily="2" charset="-78"/>
              </a:rPr>
              <a:t>مستعدتر</a:t>
            </a:r>
            <a:r>
              <a:rPr lang="fa-IR" dirty="0">
                <a:cs typeface="B Nazanin" panose="00000400000000000000" pitchFamily="2" charset="-78"/>
              </a:rPr>
              <a:t> برای نوسانات در کل فعالیت اقتصادی. در مقابل، اگر حساسیت درآمدی تقاضا برای محصول شما کوچکتر از یک باشد، تقاضا برای محصول شما خیلی کندتر از تولید ناخالص ملی یا درآمد مصرف کننده رشد پیدا می کند. مثل تقاضا برای کالاهای لوکس عمل </a:t>
            </a:r>
            <a:r>
              <a:rPr lang="fa-IR" dirty="0" err="1">
                <a:cs typeface="B Nazanin" panose="00000400000000000000" pitchFamily="2" charset="-78"/>
              </a:rPr>
              <a:t>نمی</a:t>
            </a:r>
            <a:r>
              <a:rPr lang="fa-IR" dirty="0">
                <a:cs typeface="B Nazanin" panose="00000400000000000000" pitchFamily="2" charset="-78"/>
              </a:rPr>
              <a:t> کند. از کالاهای لوکس استقبال </a:t>
            </a:r>
            <a:r>
              <a:rPr lang="fa-IR" dirty="0" err="1">
                <a:cs typeface="B Nazanin" panose="00000400000000000000" pitchFamily="2" charset="-78"/>
              </a:rPr>
              <a:t>نمی</a:t>
            </a:r>
            <a:r>
              <a:rPr lang="fa-IR" dirty="0">
                <a:cs typeface="B Nazanin" panose="00000400000000000000" pitchFamily="2" charset="-78"/>
              </a:rPr>
              <a:t> شود. این شرایط نسبتاً مصرف رکود و کسادی است.</a:t>
            </a:r>
          </a:p>
          <a:p>
            <a:pPr algn="just" rtl="1"/>
            <a:r>
              <a:rPr lang="fa-IR" dirty="0">
                <a:cs typeface="B Nazanin" panose="00000400000000000000" pitchFamily="2" charset="-78"/>
              </a:rPr>
              <a:t>اگر کالای شما کالای پست باشد باید انتظار داشته باشید که با افزایش تولید ناخالص ملی مقدار تقاضا برای کالای شما کاهش، و در زمان کاهش فعالیت اقتصادی افزایش پیدا می کند. بنابراین برنامه زیری برای عرضه کالا یعنی داشتن هر سه نوع کالا در ترکیب کالا در واحد تولیدی.</a:t>
            </a:r>
            <a:endParaRPr lang="en-US" dirty="0">
              <a:cs typeface="B Nazanin" panose="00000400000000000000" pitchFamily="2" charset="-78"/>
            </a:endParaRPr>
          </a:p>
        </p:txBody>
      </p:sp>
      <p:sp>
        <p:nvSpPr>
          <p:cNvPr id="4" name="TextBox 3">
            <a:extLst>
              <a:ext uri="{FF2B5EF4-FFF2-40B4-BE49-F238E27FC236}">
                <a16:creationId xmlns:a16="http://schemas.microsoft.com/office/drawing/2014/main" id="{0FF04A3F-8B41-4528-8C58-046F68C7CC71}"/>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extLst>
      <p:ext uri="{BB962C8B-B14F-4D97-AF65-F5344CB8AC3E}">
        <p14:creationId xmlns:p14="http://schemas.microsoft.com/office/powerpoint/2010/main" val="335698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404664"/>
            <a:ext cx="8352928" cy="6120680"/>
          </a:xfrm>
        </p:spPr>
        <p:txBody>
          <a:bodyPr/>
          <a:lstStyle/>
          <a:p>
            <a:pPr algn="just" rtl="1"/>
            <a:r>
              <a:rPr lang="fa-IR" dirty="0">
                <a:cs typeface="B Titr" panose="00000700000000000000" pitchFamily="2" charset="-78"/>
              </a:rPr>
              <a:t>4- 8- حساسیت متقابل در برابر کالاهای جانشین و کالاهای مکمل:</a:t>
            </a:r>
          </a:p>
          <a:p>
            <a:pPr algn="just" rtl="1"/>
            <a:endParaRPr lang="fa-IR" sz="1400" dirty="0">
              <a:cs typeface="B Titr" panose="00000700000000000000" pitchFamily="2" charset="-78"/>
            </a:endParaRPr>
          </a:p>
          <a:p>
            <a:pPr algn="just" rtl="1"/>
            <a:r>
              <a:rPr lang="fa-IR" dirty="0">
                <a:cs typeface="B Nazanin" panose="00000400000000000000" pitchFamily="2" charset="-78"/>
              </a:rPr>
              <a:t>تعریف. حساسیت متقابل تقاضا به عنوان درصد یا تغییرات متناسب تغییر در مقدار تقاضای    </a:t>
            </a:r>
            <a:r>
              <a:rPr lang="en-US" dirty="0">
                <a:cs typeface="B Nazanin" panose="00000400000000000000" pitchFamily="2" charset="-78"/>
              </a:rPr>
              <a:t>x</a:t>
            </a:r>
            <a:r>
              <a:rPr lang="fa-IR" dirty="0">
                <a:cs typeface="B Nazanin" panose="00000400000000000000" pitchFamily="2" charset="-78"/>
              </a:rPr>
              <a:t> تقسیم بر در صد، یا تغییرات متناسب تغییر قیمت محصول </a:t>
            </a:r>
            <a:r>
              <a:rPr lang="en-US" dirty="0">
                <a:cs typeface="B Nazanin" panose="00000400000000000000" pitchFamily="2" charset="-78"/>
              </a:rPr>
              <a:t>y</a:t>
            </a:r>
            <a:r>
              <a:rPr lang="fa-IR" dirty="0">
                <a:cs typeface="B Nazanin" panose="00000400000000000000" pitchFamily="2" charset="-78"/>
              </a:rPr>
              <a:t> می باشد.</a:t>
            </a:r>
          </a:p>
          <a:p>
            <a:pPr algn="just" rtl="1"/>
            <a:endParaRPr lang="fa-IR" dirty="0">
              <a:cs typeface="B Nazanin" panose="00000400000000000000" pitchFamily="2" charset="-78"/>
            </a:endParaRPr>
          </a:p>
          <a:p>
            <a:pPr algn="just" rtl="1"/>
            <a:endParaRPr lang="fa-IR" dirty="0">
              <a:cs typeface="B Nazanin" panose="00000400000000000000" pitchFamily="2" charset="-78"/>
            </a:endParaRPr>
          </a:p>
          <a:p>
            <a:pPr algn="just" rtl="1"/>
            <a:r>
              <a:rPr lang="fa-IR" dirty="0">
                <a:cs typeface="B Nazanin" panose="00000400000000000000" pitchFamily="2" charset="-78"/>
              </a:rPr>
              <a:t>(</a:t>
            </a:r>
            <a:r>
              <a:rPr lang="en-US" dirty="0">
                <a:cs typeface="B Nazanin" panose="00000400000000000000" pitchFamily="2" charset="-78"/>
              </a:rPr>
              <a:t>h</a:t>
            </a:r>
            <a:r>
              <a:rPr lang="fa-IR" dirty="0">
                <a:cs typeface="B Nazanin" panose="00000400000000000000" pitchFamily="2" charset="-78"/>
              </a:rPr>
              <a:t> </a:t>
            </a:r>
            <a:r>
              <a:rPr lang="fa-IR" dirty="0" err="1">
                <a:cs typeface="B Nazanin" panose="00000400000000000000" pitchFamily="2" charset="-78"/>
              </a:rPr>
              <a:t>دتا</a:t>
            </a:r>
            <a:r>
              <a:rPr lang="fa-IR" dirty="0">
                <a:cs typeface="B Nazanin" panose="00000400000000000000" pitchFamily="2" charset="-78"/>
              </a:rPr>
              <a:t>) قرارداد معمول برای حساسیت متقابل است.</a:t>
            </a:r>
          </a:p>
          <a:p>
            <a:pPr algn="just" rtl="1"/>
            <a:endParaRPr lang="fa-IR" dirty="0">
              <a:cs typeface="B Nazanin" panose="00000400000000000000" pitchFamily="2" charset="-78"/>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88840"/>
            <a:ext cx="22574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srcRect/>
          <a:stretch>
            <a:fillRect/>
          </a:stretch>
        </p:blipFill>
        <p:spPr bwMode="auto">
          <a:xfrm>
            <a:off x="1403648" y="3356992"/>
            <a:ext cx="5976664" cy="3172768"/>
          </a:xfrm>
          <a:prstGeom prst="rect">
            <a:avLst/>
          </a:prstGeom>
          <a:noFill/>
          <a:ln w="9525">
            <a:noFill/>
            <a:miter lim="800000"/>
            <a:headEnd/>
            <a:tailEnd/>
          </a:ln>
        </p:spPr>
      </p:pic>
      <p:sp>
        <p:nvSpPr>
          <p:cNvPr id="5" name="Rectangle 4"/>
          <p:cNvSpPr/>
          <p:nvPr/>
        </p:nvSpPr>
        <p:spPr>
          <a:xfrm>
            <a:off x="683568" y="2105499"/>
            <a:ext cx="216024" cy="459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a:t>
            </a:r>
            <a:endParaRPr lang="en-US" sz="2000" dirty="0">
              <a:solidFill>
                <a:schemeClr val="tx1"/>
              </a:solidFill>
            </a:endParaRPr>
          </a:p>
        </p:txBody>
      </p:sp>
      <p:sp>
        <p:nvSpPr>
          <p:cNvPr id="6" name="TextBox 5"/>
          <p:cNvSpPr txBox="1"/>
          <p:nvPr/>
        </p:nvSpPr>
        <p:spPr>
          <a:xfrm>
            <a:off x="5364088" y="6221983"/>
            <a:ext cx="1181175" cy="307777"/>
          </a:xfrm>
          <a:prstGeom prst="rect">
            <a:avLst/>
          </a:prstGeom>
          <a:noFill/>
        </p:spPr>
        <p:txBody>
          <a:bodyPr wrap="square" rtlCol="0">
            <a:spAutoFit/>
          </a:bodyPr>
          <a:lstStyle/>
          <a:p>
            <a:pPr algn="r" rtl="1"/>
            <a:r>
              <a:rPr lang="fa-IR" sz="1400" b="1" dirty="0">
                <a:solidFill>
                  <a:schemeClr val="tx1">
                    <a:lumMod val="65000"/>
                    <a:lumOff val="35000"/>
                  </a:schemeClr>
                </a:solidFill>
                <a:cs typeface="B Nazanin" panose="00000400000000000000" pitchFamily="2" charset="-78"/>
              </a:rPr>
              <a:t>نمودار </a:t>
            </a: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III</a:t>
            </a:r>
            <a:r>
              <a:rPr lang="fa-IR" sz="14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fa-IR" sz="1400" b="1" dirty="0">
                <a:solidFill>
                  <a:schemeClr val="tx1">
                    <a:lumMod val="65000"/>
                    <a:lumOff val="35000"/>
                  </a:schemeClr>
                </a:solidFill>
                <a:latin typeface="Times New Roman" panose="02020603050405020304" pitchFamily="18" charset="0"/>
                <a:cs typeface="B Nazanin" panose="00000400000000000000" pitchFamily="2" charset="-78"/>
              </a:rPr>
              <a:t>– 9)</a:t>
            </a:r>
            <a:endParaRPr lang="en-US" sz="1400" b="1" dirty="0">
              <a:solidFill>
                <a:schemeClr val="tx1">
                  <a:lumMod val="65000"/>
                  <a:lumOff val="35000"/>
                </a:schemeClr>
              </a:solidFill>
              <a:cs typeface="B Nazanin" panose="00000400000000000000" pitchFamily="2" charset="-78"/>
            </a:endParaRPr>
          </a:p>
        </p:txBody>
      </p:sp>
      <p:sp>
        <p:nvSpPr>
          <p:cNvPr id="7" name="TextBox 6">
            <a:extLst>
              <a:ext uri="{FF2B5EF4-FFF2-40B4-BE49-F238E27FC236}">
                <a16:creationId xmlns:a16="http://schemas.microsoft.com/office/drawing/2014/main" id="{1CCC03E1-F9BF-4CC7-B5E6-8C187A3FE0F4}"/>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extLst>
      <p:ext uri="{BB962C8B-B14F-4D97-AF65-F5344CB8AC3E}">
        <p14:creationId xmlns:p14="http://schemas.microsoft.com/office/powerpoint/2010/main" val="114812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1143000"/>
          </a:xfrm>
        </p:spPr>
        <p:txBody>
          <a:bodyPr>
            <a:noAutofit/>
          </a:bodyPr>
          <a:lstStyle/>
          <a:p>
            <a:pPr lvl="0" rtl="1"/>
            <a:br>
              <a:rPr lang="en-US" sz="2400" dirty="0">
                <a:cs typeface="B Titr" panose="00000700000000000000" pitchFamily="2" charset="-78"/>
              </a:rPr>
            </a:br>
            <a:br>
              <a:rPr lang="en-US" sz="2400" dirty="0"/>
            </a:br>
            <a:endParaRPr lang="en-US" sz="2400" dirty="0">
              <a:cs typeface="B Titr" panose="00000700000000000000" pitchFamily="2" charset="-78"/>
            </a:endParaRPr>
          </a:p>
        </p:txBody>
      </p:sp>
      <p:sp>
        <p:nvSpPr>
          <p:cNvPr id="3" name="Content Placeholder 2"/>
          <p:cNvSpPr>
            <a:spLocks noGrp="1"/>
          </p:cNvSpPr>
          <p:nvPr>
            <p:ph idx="4294967295"/>
          </p:nvPr>
        </p:nvSpPr>
        <p:spPr>
          <a:xfrm>
            <a:off x="457200" y="836712"/>
            <a:ext cx="8229600" cy="5832648"/>
          </a:xfrm>
          <a:prstGeom prst="rect">
            <a:avLst/>
          </a:prstGeom>
        </p:spPr>
        <p:txBody>
          <a:bodyPr>
            <a:normAutofit/>
          </a:bodyPr>
          <a:lstStyle/>
          <a:p>
            <a:pPr lvl="0" algn="just" rtl="1">
              <a:lnSpc>
                <a:spcPct val="150000"/>
              </a:lnSpc>
            </a:pPr>
            <a:r>
              <a:rPr lang="fa-IR" sz="2000" dirty="0"/>
              <a:t>تعریف: با استفاده از دو ضمیمه قبل می توان به اثر قیمت به عنوان تغییر در مقدار تقاضای محصول خاص به خاطر تغییر در قیمت آن محصول، با ثابت بودن سایر شرایط (</a:t>
            </a:r>
            <a:r>
              <a:rPr lang="en-US" sz="2000" dirty="0"/>
              <a:t>Ceteris Paribus</a:t>
            </a:r>
            <a:r>
              <a:rPr lang="fa-IR" sz="2000" dirty="0"/>
              <a:t>) عکس </a:t>
            </a:r>
            <a:r>
              <a:rPr lang="fa-IR" sz="2000" dirty="0" err="1"/>
              <a:t>العمل</a:t>
            </a:r>
            <a:r>
              <a:rPr lang="fa-IR" sz="2000" dirty="0"/>
              <a:t> مصرف کننده را بررسی کرد.</a:t>
            </a:r>
          </a:p>
          <a:p>
            <a:pPr lvl="0" algn="just" rtl="1">
              <a:lnSpc>
                <a:spcPct val="150000"/>
              </a:lnSpc>
            </a:pPr>
            <a:r>
              <a:rPr lang="fa-IR" sz="2000" dirty="0"/>
              <a:t>توجه: با عمومیت دادن به </a:t>
            </a:r>
            <a:r>
              <a:rPr lang="en-US" sz="2000" dirty="0"/>
              <a:t>n</a:t>
            </a:r>
            <a:r>
              <a:rPr lang="fa-IR" sz="2000" dirty="0"/>
              <a:t> محصول شرط حداکثر کردن:</a:t>
            </a:r>
          </a:p>
          <a:p>
            <a:pPr lvl="0" algn="just" rtl="1">
              <a:lnSpc>
                <a:spcPct val="150000"/>
              </a:lnSpc>
            </a:pPr>
            <a:endParaRPr lang="fa-IR" sz="2000" dirty="0"/>
          </a:p>
          <a:p>
            <a:pPr lvl="0" algn="just" rtl="1">
              <a:lnSpc>
                <a:spcPct val="150000"/>
              </a:lnSpc>
              <a:buNone/>
            </a:pPr>
            <a:r>
              <a:rPr lang="fa-IR" sz="2000" dirty="0"/>
              <a:t>با شرط مشخص بودن رابطه:</a:t>
            </a:r>
          </a:p>
          <a:p>
            <a:pPr lvl="0" algn="just" rtl="1">
              <a:lnSpc>
                <a:spcPct val="150000"/>
              </a:lnSpc>
            </a:pPr>
            <a:endParaRPr lang="fa-IR" sz="2000" dirty="0"/>
          </a:p>
          <a:p>
            <a:pPr lvl="0" algn="just" rtl="1">
              <a:lnSpc>
                <a:spcPct val="150000"/>
              </a:lnSpc>
              <a:buNone/>
            </a:pPr>
            <a:r>
              <a:rPr lang="fa-IR" sz="2000" dirty="0"/>
              <a:t>که </a:t>
            </a:r>
            <a:r>
              <a:rPr lang="en-US" sz="2000" dirty="0"/>
              <a:t>n</a:t>
            </a:r>
            <a:r>
              <a:rPr lang="fa-IR" sz="2000" dirty="0"/>
              <a:t> نشانه محصولات قابل دسترس است.</a:t>
            </a:r>
            <a:endParaRPr lang="en-US" sz="2000" dirty="0"/>
          </a:p>
          <a:p>
            <a:pPr marL="0" indent="0" algn="just" rtl="1">
              <a:buNone/>
            </a:pPr>
            <a:endParaRPr lang="fa-IR" sz="1800" dirty="0">
              <a:cs typeface="B Nazanin" panose="00000400000000000000" pitchFamily="2" charset="-78"/>
            </a:endParaRPr>
          </a:p>
          <a:p>
            <a:pPr marL="0" indent="0" algn="just" rtl="1">
              <a:buNone/>
            </a:pPr>
            <a:endParaRPr lang="en-US" sz="1800" dirty="0">
              <a:cs typeface="B Nazanin" panose="00000400000000000000" pitchFamily="2" charset="-78"/>
            </a:endParaRPr>
          </a:p>
        </p:txBody>
      </p:sp>
      <p:pic>
        <p:nvPicPr>
          <p:cNvPr id="2050" name="Picture 2"/>
          <p:cNvPicPr>
            <a:picLocks noChangeAspect="1" noChangeArrowheads="1"/>
          </p:cNvPicPr>
          <p:nvPr/>
        </p:nvPicPr>
        <p:blipFill>
          <a:blip r:embed="rId2" cstate="print"/>
          <a:srcRect/>
          <a:stretch>
            <a:fillRect/>
          </a:stretch>
        </p:blipFill>
        <p:spPr bwMode="auto">
          <a:xfrm>
            <a:off x="1259632" y="3356992"/>
            <a:ext cx="2905125" cy="685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051720" y="4365104"/>
            <a:ext cx="1368152" cy="572641"/>
          </a:xfrm>
          <a:prstGeom prst="rect">
            <a:avLst/>
          </a:prstGeom>
          <a:noFill/>
          <a:ln w="9525">
            <a:noFill/>
            <a:miter lim="800000"/>
            <a:headEnd/>
            <a:tailEnd/>
          </a:ln>
        </p:spPr>
      </p:pic>
      <p:sp>
        <p:nvSpPr>
          <p:cNvPr id="6" name="TextBox 5">
            <a:extLst>
              <a:ext uri="{FF2B5EF4-FFF2-40B4-BE49-F238E27FC236}">
                <a16:creationId xmlns:a16="http://schemas.microsoft.com/office/drawing/2014/main" id="{61CFD2E8-1FB5-4799-8D73-3C2F56C543F7}"/>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extLst>
      <p:ext uri="{BB962C8B-B14F-4D97-AF65-F5344CB8AC3E}">
        <p14:creationId xmlns:p14="http://schemas.microsoft.com/office/powerpoint/2010/main" val="413274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sz="quarter" idx="13"/>
          </p:nvPr>
        </p:nvPicPr>
        <p:blipFill>
          <a:blip r:embed="rId2" cstate="print"/>
          <a:srcRect/>
          <a:stretch>
            <a:fillRect/>
          </a:stretch>
        </p:blipFill>
        <p:spPr bwMode="auto">
          <a:xfrm>
            <a:off x="539552" y="548680"/>
            <a:ext cx="7776864" cy="5760640"/>
          </a:xfrm>
          <a:prstGeom prst="rect">
            <a:avLst/>
          </a:prstGeom>
          <a:noFill/>
          <a:ln w="9525">
            <a:noFill/>
            <a:miter lim="800000"/>
            <a:headEnd/>
            <a:tailEnd/>
          </a:ln>
        </p:spPr>
      </p:pic>
      <p:sp>
        <p:nvSpPr>
          <p:cNvPr id="4" name="TextBox 3"/>
          <p:cNvSpPr txBox="1"/>
          <p:nvPr/>
        </p:nvSpPr>
        <p:spPr>
          <a:xfrm>
            <a:off x="5292080" y="3429000"/>
            <a:ext cx="1181175" cy="307777"/>
          </a:xfrm>
          <a:prstGeom prst="rect">
            <a:avLst/>
          </a:prstGeom>
          <a:noFill/>
        </p:spPr>
        <p:txBody>
          <a:bodyPr wrap="square" rtlCol="0">
            <a:spAutoFit/>
          </a:bodyPr>
          <a:lstStyle/>
          <a:p>
            <a:pPr algn="r" rtl="1"/>
            <a:r>
              <a:rPr lang="fa-IR" sz="1400" b="1" dirty="0">
                <a:solidFill>
                  <a:schemeClr val="tx1">
                    <a:lumMod val="65000"/>
                    <a:lumOff val="35000"/>
                  </a:schemeClr>
                </a:solidFill>
                <a:cs typeface="B Nazanin" panose="00000400000000000000" pitchFamily="2" charset="-78"/>
              </a:rPr>
              <a:t>نمودار </a:t>
            </a: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III</a:t>
            </a:r>
            <a:r>
              <a:rPr lang="fa-IR" sz="14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fa-IR" sz="1400" b="1" dirty="0">
                <a:solidFill>
                  <a:schemeClr val="tx1">
                    <a:lumMod val="65000"/>
                    <a:lumOff val="35000"/>
                  </a:schemeClr>
                </a:solidFill>
                <a:latin typeface="Times New Roman" panose="02020603050405020304" pitchFamily="18" charset="0"/>
                <a:cs typeface="B Nazanin" panose="00000400000000000000" pitchFamily="2" charset="-78"/>
              </a:rPr>
              <a:t>– 10)</a:t>
            </a:r>
            <a:endParaRPr lang="en-US" sz="1400" b="1" dirty="0">
              <a:solidFill>
                <a:schemeClr val="tx1">
                  <a:lumMod val="65000"/>
                  <a:lumOff val="35000"/>
                </a:schemeClr>
              </a:solidFill>
              <a:cs typeface="B Nazanin" panose="00000400000000000000" pitchFamily="2" charset="-78"/>
            </a:endParaRPr>
          </a:p>
        </p:txBody>
      </p:sp>
      <p:sp>
        <p:nvSpPr>
          <p:cNvPr id="5" name="TextBox 4"/>
          <p:cNvSpPr txBox="1"/>
          <p:nvPr/>
        </p:nvSpPr>
        <p:spPr>
          <a:xfrm>
            <a:off x="4955449" y="4057327"/>
            <a:ext cx="3432975" cy="307777"/>
          </a:xfrm>
          <a:prstGeom prst="rect">
            <a:avLst/>
          </a:prstGeom>
          <a:noFill/>
        </p:spPr>
        <p:txBody>
          <a:bodyPr wrap="square" rtlCol="0">
            <a:spAutoFit/>
          </a:bodyPr>
          <a:lstStyle/>
          <a:p>
            <a:pPr algn="r" rtl="1"/>
            <a:r>
              <a:rPr lang="fa-IR" sz="1400" b="1" dirty="0">
                <a:solidFill>
                  <a:schemeClr val="tx1">
                    <a:lumMod val="65000"/>
                    <a:lumOff val="35000"/>
                  </a:schemeClr>
                </a:solidFill>
                <a:cs typeface="B Nazanin" panose="00000400000000000000" pitchFamily="2" charset="-78"/>
              </a:rPr>
              <a:t>جدول </a:t>
            </a: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III</a:t>
            </a:r>
            <a:r>
              <a:rPr lang="fa-IR" sz="14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fa-IR" sz="1400" b="1" dirty="0">
                <a:solidFill>
                  <a:schemeClr val="tx1">
                    <a:lumMod val="65000"/>
                    <a:lumOff val="35000"/>
                  </a:schemeClr>
                </a:solidFill>
                <a:latin typeface="Times New Roman" panose="02020603050405020304" pitchFamily="18" charset="0"/>
                <a:cs typeface="B Nazanin" panose="00000400000000000000" pitchFamily="2" charset="-78"/>
              </a:rPr>
              <a:t>– 9): جدول تغییرات قیمت بر کالاهای</a:t>
            </a:r>
            <a:endParaRPr lang="en-US" sz="1400" b="1" dirty="0">
              <a:solidFill>
                <a:schemeClr val="tx1">
                  <a:lumMod val="65000"/>
                  <a:lumOff val="35000"/>
                </a:schemeClr>
              </a:solidFill>
              <a:cs typeface="B Nazanin" panose="00000400000000000000" pitchFamily="2" charset="-78"/>
            </a:endParaRPr>
          </a:p>
        </p:txBody>
      </p:sp>
      <p:sp>
        <p:nvSpPr>
          <p:cNvPr id="6" name="TextBox 5">
            <a:extLst>
              <a:ext uri="{FF2B5EF4-FFF2-40B4-BE49-F238E27FC236}">
                <a16:creationId xmlns:a16="http://schemas.microsoft.com/office/drawing/2014/main" id="{ABA71B6B-1DA4-4C1B-8B59-B76A2771AEAA}"/>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632848" cy="1143000"/>
          </a:xfrm>
        </p:spPr>
        <p:txBody>
          <a:bodyPr/>
          <a:lstStyle/>
          <a:p>
            <a:pPr lvl="0" rtl="1"/>
            <a:br>
              <a:rPr lang="fa-IR" sz="2400" dirty="0"/>
            </a:br>
            <a:br>
              <a:rPr lang="en-US" dirty="0"/>
            </a:br>
            <a:endParaRPr lang="en-US" dirty="0"/>
          </a:p>
        </p:txBody>
      </p:sp>
      <p:pic>
        <p:nvPicPr>
          <p:cNvPr id="1026" name="Picture 2"/>
          <p:cNvPicPr>
            <a:picLocks noGrp="1" noChangeAspect="1" noChangeArrowheads="1"/>
          </p:cNvPicPr>
          <p:nvPr>
            <p:ph sz="quarter" idx="13"/>
          </p:nvPr>
        </p:nvPicPr>
        <p:blipFill>
          <a:blip r:embed="rId3" cstate="print"/>
          <a:srcRect/>
          <a:stretch>
            <a:fillRect/>
          </a:stretch>
        </p:blipFill>
        <p:spPr bwMode="auto">
          <a:xfrm>
            <a:off x="1835696" y="476672"/>
            <a:ext cx="4752528" cy="5760639"/>
          </a:xfrm>
          <a:prstGeom prst="rect">
            <a:avLst/>
          </a:prstGeom>
          <a:noFill/>
          <a:ln w="9525">
            <a:noFill/>
            <a:miter lim="800000"/>
            <a:headEnd/>
            <a:tailEnd/>
          </a:ln>
        </p:spPr>
      </p:pic>
      <p:sp>
        <p:nvSpPr>
          <p:cNvPr id="4" name="TextBox 3"/>
          <p:cNvSpPr txBox="1"/>
          <p:nvPr/>
        </p:nvSpPr>
        <p:spPr>
          <a:xfrm>
            <a:off x="5076056" y="5949280"/>
            <a:ext cx="1296144" cy="307777"/>
          </a:xfrm>
          <a:prstGeom prst="rect">
            <a:avLst/>
          </a:prstGeom>
          <a:noFill/>
        </p:spPr>
        <p:txBody>
          <a:bodyPr wrap="square" rtlCol="0">
            <a:spAutoFit/>
          </a:bodyPr>
          <a:lstStyle/>
          <a:p>
            <a:pPr algn="r" rtl="1"/>
            <a:r>
              <a:rPr lang="fa-IR" sz="1400" b="1" dirty="0">
                <a:solidFill>
                  <a:schemeClr val="tx1">
                    <a:lumMod val="50000"/>
                    <a:lumOff val="50000"/>
                  </a:schemeClr>
                </a:solidFill>
              </a:rPr>
              <a:t>نمودار </a:t>
            </a:r>
            <a:r>
              <a:rPr lang="en-US" sz="1400" b="1" dirty="0">
                <a:solidFill>
                  <a:schemeClr val="tx1">
                    <a:lumMod val="50000"/>
                    <a:lumOff val="50000"/>
                  </a:schemeClr>
                </a:solidFill>
                <a:latin typeface="Times New Roman" pitchFamily="18" charset="0"/>
                <a:cs typeface="Times New Roman" pitchFamily="18" charset="0"/>
              </a:rPr>
              <a:t>III</a:t>
            </a:r>
            <a:r>
              <a:rPr lang="fa-IR" sz="1400" b="1" dirty="0">
                <a:solidFill>
                  <a:schemeClr val="tx1">
                    <a:lumMod val="50000"/>
                    <a:lumOff val="50000"/>
                  </a:schemeClr>
                </a:solidFill>
              </a:rPr>
              <a:t>-1)</a:t>
            </a:r>
            <a:endParaRPr lang="en-US" sz="1400" b="1" dirty="0">
              <a:solidFill>
                <a:schemeClr val="tx1">
                  <a:lumMod val="50000"/>
                  <a:lumOff val="50000"/>
                </a:schemeClr>
              </a:solidFill>
            </a:endParaRPr>
          </a:p>
        </p:txBody>
      </p:sp>
      <p:sp>
        <p:nvSpPr>
          <p:cNvPr id="5" name="TextBox 4">
            <a:extLst>
              <a:ext uri="{FF2B5EF4-FFF2-40B4-BE49-F238E27FC236}">
                <a16:creationId xmlns:a16="http://schemas.microsoft.com/office/drawing/2014/main" id="{2DDC9E33-6DFB-4B89-973C-2C5F1E318F63}"/>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952671" cy="1008112"/>
          </a:xfrm>
        </p:spPr>
        <p:txBody>
          <a:bodyPr/>
          <a:lstStyle/>
          <a:p>
            <a:pPr rtl="1"/>
            <a:br>
              <a:rPr lang="fa-IR" sz="2800" dirty="0">
                <a:cs typeface="B Titr" pitchFamily="2" charset="-78"/>
              </a:rPr>
            </a:br>
            <a:r>
              <a:rPr lang="fa-IR" sz="2800" dirty="0">
                <a:cs typeface="B Titr" pitchFamily="2" charset="-78"/>
              </a:rPr>
              <a:t>2-اثر تغییرات درآمد مصرف کننده</a:t>
            </a:r>
            <a:endParaRPr lang="en-US" sz="2800" dirty="0"/>
          </a:p>
        </p:txBody>
      </p:sp>
      <p:sp>
        <p:nvSpPr>
          <p:cNvPr id="3" name="Content Placeholder 2"/>
          <p:cNvSpPr>
            <a:spLocks noGrp="1"/>
          </p:cNvSpPr>
          <p:nvPr>
            <p:ph sz="quarter" idx="13"/>
          </p:nvPr>
        </p:nvSpPr>
        <p:spPr>
          <a:xfrm>
            <a:off x="683568" y="1484784"/>
            <a:ext cx="7920880" cy="4752528"/>
          </a:xfrm>
        </p:spPr>
        <p:txBody>
          <a:bodyPr>
            <a:normAutofit/>
          </a:bodyPr>
          <a:lstStyle/>
          <a:p>
            <a:pPr algn="just" rtl="1"/>
            <a:r>
              <a:rPr lang="fa-IR" sz="1800" dirty="0"/>
              <a:t>افزایش درآمد اسمی و درآمد واقعی بحث شود. تحلیل در حالتی است که قیمت و درآمد پول تغییر می کند. </a:t>
            </a:r>
          </a:p>
          <a:p>
            <a:pPr algn="just" rtl="1"/>
            <a:r>
              <a:rPr lang="fa-IR" sz="1800" dirty="0"/>
              <a:t>منحنی زیر در حالتی است که درآمد مصرف کننده افزایش یافته و مصرف کننده مقدار بیشتر از دو کالا خریدار می کند. با فرض مشخص بودن سلیقه و ترجیح مصرف کننده. بنابراین روی منحنی بی تفاوتی مصرف کننده </a:t>
            </a:r>
            <a:r>
              <a:rPr lang="fa-IR" sz="1800" dirty="0" err="1"/>
              <a:t>مطلوبیت</a:t>
            </a:r>
            <a:r>
              <a:rPr lang="fa-IR" sz="1800" dirty="0"/>
              <a:t> خود را از نقطه </a:t>
            </a:r>
            <a:r>
              <a:rPr lang="en-US" sz="1800" dirty="0"/>
              <a:t>A</a:t>
            </a:r>
            <a:r>
              <a:rPr lang="fa-IR" sz="1800" dirty="0"/>
              <a:t> به </a:t>
            </a:r>
            <a:r>
              <a:rPr lang="en-US" sz="1800" dirty="0"/>
              <a:t>B</a:t>
            </a:r>
            <a:r>
              <a:rPr lang="fa-IR" sz="1800" dirty="0"/>
              <a:t> منتقل می کند.</a:t>
            </a:r>
          </a:p>
          <a:p>
            <a:pPr algn="just" rtl="1"/>
            <a:endParaRPr lang="fa-IR" sz="1800" dirty="0"/>
          </a:p>
          <a:p>
            <a:pPr algn="just" rtl="1"/>
            <a:endParaRPr lang="fa-IR" sz="1800" dirty="0"/>
          </a:p>
          <a:p>
            <a:pPr algn="just" rtl="1"/>
            <a:endParaRPr lang="fa-IR" sz="1800" dirty="0"/>
          </a:p>
        </p:txBody>
      </p:sp>
      <p:pic>
        <p:nvPicPr>
          <p:cNvPr id="2050" name="Picture 2"/>
          <p:cNvPicPr>
            <a:picLocks noChangeAspect="1" noChangeArrowheads="1"/>
          </p:cNvPicPr>
          <p:nvPr/>
        </p:nvPicPr>
        <p:blipFill>
          <a:blip r:embed="rId3" cstate="print"/>
          <a:srcRect/>
          <a:stretch>
            <a:fillRect/>
          </a:stretch>
        </p:blipFill>
        <p:spPr bwMode="auto">
          <a:xfrm>
            <a:off x="1763688" y="3356992"/>
            <a:ext cx="5136802" cy="3202682"/>
          </a:xfrm>
          <a:prstGeom prst="rect">
            <a:avLst/>
          </a:prstGeom>
          <a:noFill/>
          <a:ln w="9525">
            <a:noFill/>
            <a:miter lim="800000"/>
            <a:headEnd/>
            <a:tailEnd/>
          </a:ln>
        </p:spPr>
      </p:pic>
      <p:sp>
        <p:nvSpPr>
          <p:cNvPr id="5" name="TextBox 4"/>
          <p:cNvSpPr txBox="1"/>
          <p:nvPr/>
        </p:nvSpPr>
        <p:spPr>
          <a:xfrm>
            <a:off x="5652120" y="6237312"/>
            <a:ext cx="1296144" cy="307777"/>
          </a:xfrm>
          <a:prstGeom prst="rect">
            <a:avLst/>
          </a:prstGeom>
          <a:noFill/>
        </p:spPr>
        <p:txBody>
          <a:bodyPr wrap="square" rtlCol="0">
            <a:spAutoFit/>
          </a:bodyPr>
          <a:lstStyle/>
          <a:p>
            <a:pPr algn="r" rtl="1"/>
            <a:r>
              <a:rPr lang="fa-IR" sz="1400" b="1" dirty="0">
                <a:solidFill>
                  <a:schemeClr val="tx1">
                    <a:lumMod val="50000"/>
                    <a:lumOff val="50000"/>
                  </a:schemeClr>
                </a:solidFill>
              </a:rPr>
              <a:t>نمودار </a:t>
            </a:r>
            <a:r>
              <a:rPr lang="en-US" sz="1400" b="1" dirty="0">
                <a:solidFill>
                  <a:schemeClr val="tx1">
                    <a:lumMod val="50000"/>
                    <a:lumOff val="50000"/>
                  </a:schemeClr>
                </a:solidFill>
                <a:latin typeface="Times New Roman" pitchFamily="18" charset="0"/>
                <a:cs typeface="Times New Roman" pitchFamily="18" charset="0"/>
              </a:rPr>
              <a:t>III</a:t>
            </a:r>
            <a:r>
              <a:rPr lang="fa-IR" sz="1400" b="1" dirty="0">
                <a:solidFill>
                  <a:schemeClr val="tx1">
                    <a:lumMod val="50000"/>
                    <a:lumOff val="50000"/>
                  </a:schemeClr>
                </a:solidFill>
              </a:rPr>
              <a:t>-2)</a:t>
            </a:r>
            <a:endParaRPr lang="en-US" sz="1400" b="1" dirty="0">
              <a:solidFill>
                <a:schemeClr val="tx1">
                  <a:lumMod val="50000"/>
                  <a:lumOff val="50000"/>
                </a:schemeClr>
              </a:solidFill>
            </a:endParaRPr>
          </a:p>
        </p:txBody>
      </p:sp>
      <p:sp>
        <p:nvSpPr>
          <p:cNvPr id="6" name="TextBox 5">
            <a:extLst>
              <a:ext uri="{FF2B5EF4-FFF2-40B4-BE49-F238E27FC236}">
                <a16:creationId xmlns:a16="http://schemas.microsoft.com/office/drawing/2014/main" id="{4B437B34-2EBC-4B7A-8106-266DB18F076D}"/>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cstate="print"/>
          <a:srcRect/>
          <a:stretch>
            <a:fillRect/>
          </a:stretch>
        </p:blipFill>
        <p:spPr bwMode="auto">
          <a:xfrm>
            <a:off x="2051720" y="1268760"/>
            <a:ext cx="4392488" cy="4896544"/>
          </a:xfrm>
          <a:prstGeom prst="rect">
            <a:avLst/>
          </a:prstGeom>
          <a:noFill/>
          <a:ln w="9525">
            <a:noFill/>
            <a:miter lim="800000"/>
            <a:headEnd/>
            <a:tailEnd/>
          </a:ln>
        </p:spPr>
      </p:pic>
      <p:sp>
        <p:nvSpPr>
          <p:cNvPr id="4" name="TextBox 3"/>
          <p:cNvSpPr txBox="1"/>
          <p:nvPr/>
        </p:nvSpPr>
        <p:spPr>
          <a:xfrm>
            <a:off x="6084168" y="5805264"/>
            <a:ext cx="1296144" cy="307777"/>
          </a:xfrm>
          <a:prstGeom prst="rect">
            <a:avLst/>
          </a:prstGeom>
          <a:noFill/>
        </p:spPr>
        <p:txBody>
          <a:bodyPr wrap="square" rtlCol="0">
            <a:spAutoFit/>
          </a:bodyPr>
          <a:lstStyle/>
          <a:p>
            <a:pPr algn="r" rtl="1"/>
            <a:r>
              <a:rPr lang="fa-IR" sz="1400" b="1" dirty="0">
                <a:solidFill>
                  <a:schemeClr val="tx1">
                    <a:lumMod val="50000"/>
                    <a:lumOff val="50000"/>
                  </a:schemeClr>
                </a:solidFill>
              </a:rPr>
              <a:t>نمودار </a:t>
            </a:r>
            <a:r>
              <a:rPr lang="en-US" sz="1400" b="1" dirty="0">
                <a:solidFill>
                  <a:schemeClr val="tx1">
                    <a:lumMod val="50000"/>
                    <a:lumOff val="50000"/>
                  </a:schemeClr>
                </a:solidFill>
                <a:latin typeface="Times New Roman" pitchFamily="18" charset="0"/>
                <a:cs typeface="Times New Roman" pitchFamily="18" charset="0"/>
              </a:rPr>
              <a:t>III</a:t>
            </a:r>
            <a:r>
              <a:rPr lang="fa-IR" sz="1400" b="1" dirty="0">
                <a:solidFill>
                  <a:schemeClr val="tx1">
                    <a:lumMod val="50000"/>
                    <a:lumOff val="50000"/>
                  </a:schemeClr>
                </a:solidFill>
              </a:rPr>
              <a:t>-3)</a:t>
            </a:r>
            <a:endParaRPr lang="en-US" sz="1400" b="1" dirty="0">
              <a:solidFill>
                <a:schemeClr val="tx1">
                  <a:lumMod val="50000"/>
                  <a:lumOff val="50000"/>
                </a:schemeClr>
              </a:solidFill>
            </a:endParaRPr>
          </a:p>
        </p:txBody>
      </p:sp>
      <p:sp>
        <p:nvSpPr>
          <p:cNvPr id="5" name="TextBox 4">
            <a:extLst>
              <a:ext uri="{FF2B5EF4-FFF2-40B4-BE49-F238E27FC236}">
                <a16:creationId xmlns:a16="http://schemas.microsoft.com/office/drawing/2014/main" id="{3BAD9002-C568-4899-BE9F-7810F414682F}"/>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416824" cy="1143000"/>
          </a:xfrm>
        </p:spPr>
        <p:txBody>
          <a:bodyPr/>
          <a:lstStyle/>
          <a:p>
            <a:pPr lvl="0" rtl="1"/>
            <a:br>
              <a:rPr lang="fa-IR" sz="2800" dirty="0">
                <a:cs typeface="B Titr" pitchFamily="2" charset="-78"/>
              </a:rPr>
            </a:br>
            <a:r>
              <a:rPr lang="fa-IR" sz="2800" dirty="0">
                <a:cs typeface="B Titr" pitchFamily="2" charset="-78"/>
              </a:rPr>
              <a:t>3-تغییر در سلیقه و </a:t>
            </a:r>
            <a:r>
              <a:rPr lang="fa-IR" sz="2800" dirty="0" err="1">
                <a:cs typeface="B Titr" pitchFamily="2" charset="-78"/>
              </a:rPr>
              <a:t>ترجیحات</a:t>
            </a:r>
            <a:r>
              <a:rPr lang="fa-IR" sz="2800" dirty="0">
                <a:cs typeface="B Titr" pitchFamily="2" charset="-78"/>
              </a:rPr>
              <a:t> مصرف کننده</a:t>
            </a:r>
            <a:br>
              <a:rPr lang="en-US" dirty="0"/>
            </a:br>
            <a:endParaRPr lang="en-US" dirty="0"/>
          </a:p>
        </p:txBody>
      </p:sp>
      <p:sp>
        <p:nvSpPr>
          <p:cNvPr id="3" name="Content Placeholder 2"/>
          <p:cNvSpPr>
            <a:spLocks noGrp="1"/>
          </p:cNvSpPr>
          <p:nvPr>
            <p:ph sz="quarter" idx="13"/>
          </p:nvPr>
        </p:nvSpPr>
        <p:spPr>
          <a:xfrm>
            <a:off x="467544" y="1700808"/>
            <a:ext cx="7920880" cy="4464496"/>
          </a:xfrm>
        </p:spPr>
        <p:txBody>
          <a:bodyPr>
            <a:normAutofit/>
          </a:bodyPr>
          <a:lstStyle/>
          <a:p>
            <a:pPr algn="just" rtl="1">
              <a:lnSpc>
                <a:spcPct val="150000"/>
              </a:lnSpc>
            </a:pPr>
            <a:r>
              <a:rPr lang="fa-IR" sz="1800" dirty="0"/>
              <a:t>در تحلیل قبلی قیمت و درآمد پولی تغییر کرد. در این حالت سلیقه و </a:t>
            </a:r>
            <a:r>
              <a:rPr lang="fa-IR" sz="1800" dirty="0" err="1"/>
              <a:t>ترجیحات</a:t>
            </a:r>
            <a:r>
              <a:rPr lang="fa-IR" sz="1800" dirty="0"/>
              <a:t> مصرف کننده به زمان و شرایط یا </a:t>
            </a:r>
            <a:r>
              <a:rPr lang="fa-IR" sz="1800" dirty="0" err="1"/>
              <a:t>مُد</a:t>
            </a:r>
            <a:r>
              <a:rPr lang="fa-IR" sz="1800" dirty="0"/>
              <a:t> و غیره و اثرات تبلیغات و تشریفات به مصرف بیشتر تغییر می کند که سلیقه و ترجیح مصرف کننده اثری بر مقدار تقاضا برای محصول خاص دارد.</a:t>
            </a:r>
          </a:p>
          <a:p>
            <a:pPr algn="just" rtl="1">
              <a:lnSpc>
                <a:spcPct val="150000"/>
              </a:lnSpc>
            </a:pPr>
            <a:endParaRPr lang="fa-IR" sz="1800" dirty="0"/>
          </a:p>
        </p:txBody>
      </p:sp>
      <p:pic>
        <p:nvPicPr>
          <p:cNvPr id="4098" name="Picture 2"/>
          <p:cNvPicPr>
            <a:picLocks noChangeAspect="1" noChangeArrowheads="1"/>
          </p:cNvPicPr>
          <p:nvPr/>
        </p:nvPicPr>
        <p:blipFill>
          <a:blip r:embed="rId3" cstate="print"/>
          <a:srcRect/>
          <a:stretch>
            <a:fillRect/>
          </a:stretch>
        </p:blipFill>
        <p:spPr bwMode="auto">
          <a:xfrm>
            <a:off x="755576" y="3140968"/>
            <a:ext cx="4968553" cy="3378324"/>
          </a:xfrm>
          <a:prstGeom prst="rect">
            <a:avLst/>
          </a:prstGeom>
          <a:noFill/>
          <a:ln w="9525">
            <a:noFill/>
            <a:miter lim="800000"/>
            <a:headEnd/>
            <a:tailEnd/>
          </a:ln>
        </p:spPr>
      </p:pic>
      <p:sp>
        <p:nvSpPr>
          <p:cNvPr id="5" name="TextBox 4"/>
          <p:cNvSpPr txBox="1"/>
          <p:nvPr/>
        </p:nvSpPr>
        <p:spPr>
          <a:xfrm>
            <a:off x="5004048" y="6093296"/>
            <a:ext cx="1296144" cy="307777"/>
          </a:xfrm>
          <a:prstGeom prst="rect">
            <a:avLst/>
          </a:prstGeom>
          <a:noFill/>
        </p:spPr>
        <p:txBody>
          <a:bodyPr wrap="square" rtlCol="0">
            <a:spAutoFit/>
          </a:bodyPr>
          <a:lstStyle/>
          <a:p>
            <a:pPr algn="r" rtl="1"/>
            <a:r>
              <a:rPr lang="fa-IR" sz="1400" b="1" dirty="0">
                <a:solidFill>
                  <a:schemeClr val="tx1">
                    <a:lumMod val="50000"/>
                    <a:lumOff val="50000"/>
                  </a:schemeClr>
                </a:solidFill>
              </a:rPr>
              <a:t>نمودار </a:t>
            </a:r>
            <a:r>
              <a:rPr lang="en-US" sz="1400" b="1" dirty="0">
                <a:solidFill>
                  <a:schemeClr val="tx1">
                    <a:lumMod val="50000"/>
                    <a:lumOff val="50000"/>
                  </a:schemeClr>
                </a:solidFill>
                <a:latin typeface="Times New Roman" pitchFamily="18" charset="0"/>
                <a:cs typeface="Times New Roman" pitchFamily="18" charset="0"/>
              </a:rPr>
              <a:t>III</a:t>
            </a:r>
            <a:r>
              <a:rPr lang="fa-IR" sz="1400" b="1" dirty="0">
                <a:solidFill>
                  <a:schemeClr val="tx1">
                    <a:lumMod val="50000"/>
                    <a:lumOff val="50000"/>
                  </a:schemeClr>
                </a:solidFill>
              </a:rPr>
              <a:t>-4)</a:t>
            </a:r>
            <a:endParaRPr lang="en-US" sz="1400" b="1" dirty="0">
              <a:solidFill>
                <a:schemeClr val="tx1">
                  <a:lumMod val="50000"/>
                  <a:lumOff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92696"/>
            <a:ext cx="7704856" cy="1143000"/>
          </a:xfrm>
        </p:spPr>
        <p:txBody>
          <a:bodyPr/>
          <a:lstStyle/>
          <a:p>
            <a:pPr lvl="0" rtl="1"/>
            <a:br>
              <a:rPr lang="fa-IR" sz="2800" dirty="0">
                <a:cs typeface="B Titr" pitchFamily="2" charset="-78"/>
              </a:rPr>
            </a:br>
            <a:r>
              <a:rPr lang="fa-IR" sz="2800" dirty="0">
                <a:cs typeface="B Titr" pitchFamily="2" charset="-78"/>
              </a:rPr>
              <a:t>4- تحلیل تقاضای بازار برای تصمیم گیری</a:t>
            </a:r>
            <a:br>
              <a:rPr lang="en-US" dirty="0"/>
            </a:br>
            <a:br>
              <a:rPr lang="fa-IR" dirty="0"/>
            </a:br>
            <a:endParaRPr lang="en-US" dirty="0"/>
          </a:p>
        </p:txBody>
      </p:sp>
      <p:sp>
        <p:nvSpPr>
          <p:cNvPr id="3" name="Content Placeholder 2"/>
          <p:cNvSpPr>
            <a:spLocks noGrp="1"/>
          </p:cNvSpPr>
          <p:nvPr>
            <p:ph sz="quarter" idx="13"/>
          </p:nvPr>
        </p:nvSpPr>
        <p:spPr>
          <a:xfrm>
            <a:off x="827584" y="1916832"/>
            <a:ext cx="7704856" cy="4032448"/>
          </a:xfrm>
        </p:spPr>
        <p:txBody>
          <a:bodyPr>
            <a:normAutofit/>
          </a:bodyPr>
          <a:lstStyle/>
          <a:p>
            <a:pPr algn="just" rtl="1">
              <a:lnSpc>
                <a:spcPct val="150000"/>
              </a:lnSpc>
              <a:buNone/>
            </a:pPr>
            <a:r>
              <a:rPr lang="fa-IR" dirty="0"/>
              <a:t>4-1- تابع تقاضا و منحنی تقاضا</a:t>
            </a:r>
          </a:p>
          <a:p>
            <a:pPr algn="just" rtl="1">
              <a:lnSpc>
                <a:spcPct val="150000"/>
              </a:lnSpc>
              <a:buNone/>
            </a:pPr>
            <a:r>
              <a:rPr lang="fa-IR" dirty="0"/>
              <a:t>منحنی تقاضا </a:t>
            </a:r>
            <a:r>
              <a:rPr lang="fa-IR" dirty="0" err="1"/>
              <a:t>زیرمجموعه</a:t>
            </a:r>
            <a:r>
              <a:rPr lang="fa-IR" dirty="0"/>
              <a:t> ای از تابع تقاضا می باشد که در آن تمام شرایط و عوامل به استثنای قیمت ثابت می باشند.</a:t>
            </a:r>
          </a:p>
          <a:p>
            <a:pPr algn="just" rtl="1">
              <a:lnSpc>
                <a:spcPct val="150000"/>
              </a:lnSpc>
              <a:buNone/>
            </a:pPr>
            <a:r>
              <a:rPr lang="fa-IR" dirty="0"/>
              <a:t>4-2- متغیرهای مستقل در تابع تقاضا و عوامل تعیین کننده تقاضای یک محصول در جدول صفحه بعد تبیین شده است.</a:t>
            </a:r>
            <a:endParaRPr lang="en-US" dirty="0"/>
          </a:p>
          <a:p>
            <a:pPr algn="r" rtl="1"/>
            <a:endParaRPr lang="en-US" dirty="0"/>
          </a:p>
        </p:txBody>
      </p:sp>
      <p:sp>
        <p:nvSpPr>
          <p:cNvPr id="4" name="TextBox 3">
            <a:extLst>
              <a:ext uri="{FF2B5EF4-FFF2-40B4-BE49-F238E27FC236}">
                <a16:creationId xmlns:a16="http://schemas.microsoft.com/office/drawing/2014/main" id="{6CE4B57B-3151-4E51-945C-60D7DDE8E6F0}"/>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808655" cy="1143000"/>
          </a:xfrm>
        </p:spPr>
        <p:txBody>
          <a:bodyPr/>
          <a:lstStyle/>
          <a:p>
            <a:pPr lvl="0" rtl="1"/>
            <a:br>
              <a:rPr lang="fa-IR" sz="2800" dirty="0">
                <a:cs typeface="B Titr" pitchFamily="2" charset="-78"/>
              </a:rPr>
            </a:br>
            <a:br>
              <a:rPr lang="en-US" dirty="0"/>
            </a:br>
            <a:endParaRPr lang="en-US" dirty="0"/>
          </a:p>
        </p:txBody>
      </p:sp>
      <p:pic>
        <p:nvPicPr>
          <p:cNvPr id="5122" name="Picture 2"/>
          <p:cNvPicPr>
            <a:picLocks noGrp="1" noChangeAspect="1" noChangeArrowheads="1"/>
          </p:cNvPicPr>
          <p:nvPr>
            <p:ph sz="quarter" idx="13"/>
          </p:nvPr>
        </p:nvPicPr>
        <p:blipFill>
          <a:blip r:embed="rId2" cstate="print"/>
          <a:srcRect/>
          <a:stretch>
            <a:fillRect/>
          </a:stretch>
        </p:blipFill>
        <p:spPr bwMode="auto">
          <a:xfrm>
            <a:off x="2411760" y="620688"/>
            <a:ext cx="4680519" cy="5832648"/>
          </a:xfrm>
          <a:prstGeom prst="rect">
            <a:avLst/>
          </a:prstGeom>
          <a:noFill/>
          <a:ln w="9525">
            <a:noFill/>
            <a:miter lim="800000"/>
            <a:headEnd/>
            <a:tailEnd/>
          </a:ln>
        </p:spPr>
      </p:pic>
      <p:sp>
        <p:nvSpPr>
          <p:cNvPr id="4" name="TextBox 3"/>
          <p:cNvSpPr txBox="1"/>
          <p:nvPr/>
        </p:nvSpPr>
        <p:spPr>
          <a:xfrm>
            <a:off x="4644008" y="836712"/>
            <a:ext cx="1872208" cy="261610"/>
          </a:xfrm>
          <a:prstGeom prst="rect">
            <a:avLst/>
          </a:prstGeom>
          <a:noFill/>
        </p:spPr>
        <p:txBody>
          <a:bodyPr wrap="square" rtlCol="0">
            <a:spAutoFit/>
          </a:bodyPr>
          <a:lstStyle/>
          <a:p>
            <a:pPr algn="r" rtl="1"/>
            <a:r>
              <a:rPr lang="fa-IR" sz="1100" b="1" dirty="0">
                <a:solidFill>
                  <a:schemeClr val="tx1">
                    <a:lumMod val="50000"/>
                    <a:lumOff val="50000"/>
                  </a:schemeClr>
                </a:solidFill>
              </a:rPr>
              <a:t>تابع مقداری تقاضا:</a:t>
            </a:r>
            <a:endParaRPr lang="en-US" sz="1100" b="1" dirty="0">
              <a:solidFill>
                <a:schemeClr val="tx1">
                  <a:lumMod val="50000"/>
                  <a:lumOff val="50000"/>
                </a:schemeClr>
              </a:solidFill>
            </a:endParaRPr>
          </a:p>
        </p:txBody>
      </p:sp>
      <p:sp>
        <p:nvSpPr>
          <p:cNvPr id="5" name="TextBox 4">
            <a:extLst>
              <a:ext uri="{FF2B5EF4-FFF2-40B4-BE49-F238E27FC236}">
                <a16:creationId xmlns:a16="http://schemas.microsoft.com/office/drawing/2014/main" id="{A798A7A9-36F2-4130-A11D-DBCC394897C2}"/>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7992888" cy="1143000"/>
          </a:xfrm>
        </p:spPr>
        <p:txBody>
          <a:bodyPr/>
          <a:lstStyle/>
          <a:p>
            <a:pPr lvl="0" rtl="1"/>
            <a:br>
              <a:rPr lang="fa-IR" sz="2800" dirty="0">
                <a:cs typeface="B Titr" pitchFamily="2" charset="-78"/>
              </a:rPr>
            </a:br>
            <a:br>
              <a:rPr lang="en-US" dirty="0"/>
            </a:br>
            <a:endParaRPr lang="en-US" dirty="0"/>
          </a:p>
        </p:txBody>
      </p:sp>
      <p:sp>
        <p:nvSpPr>
          <p:cNvPr id="3" name="Content Placeholder 2"/>
          <p:cNvSpPr>
            <a:spLocks noGrp="1"/>
          </p:cNvSpPr>
          <p:nvPr>
            <p:ph sz="quarter" idx="13"/>
          </p:nvPr>
        </p:nvSpPr>
        <p:spPr>
          <a:xfrm>
            <a:off x="539552" y="1124744"/>
            <a:ext cx="8136904" cy="5040560"/>
          </a:xfrm>
        </p:spPr>
        <p:txBody>
          <a:bodyPr/>
          <a:lstStyle/>
          <a:p>
            <a:pPr algn="just" rtl="1"/>
            <a:r>
              <a:rPr lang="fa-IR" dirty="0"/>
              <a:t>شکل مشخص تابع تقاضا برای محصول خاص به صورت ریاضی عبارت است از:</a:t>
            </a:r>
          </a:p>
          <a:p>
            <a:pPr algn="just" rtl="1"/>
            <a:endParaRPr lang="fa-IR" dirty="0"/>
          </a:p>
          <a:p>
            <a:pPr algn="just" rtl="1"/>
            <a:endParaRPr lang="fa-IR" dirty="0"/>
          </a:p>
          <a:p>
            <a:pPr algn="just" rtl="1"/>
            <a:r>
              <a:rPr lang="fa-IR" dirty="0"/>
              <a:t>     معرف قسمتی از تعداد </a:t>
            </a:r>
            <a:r>
              <a:rPr lang="fa-IR" dirty="0" err="1"/>
              <a:t>تقاضاست</a:t>
            </a:r>
            <a:r>
              <a:rPr lang="fa-IR" dirty="0"/>
              <a:t> که داده شده و با معرف متغیرهایی است که به طور صریح و روشن در تابع تقاضا ذکر نشده است.</a:t>
            </a:r>
          </a:p>
          <a:p>
            <a:pPr algn="just" rtl="1"/>
            <a:r>
              <a:rPr lang="fa-IR" dirty="0"/>
              <a:t>و     </a:t>
            </a:r>
            <a:r>
              <a:rPr lang="fa-IR" dirty="0" err="1"/>
              <a:t>ضرایب</a:t>
            </a:r>
            <a:r>
              <a:rPr lang="fa-IR" dirty="0"/>
              <a:t> تابع </a:t>
            </a:r>
            <a:r>
              <a:rPr lang="fa-IR" dirty="0" err="1"/>
              <a:t>تقاضاست</a:t>
            </a:r>
            <a:r>
              <a:rPr lang="fa-IR" dirty="0"/>
              <a:t> و معرف اثر نهایی هر متغییر مستقل بر مقدار تقاضا می باشد.</a:t>
            </a:r>
          </a:p>
        </p:txBody>
      </p:sp>
      <p:pic>
        <p:nvPicPr>
          <p:cNvPr id="3074" name="Picture 2"/>
          <p:cNvPicPr>
            <a:picLocks noChangeAspect="1" noChangeArrowheads="1"/>
          </p:cNvPicPr>
          <p:nvPr/>
        </p:nvPicPr>
        <p:blipFill>
          <a:blip r:embed="rId2" cstate="print"/>
          <a:srcRect/>
          <a:stretch>
            <a:fillRect/>
          </a:stretch>
        </p:blipFill>
        <p:spPr bwMode="auto">
          <a:xfrm>
            <a:off x="1331640" y="2132856"/>
            <a:ext cx="5987033" cy="43204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956376" y="2852936"/>
            <a:ext cx="333375" cy="3238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7812360" y="4005064"/>
            <a:ext cx="314325" cy="24765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475656" y="5085184"/>
            <a:ext cx="1724025" cy="428625"/>
          </a:xfrm>
          <a:prstGeom prst="rect">
            <a:avLst/>
          </a:prstGeom>
          <a:noFill/>
          <a:ln w="9525">
            <a:noFill/>
            <a:miter lim="800000"/>
            <a:headEnd/>
            <a:tailEnd/>
          </a:ln>
        </p:spPr>
      </p:pic>
      <p:sp>
        <p:nvSpPr>
          <p:cNvPr id="8" name="TextBox 7">
            <a:extLst>
              <a:ext uri="{FF2B5EF4-FFF2-40B4-BE49-F238E27FC236}">
                <a16:creationId xmlns:a16="http://schemas.microsoft.com/office/drawing/2014/main" id="{4725671E-9F85-4251-9EED-C79D70B0DDF4}"/>
              </a:ext>
            </a:extLst>
          </p:cNvPr>
          <p:cNvSpPr txBox="1"/>
          <p:nvPr/>
        </p:nvSpPr>
        <p:spPr>
          <a:xfrm>
            <a:off x="251520" y="6488668"/>
            <a:ext cx="4572000" cy="369332"/>
          </a:xfrm>
          <a:prstGeom prst="rect">
            <a:avLst/>
          </a:prstGeom>
          <a:noFill/>
        </p:spPr>
        <p:txBody>
          <a:bodyPr wrap="square">
            <a:spAutoFit/>
          </a:bodyPr>
          <a:lstStyle/>
          <a:p>
            <a:r>
              <a:rPr lang="en-US" dirty="0"/>
              <a:t>www.irhesabdaran.ir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Slipstream</Template>
  <TotalTime>702</TotalTime>
  <Words>1214</Words>
  <Application>Microsoft Office PowerPoint</Application>
  <PresentationFormat>On-screen Show (4:3)</PresentationFormat>
  <Paragraphs>110</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Georgia</vt:lpstr>
      <vt:lpstr>Times New Roman</vt:lpstr>
      <vt:lpstr>Trebuchet MS</vt:lpstr>
      <vt:lpstr>Wingdings</vt:lpstr>
      <vt:lpstr>Perspective</vt:lpstr>
      <vt:lpstr>Slipstream</vt:lpstr>
      <vt:lpstr>ضمیمه III:  </vt:lpstr>
      <vt:lpstr>  </vt:lpstr>
      <vt:lpstr>  </vt:lpstr>
      <vt:lpstr> 2-اثر تغییرات درآمد مصرف کننده</vt:lpstr>
      <vt:lpstr>PowerPoint Presentation</vt:lpstr>
      <vt:lpstr> 3-تغییر در سلیقه و ترجیحات مصرف کننده </vt:lpstr>
      <vt:lpstr> 4- تحلیل تقاضای بازار برای تصمیم گیری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ضمیمه I: درس اقتصاد مدیریت، اقتصاد مهندسی و اصول علم اقتصاد پیشرفته</dc:title>
  <dc:creator>Reza PourSafar</dc:creator>
  <cp:lastModifiedBy>nabizadeh73</cp:lastModifiedBy>
  <cp:revision>57</cp:revision>
  <dcterms:created xsi:type="dcterms:W3CDTF">2014-09-14T08:16:33Z</dcterms:created>
  <dcterms:modified xsi:type="dcterms:W3CDTF">2023-08-20T19:02:48Z</dcterms:modified>
</cp:coreProperties>
</file>