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4" r:id="rId38"/>
    <p:sldId id="295" r:id="rId3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2308" autoAdjust="0"/>
  </p:normalViewPr>
  <p:slideViewPr>
    <p:cSldViewPr>
      <p:cViewPr varScale="1">
        <p:scale>
          <a:sx n="79" d="100"/>
          <a:sy n="79" d="100"/>
        </p:scale>
        <p:origin x="1570" y="72"/>
      </p:cViewPr>
      <p:guideLst>
        <p:guide orient="horz" pos="2160"/>
        <p:guide pos="2880"/>
      </p:guideLst>
    </p:cSldViewPr>
  </p:slideViewPr>
  <p:outlineViewPr>
    <p:cViewPr>
      <p:scale>
        <a:sx n="33" d="100"/>
        <a:sy n="33" d="100"/>
      </p:scale>
      <p:origin x="18" y="422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7971BCF-B56C-4C5C-A853-684C96547F22}" type="datetimeFigureOut">
              <a:rPr lang="fa-IR" smtClean="0"/>
              <a:t>1445/02/15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ED504A-0B02-4FE2-AABD-EB318D0C145D}" type="slidenum">
              <a:rPr lang="fa-IR" smtClean="0"/>
              <a:t>‹#›</a:t>
            </a:fld>
            <a:endParaRPr lang="fa-IR"/>
          </a:p>
        </p:txBody>
      </p:sp>
    </p:spTree>
    <p:extLst>
      <p:ext uri="{BB962C8B-B14F-4D97-AF65-F5344CB8AC3E}">
        <p14:creationId xmlns:p14="http://schemas.microsoft.com/office/powerpoint/2010/main" val="16843085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96ED504A-0B02-4FE2-AABD-EB318D0C145D}" type="slidenum">
              <a:rPr lang="fa-IR" smtClean="0"/>
              <a:t>4</a:t>
            </a:fld>
            <a:endParaRPr lang="fa-IR"/>
          </a:p>
        </p:txBody>
      </p:sp>
    </p:spTree>
    <p:extLst>
      <p:ext uri="{BB962C8B-B14F-4D97-AF65-F5344CB8AC3E}">
        <p14:creationId xmlns:p14="http://schemas.microsoft.com/office/powerpoint/2010/main" val="2655920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37A9AD0-2D9D-44C3-989D-FDDAAFD5425B}" type="slidenum">
              <a:rPr lang="ar-SA" smtClean="0"/>
              <a:pPr eaLnBrk="1" hangingPunct="1"/>
              <a:t>36</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8EAB521-1BEC-406C-9E19-70FEC8D0428A}" type="slidenum">
              <a:rPr lang="ar-SA" smtClean="0"/>
              <a:pPr eaLnBrk="1" hangingPunct="1"/>
              <a:t>37</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6E83D4-7306-434F-BC77-DB3A6210BA97}" type="datetimeFigureOut">
              <a:rPr lang="fa-IR" smtClean="0"/>
              <a:t>1445/02/15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B79A46D-6F04-4EEA-B5E0-87D0D4632A4D}"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6E83D4-7306-434F-BC77-DB3A6210BA97}" type="datetimeFigureOut">
              <a:rPr lang="fa-IR" smtClean="0"/>
              <a:t>1445/02/15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B79A46D-6F04-4EEA-B5E0-87D0D4632A4D}"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6E83D4-7306-434F-BC77-DB3A6210BA97}" type="datetimeFigureOut">
              <a:rPr lang="fa-IR" smtClean="0"/>
              <a:t>1445/02/15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B79A46D-6F04-4EEA-B5E0-87D0D4632A4D}"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6E83D4-7306-434F-BC77-DB3A6210BA97}" type="datetimeFigureOut">
              <a:rPr lang="fa-IR" smtClean="0"/>
              <a:t>1445/02/15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B79A46D-6F04-4EEA-B5E0-87D0D4632A4D}"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6E83D4-7306-434F-BC77-DB3A6210BA97}" type="datetimeFigureOut">
              <a:rPr lang="fa-IR" smtClean="0"/>
              <a:t>1445/02/15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B79A46D-6F04-4EEA-B5E0-87D0D4632A4D}"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6E83D4-7306-434F-BC77-DB3A6210BA97}" type="datetimeFigureOut">
              <a:rPr lang="fa-IR" smtClean="0"/>
              <a:t>1445/02/15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B79A46D-6F04-4EEA-B5E0-87D0D4632A4D}"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6E83D4-7306-434F-BC77-DB3A6210BA97}" type="datetimeFigureOut">
              <a:rPr lang="fa-IR" smtClean="0"/>
              <a:t>1445/02/15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B79A46D-6F04-4EEA-B5E0-87D0D4632A4D}"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6E83D4-7306-434F-BC77-DB3A6210BA97}" type="datetimeFigureOut">
              <a:rPr lang="fa-IR" smtClean="0"/>
              <a:t>1445/02/15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B79A46D-6F04-4EEA-B5E0-87D0D4632A4D}"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E83D4-7306-434F-BC77-DB3A6210BA97}" type="datetimeFigureOut">
              <a:rPr lang="fa-IR" smtClean="0"/>
              <a:t>1445/02/15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B79A46D-6F04-4EEA-B5E0-87D0D4632A4D}"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6E83D4-7306-434F-BC77-DB3A6210BA97}" type="datetimeFigureOut">
              <a:rPr lang="fa-IR" smtClean="0"/>
              <a:t>1445/02/15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B79A46D-6F04-4EEA-B5E0-87D0D4632A4D}" type="slidenum">
              <a:rPr lang="fa-IR" smtClean="0"/>
              <a:t>‹#›</a:t>
            </a:fld>
            <a:endParaRPr lang="fa-I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36E83D4-7306-434F-BC77-DB3A6210BA97}" type="datetimeFigureOut">
              <a:rPr lang="fa-IR" smtClean="0"/>
              <a:t>1445/02/15</a:t>
            </a:fld>
            <a:endParaRPr lang="fa-IR"/>
          </a:p>
        </p:txBody>
      </p:sp>
      <p:sp>
        <p:nvSpPr>
          <p:cNvPr id="9" name="Slide Number Placeholder 8"/>
          <p:cNvSpPr>
            <a:spLocks noGrp="1"/>
          </p:cNvSpPr>
          <p:nvPr>
            <p:ph type="sldNum" sz="quarter" idx="11"/>
          </p:nvPr>
        </p:nvSpPr>
        <p:spPr/>
        <p:txBody>
          <a:bodyPr/>
          <a:lstStyle/>
          <a:p>
            <a:fld id="{0B79A46D-6F04-4EEA-B5E0-87D0D4632A4D}" type="slidenum">
              <a:rPr lang="fa-IR" smtClean="0"/>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79A46D-6F04-4EEA-B5E0-87D0D4632A4D}" type="slidenum">
              <a:rPr lang="fa-IR" smtClean="0"/>
              <a:t>‹#›</a:t>
            </a:fld>
            <a:endParaRPr lang="fa-I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a-I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36E83D4-7306-434F-BC77-DB3A6210BA97}" type="datetimeFigureOut">
              <a:rPr lang="fa-IR" smtClean="0"/>
              <a:t>1445/02/15</a:t>
            </a:fld>
            <a:endParaRPr lang="fa-I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92696"/>
            <a:ext cx="7851648" cy="504056"/>
          </a:xfrm>
        </p:spPr>
        <p:txBody>
          <a:bodyPr>
            <a:noAutofit/>
          </a:bodyPr>
          <a:lstStyle/>
          <a:p>
            <a:br>
              <a:rPr lang="fa-IR" sz="4000" dirty="0">
                <a:solidFill>
                  <a:schemeClr val="bg1"/>
                </a:solidFill>
                <a:effectLst/>
                <a:cs typeface="B Traffic" pitchFamily="2" charset="-78"/>
              </a:rPr>
            </a:br>
            <a:br>
              <a:rPr lang="fa-IR" sz="4000" dirty="0">
                <a:solidFill>
                  <a:schemeClr val="bg1"/>
                </a:solidFill>
                <a:cs typeface="B Traffic" pitchFamily="2" charset="-78"/>
              </a:rPr>
            </a:br>
            <a:br>
              <a:rPr lang="fa-IR" sz="4000" dirty="0">
                <a:solidFill>
                  <a:schemeClr val="bg1"/>
                </a:solidFill>
                <a:cs typeface="B Traffic" pitchFamily="2" charset="-78"/>
              </a:rPr>
            </a:br>
            <a:br>
              <a:rPr lang="fa-IR" sz="4000" dirty="0">
                <a:solidFill>
                  <a:schemeClr val="bg1"/>
                </a:solidFill>
                <a:cs typeface="B Traffic" pitchFamily="2" charset="-78"/>
              </a:rPr>
            </a:br>
            <a:r>
              <a:rPr lang="fa-IR" sz="4000" dirty="0">
                <a:solidFill>
                  <a:schemeClr val="bg1"/>
                </a:solidFill>
                <a:effectLst/>
                <a:cs typeface="B Traffic" pitchFamily="2" charset="-78"/>
              </a:rPr>
              <a:t>مقدمه </a:t>
            </a:r>
            <a:endParaRPr lang="fa-IR" sz="4000" dirty="0">
              <a:solidFill>
                <a:schemeClr val="bg1"/>
              </a:solidFill>
              <a:cs typeface="B Traffic" pitchFamily="2" charset="-78"/>
            </a:endParaRPr>
          </a:p>
        </p:txBody>
      </p:sp>
      <p:sp>
        <p:nvSpPr>
          <p:cNvPr id="3" name="Subtitle 2"/>
          <p:cNvSpPr>
            <a:spLocks noGrp="1"/>
          </p:cNvSpPr>
          <p:nvPr>
            <p:ph type="subTitle" idx="1"/>
          </p:nvPr>
        </p:nvSpPr>
        <p:spPr>
          <a:xfrm>
            <a:off x="683568" y="2060847"/>
            <a:ext cx="4762500" cy="3724275"/>
          </a:xfrm>
        </p:spPr>
        <p:txBody>
          <a:bodyPr/>
          <a:lstStyle/>
          <a:p>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2529856877"/>
              </p:ext>
            </p:extLst>
          </p:nvPr>
        </p:nvGraphicFramePr>
        <p:xfrm>
          <a:off x="683568" y="548680"/>
          <a:ext cx="7128792" cy="720080"/>
        </p:xfrm>
        <a:graphic>
          <a:graphicData uri="http://schemas.openxmlformats.org/drawingml/2006/table">
            <a:tbl>
              <a:tblPr rtl="1" firstRow="1" bandRow="1">
                <a:tableStyleId>{5C22544A-7EE6-4342-B048-85BDC9FD1C3A}</a:tableStyleId>
              </a:tblPr>
              <a:tblGrid>
                <a:gridCol w="7128792">
                  <a:extLst>
                    <a:ext uri="{9D8B030D-6E8A-4147-A177-3AD203B41FA5}">
                      <a16:colId xmlns:a16="http://schemas.microsoft.com/office/drawing/2014/main" val="20000"/>
                    </a:ext>
                  </a:extLst>
                </a:gridCol>
              </a:tblGrid>
              <a:tr h="720080">
                <a:tc>
                  <a:txBody>
                    <a:bodyPr/>
                    <a:lstStyle/>
                    <a:p>
                      <a:pPr algn="ctr" rtl="1"/>
                      <a:r>
                        <a:rPr lang="fa-IR" sz="4000" dirty="0">
                          <a:cs typeface="B Titr" pitchFamily="2" charset="-78"/>
                        </a:rPr>
                        <a:t>حسابداری  واحد</a:t>
                      </a:r>
                      <a:r>
                        <a:rPr lang="fa-IR" sz="4000" baseline="0" dirty="0">
                          <a:cs typeface="B Titr" pitchFamily="2" charset="-78"/>
                        </a:rPr>
                        <a:t> های کشاورزی</a:t>
                      </a:r>
                      <a:endParaRPr lang="fa-IR" sz="4000" dirty="0">
                        <a:cs typeface="B Titr" pitchFamily="2" charset="-78"/>
                      </a:endParaRPr>
                    </a:p>
                  </a:txBody>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060848"/>
            <a:ext cx="4762500" cy="3724275"/>
          </a:xfrm>
          <a:prstGeom prst="rect">
            <a:avLst/>
          </a:prstGeom>
        </p:spPr>
      </p:pic>
      <p:sp>
        <p:nvSpPr>
          <p:cNvPr id="6" name="Rectangle 5"/>
          <p:cNvSpPr/>
          <p:nvPr/>
        </p:nvSpPr>
        <p:spPr>
          <a:xfrm>
            <a:off x="655539" y="6165304"/>
            <a:ext cx="7200800" cy="432048"/>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b="1" dirty="0">
                <a:cs typeface="B Lotus" pitchFamily="2" charset="-78"/>
              </a:rPr>
              <a:t>تهیه و تنظیم : قمی - چهرآزاد</a:t>
            </a:r>
          </a:p>
        </p:txBody>
      </p:sp>
      <p:sp>
        <p:nvSpPr>
          <p:cNvPr id="7" name="TextBox 6">
            <a:extLst>
              <a:ext uri="{FF2B5EF4-FFF2-40B4-BE49-F238E27FC236}">
                <a16:creationId xmlns:a16="http://schemas.microsoft.com/office/drawing/2014/main" id="{C21D8A29-8BC6-47A4-BDE1-9D1427565C98}"/>
              </a:ext>
            </a:extLst>
          </p:cNvPr>
          <p:cNvSpPr txBox="1"/>
          <p:nvPr/>
        </p:nvSpPr>
        <p:spPr>
          <a:xfrm>
            <a:off x="-1404664" y="530120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097978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cs typeface="B Kamran" pitchFamily="2" charset="-78"/>
              </a:rPr>
              <a:t>دلایل تدوین استاندارد حسابداری شماره 26 فعالیت های کشاورزی</a:t>
            </a:r>
            <a:br>
              <a:rPr lang="en-US" dirty="0"/>
            </a:br>
            <a:endParaRPr lang="fa-IR" dirty="0"/>
          </a:p>
        </p:txBody>
      </p:sp>
      <p:sp>
        <p:nvSpPr>
          <p:cNvPr id="3" name="Content Placeholder 2"/>
          <p:cNvSpPr>
            <a:spLocks noGrp="1"/>
          </p:cNvSpPr>
          <p:nvPr>
            <p:ph idx="1"/>
          </p:nvPr>
        </p:nvSpPr>
        <p:spPr>
          <a:xfrm>
            <a:off x="457200" y="1196752"/>
            <a:ext cx="7620000" cy="5204048"/>
          </a:xfrm>
        </p:spPr>
        <p:txBody>
          <a:bodyPr>
            <a:normAutofit fontScale="85000" lnSpcReduction="10000"/>
          </a:bodyPr>
          <a:lstStyle/>
          <a:p>
            <a:pPr marL="114300" indent="0" algn="just" fontAlgn="base">
              <a:lnSpc>
                <a:spcPct val="150000"/>
              </a:lnSpc>
              <a:buNone/>
            </a:pPr>
            <a:r>
              <a:rPr lang="fa-IR" b="1" dirty="0">
                <a:cs typeface="B Lotus" pitchFamily="2" charset="-78"/>
              </a:rPr>
              <a:t>كميته‌ تدوين‌ استانداردهاي‌ حسابداري‌ به‌دلايل‌ زير تدوين‌ استاندارد حسابداري‌ مربوط‌ به‌ فعاليتهاي‌ كشاورزي‌ را ضروري‌ تشخيص‌ داده‌ است‌ :</a:t>
            </a:r>
            <a:endParaRPr lang="en-US" dirty="0">
              <a:cs typeface="B Lotus" pitchFamily="2" charset="-78"/>
            </a:endParaRPr>
          </a:p>
          <a:p>
            <a:pPr marL="114300" indent="0" algn="just" fontAlgn="base">
              <a:lnSpc>
                <a:spcPct val="150000"/>
              </a:lnSpc>
              <a:buNone/>
            </a:pPr>
            <a:r>
              <a:rPr lang="fa-IR" b="1" dirty="0">
                <a:solidFill>
                  <a:srgbClr val="FF0000"/>
                </a:solidFill>
                <a:cs typeface="B Lotus" pitchFamily="2" charset="-78"/>
              </a:rPr>
              <a:t>الف‌. </a:t>
            </a:r>
            <a:r>
              <a:rPr lang="fa-IR" b="1" dirty="0">
                <a:cs typeface="B Lotus" pitchFamily="2" charset="-78"/>
              </a:rPr>
              <a:t>استفاده‌ از روشهاي‌ حسابداري‌ متفاوت‌ توسط‌ شركتها براي‌ معاملات‌ و رويدادهاي‌ مشابه‌،</a:t>
            </a:r>
            <a:endParaRPr lang="en-US" dirty="0">
              <a:cs typeface="B Lotus" pitchFamily="2" charset="-78"/>
            </a:endParaRPr>
          </a:p>
          <a:p>
            <a:pPr marL="114300" indent="0" algn="just" fontAlgn="base">
              <a:lnSpc>
                <a:spcPct val="150000"/>
              </a:lnSpc>
              <a:buNone/>
            </a:pPr>
            <a:r>
              <a:rPr lang="fa-IR" b="1" dirty="0">
                <a:solidFill>
                  <a:srgbClr val="FF0000"/>
                </a:solidFill>
                <a:cs typeface="B Lotus" pitchFamily="2" charset="-78"/>
              </a:rPr>
              <a:t>ب‌ . </a:t>
            </a:r>
            <a:r>
              <a:rPr lang="fa-IR" b="1" dirty="0">
                <a:cs typeface="B Lotus" pitchFamily="2" charset="-78"/>
              </a:rPr>
              <a:t>مستثني‌ شدن‌ فعاليتهاي‌ كشاورزي‌ از دامنه‌ كاربرد بعضي‌ از استانداردهاي‌ حسابداري‌ موجود (همانند استاندارد حسابداري‌ شماره‌ 8 با عنوان‌ حسابداري‌ موجودي‌ مواد و كالا و استاندارد حسابداري‌ شماره‌ 3  با عنوان‌  درآمد عملياتي‌ )،</a:t>
            </a:r>
            <a:endParaRPr lang="en-US" dirty="0">
              <a:cs typeface="B Lotus" pitchFamily="2" charset="-78"/>
            </a:endParaRPr>
          </a:p>
          <a:p>
            <a:pPr marL="114300" indent="0" algn="just" fontAlgn="base">
              <a:lnSpc>
                <a:spcPct val="150000"/>
              </a:lnSpc>
              <a:buNone/>
            </a:pPr>
            <a:r>
              <a:rPr lang="fa-IR" b="1" dirty="0">
                <a:solidFill>
                  <a:srgbClr val="FF0000"/>
                </a:solidFill>
                <a:cs typeface="B Lotus" pitchFamily="2" charset="-78"/>
              </a:rPr>
              <a:t>ج‌ . </a:t>
            </a:r>
            <a:r>
              <a:rPr lang="fa-IR" b="1" dirty="0">
                <a:cs typeface="B Lotus" pitchFamily="2" charset="-78"/>
              </a:rPr>
              <a:t>ماهيت‌ خاص‌ فعاليتهاي‌ كشاورزي‌ از جمله‌ وجود دگرديسي‌ زيستي‌، و</a:t>
            </a:r>
            <a:endParaRPr lang="en-US" dirty="0">
              <a:cs typeface="B Lotus" pitchFamily="2" charset="-78"/>
            </a:endParaRPr>
          </a:p>
          <a:p>
            <a:pPr marL="114300" indent="0" algn="just">
              <a:lnSpc>
                <a:spcPct val="150000"/>
              </a:lnSpc>
              <a:buNone/>
            </a:pPr>
            <a:r>
              <a:rPr lang="fa-IR" b="1" dirty="0">
                <a:solidFill>
                  <a:srgbClr val="FF0000"/>
                </a:solidFill>
                <a:cs typeface="B Lotus" pitchFamily="2" charset="-78"/>
              </a:rPr>
              <a:t> د. </a:t>
            </a:r>
            <a:r>
              <a:rPr lang="fa-IR" b="1" dirty="0">
                <a:cs typeface="B Lotus" pitchFamily="2" charset="-78"/>
              </a:rPr>
              <a:t>هماهنگي‌ بيشتر با استانداردهاي‌ بين‌المللي‌ حسابداري‌ باتوجه‌ به‌ تدوين‌ استاندارد بين‌المللي‌ حسابداري‌ شماره‌ 41 با عنوان‌  كشاورزي‌</a:t>
            </a:r>
          </a:p>
          <a:p>
            <a:pPr marL="114300" indent="0" algn="just">
              <a:lnSpc>
                <a:spcPct val="150000"/>
              </a:lnSpc>
              <a:buNone/>
            </a:pPr>
            <a:r>
              <a:rPr lang="fa-IR" sz="2400" b="1" dirty="0">
                <a:solidFill>
                  <a:srgbClr val="462DDF"/>
                </a:solidFill>
                <a:effectLst>
                  <a:outerShdw blurRad="38100" dist="38100" dir="2700000" algn="tl">
                    <a:srgbClr val="000000">
                      <a:alpha val="43137"/>
                    </a:srgbClr>
                  </a:outerShdw>
                </a:effectLst>
                <a:cs typeface="B Nazanin" pitchFamily="2" charset="-78"/>
              </a:rPr>
              <a:t> الزامات اين استاندارد در مورد كليه صورتهاي مالي كه دوره مالي آن منتهي به30اسفند1383و پس از آن مي باشد لازم اجراست</a:t>
            </a:r>
            <a:endParaRPr lang="fa-IR" b="1" dirty="0">
              <a:cs typeface="B Lotus" pitchFamily="2" charset="-78"/>
            </a:endParaRPr>
          </a:p>
          <a:p>
            <a:pPr marL="114300" indent="0" algn="just">
              <a:lnSpc>
                <a:spcPct val="150000"/>
              </a:lnSpc>
              <a:buNone/>
            </a:pPr>
            <a:endParaRPr lang="en-US" dirty="0">
              <a:cs typeface="B Lotus" pitchFamily="2" charset="-78"/>
            </a:endParaRPr>
          </a:p>
          <a:p>
            <a:endParaRPr lang="fa-IR" dirty="0"/>
          </a:p>
        </p:txBody>
      </p:sp>
    </p:spTree>
    <p:extLst>
      <p:ext uri="{BB962C8B-B14F-4D97-AF65-F5344CB8AC3E}">
        <p14:creationId xmlns:p14="http://schemas.microsoft.com/office/powerpoint/2010/main" val="3765347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sz="3200" b="1" dirty="0">
                <a:cs typeface="B Kamran" pitchFamily="2" charset="-78"/>
              </a:rPr>
              <a:t>دامنه</a:t>
            </a:r>
            <a:r>
              <a:rPr lang="en-US" sz="3200" b="1" dirty="0">
                <a:cs typeface="B Kamran" pitchFamily="2" charset="-78"/>
              </a:rPr>
              <a:t>‌</a:t>
            </a:r>
            <a:r>
              <a:rPr lang="fa-IR" sz="3200" b="1" dirty="0">
                <a:cs typeface="B Kamran" pitchFamily="2" charset="-78"/>
              </a:rPr>
              <a:t> كاربرد</a:t>
            </a:r>
            <a:br>
              <a:rPr lang="en-US" dirty="0"/>
            </a:br>
            <a:endParaRPr lang="fa-IR" dirty="0"/>
          </a:p>
        </p:txBody>
      </p:sp>
      <p:sp>
        <p:nvSpPr>
          <p:cNvPr id="3" name="Content Placeholder 2"/>
          <p:cNvSpPr>
            <a:spLocks noGrp="1"/>
          </p:cNvSpPr>
          <p:nvPr>
            <p:ph idx="1"/>
          </p:nvPr>
        </p:nvSpPr>
        <p:spPr>
          <a:xfrm>
            <a:off x="457200" y="980728"/>
            <a:ext cx="7620000" cy="5420072"/>
          </a:xfrm>
        </p:spPr>
        <p:txBody>
          <a:bodyPr>
            <a:noAutofit/>
          </a:bodyPr>
          <a:lstStyle/>
          <a:p>
            <a:pPr marL="114300" indent="0" algn="just">
              <a:lnSpc>
                <a:spcPct val="150000"/>
              </a:lnSpc>
              <a:buNone/>
            </a:pPr>
            <a:r>
              <a:rPr lang="fa-IR" sz="2000" b="1" dirty="0">
                <a:solidFill>
                  <a:srgbClr val="FF0000"/>
                </a:solidFill>
                <a:cs typeface="B Lotus" pitchFamily="2" charset="-78"/>
              </a:rPr>
              <a:t>1. </a:t>
            </a:r>
            <a:r>
              <a:rPr lang="fa-IR" sz="2000" b="1" dirty="0">
                <a:cs typeface="B Lotus" pitchFamily="2" charset="-78"/>
              </a:rPr>
              <a:t>كاربرد اين‌ استاندارد در حسابداري‌ موارد زير الزامي‌است‌، مشروط‌ بر اينكه‌ به‌ فعاليت‌ كشاورزي‌ مربوط‌ باشد :</a:t>
            </a:r>
            <a:endParaRPr lang="en-US" sz="2000" dirty="0">
              <a:cs typeface="B Lotus" pitchFamily="2" charset="-78"/>
            </a:endParaRPr>
          </a:p>
          <a:p>
            <a:pPr marL="114300" indent="0" algn="just">
              <a:lnSpc>
                <a:spcPct val="150000"/>
              </a:lnSpc>
              <a:buNone/>
            </a:pPr>
            <a:r>
              <a:rPr lang="fa-IR" sz="2000" b="1" dirty="0">
                <a:cs typeface="B Lotus" pitchFamily="2" charset="-78"/>
              </a:rPr>
              <a:t>		 </a:t>
            </a:r>
            <a:r>
              <a:rPr lang="fa-IR" sz="2000" b="1" dirty="0">
                <a:solidFill>
                  <a:srgbClr val="FF0000"/>
                </a:solidFill>
                <a:cs typeface="B Lotus" pitchFamily="2" charset="-78"/>
              </a:rPr>
              <a:t>الف‌. </a:t>
            </a:r>
            <a:r>
              <a:rPr lang="fa-IR" sz="2000" b="1" dirty="0">
                <a:cs typeface="B Lotus" pitchFamily="2" charset="-78"/>
              </a:rPr>
              <a:t>داراييهاي‌ زيستي‌، و	</a:t>
            </a:r>
            <a:endParaRPr lang="en-US" sz="2000" dirty="0">
              <a:cs typeface="B Lotus" pitchFamily="2" charset="-78"/>
            </a:endParaRPr>
          </a:p>
          <a:p>
            <a:pPr marL="114300" indent="0" algn="just">
              <a:lnSpc>
                <a:spcPct val="150000"/>
              </a:lnSpc>
              <a:buNone/>
            </a:pPr>
            <a:r>
              <a:rPr lang="fa-IR" sz="2000" b="1" dirty="0">
                <a:cs typeface="B Lotus" pitchFamily="2" charset="-78"/>
              </a:rPr>
              <a:t>		 </a:t>
            </a:r>
            <a:r>
              <a:rPr lang="fa-IR" sz="2000" b="1" dirty="0">
                <a:solidFill>
                  <a:srgbClr val="FF0000"/>
                </a:solidFill>
                <a:cs typeface="B Lotus" pitchFamily="2" charset="-78"/>
              </a:rPr>
              <a:t>ب . </a:t>
            </a:r>
            <a:r>
              <a:rPr lang="fa-IR" sz="2000" b="1" dirty="0">
                <a:cs typeface="B Lotus" pitchFamily="2" charset="-78"/>
              </a:rPr>
              <a:t>توليد كشاورزي‌ در زمان‌ برداشت‌.</a:t>
            </a:r>
            <a:endParaRPr lang="en-US" sz="2000" dirty="0">
              <a:cs typeface="B Lotus" pitchFamily="2" charset="-78"/>
            </a:endParaRPr>
          </a:p>
          <a:p>
            <a:pPr marL="114300" indent="0" algn="just">
              <a:lnSpc>
                <a:spcPct val="150000"/>
              </a:lnSpc>
              <a:buNone/>
            </a:pPr>
            <a:r>
              <a:rPr lang="fa-IR" sz="2000" b="1" dirty="0">
                <a:solidFill>
                  <a:srgbClr val="FF0000"/>
                </a:solidFill>
                <a:cs typeface="B Lotus" pitchFamily="2" charset="-78"/>
              </a:rPr>
              <a:t>2. </a:t>
            </a:r>
            <a:r>
              <a:rPr lang="fa-IR" sz="2000" b="1" dirty="0">
                <a:cs typeface="B Lotus" pitchFamily="2" charset="-78"/>
              </a:rPr>
              <a:t>اين‌ استاندارد در موارد زير كاربرد ندارد :</a:t>
            </a:r>
            <a:endParaRPr lang="en-US" sz="2000" dirty="0">
              <a:cs typeface="B Lotus" pitchFamily="2" charset="-78"/>
            </a:endParaRPr>
          </a:p>
          <a:p>
            <a:pPr marL="114300" indent="0" algn="just">
              <a:lnSpc>
                <a:spcPct val="150000"/>
              </a:lnSpc>
              <a:buNone/>
            </a:pPr>
            <a:r>
              <a:rPr lang="fa-IR" sz="2000" b="1" dirty="0">
                <a:cs typeface="B Lotus" pitchFamily="2" charset="-78"/>
              </a:rPr>
              <a:t>		 </a:t>
            </a:r>
            <a:r>
              <a:rPr lang="fa-IR" sz="2000" b="1" dirty="0">
                <a:solidFill>
                  <a:srgbClr val="FF0000"/>
                </a:solidFill>
                <a:cs typeface="B Lotus" pitchFamily="2" charset="-78"/>
              </a:rPr>
              <a:t>الف‌.</a:t>
            </a:r>
            <a:r>
              <a:rPr lang="fa-IR" sz="2000" b="1" dirty="0">
                <a:cs typeface="B Lotus" pitchFamily="2" charset="-78"/>
              </a:rPr>
              <a:t>زميـن‌ مــربوط‌ به‌ فعــاليت‌ كشــاورزي‌ (موضوع استاندارد 	حسابداري شماره‌ 11)، </a:t>
            </a:r>
            <a:endParaRPr lang="en-US" sz="2000" dirty="0">
              <a:cs typeface="B Lotus" pitchFamily="2" charset="-78"/>
            </a:endParaRPr>
          </a:p>
          <a:p>
            <a:pPr marL="114300" indent="0" algn="just">
              <a:lnSpc>
                <a:spcPct val="150000"/>
              </a:lnSpc>
              <a:buNone/>
            </a:pPr>
            <a:r>
              <a:rPr lang="fa-IR" sz="2000" b="1" dirty="0">
                <a:cs typeface="B Lotus" pitchFamily="2" charset="-78"/>
              </a:rPr>
              <a:t>		</a:t>
            </a:r>
            <a:r>
              <a:rPr lang="fa-IR" sz="2000" b="1" dirty="0">
                <a:solidFill>
                  <a:srgbClr val="FF0000"/>
                </a:solidFill>
                <a:cs typeface="B Lotus" pitchFamily="2" charset="-78"/>
              </a:rPr>
              <a:t> ب‌ .</a:t>
            </a:r>
            <a:r>
              <a:rPr lang="fa-IR" sz="2000" b="1" dirty="0">
                <a:cs typeface="B Lotus" pitchFamily="2" charset="-78"/>
              </a:rPr>
              <a:t>داراييهـاي‌ نامشهـود مربــوط‌ به‌ فعاليــت‌ كشاورزي‌ (موضوع 	استاندارد حسابداري‌ شماره‌ 17 )، و</a:t>
            </a:r>
            <a:endParaRPr lang="en-US" sz="2000" dirty="0">
              <a:cs typeface="B Lotus" pitchFamily="2" charset="-78"/>
            </a:endParaRPr>
          </a:p>
          <a:p>
            <a:pPr marL="114300" indent="0" algn="just">
              <a:lnSpc>
                <a:spcPct val="150000"/>
              </a:lnSpc>
              <a:buNone/>
            </a:pPr>
            <a:r>
              <a:rPr lang="fa-IR" sz="2000" b="1" dirty="0">
                <a:cs typeface="B Lotus" pitchFamily="2" charset="-78"/>
              </a:rPr>
              <a:t>		</a:t>
            </a:r>
            <a:r>
              <a:rPr lang="fa-IR" sz="2000" b="1" dirty="0">
                <a:solidFill>
                  <a:srgbClr val="FF0000"/>
                </a:solidFill>
                <a:cs typeface="B Lotus" pitchFamily="2" charset="-78"/>
              </a:rPr>
              <a:t>پ. </a:t>
            </a:r>
            <a:r>
              <a:rPr lang="fa-IR" sz="2000" b="1" dirty="0">
                <a:cs typeface="B Lotus" pitchFamily="2" charset="-78"/>
              </a:rPr>
              <a:t>تولیــدات کشاورزی بعد از زمـان برداشـت (موضوع استاندارد 	حسابداري‌ شماره‌ 8). </a:t>
            </a:r>
            <a:endParaRPr lang="fa-IR" sz="2000" dirty="0">
              <a:cs typeface="B Lotus" pitchFamily="2" charset="-78"/>
            </a:endParaRPr>
          </a:p>
        </p:txBody>
      </p:sp>
    </p:spTree>
    <p:extLst>
      <p:ext uri="{BB962C8B-B14F-4D97-AF65-F5344CB8AC3E}">
        <p14:creationId xmlns:p14="http://schemas.microsoft.com/office/powerpoint/2010/main" val="358702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54162"/>
          </a:xfrm>
        </p:spPr>
        <p:txBody>
          <a:bodyPr/>
          <a:lstStyle/>
          <a:p>
            <a:pPr algn="ctr"/>
            <a:r>
              <a:rPr lang="fa-IR" sz="3200" b="1" dirty="0">
                <a:cs typeface="B Kamran" pitchFamily="2" charset="-78"/>
              </a:rPr>
              <a:t>نمونه</a:t>
            </a:r>
            <a:r>
              <a:rPr lang="en-US" sz="3200" b="1" dirty="0">
                <a:cs typeface="B Kamran" pitchFamily="2" charset="-78"/>
              </a:rPr>
              <a:t>‌</a:t>
            </a:r>
            <a:r>
              <a:rPr lang="fa-IR" sz="3200" b="1" dirty="0">
                <a:cs typeface="B Kamran" pitchFamily="2" charset="-78"/>
              </a:rPr>
              <a:t>هايي</a:t>
            </a:r>
            <a:r>
              <a:rPr lang="en-US" sz="3200" b="1" dirty="0">
                <a:cs typeface="B Kamran" pitchFamily="2" charset="-78"/>
              </a:rPr>
              <a:t>‌</a:t>
            </a:r>
            <a:r>
              <a:rPr lang="fa-IR" sz="3200" b="1" dirty="0">
                <a:cs typeface="B Kamran" pitchFamily="2" charset="-78"/>
              </a:rPr>
              <a:t> از داراييهاي</a:t>
            </a:r>
            <a:r>
              <a:rPr lang="en-US" sz="3200" b="1" dirty="0">
                <a:cs typeface="B Kamran" pitchFamily="2" charset="-78"/>
              </a:rPr>
              <a:t>‌</a:t>
            </a:r>
            <a:r>
              <a:rPr lang="fa-IR" sz="3200" b="1" dirty="0">
                <a:cs typeface="B Kamran" pitchFamily="2" charset="-78"/>
              </a:rPr>
              <a:t> زيستي</a:t>
            </a:r>
            <a:r>
              <a:rPr lang="en-US" sz="3200" b="1" dirty="0">
                <a:cs typeface="B Kamran" pitchFamily="2" charset="-78"/>
              </a:rPr>
              <a:t>‌</a:t>
            </a:r>
            <a:r>
              <a:rPr lang="fa-IR" sz="3200" b="1" dirty="0">
                <a:cs typeface="B Kamran" pitchFamily="2" charset="-78"/>
              </a:rPr>
              <a:t>، توليدات</a:t>
            </a:r>
            <a:r>
              <a:rPr lang="en-US" sz="3200" b="1" dirty="0">
                <a:cs typeface="B Kamran" pitchFamily="2" charset="-78"/>
              </a:rPr>
              <a:t>‌</a:t>
            </a:r>
            <a:r>
              <a:rPr lang="fa-IR" sz="3200" b="1" dirty="0">
                <a:cs typeface="B Kamran" pitchFamily="2" charset="-78"/>
              </a:rPr>
              <a:t> كشاورزي</a:t>
            </a:r>
            <a:r>
              <a:rPr lang="en-US" sz="3200" b="1" dirty="0">
                <a:cs typeface="B Kamran" pitchFamily="2" charset="-78"/>
              </a:rPr>
              <a:t>‌</a:t>
            </a:r>
            <a:r>
              <a:rPr lang="fa-IR" sz="3200" b="1" dirty="0">
                <a:cs typeface="B Kamran" pitchFamily="2" charset="-78"/>
              </a:rPr>
              <a:t> و محصولاتي</a:t>
            </a:r>
            <a:r>
              <a:rPr lang="en-US" sz="3200" b="1" dirty="0">
                <a:cs typeface="B Kamran" pitchFamily="2" charset="-78"/>
              </a:rPr>
              <a:t>‌</a:t>
            </a:r>
            <a:r>
              <a:rPr lang="fa-IR" sz="3200" b="1" dirty="0">
                <a:cs typeface="B Kamran" pitchFamily="2" charset="-78"/>
              </a:rPr>
              <a:t> كه</a:t>
            </a:r>
            <a:r>
              <a:rPr lang="en-US" sz="3200" b="1" dirty="0">
                <a:cs typeface="B Kamran" pitchFamily="2" charset="-78"/>
              </a:rPr>
              <a:t>‌</a:t>
            </a:r>
            <a:r>
              <a:rPr lang="fa-IR" sz="3200" b="1" dirty="0">
                <a:cs typeface="B Kamran" pitchFamily="2" charset="-78"/>
              </a:rPr>
              <a:t> از فراوري</a:t>
            </a:r>
            <a:r>
              <a:rPr lang="en-US" sz="3200" b="1" dirty="0">
                <a:cs typeface="B Kamran" pitchFamily="2" charset="-78"/>
              </a:rPr>
              <a:t>‌</a:t>
            </a:r>
            <a:r>
              <a:rPr lang="fa-IR" sz="3200" b="1" dirty="0">
                <a:cs typeface="B Kamran" pitchFamily="2" charset="-78"/>
              </a:rPr>
              <a:t> پس</a:t>
            </a:r>
            <a:r>
              <a:rPr lang="en-US" sz="3200" b="1" dirty="0">
                <a:cs typeface="B Kamran" pitchFamily="2" charset="-78"/>
              </a:rPr>
              <a:t>‌</a:t>
            </a:r>
            <a:r>
              <a:rPr lang="fa-IR" sz="3200" b="1" dirty="0">
                <a:cs typeface="B Kamran" pitchFamily="2" charset="-78"/>
              </a:rPr>
              <a:t> از برداشت</a:t>
            </a:r>
            <a:r>
              <a:rPr lang="en-US" sz="3200" b="1" dirty="0">
                <a:cs typeface="B Kamran" pitchFamily="2" charset="-78"/>
              </a:rPr>
              <a:t>‌</a:t>
            </a:r>
            <a:r>
              <a:rPr lang="fa-IR" sz="3200" b="1" dirty="0">
                <a:cs typeface="B Kamran" pitchFamily="2" charset="-78"/>
              </a:rPr>
              <a:t> حاصل</a:t>
            </a:r>
            <a:r>
              <a:rPr lang="en-US" sz="3200" b="1" dirty="0">
                <a:cs typeface="B Kamran" pitchFamily="2" charset="-78"/>
              </a:rPr>
              <a:t>‌</a:t>
            </a:r>
            <a:r>
              <a:rPr lang="fa-IR" sz="3200" b="1" dirty="0">
                <a:cs typeface="B Kamran" pitchFamily="2" charset="-78"/>
              </a:rPr>
              <a:t> مي</a:t>
            </a:r>
            <a:r>
              <a:rPr lang="en-US" sz="3200" b="1" dirty="0">
                <a:cs typeface="B Kamran" pitchFamily="2" charset="-78"/>
              </a:rPr>
              <a:t>‌</a:t>
            </a:r>
            <a:r>
              <a:rPr lang="fa-IR" sz="3200" b="1" dirty="0">
                <a:cs typeface="B Kamran" pitchFamily="2" charset="-78"/>
              </a:rPr>
              <a:t>شود :</a:t>
            </a:r>
            <a:br>
              <a:rPr lang="en-US" dirty="0"/>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831340"/>
              </p:ext>
            </p:extLst>
          </p:nvPr>
        </p:nvGraphicFramePr>
        <p:xfrm>
          <a:off x="457199" y="1412771"/>
          <a:ext cx="7643193" cy="4985222"/>
        </p:xfrm>
        <a:graphic>
          <a:graphicData uri="http://schemas.openxmlformats.org/drawingml/2006/table">
            <a:tbl>
              <a:tblPr rtl="1" firstRow="1" bandRow="1">
                <a:tableStyleId>{5C22544A-7EE6-4342-B048-85BDC9FD1C3A}</a:tableStyleId>
              </a:tblPr>
              <a:tblGrid>
                <a:gridCol w="2547731">
                  <a:extLst>
                    <a:ext uri="{9D8B030D-6E8A-4147-A177-3AD203B41FA5}">
                      <a16:colId xmlns:a16="http://schemas.microsoft.com/office/drawing/2014/main" val="20000"/>
                    </a:ext>
                  </a:extLst>
                </a:gridCol>
                <a:gridCol w="2547731">
                  <a:extLst>
                    <a:ext uri="{9D8B030D-6E8A-4147-A177-3AD203B41FA5}">
                      <a16:colId xmlns:a16="http://schemas.microsoft.com/office/drawing/2014/main" val="20001"/>
                    </a:ext>
                  </a:extLst>
                </a:gridCol>
                <a:gridCol w="2547731">
                  <a:extLst>
                    <a:ext uri="{9D8B030D-6E8A-4147-A177-3AD203B41FA5}">
                      <a16:colId xmlns:a16="http://schemas.microsoft.com/office/drawing/2014/main" val="20002"/>
                    </a:ext>
                  </a:extLst>
                </a:gridCol>
              </a:tblGrid>
              <a:tr h="686547">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1" i="0" u="none" strike="noStrike" kern="1200" cap="none" normalizeH="0" baseline="0" dirty="0">
                          <a:ln>
                            <a:noFill/>
                          </a:ln>
                          <a:solidFill>
                            <a:schemeClr val="tx1"/>
                          </a:solidFill>
                          <a:effectLst/>
                          <a:latin typeface="Times" pitchFamily="18" charset="0"/>
                          <a:ea typeface="Times New Roman" pitchFamily="18" charset="0"/>
                          <a:cs typeface="B Homa" pitchFamily="2" charset="-78"/>
                        </a:rPr>
                        <a:t>داراييهاي‌ زيستي‌</a:t>
                      </a: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1" i="0" u="none" strike="noStrike" cap="none" normalizeH="0" baseline="0" dirty="0">
                          <a:ln>
                            <a:noFill/>
                          </a:ln>
                          <a:solidFill>
                            <a:schemeClr val="tx1"/>
                          </a:solidFill>
                          <a:effectLst/>
                          <a:latin typeface="Times" pitchFamily="18" charset="0"/>
                          <a:ea typeface="Times New Roman" pitchFamily="18" charset="0"/>
                          <a:cs typeface="B Homa" pitchFamily="2" charset="-78"/>
                        </a:rPr>
                        <a:t>توليدات‌ كشاورزي‌</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Homa"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1" i="0" u="none" strike="noStrike" cap="none" normalizeH="0" baseline="0" dirty="0">
                          <a:ln>
                            <a:noFill/>
                          </a:ln>
                          <a:solidFill>
                            <a:schemeClr val="tx1"/>
                          </a:solidFill>
                          <a:effectLst/>
                          <a:latin typeface="Times" pitchFamily="18" charset="0"/>
                          <a:ea typeface="Times New Roman" pitchFamily="18" charset="0"/>
                          <a:cs typeface="B Homa" pitchFamily="2" charset="-78"/>
                        </a:rPr>
                        <a:t>محصولات‌ فراوري‌ شده‌ بعد</a:t>
                      </a:r>
                      <a:r>
                        <a:rPr kumimoji="0" lang="fa-IR" sz="2000" b="1" i="0" u="none" strike="noStrike" cap="none" normalizeH="0" baseline="0" dirty="0">
                          <a:ln>
                            <a:noFill/>
                          </a:ln>
                          <a:solidFill>
                            <a:schemeClr val="tx1"/>
                          </a:solidFill>
                          <a:effectLst/>
                          <a:latin typeface="Times" pitchFamily="18" charset="0"/>
                          <a:ea typeface="Times New Roman" pitchFamily="18" charset="0"/>
                          <a:cs typeface="Titr" pitchFamily="2" charset="-78"/>
                        </a:rPr>
                        <a:t> </a:t>
                      </a:r>
                      <a:r>
                        <a:rPr kumimoji="0" lang="fa-IR" sz="2000" b="1" i="0" u="none" strike="noStrike" cap="none" normalizeH="0" baseline="0" dirty="0">
                          <a:ln>
                            <a:noFill/>
                          </a:ln>
                          <a:solidFill>
                            <a:schemeClr val="tx1"/>
                          </a:solidFill>
                          <a:effectLst/>
                          <a:latin typeface="Times" pitchFamily="18" charset="0"/>
                          <a:ea typeface="Times New Roman" pitchFamily="18" charset="0"/>
                          <a:cs typeface="B Homa" pitchFamily="2" charset="-78"/>
                        </a:rPr>
                        <a:t>از برداشت‌</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Homa" pitchFamily="2" charset="-78"/>
                      </a:endParaRPr>
                    </a:p>
                  </a:txBody>
                  <a:tcPr marL="90000" marR="90000" marT="46806" marB="46806" anchor="ctr" horzOverflow="overflow"/>
                </a:tc>
                <a:extLst>
                  <a:ext uri="{0D108BD9-81ED-4DB2-BD59-A6C34878D82A}">
                    <a16:rowId xmlns:a16="http://schemas.microsoft.com/office/drawing/2014/main" val="10000"/>
                  </a:ext>
                </a:extLst>
              </a:tr>
              <a:tr h="428201">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گوسفند</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پشم‌</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نخ ،  فرش‌</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01"/>
                  </a:ext>
                </a:extLst>
              </a:tr>
              <a:tr h="428201">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گله‌ شيري‌</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شير</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پنير</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02"/>
                  </a:ext>
                </a:extLst>
              </a:tr>
              <a:tr h="428201">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گوساله‌</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گوشت‌</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سوسيس‌</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03"/>
                  </a:ext>
                </a:extLst>
              </a:tr>
              <a:tr h="428201">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مرغ‌ تخم‌گذار</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تخم‌ مرغ‌</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محصولات‌ غذايي‌</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04"/>
                  </a:ext>
                </a:extLst>
              </a:tr>
              <a:tr h="428201">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ماهي‌</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گوشت‌</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كنسرو ماهي‌</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05"/>
                  </a:ext>
                </a:extLst>
              </a:tr>
              <a:tr h="428201">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تاكستان‌</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انگور</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سركـه‌</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06"/>
                  </a:ext>
                </a:extLst>
              </a:tr>
              <a:tr h="428201">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درخت‌ سيب‌</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سيب‌</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كمپوت‌</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07"/>
                  </a:ext>
                </a:extLst>
              </a:tr>
              <a:tr h="428201">
                <a:tc rowSpan="2">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گياهان‌</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پنبـه‌</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نخ‌ ،  پارچه‌</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08"/>
                  </a:ext>
                </a:extLst>
              </a:tr>
              <a:tr h="428201">
                <a:tc vMerge="1">
                  <a:txBody>
                    <a:bodyPr/>
                    <a:lstStyle/>
                    <a:p>
                      <a:pPr rtl="1"/>
                      <a:endParaRPr lang="fa-IR"/>
                    </a:p>
                  </a:txBody>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نيشكر</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شكر</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09"/>
                  </a:ext>
                </a:extLst>
              </a:tr>
              <a:tr h="428201">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بوته‌ چاي‌</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a:ln>
                            <a:noFill/>
                          </a:ln>
                          <a:solidFill>
                            <a:schemeClr val="tx1"/>
                          </a:solidFill>
                          <a:effectLst/>
                          <a:latin typeface="Times" pitchFamily="18" charset="0"/>
                          <a:ea typeface="Times New Roman" pitchFamily="18" charset="0"/>
                          <a:cs typeface="B Lotus" pitchFamily="2" charset="-78"/>
                        </a:rPr>
                        <a:t>برگ‌ چاي‌</a:t>
                      </a:r>
                      <a:endParaRPr kumimoji="0" lang="fa-IR" sz="2000" b="1" i="0" u="none" strike="noStrike" cap="none" normalizeH="0" baseline="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Tx/>
                        <a:buFontTx/>
                        <a:buNone/>
                        <a:tabLst/>
                      </a:pPr>
                      <a:r>
                        <a:rPr kumimoji="0" lang="fa-IR" sz="2000" b="0" i="0" u="none" strike="noStrike" cap="none" normalizeH="0" baseline="0" dirty="0">
                          <a:ln>
                            <a:noFill/>
                          </a:ln>
                          <a:solidFill>
                            <a:schemeClr val="tx1"/>
                          </a:solidFill>
                          <a:effectLst/>
                          <a:latin typeface="Times" pitchFamily="18" charset="0"/>
                          <a:ea typeface="Times New Roman" pitchFamily="18" charset="0"/>
                          <a:cs typeface="B Lotus" pitchFamily="2" charset="-78"/>
                        </a:rPr>
                        <a:t>چاي‌ خشك‌</a:t>
                      </a:r>
                      <a:endParaRPr kumimoji="0" lang="fa-IR" sz="2000" b="1" i="0" u="none" strike="noStrike" cap="none" normalizeH="0" baseline="0" dirty="0">
                        <a:ln>
                          <a:noFill/>
                        </a:ln>
                        <a:solidFill>
                          <a:schemeClr val="tx1"/>
                        </a:solidFill>
                        <a:effectLst/>
                        <a:latin typeface="Arial Black" pitchFamily="34" charset="0"/>
                        <a:ea typeface="Times New Roman" pitchFamily="18" charset="0"/>
                        <a:cs typeface="B Lotus" pitchFamily="2" charset="-78"/>
                      </a:endParaRPr>
                    </a:p>
                  </a:txBody>
                  <a:tcPr marL="90000" marR="90000" marT="46806" marB="46806" anchor="ctr" horzOverflow="overflow"/>
                </a:tc>
                <a:extLst>
                  <a:ext uri="{0D108BD9-81ED-4DB2-BD59-A6C34878D82A}">
                    <a16:rowId xmlns:a16="http://schemas.microsoft.com/office/drawing/2014/main" val="10010"/>
                  </a:ext>
                </a:extLst>
              </a:tr>
            </a:tbl>
          </a:graphicData>
        </a:graphic>
      </p:graphicFrame>
      <p:sp>
        <p:nvSpPr>
          <p:cNvPr id="5" name="TextBox 4">
            <a:extLst>
              <a:ext uri="{FF2B5EF4-FFF2-40B4-BE49-F238E27FC236}">
                <a16:creationId xmlns:a16="http://schemas.microsoft.com/office/drawing/2014/main" id="{AD987D95-9D4F-4B7D-9827-39FDE908F530}"/>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92098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sz="3600" b="1" dirty="0">
                <a:cs typeface="B Kamran" pitchFamily="2" charset="-78"/>
              </a:rPr>
              <a:t>فعاليت</a:t>
            </a:r>
            <a:r>
              <a:rPr lang="en-US" sz="3600" b="1" dirty="0">
                <a:cs typeface="B Kamran" pitchFamily="2" charset="-78"/>
              </a:rPr>
              <a:t>‌</a:t>
            </a:r>
            <a:r>
              <a:rPr lang="fa-IR" sz="3600" b="1" dirty="0">
                <a:cs typeface="B Kamran" pitchFamily="2" charset="-78"/>
              </a:rPr>
              <a:t> كشاورزي</a:t>
            </a:r>
            <a:r>
              <a:rPr lang="en-US" b="1" dirty="0"/>
              <a:t>‌</a:t>
            </a:r>
            <a:br>
              <a:rPr lang="en-US" dirty="0"/>
            </a:br>
            <a:endParaRPr lang="fa-IR" dirty="0"/>
          </a:p>
        </p:txBody>
      </p:sp>
      <p:sp>
        <p:nvSpPr>
          <p:cNvPr id="3" name="Content Placeholder 2"/>
          <p:cNvSpPr>
            <a:spLocks noGrp="1"/>
          </p:cNvSpPr>
          <p:nvPr>
            <p:ph idx="1"/>
          </p:nvPr>
        </p:nvSpPr>
        <p:spPr>
          <a:xfrm>
            <a:off x="457200" y="1124744"/>
            <a:ext cx="7620000" cy="5276056"/>
          </a:xfrm>
        </p:spPr>
        <p:txBody>
          <a:bodyPr>
            <a:normAutofit lnSpcReduction="10000"/>
          </a:bodyPr>
          <a:lstStyle/>
          <a:p>
            <a:pPr marL="114300" indent="0" algn="just" fontAlgn="base">
              <a:lnSpc>
                <a:spcPct val="150000"/>
              </a:lnSpc>
              <a:buNone/>
            </a:pPr>
            <a:r>
              <a:rPr lang="fa-IR" sz="2000" b="1" dirty="0">
                <a:solidFill>
                  <a:srgbClr val="FF0000"/>
                </a:solidFill>
                <a:cs typeface="B Lotus" pitchFamily="2" charset="-78"/>
              </a:rPr>
              <a:t>فعاليت‌ كشاورزي‌ </a:t>
            </a:r>
            <a:r>
              <a:rPr lang="fa-IR" sz="2000" b="1" dirty="0">
                <a:cs typeface="B Lotus" pitchFamily="2" charset="-78"/>
              </a:rPr>
              <a:t>عبارت‌ است‌ از مديريت‌ بر دگرديسي‌ داراييهاي‌ زيستي‌ براي‌ فروش‌، تبديل‌ به‌ توليد كشاورزي‌ يا افزايش‌ داراييهاي‌ زيستي‌.</a:t>
            </a:r>
            <a:endParaRPr lang="en-US" sz="2000" dirty="0">
              <a:cs typeface="B Lotus" pitchFamily="2" charset="-78"/>
            </a:endParaRPr>
          </a:p>
          <a:p>
            <a:pPr marL="114300" indent="0" algn="just" fontAlgn="base">
              <a:lnSpc>
                <a:spcPct val="150000"/>
              </a:lnSpc>
              <a:buNone/>
            </a:pPr>
            <a:r>
              <a:rPr lang="fa-IR" sz="2000" b="1" dirty="0">
                <a:cs typeface="B Lotus" pitchFamily="2" charset="-78"/>
              </a:rPr>
              <a:t>برخي‌ ويژگيهاي‌ مشترك‌ فعاليتهای کشاورزی به‌ شرح‌ زير مي‌باشد :</a:t>
            </a:r>
            <a:endParaRPr lang="en-US" sz="2000" dirty="0">
              <a:cs typeface="B Lotus" pitchFamily="2" charset="-78"/>
            </a:endParaRPr>
          </a:p>
          <a:p>
            <a:pPr marL="114300" indent="0" algn="just" fontAlgn="base">
              <a:lnSpc>
                <a:spcPct val="150000"/>
              </a:lnSpc>
              <a:buNone/>
            </a:pPr>
            <a:r>
              <a:rPr lang="fa-IR" sz="2000" b="1" dirty="0">
                <a:cs typeface="B Lotus" pitchFamily="2" charset="-78"/>
              </a:rPr>
              <a:t> </a:t>
            </a:r>
            <a:r>
              <a:rPr lang="fa-IR" sz="2000" b="1" dirty="0">
                <a:solidFill>
                  <a:srgbClr val="FF0000"/>
                </a:solidFill>
                <a:cs typeface="B Lotus" pitchFamily="2" charset="-78"/>
              </a:rPr>
              <a:t>الف‌. </a:t>
            </a:r>
            <a:r>
              <a:rPr lang="fa-IR" sz="2000" b="1" dirty="0">
                <a:cs typeface="B Lotus" pitchFamily="2" charset="-78"/>
              </a:rPr>
              <a:t>قابليت‌ تغيير.  حيوانات‌ و گياهان‌ زنده‌ به‌صورت‌ بالقوه‌ توانايي‌ دگرديسي‌ زيستي‌ دارند،</a:t>
            </a:r>
            <a:endParaRPr lang="en-US" sz="2000" dirty="0">
              <a:cs typeface="B Lotus" pitchFamily="2" charset="-78"/>
            </a:endParaRPr>
          </a:p>
          <a:p>
            <a:pPr marL="114300" indent="0" algn="just" fontAlgn="base">
              <a:lnSpc>
                <a:spcPct val="150000"/>
              </a:lnSpc>
              <a:buNone/>
            </a:pPr>
            <a:r>
              <a:rPr lang="fa-IR" sz="2000" b="1" dirty="0">
                <a:solidFill>
                  <a:srgbClr val="FF0000"/>
                </a:solidFill>
                <a:cs typeface="B Lotus" pitchFamily="2" charset="-78"/>
              </a:rPr>
              <a:t> ب‌ . </a:t>
            </a:r>
            <a:r>
              <a:rPr lang="fa-IR" sz="2000" b="1" dirty="0">
                <a:cs typeface="B Lotus" pitchFamily="2" charset="-78"/>
              </a:rPr>
              <a:t>مديريت‌ تغيير.  مجموعه‌ فعاليتهايي‌ كه‌ از طريق‌ بهينه‌سازي‌ و ايجاد شرايط‌ لازم‌ (از قبيل‌ سطوح‌ تغذيه‌، رطوبت‌، و...) فرايند دگرديسي‌ را تسهيل‌ مي‌كند. چنين‌ مديريتي‌ فعاليت‌ كشاورزي‌ را از ساير فعاليتها متمايز مي‌سازد، و</a:t>
            </a:r>
            <a:endParaRPr lang="en-US" sz="2000" dirty="0">
              <a:cs typeface="B Lotus" pitchFamily="2" charset="-78"/>
            </a:endParaRPr>
          </a:p>
          <a:p>
            <a:pPr marL="114300" indent="0" algn="just" fontAlgn="base">
              <a:lnSpc>
                <a:spcPct val="150000"/>
              </a:lnSpc>
              <a:buNone/>
            </a:pPr>
            <a:r>
              <a:rPr lang="fa-IR" sz="2000" b="1" dirty="0">
                <a:cs typeface="B Lotus" pitchFamily="2" charset="-78"/>
              </a:rPr>
              <a:t> </a:t>
            </a:r>
            <a:r>
              <a:rPr lang="fa-IR" sz="2000" b="1" dirty="0">
                <a:solidFill>
                  <a:srgbClr val="FF0000"/>
                </a:solidFill>
                <a:cs typeface="B Lotus" pitchFamily="2" charset="-78"/>
              </a:rPr>
              <a:t>ج‌ . </a:t>
            </a:r>
            <a:r>
              <a:rPr lang="fa-IR" sz="2000" b="1" dirty="0">
                <a:cs typeface="B Lotus" pitchFamily="2" charset="-78"/>
              </a:rPr>
              <a:t>اندازه‌گيري‌ تغيير.  تغييرات‌ كيفي‌ (براي‌ مثال‌، اصلاح‌نژاد، درجه‌ غلظت‌، و ...) يا تغييرات‌ كمي‌ (براي‌ مثال‌، توليد مثل‌، وزن‌، و ...) ناشي‌ از دگرديسي‌ به‌ عنوان‌ شاخصهاي‌ فعاليت‌ معمول‌ مديريت‌، اندازه‌گيري‌ و نظارت‌ مي‌شود.</a:t>
            </a:r>
            <a:endParaRPr lang="en-US" sz="2000" dirty="0">
              <a:cs typeface="B Lotus" pitchFamily="2" charset="-78"/>
            </a:endParaRPr>
          </a:p>
          <a:p>
            <a:endParaRPr lang="fa-IR" dirty="0"/>
          </a:p>
        </p:txBody>
      </p:sp>
      <p:sp>
        <p:nvSpPr>
          <p:cNvPr id="4" name="TextBox 3">
            <a:extLst>
              <a:ext uri="{FF2B5EF4-FFF2-40B4-BE49-F238E27FC236}">
                <a16:creationId xmlns:a16="http://schemas.microsoft.com/office/drawing/2014/main" id="{8C499F93-BF9C-4E62-96BF-40C90B0A0F94}"/>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996586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8058"/>
          </a:xfrm>
        </p:spPr>
        <p:txBody>
          <a:bodyPr/>
          <a:lstStyle/>
          <a:p>
            <a:pPr algn="ctr"/>
            <a:r>
              <a:rPr lang="fa-IR" sz="3200" b="1" dirty="0">
                <a:cs typeface="B Kamran" pitchFamily="2" charset="-78"/>
              </a:rPr>
              <a:t>دارایی زیستی</a:t>
            </a:r>
            <a:r>
              <a:rPr lang="en-US" sz="3200" b="1" dirty="0"/>
              <a:t>‌</a:t>
            </a:r>
            <a:endParaRPr lang="fa-IR" sz="3200" dirty="0"/>
          </a:p>
        </p:txBody>
      </p:sp>
      <p:sp>
        <p:nvSpPr>
          <p:cNvPr id="3" name="Content Placeholder 2"/>
          <p:cNvSpPr>
            <a:spLocks noGrp="1"/>
          </p:cNvSpPr>
          <p:nvPr>
            <p:ph idx="1"/>
          </p:nvPr>
        </p:nvSpPr>
        <p:spPr>
          <a:xfrm>
            <a:off x="467544" y="764704"/>
            <a:ext cx="7609656" cy="5904656"/>
          </a:xfrm>
        </p:spPr>
        <p:txBody>
          <a:bodyPr>
            <a:normAutofit fontScale="25000" lnSpcReduction="20000"/>
          </a:bodyPr>
          <a:lstStyle/>
          <a:p>
            <a:pPr marL="114300" lvl="0" indent="0" algn="just" fontAlgn="base">
              <a:lnSpc>
                <a:spcPct val="170000"/>
              </a:lnSpc>
              <a:buNone/>
            </a:pPr>
            <a:r>
              <a:rPr lang="fa-IR" sz="8000" b="1" dirty="0">
                <a:solidFill>
                  <a:srgbClr val="FF0000"/>
                </a:solidFill>
                <a:cs typeface="B Lotus" pitchFamily="2" charset="-78"/>
              </a:rPr>
              <a:t>دگرديسي</a:t>
            </a:r>
            <a:endParaRPr lang="en-US" sz="8000" dirty="0">
              <a:solidFill>
                <a:srgbClr val="FF0000"/>
              </a:solidFill>
              <a:cs typeface="B Lotus" pitchFamily="2" charset="-78"/>
            </a:endParaRPr>
          </a:p>
          <a:p>
            <a:pPr marL="114300" indent="0" algn="just" fontAlgn="base">
              <a:lnSpc>
                <a:spcPct val="170000"/>
              </a:lnSpc>
              <a:buNone/>
            </a:pPr>
            <a:r>
              <a:rPr lang="fa-IR" sz="8000" b="1" dirty="0">
                <a:cs typeface="B Lotus" pitchFamily="2" charset="-78"/>
              </a:rPr>
              <a:t>دگرديسي</a:t>
            </a:r>
            <a:r>
              <a:rPr lang="en-US" sz="8000" b="1" dirty="0">
                <a:cs typeface="B Lotus" pitchFamily="2" charset="-78"/>
              </a:rPr>
              <a:t>‌</a:t>
            </a:r>
            <a:r>
              <a:rPr lang="fa-IR" sz="8000" b="1" dirty="0">
                <a:cs typeface="B Lotus" pitchFamily="2" charset="-78"/>
              </a:rPr>
              <a:t> شامل‌ فرايندهاي‌ رشد، تحليل‌، توليد و توليد مثل‌ است‌ كه‌ به‌ تغييرات‌ كيفي‌ يا كمّي‌ دارايي‌ زيستي‌ مي‌انجامد. </a:t>
            </a:r>
            <a:endParaRPr lang="en-US" sz="8000" dirty="0">
              <a:cs typeface="B Lotus" pitchFamily="2" charset="-78"/>
            </a:endParaRPr>
          </a:p>
          <a:p>
            <a:pPr marL="114300" indent="0" algn="just" fontAlgn="base">
              <a:lnSpc>
                <a:spcPct val="170000"/>
              </a:lnSpc>
              <a:buNone/>
            </a:pPr>
            <a:r>
              <a:rPr lang="fa-IR" sz="8000" b="1" dirty="0">
                <a:cs typeface="B Lotus" pitchFamily="2" charset="-78"/>
              </a:rPr>
              <a:t>دگرديسي‌ به‌ يكي‌ از نتايج‌ زير منجر مي‌شود :</a:t>
            </a:r>
            <a:endParaRPr lang="en-US" sz="8000" dirty="0">
              <a:cs typeface="B Lotus" pitchFamily="2" charset="-78"/>
            </a:endParaRPr>
          </a:p>
          <a:p>
            <a:pPr marL="114300" indent="0" algn="just" fontAlgn="base">
              <a:lnSpc>
                <a:spcPct val="170000"/>
              </a:lnSpc>
              <a:buNone/>
            </a:pPr>
            <a:r>
              <a:rPr lang="fa-IR" sz="8000" b="1" dirty="0">
                <a:solidFill>
                  <a:srgbClr val="FF0000"/>
                </a:solidFill>
                <a:cs typeface="B Lotus" pitchFamily="2" charset="-78"/>
              </a:rPr>
              <a:t>الف‌. </a:t>
            </a:r>
            <a:r>
              <a:rPr lang="fa-IR" sz="8000" b="1" dirty="0">
                <a:cs typeface="B Lotus" pitchFamily="2" charset="-78"/>
              </a:rPr>
              <a:t>تغييرات‌ در دارايي‌ از طريق‌ رشد، تحليل‌ ياتوليد،يا</a:t>
            </a:r>
            <a:endParaRPr lang="en-US" sz="8000" dirty="0">
              <a:cs typeface="B Lotus" pitchFamily="2" charset="-78"/>
            </a:endParaRPr>
          </a:p>
          <a:p>
            <a:pPr marL="114300" indent="0" algn="just" fontAlgn="base">
              <a:lnSpc>
                <a:spcPct val="170000"/>
              </a:lnSpc>
              <a:buNone/>
            </a:pPr>
            <a:r>
              <a:rPr lang="fa-IR" sz="8000" b="1" dirty="0">
                <a:solidFill>
                  <a:srgbClr val="FF0000"/>
                </a:solidFill>
                <a:cs typeface="B Lotus" pitchFamily="2" charset="-78"/>
              </a:rPr>
              <a:t> ب‌ . </a:t>
            </a:r>
            <a:r>
              <a:rPr lang="fa-IR" sz="8000" b="1" dirty="0">
                <a:cs typeface="B Lotus" pitchFamily="2" charset="-78"/>
              </a:rPr>
              <a:t>توليد محصول‌ كشاورزي‌ از قبيل‌ برگ‌ چاي‌، پشم‌ و شير.</a:t>
            </a:r>
            <a:endParaRPr lang="en-US" sz="8000" dirty="0">
              <a:cs typeface="B Lotus" pitchFamily="2" charset="-78"/>
            </a:endParaRPr>
          </a:p>
          <a:p>
            <a:pPr marL="114300" lvl="0" indent="0" algn="just" fontAlgn="base">
              <a:lnSpc>
                <a:spcPct val="170000"/>
              </a:lnSpc>
              <a:buNone/>
            </a:pPr>
            <a:r>
              <a:rPr lang="fa-IR" sz="8000" b="1" dirty="0">
                <a:solidFill>
                  <a:srgbClr val="FF0000"/>
                </a:solidFill>
                <a:cs typeface="B Lotus" pitchFamily="2" charset="-78"/>
              </a:rPr>
              <a:t>دارايي‌ زيستي</a:t>
            </a:r>
            <a:endParaRPr lang="en-US" sz="8000" dirty="0">
              <a:solidFill>
                <a:srgbClr val="FF0000"/>
              </a:solidFill>
              <a:cs typeface="B Lotus" pitchFamily="2" charset="-78"/>
            </a:endParaRPr>
          </a:p>
          <a:p>
            <a:pPr marL="114300" indent="0" algn="just" fontAlgn="base">
              <a:lnSpc>
                <a:spcPct val="170000"/>
              </a:lnSpc>
              <a:buNone/>
            </a:pPr>
            <a:r>
              <a:rPr lang="fa-IR" sz="8000" b="1" dirty="0">
                <a:cs typeface="B Lotus" pitchFamily="2" charset="-78"/>
              </a:rPr>
              <a:t>دارايي‌ زيستي</a:t>
            </a:r>
            <a:r>
              <a:rPr lang="en-US" sz="8000" b="1" dirty="0">
                <a:cs typeface="B Lotus" pitchFamily="2" charset="-78"/>
              </a:rPr>
              <a:t>‌</a:t>
            </a:r>
            <a:r>
              <a:rPr lang="fa-IR" sz="8000" b="1" dirty="0">
                <a:cs typeface="B Lotus" pitchFamily="2" charset="-78"/>
              </a:rPr>
              <a:t> عبارت‌ است‌ از حيوان‌ يا گياه‌ زنده‌.</a:t>
            </a:r>
            <a:endParaRPr lang="en-US" sz="8000" dirty="0">
              <a:cs typeface="B Lotus" pitchFamily="2" charset="-78"/>
            </a:endParaRPr>
          </a:p>
          <a:p>
            <a:pPr marL="114300" indent="0" algn="just" fontAlgn="base">
              <a:lnSpc>
                <a:spcPct val="170000"/>
              </a:lnSpc>
              <a:buNone/>
            </a:pPr>
            <a:r>
              <a:rPr lang="fa-IR" sz="8000" b="1" dirty="0">
                <a:solidFill>
                  <a:srgbClr val="FF0000"/>
                </a:solidFill>
                <a:cs typeface="B Lotus" pitchFamily="2" charset="-78"/>
              </a:rPr>
              <a:t>دارايي‌ زيستي‌ مولد: </a:t>
            </a:r>
            <a:r>
              <a:rPr lang="fa-IR" sz="8000" b="1" dirty="0">
                <a:cs typeface="B Lotus" pitchFamily="2" charset="-78"/>
              </a:rPr>
              <a:t>عبارت‌ است‌ از يك‌ دارايي‌ كه‌ به‌قصد توليد مثل‌، اصلاح‌ نژاد و يا توليد كشاورزي‌ ، با حفظ‌ حيات‌ دارايي‌ زيستي‌ ،  نگهداري‌ مي‌شود و قابليت‌ برداشت‌ در بيش‌ از يك‌ سال‌ را دارد (مانند دامهاي‌ شيري‌،  تاكستانها،  درختان‌ ميوه‌ و مرغهاي‌ تخم‌گذار)‌. </a:t>
            </a:r>
            <a:endParaRPr lang="en-US" sz="8000" dirty="0">
              <a:cs typeface="B Lotus" pitchFamily="2" charset="-78"/>
            </a:endParaRPr>
          </a:p>
          <a:p>
            <a:endParaRPr lang="fa-IR" dirty="0"/>
          </a:p>
        </p:txBody>
      </p:sp>
      <p:sp>
        <p:nvSpPr>
          <p:cNvPr id="4" name="TextBox 3">
            <a:extLst>
              <a:ext uri="{FF2B5EF4-FFF2-40B4-BE49-F238E27FC236}">
                <a16:creationId xmlns:a16="http://schemas.microsoft.com/office/drawing/2014/main" id="{5A8BA175-4934-4A88-A6C7-B27F586A53E7}"/>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306111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pPr algn="ctr"/>
            <a:r>
              <a:rPr lang="fa-IR" sz="3200" b="1" dirty="0">
                <a:cs typeface="B Kamran" pitchFamily="2" charset="-78"/>
              </a:rPr>
              <a:t>دارایی زیستی</a:t>
            </a:r>
            <a:r>
              <a:rPr lang="en-US" sz="3200" b="1" dirty="0">
                <a:cs typeface="B Kamran" pitchFamily="2" charset="-78"/>
              </a:rPr>
              <a:t>‌</a:t>
            </a:r>
            <a:endParaRPr lang="fa-IR" sz="3200" dirty="0">
              <a:cs typeface="B Kamran" pitchFamily="2" charset="-78"/>
            </a:endParaRPr>
          </a:p>
        </p:txBody>
      </p:sp>
      <p:sp>
        <p:nvSpPr>
          <p:cNvPr id="3" name="Content Placeholder 2"/>
          <p:cNvSpPr>
            <a:spLocks noGrp="1"/>
          </p:cNvSpPr>
          <p:nvPr>
            <p:ph idx="1"/>
          </p:nvPr>
        </p:nvSpPr>
        <p:spPr>
          <a:xfrm>
            <a:off x="457200" y="1412776"/>
            <a:ext cx="7620000" cy="4680520"/>
          </a:xfrm>
        </p:spPr>
        <p:txBody>
          <a:bodyPr/>
          <a:lstStyle/>
          <a:p>
            <a:pPr marL="114300" indent="0" algn="just">
              <a:lnSpc>
                <a:spcPct val="150000"/>
              </a:lnSpc>
              <a:buNone/>
            </a:pPr>
            <a:r>
              <a:rPr lang="fa-IR" sz="2000" b="1" dirty="0">
                <a:solidFill>
                  <a:srgbClr val="FF0000"/>
                </a:solidFill>
                <a:cs typeface="B Lotus" pitchFamily="2" charset="-78"/>
              </a:rPr>
              <a:t>دارايي‌ زيستي‌ غير مولد:  </a:t>
            </a:r>
            <a:r>
              <a:rPr lang="fa-IR" sz="2000" b="1" dirty="0">
                <a:cs typeface="B Lotus" pitchFamily="2" charset="-78"/>
              </a:rPr>
              <a:t>به‌ طبقه‌اي‌ از داراييهاي‌ زيستي‌ گفته‌ مي‌شود كه‌ واجد شرايط‌ تعيين‌ شده‌ براي‌ داراييهاي‌ زيستي‌ مولد نيست‌ ( داراييهاي‌ زيستي‌ غير مولد اقلامي‌ هستند كه‌ به‌ عنوان‌ توليد كشاورزي‌ برداشت‌ مي‌شوند يا به‌ عنوان‌ داراييهاي‌ زيستي‌ به‌فروش‌ مي‌رسند. مانند دامهاي‌ گوشتي‌،  دامهاي‌ آماده‌ فروش‌، ماهي‌ پرورشي‌، غلات‌ در جريان‌ رشد از قبيل‌ ذرت‌ و گندم‌،  و درختان‌ پرورشي‌ جهت‌ تهيه‌ الوار). </a:t>
            </a:r>
          </a:p>
          <a:p>
            <a:pPr marL="114300" indent="0" algn="just">
              <a:lnSpc>
                <a:spcPct val="150000"/>
              </a:lnSpc>
              <a:buNone/>
            </a:pPr>
            <a:endParaRPr lang="fa-IR" sz="2000" dirty="0">
              <a:cs typeface="B Lotus" pitchFamily="2" charset="-78"/>
            </a:endParaRPr>
          </a:p>
          <a:p>
            <a:pPr marL="114300" indent="0" algn="just">
              <a:lnSpc>
                <a:spcPct val="150000"/>
              </a:lnSpc>
              <a:buNone/>
            </a:pPr>
            <a:endParaRPr lang="fa-IR" sz="2000" dirty="0">
              <a:cs typeface="B Lotus" pitchFamily="2" charset="-78"/>
            </a:endParaRPr>
          </a:p>
          <a:p>
            <a:pPr marL="114300" indent="0" algn="just">
              <a:lnSpc>
                <a:spcPct val="150000"/>
              </a:lnSpc>
              <a:buNone/>
            </a:pPr>
            <a:endParaRPr lang="en-US" sz="2000" dirty="0">
              <a:cs typeface="B Lotus" pitchFamily="2" charset="-78"/>
            </a:endParaRPr>
          </a:p>
        </p:txBody>
      </p:sp>
      <p:sp>
        <p:nvSpPr>
          <p:cNvPr id="4" name="TextBox 3">
            <a:extLst>
              <a:ext uri="{FF2B5EF4-FFF2-40B4-BE49-F238E27FC236}">
                <a16:creationId xmlns:a16="http://schemas.microsoft.com/office/drawing/2014/main" id="{BAA7EC5A-8E8A-4C2C-A2A4-E2A2CE3838EC}"/>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606583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pPr algn="ctr"/>
            <a:r>
              <a:rPr lang="fa-IR" dirty="0">
                <a:cs typeface="B Titr" pitchFamily="2" charset="-78"/>
              </a:rPr>
              <a:t> </a:t>
            </a:r>
            <a:r>
              <a:rPr lang="fa-IR" sz="3200" dirty="0">
                <a:cs typeface="B Homa" pitchFamily="2" charset="-78"/>
              </a:rPr>
              <a:t>شناخت‌ و اندازه‌گيري‌</a:t>
            </a:r>
            <a:r>
              <a:rPr lang="en-US" sz="3200" dirty="0">
                <a:cs typeface="B Kamran" pitchFamily="2" charset="-78"/>
              </a:rPr>
              <a:t> </a:t>
            </a:r>
          </a:p>
        </p:txBody>
      </p:sp>
      <p:sp>
        <p:nvSpPr>
          <p:cNvPr id="3" name="Content Placeholder 2"/>
          <p:cNvSpPr>
            <a:spLocks noGrp="1"/>
          </p:cNvSpPr>
          <p:nvPr>
            <p:ph idx="1"/>
          </p:nvPr>
        </p:nvSpPr>
        <p:spPr>
          <a:xfrm>
            <a:off x="457200" y="1124744"/>
            <a:ext cx="7620000" cy="5276056"/>
          </a:xfrm>
        </p:spPr>
        <p:txBody>
          <a:bodyPr>
            <a:normAutofit/>
          </a:bodyPr>
          <a:lstStyle/>
          <a:p>
            <a:pPr algn="just">
              <a:lnSpc>
                <a:spcPct val="150000"/>
              </a:lnSpc>
              <a:buFontTx/>
              <a:buNone/>
            </a:pPr>
            <a:r>
              <a:rPr lang="fa-IR" dirty="0"/>
              <a:t>	</a:t>
            </a:r>
            <a:r>
              <a:rPr lang="fa-IR" sz="2000" b="1" dirty="0">
                <a:cs typeface="B Lotus" pitchFamily="2" charset="-78"/>
              </a:rPr>
              <a:t>واحـد تجــاري‌ بايد دارايـي‌ زيستي‌ يا توليــد كشـاورزي‌ را فقط‌ زماني‌ شناسايي‌ كند كه‌ :</a:t>
            </a:r>
          </a:p>
          <a:p>
            <a:pPr lvl="1" algn="just">
              <a:lnSpc>
                <a:spcPct val="150000"/>
              </a:lnSpc>
              <a:buFontTx/>
              <a:buNone/>
            </a:pPr>
            <a:r>
              <a:rPr lang="fa-IR" b="1" dirty="0">
                <a:solidFill>
                  <a:srgbClr val="FF0000"/>
                </a:solidFill>
                <a:cs typeface="B Lotus" pitchFamily="2" charset="-78"/>
              </a:rPr>
              <a:t> الف‌. </a:t>
            </a:r>
            <a:r>
              <a:rPr lang="fa-IR" b="1" dirty="0">
                <a:cs typeface="B Lotus" pitchFamily="2" charset="-78"/>
              </a:rPr>
              <a:t>كنترل‌ دارايي‌ را در نتيجه‌ رويدادهاي‌ گذشته‌ بدست‌ آورده‌ باشد ،</a:t>
            </a:r>
          </a:p>
          <a:p>
            <a:pPr lvl="1" algn="just">
              <a:lnSpc>
                <a:spcPct val="150000"/>
              </a:lnSpc>
              <a:buFontTx/>
              <a:buNone/>
            </a:pPr>
            <a:r>
              <a:rPr lang="fa-IR" b="1" dirty="0">
                <a:solidFill>
                  <a:srgbClr val="FF0000"/>
                </a:solidFill>
                <a:cs typeface="B Lotus" pitchFamily="2" charset="-78"/>
              </a:rPr>
              <a:t> ب‌ . </a:t>
            </a:r>
            <a:r>
              <a:rPr lang="fa-IR" b="1" dirty="0">
                <a:cs typeface="B Lotus" pitchFamily="2" charset="-78"/>
              </a:rPr>
              <a:t>جريان‌ منافع‌ اقتصادي‌ آتي‌ مرتبط‌ به‌ دارايي‌ به‌ درون‌ واحد تجاري‌ محتمل‌ باشد، و</a:t>
            </a:r>
          </a:p>
          <a:p>
            <a:pPr lvl="1" algn="just">
              <a:lnSpc>
                <a:spcPct val="150000"/>
              </a:lnSpc>
              <a:buFontTx/>
              <a:buNone/>
            </a:pPr>
            <a:r>
              <a:rPr lang="fa-IR" b="1" dirty="0">
                <a:solidFill>
                  <a:srgbClr val="FF0000"/>
                </a:solidFill>
                <a:cs typeface="B Lotus" pitchFamily="2" charset="-78"/>
              </a:rPr>
              <a:t> ج‌ . </a:t>
            </a:r>
            <a:r>
              <a:rPr lang="fa-IR" b="1" dirty="0">
                <a:cs typeface="B Lotus" pitchFamily="2" charset="-78"/>
              </a:rPr>
              <a:t>ارزش‌ منصفانه‌ يا بهاي‌ تمام‌ شده‌ دارايي‌ به‌گونه‌اي‌ اتكاپذير قابل‌ اندازه‌گيري‌ باشد.</a:t>
            </a:r>
          </a:p>
          <a:p>
            <a:pPr lvl="1" algn="just">
              <a:lnSpc>
                <a:spcPct val="150000"/>
              </a:lnSpc>
              <a:buFontTx/>
              <a:buNone/>
            </a:pPr>
            <a:endParaRPr lang="en-US" b="1" dirty="0">
              <a:cs typeface="B Lotus" pitchFamily="2" charset="-78"/>
            </a:endParaRPr>
          </a:p>
          <a:p>
            <a:pPr algn="just">
              <a:lnSpc>
                <a:spcPct val="150000"/>
              </a:lnSpc>
              <a:buClr>
                <a:srgbClr val="FFFF99"/>
              </a:buClr>
              <a:buSzPct val="115000"/>
              <a:buFont typeface="Wingdings" pitchFamily="2" charset="2"/>
              <a:buChar char="ü"/>
            </a:pPr>
            <a:r>
              <a:rPr lang="fa-IR" sz="2000" b="1" dirty="0">
                <a:solidFill>
                  <a:srgbClr val="FF0000"/>
                </a:solidFill>
                <a:cs typeface="B Lotus" pitchFamily="2" charset="-78"/>
              </a:rPr>
              <a:t>دارايي‌ زيستي‌ مولد </a:t>
            </a:r>
            <a:r>
              <a:rPr lang="fa-IR" sz="2000" b="1" dirty="0">
                <a:cs typeface="B Lotus" pitchFamily="2" charset="-78"/>
              </a:rPr>
              <a:t>بايد برمبناي‌ </a:t>
            </a:r>
            <a:r>
              <a:rPr lang="fa-IR" sz="2000" b="1" u="sng" dirty="0">
                <a:cs typeface="B Lotus" pitchFamily="2" charset="-78"/>
              </a:rPr>
              <a:t>بهاي‌ تمام‌ شده‌ پس‌ از كسر استهلاك‌ انباشته‌ و كاهش‌ ارزش‌ انباشته‌ يا مبلغ‌ تجديد ارزيابي‌</a:t>
            </a:r>
            <a:r>
              <a:rPr lang="fa-IR" sz="2000" b="1" dirty="0">
                <a:cs typeface="B Lotus" pitchFamily="2" charset="-78"/>
              </a:rPr>
              <a:t> ،  به‌ عنوان‌ نحوه‌ عمل‌ مجاز جايگزين‌، شناسايي‌ و گزارش‌ شود.</a:t>
            </a:r>
            <a:r>
              <a:rPr lang="en-US" sz="2000" b="1" dirty="0">
                <a:cs typeface="B Lotus" pitchFamily="2" charset="-78"/>
              </a:rPr>
              <a:t> </a:t>
            </a:r>
            <a:endParaRPr lang="fa-IR" sz="2000" b="1" dirty="0">
              <a:cs typeface="B Lotus" pitchFamily="2" charset="-78"/>
            </a:endParaRPr>
          </a:p>
          <a:p>
            <a:pPr algn="just">
              <a:lnSpc>
                <a:spcPct val="40000"/>
              </a:lnSpc>
              <a:buClr>
                <a:srgbClr val="FFFF99"/>
              </a:buClr>
              <a:buSzPct val="115000"/>
              <a:buFont typeface="Wingdings" pitchFamily="2" charset="2"/>
              <a:buChar char="ü"/>
            </a:pPr>
            <a:endParaRPr lang="fa-IR" dirty="0"/>
          </a:p>
          <a:p>
            <a:endParaRPr lang="fa-IR" dirty="0"/>
          </a:p>
        </p:txBody>
      </p:sp>
    </p:spTree>
    <p:extLst>
      <p:ext uri="{BB962C8B-B14F-4D97-AF65-F5344CB8AC3E}">
        <p14:creationId xmlns:p14="http://schemas.microsoft.com/office/powerpoint/2010/main" val="199934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Titr" pitchFamily="2" charset="-78"/>
              </a:rPr>
              <a:t> </a:t>
            </a:r>
            <a:r>
              <a:rPr lang="fa-IR" sz="3200" dirty="0">
                <a:cs typeface="B Homa" pitchFamily="2" charset="-78"/>
              </a:rPr>
              <a:t>شناخت‌ و اندازه‌گيري‌</a:t>
            </a:r>
            <a:r>
              <a:rPr lang="en-US" sz="3200" dirty="0">
                <a:cs typeface="B Homa" pitchFamily="2" charset="-78"/>
              </a:rPr>
              <a:t> </a:t>
            </a:r>
            <a:br>
              <a:rPr lang="en-US" dirty="0">
                <a:cs typeface="B Titr" pitchFamily="2" charset="-78"/>
              </a:rPr>
            </a:br>
            <a:endParaRPr lang="fa-IR" dirty="0"/>
          </a:p>
        </p:txBody>
      </p:sp>
      <p:sp>
        <p:nvSpPr>
          <p:cNvPr id="3" name="Content Placeholder 2"/>
          <p:cNvSpPr>
            <a:spLocks noGrp="1"/>
          </p:cNvSpPr>
          <p:nvPr>
            <p:ph idx="1"/>
          </p:nvPr>
        </p:nvSpPr>
        <p:spPr/>
        <p:txBody>
          <a:bodyPr>
            <a:noAutofit/>
          </a:bodyPr>
          <a:lstStyle/>
          <a:p>
            <a:pPr marL="114300" indent="0" algn="just">
              <a:lnSpc>
                <a:spcPct val="150000"/>
              </a:lnSpc>
              <a:buNone/>
            </a:pPr>
            <a:r>
              <a:rPr lang="fa-IR" sz="2000" b="1" dirty="0">
                <a:cs typeface="B Lotus" pitchFamily="2" charset="-78"/>
              </a:rPr>
              <a:t>به‌استثناي‌ </a:t>
            </a:r>
            <a:r>
              <a:rPr lang="fa-IR" sz="2000" b="1" dirty="0">
                <a:solidFill>
                  <a:srgbClr val="FF0000"/>
                </a:solidFill>
                <a:cs typeface="B Lotus" pitchFamily="2" charset="-78"/>
              </a:rPr>
              <a:t>دارايي‌ زيستي‌ غير مولد </a:t>
            </a:r>
            <a:r>
              <a:rPr lang="fa-IR" sz="2000" b="1" dirty="0">
                <a:cs typeface="B Lotus" pitchFamily="2" charset="-78"/>
              </a:rPr>
              <a:t>خريداري‌ شده‌ كه‌ تنها در زمان‌ شناخت‌ اوليه‌ به‌ بهاي‌ تمام‌ شده‌ شناسايي‌ مي‌شود، داراييهاي‌ زيستي‌ غير مولد بايد در شناخت‌ اوليه‌ و در تاريخ‌ ترازنامه‌ به‌ </a:t>
            </a:r>
            <a:r>
              <a:rPr lang="fa-IR" sz="2000" b="1" u="sng" dirty="0">
                <a:cs typeface="B Lotus" pitchFamily="2" charset="-78"/>
              </a:rPr>
              <a:t>ارزش‌ منصفانه‌ پس‌ از كسر مخارج‌ براوردي‌ زمان‌ فروش‌</a:t>
            </a:r>
            <a:r>
              <a:rPr lang="fa-IR" sz="2000" b="1" dirty="0">
                <a:cs typeface="B Lotus" pitchFamily="2" charset="-78"/>
              </a:rPr>
              <a:t> اندازه‌گيري‌ شود </a:t>
            </a:r>
            <a:r>
              <a:rPr lang="fa-IR" sz="2000" b="1" dirty="0">
                <a:solidFill>
                  <a:srgbClr val="FF0000"/>
                </a:solidFill>
                <a:cs typeface="B Lotus" pitchFamily="2" charset="-78"/>
              </a:rPr>
              <a:t>بجز </a:t>
            </a:r>
            <a:r>
              <a:rPr lang="fa-IR" sz="2000" b="1" dirty="0">
                <a:cs typeface="B Lotus" pitchFamily="2" charset="-78"/>
              </a:rPr>
              <a:t>در شرایطی که قیمت یا ارزش بازار دارایی زیستی غیر مولد در دسترس نیست و سایر براوردهای ارزش منصفانه آن به وضوح غیرقابل اتکاست، که در این شرایط بایستی دارایی زیستی غیرمولد به بهای تمام شده پس از کسر هر گونه کاهش ارزش، اندازه گیری شود.</a:t>
            </a:r>
            <a:endParaRPr lang="en-US" sz="2000" b="1" dirty="0">
              <a:cs typeface="B Lotus" pitchFamily="2" charset="-78"/>
            </a:endParaRPr>
          </a:p>
        </p:txBody>
      </p:sp>
      <p:sp>
        <p:nvSpPr>
          <p:cNvPr id="4" name="TextBox 3">
            <a:extLst>
              <a:ext uri="{FF2B5EF4-FFF2-40B4-BE49-F238E27FC236}">
                <a16:creationId xmlns:a16="http://schemas.microsoft.com/office/drawing/2014/main" id="{E54807E8-7DB6-48D7-9FF6-E7A2FCA66CCF}"/>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635802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99592" y="306367"/>
            <a:ext cx="7187952" cy="602353"/>
          </a:xfrm>
        </p:spPr>
        <p:txBody>
          <a:bodyPr/>
          <a:lstStyle/>
          <a:p>
            <a:pPr algn="ctr"/>
            <a:r>
              <a:rPr lang="fa-IR" dirty="0"/>
              <a:t>ا</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8471434"/>
              </p:ext>
            </p:extLst>
          </p:nvPr>
        </p:nvGraphicFramePr>
        <p:xfrm>
          <a:off x="1619672" y="181963"/>
          <a:ext cx="5256584" cy="1738317"/>
        </p:xfrm>
        <a:graphic>
          <a:graphicData uri="http://schemas.openxmlformats.org/drawingml/2006/table">
            <a:tbl>
              <a:tblPr rtl="1" firstRow="1" bandRow="1">
                <a:tableStyleId>{5C22544A-7EE6-4342-B048-85BDC9FD1C3A}</a:tableStyleId>
              </a:tblPr>
              <a:tblGrid>
                <a:gridCol w="3985902">
                  <a:extLst>
                    <a:ext uri="{9D8B030D-6E8A-4147-A177-3AD203B41FA5}">
                      <a16:colId xmlns:a16="http://schemas.microsoft.com/office/drawing/2014/main" val="20000"/>
                    </a:ext>
                  </a:extLst>
                </a:gridCol>
                <a:gridCol w="1270682">
                  <a:extLst>
                    <a:ext uri="{9D8B030D-6E8A-4147-A177-3AD203B41FA5}">
                      <a16:colId xmlns:a16="http://schemas.microsoft.com/office/drawing/2014/main" val="20001"/>
                    </a:ext>
                  </a:extLst>
                </a:gridCol>
              </a:tblGrid>
              <a:tr h="366717">
                <a:tc>
                  <a:txBody>
                    <a:bodyPr/>
                    <a:lstStyle/>
                    <a:p>
                      <a:pPr rtl="1"/>
                      <a:endParaRPr lang="fa-IR"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1" i="0" u="none" strike="noStrike" cap="none" normalizeH="0" baseline="0" dirty="0">
                          <a:ln>
                            <a:noFill/>
                          </a:ln>
                          <a:solidFill>
                            <a:schemeClr val="tx1"/>
                          </a:solidFill>
                          <a:effectLst/>
                          <a:latin typeface="Arial Narrow" pitchFamily="34" charset="0"/>
                          <a:cs typeface="Lotus" pitchFamily="2" charset="-78"/>
                        </a:rPr>
                        <a:t>مبلــــغ</a:t>
                      </a:r>
                      <a:endParaRPr kumimoji="0" lang="en-US" sz="1200" b="1" i="0" u="none" strike="noStrike" cap="none" normalizeH="0" baseline="0" dirty="0">
                        <a:ln>
                          <a:noFill/>
                        </a:ln>
                        <a:solidFill>
                          <a:schemeClr val="tx1"/>
                        </a:solidFill>
                        <a:effectLst/>
                        <a:latin typeface="Arial Narrow" pitchFamily="34" charset="0"/>
                        <a:cs typeface="Lotus" pitchFamily="2" charset="-78"/>
                      </a:endParaRPr>
                    </a:p>
                  </a:txBody>
                  <a:tcPr/>
                </a:tc>
                <a:extLst>
                  <a:ext uri="{0D108BD9-81ED-4DB2-BD59-A6C34878D82A}">
                    <a16:rowId xmlns:a16="http://schemas.microsoft.com/office/drawing/2014/main" val="10000"/>
                  </a:ext>
                </a:extLst>
              </a:tr>
              <a:tr h="346408">
                <a:tc>
                  <a:txBody>
                    <a:bodyPr/>
                    <a:lstStyle/>
                    <a:p>
                      <a:pPr rtl="1"/>
                      <a:endParaRPr lang="fa-IR" dirty="0"/>
                    </a:p>
                  </a:txBody>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ريــــال</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1"/>
                  </a:ext>
                </a:extLst>
              </a:tr>
              <a:tr h="309079">
                <a:tc>
                  <a:txBody>
                    <a:bodyPr/>
                    <a:lstStyle/>
                    <a:p>
                      <a:pPr marL="0" marR="0" lvl="0" indent="0" algn="r" defTabSz="536575" rtl="1" eaLnBrk="1" fontAlgn="base" latinLnBrk="0" hangingPunct="1">
                        <a:lnSpc>
                          <a:spcPct val="100000"/>
                        </a:lnSpc>
                        <a:spcBef>
                          <a:spcPct val="20000"/>
                        </a:spcBef>
                        <a:spcAft>
                          <a:spcPct val="0"/>
                        </a:spcAft>
                        <a:buClrTx/>
                        <a:buSzTx/>
                        <a:buFontTx/>
                        <a:buNone/>
                        <a:tabLst/>
                        <a:defRPr/>
                      </a:pPr>
                      <a:r>
                        <a:rPr kumimoji="0" lang="fa-IR" sz="1600" b="1" i="0" u="none" strike="noStrike" kern="1200" cap="none" normalizeH="0" baseline="0" dirty="0">
                          <a:ln>
                            <a:noFill/>
                          </a:ln>
                          <a:solidFill>
                            <a:schemeClr val="tx1"/>
                          </a:solidFill>
                          <a:effectLst/>
                          <a:latin typeface="Arial Narrow" pitchFamily="34" charset="0"/>
                          <a:ea typeface="+mn-ea"/>
                          <a:cs typeface="Lotus" pitchFamily="2" charset="-78"/>
                        </a:rPr>
                        <a:t>توليد کشاورزی در زمان برداشت به ارزش منصفانه</a:t>
                      </a:r>
                      <a:endParaRPr kumimoji="0" lang="en-US" sz="1600" b="1" i="0" u="none" strike="noStrike" kern="1200" cap="none" normalizeH="0" baseline="0" dirty="0">
                        <a:ln>
                          <a:noFill/>
                        </a:ln>
                        <a:solidFill>
                          <a:schemeClr val="tx1"/>
                        </a:solidFill>
                        <a:effectLst/>
                        <a:latin typeface="Arial Narrow" pitchFamily="34" charset="0"/>
                        <a:ea typeface="+mn-ea"/>
                        <a:cs typeface="Lotus" pitchFamily="2" charset="-78"/>
                      </a:endParaRPr>
                    </a:p>
                  </a:txBody>
                  <a:tcPr horzOverflow="overflow"/>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    * *</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2"/>
                  </a:ext>
                </a:extLst>
              </a:tr>
              <a:tr h="309079">
                <a:tc>
                  <a:txBody>
                    <a:bodyPr/>
                    <a:lstStyle/>
                    <a:p>
                      <a:pPr marL="0" marR="0" lvl="0" indent="0" algn="r" defTabSz="536575" rtl="1" eaLnBrk="1" fontAlgn="base" latinLnBrk="0" hangingPunct="1">
                        <a:lnSpc>
                          <a:spcPct val="100000"/>
                        </a:lnSpc>
                        <a:spcBef>
                          <a:spcPct val="20000"/>
                        </a:spcBef>
                        <a:spcAft>
                          <a:spcPct val="0"/>
                        </a:spcAft>
                        <a:buClrTx/>
                        <a:buSzTx/>
                        <a:buFontTx/>
                        <a:buNone/>
                        <a:tabLst/>
                        <a:defRPr/>
                      </a:pPr>
                      <a:r>
                        <a:rPr kumimoji="0" lang="fa-IR" sz="1600" b="1" i="0" u="none" strike="noStrike" kern="1200" cap="none" normalizeH="0" baseline="0" dirty="0">
                          <a:ln>
                            <a:noFill/>
                          </a:ln>
                          <a:solidFill>
                            <a:schemeClr val="tx1"/>
                          </a:solidFill>
                          <a:effectLst/>
                          <a:latin typeface="Arial Narrow" pitchFamily="34" charset="0"/>
                          <a:ea typeface="+mn-ea"/>
                          <a:cs typeface="Lotus" pitchFamily="2" charset="-78"/>
                        </a:rPr>
                        <a:t>مخارج برآوردی زمان فروش </a:t>
                      </a:r>
                      <a:endParaRPr kumimoji="0" lang="en-US" sz="1600" b="1" i="0" u="none" strike="noStrike" kern="1200" cap="none" normalizeH="0" baseline="0" dirty="0">
                        <a:ln>
                          <a:noFill/>
                        </a:ln>
                        <a:solidFill>
                          <a:schemeClr val="tx1"/>
                        </a:solidFill>
                        <a:effectLst/>
                        <a:latin typeface="Arial Narrow" pitchFamily="34" charset="0"/>
                        <a:ea typeface="+mn-ea"/>
                        <a:cs typeface="Lotus" pitchFamily="2" charset="-78"/>
                      </a:endParaRPr>
                    </a:p>
                  </a:txBody>
                  <a:tcPr horzOverflow="overflow"/>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rgbClr val="FF0000"/>
                          </a:solidFill>
                          <a:effectLst/>
                          <a:latin typeface="Arial Narrow" pitchFamily="34" charset="0"/>
                          <a:cs typeface="Lotus" pitchFamily="2" charset="-78"/>
                        </a:rPr>
                        <a:t>   </a:t>
                      </a:r>
                      <a:r>
                        <a:rPr kumimoji="0" lang="fa-IR" sz="1400" b="1" i="0" u="sng" strike="noStrike" cap="none" normalizeH="0" baseline="0" dirty="0">
                          <a:ln>
                            <a:noFill/>
                          </a:ln>
                          <a:solidFill>
                            <a:srgbClr val="FF0000"/>
                          </a:solidFill>
                          <a:effectLst/>
                          <a:latin typeface="Arial Narrow" pitchFamily="34" charset="0"/>
                          <a:cs typeface="Lotus" pitchFamily="2" charset="-78"/>
                        </a:rPr>
                        <a:t>(* *)</a:t>
                      </a:r>
                      <a:endParaRPr kumimoji="0" lang="en-US" sz="1400" b="1" i="0" u="sng" strike="noStrike" cap="none" normalizeH="0" baseline="0" dirty="0">
                        <a:ln>
                          <a:noFill/>
                        </a:ln>
                        <a:solidFill>
                          <a:srgbClr val="FF0000"/>
                        </a:solidFill>
                        <a:effectLst/>
                        <a:latin typeface="Arial Narrow" pitchFamily="34" charset="0"/>
                        <a:cs typeface="Lotus" pitchFamily="2" charset="-78"/>
                      </a:endParaRPr>
                    </a:p>
                  </a:txBody>
                  <a:tcPr horzOverflow="overflow">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26114">
                <a:tc>
                  <a:txBody>
                    <a:bodyPr/>
                    <a:lstStyle/>
                    <a:p>
                      <a:pPr marL="0" marR="0" lvl="0" indent="0" algn="r" defTabSz="536575" rtl="1" eaLnBrk="1" fontAlgn="base" latinLnBrk="0" hangingPunct="1">
                        <a:lnSpc>
                          <a:spcPct val="100000"/>
                        </a:lnSpc>
                        <a:spcBef>
                          <a:spcPct val="20000"/>
                        </a:spcBef>
                        <a:spcAft>
                          <a:spcPct val="0"/>
                        </a:spcAft>
                        <a:buClrTx/>
                        <a:buSzTx/>
                        <a:buFontTx/>
                        <a:buNone/>
                        <a:tabLst/>
                      </a:pPr>
                      <a:r>
                        <a:rPr kumimoji="0" lang="fa-IR" sz="1600" b="1" i="0" u="none" strike="noStrike" kern="1200" cap="none" normalizeH="0" baseline="0" dirty="0">
                          <a:ln>
                            <a:noFill/>
                          </a:ln>
                          <a:solidFill>
                            <a:schemeClr val="tx1"/>
                          </a:solidFill>
                          <a:effectLst/>
                          <a:latin typeface="Arial Narrow" pitchFamily="34" charset="0"/>
                          <a:ea typeface="+mn-ea"/>
                          <a:cs typeface="Lotus" pitchFamily="2" charset="-78"/>
                        </a:rPr>
                        <a:t>بهای تمام شده محصول </a:t>
                      </a:r>
                      <a:endParaRPr kumimoji="0" lang="en-US" sz="1600" b="1" i="0" u="none" strike="noStrike" kern="1200" cap="none" normalizeH="0" baseline="0" dirty="0">
                        <a:ln>
                          <a:noFill/>
                        </a:ln>
                        <a:solidFill>
                          <a:schemeClr val="tx1"/>
                        </a:solidFill>
                        <a:effectLst/>
                        <a:latin typeface="Arial Narrow" pitchFamily="34" charset="0"/>
                        <a:ea typeface="+mn-ea"/>
                        <a:cs typeface="Lotus" pitchFamily="2" charset="-78"/>
                      </a:endParaRPr>
                    </a:p>
                  </a:txBody>
                  <a:tcPr horzOverflow="overflow">
                    <a:lnR w="12700" cmpd="sng">
                      <a:noFill/>
                    </a:lnR>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    * *</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61779761"/>
              </p:ext>
            </p:extLst>
          </p:nvPr>
        </p:nvGraphicFramePr>
        <p:xfrm>
          <a:off x="1619672" y="1988840"/>
          <a:ext cx="5256584" cy="4344228"/>
        </p:xfrm>
        <a:graphic>
          <a:graphicData uri="http://schemas.openxmlformats.org/drawingml/2006/table">
            <a:tbl>
              <a:tblPr rtl="1" firstRow="1" bandRow="1">
                <a:tableStyleId>{5C22544A-7EE6-4342-B048-85BDC9FD1C3A}</a:tableStyleId>
              </a:tblPr>
              <a:tblGrid>
                <a:gridCol w="3980512">
                  <a:extLst>
                    <a:ext uri="{9D8B030D-6E8A-4147-A177-3AD203B41FA5}">
                      <a16:colId xmlns:a16="http://schemas.microsoft.com/office/drawing/2014/main" val="20000"/>
                    </a:ext>
                  </a:extLst>
                </a:gridCol>
                <a:gridCol w="1276072">
                  <a:extLst>
                    <a:ext uri="{9D8B030D-6E8A-4147-A177-3AD203B41FA5}">
                      <a16:colId xmlns:a16="http://schemas.microsoft.com/office/drawing/2014/main" val="20001"/>
                    </a:ext>
                  </a:extLst>
                </a:gridCol>
              </a:tblGrid>
              <a:tr h="285919">
                <a:tc>
                  <a:txBody>
                    <a:bodyPr/>
                    <a:lstStyle/>
                    <a:p>
                      <a:pPr rtl="1"/>
                      <a:r>
                        <a:rPr lang="fa-IR" sz="1600" dirty="0">
                          <a:solidFill>
                            <a:srgbClr val="FF0000"/>
                          </a:solidFill>
                          <a:cs typeface="B Lotus" pitchFamily="2" charset="-78"/>
                        </a:rPr>
                        <a:t>مخارج برآوردی زمان</a:t>
                      </a:r>
                      <a:r>
                        <a:rPr lang="fa-IR" sz="1600" baseline="0" dirty="0">
                          <a:solidFill>
                            <a:srgbClr val="FF0000"/>
                          </a:solidFill>
                          <a:cs typeface="B Lotus" pitchFamily="2" charset="-78"/>
                        </a:rPr>
                        <a:t> فروش</a:t>
                      </a:r>
                      <a:endParaRPr lang="fa-IR" sz="1600" dirty="0">
                        <a:solidFill>
                          <a:srgbClr val="FF0000"/>
                        </a:solidFill>
                        <a:cs typeface="B Lotus" pitchFamily="2" charset="-78"/>
                      </a:endParaRPr>
                    </a:p>
                  </a:txBody>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مبلغ</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0"/>
                  </a:ext>
                </a:extLst>
              </a:tr>
              <a:tr h="426039">
                <a:tc>
                  <a:txBody>
                    <a:bodyPr/>
                    <a:lstStyle/>
                    <a:p>
                      <a:pPr algn="r" rtl="1"/>
                      <a:endParaRPr lang="fa-IR" dirty="0"/>
                    </a:p>
                  </a:txBody>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ريال</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2817">
                <a:tc>
                  <a:txBody>
                    <a:bodyPr/>
                    <a:lstStyle/>
                    <a:p>
                      <a:pPr marL="0" marR="0" lvl="0" indent="0" algn="r" defTabSz="536575" rtl="1" eaLnBrk="1" fontAlgn="base" latinLnBrk="0" hangingPunct="1">
                        <a:lnSpc>
                          <a:spcPct val="100000"/>
                        </a:lnSpc>
                        <a:spcBef>
                          <a:spcPct val="20000"/>
                        </a:spcBef>
                        <a:spcAft>
                          <a:spcPct val="0"/>
                        </a:spcAft>
                        <a:buClrTx/>
                        <a:buSzTx/>
                        <a:buFontTx/>
                        <a:buNone/>
                        <a:tabLst/>
                        <a:defRPr/>
                      </a:pPr>
                      <a:r>
                        <a:rPr kumimoji="0" lang="fa-IR" sz="1600" b="1" i="0" u="none" strike="noStrike" kern="1200" cap="none" normalizeH="0" baseline="0" dirty="0">
                          <a:ln>
                            <a:noFill/>
                          </a:ln>
                          <a:solidFill>
                            <a:schemeClr val="tx1"/>
                          </a:solidFill>
                          <a:effectLst/>
                          <a:latin typeface="Arial Narrow" pitchFamily="34" charset="0"/>
                          <a:ea typeface="+mn-ea"/>
                          <a:cs typeface="Lotus" pitchFamily="2" charset="-78"/>
                        </a:rPr>
                        <a:t>حق الزحمه پرداختی به واسطه ها</a:t>
                      </a:r>
                      <a:endParaRPr kumimoji="0" lang="en-US" sz="1600" b="1" i="0" u="none" strike="noStrike" kern="1200" cap="none" normalizeH="0" baseline="0" dirty="0">
                        <a:ln>
                          <a:noFill/>
                        </a:ln>
                        <a:solidFill>
                          <a:schemeClr val="tx1"/>
                        </a:solidFill>
                        <a:effectLst/>
                        <a:latin typeface="Arial Narrow" pitchFamily="34" charset="0"/>
                        <a:ea typeface="+mn-ea"/>
                        <a:cs typeface="Lotus" pitchFamily="2" charset="-78"/>
                      </a:endParaRPr>
                    </a:p>
                  </a:txBody>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defRPr/>
                      </a:pPr>
                      <a:r>
                        <a:rPr kumimoji="0" lang="fa-IR" sz="1400" b="1" i="0" u="none" strike="noStrike" cap="none" normalizeH="0" baseline="0" dirty="0">
                          <a:ln>
                            <a:noFill/>
                          </a:ln>
                          <a:solidFill>
                            <a:schemeClr val="tx1"/>
                          </a:solidFill>
                          <a:effectLst/>
                          <a:latin typeface="Arial Narrow" pitchFamily="34" charset="0"/>
                          <a:cs typeface="Lotus" pitchFamily="2" charset="-78"/>
                        </a:rPr>
                        <a:t>***</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p>
                      <a:pPr marL="0" marR="0" lvl="0" indent="0" algn="ctr" defTabSz="536575" rtl="1"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406041">
                <a:tc>
                  <a:txBody>
                    <a:bodyPr/>
                    <a:lstStyle/>
                    <a:p>
                      <a:pPr marL="0" marR="0" lvl="0" indent="0" algn="r" defTabSz="536575" rtl="1" eaLnBrk="1" fontAlgn="base" latinLnBrk="0" hangingPunct="1">
                        <a:lnSpc>
                          <a:spcPct val="100000"/>
                        </a:lnSpc>
                        <a:spcBef>
                          <a:spcPct val="20000"/>
                        </a:spcBef>
                        <a:spcAft>
                          <a:spcPct val="0"/>
                        </a:spcAft>
                        <a:buClrTx/>
                        <a:buSzTx/>
                        <a:buFontTx/>
                        <a:buNone/>
                        <a:tabLst/>
                        <a:defRPr/>
                      </a:pPr>
                      <a:r>
                        <a:rPr kumimoji="0" lang="fa-IR" sz="1600" b="1" i="0" u="none" strike="noStrike" kern="1200" cap="none" normalizeH="0" baseline="0" dirty="0">
                          <a:ln>
                            <a:noFill/>
                          </a:ln>
                          <a:solidFill>
                            <a:schemeClr val="tx1"/>
                          </a:solidFill>
                          <a:effectLst/>
                          <a:latin typeface="Arial Narrow" pitchFamily="34" charset="0"/>
                          <a:ea typeface="+mn-ea"/>
                          <a:cs typeface="Lotus" pitchFamily="2" charset="-78"/>
                        </a:rPr>
                        <a:t>ماليات</a:t>
                      </a:r>
                      <a:endParaRPr kumimoji="0" lang="en-US" sz="1600" b="1" i="0" u="none" strike="noStrike" kern="1200" cap="none" normalizeH="0" baseline="0" dirty="0">
                        <a:ln>
                          <a:noFill/>
                        </a:ln>
                        <a:solidFill>
                          <a:schemeClr val="tx1"/>
                        </a:solidFill>
                        <a:effectLst/>
                        <a:latin typeface="Arial Narrow" pitchFamily="34" charset="0"/>
                        <a:ea typeface="+mn-ea"/>
                        <a:cs typeface="Lotus" pitchFamily="2" charset="-78"/>
                      </a:endParaRPr>
                    </a:p>
                  </a:txBody>
                  <a:tcPr horzOverflow="overflow"/>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3"/>
                  </a:ext>
                </a:extLst>
              </a:tr>
              <a:tr h="349265">
                <a:tc>
                  <a:txBody>
                    <a:bodyPr/>
                    <a:lstStyle/>
                    <a:p>
                      <a:pPr marL="0" marR="0" lvl="0" indent="0" algn="r" defTabSz="536575" rtl="1" eaLnBrk="1" fontAlgn="base" latinLnBrk="0" hangingPunct="1">
                        <a:lnSpc>
                          <a:spcPct val="100000"/>
                        </a:lnSpc>
                        <a:spcBef>
                          <a:spcPct val="20000"/>
                        </a:spcBef>
                        <a:spcAft>
                          <a:spcPct val="0"/>
                        </a:spcAft>
                        <a:buClrTx/>
                        <a:buSzTx/>
                        <a:buFontTx/>
                        <a:buNone/>
                        <a:tabLst/>
                      </a:pPr>
                      <a:r>
                        <a:rPr kumimoji="0" lang="fa-IR" sz="1600" b="1" i="0" u="none" strike="noStrike" kern="1200" cap="none" normalizeH="0" baseline="0" dirty="0">
                          <a:ln>
                            <a:noFill/>
                          </a:ln>
                          <a:solidFill>
                            <a:schemeClr val="tx1"/>
                          </a:solidFill>
                          <a:effectLst/>
                          <a:latin typeface="Arial Narrow" pitchFamily="34" charset="0"/>
                          <a:ea typeface="+mn-ea"/>
                          <a:cs typeface="Lotus" pitchFamily="2" charset="-78"/>
                        </a:rPr>
                        <a:t>عوارض</a:t>
                      </a:r>
                      <a:endParaRPr kumimoji="0" lang="en-US" sz="1600" b="1" i="0" u="none" strike="noStrike" kern="1200" cap="none" normalizeH="0" baseline="0" dirty="0">
                        <a:ln>
                          <a:noFill/>
                        </a:ln>
                        <a:solidFill>
                          <a:schemeClr val="tx1"/>
                        </a:solidFill>
                        <a:effectLst/>
                        <a:latin typeface="Arial Narrow" pitchFamily="34" charset="0"/>
                        <a:ea typeface="+mn-ea"/>
                        <a:cs typeface="Lotus" pitchFamily="2" charset="-78"/>
                      </a:endParaRPr>
                    </a:p>
                  </a:txBody>
                  <a:tcPr horzOverflow="overflow"/>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15508">
                <a:tc>
                  <a:txBody>
                    <a:bodyPr/>
                    <a:lstStyle/>
                    <a:p>
                      <a:pPr marL="0" marR="0" lvl="0" indent="0" algn="r" defTabSz="536575" rtl="1" eaLnBrk="1" fontAlgn="base" latinLnBrk="0" hangingPunct="1">
                        <a:lnSpc>
                          <a:spcPct val="100000"/>
                        </a:lnSpc>
                        <a:spcBef>
                          <a:spcPct val="20000"/>
                        </a:spcBef>
                        <a:spcAft>
                          <a:spcPct val="0"/>
                        </a:spcAft>
                        <a:buClrTx/>
                        <a:buSzTx/>
                        <a:buFontTx/>
                        <a:buNone/>
                        <a:tabLst/>
                      </a:pPr>
                      <a:r>
                        <a:rPr kumimoji="0" lang="fa-IR" sz="1600" b="1" i="0" u="none" strike="noStrike" kern="1200" cap="none" normalizeH="0" baseline="0" dirty="0">
                          <a:ln>
                            <a:noFill/>
                          </a:ln>
                          <a:solidFill>
                            <a:schemeClr val="tx1"/>
                          </a:solidFill>
                          <a:effectLst/>
                          <a:latin typeface="Arial Narrow" pitchFamily="34" charset="0"/>
                          <a:ea typeface="+mn-ea"/>
                          <a:cs typeface="Lotus" pitchFamily="2" charset="-78"/>
                        </a:rPr>
                        <a:t>مخارج برآوردی زمان فروش</a:t>
                      </a:r>
                      <a:endParaRPr kumimoji="0" lang="en-US" sz="1600" b="1" i="0" u="none" strike="noStrike" kern="1200" cap="none" normalizeH="0" baseline="0" dirty="0">
                        <a:ln>
                          <a:noFill/>
                        </a:ln>
                        <a:solidFill>
                          <a:schemeClr val="tx1"/>
                        </a:solidFill>
                        <a:effectLst/>
                        <a:latin typeface="Arial Narrow" pitchFamily="34" charset="0"/>
                        <a:ea typeface="+mn-ea"/>
                        <a:cs typeface="Lotus" pitchFamily="2" charset="-78"/>
                      </a:endParaRPr>
                    </a:p>
                  </a:txBody>
                  <a:tcPr horzOverflow="overflow">
                    <a:lnR w="12700" cmpd="sng">
                      <a:noFill/>
                    </a:lnR>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60040">
                <a:tc>
                  <a:txBody>
                    <a:bodyPr/>
                    <a:lstStyle/>
                    <a:p>
                      <a:pPr marL="0" marR="0" lvl="0" indent="0" algn="r" defTabSz="536575" rtl="1" eaLnBrk="1" fontAlgn="base" latinLnBrk="0" hangingPunct="1">
                        <a:lnSpc>
                          <a:spcPct val="100000"/>
                        </a:lnSpc>
                        <a:spcBef>
                          <a:spcPct val="20000"/>
                        </a:spcBef>
                        <a:spcAft>
                          <a:spcPct val="0"/>
                        </a:spcAft>
                        <a:buClrTx/>
                        <a:buSzTx/>
                        <a:buFontTx/>
                        <a:buNone/>
                        <a:tabLst/>
                        <a:defRPr/>
                      </a:pPr>
                      <a:r>
                        <a:rPr kumimoji="0" lang="fa-IR" sz="1600" b="1" i="0" u="none" strike="noStrike" kern="1200" cap="none" normalizeH="0" baseline="0" dirty="0">
                          <a:ln>
                            <a:noFill/>
                          </a:ln>
                          <a:solidFill>
                            <a:srgbClr val="FF0000"/>
                          </a:solidFill>
                          <a:effectLst/>
                          <a:latin typeface="Arial Narrow" pitchFamily="34" charset="0"/>
                          <a:ea typeface="+mn-ea"/>
                          <a:cs typeface="Lotus" pitchFamily="2" charset="-78"/>
                        </a:rPr>
                        <a:t>اقلام زير جزء مخارج برآوردی فروش نيست.</a:t>
                      </a:r>
                      <a:endParaRPr kumimoji="0" lang="en-US" sz="1600" b="1" i="0" u="none" strike="noStrike" kern="1200" cap="none" normalizeH="0" baseline="0" dirty="0">
                        <a:ln>
                          <a:noFill/>
                        </a:ln>
                        <a:solidFill>
                          <a:srgbClr val="FF0000"/>
                        </a:solidFill>
                        <a:effectLst/>
                        <a:latin typeface="Arial Narrow" pitchFamily="34" charset="0"/>
                        <a:ea typeface="+mn-ea"/>
                        <a:cs typeface="Lotus" pitchFamily="2" charset="-78"/>
                      </a:endParaRPr>
                    </a:p>
                  </a:txBody>
                  <a:tcPr horzOverflow="overflow">
                    <a:lnR w="12700" cmpd="sng">
                      <a:noFill/>
                    </a:lnR>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defRPr/>
                      </a:pP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61204">
                <a:tc>
                  <a:txBody>
                    <a:bodyPr/>
                    <a:lstStyle/>
                    <a:p>
                      <a:pPr marL="0" marR="0" lvl="0" indent="0" algn="r" defTabSz="536575" rtl="1" eaLnBrk="1" fontAlgn="base" latinLnBrk="0" hangingPunct="1">
                        <a:lnSpc>
                          <a:spcPct val="100000"/>
                        </a:lnSpc>
                        <a:spcBef>
                          <a:spcPct val="20000"/>
                        </a:spcBef>
                        <a:spcAft>
                          <a:spcPct val="0"/>
                        </a:spcAft>
                        <a:buClrTx/>
                        <a:buSzTx/>
                        <a:buFontTx/>
                        <a:buNone/>
                        <a:tabLst/>
                        <a:defRPr/>
                      </a:pPr>
                      <a:r>
                        <a:rPr kumimoji="0" lang="fa-IR" sz="1600" b="1" i="0" u="none" strike="noStrike" cap="none" normalizeH="0" baseline="0" dirty="0">
                          <a:ln>
                            <a:noFill/>
                          </a:ln>
                          <a:solidFill>
                            <a:schemeClr val="tx1"/>
                          </a:solidFill>
                          <a:effectLst/>
                          <a:latin typeface="Arial Narrow" pitchFamily="34" charset="0"/>
                          <a:cs typeface="Lotus" pitchFamily="2" charset="-78"/>
                        </a:rPr>
                        <a:t>هزينه حمل</a:t>
                      </a:r>
                      <a:endParaRPr kumimoji="0" lang="en-US" sz="16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lnT w="12700" cap="flat" cmpd="sng" algn="ctr">
                      <a:noFill/>
                      <a:prstDash val="solid"/>
                      <a:round/>
                      <a:headEnd type="none" w="med" len="med"/>
                      <a:tailEnd type="none" w="med" len="med"/>
                    </a:lnT>
                  </a:tcPr>
                </a:tc>
                <a:extLst>
                  <a:ext uri="{0D108BD9-81ED-4DB2-BD59-A6C34878D82A}">
                    <a16:rowId xmlns:a16="http://schemas.microsoft.com/office/drawing/2014/main" val="10007"/>
                  </a:ext>
                </a:extLst>
              </a:tr>
              <a:tr h="130608">
                <a:tc>
                  <a:txBody>
                    <a:bodyPr/>
                    <a:lstStyle/>
                    <a:p>
                      <a:pPr marL="0" marR="0" lvl="0" indent="0" algn="r" defTabSz="536575" rtl="1" eaLnBrk="1" fontAlgn="base" latinLnBrk="0" hangingPunct="1">
                        <a:lnSpc>
                          <a:spcPct val="100000"/>
                        </a:lnSpc>
                        <a:spcBef>
                          <a:spcPct val="20000"/>
                        </a:spcBef>
                        <a:spcAft>
                          <a:spcPct val="0"/>
                        </a:spcAft>
                        <a:buClrTx/>
                        <a:buSzTx/>
                        <a:buFontTx/>
                        <a:buNone/>
                        <a:tabLst/>
                        <a:defRPr/>
                      </a:pPr>
                      <a:r>
                        <a:rPr kumimoji="0" lang="fa-IR" sz="1600" b="1" i="0" u="none" strike="noStrike" cap="none" normalizeH="0" baseline="0" dirty="0">
                          <a:ln>
                            <a:noFill/>
                          </a:ln>
                          <a:solidFill>
                            <a:schemeClr val="tx1"/>
                          </a:solidFill>
                          <a:effectLst/>
                          <a:latin typeface="Arial Narrow" pitchFamily="34" charset="0"/>
                          <a:cs typeface="Lotus" pitchFamily="2" charset="-78"/>
                        </a:rPr>
                        <a:t>ساير هزينه های انتقال دارايي به بازار</a:t>
                      </a:r>
                      <a:endParaRPr kumimoji="0" lang="en-US" sz="16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8"/>
                  </a:ext>
                </a:extLst>
              </a:tr>
              <a:tr h="130608">
                <a:tc>
                  <a:txBody>
                    <a:bodyPr/>
                    <a:lstStyle/>
                    <a:p>
                      <a:pPr algn="just" rtl="1">
                        <a:lnSpc>
                          <a:spcPct val="80000"/>
                        </a:lnSpc>
                        <a:buFontTx/>
                        <a:buNone/>
                      </a:pPr>
                      <a:r>
                        <a:rPr lang="fa-IR" sz="1600" b="1" dirty="0">
                          <a:solidFill>
                            <a:schemeClr val="tx1"/>
                          </a:solidFill>
                          <a:cs typeface="Lotus" pitchFamily="2" charset="-78"/>
                        </a:rPr>
                        <a:t>زيرا در اين استاندارد, </a:t>
                      </a:r>
                      <a:r>
                        <a:rPr lang="fa-IR" sz="1600" b="1" dirty="0">
                          <a:solidFill>
                            <a:srgbClr val="FF0000"/>
                          </a:solidFill>
                          <a:cs typeface="B Titr" pitchFamily="2" charset="-78"/>
                        </a:rPr>
                        <a:t>ارزش منصفانه </a:t>
                      </a:r>
                      <a:r>
                        <a:rPr lang="fa-IR" sz="1600" b="1" dirty="0">
                          <a:solidFill>
                            <a:schemeClr val="tx1"/>
                          </a:solidFill>
                          <a:cs typeface="Lotus" pitchFamily="2" charset="-78"/>
                        </a:rPr>
                        <a:t>برابر مقدار زير است:</a:t>
                      </a:r>
                    </a:p>
                    <a:p>
                      <a:pPr algn="just" rtl="1">
                        <a:lnSpc>
                          <a:spcPct val="80000"/>
                        </a:lnSpc>
                        <a:buFontTx/>
                        <a:buNone/>
                      </a:pPr>
                      <a:r>
                        <a:rPr lang="fa-IR" sz="1600" b="1" dirty="0">
                          <a:solidFill>
                            <a:schemeClr val="tx1"/>
                          </a:solidFill>
                          <a:cs typeface="Lotus" pitchFamily="2" charset="-78"/>
                        </a:rPr>
                        <a:t>ارزش بازار پس از کسر هزينه های حمل و ساير هزينه های لازم برای انتقال دارايي به بازار </a:t>
                      </a:r>
                      <a:endParaRPr lang="en-US" sz="1600" b="1" dirty="0">
                        <a:solidFill>
                          <a:schemeClr val="tx1"/>
                        </a:solidFill>
                        <a:cs typeface="Lotus" pitchFamily="2" charset="-78"/>
                      </a:endParaRPr>
                    </a:p>
                  </a:txBody>
                  <a:tcPr horzOverflow="overflow"/>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9"/>
                  </a:ext>
                </a:extLst>
              </a:tr>
            </a:tbl>
          </a:graphicData>
        </a:graphic>
      </p:graphicFrame>
      <p:sp>
        <p:nvSpPr>
          <p:cNvPr id="6" name="TextBox 5">
            <a:extLst>
              <a:ext uri="{FF2B5EF4-FFF2-40B4-BE49-F238E27FC236}">
                <a16:creationId xmlns:a16="http://schemas.microsoft.com/office/drawing/2014/main" id="{A1730A8F-1E3B-4362-87AA-03EE792502B6}"/>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867940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282154"/>
          </a:xfrm>
        </p:spPr>
        <p:txBody>
          <a:bodyPr/>
          <a:lstStyle/>
          <a:p>
            <a:pPr algn="r"/>
            <a:r>
              <a:rPr lang="fa-IR" sz="2400" dirty="0">
                <a:cs typeface="B Traffic" pitchFamily="2" charset="-78"/>
              </a:rPr>
              <a:t>شناخت و اندازه گيری دارايي زيستی مولد </a:t>
            </a:r>
            <a:br>
              <a:rPr lang="fa-IR" sz="4800" dirty="0">
                <a:cs typeface="B Titr" pitchFamily="2" charset="-78"/>
              </a:rPr>
            </a:br>
            <a:endParaRPr lang="fa-IR" dirty="0"/>
          </a:p>
        </p:txBody>
      </p:sp>
      <p:sp>
        <p:nvSpPr>
          <p:cNvPr id="3" name="Content Placeholder 2"/>
          <p:cNvSpPr>
            <a:spLocks noGrp="1"/>
          </p:cNvSpPr>
          <p:nvPr>
            <p:ph idx="1"/>
          </p:nvPr>
        </p:nvSpPr>
        <p:spPr>
          <a:xfrm>
            <a:off x="457200" y="764704"/>
            <a:ext cx="7620000" cy="5636096"/>
          </a:xfrm>
        </p:spPr>
        <p:txBody>
          <a:bodyPr/>
          <a:lstStyle/>
          <a:p>
            <a:pPr>
              <a:buNone/>
            </a:pPr>
            <a:r>
              <a:rPr lang="fa-IR" sz="2400" b="1" dirty="0">
                <a:cs typeface="Lotus" pitchFamily="2" charset="-78"/>
              </a:rPr>
              <a:t>نحوه عمل اصلی:</a:t>
            </a:r>
          </a:p>
          <a:p>
            <a:pPr>
              <a:buNone/>
            </a:pPr>
            <a:endParaRPr lang="fa-IR" sz="2400" b="1" u="sng" dirty="0">
              <a:cs typeface="Lotus"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534802367"/>
              </p:ext>
            </p:extLst>
          </p:nvPr>
        </p:nvGraphicFramePr>
        <p:xfrm>
          <a:off x="611560" y="1196752"/>
          <a:ext cx="7392144" cy="4838425"/>
        </p:xfrm>
        <a:graphic>
          <a:graphicData uri="http://schemas.openxmlformats.org/drawingml/2006/table">
            <a:tbl>
              <a:tblPr rtl="1" firstRow="1" bandRow="1">
                <a:tableStyleId>{5C22544A-7EE6-4342-B048-85BDC9FD1C3A}</a:tableStyleId>
              </a:tblPr>
              <a:tblGrid>
                <a:gridCol w="3616584">
                  <a:extLst>
                    <a:ext uri="{9D8B030D-6E8A-4147-A177-3AD203B41FA5}">
                      <a16:colId xmlns:a16="http://schemas.microsoft.com/office/drawing/2014/main" val="20000"/>
                    </a:ext>
                  </a:extLst>
                </a:gridCol>
                <a:gridCol w="3775560">
                  <a:extLst>
                    <a:ext uri="{9D8B030D-6E8A-4147-A177-3AD203B41FA5}">
                      <a16:colId xmlns:a16="http://schemas.microsoft.com/office/drawing/2014/main" val="20001"/>
                    </a:ext>
                  </a:extLst>
                </a:gridCol>
              </a:tblGrid>
              <a:tr h="367739">
                <a:tc>
                  <a:txBody>
                    <a:bodyPr/>
                    <a:lstStyle/>
                    <a:p>
                      <a:pPr rtl="1"/>
                      <a:endParaRPr lang="fa-IR"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sng" strike="noStrike" cap="none" normalizeH="0" baseline="0" dirty="0">
                          <a:ln>
                            <a:noFill/>
                          </a:ln>
                          <a:solidFill>
                            <a:schemeClr val="tx1"/>
                          </a:solidFill>
                          <a:effectLst/>
                          <a:latin typeface="Arial Narrow" pitchFamily="34" charset="0"/>
                          <a:cs typeface="Lotus" pitchFamily="2" charset="-78"/>
                        </a:rPr>
                        <a:t>مبـــلــــغ</a:t>
                      </a:r>
                      <a:endParaRPr kumimoji="0" lang="en-US" sz="1800" b="1" i="0" u="sng" strike="noStrike" cap="none" normalizeH="0" baseline="0" dirty="0">
                        <a:ln>
                          <a:noFill/>
                        </a:ln>
                        <a:solidFill>
                          <a:schemeClr val="tx1"/>
                        </a:solidFill>
                        <a:effectLst/>
                        <a:latin typeface="Arial Narrow" pitchFamily="34" charset="0"/>
                        <a:cs typeface="Lotus" pitchFamily="2" charset="-78"/>
                      </a:endParaRPr>
                    </a:p>
                  </a:txBody>
                  <a:tcPr/>
                </a:tc>
                <a:extLst>
                  <a:ext uri="{0D108BD9-81ED-4DB2-BD59-A6C34878D82A}">
                    <a16:rowId xmlns:a16="http://schemas.microsoft.com/office/drawing/2014/main" val="10000"/>
                  </a:ext>
                </a:extLst>
              </a:tr>
              <a:tr h="367739">
                <a:tc>
                  <a:txBody>
                    <a:bodyPr/>
                    <a:lstStyle/>
                    <a:p>
                      <a:pPr rtl="1"/>
                      <a:endParaRPr lang="fa-IR" dirty="0"/>
                    </a:p>
                  </a:txBody>
                  <a:tcPr/>
                </a:tc>
                <a:tc>
                  <a:txBody>
                    <a:bodyPr/>
                    <a:lstStyle/>
                    <a:p>
                      <a:pPr marL="0" marR="0" lvl="0" indent="0" algn="r" defTabSz="536575" rtl="1" eaLnBrk="1" fontAlgn="base" latinLnBrk="0" hangingPunct="1">
                        <a:lnSpc>
                          <a:spcPct val="100000"/>
                        </a:lnSpc>
                        <a:spcBef>
                          <a:spcPct val="20000"/>
                        </a:spcBef>
                        <a:spcAft>
                          <a:spcPct val="0"/>
                        </a:spcAft>
                        <a:buClrTx/>
                        <a:buSzTx/>
                        <a:buFontTx/>
                        <a:buNone/>
                        <a:tabLst/>
                      </a:pPr>
                      <a:r>
                        <a:rPr kumimoji="0" lang="fa-IR" sz="1700" b="1" i="0" u="none" strike="noStrike" cap="none" normalizeH="0" baseline="0" dirty="0">
                          <a:ln>
                            <a:noFill/>
                          </a:ln>
                          <a:solidFill>
                            <a:schemeClr val="tx1"/>
                          </a:solidFill>
                          <a:effectLst/>
                          <a:latin typeface="Arial Narrow" pitchFamily="34" charset="0"/>
                          <a:cs typeface="Lotus" pitchFamily="2" charset="-78"/>
                        </a:rPr>
                        <a:t>     ريال</a:t>
                      </a:r>
                      <a:endParaRPr kumimoji="0" lang="en-US" sz="17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1"/>
                  </a:ext>
                </a:extLst>
              </a:tr>
              <a:tr h="64354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بهای تمام شده دارايي زيستی مولد  </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p>
                      <a:pPr rtl="1"/>
                      <a:endParaRPr lang="fa-IR" dirty="0"/>
                    </a:p>
                  </a:txBody>
                  <a:tcPr/>
                </a:tc>
                <a:tc>
                  <a:txBody>
                    <a:bodyPr/>
                    <a:lstStyle/>
                    <a:p>
                      <a:pPr marL="0" marR="0" lvl="0" indent="0" algn="r" defTabSz="536575" rtl="1" eaLnBrk="1" fontAlgn="base" latinLnBrk="0" hangingPunct="1">
                        <a:lnSpc>
                          <a:spcPct val="100000"/>
                        </a:lnSpc>
                        <a:spcBef>
                          <a:spcPct val="20000"/>
                        </a:spcBef>
                        <a:spcAft>
                          <a:spcPct val="0"/>
                        </a:spcAft>
                        <a:buClrTx/>
                        <a:buSzTx/>
                        <a:buFontTx/>
                        <a:buNone/>
                        <a:tabLst/>
                      </a:pPr>
                      <a:r>
                        <a:rPr kumimoji="0" lang="fa-IR" sz="1700" b="1" i="0" u="none" strike="noStrike" cap="none" normalizeH="0" baseline="0" dirty="0">
                          <a:ln>
                            <a:noFill/>
                          </a:ln>
                          <a:solidFill>
                            <a:schemeClr val="tx1"/>
                          </a:solidFill>
                          <a:effectLst/>
                          <a:latin typeface="Arial Narrow" pitchFamily="34" charset="0"/>
                          <a:cs typeface="Lotus" pitchFamily="2" charset="-78"/>
                        </a:rPr>
                        <a:t>    (***)</a:t>
                      </a:r>
                      <a:endParaRPr kumimoji="0" lang="en-US" sz="1700" b="1" i="0" u="none"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2"/>
                  </a:ext>
                </a:extLst>
              </a:tr>
              <a:tr h="64354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کاهش ارزش انباشته</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p>
                      <a:pPr rtl="1"/>
                      <a:endParaRPr lang="fa-IR" dirty="0"/>
                    </a:p>
                  </a:txBody>
                  <a:tcPr/>
                </a:tc>
                <a:tc>
                  <a:txBody>
                    <a:bodyPr/>
                    <a:lstStyle/>
                    <a:p>
                      <a:pPr marL="0" marR="0" lvl="0" indent="0" algn="r" defTabSz="536575" rtl="1" eaLnBrk="1" fontAlgn="base" latinLnBrk="0" hangingPunct="1">
                        <a:lnSpc>
                          <a:spcPct val="100000"/>
                        </a:lnSpc>
                        <a:spcBef>
                          <a:spcPct val="20000"/>
                        </a:spcBef>
                        <a:spcAft>
                          <a:spcPct val="0"/>
                        </a:spcAft>
                        <a:buClrTx/>
                        <a:buSzTx/>
                        <a:buFontTx/>
                        <a:buNone/>
                        <a:tabLst/>
                      </a:pPr>
                      <a:r>
                        <a:rPr kumimoji="0" lang="fa-IR" sz="1700" b="1" i="0" u="none" strike="noStrike" cap="none" normalizeH="0" baseline="0" dirty="0">
                          <a:ln>
                            <a:noFill/>
                          </a:ln>
                          <a:solidFill>
                            <a:schemeClr val="tx1"/>
                          </a:solidFill>
                          <a:effectLst/>
                          <a:latin typeface="Arial Narrow" pitchFamily="34" charset="0"/>
                          <a:cs typeface="Lotus" pitchFamily="2" charset="-78"/>
                        </a:rPr>
                        <a:t>    </a:t>
                      </a:r>
                      <a:r>
                        <a:rPr kumimoji="0" lang="fa-IR" sz="1700" b="1" i="0" u="sng" strike="noStrike" cap="none" normalizeH="0" baseline="0" dirty="0">
                          <a:ln>
                            <a:noFill/>
                          </a:ln>
                          <a:solidFill>
                            <a:schemeClr val="tx1"/>
                          </a:solidFill>
                          <a:effectLst/>
                          <a:latin typeface="Arial Narrow" pitchFamily="34" charset="0"/>
                          <a:cs typeface="Lotus" pitchFamily="2" charset="-78"/>
                        </a:rPr>
                        <a:t>(***)</a:t>
                      </a:r>
                      <a:endParaRPr kumimoji="0" lang="en-US" sz="1700" b="1" i="0" u="sng"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3"/>
                  </a:ext>
                </a:extLst>
              </a:tr>
              <a:tr h="71373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ارزش دفتری</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p>
                      <a:pPr rtl="1"/>
                      <a:endParaRPr lang="fa-IR" dirty="0"/>
                    </a:p>
                  </a:txBody>
                  <a:tcPr/>
                </a:tc>
                <a:tc>
                  <a:txBody>
                    <a:bodyPr/>
                    <a:lstStyle/>
                    <a:p>
                      <a:pPr marL="0" marR="0" lvl="0" indent="0" algn="r" defTabSz="536575" rtl="1" eaLnBrk="1" fontAlgn="base" latinLnBrk="0" hangingPunct="1">
                        <a:lnSpc>
                          <a:spcPct val="100000"/>
                        </a:lnSpc>
                        <a:spcBef>
                          <a:spcPct val="20000"/>
                        </a:spcBef>
                        <a:spcAft>
                          <a:spcPct val="0"/>
                        </a:spcAft>
                        <a:buClrTx/>
                        <a:buSzTx/>
                        <a:buFontTx/>
                        <a:buNone/>
                        <a:tabLst/>
                      </a:pPr>
                      <a:r>
                        <a:rPr kumimoji="0" lang="fa-IR" sz="1700" b="1" i="0" u="none" strike="noStrike" cap="none" normalizeH="0" baseline="0" dirty="0">
                          <a:ln>
                            <a:noFill/>
                          </a:ln>
                          <a:solidFill>
                            <a:schemeClr val="tx1"/>
                          </a:solidFill>
                          <a:effectLst/>
                          <a:latin typeface="Arial Narrow" pitchFamily="34" charset="0"/>
                          <a:cs typeface="Lotus" pitchFamily="2" charset="-78"/>
                        </a:rPr>
                        <a:t>     </a:t>
                      </a:r>
                      <a:r>
                        <a:rPr kumimoji="0" lang="fa-IR" sz="1700" b="1" i="0" u="sng" strike="noStrike" cap="none" normalizeH="0" baseline="0" dirty="0">
                          <a:ln>
                            <a:noFill/>
                          </a:ln>
                          <a:solidFill>
                            <a:schemeClr val="tx1"/>
                          </a:solidFill>
                          <a:effectLst/>
                          <a:latin typeface="Arial Narrow" pitchFamily="34" charset="0"/>
                          <a:cs typeface="Lotus" pitchFamily="2" charset="-78"/>
                        </a:rPr>
                        <a:t>***</a:t>
                      </a:r>
                      <a:endParaRPr kumimoji="0" lang="en-US" sz="1700" b="1" i="0" u="sng" strike="noStrike" cap="none" normalizeH="0" baseline="0" dirty="0">
                        <a:ln>
                          <a:noFill/>
                        </a:ln>
                        <a:solidFill>
                          <a:schemeClr val="tx1"/>
                        </a:solidFill>
                        <a:effectLst/>
                        <a:latin typeface="Arial Narrow" pitchFamily="34" charset="0"/>
                        <a:cs typeface="Lotus" pitchFamily="2" charset="-78"/>
                      </a:endParaRPr>
                    </a:p>
                  </a:txBody>
                  <a:tcPr horzOverflow="overflow"/>
                </a:tc>
                <a:extLst>
                  <a:ext uri="{0D108BD9-81ED-4DB2-BD59-A6C34878D82A}">
                    <a16:rowId xmlns:a16="http://schemas.microsoft.com/office/drawing/2014/main" val="10004"/>
                  </a:ext>
                </a:extLst>
              </a:tr>
              <a:tr h="36773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sng" strike="noStrike" cap="none" normalizeH="0" baseline="0" dirty="0">
                          <a:ln>
                            <a:noFill/>
                          </a:ln>
                          <a:solidFill>
                            <a:schemeClr val="tx1"/>
                          </a:solidFill>
                          <a:effectLst/>
                          <a:latin typeface="Arial Narrow" pitchFamily="34" charset="0"/>
                          <a:cs typeface="Lotus" pitchFamily="2" charset="-78"/>
                        </a:rPr>
                        <a:t>نحوه عمل جايگزين مجاز:</a:t>
                      </a:r>
                      <a:endParaRPr kumimoji="0" lang="en-US" sz="1800" b="1" i="0" u="sng" strike="noStrike" cap="none" normalizeH="0" baseline="0" dirty="0">
                        <a:ln>
                          <a:noFill/>
                        </a:ln>
                        <a:solidFill>
                          <a:schemeClr val="tx1"/>
                        </a:solidFill>
                        <a:effectLst/>
                        <a:latin typeface="Arial Narrow" pitchFamily="34" charset="0"/>
                        <a:cs typeface="Lotus" pitchFamily="2" charset="-78"/>
                      </a:endParaRPr>
                    </a:p>
                  </a:txBody>
                  <a:tcPr/>
                </a:tc>
                <a:tc>
                  <a:txBody>
                    <a:bodyPr/>
                    <a:lstStyle/>
                    <a:p>
                      <a:pPr rtl="1"/>
                      <a:endParaRPr lang="fa-IR" dirty="0"/>
                    </a:p>
                  </a:txBody>
                  <a:tcPr/>
                </a:tc>
                <a:extLst>
                  <a:ext uri="{0D108BD9-81ED-4DB2-BD59-A6C34878D82A}">
                    <a16:rowId xmlns:a16="http://schemas.microsoft.com/office/drawing/2014/main" val="10005"/>
                  </a:ext>
                </a:extLst>
              </a:tr>
              <a:tr h="367739">
                <a:tc>
                  <a:txBody>
                    <a:bodyPr/>
                    <a:lstStyle/>
                    <a:p>
                      <a:pPr rtl="1"/>
                      <a:endParaRPr lang="fa-I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sng" strike="noStrike" cap="none" normalizeH="0" baseline="0" dirty="0">
                          <a:ln>
                            <a:noFill/>
                          </a:ln>
                          <a:solidFill>
                            <a:schemeClr val="tx1"/>
                          </a:solidFill>
                          <a:effectLst/>
                          <a:latin typeface="Arial Narrow" pitchFamily="34" charset="0"/>
                          <a:cs typeface="Lotus" pitchFamily="2" charset="-78"/>
                        </a:rPr>
                        <a:t>مــبلــغ</a:t>
                      </a:r>
                      <a:endParaRPr kumimoji="0" lang="en-US" sz="1800" b="1" i="0" u="sng" strike="noStrike" cap="none" normalizeH="0" baseline="0" dirty="0">
                        <a:ln>
                          <a:noFill/>
                        </a:ln>
                        <a:solidFill>
                          <a:schemeClr val="tx1"/>
                        </a:solidFill>
                        <a:effectLst/>
                        <a:latin typeface="Arial Narrow" pitchFamily="34" charset="0"/>
                        <a:cs typeface="Lotus" pitchFamily="2" charset="-78"/>
                      </a:endParaRPr>
                    </a:p>
                  </a:txBody>
                  <a:tcPr/>
                </a:tc>
                <a:extLst>
                  <a:ext uri="{0D108BD9-81ED-4DB2-BD59-A6C34878D82A}">
                    <a16:rowId xmlns:a16="http://schemas.microsoft.com/office/drawing/2014/main" val="10006"/>
                  </a:ext>
                </a:extLst>
              </a:tr>
              <a:tr h="416650">
                <a:tc>
                  <a:txBody>
                    <a:bodyPr/>
                    <a:lstStyle/>
                    <a:p>
                      <a:pPr rtl="1"/>
                      <a:endParaRPr lang="fa-IR"/>
                    </a:p>
                  </a:txBody>
                  <a:tcPr/>
                </a:tc>
                <a:tc>
                  <a:txBody>
                    <a:bodyPr/>
                    <a:lstStyle/>
                    <a:p>
                      <a:pPr rtl="1"/>
                      <a:r>
                        <a:rPr kumimoji="0" lang="fa-IR" sz="1800" b="1" i="0" u="none" strike="noStrike" cap="none" normalizeH="0" baseline="0" dirty="0">
                          <a:ln>
                            <a:noFill/>
                          </a:ln>
                          <a:solidFill>
                            <a:schemeClr val="tx1"/>
                          </a:solidFill>
                          <a:effectLst/>
                          <a:latin typeface="Arial Narrow" pitchFamily="34" charset="0"/>
                          <a:cs typeface="Lotus" pitchFamily="2" charset="-78"/>
                        </a:rPr>
                        <a:t>ريال</a:t>
                      </a:r>
                      <a:endParaRPr lang="fa-IR" dirty="0"/>
                    </a:p>
                  </a:txBody>
                  <a:tcPr/>
                </a:tc>
                <a:extLst>
                  <a:ext uri="{0D108BD9-81ED-4DB2-BD59-A6C34878D82A}">
                    <a16:rowId xmlns:a16="http://schemas.microsoft.com/office/drawing/2014/main" val="10007"/>
                  </a:ext>
                </a:extLst>
              </a:tr>
              <a:tr h="949993">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مبلغ تجديد ارزيابی </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2000" b="1" i="0" u="none" strike="noStrike" cap="none" normalizeH="0" baseline="0" dirty="0">
                          <a:ln>
                            <a:noFill/>
                          </a:ln>
                          <a:solidFill>
                            <a:schemeClr val="tx1"/>
                          </a:solidFill>
                          <a:effectLst/>
                          <a:latin typeface="Arial Narrow" pitchFamily="34" charset="0"/>
                          <a:cs typeface="Lotus" pitchFamily="2" charset="-78"/>
                        </a:rPr>
                        <a:t>***      </a:t>
                      </a:r>
                      <a:r>
                        <a:rPr kumimoji="0" lang="fa-IR" sz="1800" b="1" i="0" u="none" strike="noStrike" cap="none" normalizeH="0" baseline="0" dirty="0">
                          <a:ln>
                            <a:noFill/>
                          </a:ln>
                          <a:solidFill>
                            <a:schemeClr val="tx1"/>
                          </a:solidFill>
                          <a:effectLst/>
                          <a:latin typeface="Arial Narrow" pitchFamily="34" charset="0"/>
                          <a:cs typeface="Lotus" pitchFamily="2" charset="-78"/>
                        </a:rPr>
                        <a:t>براساس استاندارد حسابداری شماره 11</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p>
                      <a:pPr rtl="1"/>
                      <a:endParaRPr lang="fa-IR"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3344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dirty="0">
                <a:cs typeface="B Titr" pitchFamily="2" charset="-78"/>
              </a:rPr>
              <a:t>مقدمه</a:t>
            </a:r>
            <a:r>
              <a:rPr lang="fa-IR" sz="3200" dirty="0"/>
              <a:t> </a:t>
            </a:r>
          </a:p>
        </p:txBody>
      </p:sp>
      <p:sp>
        <p:nvSpPr>
          <p:cNvPr id="3" name="Content Placeholder 2"/>
          <p:cNvSpPr>
            <a:spLocks noGrp="1"/>
          </p:cNvSpPr>
          <p:nvPr>
            <p:ph idx="1"/>
          </p:nvPr>
        </p:nvSpPr>
        <p:spPr/>
        <p:txBody>
          <a:bodyPr>
            <a:normAutofit fontScale="85000" lnSpcReduction="20000"/>
          </a:bodyPr>
          <a:lstStyle/>
          <a:p>
            <a:pPr algn="just">
              <a:lnSpc>
                <a:spcPct val="160000"/>
              </a:lnSpc>
            </a:pPr>
            <a:r>
              <a:rPr lang="fa-IR" b="1" dirty="0">
                <a:cs typeface="B Lotus" pitchFamily="2" charset="-78"/>
              </a:rPr>
              <a:t>فعالیت های کشاورزی بسیار گسترده است و فرآورده های آن در صنایع مختلفی  به کار گرفته می شود, به عبارت دیگر, محصولات کشاورزی ماده ی اولیه بسیاری از صنایع مختلف را تشکیل می دهند و نقش موثری در اقتصاد جهانی ایفا می کنند.</a:t>
            </a:r>
            <a:endParaRPr lang="en-US" dirty="0">
              <a:cs typeface="B Lotus" pitchFamily="2" charset="-78"/>
            </a:endParaRPr>
          </a:p>
          <a:p>
            <a:pPr algn="just">
              <a:lnSpc>
                <a:spcPct val="160000"/>
              </a:lnSpc>
            </a:pPr>
            <a:r>
              <a:rPr lang="fa-IR" b="1" dirty="0">
                <a:cs typeface="B Lotus" pitchFamily="2" charset="-78"/>
              </a:rPr>
              <a:t>واژه کشاورزی از نظر عامه ی مردم بیشتر تداعی کننده کاشت , داشت و برداشت است . اما در طبقه بندی فعالیتهای اقتصادی , بخش کشاورزی بسیار گسترده تر از زراعت است و حوزه های دامپروری , جنگلداری , ماهیگیری و شکار را هم در بر می گیرد .</a:t>
            </a:r>
            <a:endParaRPr lang="en-US" dirty="0">
              <a:cs typeface="B Lotus" pitchFamily="2" charset="-78"/>
            </a:endParaRPr>
          </a:p>
          <a:p>
            <a:pPr algn="just">
              <a:lnSpc>
                <a:spcPct val="160000"/>
              </a:lnSpc>
            </a:pPr>
            <a:r>
              <a:rPr lang="fa-IR" b="1" dirty="0">
                <a:cs typeface="B Lotus" pitchFamily="2" charset="-78"/>
              </a:rPr>
              <a:t>طبیعت شامل آب و خاک و هوا , موهبتی است الهی و انسان می تواند با بهره گیری از آنها به کمک فن آوری و ترکیب عوامل مختلف تولید,نیازهای زیستی خود را تامین کند  وسعت کشور ما در حدود 164 میلیون هکتار شامل 55% مراتع , 21% کویر و مناطق لم یزرع , 7/4% جنگلهای طبیعی , </a:t>
            </a:r>
            <a:r>
              <a:rPr lang="fa-IR" b="1" dirty="0">
                <a:solidFill>
                  <a:srgbClr val="FF0000"/>
                </a:solidFill>
                <a:cs typeface="B Lotus" pitchFamily="2" charset="-78"/>
              </a:rPr>
              <a:t>14/4% اراضی کشاورزی </a:t>
            </a:r>
            <a:r>
              <a:rPr lang="fa-IR" b="1" dirty="0">
                <a:cs typeface="B Lotus" pitchFamily="2" charset="-78"/>
              </a:rPr>
              <a:t>و 2/2% مناطق شهری و مسکونی , راهها و دریاچه هاست </a:t>
            </a:r>
            <a:endParaRPr lang="fa-IR" dirty="0">
              <a:cs typeface="B Lotus" pitchFamily="2" charset="-78"/>
            </a:endParaRPr>
          </a:p>
        </p:txBody>
      </p:sp>
      <p:sp>
        <p:nvSpPr>
          <p:cNvPr id="4" name="TextBox 3">
            <a:extLst>
              <a:ext uri="{FF2B5EF4-FFF2-40B4-BE49-F238E27FC236}">
                <a16:creationId xmlns:a16="http://schemas.microsoft.com/office/drawing/2014/main" id="{04810391-0E65-4240-8BB1-4AE9DDC68B36}"/>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208442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210146"/>
          </a:xfrm>
        </p:spPr>
        <p:txBody>
          <a:bodyPr/>
          <a:lstStyle/>
          <a:p>
            <a:pPr algn="r"/>
            <a:r>
              <a:rPr lang="fa-IR" sz="2000" b="1" dirty="0">
                <a:cs typeface="B Traffic" pitchFamily="2" charset="-78"/>
              </a:rPr>
              <a:t>شناخت و اندازه گيری دارايي زيستی غير مولد</a:t>
            </a:r>
            <a:br>
              <a:rPr lang="fa-IR" sz="4800" b="1" dirty="0">
                <a:cs typeface="B Titr" pitchFamily="2" charset="-78"/>
              </a:rPr>
            </a:br>
            <a:endParaRPr lang="fa-IR" dirty="0"/>
          </a:p>
        </p:txBody>
      </p:sp>
      <p:sp>
        <p:nvSpPr>
          <p:cNvPr id="3" name="Content Placeholder 2"/>
          <p:cNvSpPr>
            <a:spLocks noGrp="1"/>
          </p:cNvSpPr>
          <p:nvPr>
            <p:ph idx="1"/>
          </p:nvPr>
        </p:nvSpPr>
        <p:spPr>
          <a:xfrm>
            <a:off x="323528" y="764704"/>
            <a:ext cx="7620000" cy="5492080"/>
          </a:xfrm>
        </p:spPr>
        <p:txBody>
          <a:bodyPr/>
          <a:lstStyle/>
          <a:p>
            <a:pPr marL="0" indent="0" algn="just">
              <a:buNone/>
            </a:pPr>
            <a:r>
              <a:rPr lang="fa-IR" sz="1600" b="1" dirty="0">
                <a:solidFill>
                  <a:srgbClr val="FF0000"/>
                </a:solidFill>
                <a:cs typeface="B Lotus" pitchFamily="2" charset="-78"/>
              </a:rPr>
              <a:t>الف-</a:t>
            </a:r>
            <a:r>
              <a:rPr lang="fa-IR" sz="1600" b="1" dirty="0">
                <a:cs typeface="B Lotus" pitchFamily="2" charset="-78"/>
              </a:rPr>
              <a:t> دارايي زيستی غيرمولد خريداری شده </a:t>
            </a:r>
          </a:p>
          <a:p>
            <a:pPr marL="0" indent="0" algn="just">
              <a:buNone/>
            </a:pPr>
            <a:r>
              <a:rPr lang="fa-IR" sz="1600" b="1" dirty="0">
                <a:cs typeface="B Lotus" pitchFamily="2" charset="-78"/>
              </a:rPr>
              <a:t>	در زمان شناخت اوليه به بهای تمام شده 		***</a:t>
            </a:r>
          </a:p>
          <a:p>
            <a:pPr marL="0" indent="0" algn="just">
              <a:buNone/>
            </a:pPr>
            <a:r>
              <a:rPr lang="fa-IR" sz="1600" b="1" dirty="0">
                <a:cs typeface="B Lotus" pitchFamily="2" charset="-78"/>
              </a:rPr>
              <a:t>ب- دارايي زيستی غيرمولد خريداری نشده 			</a:t>
            </a:r>
          </a:p>
          <a:p>
            <a:pPr marL="0" indent="0" algn="just">
              <a:buNone/>
            </a:pPr>
            <a:r>
              <a:rPr lang="fa-IR" sz="1600" b="1" dirty="0">
                <a:cs typeface="B Lotus" pitchFamily="2" charset="-78"/>
              </a:rPr>
              <a:t>  </a:t>
            </a: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355304339"/>
              </p:ext>
            </p:extLst>
          </p:nvPr>
        </p:nvGraphicFramePr>
        <p:xfrm>
          <a:off x="827584" y="1700808"/>
          <a:ext cx="7032104" cy="2220808"/>
        </p:xfrm>
        <a:graphic>
          <a:graphicData uri="http://schemas.openxmlformats.org/drawingml/2006/table">
            <a:tbl>
              <a:tblPr rtl="1" firstRow="1" bandRow="1">
                <a:tableStyleId>{5C22544A-7EE6-4342-B048-85BDC9FD1C3A}</a:tableStyleId>
              </a:tblPr>
              <a:tblGrid>
                <a:gridCol w="5800522">
                  <a:extLst>
                    <a:ext uri="{9D8B030D-6E8A-4147-A177-3AD203B41FA5}">
                      <a16:colId xmlns:a16="http://schemas.microsoft.com/office/drawing/2014/main" val="20000"/>
                    </a:ext>
                  </a:extLst>
                </a:gridCol>
                <a:gridCol w="1231582">
                  <a:extLst>
                    <a:ext uri="{9D8B030D-6E8A-4147-A177-3AD203B41FA5}">
                      <a16:colId xmlns:a16="http://schemas.microsoft.com/office/drawing/2014/main" val="20001"/>
                    </a:ext>
                  </a:extLst>
                </a:gridCol>
              </a:tblGrid>
              <a:tr h="3600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b="1" dirty="0">
                          <a:cs typeface="B Lotus" pitchFamily="2" charset="-78"/>
                        </a:rPr>
                        <a:t> </a:t>
                      </a:r>
                      <a:r>
                        <a:rPr lang="ar-SA" sz="1800" b="1" dirty="0">
                          <a:cs typeface="B Lotus" pitchFamily="2" charset="-78"/>
                        </a:rPr>
                        <a:t>ب</a:t>
                      </a:r>
                      <a:r>
                        <a:rPr lang="fa-IR" sz="1800" b="1" dirty="0">
                          <a:cs typeface="B Lotus" pitchFamily="2" charset="-78"/>
                        </a:rPr>
                        <a:t> 1- </a:t>
                      </a:r>
                      <a:r>
                        <a:rPr lang="ar-SA" sz="1800" b="1" dirty="0">
                          <a:cs typeface="B Lotus" pitchFamily="2" charset="-78"/>
                        </a:rPr>
                        <a:t>اين پيش فرض وجود دارد که ارزش منصفانه دارايي زيستی مولد را</a:t>
                      </a:r>
                      <a:br>
                        <a:rPr lang="fa-IR" sz="1800" b="1" dirty="0">
                          <a:cs typeface="B Lotus" pitchFamily="2" charset="-78"/>
                        </a:rPr>
                      </a:br>
                      <a:r>
                        <a:rPr lang="fa-IR" sz="1800" b="1" dirty="0">
                          <a:cs typeface="B Lotus" pitchFamily="2" charset="-78"/>
                        </a:rPr>
                        <a:t>    </a:t>
                      </a:r>
                      <a:r>
                        <a:rPr lang="ar-SA" sz="1800" b="1" dirty="0">
                          <a:cs typeface="B Lotus" pitchFamily="2" charset="-78"/>
                        </a:rPr>
                        <a:t>می توان به گونه ای اتکاپذير</a:t>
                      </a:r>
                      <a:r>
                        <a:rPr lang="fa-IR" sz="1800" b="1" dirty="0">
                          <a:cs typeface="B Lotus" pitchFamily="2" charset="-78"/>
                        </a:rPr>
                        <a:t> </a:t>
                      </a:r>
                      <a:r>
                        <a:rPr lang="ar-SA" sz="1800" b="1" dirty="0">
                          <a:cs typeface="B Lotus" pitchFamily="2" charset="-78"/>
                        </a:rPr>
                        <a:t>اندازه گيری کرد</a:t>
                      </a:r>
                      <a:r>
                        <a:rPr lang="en-US" sz="1800" b="1" dirty="0">
                          <a:cs typeface="B Lotus" pitchFamily="2" charset="-78"/>
                        </a:rPr>
                        <a:t>.</a:t>
                      </a:r>
                      <a:endParaRPr lang="en-US" sz="1800" dirty="0">
                        <a:cs typeface="B Lotus" pitchFamily="2" charset="-78"/>
                      </a:endParaRPr>
                    </a:p>
                  </a:txBody>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مبلغ</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a:tc>
                <a:extLst>
                  <a:ext uri="{0D108BD9-81ED-4DB2-BD59-A6C34878D82A}">
                    <a16:rowId xmlns:a16="http://schemas.microsoft.com/office/drawing/2014/main" val="10000"/>
                  </a:ext>
                </a:extLst>
              </a:tr>
              <a:tr h="309113">
                <a:tc>
                  <a:txBody>
                    <a:bodyPr/>
                    <a:lstStyle/>
                    <a:p>
                      <a:pPr rtl="1"/>
                      <a:endParaRPr lang="fa-IR" dirty="0"/>
                    </a:p>
                  </a:txBody>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a:ln>
                            <a:noFill/>
                          </a:ln>
                          <a:solidFill>
                            <a:schemeClr val="tx1"/>
                          </a:solidFill>
                          <a:effectLst/>
                          <a:latin typeface="Arial Narrow" pitchFamily="34" charset="0"/>
                          <a:cs typeface="Lotus" pitchFamily="2" charset="-78"/>
                        </a:rPr>
                        <a:t>ريال</a:t>
                      </a:r>
                      <a:endParaRPr kumimoji="0" lang="en-US" sz="1400" b="1" i="0" u="none" strike="noStrike" cap="none" normalizeH="0" baseline="0" dirty="0">
                        <a:ln>
                          <a:noFill/>
                        </a:ln>
                        <a:solidFill>
                          <a:schemeClr val="tx1"/>
                        </a:solidFill>
                        <a:effectLst/>
                        <a:latin typeface="Arial Narrow" pitchFamily="34" charset="0"/>
                        <a:cs typeface="Lotus" pitchFamily="2" charset="-7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060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600" b="1" i="0" u="none" strike="noStrike" cap="none" normalizeH="0" baseline="0" dirty="0">
                          <a:ln>
                            <a:noFill/>
                          </a:ln>
                          <a:solidFill>
                            <a:schemeClr val="tx1"/>
                          </a:solidFill>
                          <a:effectLst/>
                          <a:latin typeface="Arial Narrow" pitchFamily="34" charset="0"/>
                          <a:cs typeface="Lotus" pitchFamily="2" charset="-78"/>
                        </a:rPr>
                        <a:t>در زمان شناخت اوليه و در تاريخ ترازنامه به ارزش منصفانه </a:t>
                      </a:r>
                      <a:endParaRPr kumimoji="0" lang="en-US" sz="1600" b="1" i="0" u="none" strike="noStrike" cap="none" normalizeH="0" baseline="0" dirty="0">
                        <a:ln>
                          <a:noFill/>
                        </a:ln>
                        <a:solidFill>
                          <a:schemeClr val="tx1"/>
                        </a:solidFill>
                        <a:effectLst/>
                        <a:latin typeface="Arial Narrow" pitchFamily="34" charset="0"/>
                        <a:cs typeface="Lotus"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428600">
                <a:tc>
                  <a:txBody>
                    <a:bodyPr/>
                    <a:lstStyle/>
                    <a:p>
                      <a:pPr rtl="1"/>
                      <a:r>
                        <a:rPr kumimoji="0" lang="fa-IR" sz="1600" b="1" i="0" u="none" strike="noStrike" cap="none" normalizeH="0" baseline="0" dirty="0">
                          <a:ln>
                            <a:noFill/>
                          </a:ln>
                          <a:solidFill>
                            <a:schemeClr val="tx1"/>
                          </a:solidFill>
                          <a:effectLst/>
                          <a:latin typeface="Arial Narrow" pitchFamily="34" charset="0"/>
                          <a:cs typeface="Lotus" pitchFamily="2" charset="-78"/>
                        </a:rPr>
                        <a:t>مخارج برآوردی زمان فروش</a:t>
                      </a:r>
                      <a:endParaRPr lang="fa-IR" sz="16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4584">
                <a:tc>
                  <a:txBody>
                    <a:bodyPr/>
                    <a:lstStyle/>
                    <a:p>
                      <a:pPr rtl="1"/>
                      <a:endParaRPr lang="fa-IR"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30236858"/>
              </p:ext>
            </p:extLst>
          </p:nvPr>
        </p:nvGraphicFramePr>
        <p:xfrm>
          <a:off x="827584" y="4005064"/>
          <a:ext cx="7056784" cy="2170604"/>
        </p:xfrm>
        <a:graphic>
          <a:graphicData uri="http://schemas.openxmlformats.org/drawingml/2006/table">
            <a:tbl>
              <a:tblPr rtl="1" firstRow="1" bandRow="1">
                <a:tableStyleId>{5C22544A-7EE6-4342-B048-85BDC9FD1C3A}</a:tableStyleId>
              </a:tblPr>
              <a:tblGrid>
                <a:gridCol w="5825202">
                  <a:extLst>
                    <a:ext uri="{9D8B030D-6E8A-4147-A177-3AD203B41FA5}">
                      <a16:colId xmlns:a16="http://schemas.microsoft.com/office/drawing/2014/main" val="20000"/>
                    </a:ext>
                  </a:extLst>
                </a:gridCol>
                <a:gridCol w="1231582">
                  <a:extLst>
                    <a:ext uri="{9D8B030D-6E8A-4147-A177-3AD203B41FA5}">
                      <a16:colId xmlns:a16="http://schemas.microsoft.com/office/drawing/2014/main" val="20001"/>
                    </a:ext>
                  </a:extLst>
                </a:gridCol>
              </a:tblGrid>
              <a:tr h="382631">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b="1" dirty="0">
                          <a:cs typeface="Lotus" pitchFamily="2" charset="-78"/>
                        </a:rPr>
                        <a:t> ب 2- اگر قيمت يا ارزش بازار دارايي زيستی غيرمولد در دسترس نيست و</a:t>
                      </a:r>
                      <a:br>
                        <a:rPr lang="fa-IR" sz="1800" b="1" dirty="0">
                          <a:cs typeface="Lotus" pitchFamily="2" charset="-78"/>
                        </a:rPr>
                      </a:br>
                      <a:r>
                        <a:rPr lang="fa-IR" sz="1800" b="1" dirty="0">
                          <a:cs typeface="Lotus" pitchFamily="2" charset="-78"/>
                        </a:rPr>
                        <a:t>   سايربرآوردهای ارزش منصفانه آن به وضوح قابل اتکانيست. </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مبلغ</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p>
                      <a:pPr rtl="1"/>
                      <a:endParaRPr lang="fa-I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2631">
                <a:tc>
                  <a:txBody>
                    <a:bodyPr/>
                    <a:lstStyle/>
                    <a:p>
                      <a:pPr rtl="1"/>
                      <a:endParaRPr lang="fa-IR"/>
                    </a:p>
                  </a:txBody>
                  <a:tcPr/>
                </a:tc>
                <a:tc>
                  <a:txBody>
                    <a:bodyPr/>
                    <a:lstStyle/>
                    <a:p>
                      <a:pPr marL="0" marR="0" lvl="0" indent="0" algn="ctr" defTabSz="536575"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a:ln>
                            <a:noFill/>
                          </a:ln>
                          <a:solidFill>
                            <a:schemeClr val="tx1"/>
                          </a:solidFill>
                          <a:effectLst/>
                          <a:latin typeface="Arial Narrow" pitchFamily="34" charset="0"/>
                          <a:cs typeface="Lotus" pitchFamily="2" charset="-78"/>
                        </a:rPr>
                        <a:t>ريال</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826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600" b="1" i="0" u="none" strike="noStrike" cap="none" normalizeH="0" baseline="0" dirty="0">
                          <a:ln>
                            <a:noFill/>
                          </a:ln>
                          <a:solidFill>
                            <a:schemeClr val="tx1"/>
                          </a:solidFill>
                          <a:effectLst/>
                          <a:latin typeface="Arial Narrow" pitchFamily="34" charset="0"/>
                          <a:cs typeface="Lotus" pitchFamily="2" charset="-78"/>
                        </a:rPr>
                        <a:t>بهای تمام شده دارايي زيستی مولد</a:t>
                      </a:r>
                      <a:endParaRPr kumimoji="0" lang="en-US" sz="1600" b="1" i="0" u="none" strike="noStrike" cap="none" normalizeH="0" baseline="0" dirty="0">
                        <a:ln>
                          <a:noFill/>
                        </a:ln>
                        <a:solidFill>
                          <a:schemeClr val="tx1"/>
                        </a:solidFill>
                        <a:effectLst/>
                        <a:latin typeface="Arial Narrow" pitchFamily="34" charset="0"/>
                        <a:cs typeface="Lotus"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txBody>
                  <a:tcPr/>
                </a:tc>
                <a:extLst>
                  <a:ext uri="{0D108BD9-81ED-4DB2-BD59-A6C34878D82A}">
                    <a16:rowId xmlns:a16="http://schemas.microsoft.com/office/drawing/2014/main" val="10002"/>
                  </a:ext>
                </a:extLst>
              </a:tr>
              <a:tr h="3826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600" b="1" i="0" u="none" strike="noStrike" cap="none" normalizeH="0" baseline="0" dirty="0">
                          <a:ln>
                            <a:noFill/>
                          </a:ln>
                          <a:solidFill>
                            <a:schemeClr val="tx1"/>
                          </a:solidFill>
                          <a:effectLst/>
                          <a:latin typeface="Arial Narrow" pitchFamily="34" charset="0"/>
                          <a:cs typeface="Lotus" pitchFamily="2" charset="-78"/>
                        </a:rPr>
                        <a:t>هرگونه کاهش ارزش </a:t>
                      </a:r>
                      <a:endParaRPr kumimoji="0" lang="en-US" sz="1600" b="1" i="0" u="none" strike="noStrike" cap="none" normalizeH="0" baseline="0" dirty="0">
                        <a:ln>
                          <a:noFill/>
                        </a:ln>
                        <a:solidFill>
                          <a:schemeClr val="tx1"/>
                        </a:solidFill>
                        <a:effectLst/>
                        <a:latin typeface="Arial Narrow" pitchFamily="34" charset="0"/>
                        <a:cs typeface="Lotus"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26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600" b="1" i="0" u="none" strike="noStrike" cap="none" normalizeH="0" baseline="0" dirty="0">
                          <a:ln>
                            <a:noFill/>
                          </a:ln>
                          <a:solidFill>
                            <a:schemeClr val="tx1"/>
                          </a:solidFill>
                          <a:effectLst/>
                          <a:latin typeface="Arial Narrow" pitchFamily="34" charset="0"/>
                          <a:cs typeface="Lotus" pitchFamily="2" charset="-78"/>
                        </a:rPr>
                        <a:t>ارزش دفتری </a:t>
                      </a:r>
                      <a:endParaRPr kumimoji="0" lang="en-US" sz="1600" b="1" i="0" u="none" strike="noStrike" cap="none" normalizeH="0" baseline="0" dirty="0">
                        <a:ln>
                          <a:noFill/>
                        </a:ln>
                        <a:solidFill>
                          <a:schemeClr val="tx1"/>
                        </a:solidFill>
                        <a:effectLst/>
                        <a:latin typeface="Arial Narrow" pitchFamily="34" charset="0"/>
                        <a:cs typeface="Lotus"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800" b="1" i="0" u="none" strike="noStrike" cap="none" normalizeH="0" baseline="0" dirty="0">
                          <a:ln>
                            <a:noFill/>
                          </a:ln>
                          <a:solidFill>
                            <a:schemeClr val="tx1"/>
                          </a:solidFill>
                          <a:effectLst/>
                          <a:latin typeface="Arial Narrow" pitchFamily="34" charset="0"/>
                          <a:cs typeface="Lotus" pitchFamily="2" charset="-78"/>
                        </a:rPr>
                        <a:t>***</a:t>
                      </a:r>
                      <a:endParaRPr kumimoji="0" lang="en-US" sz="1800" b="1" i="0" u="none" strike="noStrike" cap="none" normalizeH="0" baseline="0" dirty="0">
                        <a:ln>
                          <a:noFill/>
                        </a:ln>
                        <a:solidFill>
                          <a:schemeClr val="tx1"/>
                        </a:solidFill>
                        <a:effectLst/>
                        <a:latin typeface="Arial Narrow" pitchFamily="34" charset="0"/>
                        <a:cs typeface="Lotus" pitchFamily="2" charset="-7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6" name="TextBox 5">
            <a:extLst>
              <a:ext uri="{FF2B5EF4-FFF2-40B4-BE49-F238E27FC236}">
                <a16:creationId xmlns:a16="http://schemas.microsoft.com/office/drawing/2014/main" id="{AB54F30D-91C6-4C05-9C60-CF263C33F1F4}"/>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886790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000" dirty="0">
                <a:cs typeface="B Homa" pitchFamily="2" charset="-78"/>
              </a:rPr>
              <a:t>تعیین ارزش منصفانه در قرارداد های آتی فروش داراییهای زیستی غیرمولد یا تولید کشاورزی</a:t>
            </a:r>
          </a:p>
        </p:txBody>
      </p:sp>
      <p:sp>
        <p:nvSpPr>
          <p:cNvPr id="3" name="Content Placeholder 2"/>
          <p:cNvSpPr>
            <a:spLocks noGrp="1"/>
          </p:cNvSpPr>
          <p:nvPr>
            <p:ph idx="1"/>
          </p:nvPr>
        </p:nvSpPr>
        <p:spPr>
          <a:xfrm>
            <a:off x="457200" y="1196752"/>
            <a:ext cx="7620000" cy="5204048"/>
          </a:xfrm>
        </p:spPr>
        <p:txBody>
          <a:bodyPr/>
          <a:lstStyle/>
          <a:p>
            <a:pPr marL="114300" indent="0" algn="just">
              <a:lnSpc>
                <a:spcPct val="150000"/>
              </a:lnSpc>
              <a:buNone/>
            </a:pPr>
            <a:r>
              <a:rPr lang="fa-IR" sz="2000" dirty="0">
                <a:cs typeface="B Lotus" pitchFamily="2" charset="-78"/>
              </a:rPr>
              <a:t>در قراردادهای آتی فروش، قیمت قرارداد برای تعیین ارزش منصفانه الزاما مربوط نیست، زیرا ارزش منصفانه منعکس کننده ارزش در بازار جاری است که در آن خریدار و فروشنده مطلع و مایل معامله میکنند. در نتیجه ارزش‌ منصفانه‌ دارايي‌ زيستي‌ غير مولد يا توليد كشاورزي‌ الزاماً  به‌ علت‌ وجود قرارداد تعديل‌ نمي‌شود. </a:t>
            </a:r>
          </a:p>
          <a:p>
            <a:pPr marL="114300" indent="0" algn="just">
              <a:lnSpc>
                <a:spcPct val="150000"/>
              </a:lnSpc>
              <a:buNone/>
            </a:pPr>
            <a:r>
              <a:rPr lang="fa-IR" sz="2000" dirty="0">
                <a:cs typeface="B Lotus" pitchFamily="2" charset="-78"/>
              </a:rPr>
              <a:t>	</a:t>
            </a:r>
          </a:p>
          <a:p>
            <a:pPr marL="114300" indent="0" algn="just">
              <a:lnSpc>
                <a:spcPct val="150000"/>
              </a:lnSpc>
              <a:buNone/>
            </a:pPr>
            <a:r>
              <a:rPr lang="fa-IR" sz="2000" dirty="0">
                <a:solidFill>
                  <a:srgbClr val="FF0000"/>
                </a:solidFill>
                <a:cs typeface="B Lotus" pitchFamily="2" charset="-78"/>
              </a:rPr>
              <a:t>نکته: </a:t>
            </a:r>
            <a:r>
              <a:rPr lang="fa-IR" sz="2000" dirty="0">
                <a:cs typeface="B Lotus" pitchFamily="2" charset="-78"/>
              </a:rPr>
              <a:t>در مواردی که قرارداد فروش دارایی زیستی غیرمولد یا تولید کشاورزی ممکن است قراردادی زیانبار باشد، بایستی زیان ناشی از قرارداد، یعنی مازاد مخارج اجتناب ناپذیر ایفای تعهدات مربوط به قرارداد نسبت به منافع حاصل آن، بعنوان ذخیره شناسایی شود.</a:t>
            </a:r>
            <a:endParaRPr lang="en-US" sz="2000" dirty="0">
              <a:cs typeface="B Lotus" pitchFamily="2" charset="-78"/>
            </a:endParaRPr>
          </a:p>
          <a:p>
            <a:endParaRPr lang="fa-IR" dirty="0"/>
          </a:p>
          <a:p>
            <a:pPr marL="114300" indent="0">
              <a:buNone/>
            </a:pPr>
            <a:endParaRPr lang="fa-IR" dirty="0"/>
          </a:p>
        </p:txBody>
      </p:sp>
      <p:sp>
        <p:nvSpPr>
          <p:cNvPr id="4" name="TextBox 3">
            <a:extLst>
              <a:ext uri="{FF2B5EF4-FFF2-40B4-BE49-F238E27FC236}">
                <a16:creationId xmlns:a16="http://schemas.microsoft.com/office/drawing/2014/main" id="{CB84DA8D-3466-4570-BD2C-DEC22318FCD5}"/>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547558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218258"/>
          </a:xfrm>
        </p:spPr>
        <p:txBody>
          <a:bodyPr/>
          <a:lstStyle/>
          <a:p>
            <a:pPr algn="r"/>
            <a:r>
              <a:rPr lang="fa-IR" sz="2000" dirty="0">
                <a:cs typeface="B Traffic" pitchFamily="2" charset="-78"/>
              </a:rPr>
              <a:t>در صورتي‌ كه‌ بازار فعالي‌ وجود نداشته‌ باشد، واحد تجاري‌ از يك‌ يا چند مورد زير، به‌ شرط‌ دسترسي‌، براي‌ تعيين‌ ارزش‌ منصفانه‌ استفاده‌ مي‌كند :</a:t>
            </a:r>
            <a:br>
              <a:rPr lang="fa-IR" sz="4800" dirty="0">
                <a:solidFill>
                  <a:schemeClr val="accent2">
                    <a:lumMod val="50000"/>
                  </a:schemeClr>
                </a:solidFill>
              </a:rPr>
            </a:br>
            <a:endParaRPr lang="fa-IR" dirty="0"/>
          </a:p>
        </p:txBody>
      </p:sp>
      <p:sp>
        <p:nvSpPr>
          <p:cNvPr id="3" name="Content Placeholder 2"/>
          <p:cNvSpPr>
            <a:spLocks noGrp="1"/>
          </p:cNvSpPr>
          <p:nvPr>
            <p:ph idx="1"/>
          </p:nvPr>
        </p:nvSpPr>
        <p:spPr>
          <a:xfrm>
            <a:off x="457200" y="1412776"/>
            <a:ext cx="7620000" cy="4988024"/>
          </a:xfrm>
        </p:spPr>
        <p:txBody>
          <a:bodyPr>
            <a:normAutofit/>
          </a:bodyPr>
          <a:lstStyle/>
          <a:p>
            <a:pPr algn="just">
              <a:lnSpc>
                <a:spcPct val="150000"/>
              </a:lnSpc>
              <a:buFontTx/>
              <a:buNone/>
            </a:pPr>
            <a:r>
              <a:rPr lang="fa-IR" sz="2000" dirty="0">
                <a:solidFill>
                  <a:srgbClr val="FF0000"/>
                </a:solidFill>
                <a:cs typeface="B Lotus" pitchFamily="2" charset="-78"/>
              </a:rPr>
              <a:t>الف‌.  </a:t>
            </a:r>
            <a:r>
              <a:rPr lang="fa-IR" sz="2000" dirty="0">
                <a:cs typeface="B Lotus" pitchFamily="2" charset="-78"/>
              </a:rPr>
              <a:t>قيمتهاي‌ تضميني‌ اعلام‌ شده‌ توسط‌ دولت‌،</a:t>
            </a:r>
          </a:p>
          <a:p>
            <a:pPr algn="just">
              <a:lnSpc>
                <a:spcPct val="150000"/>
              </a:lnSpc>
              <a:buFontTx/>
              <a:buNone/>
            </a:pPr>
            <a:r>
              <a:rPr lang="fa-IR" sz="2000" dirty="0">
                <a:solidFill>
                  <a:srgbClr val="FF0000"/>
                </a:solidFill>
              </a:rPr>
              <a:t>ب‌ . </a:t>
            </a:r>
            <a:r>
              <a:rPr lang="fa-IR" sz="2000" dirty="0"/>
              <a:t>آخرين‌ قيمت‌ معامله‌ در بازار، مشروط‌ بر اين‌ كه‌ در فاصله‌ زماني‌ بين‌ تاريخ‌ آن‌ معامله‌ و تاريخ‌ ترازنامه‌ تغيير قابل‌ ملاحظه‌اي‌ در شرايط‌ اقتصادي‌ رخ‌ نداده‌ باشد،</a:t>
            </a:r>
          </a:p>
          <a:p>
            <a:pPr algn="just">
              <a:lnSpc>
                <a:spcPct val="150000"/>
              </a:lnSpc>
              <a:buFontTx/>
              <a:buNone/>
            </a:pPr>
            <a:r>
              <a:rPr lang="fa-IR" sz="2000" dirty="0">
                <a:solidFill>
                  <a:srgbClr val="FF0000"/>
                </a:solidFill>
              </a:rPr>
              <a:t>ج . </a:t>
            </a:r>
            <a:r>
              <a:rPr lang="fa-IR" sz="2000" dirty="0"/>
              <a:t>قيمتهاي‌ بازار داراييهاي‌ مشابه‌ با در نظر گرفتن‌ تعديلاتي‌ كه‌ تفاوتها را منعكس‌ مي‌كند،  و</a:t>
            </a:r>
          </a:p>
          <a:p>
            <a:pPr algn="just">
              <a:lnSpc>
                <a:spcPct val="150000"/>
              </a:lnSpc>
              <a:buFontTx/>
              <a:buNone/>
            </a:pPr>
            <a:r>
              <a:rPr lang="fa-IR" sz="2000" dirty="0">
                <a:solidFill>
                  <a:srgbClr val="FF0000"/>
                </a:solidFill>
              </a:rPr>
              <a:t>د. </a:t>
            </a:r>
            <a:r>
              <a:rPr lang="fa-IR" sz="2000" dirty="0"/>
              <a:t>معيارهاي‌ خاص‌ مانند ارزش‌ ميوه‌ براساس‌ جعبه‌ و ارزش‌ گله‌ گوشتي‌ بر حسب‌ كيلوگرم‌ گوشت‌.</a:t>
            </a:r>
            <a:r>
              <a:rPr lang="en-US" sz="2000" dirty="0"/>
              <a:t> </a:t>
            </a:r>
          </a:p>
          <a:p>
            <a:pPr marL="114300" indent="0">
              <a:buNone/>
            </a:pPr>
            <a:endParaRPr lang="fa-IR" dirty="0"/>
          </a:p>
        </p:txBody>
      </p:sp>
      <p:sp>
        <p:nvSpPr>
          <p:cNvPr id="4" name="TextBox 3">
            <a:extLst>
              <a:ext uri="{FF2B5EF4-FFF2-40B4-BE49-F238E27FC236}">
                <a16:creationId xmlns:a16="http://schemas.microsoft.com/office/drawing/2014/main" id="{2F0037AD-3E0C-4097-A5C3-0D8E92AF6006}"/>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744479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000" dirty="0">
                <a:cs typeface="B Traffic" pitchFamily="2" charset="-78"/>
              </a:rPr>
              <a:t>در شرایط زیر بهاي‌ تمام‌ شده‌ به‌ ارزش‌ منصفانه‌ نزديك‌ باشد، به‌ ويژه‌ در مواقعي‌ كه‌ :</a:t>
            </a:r>
          </a:p>
        </p:txBody>
      </p:sp>
      <p:sp>
        <p:nvSpPr>
          <p:cNvPr id="3" name="Content Placeholder 2"/>
          <p:cNvSpPr>
            <a:spLocks noGrp="1"/>
          </p:cNvSpPr>
          <p:nvPr>
            <p:ph idx="1"/>
          </p:nvPr>
        </p:nvSpPr>
        <p:spPr>
          <a:xfrm>
            <a:off x="457200" y="1124744"/>
            <a:ext cx="7620000" cy="5276056"/>
          </a:xfrm>
        </p:spPr>
        <p:txBody>
          <a:bodyPr/>
          <a:lstStyle/>
          <a:p>
            <a:pPr lvl="1" algn="just">
              <a:lnSpc>
                <a:spcPct val="150000"/>
              </a:lnSpc>
              <a:buFontTx/>
              <a:buNone/>
            </a:pPr>
            <a:r>
              <a:rPr lang="fa-IR" dirty="0">
                <a:solidFill>
                  <a:srgbClr val="FF0000"/>
                </a:solidFill>
                <a:cs typeface="B Lotus" pitchFamily="2" charset="-78"/>
              </a:rPr>
              <a:t>الف‌. </a:t>
            </a:r>
            <a:r>
              <a:rPr lang="fa-IR" dirty="0">
                <a:cs typeface="B Lotus" pitchFamily="2" charset="-78"/>
              </a:rPr>
              <a:t>از زمــان‌ تحمــل‌ بهاي‌ تمـام‌ شده‌ اوليــه‌،  دگرديسي‌ زيستي‌ كمي‌ صورت‌ گرفته‌ باشد، يا</a:t>
            </a:r>
          </a:p>
          <a:p>
            <a:pPr lvl="1" algn="just">
              <a:lnSpc>
                <a:spcPct val="150000"/>
              </a:lnSpc>
              <a:buFontTx/>
              <a:buNone/>
            </a:pPr>
            <a:r>
              <a:rPr lang="fa-IR" dirty="0">
                <a:solidFill>
                  <a:srgbClr val="FF0000"/>
                </a:solidFill>
                <a:cs typeface="B Lotus" pitchFamily="2" charset="-78"/>
              </a:rPr>
              <a:t> ب‌ . </a:t>
            </a:r>
            <a:r>
              <a:rPr lang="fa-IR" dirty="0">
                <a:cs typeface="B Lotus" pitchFamily="2" charset="-78"/>
              </a:rPr>
              <a:t>انتظار نرود دگرديسي‌ زيستي‌ تأثير با اهميتي‌ بر قيمت‌ داشته‌ باشد.</a:t>
            </a:r>
            <a:endParaRPr lang="en-US" dirty="0">
              <a:cs typeface="B Lotus" pitchFamily="2" charset="-78"/>
            </a:endParaRPr>
          </a:p>
          <a:p>
            <a:pPr marL="114300" indent="0">
              <a:lnSpc>
                <a:spcPct val="150000"/>
              </a:lnSpc>
              <a:buNone/>
            </a:pPr>
            <a:r>
              <a:rPr lang="fa-IR" sz="2000" spc="-100" dirty="0">
                <a:solidFill>
                  <a:schemeClr val="tx2"/>
                </a:solidFill>
                <a:latin typeface="+mj-lt"/>
                <a:ea typeface="+mj-ea"/>
                <a:cs typeface="B Traffic" pitchFamily="2" charset="-78"/>
              </a:rPr>
              <a:t>درآمدها و هزينه‌هاي‌ ناشي‌ از اندازه‌گيري‌ به‌ارزش‌ منصفانه‌</a:t>
            </a:r>
          </a:p>
          <a:p>
            <a:pPr marL="114300" indent="0" algn="just">
              <a:lnSpc>
                <a:spcPct val="150000"/>
              </a:lnSpc>
              <a:buClr>
                <a:srgbClr val="FFFF99"/>
              </a:buClr>
              <a:buSzPct val="120000"/>
              <a:buNone/>
            </a:pPr>
            <a:r>
              <a:rPr lang="fa-IR" sz="2000" dirty="0">
                <a:cs typeface="B Lotus" pitchFamily="2" charset="-78"/>
              </a:rPr>
              <a:t>درآمد ناشي‌ از شناخت‌ اوليه‌ دارايي‌ زيستي‌ غير مولد به‌ ارزش‌ منصفانه‌ پس‌ از كسر مخارج‌ براوردي‌ زمان‌ فروش‌ و نيز درآمد يا هزينه‌ ناشي‌ از تغيير در ارزش‌ منصفانه‌ پس‌ از كسر مخارج‌ براوردي‌ زمان‌ فروش‌ دارايي‌ زيستي‌ غيرمولد ، بايد در سود و زيان‌ دوره‌ وقوع‌ منظور شود.</a:t>
            </a:r>
          </a:p>
          <a:p>
            <a:pPr marL="114300" indent="0" algn="just">
              <a:lnSpc>
                <a:spcPct val="150000"/>
              </a:lnSpc>
              <a:buClr>
                <a:srgbClr val="FFFF99"/>
              </a:buClr>
              <a:buSzPct val="120000"/>
              <a:buNone/>
            </a:pPr>
            <a:r>
              <a:rPr lang="fa-IR" sz="2000" dirty="0">
                <a:cs typeface="B Lotus" pitchFamily="2" charset="-78"/>
              </a:rPr>
              <a:t> درآمد يا هزينه‌ ناشي‌ از شناخت‌ اوليه‌ توليدكشاورزي‌ به‌ ارزش‌ منصفـانه‌ پس‌ از كسر مخارج‌ براوردي‌ زمان‌ فروش‌،  بايد در سود يا زيان‌ دوره‌ وقوع‌ منظور شود.</a:t>
            </a:r>
            <a:r>
              <a:rPr lang="en-US" sz="2000" dirty="0"/>
              <a:t> </a:t>
            </a:r>
          </a:p>
          <a:p>
            <a:pPr marL="114300" indent="0">
              <a:buNone/>
            </a:pPr>
            <a:endParaRPr lang="fa-IR" sz="2000" spc="-100" dirty="0">
              <a:solidFill>
                <a:schemeClr val="tx2"/>
              </a:solidFill>
              <a:latin typeface="+mj-lt"/>
              <a:ea typeface="+mj-ea"/>
              <a:cs typeface="B Traffic" pitchFamily="2" charset="-78"/>
            </a:endParaRPr>
          </a:p>
        </p:txBody>
      </p:sp>
      <p:sp>
        <p:nvSpPr>
          <p:cNvPr id="4" name="TextBox 3">
            <a:extLst>
              <a:ext uri="{FF2B5EF4-FFF2-40B4-BE49-F238E27FC236}">
                <a16:creationId xmlns:a16="http://schemas.microsoft.com/office/drawing/2014/main" id="{9CDB4FF9-3936-4C4B-903B-A6D4248C2E51}"/>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129897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cs typeface="B Titr" pitchFamily="2" charset="-78"/>
              </a:rPr>
              <a:t> </a:t>
            </a:r>
            <a:r>
              <a:rPr lang="fa-IR" sz="2000" dirty="0">
                <a:cs typeface="B Traffic" pitchFamily="2" charset="-78"/>
              </a:rPr>
              <a:t>عدم‌ امكان‌ اندازه‌گيري‌ ارزش‌ منصفانه‌ به‌گونه‌اي‌ اتكا پذير</a:t>
            </a:r>
          </a:p>
        </p:txBody>
      </p:sp>
      <p:sp>
        <p:nvSpPr>
          <p:cNvPr id="3" name="Content Placeholder 2"/>
          <p:cNvSpPr>
            <a:spLocks noGrp="1"/>
          </p:cNvSpPr>
          <p:nvPr>
            <p:ph idx="1"/>
          </p:nvPr>
        </p:nvSpPr>
        <p:spPr>
          <a:xfrm>
            <a:off x="457200" y="1412776"/>
            <a:ext cx="7620000" cy="4988024"/>
          </a:xfrm>
        </p:spPr>
        <p:txBody>
          <a:bodyPr/>
          <a:lstStyle/>
          <a:p>
            <a:pPr marL="114300" indent="0" algn="just">
              <a:lnSpc>
                <a:spcPct val="150000"/>
              </a:lnSpc>
              <a:buNone/>
            </a:pPr>
            <a:r>
              <a:rPr lang="fa-IR" sz="2000" dirty="0">
                <a:cs typeface="B Lotus" pitchFamily="2" charset="-78"/>
              </a:rPr>
              <a:t>در مواردی که ممکن است در شناخت‌ اوليه‌ دارايي‌ زيستي‌ غير مولد قيمت‌ يا ارزش‌ بازار آن‌ در دسترس‌ نباشد‌ و ساير براوردهاي‌ ارزش‌ منصفانه‌ آن‌ نیز به‌ وضوح‌ غيرقابل‌ اتكا باشد‌،  دارايي‌ زيستي‌ غير مولد بايد به‌ </a:t>
            </a:r>
            <a:r>
              <a:rPr lang="fa-IR" sz="2000" u="sng" dirty="0">
                <a:solidFill>
                  <a:srgbClr val="FF0000"/>
                </a:solidFill>
                <a:cs typeface="B Lotus" pitchFamily="2" charset="-78"/>
              </a:rPr>
              <a:t>بهاي‌ تمام‌ شده‌ پس‌ از كسر هرگونه‌ كاهش‌ ارزش‌</a:t>
            </a:r>
            <a:r>
              <a:rPr lang="fa-IR" sz="2000" dirty="0">
                <a:cs typeface="B Lotus" pitchFamily="2" charset="-78"/>
              </a:rPr>
              <a:t> ، اندازه‌گيري‌ شود. </a:t>
            </a:r>
          </a:p>
          <a:p>
            <a:pPr marL="114300" indent="0" algn="just">
              <a:lnSpc>
                <a:spcPct val="150000"/>
              </a:lnSpc>
              <a:buNone/>
            </a:pPr>
            <a:endParaRPr lang="fa-IR" sz="2000" dirty="0">
              <a:cs typeface="B Lotus" pitchFamily="2" charset="-78"/>
            </a:endParaRPr>
          </a:p>
          <a:p>
            <a:pPr marL="114300" indent="0" algn="just">
              <a:lnSpc>
                <a:spcPct val="150000"/>
              </a:lnSpc>
              <a:buNone/>
            </a:pPr>
            <a:r>
              <a:rPr lang="fa-IR" sz="2000" dirty="0">
                <a:cs typeface="B Lotus" pitchFamily="2" charset="-78"/>
              </a:rPr>
              <a:t>در هر زمان‌ كه‌ بتوان‌ ارزش‌ منصفانه‌ چنين‌ دارايي‌ را به‌ گونه‌اي‌ اتكا پذير اندازه‌گيري‌ كرد، واحد تجاري‌ بايد آن‌ را به‌ ارزش‌ منصفانه‌ پس‌  از  كسر مخارج‌ براوردي‌ زمان‌ فروش‌ اندازه‌گيري‌ كند.</a:t>
            </a:r>
            <a:endParaRPr lang="en-US" sz="2000" dirty="0">
              <a:cs typeface="B Lotus" pitchFamily="2" charset="-78"/>
            </a:endParaRPr>
          </a:p>
          <a:p>
            <a:endParaRPr lang="fa-IR" dirty="0"/>
          </a:p>
          <a:p>
            <a:pPr marL="114300" indent="0">
              <a:buNone/>
            </a:pPr>
            <a:endParaRPr lang="fa-IR" dirty="0"/>
          </a:p>
        </p:txBody>
      </p:sp>
    </p:spTree>
    <p:extLst>
      <p:ext uri="{BB962C8B-B14F-4D97-AF65-F5344CB8AC3E}">
        <p14:creationId xmlns:p14="http://schemas.microsoft.com/office/powerpoint/2010/main" val="1694363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z="2000" b="1" dirty="0">
                <a:cs typeface="B Lotus" pitchFamily="2" charset="-78"/>
              </a:rPr>
              <a:t> برای اندازه گيری دارايي های زيستی مربوط به فعاليت های کشاورزی, دو رويکرد اصلی ارزش منصفانه و </a:t>
            </a:r>
            <a:endParaRPr lang="fa-IR" sz="2000" dirty="0">
              <a:cs typeface="B Lotus" pitchFamily="2" charset="-78"/>
            </a:endParaRPr>
          </a:p>
        </p:txBody>
      </p:sp>
      <p:sp>
        <p:nvSpPr>
          <p:cNvPr id="3" name="Content Placeholder 2"/>
          <p:cNvSpPr>
            <a:spLocks noGrp="1"/>
          </p:cNvSpPr>
          <p:nvPr>
            <p:ph idx="1"/>
          </p:nvPr>
        </p:nvSpPr>
        <p:spPr>
          <a:xfrm>
            <a:off x="457200" y="1052736"/>
            <a:ext cx="7620000" cy="5348064"/>
          </a:xfrm>
        </p:spPr>
        <p:txBody>
          <a:bodyPr>
            <a:normAutofit fontScale="77500" lnSpcReduction="20000"/>
          </a:bodyPr>
          <a:lstStyle/>
          <a:p>
            <a:pPr marL="114300" indent="0" algn="just">
              <a:lnSpc>
                <a:spcPct val="120000"/>
              </a:lnSpc>
              <a:buNone/>
            </a:pPr>
            <a:r>
              <a:rPr lang="fa-IR" sz="2600" b="1" dirty="0">
                <a:solidFill>
                  <a:schemeClr val="tx2"/>
                </a:solidFill>
                <a:cs typeface="B Lotus" pitchFamily="2" charset="-78"/>
              </a:rPr>
              <a:t>بهای تمام شده وجود دارد که هرکدام از اين رويکردها مبتنی براستدلال های خاصی است.</a:t>
            </a:r>
          </a:p>
          <a:p>
            <a:pPr marL="114300" indent="0" algn="just">
              <a:lnSpc>
                <a:spcPct val="120000"/>
              </a:lnSpc>
              <a:buNone/>
            </a:pPr>
            <a:endParaRPr lang="fa-IR" sz="2600" b="1" dirty="0">
              <a:solidFill>
                <a:schemeClr val="tx2"/>
              </a:solidFill>
              <a:cs typeface="B Lotus" pitchFamily="2" charset="-78"/>
            </a:endParaRPr>
          </a:p>
          <a:p>
            <a:pPr marL="0" indent="0" algn="just">
              <a:lnSpc>
                <a:spcPct val="120000"/>
              </a:lnSpc>
              <a:buNone/>
            </a:pPr>
            <a:r>
              <a:rPr lang="fa-IR" sz="2600" b="1" dirty="0">
                <a:solidFill>
                  <a:srgbClr val="FF0000"/>
                </a:solidFill>
                <a:cs typeface="B Lotus" pitchFamily="2" charset="-78"/>
              </a:rPr>
              <a:t>1. </a:t>
            </a:r>
            <a:r>
              <a:rPr lang="fa-IR" sz="2600" b="1" dirty="0">
                <a:cs typeface="B Lotus" pitchFamily="2" charset="-78"/>
              </a:rPr>
              <a:t>کاربرد ارزش منصفانه برای اندازه گيری دارايي های زيستی مربوط به فعاليت های کشاورزی </a:t>
            </a:r>
          </a:p>
          <a:p>
            <a:pPr marL="0" indent="0" algn="just">
              <a:lnSpc>
                <a:spcPct val="120000"/>
              </a:lnSpc>
              <a:buNone/>
            </a:pPr>
            <a:r>
              <a:rPr lang="fa-IR" sz="2600" b="1" dirty="0">
                <a:cs typeface="B Lotus" pitchFamily="2" charset="-78"/>
              </a:rPr>
              <a:t>    </a:t>
            </a:r>
            <a:r>
              <a:rPr lang="fa-IR" sz="2600" b="1" dirty="0">
                <a:solidFill>
                  <a:srgbClr val="FF0000"/>
                </a:solidFill>
                <a:cs typeface="B Lotus" pitchFamily="2" charset="-78"/>
              </a:rPr>
              <a:t>الف-</a:t>
            </a:r>
            <a:r>
              <a:rPr lang="fa-IR" sz="2600" b="1" dirty="0">
                <a:cs typeface="B Lotus" pitchFamily="2" charset="-78"/>
              </a:rPr>
              <a:t> تغييرات ارزش منصفانه, آثار تغييرات ناشی از دگرديسی زيستی دارايي های</a:t>
            </a:r>
            <a:br>
              <a:rPr lang="fa-IR" sz="2600" b="1" dirty="0">
                <a:cs typeface="B Lotus" pitchFamily="2" charset="-78"/>
              </a:rPr>
            </a:br>
            <a:r>
              <a:rPr lang="fa-IR" sz="2600" b="1" dirty="0">
                <a:cs typeface="B Lotus" pitchFamily="2" charset="-78"/>
              </a:rPr>
              <a:t>            زيستی را بهتر منعکس می کند. </a:t>
            </a:r>
          </a:p>
          <a:p>
            <a:pPr marL="0" indent="0" algn="just">
              <a:lnSpc>
                <a:spcPct val="120000"/>
              </a:lnSpc>
              <a:buNone/>
            </a:pPr>
            <a:r>
              <a:rPr lang="fa-IR" sz="2600" b="1" dirty="0">
                <a:solidFill>
                  <a:srgbClr val="FF0000"/>
                </a:solidFill>
                <a:cs typeface="B Lotus" pitchFamily="2" charset="-78"/>
              </a:rPr>
              <a:t>    ب- </a:t>
            </a:r>
            <a:r>
              <a:rPr lang="fa-IR" sz="2600" b="1" dirty="0">
                <a:cs typeface="B Lotus" pitchFamily="2" charset="-78"/>
              </a:rPr>
              <a:t>الگوی زمانی وقوع مخارج در موارد زيادی با الگوی دگرديسی زيستی متفاوت</a:t>
            </a:r>
            <a:br>
              <a:rPr lang="fa-IR" sz="2600" b="1" dirty="0">
                <a:cs typeface="B Lotus" pitchFamily="2" charset="-78"/>
              </a:rPr>
            </a:br>
            <a:r>
              <a:rPr lang="fa-IR" sz="2600" b="1" dirty="0">
                <a:cs typeface="B Lotus" pitchFamily="2" charset="-78"/>
              </a:rPr>
              <a:t>         است. </a:t>
            </a:r>
          </a:p>
          <a:p>
            <a:pPr marL="0" indent="0" algn="just">
              <a:lnSpc>
                <a:spcPct val="120000"/>
              </a:lnSpc>
              <a:buNone/>
            </a:pPr>
            <a:r>
              <a:rPr lang="fa-IR" sz="2600" b="1" dirty="0">
                <a:solidFill>
                  <a:srgbClr val="FF0000"/>
                </a:solidFill>
                <a:cs typeface="B Lotus" pitchFamily="2" charset="-78"/>
              </a:rPr>
              <a:t>    ج- </a:t>
            </a:r>
            <a:r>
              <a:rPr lang="fa-IR" sz="2600" b="1" dirty="0">
                <a:cs typeface="B Lotus" pitchFamily="2" charset="-78"/>
              </a:rPr>
              <a:t>برای بسياری از دارايي های زيستی بازار فعال وجود دارد و در نتيجه ارزش</a:t>
            </a:r>
            <a:br>
              <a:rPr lang="fa-IR" sz="2600" b="1" dirty="0">
                <a:cs typeface="B Lotus" pitchFamily="2" charset="-78"/>
              </a:rPr>
            </a:br>
            <a:r>
              <a:rPr lang="fa-IR" sz="2600" b="1" dirty="0">
                <a:cs typeface="B Lotus" pitchFamily="2" charset="-78"/>
              </a:rPr>
              <a:t>        بازار قابل اتکا برای آنها وجود دارد. </a:t>
            </a:r>
          </a:p>
          <a:p>
            <a:pPr marL="0" indent="0" algn="just">
              <a:lnSpc>
                <a:spcPct val="120000"/>
              </a:lnSpc>
              <a:buNone/>
            </a:pPr>
            <a:r>
              <a:rPr lang="fa-IR" sz="2600" b="1" dirty="0">
                <a:cs typeface="B Lotus" pitchFamily="2" charset="-78"/>
              </a:rPr>
              <a:t>   </a:t>
            </a:r>
            <a:r>
              <a:rPr lang="fa-IR" sz="2600" b="1" dirty="0">
                <a:solidFill>
                  <a:srgbClr val="FF0000"/>
                </a:solidFill>
                <a:cs typeface="B Lotus" pitchFamily="2" charset="-78"/>
              </a:rPr>
              <a:t> د- </a:t>
            </a:r>
            <a:r>
              <a:rPr lang="fa-IR" sz="2600" b="1" dirty="0">
                <a:cs typeface="B Lotus" pitchFamily="2" charset="-78"/>
              </a:rPr>
              <a:t>به دليل مشکلات تخصيص هزينه ها در رويکرد بهای تمام شده, در برخی از</a:t>
            </a:r>
            <a:br>
              <a:rPr lang="fa-IR" sz="2600" b="1" dirty="0">
                <a:cs typeface="B Lotus" pitchFamily="2" charset="-78"/>
              </a:rPr>
            </a:br>
            <a:r>
              <a:rPr lang="fa-IR" sz="2600" b="1" dirty="0">
                <a:cs typeface="B Lotus" pitchFamily="2" charset="-78"/>
              </a:rPr>
              <a:t>        مواقع ارزش منصفانه از بهای تمام شده قابل اتکاتر است. و </a:t>
            </a:r>
          </a:p>
          <a:p>
            <a:pPr marL="0" indent="0" algn="just">
              <a:lnSpc>
                <a:spcPct val="120000"/>
              </a:lnSpc>
              <a:buNone/>
            </a:pPr>
            <a:r>
              <a:rPr lang="fa-IR" sz="2600" b="1" dirty="0">
                <a:solidFill>
                  <a:srgbClr val="FF0000"/>
                </a:solidFill>
                <a:cs typeface="B Lotus" pitchFamily="2" charset="-78"/>
              </a:rPr>
              <a:t>   هـ- </a:t>
            </a:r>
            <a:r>
              <a:rPr lang="fa-IR" sz="2600" b="1" dirty="0">
                <a:cs typeface="B Lotus" pitchFamily="2" charset="-78"/>
              </a:rPr>
              <a:t>اطلاعات مبتنی بر ارزش منصفانه مربوط تر از اطلاعات مبتنی بر بهای تمام شده</a:t>
            </a:r>
            <a:br>
              <a:rPr lang="fa-IR" sz="2600" b="1" dirty="0">
                <a:cs typeface="B Lotus" pitchFamily="2" charset="-78"/>
              </a:rPr>
            </a:br>
            <a:r>
              <a:rPr lang="fa-IR" sz="2600" b="1" dirty="0">
                <a:cs typeface="B Lotus" pitchFamily="2" charset="-78"/>
              </a:rPr>
              <a:t>        تاريخی است. </a:t>
            </a:r>
          </a:p>
          <a:p>
            <a:endParaRPr lang="fa-IR" dirty="0"/>
          </a:p>
        </p:txBody>
      </p:sp>
      <p:sp>
        <p:nvSpPr>
          <p:cNvPr id="4" name="TextBox 3">
            <a:extLst>
              <a:ext uri="{FF2B5EF4-FFF2-40B4-BE49-F238E27FC236}">
                <a16:creationId xmlns:a16="http://schemas.microsoft.com/office/drawing/2014/main" id="{594D28C1-C4DE-4A95-9C39-3DF168EA97D0}"/>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254165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642194"/>
          </a:xfrm>
        </p:spPr>
        <p:txBody>
          <a:bodyPr/>
          <a:lstStyle/>
          <a:p>
            <a:pPr algn="just"/>
            <a:r>
              <a:rPr lang="fa-IR" sz="2000" b="1" dirty="0">
                <a:cs typeface="B Lotus" pitchFamily="2" charset="-78"/>
              </a:rPr>
              <a:t>2. کاربرد بهای تمام شده برای اندازه گيری دارايي های زيستی مربوط به فعاليت های کشاورزی </a:t>
            </a:r>
            <a:br>
              <a:rPr lang="fa-IR" sz="4800" b="1" dirty="0">
                <a:cs typeface="Yagut" pitchFamily="2" charset="-78"/>
              </a:rPr>
            </a:br>
            <a:endParaRPr lang="fa-IR" dirty="0"/>
          </a:p>
        </p:txBody>
      </p:sp>
      <p:sp>
        <p:nvSpPr>
          <p:cNvPr id="3" name="Content Placeholder 2"/>
          <p:cNvSpPr>
            <a:spLocks noGrp="1"/>
          </p:cNvSpPr>
          <p:nvPr>
            <p:ph idx="1"/>
          </p:nvPr>
        </p:nvSpPr>
        <p:spPr>
          <a:xfrm>
            <a:off x="457200" y="980728"/>
            <a:ext cx="7620000" cy="5420072"/>
          </a:xfrm>
        </p:spPr>
        <p:txBody>
          <a:bodyPr>
            <a:normAutofit/>
          </a:bodyPr>
          <a:lstStyle/>
          <a:p>
            <a:pPr marL="0" indent="0" algn="just">
              <a:lnSpc>
                <a:spcPct val="150000"/>
              </a:lnSpc>
              <a:buNone/>
            </a:pPr>
            <a:r>
              <a:rPr lang="fa-IR" sz="2000" dirty="0">
                <a:solidFill>
                  <a:srgbClr val="FF0000"/>
                </a:solidFill>
                <a:cs typeface="B Lotus" pitchFamily="2" charset="-78"/>
              </a:rPr>
              <a:t>الف-</a:t>
            </a:r>
            <a:r>
              <a:rPr lang="fa-IR" sz="2000" dirty="0">
                <a:cs typeface="B Lotus" pitchFamily="2" charset="-78"/>
              </a:rPr>
              <a:t>در بيشتر موارد, بهای تمام شده تاريخی از ارزش منصفانه قابل اتکاتر</a:t>
            </a:r>
            <a:br>
              <a:rPr lang="fa-IR" sz="2000" dirty="0">
                <a:cs typeface="B Lotus" pitchFamily="2" charset="-78"/>
              </a:rPr>
            </a:br>
            <a:r>
              <a:rPr lang="fa-IR" sz="2000" dirty="0">
                <a:cs typeface="B Lotus" pitchFamily="2" charset="-78"/>
              </a:rPr>
              <a:t> است, زيرا بهای تمام شده حاصل معاملات واقعی و دارای شواهد کافی است. </a:t>
            </a:r>
          </a:p>
          <a:p>
            <a:pPr marL="0" indent="0" algn="just">
              <a:lnSpc>
                <a:spcPct val="150000"/>
              </a:lnSpc>
              <a:buNone/>
            </a:pPr>
            <a:r>
              <a:rPr lang="fa-IR" sz="2000" dirty="0">
                <a:solidFill>
                  <a:srgbClr val="FF0000"/>
                </a:solidFill>
                <a:cs typeface="B Lotus" pitchFamily="2" charset="-78"/>
              </a:rPr>
              <a:t>ب-</a:t>
            </a:r>
            <a:r>
              <a:rPr lang="fa-IR" sz="2000" dirty="0">
                <a:cs typeface="B Lotus" pitchFamily="2" charset="-78"/>
              </a:rPr>
              <a:t> ارزش های منصفانه محصولات دارای نوسانات زياد است و مبنای مناسبی برای اندازه گيری نيست,</a:t>
            </a:r>
          </a:p>
          <a:p>
            <a:pPr marL="0" indent="0" algn="just">
              <a:lnSpc>
                <a:spcPct val="150000"/>
              </a:lnSpc>
              <a:buNone/>
            </a:pPr>
            <a:r>
              <a:rPr lang="fa-IR" sz="2000" dirty="0">
                <a:solidFill>
                  <a:srgbClr val="FF0000"/>
                </a:solidFill>
                <a:cs typeface="B Lotus" pitchFamily="2" charset="-78"/>
              </a:rPr>
              <a:t>ج-</a:t>
            </a:r>
            <a:r>
              <a:rPr lang="fa-IR" sz="2000" dirty="0">
                <a:cs typeface="B Lotus" pitchFamily="2" charset="-78"/>
              </a:rPr>
              <a:t> استفاده از ارزش های منصفانه در هر دوره مالی هزينه تهيه اطلاعات را افزايش می دهد, </a:t>
            </a:r>
          </a:p>
          <a:p>
            <a:pPr marL="0" indent="0" algn="just">
              <a:lnSpc>
                <a:spcPct val="150000"/>
              </a:lnSpc>
              <a:buNone/>
            </a:pPr>
            <a:r>
              <a:rPr lang="fa-IR" sz="2000" dirty="0">
                <a:solidFill>
                  <a:srgbClr val="FF0000"/>
                </a:solidFill>
                <a:cs typeface="B Lotus" pitchFamily="2" charset="-78"/>
              </a:rPr>
              <a:t>د-</a:t>
            </a:r>
            <a:r>
              <a:rPr lang="fa-IR" sz="2000" dirty="0">
                <a:cs typeface="B Lotus" pitchFamily="2" charset="-78"/>
              </a:rPr>
              <a:t> رويکرد بهای تمام شده رايج تر از رويکرد ارزش های منصفانه است, و </a:t>
            </a:r>
          </a:p>
          <a:p>
            <a:pPr marL="0" indent="0" algn="just">
              <a:lnSpc>
                <a:spcPct val="150000"/>
              </a:lnSpc>
              <a:buNone/>
            </a:pPr>
            <a:r>
              <a:rPr lang="fa-IR" sz="2000" dirty="0">
                <a:solidFill>
                  <a:srgbClr val="FF0000"/>
                </a:solidFill>
                <a:cs typeface="B Lotus" pitchFamily="2" charset="-78"/>
              </a:rPr>
              <a:t>هـ-</a:t>
            </a:r>
            <a:r>
              <a:rPr lang="fa-IR" sz="2000" dirty="0">
                <a:cs typeface="B Lotus" pitchFamily="2" charset="-78"/>
              </a:rPr>
              <a:t>در مورد برخی دارايي های زيستی به ويژه دارايي های زيستی مولد بازار فعال</a:t>
            </a:r>
            <a:br>
              <a:rPr lang="fa-IR" sz="2000" dirty="0">
                <a:cs typeface="B Lotus" pitchFamily="2" charset="-78"/>
              </a:rPr>
            </a:br>
            <a:r>
              <a:rPr lang="fa-IR" sz="2000" dirty="0">
                <a:cs typeface="B Lotus" pitchFamily="2" charset="-78"/>
              </a:rPr>
              <a:t>وجود ندارد. </a:t>
            </a:r>
          </a:p>
          <a:p>
            <a:endParaRPr lang="fa-IR" dirty="0"/>
          </a:p>
        </p:txBody>
      </p:sp>
      <p:sp>
        <p:nvSpPr>
          <p:cNvPr id="4" name="TextBox 3">
            <a:extLst>
              <a:ext uri="{FF2B5EF4-FFF2-40B4-BE49-F238E27FC236}">
                <a16:creationId xmlns:a16="http://schemas.microsoft.com/office/drawing/2014/main" id="{EAD063F2-11DE-4F0F-8258-78B86920C9D0}"/>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022272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lstStyle/>
          <a:p>
            <a:endParaRPr lang="fa-IR" dirty="0"/>
          </a:p>
        </p:txBody>
      </p:sp>
      <p:sp>
        <p:nvSpPr>
          <p:cNvPr id="3" name="Content Placeholder 2"/>
          <p:cNvSpPr>
            <a:spLocks noGrp="1"/>
          </p:cNvSpPr>
          <p:nvPr>
            <p:ph idx="1"/>
          </p:nvPr>
        </p:nvSpPr>
        <p:spPr>
          <a:xfrm>
            <a:off x="467544" y="692696"/>
            <a:ext cx="7643192" cy="5780112"/>
          </a:xfrm>
        </p:spPr>
        <p:txBody>
          <a:bodyPr>
            <a:normAutofit/>
          </a:bodyPr>
          <a:lstStyle/>
          <a:p>
            <a:pPr marL="0" indent="0">
              <a:buNone/>
            </a:pPr>
            <a:r>
              <a:rPr lang="fa-IR" sz="1600" b="1" dirty="0">
                <a:solidFill>
                  <a:schemeClr val="bg1"/>
                </a:solidFill>
              </a:rPr>
              <a:t>1</a:t>
            </a:r>
          </a:p>
          <a:p>
            <a:pPr marL="0" indent="0" algn="just">
              <a:lnSpc>
                <a:spcPct val="150000"/>
              </a:lnSpc>
              <a:buNone/>
            </a:pPr>
            <a:r>
              <a:rPr lang="fa-IR" sz="2000" b="1" dirty="0">
                <a:cs typeface="B Lotus" pitchFamily="2" charset="-78"/>
              </a:rPr>
              <a:t>کميته پس از انجام بررسی های لازم به اين نتيجه رسيد که برای مقاصد اندازه گيری, دارايي های</a:t>
            </a:r>
            <a:r>
              <a:rPr lang="fa-IR" sz="2000" b="1" dirty="0">
                <a:cs typeface="Lotus" pitchFamily="2" charset="-78"/>
              </a:rPr>
              <a:t> زيستی را به دو گروه </a:t>
            </a:r>
            <a:r>
              <a:rPr lang="fa-IR" sz="2000" b="1" dirty="0">
                <a:solidFill>
                  <a:srgbClr val="FF0000"/>
                </a:solidFill>
                <a:cs typeface="B Lotus" pitchFamily="2" charset="-78"/>
              </a:rPr>
              <a:t>دارايي های زيستی مولد و غيرمولد </a:t>
            </a:r>
            <a:r>
              <a:rPr lang="fa-IR" sz="2000" b="1" dirty="0">
                <a:cs typeface="B Lotus" pitchFamily="2" charset="-78"/>
              </a:rPr>
              <a:t>طبقه بندی کند.          </a:t>
            </a:r>
          </a:p>
          <a:p>
            <a:pPr marL="0" indent="0" algn="just">
              <a:lnSpc>
                <a:spcPct val="150000"/>
              </a:lnSpc>
              <a:buNone/>
            </a:pPr>
            <a:r>
              <a:rPr lang="fa-IR" sz="2000" b="1" dirty="0">
                <a:cs typeface="B Lotus" pitchFamily="2" charset="-78"/>
              </a:rPr>
              <a:t> از آنجا که هم اکنون در مورد دارايي های زيستی مولد, بازار فعالی وجود ندارد بنابراين استفاده از </a:t>
            </a:r>
            <a:r>
              <a:rPr lang="fa-IR" sz="2000" b="1" dirty="0">
                <a:solidFill>
                  <a:srgbClr val="FF0000"/>
                </a:solidFill>
                <a:cs typeface="B Lotus" pitchFamily="2" charset="-78"/>
              </a:rPr>
              <a:t>ارزش منصفانه </a:t>
            </a:r>
            <a:r>
              <a:rPr lang="fa-IR" sz="2000" b="1" dirty="0">
                <a:cs typeface="B Lotus" pitchFamily="2" charset="-78"/>
              </a:rPr>
              <a:t>به دليل نبود ارزش های بازار قابل اتکا به طور منظم مناسب نمی باشد. علاوه براين شناسايي درآمدها و هزينه های تحقق نيافته دارايي های مولد در صورت سود و زيان يا صورت سود و زيان جامع مشکل آفرين است. به همين دليل, بهتر است حسابداری دارايي های زيستی مولد براساس استاندارد حسابداری شماره 11 با عنوان </a:t>
            </a:r>
            <a:r>
              <a:rPr lang="fa-IR" sz="2000" b="1" dirty="0">
                <a:solidFill>
                  <a:srgbClr val="FF0000"/>
                </a:solidFill>
                <a:cs typeface="B Lotus" pitchFamily="2" charset="-78"/>
              </a:rPr>
              <a:t>حسابداری دارايي های ثابت مشهود</a:t>
            </a:r>
            <a:r>
              <a:rPr lang="fa-IR" sz="2000" b="1" dirty="0">
                <a:cs typeface="B Lotus" pitchFamily="2" charset="-78"/>
              </a:rPr>
              <a:t> انجام شود. اما دارايي های زيستی غيرمولد بايد براساس ارزش های منصفانه اندازه گيری شود مگر در موارد استثنايي که ممکن است اندازه گيری دارايي های زيستی غيرمولد براساس ارزش های منصفانه, قابل اتکا نباشد. </a:t>
            </a:r>
            <a:endParaRPr lang="en-US" sz="2000" b="1" dirty="0">
              <a:cs typeface="B Lotus" pitchFamily="2" charset="-78"/>
            </a:endParaRPr>
          </a:p>
          <a:p>
            <a:endParaRPr lang="fa-IR" dirty="0"/>
          </a:p>
        </p:txBody>
      </p:sp>
    </p:spTree>
    <p:extLst>
      <p:ext uri="{BB962C8B-B14F-4D97-AF65-F5344CB8AC3E}">
        <p14:creationId xmlns:p14="http://schemas.microsoft.com/office/powerpoint/2010/main" val="2752759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38138"/>
          </a:xfrm>
        </p:spPr>
        <p:txBody>
          <a:bodyPr/>
          <a:lstStyle/>
          <a:p>
            <a:pPr marL="0" indent="0" algn="r"/>
            <a:r>
              <a:rPr lang="fa-IR" sz="2000" b="1" dirty="0">
                <a:cs typeface="B Lotus" pitchFamily="2" charset="-78"/>
              </a:rPr>
              <a:t>درآمدها و هزينه های ناشی از اندازه گيری به ارزش منصفانه </a:t>
            </a:r>
          </a:p>
        </p:txBody>
      </p:sp>
      <p:sp>
        <p:nvSpPr>
          <p:cNvPr id="3" name="Content Placeholder 2"/>
          <p:cNvSpPr>
            <a:spLocks noGrp="1"/>
          </p:cNvSpPr>
          <p:nvPr>
            <p:ph idx="1"/>
          </p:nvPr>
        </p:nvSpPr>
        <p:spPr>
          <a:xfrm>
            <a:off x="457200" y="1196752"/>
            <a:ext cx="7620000" cy="5204048"/>
          </a:xfrm>
        </p:spPr>
        <p:txBody>
          <a:bodyPr>
            <a:normAutofit/>
          </a:bodyPr>
          <a:lstStyle/>
          <a:p>
            <a:pPr marL="0" indent="0">
              <a:buNone/>
            </a:pPr>
            <a:endParaRPr lang="fa-IR" sz="1600" b="1" dirty="0">
              <a:cs typeface="B Titr" pitchFamily="2" charset="-78"/>
            </a:endParaRPr>
          </a:p>
          <a:p>
            <a:pPr marL="0" indent="0">
              <a:lnSpc>
                <a:spcPct val="150000"/>
              </a:lnSpc>
              <a:buNone/>
            </a:pPr>
            <a:r>
              <a:rPr lang="fa-IR" sz="2000" b="1" dirty="0">
                <a:cs typeface="B Lotus" pitchFamily="2" charset="-78"/>
              </a:rPr>
              <a:t>درآمد ناشی از شناخت اوليه </a:t>
            </a:r>
            <a:r>
              <a:rPr lang="fa-IR" sz="2000" b="1" dirty="0">
                <a:solidFill>
                  <a:srgbClr val="FF0000"/>
                </a:solidFill>
                <a:cs typeface="B Lotus" pitchFamily="2" charset="-78"/>
              </a:rPr>
              <a:t>دارايي زيستی غيرمولد </a:t>
            </a:r>
            <a:r>
              <a:rPr lang="fa-IR" sz="2000" b="1" dirty="0">
                <a:cs typeface="B Lotus" pitchFamily="2" charset="-78"/>
              </a:rPr>
              <a:t>به ارزش منصفانه پس از کسر مخارج برآوردی زمان فروش در سود و زيان دوره وقوع منظور می شود. </a:t>
            </a:r>
          </a:p>
          <a:p>
            <a:pPr marL="0" indent="0" algn="just">
              <a:lnSpc>
                <a:spcPct val="150000"/>
              </a:lnSpc>
              <a:buNone/>
            </a:pPr>
            <a:endParaRPr lang="fa-IR" sz="2000" b="1" dirty="0">
              <a:cs typeface="B Lotus" pitchFamily="2" charset="-78"/>
            </a:endParaRPr>
          </a:p>
          <a:p>
            <a:pPr marL="0" indent="0" algn="just">
              <a:lnSpc>
                <a:spcPct val="150000"/>
              </a:lnSpc>
            </a:pPr>
            <a:r>
              <a:rPr lang="fa-IR" sz="2000" b="1" dirty="0">
                <a:cs typeface="B Lotus" pitchFamily="2" charset="-78"/>
              </a:rPr>
              <a:t> درآمد يا هزينه ناشی از تغيير در ارزش منصفانه پس از کسر مخارج برآوردی زمان فروش </a:t>
            </a:r>
            <a:r>
              <a:rPr lang="fa-IR" sz="2000" b="1" dirty="0">
                <a:solidFill>
                  <a:srgbClr val="FF0000"/>
                </a:solidFill>
                <a:cs typeface="B Lotus" pitchFamily="2" charset="-78"/>
              </a:rPr>
              <a:t>دارايي زيستی غيرمولد</a:t>
            </a:r>
            <a:r>
              <a:rPr lang="fa-IR" sz="2000" b="1" dirty="0">
                <a:cs typeface="B Lotus" pitchFamily="2" charset="-78"/>
              </a:rPr>
              <a:t>, بايد در سود و زيان دوره وقوع منظور شود.</a:t>
            </a:r>
          </a:p>
          <a:p>
            <a:pPr marL="0" indent="0" algn="just">
              <a:lnSpc>
                <a:spcPct val="150000"/>
              </a:lnSpc>
              <a:buNone/>
            </a:pPr>
            <a:endParaRPr lang="fa-IR" sz="2000" b="1" dirty="0">
              <a:cs typeface="B Lotus" pitchFamily="2" charset="-78"/>
            </a:endParaRPr>
          </a:p>
          <a:p>
            <a:pPr marL="0" indent="0" algn="just">
              <a:lnSpc>
                <a:spcPct val="150000"/>
              </a:lnSpc>
            </a:pPr>
            <a:r>
              <a:rPr lang="fa-IR" sz="2000" b="1" dirty="0">
                <a:cs typeface="B Lotus" pitchFamily="2" charset="-78"/>
              </a:rPr>
              <a:t> درآمد يا هزينه ناشی از شناخت اوليه </a:t>
            </a:r>
            <a:r>
              <a:rPr lang="fa-IR" sz="2000" b="1" dirty="0">
                <a:solidFill>
                  <a:srgbClr val="FF0000"/>
                </a:solidFill>
                <a:cs typeface="B Lotus" pitchFamily="2" charset="-78"/>
              </a:rPr>
              <a:t>توليد کشاورزی </a:t>
            </a:r>
            <a:r>
              <a:rPr lang="fa-IR" sz="2000" b="1" dirty="0">
                <a:cs typeface="B Lotus" pitchFamily="2" charset="-78"/>
              </a:rPr>
              <a:t>به ارزش منصفانه پس از کسر مخارج برآوردی زمان فروش بايد در سود و زيان دوره وقوع منظور شود. </a:t>
            </a:r>
            <a:endParaRPr lang="en-US" sz="2000" b="1" dirty="0">
              <a:cs typeface="B Lotus" pitchFamily="2" charset="-78"/>
            </a:endParaRPr>
          </a:p>
        </p:txBody>
      </p:sp>
      <p:sp>
        <p:nvSpPr>
          <p:cNvPr id="4" name="TextBox 3">
            <a:extLst>
              <a:ext uri="{FF2B5EF4-FFF2-40B4-BE49-F238E27FC236}">
                <a16:creationId xmlns:a16="http://schemas.microsoft.com/office/drawing/2014/main" id="{EAF54E57-E1BB-44EB-ACE5-C5D2CAE3EAFB}"/>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517859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dirty="0">
                <a:cs typeface="B Traffic" pitchFamily="2" charset="-78"/>
              </a:rPr>
              <a:t>مطابقت با استاندارد های بین المللی حسابداری</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8577894"/>
              </p:ext>
            </p:extLst>
          </p:nvPr>
        </p:nvGraphicFramePr>
        <p:xfrm>
          <a:off x="251520" y="1341438"/>
          <a:ext cx="7825680" cy="5183905"/>
        </p:xfrm>
        <a:graphic>
          <a:graphicData uri="http://schemas.openxmlformats.org/drawingml/2006/table">
            <a:tbl>
              <a:tblPr rtl="1" firstRow="1" bandRow="1">
                <a:tableStyleId>{5C22544A-7EE6-4342-B048-85BDC9FD1C3A}</a:tableStyleId>
              </a:tblPr>
              <a:tblGrid>
                <a:gridCol w="1956420">
                  <a:extLst>
                    <a:ext uri="{9D8B030D-6E8A-4147-A177-3AD203B41FA5}">
                      <a16:colId xmlns:a16="http://schemas.microsoft.com/office/drawing/2014/main" val="20000"/>
                    </a:ext>
                  </a:extLst>
                </a:gridCol>
                <a:gridCol w="1956420">
                  <a:extLst>
                    <a:ext uri="{9D8B030D-6E8A-4147-A177-3AD203B41FA5}">
                      <a16:colId xmlns:a16="http://schemas.microsoft.com/office/drawing/2014/main" val="20001"/>
                    </a:ext>
                  </a:extLst>
                </a:gridCol>
                <a:gridCol w="1956420">
                  <a:extLst>
                    <a:ext uri="{9D8B030D-6E8A-4147-A177-3AD203B41FA5}">
                      <a16:colId xmlns:a16="http://schemas.microsoft.com/office/drawing/2014/main" val="20002"/>
                    </a:ext>
                  </a:extLst>
                </a:gridCol>
                <a:gridCol w="1956420">
                  <a:extLst>
                    <a:ext uri="{9D8B030D-6E8A-4147-A177-3AD203B41FA5}">
                      <a16:colId xmlns:a16="http://schemas.microsoft.com/office/drawing/2014/main" val="20003"/>
                    </a:ext>
                  </a:extLst>
                </a:gridCol>
              </a:tblGrid>
              <a:tr h="1036781">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a-IR" sz="2000" b="1" i="0" u="none" strike="noStrike" cap="none" normalizeH="0" baseline="0" dirty="0">
                          <a:ln>
                            <a:noFill/>
                          </a:ln>
                          <a:solidFill>
                            <a:schemeClr val="tx1"/>
                          </a:solidFill>
                          <a:effectLst/>
                          <a:latin typeface="Arial Black" pitchFamily="34" charset="0"/>
                          <a:cs typeface="B Lotus" pitchFamily="2" charset="-78"/>
                        </a:rPr>
                        <a:t>نوع </a:t>
                      </a:r>
                      <a:r>
                        <a:rPr kumimoji="0" lang="fa-IR" sz="1800" b="1" i="0" u="none" strike="noStrike" cap="none" normalizeH="0" baseline="0" dirty="0">
                          <a:ln>
                            <a:noFill/>
                          </a:ln>
                          <a:solidFill>
                            <a:schemeClr val="tx1"/>
                          </a:solidFill>
                          <a:effectLst/>
                          <a:latin typeface="Arial Black" pitchFamily="34" charset="0"/>
                          <a:cs typeface="B Lotus" pitchFamily="2" charset="-78"/>
                        </a:rPr>
                        <a:t>دارایی</a:t>
                      </a:r>
                      <a:r>
                        <a:rPr kumimoji="0" lang="fa-IR" sz="2000" b="1" i="0" u="none" strike="noStrike" cap="none" normalizeH="0" baseline="0" dirty="0">
                          <a:ln>
                            <a:noFill/>
                          </a:ln>
                          <a:solidFill>
                            <a:schemeClr val="tx1"/>
                          </a:solidFill>
                          <a:effectLst/>
                          <a:latin typeface="Arial Black" pitchFamily="34" charset="0"/>
                          <a:cs typeface="B Lotus" pitchFamily="2" charset="-78"/>
                        </a:rPr>
                        <a:t> </a:t>
                      </a:r>
                      <a:endParaRPr kumimoji="0" lang="en-US" sz="2000" b="1" i="0" u="none" strike="noStrike" cap="none" normalizeH="0" baseline="0" dirty="0">
                        <a:ln>
                          <a:noFill/>
                        </a:ln>
                        <a:solidFill>
                          <a:schemeClr val="tx1"/>
                        </a:solidFill>
                        <a:effectLst/>
                        <a:latin typeface="Arial Black" pitchFamily="34" charset="0"/>
                        <a:cs typeface="B Lotus" pitchFamily="2" charset="-78"/>
                      </a:endParaRPr>
                    </a:p>
                  </a:txBody>
                  <a:tcPr marL="91439" marR="9143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a:ln>
                            <a:noFill/>
                          </a:ln>
                          <a:solidFill>
                            <a:schemeClr val="tx1"/>
                          </a:solidFill>
                          <a:effectLst/>
                          <a:latin typeface="Arial Black" pitchFamily="34" charset="0"/>
                          <a:cs typeface="B Lotus" pitchFamily="2" charset="-78"/>
                        </a:rPr>
                        <a:t>AICPA</a:t>
                      </a:r>
                    </a:p>
                  </a:txBody>
                  <a:tcPr marL="91439" marR="9143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chemeClr val="tx1"/>
                          </a:solidFill>
                          <a:effectLst/>
                          <a:latin typeface="Arial Black" pitchFamily="34" charset="0"/>
                          <a:cs typeface="B Lotus" pitchFamily="2" charset="-78"/>
                        </a:rPr>
                        <a:t>استاندارد بین المللی </a:t>
                      </a:r>
                      <a:endParaRPr kumimoji="0" lang="en-US" sz="1800" b="1" i="0" u="none" strike="noStrike" cap="none" normalizeH="0" baseline="0" dirty="0">
                        <a:ln>
                          <a:noFill/>
                        </a:ln>
                        <a:solidFill>
                          <a:schemeClr val="tx1"/>
                        </a:solidFill>
                        <a:effectLst/>
                        <a:latin typeface="Arial Black" pitchFamily="34" charset="0"/>
                        <a:cs typeface="B Lotus" pitchFamily="2" charset="-78"/>
                      </a:endParaRPr>
                    </a:p>
                  </a:txBody>
                  <a:tcPr marL="91439" marR="9143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chemeClr val="tx1"/>
                          </a:solidFill>
                          <a:effectLst/>
                          <a:latin typeface="Arial Black" pitchFamily="34" charset="0"/>
                          <a:cs typeface="B Lotus" pitchFamily="2" charset="-78"/>
                        </a:rPr>
                        <a:t>استاندارد ایران</a:t>
                      </a:r>
                      <a:r>
                        <a:rPr kumimoji="0" lang="fa-IR" sz="2000" b="1" i="0" u="none" strike="noStrike" cap="none" normalizeH="0" baseline="0" dirty="0">
                          <a:ln>
                            <a:noFill/>
                          </a:ln>
                          <a:solidFill>
                            <a:schemeClr val="tx1"/>
                          </a:solidFill>
                          <a:effectLst/>
                          <a:latin typeface="Arial Black" pitchFamily="34" charset="0"/>
                          <a:cs typeface="B Lotus" pitchFamily="2" charset="-78"/>
                        </a:rPr>
                        <a:t> </a:t>
                      </a:r>
                      <a:endParaRPr kumimoji="0" lang="en-US" sz="2000" b="1" i="0" u="none" strike="noStrike" cap="none" normalizeH="0" baseline="0" dirty="0">
                        <a:ln>
                          <a:noFill/>
                        </a:ln>
                        <a:solidFill>
                          <a:schemeClr val="tx1"/>
                        </a:solidFill>
                        <a:effectLst/>
                        <a:latin typeface="Arial Black" pitchFamily="34" charset="0"/>
                        <a:cs typeface="B Lotus" pitchFamily="2" charset="-78"/>
                      </a:endParaRPr>
                    </a:p>
                  </a:txBody>
                  <a:tcPr marL="91439" marR="91439" horzOverflow="overflow"/>
                </a:tc>
                <a:extLst>
                  <a:ext uri="{0D108BD9-81ED-4DB2-BD59-A6C34878D82A}">
                    <a16:rowId xmlns:a16="http://schemas.microsoft.com/office/drawing/2014/main" val="10000"/>
                  </a:ext>
                </a:extLst>
              </a:tr>
              <a:tr h="1036781">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FF0000"/>
                          </a:solidFill>
                          <a:effectLst/>
                          <a:latin typeface="Arial Black" pitchFamily="34" charset="0"/>
                          <a:cs typeface="B Traffic" pitchFamily="2" charset="-78"/>
                        </a:rPr>
                        <a:t>موجودی محصولات</a:t>
                      </a:r>
                      <a:endParaRPr kumimoji="0" lang="en-US" sz="1800" b="1" i="0" u="none" strike="noStrike" cap="none" normalizeH="0" baseline="0" dirty="0">
                        <a:ln>
                          <a:noFill/>
                        </a:ln>
                        <a:solidFill>
                          <a:srgbClr val="FF0000"/>
                        </a:solidFill>
                        <a:effectLst/>
                        <a:latin typeface="Arial Black" pitchFamily="34" charset="0"/>
                        <a:cs typeface="B Traffic"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اقل بهای تمام شده یا قیمت بازار </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اقل بهای تمام شده یا قیمت بازار</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p>
                      <a:pPr marL="0" marR="0" lvl="0" indent="0" algn="r" defTabSz="914400" rtl="0" eaLnBrk="1" fontAlgn="base" latinLnBrk="0" hangingPunct="1">
                        <a:lnSpc>
                          <a:spcPct val="100000"/>
                        </a:lnSpc>
                        <a:spcBef>
                          <a:spcPct val="20000"/>
                        </a:spcBef>
                        <a:spcAft>
                          <a:spcPct val="0"/>
                        </a:spcAft>
                        <a:buClr>
                          <a:schemeClr val="hlink"/>
                        </a:buClr>
                        <a:buSzTx/>
                        <a:buFontTx/>
                        <a:buNone/>
                        <a:tabLst/>
                      </a:pP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اقل بهای تمام شده یا قیمت بازار</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extLst>
                  <a:ext uri="{0D108BD9-81ED-4DB2-BD59-A6C34878D82A}">
                    <a16:rowId xmlns:a16="http://schemas.microsoft.com/office/drawing/2014/main" val="10001"/>
                  </a:ext>
                </a:extLst>
              </a:tr>
              <a:tr h="1036781">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FF0000"/>
                          </a:solidFill>
                          <a:effectLst/>
                          <a:latin typeface="Arial Black" pitchFamily="34" charset="0"/>
                          <a:cs typeface="B Traffic" pitchFamily="2" charset="-78"/>
                        </a:rPr>
                        <a:t>دارییهای زیستی مولد</a:t>
                      </a:r>
                      <a:endParaRPr kumimoji="0" lang="en-US" sz="1800" b="1" i="0" u="none" strike="noStrike" cap="none" normalizeH="0" baseline="0" dirty="0">
                        <a:ln>
                          <a:noFill/>
                        </a:ln>
                        <a:solidFill>
                          <a:srgbClr val="FF0000"/>
                        </a:solidFill>
                        <a:effectLst/>
                        <a:latin typeface="Arial Black" pitchFamily="34" charset="0"/>
                        <a:cs typeface="B Traffic"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بهای تمام شده</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ارزش منصفانه پس از کسرمخارج بر آوردی زمان فروش</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بهای تمام شده</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extLst>
                  <a:ext uri="{0D108BD9-81ED-4DB2-BD59-A6C34878D82A}">
                    <a16:rowId xmlns:a16="http://schemas.microsoft.com/office/drawing/2014/main" val="10002"/>
                  </a:ext>
                </a:extLst>
              </a:tr>
              <a:tr h="1036781">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FF0000"/>
                          </a:solidFill>
                          <a:effectLst/>
                          <a:latin typeface="Arial Black" pitchFamily="34" charset="0"/>
                          <a:cs typeface="B Traffic" pitchFamily="2" charset="-78"/>
                        </a:rPr>
                        <a:t>دارییهای زیستی غیر مولد</a:t>
                      </a:r>
                      <a:endParaRPr kumimoji="0" lang="en-US" sz="1800" b="1" i="0" u="none" strike="noStrike" cap="none" normalizeH="0" baseline="0" dirty="0">
                        <a:ln>
                          <a:noFill/>
                        </a:ln>
                        <a:solidFill>
                          <a:srgbClr val="FF0000"/>
                        </a:solidFill>
                        <a:effectLst/>
                        <a:latin typeface="Arial Black" pitchFamily="34" charset="0"/>
                        <a:cs typeface="B Traffic"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اقل بهای تمام شده یا قیمت بازار</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ارزش منصفانه پس از کسرمخارج بر آوردی زمان فروش</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ارزش منصفانه پس از کسرمخارج بر آوردی زمان فروش</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extLst>
                  <a:ext uri="{0D108BD9-81ED-4DB2-BD59-A6C34878D82A}">
                    <a16:rowId xmlns:a16="http://schemas.microsoft.com/office/drawing/2014/main" val="10003"/>
                  </a:ext>
                </a:extLst>
              </a:tr>
              <a:tr h="1036781">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FF0000"/>
                          </a:solidFill>
                          <a:effectLst/>
                          <a:latin typeface="Arial Black" pitchFamily="34" charset="0"/>
                          <a:cs typeface="B Traffic" pitchFamily="2" charset="-78"/>
                        </a:rPr>
                        <a:t>تولیدات کشاورزی </a:t>
                      </a:r>
                      <a:endParaRPr kumimoji="0" lang="en-US" sz="1800" b="1" i="0" u="none" strike="noStrike" cap="none" normalizeH="0" baseline="0" dirty="0">
                        <a:ln>
                          <a:noFill/>
                        </a:ln>
                        <a:solidFill>
                          <a:srgbClr val="FF0000"/>
                        </a:solidFill>
                        <a:effectLst/>
                        <a:latin typeface="Arial Black" pitchFamily="34" charset="0"/>
                        <a:cs typeface="B Traffic"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اقل بهای تمام شده یا قیمت بازار</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ارزش منصفانه پس از کسرمخارج بر آوردی زمان فروش</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fa-IR" sz="1800" b="1" i="0" u="none" strike="noStrike" cap="none" normalizeH="0" baseline="0" dirty="0">
                          <a:ln>
                            <a:noFill/>
                          </a:ln>
                          <a:solidFill>
                            <a:srgbClr val="002060"/>
                          </a:solidFill>
                          <a:effectLst/>
                          <a:latin typeface="Arial Black" pitchFamily="34" charset="0"/>
                          <a:cs typeface="B Lotus" pitchFamily="2" charset="-78"/>
                        </a:rPr>
                        <a:t>ارزش منصفانه پس از کسرمخارج بر آوردی زمان فروش</a:t>
                      </a:r>
                      <a:endParaRPr kumimoji="0" lang="en-US" sz="1800" b="1" i="0" u="none" strike="noStrike" cap="none" normalizeH="0" baseline="0" dirty="0">
                        <a:ln>
                          <a:noFill/>
                        </a:ln>
                        <a:solidFill>
                          <a:srgbClr val="002060"/>
                        </a:solidFill>
                        <a:effectLst/>
                        <a:latin typeface="Arial Black" pitchFamily="34" charset="0"/>
                        <a:cs typeface="B Lotus" pitchFamily="2" charset="-78"/>
                      </a:endParaRPr>
                    </a:p>
                  </a:txBody>
                  <a:tcPr marL="91439" marR="91439"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0670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dirty="0">
                <a:cs typeface="B Titr" pitchFamily="2" charset="-78"/>
              </a:rPr>
              <a:t>مقدمه</a:t>
            </a:r>
            <a:r>
              <a:rPr lang="fa-IR" sz="3200" dirty="0"/>
              <a:t> </a:t>
            </a:r>
          </a:p>
        </p:txBody>
      </p:sp>
      <p:sp>
        <p:nvSpPr>
          <p:cNvPr id="3" name="Content Placeholder 2"/>
          <p:cNvSpPr>
            <a:spLocks noGrp="1"/>
          </p:cNvSpPr>
          <p:nvPr>
            <p:ph idx="1"/>
          </p:nvPr>
        </p:nvSpPr>
        <p:spPr/>
        <p:txBody>
          <a:bodyPr/>
          <a:lstStyle/>
          <a:p>
            <a:pPr>
              <a:lnSpc>
                <a:spcPct val="150000"/>
              </a:lnSpc>
            </a:pPr>
            <a:r>
              <a:rPr lang="fa-IR" sz="2000" b="1" dirty="0">
                <a:cs typeface="B Lotus" pitchFamily="2" charset="-78"/>
              </a:rPr>
              <a:t>در حال حاضر</a:t>
            </a:r>
            <a:r>
              <a:rPr lang="fa-IR" sz="2000" b="1" dirty="0">
                <a:solidFill>
                  <a:srgbClr val="FF0000"/>
                </a:solidFill>
                <a:cs typeface="B Lotus" pitchFamily="2" charset="-78"/>
              </a:rPr>
              <a:t>23/6</a:t>
            </a:r>
            <a:r>
              <a:rPr lang="fa-IR" sz="2000" b="1" dirty="0">
                <a:cs typeface="B Lotus" pitchFamily="2" charset="-78"/>
              </a:rPr>
              <a:t> </a:t>
            </a:r>
            <a:r>
              <a:rPr lang="fa-IR" sz="2000" b="1" dirty="0">
                <a:solidFill>
                  <a:srgbClr val="FF0000"/>
                </a:solidFill>
                <a:cs typeface="B Lotus" pitchFamily="2" charset="-78"/>
              </a:rPr>
              <a:t>میلیون</a:t>
            </a:r>
            <a:r>
              <a:rPr lang="fa-IR" sz="2000" b="1" dirty="0">
                <a:cs typeface="B Lotus" pitchFamily="2" charset="-78"/>
              </a:rPr>
              <a:t> هکتار از اراضی کشور برای زراعت و باغداری مورد استفاده قرار می گیرد در صورتی که امکانات بالقوه کشور برای خاک زراعتی , </a:t>
            </a:r>
            <a:r>
              <a:rPr lang="fa-IR" sz="2000" b="1" dirty="0">
                <a:solidFill>
                  <a:srgbClr val="FF0000"/>
                </a:solidFill>
                <a:cs typeface="B Lotus" pitchFamily="2" charset="-78"/>
              </a:rPr>
              <a:t>51/5 میلیون </a:t>
            </a:r>
            <a:r>
              <a:rPr lang="fa-IR" sz="2000" b="1" dirty="0">
                <a:cs typeface="B Lotus" pitchFamily="2" charset="-78"/>
              </a:rPr>
              <a:t>هکتار است .</a:t>
            </a:r>
            <a:endParaRPr lang="en-US" sz="2000" b="1" dirty="0">
              <a:cs typeface="B Lotus" pitchFamily="2" charset="-78"/>
            </a:endParaRPr>
          </a:p>
          <a:p>
            <a:pPr>
              <a:lnSpc>
                <a:spcPct val="150000"/>
              </a:lnSpc>
            </a:pPr>
            <a:r>
              <a:rPr lang="fa-IR" sz="2000" b="1" dirty="0">
                <a:cs typeface="B Lotus" pitchFamily="2" charset="-78"/>
              </a:rPr>
              <a:t>  طبق آمارهای موجود، در ایالات متحده، صنعت کشاورزی در رده بزرگترین صنایع آن کشور قرار دارد و در سالهای اخیر، بزرگترین زمینه جذب نیروی کار و اشتغال بوده است. در کانادا نیز در سالهای اخیر از هر پنج نفر یک نفر در بخش کشاورزی فعالیت می‌کند و این نسبت در بعضی از مناطق به هر سه نفر یک نفر می‌رسد. در این کشور، فعالیتهای صنعت کشاورزی بیش از 25% فعالیتهای اقتصادی را تشکیل می‌دهد و 10% از صادرات به فراورده‌های کشاورزی اختصاص دارد.</a:t>
            </a:r>
            <a:endParaRPr lang="en-US" sz="2000" b="1" dirty="0">
              <a:cs typeface="B Lotus" pitchFamily="2" charset="-78"/>
            </a:endParaRPr>
          </a:p>
          <a:p>
            <a:endParaRPr lang="fa-IR" dirty="0"/>
          </a:p>
        </p:txBody>
      </p:sp>
      <p:sp>
        <p:nvSpPr>
          <p:cNvPr id="4" name="TextBox 3">
            <a:extLst>
              <a:ext uri="{FF2B5EF4-FFF2-40B4-BE49-F238E27FC236}">
                <a16:creationId xmlns:a16="http://schemas.microsoft.com/office/drawing/2014/main" id="{4CB001B6-83ED-4F35-8F97-488ED838BD3C}"/>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718901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66130"/>
          </a:xfrm>
        </p:spPr>
        <p:txBody>
          <a:bodyPr/>
          <a:lstStyle/>
          <a:p>
            <a:pPr algn="ctr"/>
            <a:r>
              <a:rPr lang="fa-IR" sz="3200" b="1" dirty="0">
                <a:cs typeface="B Kamran" pitchFamily="2" charset="-78"/>
              </a:rPr>
              <a:t>افشـا در ترازنامه و صورت سود و زیان</a:t>
            </a:r>
            <a:r>
              <a:rPr lang="en-US" sz="3200" b="1" dirty="0">
                <a:cs typeface="B Kamran" pitchFamily="2" charset="-78"/>
              </a:rPr>
              <a:t> </a:t>
            </a:r>
            <a:br>
              <a:rPr lang="en-US" sz="3200" dirty="0">
                <a:cs typeface="B Titr" pitchFamily="2" charset="-78"/>
              </a:rPr>
            </a:br>
            <a:endParaRPr lang="fa-IR" sz="3200" dirty="0"/>
          </a:p>
        </p:txBody>
      </p:sp>
      <p:sp>
        <p:nvSpPr>
          <p:cNvPr id="3" name="Content Placeholder 2"/>
          <p:cNvSpPr>
            <a:spLocks noGrp="1"/>
          </p:cNvSpPr>
          <p:nvPr>
            <p:ph idx="1"/>
          </p:nvPr>
        </p:nvSpPr>
        <p:spPr>
          <a:xfrm>
            <a:off x="457200" y="1124744"/>
            <a:ext cx="7620000" cy="5276056"/>
          </a:xfrm>
        </p:spPr>
        <p:txBody>
          <a:bodyPr>
            <a:normAutofit fontScale="92500"/>
          </a:bodyPr>
          <a:lstStyle/>
          <a:p>
            <a:pPr algn="just">
              <a:lnSpc>
                <a:spcPct val="160000"/>
              </a:lnSpc>
              <a:buClr>
                <a:srgbClr val="FFFF99"/>
              </a:buClr>
              <a:buSzPct val="115000"/>
              <a:buFont typeface="Wingdings" pitchFamily="2" charset="2"/>
              <a:buChar char="ü"/>
            </a:pPr>
            <a:r>
              <a:rPr lang="fa-IR" b="1" dirty="0">
                <a:cs typeface="B Lotus" pitchFamily="2" charset="-78"/>
              </a:rPr>
              <a:t>واحد تجاري‌ بايد مبلغ‌ دفتري‌ داراييهاي‌ زيستي‌ مولد و غير مولد خود را به‌صورت‌ جداگانه‌ در </a:t>
            </a:r>
            <a:r>
              <a:rPr lang="fa-IR" b="1" u="sng" dirty="0">
                <a:solidFill>
                  <a:srgbClr val="FF0000"/>
                </a:solidFill>
                <a:cs typeface="B Lotus" pitchFamily="2" charset="-78"/>
              </a:rPr>
              <a:t>ترازنامه</a:t>
            </a:r>
            <a:r>
              <a:rPr lang="fa-IR" b="1" u="sng" dirty="0">
                <a:cs typeface="B Lotus" pitchFamily="2" charset="-78"/>
              </a:rPr>
              <a:t>‌</a:t>
            </a:r>
            <a:r>
              <a:rPr lang="fa-IR" b="1" dirty="0">
                <a:cs typeface="B Lotus" pitchFamily="2" charset="-78"/>
              </a:rPr>
              <a:t> ارائه‌ كنـد.</a:t>
            </a:r>
          </a:p>
          <a:p>
            <a:pPr algn="just">
              <a:lnSpc>
                <a:spcPct val="160000"/>
              </a:lnSpc>
              <a:buClr>
                <a:srgbClr val="FFFF99"/>
              </a:buClr>
              <a:buSzPct val="115000"/>
              <a:buFont typeface="Wingdings" pitchFamily="2" charset="2"/>
              <a:buChar char="ü"/>
            </a:pPr>
            <a:r>
              <a:rPr lang="fa-IR" b="1" dirty="0">
                <a:cs typeface="B Lotus" pitchFamily="2" charset="-78"/>
              </a:rPr>
              <a:t>واحد تجاري‌ بايد موارد زير را كه‌ در دوره‌ جاري‌ ايجاد شده‌ است‌ </a:t>
            </a:r>
            <a:r>
              <a:rPr lang="fa-IR" b="1" dirty="0">
                <a:solidFill>
                  <a:srgbClr val="FF0000"/>
                </a:solidFill>
                <a:cs typeface="B Lotus" pitchFamily="2" charset="-78"/>
              </a:rPr>
              <a:t>در </a:t>
            </a:r>
            <a:r>
              <a:rPr lang="fa-IR" b="1" u="sng" dirty="0">
                <a:solidFill>
                  <a:srgbClr val="FF0000"/>
                </a:solidFill>
                <a:cs typeface="B Lotus" pitchFamily="2" charset="-78"/>
              </a:rPr>
              <a:t>صورت‌ سود و زيان‌</a:t>
            </a:r>
            <a:r>
              <a:rPr lang="fa-IR" b="1" dirty="0">
                <a:solidFill>
                  <a:srgbClr val="FF0000"/>
                </a:solidFill>
                <a:cs typeface="B Lotus" pitchFamily="2" charset="-78"/>
              </a:rPr>
              <a:t> </a:t>
            </a:r>
            <a:r>
              <a:rPr lang="fa-IR" b="1" dirty="0">
                <a:cs typeface="B Lotus" pitchFamily="2" charset="-78"/>
              </a:rPr>
              <a:t>افشا كند :</a:t>
            </a:r>
          </a:p>
          <a:p>
            <a:pPr lvl="1" algn="just">
              <a:lnSpc>
                <a:spcPct val="160000"/>
              </a:lnSpc>
              <a:buClr>
                <a:srgbClr val="FFFF99"/>
              </a:buClr>
              <a:buSzPct val="115000"/>
              <a:buFont typeface="Wingdings" pitchFamily="2" charset="2"/>
              <a:buNone/>
            </a:pPr>
            <a:r>
              <a:rPr lang="fa-IR" sz="2200" b="1" dirty="0">
                <a:solidFill>
                  <a:srgbClr val="FF0000"/>
                </a:solidFill>
                <a:cs typeface="B Lotus" pitchFamily="2" charset="-78"/>
              </a:rPr>
              <a:t> الف‌. </a:t>
            </a:r>
            <a:r>
              <a:rPr lang="fa-IR" sz="2200" b="1" dirty="0">
                <a:cs typeface="B Lotus" pitchFamily="2" charset="-78"/>
              </a:rPr>
              <a:t>جمع‌ درآمدها يا هزينه‌هاي‌ ناشي‌ از شناخت‌ اوليه‌ توليد كشاورزي‌ ،</a:t>
            </a:r>
          </a:p>
          <a:p>
            <a:pPr lvl="1" algn="just">
              <a:lnSpc>
                <a:spcPct val="160000"/>
              </a:lnSpc>
              <a:buClr>
                <a:srgbClr val="FFFF99"/>
              </a:buClr>
              <a:buSzPct val="115000"/>
              <a:buFont typeface="Wingdings" pitchFamily="2" charset="2"/>
              <a:buNone/>
            </a:pPr>
            <a:r>
              <a:rPr lang="fa-IR" sz="2200" b="1" dirty="0">
                <a:solidFill>
                  <a:srgbClr val="FF0000"/>
                </a:solidFill>
                <a:cs typeface="B Lotus" pitchFamily="2" charset="-78"/>
              </a:rPr>
              <a:t> ب . </a:t>
            </a:r>
            <a:r>
              <a:rPr lang="fa-IR" sz="2200" b="1" dirty="0">
                <a:cs typeface="B Lotus" pitchFamily="2" charset="-78"/>
              </a:rPr>
              <a:t>جمع‌ درآمدها يا هزينه‌هاي‌ ناشي‌ از شناخت‌ اوليه‌ و تغييرات‌ در ارزش‌ منصفانه‌پس‌ از كسر مخارج‌ براوردي‌ زمان‌ فروش‌ داراييهاي‌ زيستي‌ غيرمولد ،  و</a:t>
            </a:r>
          </a:p>
          <a:p>
            <a:pPr lvl="1" algn="just">
              <a:lnSpc>
                <a:spcPct val="160000"/>
              </a:lnSpc>
              <a:buClr>
                <a:srgbClr val="FFFF99"/>
              </a:buClr>
              <a:buSzPct val="115000"/>
              <a:buFont typeface="Wingdings" pitchFamily="2" charset="2"/>
              <a:buNone/>
            </a:pPr>
            <a:r>
              <a:rPr lang="fa-IR" sz="2200" b="1" dirty="0">
                <a:solidFill>
                  <a:srgbClr val="FF0000"/>
                </a:solidFill>
                <a:cs typeface="B Lotus" pitchFamily="2" charset="-78"/>
              </a:rPr>
              <a:t> ج‌ . </a:t>
            </a:r>
            <a:r>
              <a:rPr lang="fa-IR" sz="2200" b="1" dirty="0">
                <a:cs typeface="B Lotus" pitchFamily="2" charset="-78"/>
              </a:rPr>
              <a:t>سود يا زيان‌ ناشي‌ از فروش‌ توليد كشاورزي‌ و داراييهاي‌ زيستي‌ غيرمولد با  ارائه‌ فروش‌ و بهاي‌ تمام‌ شده‌ انتسابي‌ آن‌ </a:t>
            </a:r>
            <a:r>
              <a:rPr lang="fa-IR" sz="2200" dirty="0"/>
              <a:t>.</a:t>
            </a:r>
            <a:endParaRPr lang="en-US" sz="2200" dirty="0"/>
          </a:p>
          <a:p>
            <a:endParaRPr lang="fa-IR" dirty="0"/>
          </a:p>
        </p:txBody>
      </p:sp>
      <p:sp>
        <p:nvSpPr>
          <p:cNvPr id="4" name="TextBox 3">
            <a:extLst>
              <a:ext uri="{FF2B5EF4-FFF2-40B4-BE49-F238E27FC236}">
                <a16:creationId xmlns:a16="http://schemas.microsoft.com/office/drawing/2014/main" id="{B67EC876-D2F3-4CE6-9B36-414E06124623}"/>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115097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cs typeface="B Kamran" pitchFamily="2" charset="-78"/>
              </a:rPr>
              <a:t>افشـا در ترازنامه و صورت سود و زیان</a:t>
            </a:r>
            <a:endParaRPr lang="fa-IR" sz="3200" dirty="0"/>
          </a:p>
        </p:txBody>
      </p:sp>
      <p:sp>
        <p:nvSpPr>
          <p:cNvPr id="3" name="Content Placeholder 2"/>
          <p:cNvSpPr>
            <a:spLocks noGrp="1"/>
          </p:cNvSpPr>
          <p:nvPr>
            <p:ph idx="1"/>
          </p:nvPr>
        </p:nvSpPr>
        <p:spPr/>
        <p:txBody>
          <a:bodyPr>
            <a:normAutofit lnSpcReduction="10000"/>
          </a:bodyPr>
          <a:lstStyle/>
          <a:p>
            <a:pPr marL="114300" indent="0" algn="just">
              <a:lnSpc>
                <a:spcPct val="150000"/>
              </a:lnSpc>
              <a:buClr>
                <a:srgbClr val="FFFF99"/>
              </a:buClr>
              <a:buSzPct val="115000"/>
              <a:buNone/>
            </a:pPr>
            <a:r>
              <a:rPr lang="fa-IR" b="1" dirty="0">
                <a:cs typeface="B Lotus" pitchFamily="2" charset="-78"/>
              </a:rPr>
              <a:t>واحد تجاري‌ بايد اطلاعات‌ تشريحي‌ يا كمي‌ زير را در صورتهاي‌ مالي‌ افشا كند :</a:t>
            </a:r>
          </a:p>
          <a:p>
            <a:pPr marL="411480" lvl="1" indent="0" algn="just">
              <a:lnSpc>
                <a:spcPct val="150000"/>
              </a:lnSpc>
              <a:buClr>
                <a:srgbClr val="FFFF99"/>
              </a:buClr>
              <a:buSzPct val="115000"/>
              <a:buNone/>
            </a:pPr>
            <a:r>
              <a:rPr lang="fa-IR" sz="2200" b="1" dirty="0">
                <a:solidFill>
                  <a:srgbClr val="FF0000"/>
                </a:solidFill>
                <a:cs typeface="B Lotus" pitchFamily="2" charset="-78"/>
              </a:rPr>
              <a:t> الف‌ . </a:t>
            </a:r>
            <a:r>
              <a:rPr lang="fa-IR" sz="2200" b="1" dirty="0">
                <a:cs typeface="B Lotus" pitchFamily="2" charset="-78"/>
              </a:rPr>
              <a:t>ماهيت‌ فعاليتهاي‌ مرتبط‌ با هر گروه‌ از داراييهاي‌ زيستي‌ ،</a:t>
            </a:r>
          </a:p>
          <a:p>
            <a:pPr marL="411480" lvl="1" indent="0" algn="just">
              <a:lnSpc>
                <a:spcPct val="150000"/>
              </a:lnSpc>
              <a:buClr>
                <a:srgbClr val="FFFF99"/>
              </a:buClr>
              <a:buSzPct val="115000"/>
              <a:buNone/>
            </a:pPr>
            <a:r>
              <a:rPr lang="fa-IR" sz="2200" b="1" dirty="0">
                <a:solidFill>
                  <a:srgbClr val="FF0000"/>
                </a:solidFill>
                <a:cs typeface="B Lotus" pitchFamily="2" charset="-78"/>
              </a:rPr>
              <a:t> ب‌ . </a:t>
            </a:r>
            <a:r>
              <a:rPr lang="fa-IR" sz="2200" b="1" dirty="0">
                <a:cs typeface="B Lotus" pitchFamily="2" charset="-78"/>
              </a:rPr>
              <a:t>مقادير هر گروه‌ از داراييهاي‌ زيستي‌ غير مولد در پايان‌ دوره‌ مالي‌ ، و</a:t>
            </a:r>
          </a:p>
          <a:p>
            <a:pPr marL="411480" lvl="1" indent="0" algn="just">
              <a:lnSpc>
                <a:spcPct val="150000"/>
              </a:lnSpc>
              <a:buClr>
                <a:srgbClr val="FFFF99"/>
              </a:buClr>
              <a:buSzPct val="115000"/>
              <a:buNone/>
            </a:pPr>
            <a:r>
              <a:rPr lang="fa-IR" sz="2200" b="1" dirty="0">
                <a:solidFill>
                  <a:srgbClr val="FF0000"/>
                </a:solidFill>
                <a:cs typeface="B Lotus" pitchFamily="2" charset="-78"/>
              </a:rPr>
              <a:t> ج‌ . </a:t>
            </a:r>
            <a:r>
              <a:rPr lang="fa-IR" sz="2200" b="1" dirty="0">
                <a:cs typeface="B Lotus" pitchFamily="2" charset="-78"/>
              </a:rPr>
              <a:t>مبالغ‌ دفتري‌ و مقادير داراييهاي‌ زيستي‌ مولد به‌تفكيك‌ در جريان‌ رشد (مثلاً نابالغ‌)  و در حال‌ بهره‌برداري‌ (مثلاً  بالغ‌) .</a:t>
            </a:r>
          </a:p>
          <a:p>
            <a:pPr marL="114300" indent="0" algn="just">
              <a:lnSpc>
                <a:spcPct val="150000"/>
              </a:lnSpc>
              <a:buClr>
                <a:srgbClr val="FFFF99"/>
              </a:buClr>
              <a:buSzPct val="115000"/>
              <a:buNone/>
            </a:pPr>
            <a:endParaRPr lang="fa-IR" b="1" dirty="0">
              <a:cs typeface="B Lotus" pitchFamily="2" charset="-78"/>
            </a:endParaRPr>
          </a:p>
          <a:p>
            <a:pPr marL="114300" indent="0" algn="just">
              <a:lnSpc>
                <a:spcPct val="150000"/>
              </a:lnSpc>
              <a:buClr>
                <a:srgbClr val="FFFF99"/>
              </a:buClr>
              <a:buSzPct val="115000"/>
              <a:buNone/>
            </a:pPr>
            <a:r>
              <a:rPr lang="fa-IR" b="1" dirty="0">
                <a:cs typeface="B Lotus" pitchFamily="2" charset="-78"/>
              </a:rPr>
              <a:t> واحد تجاري‌ بايد روشها و مفروضات‌ عمده‌ به‌كار گرفته‌ شده‌ در تعيين‌ ارزش‌ منصفانه‌ هر گروه‌ از توليد كشاورزي‌ در زمان‌ برداشت‌ و هر گروه‌ از داراييهاي‌ زيستي‌ غير مولد را افشا كند.</a:t>
            </a:r>
            <a:endParaRPr lang="en-US" b="1" dirty="0">
              <a:cs typeface="B Lotus" pitchFamily="2" charset="-78"/>
            </a:endParaRPr>
          </a:p>
          <a:p>
            <a:endParaRPr lang="fa-IR" dirty="0"/>
          </a:p>
        </p:txBody>
      </p:sp>
      <p:sp>
        <p:nvSpPr>
          <p:cNvPr id="4" name="TextBox 3">
            <a:extLst>
              <a:ext uri="{FF2B5EF4-FFF2-40B4-BE49-F238E27FC236}">
                <a16:creationId xmlns:a16="http://schemas.microsoft.com/office/drawing/2014/main" id="{FC43D7F0-ACA9-4C9A-A123-1F6617BC1D36}"/>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538250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cs typeface="B Kamran" pitchFamily="2" charset="-78"/>
              </a:rPr>
              <a:t>افشـا در صورتهای مالی</a:t>
            </a:r>
          </a:p>
        </p:txBody>
      </p:sp>
      <p:sp>
        <p:nvSpPr>
          <p:cNvPr id="3" name="Content Placeholder 2"/>
          <p:cNvSpPr>
            <a:spLocks noGrp="1"/>
          </p:cNvSpPr>
          <p:nvPr>
            <p:ph idx="1"/>
          </p:nvPr>
        </p:nvSpPr>
        <p:spPr/>
        <p:txBody>
          <a:bodyPr/>
          <a:lstStyle/>
          <a:p>
            <a:pPr algn="just">
              <a:lnSpc>
                <a:spcPct val="150000"/>
              </a:lnSpc>
              <a:buClr>
                <a:srgbClr val="FFFF99"/>
              </a:buClr>
              <a:buSzPct val="115000"/>
              <a:buFont typeface="Wingdings" pitchFamily="2" charset="2"/>
              <a:buChar char="ü"/>
            </a:pPr>
            <a:r>
              <a:rPr lang="fa-IR" sz="2000" b="1" dirty="0">
                <a:cs typeface="B Lotus" pitchFamily="2" charset="-78"/>
              </a:rPr>
              <a:t>واحد تجاري‌ بايد مقدار و ارزش‌ منصفانه‌ پس‌ از كسر مخارج‌ براوردي‌ زمان‌ فروش‌ توليد كشاورزي‌ برداشت‌ شده‌ طي‌ دوره‌ كه‌ در زمان‌ برداشت‌ تعيين‌ گرديده‌ است‌ را  افشا كند.</a:t>
            </a:r>
          </a:p>
          <a:p>
            <a:pPr algn="just">
              <a:lnSpc>
                <a:spcPct val="150000"/>
              </a:lnSpc>
              <a:buClr>
                <a:srgbClr val="FFFF99"/>
              </a:buClr>
              <a:buSzPct val="115000"/>
              <a:buFont typeface="Wingdings" pitchFamily="2" charset="2"/>
              <a:buChar char="ü"/>
            </a:pPr>
            <a:endParaRPr lang="fa-IR" sz="2000" b="1" dirty="0">
              <a:cs typeface="B Lotus" pitchFamily="2" charset="-78"/>
            </a:endParaRPr>
          </a:p>
          <a:p>
            <a:pPr algn="just">
              <a:lnSpc>
                <a:spcPct val="150000"/>
              </a:lnSpc>
              <a:buClr>
                <a:srgbClr val="FFFF99"/>
              </a:buClr>
              <a:buSzPct val="115000"/>
              <a:buFont typeface="Wingdings" pitchFamily="2" charset="2"/>
              <a:buChar char="ü"/>
            </a:pPr>
            <a:r>
              <a:rPr lang="fa-IR" sz="2000" b="1" dirty="0">
                <a:cs typeface="B Lotus" pitchFamily="2" charset="-78"/>
              </a:rPr>
              <a:t> واحد تجاري‌ بايد موارد زير را افشا كند :</a:t>
            </a:r>
          </a:p>
          <a:p>
            <a:pPr lvl="1" algn="just">
              <a:lnSpc>
                <a:spcPct val="150000"/>
              </a:lnSpc>
              <a:buClr>
                <a:srgbClr val="FFFF99"/>
              </a:buClr>
              <a:buSzPct val="115000"/>
              <a:buFont typeface="Wingdings" pitchFamily="2" charset="2"/>
              <a:buNone/>
            </a:pPr>
            <a:r>
              <a:rPr lang="fa-IR" b="1" dirty="0">
                <a:solidFill>
                  <a:srgbClr val="FF0000"/>
                </a:solidFill>
                <a:cs typeface="B Lotus" pitchFamily="2" charset="-78"/>
              </a:rPr>
              <a:t> الف‌</a:t>
            </a:r>
            <a:r>
              <a:rPr lang="fa-IR" b="1" dirty="0">
                <a:solidFill>
                  <a:srgbClr val="FFFF99"/>
                </a:solidFill>
                <a:cs typeface="B Lotus" pitchFamily="2" charset="-78"/>
              </a:rPr>
              <a:t>.</a:t>
            </a:r>
            <a:r>
              <a:rPr lang="fa-IR" b="1" dirty="0">
                <a:cs typeface="B Lotus" pitchFamily="2" charset="-78"/>
              </a:rPr>
              <a:t> مبالغ‌ دفتري‌ داراييهاي‌ زيستي‌ كه‌ در رابطه‌ با مالكيت‌ آنها محدوديت‌ وجود دارد و يا در وثيقه‌ بدهيها قرار گرفته‌ است‌ ، و</a:t>
            </a:r>
          </a:p>
          <a:p>
            <a:pPr lvl="1" algn="just">
              <a:lnSpc>
                <a:spcPct val="150000"/>
              </a:lnSpc>
              <a:buClr>
                <a:srgbClr val="FFFF99"/>
              </a:buClr>
              <a:buSzPct val="115000"/>
              <a:buFont typeface="Wingdings" pitchFamily="2" charset="2"/>
              <a:buNone/>
            </a:pPr>
            <a:r>
              <a:rPr lang="fa-IR" b="1" dirty="0">
                <a:solidFill>
                  <a:srgbClr val="FF0000"/>
                </a:solidFill>
                <a:cs typeface="B Lotus" pitchFamily="2" charset="-78"/>
              </a:rPr>
              <a:t> ب‌. </a:t>
            </a:r>
            <a:r>
              <a:rPr lang="fa-IR" b="1" dirty="0">
                <a:cs typeface="B Lotus" pitchFamily="2" charset="-78"/>
              </a:rPr>
              <a:t>تعهدات‌ مربوط‌ به‌ توسعه‌ يا تحصيل‌ داراييهاي‌ زيستي‌ مولد.</a:t>
            </a:r>
          </a:p>
          <a:p>
            <a:pPr lvl="1" algn="just">
              <a:lnSpc>
                <a:spcPct val="120000"/>
              </a:lnSpc>
              <a:buClr>
                <a:srgbClr val="FFFF99"/>
              </a:buClr>
              <a:buSzPct val="115000"/>
              <a:buFont typeface="Wingdings" pitchFamily="2" charset="2"/>
              <a:buChar char="ü"/>
            </a:pPr>
            <a:endParaRPr lang="en-US" sz="2400" dirty="0"/>
          </a:p>
          <a:p>
            <a:pPr>
              <a:lnSpc>
                <a:spcPct val="120000"/>
              </a:lnSpc>
              <a:buClr>
                <a:srgbClr val="FFFF99"/>
              </a:buClr>
              <a:buSzPct val="115000"/>
              <a:buFont typeface="Wingdings" pitchFamily="2" charset="2"/>
              <a:buChar char="ü"/>
            </a:pPr>
            <a:endParaRPr lang="en-US" dirty="0"/>
          </a:p>
          <a:p>
            <a:endParaRPr lang="fa-IR" dirty="0"/>
          </a:p>
        </p:txBody>
      </p:sp>
      <p:sp>
        <p:nvSpPr>
          <p:cNvPr id="4" name="TextBox 3">
            <a:extLst>
              <a:ext uri="{FF2B5EF4-FFF2-40B4-BE49-F238E27FC236}">
                <a16:creationId xmlns:a16="http://schemas.microsoft.com/office/drawing/2014/main" id="{34E6D436-76AA-46AF-B2EA-017B0C85D8E0}"/>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739748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cs typeface="B Kamran" pitchFamily="2" charset="-78"/>
              </a:rPr>
              <a:t>افشـا در صورتهای مالی</a:t>
            </a:r>
          </a:p>
        </p:txBody>
      </p:sp>
      <p:sp>
        <p:nvSpPr>
          <p:cNvPr id="3" name="Content Placeholder 2"/>
          <p:cNvSpPr>
            <a:spLocks noGrp="1"/>
          </p:cNvSpPr>
          <p:nvPr>
            <p:ph idx="1"/>
          </p:nvPr>
        </p:nvSpPr>
        <p:spPr>
          <a:xfrm>
            <a:off x="457200" y="1340768"/>
            <a:ext cx="7620000" cy="5060032"/>
          </a:xfrm>
        </p:spPr>
        <p:txBody>
          <a:bodyPr>
            <a:normAutofit lnSpcReduction="10000"/>
          </a:bodyPr>
          <a:lstStyle/>
          <a:p>
            <a:pPr algn="just">
              <a:lnSpc>
                <a:spcPct val="150000"/>
              </a:lnSpc>
              <a:buFontTx/>
              <a:buNone/>
            </a:pPr>
            <a:r>
              <a:rPr lang="fa-IR" dirty="0"/>
              <a:t>	</a:t>
            </a:r>
            <a:r>
              <a:rPr lang="fa-IR" sz="2000" b="1" dirty="0">
                <a:cs typeface="B Lotus" pitchFamily="2" charset="-78"/>
              </a:rPr>
              <a:t>واحد تجاري‌ بايد صورت‌ تطبيقي‌ از تغييرات‌ مبالغ‌ دفتري‌ داراييهاي‌ زيستي‌ غير مولد  در ابتدا  و انتهاي‌ دوره‌ را ارائــه‌ كند.  درج‌ اطلاعات‌ مقايسه‌اي‌ ضروري‌ نيست‌.  اين‌ صورت‌ تطبيق‌ بايد شامل‌ موارد زير باشد:</a:t>
            </a:r>
          </a:p>
          <a:p>
            <a:pPr lvl="1" algn="just">
              <a:lnSpc>
                <a:spcPct val="150000"/>
              </a:lnSpc>
              <a:buFontTx/>
              <a:buNone/>
            </a:pPr>
            <a:endParaRPr lang="fa-IR" b="1" dirty="0">
              <a:cs typeface="B Lotus" pitchFamily="2" charset="-78"/>
            </a:endParaRPr>
          </a:p>
          <a:p>
            <a:pPr lvl="1" algn="just">
              <a:lnSpc>
                <a:spcPct val="150000"/>
              </a:lnSpc>
              <a:buFontTx/>
              <a:buNone/>
            </a:pPr>
            <a:r>
              <a:rPr lang="fa-IR" b="1" dirty="0">
                <a:solidFill>
                  <a:srgbClr val="FFFF99"/>
                </a:solidFill>
                <a:cs typeface="B Lotus" pitchFamily="2" charset="-78"/>
              </a:rPr>
              <a:t> </a:t>
            </a:r>
            <a:r>
              <a:rPr lang="fa-IR" b="1" dirty="0">
                <a:solidFill>
                  <a:srgbClr val="FF0000"/>
                </a:solidFill>
                <a:cs typeface="B Lotus" pitchFamily="2" charset="-78"/>
              </a:rPr>
              <a:t>الف‌ . </a:t>
            </a:r>
            <a:r>
              <a:rPr lang="fa-IR" b="1" dirty="0">
                <a:cs typeface="B Lotus" pitchFamily="2" charset="-78"/>
              </a:rPr>
              <a:t>درآمدها يا هزينه‌هاي‌ ناشي‌ از تغييرات‌ در ارزش‌ منصفانه‌ پس‌ از كسر مخارج‌ براوردي‌ زمان‌ فروش،</a:t>
            </a:r>
          </a:p>
          <a:p>
            <a:pPr lvl="1" algn="just">
              <a:lnSpc>
                <a:spcPct val="150000"/>
              </a:lnSpc>
              <a:buFontTx/>
              <a:buNone/>
            </a:pPr>
            <a:r>
              <a:rPr lang="fa-IR" b="1" dirty="0">
                <a:cs typeface="B Lotus" pitchFamily="2" charset="-78"/>
              </a:rPr>
              <a:t> </a:t>
            </a:r>
            <a:r>
              <a:rPr lang="fa-IR" b="1" dirty="0">
                <a:solidFill>
                  <a:srgbClr val="FF0000"/>
                </a:solidFill>
                <a:cs typeface="B Lotus" pitchFamily="2" charset="-78"/>
              </a:rPr>
              <a:t>ب‌.</a:t>
            </a:r>
            <a:r>
              <a:rPr lang="fa-IR" b="1" dirty="0">
                <a:cs typeface="B Lotus" pitchFamily="2" charset="-78"/>
              </a:rPr>
              <a:t>افزايشهاي‌ ناشي‌ از خريد،</a:t>
            </a:r>
          </a:p>
          <a:p>
            <a:pPr lvl="1" algn="just">
              <a:lnSpc>
                <a:spcPct val="150000"/>
              </a:lnSpc>
              <a:buFontTx/>
              <a:buNone/>
            </a:pPr>
            <a:r>
              <a:rPr lang="fa-IR" b="1" dirty="0">
                <a:solidFill>
                  <a:srgbClr val="FF0000"/>
                </a:solidFill>
                <a:cs typeface="B Lotus" pitchFamily="2" charset="-78"/>
              </a:rPr>
              <a:t> ج‌ .</a:t>
            </a:r>
            <a:r>
              <a:rPr lang="fa-IR" b="1" dirty="0">
                <a:cs typeface="B Lotus" pitchFamily="2" charset="-78"/>
              </a:rPr>
              <a:t>كاهشهاي‌ ناشي‌ از فروش،</a:t>
            </a:r>
          </a:p>
          <a:p>
            <a:pPr lvl="1" algn="just">
              <a:lnSpc>
                <a:spcPct val="150000"/>
              </a:lnSpc>
              <a:buFontTx/>
              <a:buNone/>
            </a:pPr>
            <a:r>
              <a:rPr lang="fa-IR" b="1" dirty="0">
                <a:solidFill>
                  <a:srgbClr val="FF0000"/>
                </a:solidFill>
                <a:cs typeface="B Lotus" pitchFamily="2" charset="-78"/>
              </a:rPr>
              <a:t> د .</a:t>
            </a:r>
            <a:r>
              <a:rPr lang="fa-IR" b="1" dirty="0">
                <a:cs typeface="B Lotus" pitchFamily="2" charset="-78"/>
              </a:rPr>
              <a:t>كاهشهاي‌ ناشي‌ از برداشت‌، و</a:t>
            </a:r>
          </a:p>
          <a:p>
            <a:pPr lvl="1" algn="just">
              <a:lnSpc>
                <a:spcPct val="150000"/>
              </a:lnSpc>
              <a:buFontTx/>
              <a:buNone/>
            </a:pPr>
            <a:r>
              <a:rPr lang="fa-IR" b="1" dirty="0">
                <a:cs typeface="B Lotus" pitchFamily="2" charset="-78"/>
              </a:rPr>
              <a:t> </a:t>
            </a:r>
            <a:r>
              <a:rPr lang="fa-IR" b="1" dirty="0">
                <a:solidFill>
                  <a:srgbClr val="FF0000"/>
                </a:solidFill>
                <a:cs typeface="B Lotus" pitchFamily="2" charset="-78"/>
              </a:rPr>
              <a:t>ﻫ  .</a:t>
            </a:r>
            <a:r>
              <a:rPr lang="fa-IR" b="1" dirty="0">
                <a:cs typeface="B Lotus" pitchFamily="2" charset="-78"/>
              </a:rPr>
              <a:t>ساير تغييرات‌.</a:t>
            </a:r>
            <a:endParaRPr lang="en-US" b="1" dirty="0">
              <a:cs typeface="B Lotus" pitchFamily="2" charset="-78"/>
            </a:endParaRPr>
          </a:p>
          <a:p>
            <a:endParaRPr lang="fa-IR" dirty="0"/>
          </a:p>
        </p:txBody>
      </p:sp>
      <p:sp>
        <p:nvSpPr>
          <p:cNvPr id="4" name="TextBox 3">
            <a:extLst>
              <a:ext uri="{FF2B5EF4-FFF2-40B4-BE49-F238E27FC236}">
                <a16:creationId xmlns:a16="http://schemas.microsoft.com/office/drawing/2014/main" id="{57292B20-773A-4C62-8C50-D8A9009BA280}"/>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874705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cs typeface="B Kamran" pitchFamily="2" charset="-78"/>
              </a:rPr>
              <a:t>افشـا در صورتهای مالی</a:t>
            </a:r>
          </a:p>
        </p:txBody>
      </p:sp>
      <p:sp>
        <p:nvSpPr>
          <p:cNvPr id="3" name="Content Placeholder 2"/>
          <p:cNvSpPr>
            <a:spLocks noGrp="1"/>
          </p:cNvSpPr>
          <p:nvPr>
            <p:ph idx="1"/>
          </p:nvPr>
        </p:nvSpPr>
        <p:spPr>
          <a:xfrm>
            <a:off x="457200" y="1484784"/>
            <a:ext cx="7620000" cy="4916016"/>
          </a:xfrm>
        </p:spPr>
        <p:txBody>
          <a:bodyPr/>
          <a:lstStyle/>
          <a:p>
            <a:pPr algn="just">
              <a:lnSpc>
                <a:spcPct val="150000"/>
              </a:lnSpc>
              <a:buFontTx/>
              <a:buNone/>
            </a:pPr>
            <a:r>
              <a:rPr lang="fa-IR" dirty="0"/>
              <a:t>	</a:t>
            </a:r>
            <a:r>
              <a:rPr lang="fa-IR" sz="2000" b="1" dirty="0">
                <a:cs typeface="B Lotus" pitchFamily="2" charset="-78"/>
              </a:rPr>
              <a:t>در مواردي‌ كه‌ اندازه‌ گيري‌ ارزش‌ منصفانه‌ </a:t>
            </a:r>
            <a:r>
              <a:rPr lang="fa-IR" sz="2000" b="1" dirty="0">
                <a:solidFill>
                  <a:srgbClr val="FF0000"/>
                </a:solidFill>
                <a:cs typeface="B Lotus" pitchFamily="2" charset="-78"/>
              </a:rPr>
              <a:t>داراييهاي‌ زيستي‌ غير مولد </a:t>
            </a:r>
            <a:r>
              <a:rPr lang="fa-IR" sz="2000" b="1" dirty="0">
                <a:cs typeface="B Lotus" pitchFamily="2" charset="-78"/>
              </a:rPr>
              <a:t>به‌گونه‌اي‌ اتكا پذير ميسر نباشد واحد تجاري‌ در پايان‌ دوره‌ مالي‌ بايد درخصوص‌ اين‌ داراييها موارد زير را  افشا كند :</a:t>
            </a:r>
          </a:p>
          <a:p>
            <a:pPr lvl="1" algn="just">
              <a:lnSpc>
                <a:spcPct val="150000"/>
              </a:lnSpc>
              <a:buFontTx/>
              <a:buNone/>
            </a:pPr>
            <a:r>
              <a:rPr lang="fa-IR" b="1" dirty="0">
                <a:solidFill>
                  <a:srgbClr val="FFFF99"/>
                </a:solidFill>
                <a:cs typeface="B Lotus" pitchFamily="2" charset="-78"/>
              </a:rPr>
              <a:t> </a:t>
            </a:r>
            <a:r>
              <a:rPr lang="fa-IR" b="1" dirty="0">
                <a:solidFill>
                  <a:srgbClr val="FF0000"/>
                </a:solidFill>
                <a:cs typeface="B Lotus" pitchFamily="2" charset="-78"/>
              </a:rPr>
              <a:t>الف‌ . </a:t>
            </a:r>
            <a:r>
              <a:rPr lang="fa-IR" b="1" dirty="0">
                <a:cs typeface="B Lotus" pitchFamily="2" charset="-78"/>
              </a:rPr>
              <a:t>شرحي‌ از داراييهاي‌ زيستي‌ غير مولد ،</a:t>
            </a:r>
          </a:p>
          <a:p>
            <a:pPr lvl="1" algn="just">
              <a:lnSpc>
                <a:spcPct val="150000"/>
              </a:lnSpc>
              <a:buFontTx/>
              <a:buNone/>
            </a:pPr>
            <a:r>
              <a:rPr lang="fa-IR" b="1" dirty="0">
                <a:cs typeface="B Lotus" pitchFamily="2" charset="-78"/>
              </a:rPr>
              <a:t> </a:t>
            </a:r>
            <a:r>
              <a:rPr lang="fa-IR" b="1" dirty="0">
                <a:solidFill>
                  <a:srgbClr val="FF0000"/>
                </a:solidFill>
                <a:cs typeface="B Lotus" pitchFamily="2" charset="-78"/>
              </a:rPr>
              <a:t>ب‌ .</a:t>
            </a:r>
            <a:r>
              <a:rPr lang="fa-IR" b="1" dirty="0">
                <a:cs typeface="B Lotus" pitchFamily="2" charset="-78"/>
              </a:rPr>
              <a:t>تشريح‌ دلايل‌ عدم‌ امكان‌ اندازه‌گيري‌ به‌ ارزش‌ منصفانه‌ به‌گونه‌اي‌ اتكا پذير ،</a:t>
            </a:r>
          </a:p>
          <a:p>
            <a:pPr lvl="1" algn="just">
              <a:lnSpc>
                <a:spcPct val="150000"/>
              </a:lnSpc>
              <a:buFontTx/>
              <a:buNone/>
            </a:pPr>
            <a:r>
              <a:rPr lang="fa-IR" b="1" dirty="0">
                <a:solidFill>
                  <a:srgbClr val="FF0000"/>
                </a:solidFill>
                <a:cs typeface="B Lotus" pitchFamily="2" charset="-78"/>
              </a:rPr>
              <a:t> ج‌ . </a:t>
            </a:r>
            <a:r>
              <a:rPr lang="fa-IR" b="1" dirty="0">
                <a:cs typeface="B Lotus" pitchFamily="2" charset="-78"/>
              </a:rPr>
              <a:t>درصورت‌ امكان‌، دامنه‌ براوردهايــي‌ كه‌ به‌ احتمال‌زياد ارزش‌ منصفانه‌ در آن‌ قرار مي‌گيرد ،  و</a:t>
            </a:r>
          </a:p>
          <a:p>
            <a:pPr lvl="1" algn="just">
              <a:lnSpc>
                <a:spcPct val="150000"/>
              </a:lnSpc>
              <a:buFontTx/>
              <a:buNone/>
            </a:pPr>
            <a:r>
              <a:rPr lang="fa-IR" b="1" dirty="0">
                <a:solidFill>
                  <a:srgbClr val="FF0000"/>
                </a:solidFill>
                <a:cs typeface="B Lotus" pitchFamily="2" charset="-78"/>
              </a:rPr>
              <a:t> د . </a:t>
            </a:r>
            <a:r>
              <a:rPr lang="fa-IR" b="1" dirty="0">
                <a:cs typeface="B Lotus" pitchFamily="2" charset="-78"/>
              </a:rPr>
              <a:t>مبلغ‌ دفتري‌ ناخالص‌ و كاهش‌ ارزش‌ انباشته‌ در ابتدا و پايان‌ دوره‌.</a:t>
            </a:r>
          </a:p>
          <a:p>
            <a:pPr algn="just">
              <a:lnSpc>
                <a:spcPct val="110000"/>
              </a:lnSpc>
            </a:pPr>
            <a:endParaRPr lang="en-US" sz="2800" dirty="0"/>
          </a:p>
          <a:p>
            <a:endParaRPr lang="fa-IR" dirty="0"/>
          </a:p>
        </p:txBody>
      </p:sp>
      <p:sp>
        <p:nvSpPr>
          <p:cNvPr id="4" name="TextBox 3">
            <a:extLst>
              <a:ext uri="{FF2B5EF4-FFF2-40B4-BE49-F238E27FC236}">
                <a16:creationId xmlns:a16="http://schemas.microsoft.com/office/drawing/2014/main" id="{57C444A8-7921-4215-8687-1694609B1C3E}"/>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454317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cs typeface="B Kamran" pitchFamily="2" charset="-78"/>
              </a:rPr>
              <a:t>افشـا در صورتهای مالی</a:t>
            </a:r>
            <a:endParaRPr lang="fa-IR" sz="3200" dirty="0"/>
          </a:p>
        </p:txBody>
      </p:sp>
      <p:sp>
        <p:nvSpPr>
          <p:cNvPr id="3" name="Content Placeholder 2"/>
          <p:cNvSpPr>
            <a:spLocks noGrp="1"/>
          </p:cNvSpPr>
          <p:nvPr>
            <p:ph idx="1"/>
          </p:nvPr>
        </p:nvSpPr>
        <p:spPr/>
        <p:txBody>
          <a:bodyPr>
            <a:normAutofit/>
          </a:bodyPr>
          <a:lstStyle/>
          <a:p>
            <a:pPr>
              <a:lnSpc>
                <a:spcPct val="150000"/>
              </a:lnSpc>
              <a:buFontTx/>
              <a:buNone/>
            </a:pPr>
            <a:r>
              <a:rPr lang="fa-IR" sz="2000" b="1" dirty="0">
                <a:cs typeface="B Lotus" pitchFamily="2" charset="-78"/>
              </a:rPr>
              <a:t>درصورتي‌ كه‌ ارزش‌ منصفانه‌ </a:t>
            </a:r>
            <a:r>
              <a:rPr lang="fa-IR" sz="2000" b="1" dirty="0">
                <a:solidFill>
                  <a:srgbClr val="FF0000"/>
                </a:solidFill>
                <a:cs typeface="B Lotus" pitchFamily="2" charset="-78"/>
              </a:rPr>
              <a:t>داراييهاي‌ زيستي‌ غير مولد </a:t>
            </a:r>
            <a:r>
              <a:rPr lang="fa-IR" sz="2000" b="1" dirty="0">
                <a:cs typeface="B Lotus" pitchFamily="2" charset="-78"/>
              </a:rPr>
              <a:t>كه‌ قبلاً  به‌ بهاي‌ تمام‌ شده‌ پس‌ از كسر كاهش‌ ارزش‌ انباشته‌ اندازه‌گيري‌ شده‌ است‌ طي‌ دوره‌ جاري‌ به‌ گونه‌اي‌ اتكا پذير قابل‌ اندازه‌گيري‌ باشد،  واحد تجاري‌ بايد موارد زير را درخصوص‌ اين‌ داراييها افشا كند :</a:t>
            </a:r>
          </a:p>
          <a:p>
            <a:pPr>
              <a:lnSpc>
                <a:spcPct val="150000"/>
              </a:lnSpc>
              <a:buFontTx/>
              <a:buNone/>
            </a:pPr>
            <a:r>
              <a:rPr lang="fa-IR" sz="2000" b="1" dirty="0">
                <a:solidFill>
                  <a:srgbClr val="FF0000"/>
                </a:solidFill>
                <a:cs typeface="B Lotus" pitchFamily="2" charset="-78"/>
              </a:rPr>
              <a:t> الف‌ . </a:t>
            </a:r>
            <a:r>
              <a:rPr lang="fa-IR" sz="2000" b="1" dirty="0">
                <a:cs typeface="B Lotus" pitchFamily="2" charset="-78"/>
              </a:rPr>
              <a:t>شرحي‌ از داراييهاي‌ زيستي‌ غير مولد ،</a:t>
            </a:r>
          </a:p>
          <a:p>
            <a:pPr>
              <a:lnSpc>
                <a:spcPct val="150000"/>
              </a:lnSpc>
              <a:buFontTx/>
              <a:buNone/>
            </a:pPr>
            <a:r>
              <a:rPr lang="fa-IR" sz="2000" b="1" dirty="0">
                <a:solidFill>
                  <a:srgbClr val="FF0000"/>
                </a:solidFill>
                <a:cs typeface="B Lotus" pitchFamily="2" charset="-78"/>
              </a:rPr>
              <a:t> ب‌ .</a:t>
            </a:r>
            <a:r>
              <a:rPr lang="fa-IR" sz="2000" b="1" dirty="0">
                <a:cs typeface="B Lotus" pitchFamily="2" charset="-78"/>
              </a:rPr>
              <a:t>تشريح‌ اين‌ كه‌ چرا ارزش‌ منصفانه‌ به‌ گونه‌اي‌ اتكا پذير قابل‌ اندازه‌گيري‌ شده‌ است‌ ، و</a:t>
            </a:r>
          </a:p>
          <a:p>
            <a:pPr>
              <a:lnSpc>
                <a:spcPct val="150000"/>
              </a:lnSpc>
              <a:buFontTx/>
              <a:buNone/>
            </a:pPr>
            <a:r>
              <a:rPr lang="fa-IR" sz="2000" b="1" dirty="0">
                <a:cs typeface="B Lotus" pitchFamily="2" charset="-78"/>
              </a:rPr>
              <a:t> </a:t>
            </a:r>
            <a:r>
              <a:rPr lang="fa-IR" sz="2000" b="1" dirty="0">
                <a:solidFill>
                  <a:srgbClr val="FF0000"/>
                </a:solidFill>
                <a:cs typeface="B Lotus" pitchFamily="2" charset="-78"/>
              </a:rPr>
              <a:t>ج‌ .</a:t>
            </a:r>
            <a:r>
              <a:rPr lang="fa-IR" sz="2000" b="1" dirty="0">
                <a:cs typeface="B Lotus" pitchFamily="2" charset="-78"/>
              </a:rPr>
              <a:t>آثار تغيير مبناي‌ اندازه‌گيري‌.</a:t>
            </a:r>
            <a:endParaRPr lang="en-US" sz="2000" b="1" dirty="0">
              <a:cs typeface="B Lotus" pitchFamily="2" charset="-78"/>
            </a:endParaRPr>
          </a:p>
        </p:txBody>
      </p:sp>
      <p:sp>
        <p:nvSpPr>
          <p:cNvPr id="5" name="TextBox 4">
            <a:extLst>
              <a:ext uri="{FF2B5EF4-FFF2-40B4-BE49-F238E27FC236}">
                <a16:creationId xmlns:a16="http://schemas.microsoft.com/office/drawing/2014/main" id="{87CB3165-FEFE-422D-904F-3321C3572018}"/>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32696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079" name="Group 2431"/>
          <p:cNvGraphicFramePr>
            <a:graphicFrameLocks noGrp="1"/>
          </p:cNvGraphicFramePr>
          <p:nvPr>
            <p:extLst>
              <p:ext uri="{D42A27DB-BD31-4B8C-83A1-F6EECF244321}">
                <p14:modId xmlns:p14="http://schemas.microsoft.com/office/powerpoint/2010/main" val="56933447"/>
              </p:ext>
            </p:extLst>
          </p:nvPr>
        </p:nvGraphicFramePr>
        <p:xfrm>
          <a:off x="107504" y="0"/>
          <a:ext cx="8353464" cy="6994791"/>
        </p:xfrm>
        <a:graphic>
          <a:graphicData uri="http://schemas.openxmlformats.org/drawingml/2006/table">
            <a:tbl>
              <a:tblPr rtl="1"/>
              <a:tblGrid>
                <a:gridCol w="1975508">
                  <a:extLst>
                    <a:ext uri="{9D8B030D-6E8A-4147-A177-3AD203B41FA5}">
                      <a16:colId xmlns:a16="http://schemas.microsoft.com/office/drawing/2014/main" val="20000"/>
                    </a:ext>
                  </a:extLst>
                </a:gridCol>
                <a:gridCol w="370966">
                  <a:extLst>
                    <a:ext uri="{9D8B030D-6E8A-4147-A177-3AD203B41FA5}">
                      <a16:colId xmlns:a16="http://schemas.microsoft.com/office/drawing/2014/main" val="20001"/>
                    </a:ext>
                  </a:extLst>
                </a:gridCol>
                <a:gridCol w="26074">
                  <a:extLst>
                    <a:ext uri="{9D8B030D-6E8A-4147-A177-3AD203B41FA5}">
                      <a16:colId xmlns:a16="http://schemas.microsoft.com/office/drawing/2014/main" val="20002"/>
                    </a:ext>
                  </a:extLst>
                </a:gridCol>
                <a:gridCol w="640626">
                  <a:extLst>
                    <a:ext uri="{9D8B030D-6E8A-4147-A177-3AD203B41FA5}">
                      <a16:colId xmlns:a16="http://schemas.microsoft.com/office/drawing/2014/main" val="20003"/>
                    </a:ext>
                  </a:extLst>
                </a:gridCol>
                <a:gridCol w="26074">
                  <a:extLst>
                    <a:ext uri="{9D8B030D-6E8A-4147-A177-3AD203B41FA5}">
                      <a16:colId xmlns:a16="http://schemas.microsoft.com/office/drawing/2014/main" val="20004"/>
                    </a:ext>
                  </a:extLst>
                </a:gridCol>
                <a:gridCol w="625728">
                  <a:extLst>
                    <a:ext uri="{9D8B030D-6E8A-4147-A177-3AD203B41FA5}">
                      <a16:colId xmlns:a16="http://schemas.microsoft.com/office/drawing/2014/main" val="20005"/>
                    </a:ext>
                  </a:extLst>
                </a:gridCol>
                <a:gridCol w="2999020">
                  <a:extLst>
                    <a:ext uri="{9D8B030D-6E8A-4147-A177-3AD203B41FA5}">
                      <a16:colId xmlns:a16="http://schemas.microsoft.com/office/drawing/2014/main" val="20006"/>
                    </a:ext>
                  </a:extLst>
                </a:gridCol>
                <a:gridCol w="370966">
                  <a:extLst>
                    <a:ext uri="{9D8B030D-6E8A-4147-A177-3AD203B41FA5}">
                      <a16:colId xmlns:a16="http://schemas.microsoft.com/office/drawing/2014/main" val="20007"/>
                    </a:ext>
                  </a:extLst>
                </a:gridCol>
                <a:gridCol w="26074">
                  <a:extLst>
                    <a:ext uri="{9D8B030D-6E8A-4147-A177-3AD203B41FA5}">
                      <a16:colId xmlns:a16="http://schemas.microsoft.com/office/drawing/2014/main" val="20008"/>
                    </a:ext>
                  </a:extLst>
                </a:gridCol>
                <a:gridCol w="640626">
                  <a:extLst>
                    <a:ext uri="{9D8B030D-6E8A-4147-A177-3AD203B41FA5}">
                      <a16:colId xmlns:a16="http://schemas.microsoft.com/office/drawing/2014/main" val="20009"/>
                    </a:ext>
                  </a:extLst>
                </a:gridCol>
                <a:gridCol w="26074">
                  <a:extLst>
                    <a:ext uri="{9D8B030D-6E8A-4147-A177-3AD203B41FA5}">
                      <a16:colId xmlns:a16="http://schemas.microsoft.com/office/drawing/2014/main" val="20010"/>
                    </a:ext>
                  </a:extLst>
                </a:gridCol>
                <a:gridCol w="625728">
                  <a:extLst>
                    <a:ext uri="{9D8B030D-6E8A-4147-A177-3AD203B41FA5}">
                      <a16:colId xmlns:a16="http://schemas.microsoft.com/office/drawing/2014/main" val="20011"/>
                    </a:ext>
                  </a:extLst>
                </a:gridCol>
              </a:tblGrid>
              <a:tr h="278064">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200" b="1" i="0" u="none" strike="noStrike" cap="none" normalizeH="0" baseline="0" dirty="0">
                          <a:ln>
                            <a:noFill/>
                          </a:ln>
                          <a:solidFill>
                            <a:schemeClr val="tx1"/>
                          </a:solidFill>
                          <a:effectLst/>
                          <a:latin typeface="Times" pitchFamily="18" charset="0"/>
                          <a:ea typeface="Times New Roman" pitchFamily="18" charset="0"/>
                          <a:cs typeface="B Titr" pitchFamily="2" charset="-78"/>
                        </a:rPr>
                        <a:t>داراييها</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یادداشت</a:t>
                      </a:r>
                      <a:endParaRPr kumimoji="0" lang="fa-IR" sz="20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cap="fla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endParaRPr kumimoji="0" lang="ar-SA" sz="20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cap="fla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29/12/2*13</a:t>
                      </a:r>
                      <a:r>
                        <a:rPr kumimoji="0" lang="fa-IR" sz="1000" b="1" i="0" u="none" strike="noStrike" cap="none" normalizeH="0" baseline="0">
                          <a:ln>
                            <a:noFill/>
                          </a:ln>
                          <a:solidFill>
                            <a:schemeClr val="tx1"/>
                          </a:solidFill>
                          <a:effectLst/>
                          <a:latin typeface="Times" pitchFamily="18" charset="0"/>
                          <a:ea typeface="Times New Roman" pitchFamily="18" charset="0"/>
                          <a:cs typeface="Zar" pitchFamily="2" charset="-78"/>
                        </a:rPr>
                        <a:t>‌</a:t>
                      </a:r>
                      <a:endParaRPr kumimoji="0" lang="fa-IR" sz="20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endParaRPr kumimoji="0" lang="ar-SA" sz="20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cap="fla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29/12/1*13</a:t>
                      </a:r>
                      <a:endParaRPr kumimoji="0" lang="fa-IR" sz="20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pitchFamily="18" charset="0"/>
                          <a:ea typeface="Times New Roman" pitchFamily="18" charset="0"/>
                          <a:cs typeface="Zar" pitchFamily="2" charset="-78"/>
                        </a:rPr>
                        <a:t>‌</a:t>
                      </a:r>
                      <a:r>
                        <a:rPr kumimoji="0" lang="fa-IR" sz="12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بدهيها و حقوق صاحبان</a:t>
                      </a:r>
                      <a:r>
                        <a:rPr kumimoji="0" lang="fa-IR" sz="1200" b="1" i="0" u="none" strike="noStrike" cap="none" normalizeH="0" baseline="0" dirty="0">
                          <a:ln>
                            <a:noFill/>
                          </a:ln>
                          <a:solidFill>
                            <a:schemeClr val="tx1"/>
                          </a:solidFill>
                          <a:effectLst/>
                          <a:latin typeface="Times" pitchFamily="18" charset="0"/>
                          <a:ea typeface="Times New Roman" pitchFamily="18" charset="0"/>
                          <a:cs typeface="Zar" pitchFamily="2" charset="-78"/>
                        </a:rPr>
                        <a:t>‌</a:t>
                      </a:r>
                      <a:r>
                        <a:rPr kumimoji="0" lang="fa-IR" sz="12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سهام</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یادداشت</a:t>
                      </a:r>
                      <a:endParaRPr kumimoji="0" lang="fa-IR" sz="20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cap="fla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endParaRPr kumimoji="0" lang="ar-SA" sz="20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cap="fla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29/12/2*13</a:t>
                      </a:r>
                      <a:endParaRPr kumimoji="0" lang="fa-IR" sz="20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endParaRPr kumimoji="0" lang="ar-SA" sz="20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cap="fla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29/12/1*13</a:t>
                      </a:r>
                      <a:endParaRPr kumimoji="0" lang="fa-IR" sz="20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blipFill>
                      <a:blip r:embed="rId3"/>
                      <a:tile tx="0" ty="0" sx="100000" sy="100000" flip="none" algn="tl"/>
                    </a:blipFill>
                  </a:tcPr>
                </a:tc>
                <a:extLst>
                  <a:ext uri="{0D108BD9-81ED-4DB2-BD59-A6C34878D82A}">
                    <a16:rowId xmlns:a16="http://schemas.microsoft.com/office/drawing/2014/main" val="10000"/>
                  </a:ext>
                </a:extLst>
              </a:tr>
              <a:tr h="254226">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میلیون ریال</a:t>
                      </a:r>
                      <a:endParaRPr kumimoji="0" lang="fa-IR" sz="20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endParaRPr kumimoji="0" lang="ar-SA" sz="20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میلیون ریال</a:t>
                      </a:r>
                      <a:endParaRPr kumimoji="0" lang="fa-IR" sz="20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میلیون ریال</a:t>
                      </a:r>
                      <a:endParaRPr kumimoji="0" lang="fa-IR" sz="20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endParaRPr kumimoji="0" lang="ar-SA" sz="20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ctr" defTabSz="914400" rtl="1" eaLnBrk="1" fontAlgn="base" latinLnBrk="0" hangingPunct="1">
                        <a:lnSpc>
                          <a:spcPct val="70000"/>
                        </a:lnSpc>
                        <a:spcBef>
                          <a:spcPct val="0"/>
                        </a:spcBef>
                        <a:spcAft>
                          <a:spcPct val="0"/>
                        </a:spcAft>
                        <a:buClrTx/>
                        <a:buSzTx/>
                        <a:buFontTx/>
                        <a:buNone/>
                        <a:tabLst/>
                      </a:pPr>
                      <a:r>
                        <a:rPr kumimoji="0" lang="fa-IR" sz="1000" b="1" i="0" u="none" strike="noStrike" cap="none" normalizeH="0" baseline="0">
                          <a:ln>
                            <a:noFill/>
                          </a:ln>
                          <a:solidFill>
                            <a:schemeClr val="tx1"/>
                          </a:solidFill>
                          <a:effectLst/>
                          <a:latin typeface="Times" pitchFamily="18" charset="0"/>
                          <a:ea typeface="Times New Roman" pitchFamily="18" charset="0"/>
                          <a:cs typeface="B Titr" pitchFamily="2" charset="-78"/>
                        </a:rPr>
                        <a:t>میلیون ریال</a:t>
                      </a:r>
                      <a:endParaRPr kumimoji="0" lang="fa-IR" sz="20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01"/>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داراييهاي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جاري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بدهيهاي</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جاري</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a:t>
                      </a:r>
                      <a:endParaRPr kumimoji="0" lang="fa-IR"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02"/>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موجودي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نقد</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100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80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حسابها و اسناد پرداختني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تجاري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155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180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03"/>
                  </a:ext>
                </a:extLst>
              </a:tr>
              <a:tr h="325516">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حسابها و اسناد دريافتني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تجاري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150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65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ساير حسابها و اسناد پرداختني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110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140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04"/>
                  </a:ext>
                </a:extLst>
              </a:tr>
              <a:tr h="325516">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ساير حسابها و اسناد دريافتني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85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75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پيش</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دريافتها</a:t>
                      </a:r>
                      <a:endParaRPr kumimoji="0" lang="fa-IR"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40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25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05"/>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Titr" pitchFamily="2" charset="-78"/>
                        </a:rPr>
                        <a:t>داراييهاي</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Titr" pitchFamily="2" charset="-78"/>
                        </a:rPr>
                        <a:t> زيستي</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Titr" pitchFamily="2" charset="-78"/>
                        </a:rPr>
                        <a:t> غير مولد</a:t>
                      </a:r>
                      <a:endParaRPr kumimoji="0" lang="fa-IR" sz="2400" b="1" i="0" u="none" strike="noStrike" cap="none" normalizeH="0" baseline="0" dirty="0">
                        <a:ln>
                          <a:noFill/>
                        </a:ln>
                        <a:solidFill>
                          <a:srgbClr val="FF0000"/>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300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330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سود سهام</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پيشنهادي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و پرداختني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250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235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06"/>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موجودي</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مواد و كالا</a:t>
                      </a:r>
                      <a:endParaRPr kumimoji="0" lang="fa-IR"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145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180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تسهيلات</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مالي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دريافتي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80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100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07"/>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سفارشات</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و پيش</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پرداختها</a:t>
                      </a:r>
                      <a:endParaRPr kumimoji="0" lang="fa-IR"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45</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40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08"/>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جمع</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داراييهاي</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جاري</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825</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770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جمع</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بدهيهاي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جاري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635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680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09"/>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داراييهاي</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غير جاري</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a:t>
                      </a:r>
                      <a:endParaRPr kumimoji="0" lang="fa-IR"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بدهيهاي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غيرجاري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0"/>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Titr" pitchFamily="2" charset="-78"/>
                        </a:rPr>
                        <a:t>داراييهاي</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Titr" pitchFamily="2" charset="-78"/>
                        </a:rPr>
                        <a:t> زيستي</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rgbClr val="FF0000"/>
                          </a:solidFill>
                          <a:effectLst/>
                          <a:latin typeface="Times" pitchFamily="18" charset="0"/>
                          <a:ea typeface="Times New Roman" pitchFamily="18" charset="0"/>
                          <a:cs typeface="B Titr" pitchFamily="2" charset="-78"/>
                        </a:rPr>
                        <a:t> مولد</a:t>
                      </a:r>
                      <a:endParaRPr kumimoji="0" lang="fa-IR" sz="2400" b="1" i="0" u="none" strike="noStrike" cap="none" normalizeH="0" baseline="0" dirty="0">
                        <a:ln>
                          <a:noFill/>
                        </a:ln>
                        <a:solidFill>
                          <a:srgbClr val="FF0000"/>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900</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800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حسابها و اسناد پرداختني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بلندمدت</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90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80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1"/>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ساير داراييهاي</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ثابت</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مشهود</a:t>
                      </a:r>
                      <a:endParaRPr kumimoji="0" lang="fa-IR"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810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950</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تسهيلات</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مالي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دريافتي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بلندمدت</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230</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140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2"/>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ساير داراييها</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45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30</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320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220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3"/>
                  </a:ext>
                </a:extLst>
              </a:tr>
              <a:tr h="296597">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ذخيره</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مزاياي</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پايان</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خدمت</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كاركنان</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235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200</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4"/>
                  </a:ext>
                </a:extLst>
              </a:tr>
              <a:tr h="425672">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جمع</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داراييهاي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غيرجاري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755ر1</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780ر1</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جمع</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بدهيهاي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غيرجاري</a:t>
                      </a:r>
                      <a:r>
                        <a:rPr kumimoji="0" lang="fa-IR" sz="15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2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555</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420</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5"/>
                  </a:ext>
                </a:extLst>
              </a:tr>
              <a:tr h="296597">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حقوق صاحبان</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سهام</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a:t>
                      </a:r>
                      <a:endParaRPr kumimoji="0" lang="fa-IR"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6"/>
                  </a:ext>
                </a:extLst>
              </a:tr>
              <a:tr h="306023">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سرمايه</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  سهم</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  ريالي</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تمام</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پرداخت</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شده</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a:t>
                      </a:r>
                      <a:endParaRPr kumimoji="0" lang="fa-IR"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a:ln>
                            <a:noFill/>
                          </a:ln>
                          <a:solidFill>
                            <a:schemeClr val="tx1"/>
                          </a:solidFill>
                          <a:effectLst/>
                          <a:latin typeface="Times" pitchFamily="18" charset="0"/>
                          <a:ea typeface="Times New Roman" pitchFamily="18" charset="0"/>
                          <a:cs typeface="B Titr" pitchFamily="2" charset="-78"/>
                        </a:rPr>
                        <a:t> 200ر1</a:t>
                      </a:r>
                      <a:endParaRPr kumimoji="0" lang="fa-IR" sz="1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a:ln>
                            <a:noFill/>
                          </a:ln>
                          <a:solidFill>
                            <a:schemeClr val="tx1"/>
                          </a:solidFill>
                          <a:effectLst/>
                          <a:latin typeface="Times" pitchFamily="18" charset="0"/>
                          <a:ea typeface="Times New Roman" pitchFamily="18" charset="0"/>
                          <a:cs typeface="B Titr" pitchFamily="2" charset="-78"/>
                        </a:rPr>
                        <a:t> 200ر1</a:t>
                      </a:r>
                      <a:endParaRPr kumimoji="0" lang="fa-IR" sz="1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7"/>
                  </a:ext>
                </a:extLst>
              </a:tr>
              <a:tr h="296597">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اندوخته</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قانوني</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a:ln>
                            <a:noFill/>
                          </a:ln>
                          <a:solidFill>
                            <a:schemeClr val="tx1"/>
                          </a:solidFill>
                          <a:effectLst/>
                          <a:latin typeface="Times" pitchFamily="18" charset="0"/>
                          <a:ea typeface="Times New Roman" pitchFamily="18" charset="0"/>
                          <a:cs typeface="B Titr" pitchFamily="2" charset="-78"/>
                        </a:rPr>
                        <a:t> 80</a:t>
                      </a:r>
                      <a:endParaRPr kumimoji="0" lang="fa-IR" sz="1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a:ln>
                            <a:noFill/>
                          </a:ln>
                          <a:solidFill>
                            <a:schemeClr val="tx1"/>
                          </a:solidFill>
                          <a:effectLst/>
                          <a:latin typeface="Times" pitchFamily="18" charset="0"/>
                          <a:ea typeface="Times New Roman" pitchFamily="18" charset="0"/>
                          <a:cs typeface="B Titr" pitchFamily="2" charset="-78"/>
                        </a:rPr>
                        <a:t> 70</a:t>
                      </a:r>
                      <a:endParaRPr kumimoji="0" lang="fa-IR" sz="1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8"/>
                  </a:ext>
                </a:extLst>
              </a:tr>
              <a:tr h="296597">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ساير اندوخته</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ها</a:t>
                      </a:r>
                      <a:endParaRPr kumimoji="0" lang="fa-IR"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a:ln>
                            <a:noFill/>
                          </a:ln>
                          <a:solidFill>
                            <a:schemeClr val="tx1"/>
                          </a:solidFill>
                          <a:effectLst/>
                          <a:latin typeface="Times" pitchFamily="18" charset="0"/>
                          <a:ea typeface="Times New Roman" pitchFamily="18" charset="0"/>
                          <a:cs typeface="B Titr" pitchFamily="2" charset="-78"/>
                        </a:rPr>
                        <a:t> 30</a:t>
                      </a:r>
                      <a:endParaRPr kumimoji="0" lang="fa-IR" sz="1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a:ln>
                            <a:noFill/>
                          </a:ln>
                          <a:solidFill>
                            <a:schemeClr val="tx1"/>
                          </a:solidFill>
                          <a:effectLst/>
                          <a:latin typeface="Times" pitchFamily="18" charset="0"/>
                          <a:ea typeface="Times New Roman" pitchFamily="18" charset="0"/>
                          <a:cs typeface="B Titr" pitchFamily="2" charset="-78"/>
                        </a:rPr>
                        <a:t> 30</a:t>
                      </a:r>
                      <a:endParaRPr kumimoji="0" lang="fa-IR" sz="1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19"/>
                  </a:ext>
                </a:extLst>
              </a:tr>
              <a:tr h="296597">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سود (زيان</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انباشته</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a:ln>
                            <a:noFill/>
                          </a:ln>
                          <a:solidFill>
                            <a:schemeClr val="tx1"/>
                          </a:solidFill>
                          <a:effectLst/>
                          <a:latin typeface="Times" pitchFamily="18" charset="0"/>
                          <a:ea typeface="Times New Roman" pitchFamily="18" charset="0"/>
                          <a:cs typeface="B Titr" pitchFamily="2" charset="-78"/>
                        </a:rPr>
                        <a:t> 80</a:t>
                      </a:r>
                      <a:endParaRPr kumimoji="0" lang="fa-IR" sz="1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a:ln>
                            <a:noFill/>
                          </a:ln>
                          <a:solidFill>
                            <a:schemeClr val="tx1"/>
                          </a:solidFill>
                          <a:effectLst/>
                          <a:latin typeface="Times" pitchFamily="18" charset="0"/>
                          <a:ea typeface="Times New Roman" pitchFamily="18" charset="0"/>
                          <a:cs typeface="B Titr" pitchFamily="2" charset="-78"/>
                        </a:rPr>
                        <a:t> 150</a:t>
                      </a:r>
                      <a:endParaRPr kumimoji="0" lang="fa-IR" sz="1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20"/>
                  </a:ext>
                </a:extLst>
              </a:tr>
              <a:tr h="296597">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جمع</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حقوق صاحبان</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سهام</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390ر1</a:t>
                      </a:r>
                      <a:endParaRPr kumimoji="0" lang="fa-IR" sz="1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450ر1</a:t>
                      </a:r>
                      <a:endParaRPr kumimoji="0" lang="fa-IR" sz="1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21"/>
                  </a:ext>
                </a:extLst>
              </a:tr>
              <a:tr h="296597">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جمع</a:t>
                      </a:r>
                      <a:r>
                        <a:rPr kumimoji="0" lang="fa-IR" sz="1500" b="1" i="0" u="none" strike="noStrike" cap="none" normalizeH="0" baseline="0">
                          <a:ln>
                            <a:noFill/>
                          </a:ln>
                          <a:solidFill>
                            <a:schemeClr val="tx1"/>
                          </a:solidFill>
                          <a:effectLst/>
                          <a:latin typeface="Times" pitchFamily="18" charset="0"/>
                          <a:ea typeface="Times New Roman" pitchFamily="18" charset="0"/>
                          <a:cs typeface="B Lotus" pitchFamily="2" charset="-78"/>
                        </a:rPr>
                        <a:t>‌</a:t>
                      </a: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داراييها</a:t>
                      </a:r>
                      <a:endParaRPr kumimoji="0" lang="fa-IR"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cap="flat">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a:ln>
                            <a:noFill/>
                          </a:ln>
                          <a:solidFill>
                            <a:schemeClr val="tx1"/>
                          </a:solidFill>
                          <a:effectLst/>
                          <a:latin typeface="Times" pitchFamily="18" charset="0"/>
                          <a:ea typeface="Times New Roman" pitchFamily="18" charset="0"/>
                          <a:cs typeface="B Titr" pitchFamily="2" charset="-78"/>
                        </a:rPr>
                        <a:t> 580ر2</a:t>
                      </a:r>
                      <a:endParaRPr kumimoji="0" lang="fa-IR" sz="2400" b="1" i="0" u="none" strike="noStrike" cap="none" normalizeH="0" baseline="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2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500" b="1" i="0" u="none" strike="noStrike" cap="none" normalizeH="0" baseline="0" dirty="0">
                          <a:ln>
                            <a:noFill/>
                          </a:ln>
                          <a:solidFill>
                            <a:schemeClr val="tx1"/>
                          </a:solidFill>
                          <a:effectLst/>
                          <a:latin typeface="Times" pitchFamily="18" charset="0"/>
                          <a:ea typeface="Times New Roman" pitchFamily="18" charset="0"/>
                          <a:cs typeface="B Titr" pitchFamily="2" charset="-78"/>
                        </a:rPr>
                        <a:t> 550ر2</a:t>
                      </a:r>
                      <a:endParaRPr kumimoji="0" lang="fa-IR" sz="2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جمع</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بدهيها و حقوق صاحبان</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سهام</a:t>
                      </a:r>
                      <a:r>
                        <a:rPr kumimoji="0" lang="fa-IR" sz="1400" b="1" i="0" u="none" strike="noStrike" cap="none" normalizeH="0" baseline="0" dirty="0">
                          <a:ln>
                            <a:noFill/>
                          </a:ln>
                          <a:solidFill>
                            <a:schemeClr val="tx1"/>
                          </a:solidFill>
                          <a:effectLst/>
                          <a:latin typeface="Times" pitchFamily="18" charset="0"/>
                          <a:ea typeface="Times New Roman" pitchFamily="18" charset="0"/>
                          <a:cs typeface="B Lotus" pitchFamily="2" charset="-78"/>
                        </a:rPr>
                        <a:t>‌</a:t>
                      </a:r>
                      <a:endParaRPr kumimoji="0" lang="fa-IR"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2000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580ر2</a:t>
                      </a:r>
                      <a:endParaRPr kumimoji="0" lang="fa-IR" sz="1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endParaRPr kumimoji="0" lang="ar-SA" sz="1400" b="1" i="0" u="none" strike="noStrike" cap="none" normalizeH="0" baseline="0">
                        <a:ln>
                          <a:noFill/>
                        </a:ln>
                        <a:solidFill>
                          <a:schemeClr val="tx1"/>
                        </a:solidFill>
                        <a:effectLst/>
                        <a:latin typeface="Arial" pitchFamily="34" charset="0"/>
                        <a:cs typeface="B Titr" pitchFamily="2" charset="-78"/>
                      </a:endParaRPr>
                    </a:p>
                  </a:txBody>
                  <a:tcPr marL="0" marR="0" marT="0" marB="0" anchor="ctr" horzOverflow="overflow">
                    <a:lnL>
                      <a:noFill/>
                    </a:lnL>
                    <a:lnR>
                      <a:noFill/>
                    </a:lnR>
                    <a:lnT>
                      <a:noFill/>
                    </a:lnT>
                    <a:lnB cap="flat">
                      <a:noFill/>
                    </a:lnB>
                    <a:lnTlToBr>
                      <a:noFill/>
                    </a:lnTlToBr>
                    <a:lnBlToTr>
                      <a:noFill/>
                    </a:lnBlToTr>
                    <a:blipFill>
                      <a:blip r:embed="rId3"/>
                      <a:tile tx="0" ty="0" sx="100000" sy="100000" flip="none" algn="tl"/>
                    </a:blipFill>
                  </a:tcPr>
                </a:tc>
                <a:tc>
                  <a:txBody>
                    <a:bodyPr/>
                    <a:lstStyle/>
                    <a:p>
                      <a:pPr marL="0" marR="0" lvl="0" indent="0" algn="r" defTabSz="914400" rtl="1" eaLnBrk="1" fontAlgn="base" latinLnBrk="0" hangingPunct="1">
                        <a:lnSpc>
                          <a:spcPct val="70000"/>
                        </a:lnSpc>
                        <a:spcBef>
                          <a:spcPct val="0"/>
                        </a:spcBef>
                        <a:spcAft>
                          <a:spcPct val="0"/>
                        </a:spcAft>
                        <a:buClrTx/>
                        <a:buSzTx/>
                        <a:buFontTx/>
                        <a:buNone/>
                        <a:tabLst/>
                      </a:pPr>
                      <a:r>
                        <a:rPr kumimoji="0" lang="fa-IR" sz="1400" b="1" i="0" u="none" strike="noStrike" cap="none" normalizeH="0" baseline="0" dirty="0">
                          <a:ln>
                            <a:noFill/>
                          </a:ln>
                          <a:solidFill>
                            <a:schemeClr val="tx1"/>
                          </a:solidFill>
                          <a:effectLst/>
                          <a:latin typeface="Times" pitchFamily="18" charset="0"/>
                          <a:ea typeface="Times New Roman" pitchFamily="18" charset="0"/>
                          <a:cs typeface="B Titr" pitchFamily="2" charset="-78"/>
                        </a:rPr>
                        <a:t> 550ر2</a:t>
                      </a:r>
                      <a:endParaRPr kumimoji="0" lang="fa-IR" sz="1400" b="1" i="0" u="none" strike="noStrike" cap="none" normalizeH="0" baseline="0" dirty="0">
                        <a:ln>
                          <a:noFill/>
                        </a:ln>
                        <a:solidFill>
                          <a:schemeClr val="tx1"/>
                        </a:solidFill>
                        <a:effectLst/>
                        <a:latin typeface="Arial" pitchFamily="34" charset="0"/>
                        <a:ea typeface="Times New Roman" pitchFamily="18" charset="0"/>
                        <a:cs typeface="B Titr" pitchFamily="2" charset="-78"/>
                      </a:endParaRPr>
                    </a:p>
                  </a:txBody>
                  <a:tcPr marL="0" marR="0" marT="0" marB="0" anchor="ctr" horzOverflow="overflow">
                    <a:lnL>
                      <a:noFill/>
                    </a:lnL>
                    <a:lnR cap="flat">
                      <a:noFill/>
                    </a:lnR>
                    <a:lnT>
                      <a:noFill/>
                    </a:lnT>
                    <a:lnB cap="flat">
                      <a:noFill/>
                    </a:lnB>
                    <a:lnTlToBr>
                      <a:noFill/>
                    </a:lnTlToBr>
                    <a:lnBlToTr>
                      <a:noFill/>
                    </a:lnBlToTr>
                    <a:blipFill>
                      <a:blip r:embed="rId3"/>
                      <a:tile tx="0" ty="0" sx="100000" sy="100000" flip="none" algn="tl"/>
                    </a:blipFill>
                  </a:tcPr>
                </a:tc>
                <a:extLst>
                  <a:ext uri="{0D108BD9-81ED-4DB2-BD59-A6C34878D82A}">
                    <a16:rowId xmlns:a16="http://schemas.microsoft.com/office/drawing/2014/main" val="10022"/>
                  </a:ext>
                </a:extLst>
              </a:tr>
            </a:tbl>
          </a:graphicData>
        </a:graphic>
      </p:graphicFrame>
      <p:sp>
        <p:nvSpPr>
          <p:cNvPr id="5" name="Slide Number Placeholder 4"/>
          <p:cNvSpPr>
            <a:spLocks noGrp="1"/>
          </p:cNvSpPr>
          <p:nvPr>
            <p:ph type="sldNum" sz="quarter" idx="12"/>
          </p:nvPr>
        </p:nvSpPr>
        <p:spPr>
          <a:xfrm>
            <a:off x="8538458" y="5589240"/>
            <a:ext cx="609600" cy="524594"/>
          </a:xfrm>
        </p:spPr>
        <p:txBody>
          <a:bodyPr/>
          <a:lstStyle/>
          <a:p>
            <a:pPr>
              <a:defRPr/>
            </a:pPr>
            <a:r>
              <a:rPr lang="fa-IR" b="1" dirty="0">
                <a:solidFill>
                  <a:schemeClr val="bg1"/>
                </a:solidFill>
                <a:effectLst>
                  <a:outerShdw blurRad="38100" dist="38100" dir="2700000" algn="tl">
                    <a:srgbClr val="000000">
                      <a:alpha val="43137"/>
                    </a:srgbClr>
                  </a:outerShdw>
                </a:effectLst>
              </a:rPr>
              <a:t>1</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1671719"/>
      </p:ext>
    </p:extLst>
  </p:cSld>
  <p:clrMapOvr>
    <a:masterClrMapping/>
  </p:clrMapOvr>
  <p:transition>
    <p:randomBa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36514" y="3931"/>
            <a:ext cx="8750299" cy="6746875"/>
            <a:chOff x="90" y="-20"/>
            <a:chExt cx="5512" cy="4765"/>
          </a:xfrm>
          <a:blipFill>
            <a:blip r:embed="rId3"/>
            <a:tile tx="0" ty="0" sx="100000" sy="100000" flip="none" algn="tl"/>
          </a:blipFill>
        </p:grpSpPr>
        <p:pic>
          <p:nvPicPr>
            <p:cNvPr id="30724" name="Picture 4"/>
            <p:cNvPicPr>
              <a:picLocks noChangeAspect="1" noChangeArrowheads="1"/>
            </p:cNvPicPr>
            <p:nvPr/>
          </p:nvPicPr>
          <p:blipFill>
            <a:blip r:embed="rId4">
              <a:clrChange>
                <a:clrFrom>
                  <a:srgbClr val="FFFFFF"/>
                </a:clrFrom>
                <a:clrTo>
                  <a:srgbClr val="FFFFFF">
                    <a:alpha val="0"/>
                  </a:srgbClr>
                </a:clrTo>
              </a:clrChange>
              <a:lum bright="-54000"/>
            </a:blip>
            <a:srcRect/>
            <a:stretch>
              <a:fillRect/>
            </a:stretch>
          </p:blipFill>
          <p:spPr bwMode="auto">
            <a:xfrm>
              <a:off x="113" y="507"/>
              <a:ext cx="5489" cy="4238"/>
            </a:xfrm>
            <a:prstGeom prst="rect">
              <a:avLst/>
            </a:prstGeom>
            <a:grpFill/>
            <a:ln>
              <a:solidFill>
                <a:srgbClr val="FF0000"/>
              </a:solidFill>
            </a:ln>
            <a:effectLst>
              <a:outerShdw blurRad="190500" algn="tl" rotWithShape="0">
                <a:srgbClr val="000000">
                  <a:alpha val="70000"/>
                </a:srgbClr>
              </a:outerShdw>
            </a:effectLst>
          </p:spPr>
        </p:pic>
        <p:sp>
          <p:nvSpPr>
            <p:cNvPr id="33796" name="Rectangle 5"/>
            <p:cNvSpPr>
              <a:spLocks noChangeArrowheads="1"/>
            </p:cNvSpPr>
            <p:nvPr/>
          </p:nvSpPr>
          <p:spPr bwMode="auto">
            <a:xfrm>
              <a:off x="90" y="-20"/>
              <a:ext cx="5490" cy="522"/>
            </a:xfrm>
            <a:prstGeom prst="rect">
              <a:avLst/>
            </a:prstGeom>
            <a:grpFill/>
            <a:ln w="9525">
              <a:solidFill>
                <a:srgbClr val="FF0000"/>
              </a:solidFill>
              <a:miter lim="800000"/>
              <a:headEnd/>
              <a:tailEnd/>
            </a:ln>
          </p:spPr>
          <p:txBody>
            <a:bodyPr anchor="ctr">
              <a:spAutoFit/>
            </a:bodyPr>
            <a:lstStyle/>
            <a:p>
              <a:pPr algn="ctr">
                <a:defRPr/>
              </a:pPr>
              <a:r>
                <a:rPr lang="en-US" sz="1400" dirty="0">
                  <a:solidFill>
                    <a:schemeClr val="bg1"/>
                  </a:solidFill>
                  <a:cs typeface="B Zar" pitchFamily="2" charset="-78"/>
                </a:rPr>
                <a:t> </a:t>
              </a:r>
              <a:r>
                <a:rPr lang="fa-IR" sz="1400" b="1" dirty="0">
                  <a:solidFill>
                    <a:schemeClr val="bg1"/>
                  </a:solidFill>
                  <a:cs typeface="B Zar" pitchFamily="2" charset="-78"/>
                </a:rPr>
                <a:t>شركت</a:t>
              </a:r>
              <a:r>
                <a:rPr lang="fa-IR" sz="1400" b="1" dirty="0">
                  <a:solidFill>
                    <a:schemeClr val="bg1"/>
                  </a:solidFill>
                </a:rPr>
                <a:t>‌</a:t>
              </a:r>
              <a:r>
                <a:rPr lang="fa-IR" sz="1400" b="1" dirty="0">
                  <a:solidFill>
                    <a:schemeClr val="bg1"/>
                  </a:solidFill>
                  <a:cs typeface="B Zar" pitchFamily="2" charset="-78"/>
                </a:rPr>
                <a:t> نمونه</a:t>
              </a:r>
              <a:r>
                <a:rPr lang="fa-IR" sz="1400" b="1" dirty="0">
                  <a:solidFill>
                    <a:schemeClr val="bg1"/>
                  </a:solidFill>
                </a:rPr>
                <a:t>‌</a:t>
              </a:r>
              <a:endParaRPr lang="en-US" sz="1400" dirty="0">
                <a:solidFill>
                  <a:schemeClr val="bg1"/>
                </a:solidFill>
                <a:cs typeface="B Zar" pitchFamily="2" charset="-78"/>
              </a:endParaRPr>
            </a:p>
            <a:p>
              <a:pPr algn="ctr">
                <a:defRPr/>
              </a:pPr>
              <a:r>
                <a:rPr lang="fa-IR" sz="1400" b="1" dirty="0">
                  <a:solidFill>
                    <a:schemeClr val="bg1"/>
                  </a:solidFill>
                  <a:cs typeface="B Zar" pitchFamily="2" charset="-78"/>
                </a:rPr>
                <a:t> صورت</a:t>
              </a:r>
              <a:r>
                <a:rPr lang="fa-IR" sz="1400" b="1" dirty="0">
                  <a:solidFill>
                    <a:schemeClr val="bg1"/>
                  </a:solidFill>
                </a:rPr>
                <a:t>‌</a:t>
              </a:r>
              <a:r>
                <a:rPr lang="fa-IR" sz="1400" b="1" dirty="0">
                  <a:solidFill>
                    <a:schemeClr val="bg1"/>
                  </a:solidFill>
                  <a:cs typeface="B Zar" pitchFamily="2" charset="-78"/>
                </a:rPr>
                <a:t> سود و  زيان</a:t>
              </a:r>
              <a:r>
                <a:rPr lang="fa-IR" sz="1400" b="1" dirty="0">
                  <a:solidFill>
                    <a:schemeClr val="bg1"/>
                  </a:solidFill>
                </a:rPr>
                <a:t>‌</a:t>
              </a:r>
              <a:endParaRPr lang="en-US" sz="1400" dirty="0">
                <a:solidFill>
                  <a:schemeClr val="bg1"/>
                </a:solidFill>
                <a:cs typeface="B Zar" pitchFamily="2" charset="-78"/>
              </a:endParaRPr>
            </a:p>
            <a:p>
              <a:pPr algn="ctr">
                <a:defRPr/>
              </a:pPr>
              <a:r>
                <a:rPr lang="fa-IR" sz="1400" b="1" dirty="0">
                  <a:solidFill>
                    <a:schemeClr val="bg1"/>
                  </a:solidFill>
                  <a:cs typeface="B Zar" pitchFamily="2" charset="-78"/>
                </a:rPr>
                <a:t> براي</a:t>
              </a:r>
              <a:r>
                <a:rPr lang="fa-IR" sz="1400" b="1" dirty="0">
                  <a:solidFill>
                    <a:schemeClr val="bg1"/>
                  </a:solidFill>
                </a:rPr>
                <a:t>‌</a:t>
              </a:r>
              <a:r>
                <a:rPr lang="fa-IR" sz="1400" b="1" dirty="0">
                  <a:solidFill>
                    <a:schemeClr val="bg1"/>
                  </a:solidFill>
                  <a:cs typeface="B Zar" pitchFamily="2" charset="-78"/>
                </a:rPr>
                <a:t> سال</a:t>
              </a:r>
              <a:r>
                <a:rPr lang="fa-IR" sz="1400" b="1" dirty="0">
                  <a:solidFill>
                    <a:schemeClr val="bg1"/>
                  </a:solidFill>
                </a:rPr>
                <a:t>‌</a:t>
              </a:r>
              <a:r>
                <a:rPr lang="fa-IR" sz="1400" b="1" dirty="0">
                  <a:solidFill>
                    <a:schemeClr val="bg1"/>
                  </a:solidFill>
                  <a:cs typeface="B Zar" pitchFamily="2" charset="-78"/>
                </a:rPr>
                <a:t> مالي</a:t>
              </a:r>
              <a:r>
                <a:rPr lang="fa-IR" sz="1400" b="1" dirty="0">
                  <a:solidFill>
                    <a:schemeClr val="bg1"/>
                  </a:solidFill>
                </a:rPr>
                <a:t>‌</a:t>
              </a:r>
              <a:r>
                <a:rPr lang="fa-IR" sz="1400" b="1" dirty="0">
                  <a:solidFill>
                    <a:schemeClr val="bg1"/>
                  </a:solidFill>
                  <a:cs typeface="B Zar" pitchFamily="2" charset="-78"/>
                </a:rPr>
                <a:t> منتهي</a:t>
              </a:r>
              <a:r>
                <a:rPr lang="fa-IR" sz="1400" b="1" dirty="0">
                  <a:solidFill>
                    <a:schemeClr val="bg1"/>
                  </a:solidFill>
                </a:rPr>
                <a:t>‌</a:t>
              </a:r>
              <a:r>
                <a:rPr lang="fa-IR" sz="1400" b="1" dirty="0">
                  <a:solidFill>
                    <a:schemeClr val="bg1"/>
                  </a:solidFill>
                  <a:cs typeface="B Zar" pitchFamily="2" charset="-78"/>
                </a:rPr>
                <a:t> به</a:t>
              </a:r>
              <a:r>
                <a:rPr lang="fa-IR" sz="1400" b="1" dirty="0">
                  <a:solidFill>
                    <a:schemeClr val="bg1"/>
                  </a:solidFill>
                </a:rPr>
                <a:t>‌</a:t>
              </a:r>
              <a:r>
                <a:rPr lang="fa-IR" sz="1400" b="1" dirty="0">
                  <a:solidFill>
                    <a:schemeClr val="bg1"/>
                  </a:solidFill>
                  <a:cs typeface="B Zar" pitchFamily="2" charset="-78"/>
                </a:rPr>
                <a:t> 29  اسفندماه</a:t>
              </a:r>
              <a:r>
                <a:rPr lang="fa-IR" sz="1400" b="1" dirty="0">
                  <a:solidFill>
                    <a:schemeClr val="bg1"/>
                  </a:solidFill>
                </a:rPr>
                <a:t>‌</a:t>
              </a:r>
              <a:r>
                <a:rPr lang="fa-IR" sz="1400" b="1" dirty="0">
                  <a:solidFill>
                    <a:schemeClr val="bg1"/>
                  </a:solidFill>
                  <a:cs typeface="B Zar" pitchFamily="2" charset="-78"/>
                </a:rPr>
                <a:t> 2*13</a:t>
              </a:r>
            </a:p>
          </p:txBody>
        </p:sp>
      </p:grpSp>
      <p:sp>
        <p:nvSpPr>
          <p:cNvPr id="7" name="Slide Number Placeholder 6"/>
          <p:cNvSpPr>
            <a:spLocks noGrp="1"/>
          </p:cNvSpPr>
          <p:nvPr>
            <p:ph type="sldNum" sz="quarter" idx="12"/>
          </p:nvPr>
        </p:nvSpPr>
        <p:spPr/>
        <p:txBody>
          <a:bodyPr/>
          <a:lstStyle/>
          <a:p>
            <a:pPr>
              <a:defRPr/>
            </a:pPr>
            <a:r>
              <a:rPr lang="fa-IR" b="1" dirty="0">
                <a:solidFill>
                  <a:schemeClr val="bg1"/>
                </a:solidFill>
                <a:effectLst>
                  <a:outerShdw blurRad="38100" dist="38100" dir="2700000" algn="tl">
                    <a:srgbClr val="000000">
                      <a:alpha val="43137"/>
                    </a:srgbClr>
                  </a:outerShdw>
                </a:effectLst>
              </a:rPr>
              <a:t>2</a:t>
            </a:r>
            <a:endParaRPr lang="en-US" b="1" dirty="0">
              <a:solidFill>
                <a:schemeClr val="bg1"/>
              </a:solidFill>
              <a:effectLst>
                <a:outerShdw blurRad="38100" dist="38100" dir="2700000" algn="tl">
                  <a:srgbClr val="000000">
                    <a:alpha val="43137"/>
                  </a:srgbClr>
                </a:outerShdw>
              </a:effectLst>
            </a:endParaRPr>
          </a:p>
        </p:txBody>
      </p:sp>
      <p:sp>
        <p:nvSpPr>
          <p:cNvPr id="8" name="Rounded Rectangle 7"/>
          <p:cNvSpPr/>
          <p:nvPr/>
        </p:nvSpPr>
        <p:spPr>
          <a:xfrm>
            <a:off x="4929188" y="1000125"/>
            <a:ext cx="3857625" cy="4286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 name="Rounded Rectangle 8"/>
          <p:cNvSpPr/>
          <p:nvPr/>
        </p:nvSpPr>
        <p:spPr>
          <a:xfrm>
            <a:off x="4643438" y="1500188"/>
            <a:ext cx="4143375" cy="4286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0" name="Rounded Rectangle 9"/>
          <p:cNvSpPr/>
          <p:nvPr/>
        </p:nvSpPr>
        <p:spPr>
          <a:xfrm>
            <a:off x="6357938" y="2786063"/>
            <a:ext cx="2428875" cy="2143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Tree>
    <p:extLst>
      <p:ext uri="{BB962C8B-B14F-4D97-AF65-F5344CB8AC3E}">
        <p14:creationId xmlns:p14="http://schemas.microsoft.com/office/powerpoint/2010/main" val="1392857396"/>
      </p:ext>
    </p:extLst>
  </p:cSld>
  <p:clrMapOvr>
    <a:masterClrMapping/>
  </p:clrMapOvr>
  <p:transition>
    <p:comb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5-Point Star 10"/>
          <p:cNvSpPr/>
          <p:nvPr/>
        </p:nvSpPr>
        <p:spPr>
          <a:xfrm>
            <a:off x="8501063" y="6072188"/>
            <a:ext cx="500062" cy="500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2" name="Subtitle 1"/>
          <p:cNvSpPr>
            <a:spLocks noGrp="1"/>
          </p:cNvSpPr>
          <p:nvPr>
            <p:ph type="subTitle" idx="1"/>
          </p:nvPr>
        </p:nvSpPr>
        <p:spPr>
          <a:xfrm>
            <a:off x="457200" y="3700463"/>
            <a:ext cx="8305800" cy="1143000"/>
          </a:xfrm>
        </p:spPr>
        <p:txBody>
          <a:bodyPr/>
          <a:lstStyle/>
          <a:p>
            <a:pPr>
              <a:defRPr/>
            </a:pPr>
            <a:endParaRPr lang="ar-SA"/>
          </a:p>
        </p:txBody>
      </p:sp>
      <p:sp>
        <p:nvSpPr>
          <p:cNvPr id="3" name="Title 2"/>
          <p:cNvSpPr>
            <a:spLocks noGrp="1"/>
          </p:cNvSpPr>
          <p:nvPr>
            <p:ph type="ctrTitle"/>
          </p:nvPr>
        </p:nvSpPr>
        <p:spPr>
          <a:xfrm>
            <a:off x="457200" y="1433513"/>
            <a:ext cx="8305800" cy="1981200"/>
          </a:xfrm>
        </p:spPr>
        <p:txBody>
          <a:bodyPr/>
          <a:lstStyle/>
          <a:p>
            <a:pPr>
              <a:defRPr/>
            </a:pPr>
            <a:endParaRPr lang="ar-SA"/>
          </a:p>
        </p:txBody>
      </p:sp>
      <p:pic>
        <p:nvPicPr>
          <p:cNvPr id="33797" name="Picture 3" descr="Pictur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the-best-bonsai-caring-ways.jpg"/>
          <p:cNvPicPr>
            <a:picLocks noChangeAspect="1"/>
          </p:cNvPicPr>
          <p:nvPr/>
        </p:nvPicPr>
        <p:blipFill>
          <a:blip r:embed="rId3"/>
          <a:stretch>
            <a:fillRect/>
          </a:stretch>
        </p:blipFill>
        <p:spPr>
          <a:xfrm>
            <a:off x="1142976" y="1142984"/>
            <a:ext cx="3071834" cy="314327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Slide Number Placeholder 9"/>
          <p:cNvSpPr>
            <a:spLocks noGrp="1"/>
          </p:cNvSpPr>
          <p:nvPr>
            <p:ph type="sldNum" sz="quarter" idx="11"/>
          </p:nvPr>
        </p:nvSpPr>
        <p:spPr/>
        <p:txBody>
          <a:bodyPr/>
          <a:lstStyle/>
          <a:p>
            <a:pPr>
              <a:defRPr/>
            </a:pPr>
            <a:fld id="{B98C9D21-67CE-42FD-991D-9AA3F1C7F55F}" type="slidenum">
              <a:rPr lang="ar-SA" b="1" smtClean="0">
                <a:solidFill>
                  <a:srgbClr val="FF0000"/>
                </a:solidFill>
                <a:effectLst>
                  <a:outerShdw blurRad="38100" dist="38100" dir="2700000" algn="tl">
                    <a:srgbClr val="000000">
                      <a:alpha val="43137"/>
                    </a:srgbClr>
                  </a:outerShdw>
                </a:effectLst>
              </a:rPr>
              <a:pPr>
                <a:defRPr/>
              </a:pPr>
              <a:t>38</a:t>
            </a:fld>
            <a:endParaRPr lang="en-US" b="1" dirty="0">
              <a:solidFill>
                <a:srgbClr val="FF0000"/>
              </a:solidFill>
              <a:effectLst>
                <a:outerShdw blurRad="38100" dist="38100" dir="2700000" algn="tl">
                  <a:srgbClr val="000000">
                    <a:alpha val="43137"/>
                  </a:srgbClr>
                </a:outerShdw>
              </a:effectLst>
            </a:endParaRPr>
          </a:p>
        </p:txBody>
      </p:sp>
      <p:sp>
        <p:nvSpPr>
          <p:cNvPr id="4" name="Rectangle 3"/>
          <p:cNvSpPr/>
          <p:nvPr/>
        </p:nvSpPr>
        <p:spPr>
          <a:xfrm>
            <a:off x="755576" y="5085184"/>
            <a:ext cx="3168352" cy="1152128"/>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3200" dirty="0">
                <a:cs typeface="B Homa" pitchFamily="2" charset="-78"/>
              </a:rPr>
              <a:t>با تشکر از توجه شما </a:t>
            </a:r>
          </a:p>
        </p:txBody>
      </p:sp>
    </p:spTree>
    <p:extLst>
      <p:ext uri="{BB962C8B-B14F-4D97-AF65-F5344CB8AC3E}">
        <p14:creationId xmlns:p14="http://schemas.microsoft.com/office/powerpoint/2010/main" val="4145133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620000" cy="1143000"/>
          </a:xfrm>
        </p:spPr>
        <p:txBody>
          <a:bodyPr/>
          <a:lstStyle/>
          <a:p>
            <a:pPr algn="ctr"/>
            <a:r>
              <a:rPr lang="fa-IR" sz="3200" b="1" dirty="0">
                <a:cs typeface="B Kamran" pitchFamily="2" charset="-78"/>
              </a:rPr>
              <a:t>اهمیت حسابداری کشاورزی</a:t>
            </a:r>
            <a:br>
              <a:rPr lang="en-US" dirty="0"/>
            </a:br>
            <a:endParaRPr lang="fa-IR" dirty="0"/>
          </a:p>
        </p:txBody>
      </p:sp>
      <p:sp>
        <p:nvSpPr>
          <p:cNvPr id="3" name="Content Placeholder 2"/>
          <p:cNvSpPr>
            <a:spLocks noGrp="1"/>
          </p:cNvSpPr>
          <p:nvPr>
            <p:ph idx="1"/>
          </p:nvPr>
        </p:nvSpPr>
        <p:spPr>
          <a:xfrm>
            <a:off x="457200" y="1124744"/>
            <a:ext cx="7620000" cy="5276056"/>
          </a:xfrm>
        </p:spPr>
        <p:txBody>
          <a:bodyPr>
            <a:normAutofit/>
          </a:bodyPr>
          <a:lstStyle/>
          <a:p>
            <a:pPr algn="just">
              <a:lnSpc>
                <a:spcPct val="150000"/>
              </a:lnSpc>
            </a:pPr>
            <a:r>
              <a:rPr lang="fa-IR" sz="2000" b="1" dirty="0">
                <a:cs typeface="B Lotus" pitchFamily="2" charset="-78"/>
              </a:rPr>
              <a:t>طبق بررسیهای به‌عمل آمده، در بیشتر کشورهای جهان، واحدهای تجاری دست‌اندرکار امور کشاورزی، اغلب واحدهای کوچک، مستقل، دارای سیستم نقدی و خانوادگی هستندکه این خود یکی از دلایل عقب ماندگی بخش کشاورزی است . با در پیش گرفتن سیاستهای توسعه ی بخش کشاورزی توسط دولت ها درسالهای اخیر , تاحدودی بنگاه های به نسبت بزرگی در زمینه ی فعالیت های کشاورزی فعال شده اند . از سوی دیگر , واحدهای بزرگ کشاورزی را نمی توان با شیوه های سنتی دهقانان قدیم اداره کرد و چرخاندن امور آنها به نرم افزارهای جدیدی به خصوص در زمینه ی تهیه اطلاعات نیاز دارد. مدیران این بنگاه های کشاورزی برای اداره ی روزمره ی واحدها , قیمت گذاری محصولات , کنترل هزینه ها و در یک کلام تخصیص بهینه ی منابع , به اطلاعات مالی نیاز دارند که بخش اساسی آن محصول سیستم های حسابداری است. لذا توجه به مسائل حسابداری واحدهای کشاورزی بسیار مهم است.</a:t>
            </a:r>
            <a:endParaRPr lang="en-US" sz="2000" dirty="0">
              <a:cs typeface="B Lotus" pitchFamily="2" charset="-78"/>
            </a:endParaRPr>
          </a:p>
        </p:txBody>
      </p:sp>
      <p:sp>
        <p:nvSpPr>
          <p:cNvPr id="4" name="TextBox 3">
            <a:extLst>
              <a:ext uri="{FF2B5EF4-FFF2-40B4-BE49-F238E27FC236}">
                <a16:creationId xmlns:a16="http://schemas.microsoft.com/office/drawing/2014/main" id="{E4C33441-52D6-47FE-BE3B-2BCA276E458F}"/>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49047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cs typeface="B Kamran" pitchFamily="2" charset="-78"/>
              </a:rPr>
              <a:t>اهمیت حسابداری کشاورزی</a:t>
            </a:r>
            <a:endParaRPr lang="fa-IR" sz="3200" dirty="0"/>
          </a:p>
        </p:txBody>
      </p:sp>
      <p:sp>
        <p:nvSpPr>
          <p:cNvPr id="3" name="Content Placeholder 2"/>
          <p:cNvSpPr>
            <a:spLocks noGrp="1"/>
          </p:cNvSpPr>
          <p:nvPr>
            <p:ph idx="1"/>
          </p:nvPr>
        </p:nvSpPr>
        <p:spPr/>
        <p:txBody>
          <a:bodyPr/>
          <a:lstStyle/>
          <a:p>
            <a:pPr algn="just">
              <a:lnSpc>
                <a:spcPct val="150000"/>
              </a:lnSpc>
            </a:pPr>
            <a:r>
              <a:rPr lang="fa-IR" sz="2000" b="1" dirty="0">
                <a:cs typeface="B Nazanin" pitchFamily="2" charset="-78"/>
              </a:rPr>
              <a:t>کشاورزی امروزی درصدد است با مدیریت صحیح فعالیت های کشاورزی , محصولات این بخش را با در نظر گرفتن بهره وری , صرفه و صلاح اقتصادی , داشتن ارزش غذایی بالا , بهداشتی بودن , کاهش ضایعات و توجه به امکانات بازار و اثرات زیست محیطی فعالیت ها , تولید و عرضه کند . کشاورزان حرفه ای تلاش می کنند تا ضمن کاربرد دقت در محاسبه ی شاخص های عملکرد , اعم از مالی یا فنی , به اعتمادپذیری و مقایسه ی آنها اهمیت کافی داده شود.</a:t>
            </a:r>
            <a:endParaRPr lang="en-US" sz="2000" dirty="0">
              <a:cs typeface="B Nazanin" pitchFamily="2" charset="-78"/>
            </a:endParaRPr>
          </a:p>
          <a:p>
            <a:endParaRPr lang="fa-IR" dirty="0"/>
          </a:p>
        </p:txBody>
      </p:sp>
      <p:sp>
        <p:nvSpPr>
          <p:cNvPr id="4" name="TextBox 3">
            <a:extLst>
              <a:ext uri="{FF2B5EF4-FFF2-40B4-BE49-F238E27FC236}">
                <a16:creationId xmlns:a16="http://schemas.microsoft.com/office/drawing/2014/main" id="{CD4680BA-8A1A-4E9B-8436-D344F8A39EBE}"/>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1993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cs typeface="B Kamran" pitchFamily="2" charset="-78"/>
              </a:rPr>
              <a:t>ضرورت تدوین استاندارد برای حسابداری کشاورزی </a:t>
            </a:r>
            <a:br>
              <a:rPr lang="en-US" dirty="0"/>
            </a:br>
            <a:endParaRPr lang="fa-IR" dirty="0"/>
          </a:p>
        </p:txBody>
      </p:sp>
      <p:sp>
        <p:nvSpPr>
          <p:cNvPr id="3" name="Content Placeholder 2"/>
          <p:cNvSpPr>
            <a:spLocks noGrp="1"/>
          </p:cNvSpPr>
          <p:nvPr>
            <p:ph idx="1"/>
          </p:nvPr>
        </p:nvSpPr>
        <p:spPr>
          <a:xfrm>
            <a:off x="457200" y="1196752"/>
            <a:ext cx="7620000" cy="5204048"/>
          </a:xfrm>
        </p:spPr>
        <p:txBody>
          <a:bodyPr>
            <a:normAutofit lnSpcReduction="10000"/>
          </a:bodyPr>
          <a:lstStyle/>
          <a:p>
            <a:pPr algn="just">
              <a:lnSpc>
                <a:spcPct val="150000"/>
              </a:lnSpc>
            </a:pPr>
            <a:r>
              <a:rPr lang="fa-IR" sz="2000" b="1" dirty="0">
                <a:cs typeface="B Lotus" pitchFamily="2" charset="-78"/>
              </a:rPr>
              <a:t>چنانچه بخش کشاورزی هم مانند سایر بخش ها از روش های حسابداری استاندارد شده استفاده کند , می توان انتظار داشت که کشاورزان , مشاوران مدیریت و اشخاص دیگری هم چون موسسات مالی و دولتی , از مزایای زیر در بخش کشاورزی برخوردار شوند :</a:t>
            </a:r>
            <a:endParaRPr lang="en-US" sz="2000" dirty="0">
              <a:cs typeface="B Lotus" pitchFamily="2" charset="-78"/>
            </a:endParaRPr>
          </a:p>
          <a:p>
            <a:pPr lvl="0" algn="just">
              <a:lnSpc>
                <a:spcPct val="150000"/>
              </a:lnSpc>
            </a:pPr>
            <a:r>
              <a:rPr lang="fa-IR" sz="2000" b="1" dirty="0">
                <a:cs typeface="B Lotus" pitchFamily="2" charset="-78"/>
              </a:rPr>
              <a:t>امکان تحلیل و تفسیر اطلاعات مالی به شکل کارآمد</a:t>
            </a:r>
            <a:endParaRPr lang="en-US" sz="2000" dirty="0">
              <a:cs typeface="B Lotus" pitchFamily="2" charset="-78"/>
            </a:endParaRPr>
          </a:p>
          <a:p>
            <a:pPr lvl="0" algn="just">
              <a:lnSpc>
                <a:spcPct val="150000"/>
              </a:lnSpc>
            </a:pPr>
            <a:r>
              <a:rPr lang="fa-IR" sz="2000" b="1" dirty="0">
                <a:cs typeface="B Lotus" pitchFamily="2" charset="-78"/>
              </a:rPr>
              <a:t>مقایسه پذیری شاخص های عملکرد مزارع با محک های مقایسه</a:t>
            </a:r>
            <a:endParaRPr lang="en-US" sz="2000" dirty="0">
              <a:cs typeface="B Lotus" pitchFamily="2" charset="-78"/>
            </a:endParaRPr>
          </a:p>
          <a:p>
            <a:pPr lvl="0" algn="just">
              <a:lnSpc>
                <a:spcPct val="150000"/>
              </a:lnSpc>
            </a:pPr>
            <a:r>
              <a:rPr lang="fa-IR" sz="2000" b="1" dirty="0">
                <a:cs typeface="B Lotus" pitchFamily="2" charset="-78"/>
              </a:rPr>
              <a:t>درصورت عمومیت یافتن کاربرد استاندارد های حسابداری و گزارش های مالی , برنامه ریزی به صورت عالی انجام می شود و برای مدیریت واحدهای کشاورزی از هماهنگی و انسجام بیشتری برخوردار می شود</a:t>
            </a:r>
            <a:endParaRPr lang="en-US" sz="2000" dirty="0">
              <a:cs typeface="B Lotus" pitchFamily="2" charset="-78"/>
            </a:endParaRPr>
          </a:p>
          <a:p>
            <a:pPr lvl="0" algn="just">
              <a:lnSpc>
                <a:spcPct val="150000"/>
              </a:lnSpc>
            </a:pPr>
            <a:r>
              <a:rPr lang="fa-IR" sz="2000" b="1" dirty="0">
                <a:cs typeface="B Lotus" pitchFamily="2" charset="-78"/>
              </a:rPr>
              <a:t>درصورتی که استانداردها بین مزارع تولید کننده ی هر محصول مشترک باشد , طراحان نرم افزار خواهند توانست سیستم های رایانه ای حسابداری رابه شکلی طراحی کنندکه پاسخ گوی نیاز مزارع تولید کننده ی آن محصول باشد.</a:t>
            </a:r>
            <a:endParaRPr lang="en-US" sz="2000" dirty="0">
              <a:cs typeface="B Lotus" pitchFamily="2" charset="-78"/>
            </a:endParaRPr>
          </a:p>
        </p:txBody>
      </p:sp>
      <p:sp>
        <p:nvSpPr>
          <p:cNvPr id="4" name="TextBox 3">
            <a:extLst>
              <a:ext uri="{FF2B5EF4-FFF2-40B4-BE49-F238E27FC236}">
                <a16:creationId xmlns:a16="http://schemas.microsoft.com/office/drawing/2014/main" id="{124F52FD-2068-4A0C-AB87-4ECB888AD8DD}"/>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95600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cs typeface="B Kamran" pitchFamily="2" charset="-78"/>
              </a:rPr>
              <a:t>تاریخچه استاندارد حسابداری کشاورزی </a:t>
            </a:r>
            <a:br>
              <a:rPr lang="en-US" dirty="0"/>
            </a:br>
            <a:endParaRPr lang="fa-IR" dirty="0"/>
          </a:p>
        </p:txBody>
      </p:sp>
      <p:sp>
        <p:nvSpPr>
          <p:cNvPr id="3" name="Content Placeholder 2"/>
          <p:cNvSpPr>
            <a:spLocks noGrp="1"/>
          </p:cNvSpPr>
          <p:nvPr>
            <p:ph idx="1"/>
          </p:nvPr>
        </p:nvSpPr>
        <p:spPr>
          <a:xfrm>
            <a:off x="457200" y="1412776"/>
            <a:ext cx="7620000" cy="4988024"/>
          </a:xfrm>
        </p:spPr>
        <p:txBody>
          <a:bodyPr/>
          <a:lstStyle/>
          <a:p>
            <a:pPr marL="114300" indent="0" algn="just">
              <a:lnSpc>
                <a:spcPct val="150000"/>
              </a:lnSpc>
              <a:buNone/>
            </a:pPr>
            <a:r>
              <a:rPr lang="fa-IR" sz="2000" b="1" dirty="0">
                <a:cs typeface="B Lotus" pitchFamily="2" charset="-78"/>
              </a:rPr>
              <a:t>بیش از یک دهه است که نیاز مدیران مزارع و حسابداران و ذینفعان به روش های هماهنگ حسابداری مطرح شده است , به طوری که از 1986  تاکنون گروه های تحقیقاتی در کانادا و آمریکا مطالعات جامعی درباره ی استانداردهای حسابداری و گزارشگری کشاورزی انجام داده و منتشر کرده اند . این مطالعات که همگی به سودمندی استاندارد شدن حسابداری و گزارشگری مالی در بخش کشاورزی اشاره دارند , عبارتند از :</a:t>
            </a:r>
            <a:endParaRPr lang="en-US" sz="2000" dirty="0">
              <a:cs typeface="B Lotus" pitchFamily="2" charset="-78"/>
            </a:endParaRPr>
          </a:p>
          <a:p>
            <a:pPr lvl="0" algn="just">
              <a:lnSpc>
                <a:spcPct val="150000"/>
              </a:lnSpc>
            </a:pPr>
            <a:r>
              <a:rPr lang="fa-IR" sz="2000" b="1" dirty="0">
                <a:solidFill>
                  <a:srgbClr val="002060"/>
                </a:solidFill>
                <a:cs typeface="B Lotus" pitchFamily="2" charset="-78"/>
              </a:rPr>
              <a:t>حسابرسی مزارع و تعاونی های کشاورزی -  انجمن حسابداران رسمی آمریکا 1987</a:t>
            </a:r>
            <a:endParaRPr lang="en-US" sz="2000" dirty="0">
              <a:solidFill>
                <a:srgbClr val="002060"/>
              </a:solidFill>
              <a:cs typeface="B Lotus" pitchFamily="2" charset="-78"/>
            </a:endParaRPr>
          </a:p>
          <a:p>
            <a:pPr lvl="0" algn="just">
              <a:lnSpc>
                <a:spcPct val="150000"/>
              </a:lnSpc>
            </a:pPr>
            <a:r>
              <a:rPr lang="fa-IR" sz="2000" b="1" dirty="0">
                <a:solidFill>
                  <a:srgbClr val="002060"/>
                </a:solidFill>
                <a:cs typeface="B Lotus" pitchFamily="2" charset="-78"/>
              </a:rPr>
              <a:t>رهنمود مالی کشاورزان -  گروه ویژه ی استانداردهای مالی مزرعه در آمریکا 1991</a:t>
            </a:r>
            <a:endParaRPr lang="en-US" sz="2000" dirty="0">
              <a:solidFill>
                <a:srgbClr val="002060"/>
              </a:solidFill>
              <a:cs typeface="B Lotus" pitchFamily="2" charset="-78"/>
            </a:endParaRPr>
          </a:p>
          <a:p>
            <a:pPr lvl="0" algn="just">
              <a:lnSpc>
                <a:spcPct val="150000"/>
              </a:lnSpc>
            </a:pPr>
            <a:r>
              <a:rPr lang="fa-IR" sz="2000" b="1" dirty="0">
                <a:solidFill>
                  <a:srgbClr val="002060"/>
                </a:solidFill>
                <a:cs typeface="B Lotus" pitchFamily="2" charset="-78"/>
              </a:rPr>
              <a:t>حسابداری و گزارشگری مالی کشاورزی – انجمن حسابداران کانادا 1986</a:t>
            </a:r>
            <a:endParaRPr lang="en-US" sz="2000" dirty="0">
              <a:solidFill>
                <a:srgbClr val="002060"/>
              </a:solidFill>
              <a:cs typeface="B Lotus" pitchFamily="2" charset="-78"/>
            </a:endParaRPr>
          </a:p>
          <a:p>
            <a:pPr lvl="0" algn="just">
              <a:lnSpc>
                <a:spcPct val="150000"/>
              </a:lnSpc>
            </a:pPr>
            <a:r>
              <a:rPr lang="fa-IR" sz="2000" b="1" dirty="0">
                <a:solidFill>
                  <a:srgbClr val="002060"/>
                </a:solidFill>
                <a:cs typeface="B Lotus" pitchFamily="2" charset="-78"/>
              </a:rPr>
              <a:t>دستورالعمل استاندارد کردن حسابداری مزرعه – کانادا</a:t>
            </a:r>
            <a:endParaRPr lang="en-US" sz="2000" dirty="0">
              <a:solidFill>
                <a:srgbClr val="002060"/>
              </a:solidFill>
              <a:cs typeface="B Lotus" pitchFamily="2" charset="-78"/>
            </a:endParaRPr>
          </a:p>
          <a:p>
            <a:endParaRPr lang="fa-IR" dirty="0"/>
          </a:p>
        </p:txBody>
      </p:sp>
    </p:spTree>
    <p:extLst>
      <p:ext uri="{BB962C8B-B14F-4D97-AF65-F5344CB8AC3E}">
        <p14:creationId xmlns:p14="http://schemas.microsoft.com/office/powerpoint/2010/main" val="123975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94122"/>
          </a:xfrm>
        </p:spPr>
        <p:txBody>
          <a:bodyPr/>
          <a:lstStyle/>
          <a:p>
            <a:pPr algn="ctr"/>
            <a:r>
              <a:rPr lang="fa-IR" sz="3200" b="1" dirty="0">
                <a:cs typeface="B Kamran" pitchFamily="2" charset="-78"/>
              </a:rPr>
              <a:t>دلایل به کار گرفتن یکنواخت استانداردهای حسابداری کشاورزی</a:t>
            </a:r>
            <a:br>
              <a:rPr lang="en-US" dirty="0"/>
            </a:br>
            <a:endParaRPr lang="fa-IR" dirty="0"/>
          </a:p>
        </p:txBody>
      </p:sp>
      <p:sp>
        <p:nvSpPr>
          <p:cNvPr id="3" name="Content Placeholder 2"/>
          <p:cNvSpPr>
            <a:spLocks noGrp="1"/>
          </p:cNvSpPr>
          <p:nvPr>
            <p:ph idx="1"/>
          </p:nvPr>
        </p:nvSpPr>
        <p:spPr>
          <a:xfrm>
            <a:off x="467544" y="836712"/>
            <a:ext cx="7620000" cy="5420072"/>
          </a:xfrm>
        </p:spPr>
        <p:txBody>
          <a:bodyPr>
            <a:noAutofit/>
          </a:bodyPr>
          <a:lstStyle/>
          <a:p>
            <a:pPr marL="114300" indent="0">
              <a:lnSpc>
                <a:spcPct val="150000"/>
              </a:lnSpc>
              <a:buNone/>
            </a:pPr>
            <a:r>
              <a:rPr lang="fa-IR" sz="1800" b="1" dirty="0">
                <a:cs typeface="B Lotus" pitchFamily="2" charset="-78"/>
              </a:rPr>
              <a:t>با وجود انتشار نشریات یادشده , هیچ گاه استانداردهای حسابداری در واحدهای کشاورزی به طور یکنواخت به کار گرفته نشده است . دلایل مختلفی برای این امر ذکر شده است که برخی از آنها عبارت اند از :</a:t>
            </a:r>
            <a:endParaRPr lang="en-US" sz="1800" dirty="0">
              <a:cs typeface="B Lotus" pitchFamily="2" charset="-78"/>
            </a:endParaRPr>
          </a:p>
          <a:p>
            <a:pPr lvl="0">
              <a:lnSpc>
                <a:spcPct val="150000"/>
              </a:lnSpc>
            </a:pPr>
            <a:r>
              <a:rPr lang="fa-IR" sz="1800" b="1" dirty="0">
                <a:cs typeface="B Lotus" pitchFamily="2" charset="-78"/>
              </a:rPr>
              <a:t>پذیرفتن حسابداری نقدی برای مقاصد مالیاتی , عاملی است که سابقه ی طولانی دارد و مانع پذیرش اصول حسابداری پذیرفته و استانداردهای منطبق بر آنها در بخش کشاورزی شده است.</a:t>
            </a:r>
            <a:endParaRPr lang="en-US" sz="1800" dirty="0">
              <a:cs typeface="B Lotus" pitchFamily="2" charset="-78"/>
            </a:endParaRPr>
          </a:p>
          <a:p>
            <a:pPr lvl="0">
              <a:lnSpc>
                <a:spcPct val="150000"/>
              </a:lnSpc>
            </a:pPr>
            <a:r>
              <a:rPr lang="fa-IR" sz="1800" b="1" dirty="0">
                <a:cs typeface="B Lotus" pitchFamily="2" charset="-78"/>
              </a:rPr>
              <a:t>در بخش کشاورزی ناهماهنگی زیادی بین مزارع وجود دارد. به این معنی که برخی تک محصولی (چند منظوره ) اندکه مباحث خاص خود را دارند.</a:t>
            </a:r>
            <a:endParaRPr lang="en-US" sz="1800" dirty="0">
              <a:cs typeface="B Lotus" pitchFamily="2" charset="-78"/>
            </a:endParaRPr>
          </a:p>
          <a:p>
            <a:pPr lvl="0">
              <a:lnSpc>
                <a:spcPct val="150000"/>
              </a:lnSpc>
            </a:pPr>
            <a:r>
              <a:rPr lang="fa-IR" sz="1800" b="1" dirty="0">
                <a:cs typeface="B Lotus" pitchFamily="2" charset="-78"/>
              </a:rPr>
              <a:t>توانایی برای استفاده از خدمات حسابداری توسط برخی از تولید کنندگاه محصولات کشاورزی محدود است.</a:t>
            </a:r>
            <a:endParaRPr lang="en-US" sz="1800" dirty="0">
              <a:cs typeface="B Lotus" pitchFamily="2" charset="-78"/>
            </a:endParaRPr>
          </a:p>
          <a:p>
            <a:pPr lvl="0">
              <a:lnSpc>
                <a:spcPct val="150000"/>
              </a:lnSpc>
            </a:pPr>
            <a:r>
              <a:rPr lang="fa-IR" sz="1800" b="1" dirty="0">
                <a:cs typeface="B Lotus" pitchFamily="2" charset="-78"/>
              </a:rPr>
              <a:t>به اعتقاد کارگروه همسان سازی روش های حسابداری کانادا ,  به کارگیری روش های گوناگون حسابداری در بخش کشاورزی برای ارزش یابی  موجودی محصولات و نحوه ی حسابداری دارایی های زیستی , اصلی ترین مانع برای گزارشگری استاندارد شده است.</a:t>
            </a:r>
            <a:endParaRPr lang="en-US" sz="1800" dirty="0">
              <a:cs typeface="B Lotus" pitchFamily="2" charset="-78"/>
            </a:endParaRPr>
          </a:p>
        </p:txBody>
      </p:sp>
      <p:sp>
        <p:nvSpPr>
          <p:cNvPr id="4" name="TextBox 3">
            <a:extLst>
              <a:ext uri="{FF2B5EF4-FFF2-40B4-BE49-F238E27FC236}">
                <a16:creationId xmlns:a16="http://schemas.microsoft.com/office/drawing/2014/main" id="{678F4A86-F50B-4A0C-A64A-67F809CB8958}"/>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238291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94122"/>
          </a:xfrm>
        </p:spPr>
        <p:txBody>
          <a:bodyPr/>
          <a:lstStyle/>
          <a:p>
            <a:pPr algn="ctr"/>
            <a:r>
              <a:rPr lang="fa-IR" sz="3200" b="1" dirty="0">
                <a:cs typeface="B Kamran" pitchFamily="2" charset="-78"/>
              </a:rPr>
              <a:t>دلایل به کار گرفتن یکنواخت استانداردهای حسابداری کشاورزی</a:t>
            </a:r>
            <a:endParaRPr lang="fa-IR" sz="3200" dirty="0">
              <a:cs typeface="B Kamran" pitchFamily="2" charset="-78"/>
            </a:endParaRPr>
          </a:p>
        </p:txBody>
      </p:sp>
      <p:sp>
        <p:nvSpPr>
          <p:cNvPr id="3" name="Content Placeholder 2"/>
          <p:cNvSpPr>
            <a:spLocks noGrp="1"/>
          </p:cNvSpPr>
          <p:nvPr>
            <p:ph idx="1"/>
          </p:nvPr>
        </p:nvSpPr>
        <p:spPr>
          <a:xfrm>
            <a:off x="457200" y="1268760"/>
            <a:ext cx="7620000" cy="5132040"/>
          </a:xfrm>
        </p:spPr>
        <p:txBody>
          <a:bodyPr/>
          <a:lstStyle/>
          <a:p>
            <a:pPr marL="114300" indent="0" algn="just">
              <a:lnSpc>
                <a:spcPct val="150000"/>
              </a:lnSpc>
              <a:buNone/>
            </a:pPr>
            <a:r>
              <a:rPr lang="fa-IR" sz="2000" b="1" dirty="0">
                <a:cs typeface="B Lotus" pitchFamily="2" charset="-78"/>
              </a:rPr>
              <a:t>به نظر این کمیته در صورتی که برای  صورتهای مالی تولید کنندگان محصولات مختلف کشاورزی , مدلی ارائه شود و در قالب آن مجموعه ای از روش های ساده , اجرا شدنی و مبتنی بر بهای تمام شده , برای حسابداری و گزارشگری مالی در موارد یاد شده  ارائه و تشریح شود, می توان انتظار داشت موانع یاد شده برطرف شوند.</a:t>
            </a:r>
            <a:endParaRPr lang="en-US" sz="2000" dirty="0">
              <a:cs typeface="B Lotus" pitchFamily="2" charset="-78"/>
            </a:endParaRPr>
          </a:p>
          <a:p>
            <a:pPr marL="114300" indent="0" algn="just">
              <a:lnSpc>
                <a:spcPct val="150000"/>
              </a:lnSpc>
              <a:buNone/>
            </a:pPr>
            <a:r>
              <a:rPr lang="fa-IR" sz="2000" b="1" dirty="0">
                <a:cs typeface="B Lotus" pitchFamily="2" charset="-78"/>
              </a:rPr>
              <a:t>بدین منظور , این کمیته  گروه های ویژه ای شامل گروه ویژه ی مزارع غله و دانه های روغنی , گروه ویژه ی سبزی کاری , گروه ویژه ی کشت سیب زمینی , گروه ویژه ی باغداری و پرورش درختان میوه , گروه ویژه ی مزارع پرورش طیور و ...... تشکیل دادکه وظیفه ی آنها طراحی مدل های جداگانه ای از صورت های مالی برای هر فعالیت بود . این مدل ها پس از طراحی در نشریاتی تحت عنوان" </a:t>
            </a:r>
            <a:r>
              <a:rPr lang="fa-IR" sz="2000" b="1" dirty="0">
                <a:solidFill>
                  <a:srgbClr val="002060"/>
                </a:solidFill>
                <a:cs typeface="B Lotus" pitchFamily="2" charset="-78"/>
              </a:rPr>
              <a:t>حسابداری  برای مدیریت موفق مزرعه</a:t>
            </a:r>
            <a:r>
              <a:rPr lang="fa-IR" sz="2000" b="1" dirty="0">
                <a:cs typeface="B Lotus" pitchFamily="2" charset="-78"/>
              </a:rPr>
              <a:t>"  منتشر شد.</a:t>
            </a:r>
            <a:endParaRPr lang="en-US" sz="2000" dirty="0">
              <a:cs typeface="B Lotus" pitchFamily="2" charset="-78"/>
            </a:endParaRPr>
          </a:p>
          <a:p>
            <a:endParaRPr lang="fa-IR" dirty="0"/>
          </a:p>
        </p:txBody>
      </p:sp>
      <p:sp>
        <p:nvSpPr>
          <p:cNvPr id="4" name="TextBox 3">
            <a:extLst>
              <a:ext uri="{FF2B5EF4-FFF2-40B4-BE49-F238E27FC236}">
                <a16:creationId xmlns:a16="http://schemas.microsoft.com/office/drawing/2014/main" id="{D40AC8B7-BBBC-4DC3-8302-B3D707010C05}"/>
              </a:ext>
            </a:extLst>
          </p:cNvPr>
          <p:cNvSpPr txBox="1"/>
          <p:nvPr/>
        </p:nvSpPr>
        <p:spPr>
          <a:xfrm>
            <a:off x="179512" y="6481789"/>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768373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504</TotalTime>
  <Words>4481</Words>
  <Application>Microsoft Office PowerPoint</Application>
  <PresentationFormat>On-screen Show (4:3)</PresentationFormat>
  <Paragraphs>418</Paragraphs>
  <Slides>38</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Arial</vt:lpstr>
      <vt:lpstr>Arial Black</vt:lpstr>
      <vt:lpstr>Arial Narrow</vt:lpstr>
      <vt:lpstr>B Lotus</vt:lpstr>
      <vt:lpstr>B Titr</vt:lpstr>
      <vt:lpstr>Calibri</vt:lpstr>
      <vt:lpstr>Cambria</vt:lpstr>
      <vt:lpstr>Lotus</vt:lpstr>
      <vt:lpstr>Times</vt:lpstr>
      <vt:lpstr>Wingdings</vt:lpstr>
      <vt:lpstr>Adjacency</vt:lpstr>
      <vt:lpstr>    مقدمه </vt:lpstr>
      <vt:lpstr>مقدمه </vt:lpstr>
      <vt:lpstr>مقدمه </vt:lpstr>
      <vt:lpstr>اهمیت حسابداری کشاورزی </vt:lpstr>
      <vt:lpstr>اهمیت حسابداری کشاورزی</vt:lpstr>
      <vt:lpstr>ضرورت تدوین استاندارد برای حسابداری کشاورزی  </vt:lpstr>
      <vt:lpstr>تاریخچه استاندارد حسابداری کشاورزی  </vt:lpstr>
      <vt:lpstr>دلایل به کار گرفتن یکنواخت استانداردهای حسابداری کشاورزی </vt:lpstr>
      <vt:lpstr>دلایل به کار گرفتن یکنواخت استانداردهای حسابداری کشاورزی</vt:lpstr>
      <vt:lpstr>دلایل تدوین استاندارد حسابداری شماره 26 فعالیت های کشاورزی </vt:lpstr>
      <vt:lpstr>دامنه‌ كاربرد </vt:lpstr>
      <vt:lpstr>نمونه‌هايي‌ از داراييهاي‌ زيستي‌، توليدات‌ كشاورزي‌ و محصولاتي‌ كه‌ از فراوري‌ پس‌ از برداشت‌ حاصل‌ مي‌شود : </vt:lpstr>
      <vt:lpstr>فعاليت‌ كشاورزي‌ </vt:lpstr>
      <vt:lpstr>دارایی زیستی‌</vt:lpstr>
      <vt:lpstr>دارایی زیستی‌</vt:lpstr>
      <vt:lpstr> شناخت‌ و اندازه‌گيري‌ </vt:lpstr>
      <vt:lpstr> شناخت‌ و اندازه‌گيري‌  </vt:lpstr>
      <vt:lpstr>ا</vt:lpstr>
      <vt:lpstr>شناخت و اندازه گيری دارايي زيستی مولد  </vt:lpstr>
      <vt:lpstr>شناخت و اندازه گيری دارايي زيستی غير مولد </vt:lpstr>
      <vt:lpstr>تعیین ارزش منصفانه در قرارداد های آتی فروش داراییهای زیستی غیرمولد یا تولید کشاورزی</vt:lpstr>
      <vt:lpstr>در صورتي‌ كه‌ بازار فعالي‌ وجود نداشته‌ باشد، واحد تجاري‌ از يك‌ يا چند مورد زير، به‌ شرط‌ دسترسي‌، براي‌ تعيين‌ ارزش‌ منصفانه‌ استفاده‌ مي‌كند : </vt:lpstr>
      <vt:lpstr>در شرایط زیر بهاي‌ تمام‌ شده‌ به‌ ارزش‌ منصفانه‌ نزديك‌ باشد، به‌ ويژه‌ در مواقعي‌ كه‌ :</vt:lpstr>
      <vt:lpstr> عدم‌ امكان‌ اندازه‌گيري‌ ارزش‌ منصفانه‌ به‌گونه‌اي‌ اتكا پذير</vt:lpstr>
      <vt:lpstr> برای اندازه گيری دارايي های زيستی مربوط به فعاليت های کشاورزی, دو رويکرد اصلی ارزش منصفانه و </vt:lpstr>
      <vt:lpstr>2. کاربرد بهای تمام شده برای اندازه گيری دارايي های زيستی مربوط به فعاليت های کشاورزی  </vt:lpstr>
      <vt:lpstr>PowerPoint Presentation</vt:lpstr>
      <vt:lpstr>درآمدها و هزينه های ناشی از اندازه گيری به ارزش منصفانه </vt:lpstr>
      <vt:lpstr>مطابقت با استاندارد های بین المللی حسابداری</vt:lpstr>
      <vt:lpstr>افشـا در ترازنامه و صورت سود و زیان  </vt:lpstr>
      <vt:lpstr>افشـا در ترازنامه و صورت سود و زیان</vt:lpstr>
      <vt:lpstr>افشـا در صورتهای مالی</vt:lpstr>
      <vt:lpstr>افشـا در صورتهای مالی</vt:lpstr>
      <vt:lpstr>افشـا در صورتهای مالی</vt:lpstr>
      <vt:lpstr>افشـا در صورتهای مالی</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dc:title>
  <dc:creator>45</dc:creator>
  <cp:lastModifiedBy>nabizadeh73</cp:lastModifiedBy>
  <cp:revision>67</cp:revision>
  <dcterms:created xsi:type="dcterms:W3CDTF">2013-05-02T16:49:49Z</dcterms:created>
  <dcterms:modified xsi:type="dcterms:W3CDTF">2023-08-30T22:15:45Z</dcterms:modified>
</cp:coreProperties>
</file>