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 id="2147483672" r:id="rId3"/>
  </p:sldMasterIdLst>
  <p:notesMasterIdLst>
    <p:notesMasterId r:id="rId21"/>
  </p:notesMasterIdLst>
  <p:sldIdLst>
    <p:sldId id="263" r:id="rId4"/>
    <p:sldId id="256" r:id="rId5"/>
    <p:sldId id="270" r:id="rId6"/>
    <p:sldId id="271" r:id="rId7"/>
    <p:sldId id="272" r:id="rId8"/>
    <p:sldId id="273" r:id="rId9"/>
    <p:sldId id="277" r:id="rId10"/>
    <p:sldId id="278" r:id="rId11"/>
    <p:sldId id="269" r:id="rId12"/>
    <p:sldId id="282" r:id="rId13"/>
    <p:sldId id="281" r:id="rId14"/>
    <p:sldId id="280" r:id="rId15"/>
    <p:sldId id="279" r:id="rId16"/>
    <p:sldId id="288" r:id="rId17"/>
    <p:sldId id="289" r:id="rId18"/>
    <p:sldId id="283" r:id="rId19"/>
    <p:sldId id="290" r:id="rId2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1" autoAdjust="0"/>
    <p:restoredTop sz="94671" autoAdjust="0"/>
  </p:normalViewPr>
  <p:slideViewPr>
    <p:cSldViewPr>
      <p:cViewPr varScale="1">
        <p:scale>
          <a:sx n="81" d="100"/>
          <a:sy n="81" d="100"/>
        </p:scale>
        <p:origin x="1498"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186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نگهدارنده مکان سربرگ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نگهدارنده مکان تاری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0140515-D738-4378-84D4-1979E757717E}" type="datetimeFigureOut">
              <a:rPr lang="fa-IR" smtClean="0"/>
              <a:pPr/>
              <a:t>1445/02/14</a:t>
            </a:fld>
            <a:endParaRPr lang="fa-IR"/>
          </a:p>
        </p:txBody>
      </p:sp>
      <p:sp>
        <p:nvSpPr>
          <p:cNvPr id="4" name="نگهدارنده مکان تصویر اسلاید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نگهدارنده مکان نك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fa-IR"/>
              <a:t>برای ویرایش سبک متن اسلاید اصلی، کلیک نمایید</a:t>
            </a:r>
          </a:p>
          <a:p>
            <a:pPr lvl="1"/>
            <a:r>
              <a:rPr lang="fa-IR"/>
              <a:t>سطح دوم</a:t>
            </a:r>
          </a:p>
          <a:p>
            <a:pPr lvl="2"/>
            <a:r>
              <a:rPr lang="fa-IR"/>
              <a:t>سطح سوم</a:t>
            </a:r>
          </a:p>
          <a:p>
            <a:pPr lvl="3"/>
            <a:r>
              <a:rPr lang="fa-IR"/>
              <a:t>سطح چهارم</a:t>
            </a:r>
          </a:p>
          <a:p>
            <a:pPr lvl="4"/>
            <a:r>
              <a:rPr lang="fa-IR"/>
              <a:t>سطح پنجم</a:t>
            </a:r>
          </a:p>
        </p:txBody>
      </p:sp>
      <p:sp>
        <p:nvSpPr>
          <p:cNvPr id="6" name="نگهدارنده مکان پانویس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نگهدارنده مکان شماره اسلاید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49CCC0A-E54C-4119-98A8-DBBA4D8E86BE}" type="slidenum">
              <a:rPr lang="fa-IR" smtClean="0"/>
              <a:pPr/>
              <a:t>‹#›</a:t>
            </a:fld>
            <a:endParaRPr lang="fa-IR"/>
          </a:p>
        </p:txBody>
      </p:sp>
    </p:spTree>
    <p:extLst>
      <p:ext uri="{BB962C8B-B14F-4D97-AF65-F5344CB8AC3E}">
        <p14:creationId xmlns:p14="http://schemas.microsoft.com/office/powerpoint/2010/main" val="243100652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عنوان اسلاید">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fa-IR"/>
              <a:t>برای ویرایش سبک عنوان اسلاید اصلی، کلیک نمایید</a:t>
            </a:r>
          </a:p>
        </p:txBody>
      </p:sp>
      <p:sp>
        <p:nvSpPr>
          <p:cNvPr id="3" name="زیر نویس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a-IR"/>
              <a:t>برای ویرایش سبک زیرعنوان اسلاید اصلی، کلیک نمایید</a:t>
            </a:r>
          </a:p>
        </p:txBody>
      </p:sp>
      <p:sp>
        <p:nvSpPr>
          <p:cNvPr id="4" name="نگهدارنده مکان تاریخ 3"/>
          <p:cNvSpPr>
            <a:spLocks noGrp="1"/>
          </p:cNvSpPr>
          <p:nvPr>
            <p:ph type="dt" sz="half" idx="10"/>
          </p:nvPr>
        </p:nvSpPr>
        <p:spPr/>
        <p:txBody>
          <a:bodyPr/>
          <a:lstStyle/>
          <a:p>
            <a:fld id="{00A63343-CDD1-47A9-B645-4EDA8466A729}" type="datetimeFigureOut">
              <a:rPr lang="fa-IR" smtClean="0"/>
              <a:pPr/>
              <a:t>1445/02/14</a:t>
            </a:fld>
            <a:endParaRPr lang="fa-IR"/>
          </a:p>
        </p:txBody>
      </p:sp>
      <p:sp>
        <p:nvSpPr>
          <p:cNvPr id="5" name="نگهدارنده مکان پانویس 4"/>
          <p:cNvSpPr>
            <a:spLocks noGrp="1"/>
          </p:cNvSpPr>
          <p:nvPr>
            <p:ph type="ftr" sz="quarter" idx="11"/>
          </p:nvPr>
        </p:nvSpPr>
        <p:spPr/>
        <p:txBody>
          <a:bodyPr/>
          <a:lstStyle/>
          <a:p>
            <a:endParaRPr lang="fa-IR"/>
          </a:p>
        </p:txBody>
      </p:sp>
      <p:sp>
        <p:nvSpPr>
          <p:cNvPr id="6" name="نگهدارنده مکان شماره اسلاید 5"/>
          <p:cNvSpPr>
            <a:spLocks noGrp="1"/>
          </p:cNvSpPr>
          <p:nvPr>
            <p:ph type="sldNum" sz="quarter" idx="12"/>
          </p:nvPr>
        </p:nvSpPr>
        <p:spPr/>
        <p:txBody>
          <a:bodyPr/>
          <a:lstStyle/>
          <a:p>
            <a:fld id="{0CCEEC61-8F58-496C-B7AD-017D2684803D}" type="slidenum">
              <a:rPr lang="fa-IR" smtClean="0"/>
              <a:pPr/>
              <a:t>‹#›</a:t>
            </a:fld>
            <a:endParaRPr lang="fa-IR"/>
          </a:p>
        </p:txBody>
      </p:sp>
    </p:spTree>
    <p:extLst>
      <p:ext uri="{BB962C8B-B14F-4D97-AF65-F5344CB8AC3E}">
        <p14:creationId xmlns:p14="http://schemas.microsoft.com/office/powerpoint/2010/main" val="3344939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 متن عمودی">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a-IR"/>
              <a:t>برای ویرایش سبک عنوان اسلاید اصلی، کلیک نمایید</a:t>
            </a:r>
          </a:p>
        </p:txBody>
      </p:sp>
      <p:sp>
        <p:nvSpPr>
          <p:cNvPr id="3" name="نگهدارنده مکان متن عمودی 2"/>
          <p:cNvSpPr>
            <a:spLocks noGrp="1"/>
          </p:cNvSpPr>
          <p:nvPr>
            <p:ph type="body" orient="vert" idx="1"/>
          </p:nvPr>
        </p:nvSpPr>
        <p:spPr/>
        <p:txBody>
          <a:bodyPr vert="eaVert"/>
          <a:lstStyle/>
          <a:p>
            <a:pPr lvl="0"/>
            <a:r>
              <a:rPr lang="fa-IR"/>
              <a:t>برای ویرایش سبک متن اسلاید اصلی، کلیک نمایید</a:t>
            </a:r>
          </a:p>
          <a:p>
            <a:pPr lvl="1"/>
            <a:r>
              <a:rPr lang="fa-IR"/>
              <a:t>سطح دوم</a:t>
            </a:r>
          </a:p>
          <a:p>
            <a:pPr lvl="2"/>
            <a:r>
              <a:rPr lang="fa-IR"/>
              <a:t>سطح سوم</a:t>
            </a:r>
          </a:p>
          <a:p>
            <a:pPr lvl="3"/>
            <a:r>
              <a:rPr lang="fa-IR"/>
              <a:t>سطح چهارم</a:t>
            </a:r>
          </a:p>
          <a:p>
            <a:pPr lvl="4"/>
            <a:r>
              <a:rPr lang="fa-IR"/>
              <a:t>سطح پنجم</a:t>
            </a:r>
          </a:p>
        </p:txBody>
      </p:sp>
      <p:sp>
        <p:nvSpPr>
          <p:cNvPr id="4" name="نگهدارنده مکان تاریخ 3"/>
          <p:cNvSpPr>
            <a:spLocks noGrp="1"/>
          </p:cNvSpPr>
          <p:nvPr>
            <p:ph type="dt" sz="half" idx="10"/>
          </p:nvPr>
        </p:nvSpPr>
        <p:spPr/>
        <p:txBody>
          <a:bodyPr/>
          <a:lstStyle/>
          <a:p>
            <a:fld id="{00A63343-CDD1-47A9-B645-4EDA8466A729}" type="datetimeFigureOut">
              <a:rPr lang="fa-IR" smtClean="0"/>
              <a:pPr/>
              <a:t>1445/02/14</a:t>
            </a:fld>
            <a:endParaRPr lang="fa-IR"/>
          </a:p>
        </p:txBody>
      </p:sp>
      <p:sp>
        <p:nvSpPr>
          <p:cNvPr id="5" name="نگهدارنده مکان پانویس 4"/>
          <p:cNvSpPr>
            <a:spLocks noGrp="1"/>
          </p:cNvSpPr>
          <p:nvPr>
            <p:ph type="ftr" sz="quarter" idx="11"/>
          </p:nvPr>
        </p:nvSpPr>
        <p:spPr/>
        <p:txBody>
          <a:bodyPr/>
          <a:lstStyle/>
          <a:p>
            <a:endParaRPr lang="fa-IR"/>
          </a:p>
        </p:txBody>
      </p:sp>
      <p:sp>
        <p:nvSpPr>
          <p:cNvPr id="6" name="نگهدارنده مکان شماره اسلاید 5"/>
          <p:cNvSpPr>
            <a:spLocks noGrp="1"/>
          </p:cNvSpPr>
          <p:nvPr>
            <p:ph type="sldNum" sz="quarter" idx="12"/>
          </p:nvPr>
        </p:nvSpPr>
        <p:spPr/>
        <p:txBody>
          <a:bodyPr/>
          <a:lstStyle/>
          <a:p>
            <a:fld id="{0CCEEC61-8F58-496C-B7AD-017D2684803D}" type="slidenum">
              <a:rPr lang="fa-IR" smtClean="0"/>
              <a:pPr/>
              <a:t>‹#›</a:t>
            </a:fld>
            <a:endParaRPr lang="fa-IR"/>
          </a:p>
        </p:txBody>
      </p:sp>
    </p:spTree>
    <p:extLst>
      <p:ext uri="{BB962C8B-B14F-4D97-AF65-F5344CB8AC3E}">
        <p14:creationId xmlns:p14="http://schemas.microsoft.com/office/powerpoint/2010/main" val="2263010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عمودی و متن">
    <p:spTree>
      <p:nvGrpSpPr>
        <p:cNvPr id="1" name=""/>
        <p:cNvGrpSpPr/>
        <p:nvPr/>
      </p:nvGrpSpPr>
      <p:grpSpPr>
        <a:xfrm>
          <a:off x="0" y="0"/>
          <a:ext cx="0" cy="0"/>
          <a:chOff x="0" y="0"/>
          <a:chExt cx="0" cy="0"/>
        </a:xfrm>
      </p:grpSpPr>
      <p:sp>
        <p:nvSpPr>
          <p:cNvPr id="2" name="عنوان عمودی 1"/>
          <p:cNvSpPr>
            <a:spLocks noGrp="1"/>
          </p:cNvSpPr>
          <p:nvPr>
            <p:ph type="title" orient="vert"/>
          </p:nvPr>
        </p:nvSpPr>
        <p:spPr>
          <a:xfrm>
            <a:off x="6629400" y="274638"/>
            <a:ext cx="2057400" cy="5851525"/>
          </a:xfrm>
        </p:spPr>
        <p:txBody>
          <a:bodyPr vert="eaVert"/>
          <a:lstStyle/>
          <a:p>
            <a:r>
              <a:rPr lang="fa-IR"/>
              <a:t>برای ویرایش سبک عنوان اسلاید اصلی، کلیک نمایید</a:t>
            </a:r>
          </a:p>
        </p:txBody>
      </p:sp>
      <p:sp>
        <p:nvSpPr>
          <p:cNvPr id="3" name="نگهدارنده مکان متن عمودی 2"/>
          <p:cNvSpPr>
            <a:spLocks noGrp="1"/>
          </p:cNvSpPr>
          <p:nvPr>
            <p:ph type="body" orient="vert" idx="1"/>
          </p:nvPr>
        </p:nvSpPr>
        <p:spPr>
          <a:xfrm>
            <a:off x="457200" y="274638"/>
            <a:ext cx="6019800" cy="5851525"/>
          </a:xfrm>
        </p:spPr>
        <p:txBody>
          <a:bodyPr vert="eaVert"/>
          <a:lstStyle/>
          <a:p>
            <a:pPr lvl="0"/>
            <a:r>
              <a:rPr lang="fa-IR"/>
              <a:t>برای ویرایش سبک متن اسلاید اصلی، کلیک نمایید</a:t>
            </a:r>
          </a:p>
          <a:p>
            <a:pPr lvl="1"/>
            <a:r>
              <a:rPr lang="fa-IR"/>
              <a:t>سطح دوم</a:t>
            </a:r>
          </a:p>
          <a:p>
            <a:pPr lvl="2"/>
            <a:r>
              <a:rPr lang="fa-IR"/>
              <a:t>سطح سوم</a:t>
            </a:r>
          </a:p>
          <a:p>
            <a:pPr lvl="3"/>
            <a:r>
              <a:rPr lang="fa-IR"/>
              <a:t>سطح چهارم</a:t>
            </a:r>
          </a:p>
          <a:p>
            <a:pPr lvl="4"/>
            <a:r>
              <a:rPr lang="fa-IR"/>
              <a:t>سطح پنجم</a:t>
            </a:r>
          </a:p>
        </p:txBody>
      </p:sp>
      <p:sp>
        <p:nvSpPr>
          <p:cNvPr id="4" name="نگهدارنده مکان تاریخ 3"/>
          <p:cNvSpPr>
            <a:spLocks noGrp="1"/>
          </p:cNvSpPr>
          <p:nvPr>
            <p:ph type="dt" sz="half" idx="10"/>
          </p:nvPr>
        </p:nvSpPr>
        <p:spPr/>
        <p:txBody>
          <a:bodyPr/>
          <a:lstStyle/>
          <a:p>
            <a:fld id="{00A63343-CDD1-47A9-B645-4EDA8466A729}" type="datetimeFigureOut">
              <a:rPr lang="fa-IR" smtClean="0"/>
              <a:pPr/>
              <a:t>1445/02/14</a:t>
            </a:fld>
            <a:endParaRPr lang="fa-IR"/>
          </a:p>
        </p:txBody>
      </p:sp>
      <p:sp>
        <p:nvSpPr>
          <p:cNvPr id="5" name="نگهدارنده مکان پانویس 4"/>
          <p:cNvSpPr>
            <a:spLocks noGrp="1"/>
          </p:cNvSpPr>
          <p:nvPr>
            <p:ph type="ftr" sz="quarter" idx="11"/>
          </p:nvPr>
        </p:nvSpPr>
        <p:spPr/>
        <p:txBody>
          <a:bodyPr/>
          <a:lstStyle/>
          <a:p>
            <a:endParaRPr lang="fa-IR"/>
          </a:p>
        </p:txBody>
      </p:sp>
      <p:sp>
        <p:nvSpPr>
          <p:cNvPr id="6" name="نگهدارنده مکان شماره اسلاید 5"/>
          <p:cNvSpPr>
            <a:spLocks noGrp="1"/>
          </p:cNvSpPr>
          <p:nvPr>
            <p:ph type="sldNum" sz="quarter" idx="12"/>
          </p:nvPr>
        </p:nvSpPr>
        <p:spPr/>
        <p:txBody>
          <a:bodyPr/>
          <a:lstStyle/>
          <a:p>
            <a:fld id="{0CCEEC61-8F58-496C-B7AD-017D2684803D}" type="slidenum">
              <a:rPr lang="fa-IR" smtClean="0"/>
              <a:pPr/>
              <a:t>‹#›</a:t>
            </a:fld>
            <a:endParaRPr lang="fa-IR"/>
          </a:p>
        </p:txBody>
      </p:sp>
    </p:spTree>
    <p:extLst>
      <p:ext uri="{BB962C8B-B14F-4D97-AF65-F5344CB8AC3E}">
        <p14:creationId xmlns:p14="http://schemas.microsoft.com/office/powerpoint/2010/main" val="3210596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عنوان اسلاید">
    <p:spTree>
      <p:nvGrpSpPr>
        <p:cNvPr id="1" name=""/>
        <p:cNvGrpSpPr/>
        <p:nvPr/>
      </p:nvGrpSpPr>
      <p:grpSpPr>
        <a:xfrm>
          <a:off x="0" y="0"/>
          <a:ext cx="0" cy="0"/>
          <a:chOff x="0" y="0"/>
          <a:chExt cx="0" cy="0"/>
        </a:xfrm>
      </p:grpSpPr>
      <p:grpSp>
        <p:nvGrpSpPr>
          <p:cNvPr id="120834" name="Group 2"/>
          <p:cNvGrpSpPr>
            <a:grpSpLocks/>
          </p:cNvGrpSpPr>
          <p:nvPr/>
        </p:nvGrpSpPr>
        <p:grpSpPr bwMode="auto">
          <a:xfrm>
            <a:off x="0" y="2438400"/>
            <a:ext cx="9009063" cy="1052513"/>
            <a:chOff x="0" y="1536"/>
            <a:chExt cx="5675" cy="663"/>
          </a:xfrm>
        </p:grpSpPr>
        <p:grpSp>
          <p:nvGrpSpPr>
            <p:cNvPr id="120835" name="Group 3"/>
            <p:cNvGrpSpPr>
              <a:grpSpLocks/>
            </p:cNvGrpSpPr>
            <p:nvPr/>
          </p:nvGrpSpPr>
          <p:grpSpPr bwMode="auto">
            <a:xfrm>
              <a:off x="183" y="1604"/>
              <a:ext cx="448" cy="299"/>
              <a:chOff x="720" y="336"/>
              <a:chExt cx="624" cy="432"/>
            </a:xfrm>
          </p:grpSpPr>
          <p:sp>
            <p:nvSpPr>
              <p:cNvPr id="120836"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rtl="0" fontAlgn="base">
                  <a:spcBef>
                    <a:spcPct val="0"/>
                  </a:spcBef>
                  <a:spcAft>
                    <a:spcPct val="0"/>
                  </a:spcAft>
                </a:pPr>
                <a:endParaRPr lang="fa-IR">
                  <a:solidFill>
                    <a:srgbClr val="000000"/>
                  </a:solidFill>
                </a:endParaRPr>
              </a:p>
            </p:txBody>
          </p:sp>
          <p:sp>
            <p:nvSpPr>
              <p:cNvPr id="120837"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rtl="0" fontAlgn="base">
                  <a:spcBef>
                    <a:spcPct val="0"/>
                  </a:spcBef>
                  <a:spcAft>
                    <a:spcPct val="0"/>
                  </a:spcAft>
                </a:pPr>
                <a:endParaRPr lang="fa-IR">
                  <a:solidFill>
                    <a:srgbClr val="000000"/>
                  </a:solidFill>
                </a:endParaRPr>
              </a:p>
            </p:txBody>
          </p:sp>
        </p:grpSp>
        <p:grpSp>
          <p:nvGrpSpPr>
            <p:cNvPr id="120838" name="Group 6"/>
            <p:cNvGrpSpPr>
              <a:grpSpLocks/>
            </p:cNvGrpSpPr>
            <p:nvPr/>
          </p:nvGrpSpPr>
          <p:grpSpPr bwMode="auto">
            <a:xfrm>
              <a:off x="261" y="1870"/>
              <a:ext cx="465" cy="299"/>
              <a:chOff x="912" y="2640"/>
              <a:chExt cx="672" cy="432"/>
            </a:xfrm>
          </p:grpSpPr>
          <p:sp>
            <p:nvSpPr>
              <p:cNvPr id="120839"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rtl="0" fontAlgn="base">
                  <a:spcBef>
                    <a:spcPct val="0"/>
                  </a:spcBef>
                  <a:spcAft>
                    <a:spcPct val="0"/>
                  </a:spcAft>
                </a:pPr>
                <a:endParaRPr lang="fa-IR">
                  <a:solidFill>
                    <a:srgbClr val="000000"/>
                  </a:solidFill>
                </a:endParaRPr>
              </a:p>
            </p:txBody>
          </p:sp>
          <p:sp>
            <p:nvSpPr>
              <p:cNvPr id="120840"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rtl="0" fontAlgn="base">
                  <a:spcBef>
                    <a:spcPct val="0"/>
                  </a:spcBef>
                  <a:spcAft>
                    <a:spcPct val="0"/>
                  </a:spcAft>
                </a:pPr>
                <a:endParaRPr lang="fa-IR">
                  <a:solidFill>
                    <a:srgbClr val="000000"/>
                  </a:solidFill>
                </a:endParaRPr>
              </a:p>
            </p:txBody>
          </p:sp>
        </p:grpSp>
        <p:sp>
          <p:nvSpPr>
            <p:cNvPr id="120841"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rtl="0" fontAlgn="base">
                <a:spcBef>
                  <a:spcPct val="0"/>
                </a:spcBef>
                <a:spcAft>
                  <a:spcPct val="0"/>
                </a:spcAft>
              </a:pPr>
              <a:endParaRPr lang="fa-IR">
                <a:solidFill>
                  <a:srgbClr val="000000"/>
                </a:solidFill>
              </a:endParaRPr>
            </a:p>
          </p:txBody>
        </p:sp>
        <p:sp>
          <p:nvSpPr>
            <p:cNvPr id="120842"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rtl="0" fontAlgn="base">
                <a:spcBef>
                  <a:spcPct val="0"/>
                </a:spcBef>
                <a:spcAft>
                  <a:spcPct val="0"/>
                </a:spcAft>
              </a:pPr>
              <a:endParaRPr lang="fa-IR">
                <a:solidFill>
                  <a:srgbClr val="000000"/>
                </a:solidFill>
              </a:endParaRPr>
            </a:p>
          </p:txBody>
        </p:sp>
        <p:sp>
          <p:nvSpPr>
            <p:cNvPr id="120843"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rtl="0" fontAlgn="base">
                <a:spcBef>
                  <a:spcPct val="0"/>
                </a:spcBef>
                <a:spcAft>
                  <a:spcPct val="0"/>
                </a:spcAft>
              </a:pPr>
              <a:endParaRPr lang="fa-IR">
                <a:solidFill>
                  <a:srgbClr val="000000"/>
                </a:solidFill>
              </a:endParaRPr>
            </a:p>
          </p:txBody>
        </p:sp>
      </p:grpSp>
      <p:sp>
        <p:nvSpPr>
          <p:cNvPr id="120844"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a:t>Click to edit Master title style</a:t>
            </a:r>
          </a:p>
        </p:txBody>
      </p:sp>
      <p:sp>
        <p:nvSpPr>
          <p:cNvPr id="12084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120846"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solidFill>
                <a:srgbClr val="1C1C1C"/>
              </a:solidFill>
            </a:endParaRPr>
          </a:p>
        </p:txBody>
      </p:sp>
      <p:sp>
        <p:nvSpPr>
          <p:cNvPr id="120847"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solidFill>
                <a:srgbClr val="1C1C1C"/>
              </a:solidFill>
            </a:endParaRPr>
          </a:p>
        </p:txBody>
      </p:sp>
      <p:sp>
        <p:nvSpPr>
          <p:cNvPr id="120848"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1B8AB337-3EE0-4A8D-8A62-B300D673E6EB}" type="slidenum">
              <a:rPr lang="en-US">
                <a:solidFill>
                  <a:srgbClr val="1C1C1C"/>
                </a:solidFill>
              </a:rPr>
              <a:pPr/>
              <a:t>‹#›</a:t>
            </a:fld>
            <a:endParaRPr lang="en-US">
              <a:solidFill>
                <a:srgbClr val="1C1C1C"/>
              </a:solidFill>
            </a:endParaRPr>
          </a:p>
        </p:txBody>
      </p:sp>
    </p:spTree>
    <p:extLst>
      <p:ext uri="{BB962C8B-B14F-4D97-AF65-F5344CB8AC3E}">
        <p14:creationId xmlns:p14="http://schemas.microsoft.com/office/powerpoint/2010/main" val="4343714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 محتوی">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a-IR"/>
              <a:t>برای ویرایش سبک عنوان اسلاید اصلی، کلیک نمایید</a:t>
            </a:r>
          </a:p>
        </p:txBody>
      </p:sp>
      <p:sp>
        <p:nvSpPr>
          <p:cNvPr id="3" name="نگهدارنده مکان محتوا 2"/>
          <p:cNvSpPr>
            <a:spLocks noGrp="1"/>
          </p:cNvSpPr>
          <p:nvPr>
            <p:ph idx="1"/>
          </p:nvPr>
        </p:nvSpPr>
        <p:spPr/>
        <p:txBody>
          <a:bodyPr/>
          <a:lstStyle/>
          <a:p>
            <a:pPr lvl="0"/>
            <a:r>
              <a:rPr lang="fa-IR"/>
              <a:t>برای ویرایش سبک متن اسلاید اصلی، کلیک نمایید</a:t>
            </a:r>
          </a:p>
          <a:p>
            <a:pPr lvl="1"/>
            <a:r>
              <a:rPr lang="fa-IR"/>
              <a:t>سطح دوم</a:t>
            </a:r>
          </a:p>
          <a:p>
            <a:pPr lvl="2"/>
            <a:r>
              <a:rPr lang="fa-IR"/>
              <a:t>سطح سوم</a:t>
            </a:r>
          </a:p>
          <a:p>
            <a:pPr lvl="3"/>
            <a:r>
              <a:rPr lang="fa-IR"/>
              <a:t>سطح چهارم</a:t>
            </a:r>
          </a:p>
          <a:p>
            <a:pPr lvl="4"/>
            <a:r>
              <a:rPr lang="fa-IR"/>
              <a:t>سطح پنجم</a:t>
            </a:r>
          </a:p>
        </p:txBody>
      </p:sp>
      <p:sp>
        <p:nvSpPr>
          <p:cNvPr id="4" name="نگهدارنده مکان تاریخ 3"/>
          <p:cNvSpPr>
            <a:spLocks noGrp="1"/>
          </p:cNvSpPr>
          <p:nvPr>
            <p:ph type="dt" sz="half" idx="10"/>
          </p:nvPr>
        </p:nvSpPr>
        <p:spPr/>
        <p:txBody>
          <a:bodyPr/>
          <a:lstStyle>
            <a:lvl1pPr>
              <a:defRPr/>
            </a:lvl1pPr>
          </a:lstStyle>
          <a:p>
            <a:endParaRPr lang="en-US">
              <a:solidFill>
                <a:srgbClr val="000000"/>
              </a:solidFill>
            </a:endParaRPr>
          </a:p>
        </p:txBody>
      </p:sp>
      <p:sp>
        <p:nvSpPr>
          <p:cNvPr id="5" name="نگهدارنده مکان پانویس 4"/>
          <p:cNvSpPr>
            <a:spLocks noGrp="1"/>
          </p:cNvSpPr>
          <p:nvPr>
            <p:ph type="ftr" sz="quarter" idx="11"/>
          </p:nvPr>
        </p:nvSpPr>
        <p:spPr/>
        <p:txBody>
          <a:bodyPr/>
          <a:lstStyle>
            <a:lvl1pPr>
              <a:defRPr/>
            </a:lvl1pPr>
          </a:lstStyle>
          <a:p>
            <a:endParaRPr lang="en-US">
              <a:solidFill>
                <a:srgbClr val="000000"/>
              </a:solidFill>
            </a:endParaRPr>
          </a:p>
        </p:txBody>
      </p:sp>
      <p:sp>
        <p:nvSpPr>
          <p:cNvPr id="6" name="نگهدارنده مکان شماره اسلاید 5"/>
          <p:cNvSpPr>
            <a:spLocks noGrp="1"/>
          </p:cNvSpPr>
          <p:nvPr>
            <p:ph type="sldNum" sz="quarter" idx="12"/>
          </p:nvPr>
        </p:nvSpPr>
        <p:spPr/>
        <p:txBody>
          <a:bodyPr/>
          <a:lstStyle>
            <a:lvl1pPr>
              <a:defRPr/>
            </a:lvl1pPr>
          </a:lstStyle>
          <a:p>
            <a:fld id="{D5B20E47-9F3F-4701-BB9D-BA6CF44AEEF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329692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سربرگ بخش">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fa-IR"/>
              <a:t>برای ویرایش سبک عنوان اسلاید اصلی، کلیک نمایید</a:t>
            </a:r>
          </a:p>
        </p:txBody>
      </p:sp>
      <p:sp>
        <p:nvSpPr>
          <p:cNvPr id="3" name="نگهدارنده مکان متن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a-IR"/>
              <a:t>برای ویرایش سبک متن اسلاید اصلی، کلیک نمایید</a:t>
            </a:r>
          </a:p>
        </p:txBody>
      </p:sp>
      <p:sp>
        <p:nvSpPr>
          <p:cNvPr id="4" name="نگهدارنده مکان تاریخ 3"/>
          <p:cNvSpPr>
            <a:spLocks noGrp="1"/>
          </p:cNvSpPr>
          <p:nvPr>
            <p:ph type="dt" sz="half" idx="10"/>
          </p:nvPr>
        </p:nvSpPr>
        <p:spPr/>
        <p:txBody>
          <a:bodyPr/>
          <a:lstStyle>
            <a:lvl1pPr>
              <a:defRPr/>
            </a:lvl1pPr>
          </a:lstStyle>
          <a:p>
            <a:endParaRPr lang="en-US">
              <a:solidFill>
                <a:srgbClr val="000000"/>
              </a:solidFill>
            </a:endParaRPr>
          </a:p>
        </p:txBody>
      </p:sp>
      <p:sp>
        <p:nvSpPr>
          <p:cNvPr id="5" name="نگهدارنده مکان پانویس 4"/>
          <p:cNvSpPr>
            <a:spLocks noGrp="1"/>
          </p:cNvSpPr>
          <p:nvPr>
            <p:ph type="ftr" sz="quarter" idx="11"/>
          </p:nvPr>
        </p:nvSpPr>
        <p:spPr/>
        <p:txBody>
          <a:bodyPr/>
          <a:lstStyle>
            <a:lvl1pPr>
              <a:defRPr/>
            </a:lvl1pPr>
          </a:lstStyle>
          <a:p>
            <a:endParaRPr lang="en-US">
              <a:solidFill>
                <a:srgbClr val="000000"/>
              </a:solidFill>
            </a:endParaRPr>
          </a:p>
        </p:txBody>
      </p:sp>
      <p:sp>
        <p:nvSpPr>
          <p:cNvPr id="6" name="نگهدارنده مکان شماره اسلاید 5"/>
          <p:cNvSpPr>
            <a:spLocks noGrp="1"/>
          </p:cNvSpPr>
          <p:nvPr>
            <p:ph type="sldNum" sz="quarter" idx="12"/>
          </p:nvPr>
        </p:nvSpPr>
        <p:spPr/>
        <p:txBody>
          <a:bodyPr/>
          <a:lstStyle>
            <a:lvl1pPr>
              <a:defRPr/>
            </a:lvl1pPr>
          </a:lstStyle>
          <a:p>
            <a:fld id="{28AAC7FE-7E4E-44DB-B3E8-3A99DF5556E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23568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دو محتوا">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a-IR"/>
              <a:t>برای ویرایش سبک عنوان اسلاید اصلی، کلیک نمایید</a:t>
            </a:r>
          </a:p>
        </p:txBody>
      </p:sp>
      <p:sp>
        <p:nvSpPr>
          <p:cNvPr id="3" name="نگهدارنده مکان محتوا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a-IR"/>
              <a:t>برای ویرایش سبک متن اسلاید اصلی، کلیک نمایید</a:t>
            </a:r>
          </a:p>
          <a:p>
            <a:pPr lvl="1"/>
            <a:r>
              <a:rPr lang="fa-IR"/>
              <a:t>سطح دوم</a:t>
            </a:r>
          </a:p>
          <a:p>
            <a:pPr lvl="2"/>
            <a:r>
              <a:rPr lang="fa-IR"/>
              <a:t>سطح سوم</a:t>
            </a:r>
          </a:p>
          <a:p>
            <a:pPr lvl="3"/>
            <a:r>
              <a:rPr lang="fa-IR"/>
              <a:t>سطح چهارم</a:t>
            </a:r>
          </a:p>
          <a:p>
            <a:pPr lvl="4"/>
            <a:r>
              <a:rPr lang="fa-IR"/>
              <a:t>سطح پنجم</a:t>
            </a:r>
          </a:p>
        </p:txBody>
      </p:sp>
      <p:sp>
        <p:nvSpPr>
          <p:cNvPr id="4" name="نگهدارنده مکان محتوا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a-IR"/>
              <a:t>برای ویرایش سبک متن اسلاید اصلی، کلیک نمایید</a:t>
            </a:r>
          </a:p>
          <a:p>
            <a:pPr lvl="1"/>
            <a:r>
              <a:rPr lang="fa-IR"/>
              <a:t>سطح دوم</a:t>
            </a:r>
          </a:p>
          <a:p>
            <a:pPr lvl="2"/>
            <a:r>
              <a:rPr lang="fa-IR"/>
              <a:t>سطح سوم</a:t>
            </a:r>
          </a:p>
          <a:p>
            <a:pPr lvl="3"/>
            <a:r>
              <a:rPr lang="fa-IR"/>
              <a:t>سطح چهارم</a:t>
            </a:r>
          </a:p>
          <a:p>
            <a:pPr lvl="4"/>
            <a:r>
              <a:rPr lang="fa-IR"/>
              <a:t>سطح پنجم</a:t>
            </a:r>
          </a:p>
        </p:txBody>
      </p:sp>
      <p:sp>
        <p:nvSpPr>
          <p:cNvPr id="5" name="نگهدارنده مکان تاریخ 4"/>
          <p:cNvSpPr>
            <a:spLocks noGrp="1"/>
          </p:cNvSpPr>
          <p:nvPr>
            <p:ph type="dt" sz="half" idx="10"/>
          </p:nvPr>
        </p:nvSpPr>
        <p:spPr/>
        <p:txBody>
          <a:bodyPr/>
          <a:lstStyle>
            <a:lvl1pPr>
              <a:defRPr/>
            </a:lvl1pPr>
          </a:lstStyle>
          <a:p>
            <a:endParaRPr lang="en-US">
              <a:solidFill>
                <a:srgbClr val="000000"/>
              </a:solidFill>
            </a:endParaRPr>
          </a:p>
        </p:txBody>
      </p:sp>
      <p:sp>
        <p:nvSpPr>
          <p:cNvPr id="6" name="نگهدارنده مکان پانویس 5"/>
          <p:cNvSpPr>
            <a:spLocks noGrp="1"/>
          </p:cNvSpPr>
          <p:nvPr>
            <p:ph type="ftr" sz="quarter" idx="11"/>
          </p:nvPr>
        </p:nvSpPr>
        <p:spPr/>
        <p:txBody>
          <a:bodyPr/>
          <a:lstStyle>
            <a:lvl1pPr>
              <a:defRPr/>
            </a:lvl1pPr>
          </a:lstStyle>
          <a:p>
            <a:endParaRPr lang="en-US">
              <a:solidFill>
                <a:srgbClr val="000000"/>
              </a:solidFill>
            </a:endParaRPr>
          </a:p>
        </p:txBody>
      </p:sp>
      <p:sp>
        <p:nvSpPr>
          <p:cNvPr id="7" name="نگهدارنده مکان شماره اسلاید 6"/>
          <p:cNvSpPr>
            <a:spLocks noGrp="1"/>
          </p:cNvSpPr>
          <p:nvPr>
            <p:ph type="sldNum" sz="quarter" idx="12"/>
          </p:nvPr>
        </p:nvSpPr>
        <p:spPr/>
        <p:txBody>
          <a:bodyPr/>
          <a:lstStyle>
            <a:lvl1pPr>
              <a:defRPr/>
            </a:lvl1pPr>
          </a:lstStyle>
          <a:p>
            <a:fld id="{C440A7A1-1A05-4317-9D20-0D05AEF75C3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621101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یسه">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fa-IR"/>
              <a:t>برای ویرایش سبک عنوان اسلاید اصلی، کلیک نمایید</a:t>
            </a:r>
          </a:p>
        </p:txBody>
      </p:sp>
      <p:sp>
        <p:nvSpPr>
          <p:cNvPr id="3" name="نگهدارنده مکان متن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a-IR"/>
              <a:t>برای ویرایش سبک متن اسلاید اصلی، کلیک نمایید</a:t>
            </a:r>
          </a:p>
        </p:txBody>
      </p:sp>
      <p:sp>
        <p:nvSpPr>
          <p:cNvPr id="4" name="نگهدارنده مکان محتوا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a-IR"/>
              <a:t>برای ویرایش سبک متن اسلاید اصلی، کلیک نمایید</a:t>
            </a:r>
          </a:p>
          <a:p>
            <a:pPr lvl="1"/>
            <a:r>
              <a:rPr lang="fa-IR"/>
              <a:t>سطح دوم</a:t>
            </a:r>
          </a:p>
          <a:p>
            <a:pPr lvl="2"/>
            <a:r>
              <a:rPr lang="fa-IR"/>
              <a:t>سطح سوم</a:t>
            </a:r>
          </a:p>
          <a:p>
            <a:pPr lvl="3"/>
            <a:r>
              <a:rPr lang="fa-IR"/>
              <a:t>سطح چهارم</a:t>
            </a:r>
          </a:p>
          <a:p>
            <a:pPr lvl="4"/>
            <a:r>
              <a:rPr lang="fa-IR"/>
              <a:t>سطح پنجم</a:t>
            </a:r>
          </a:p>
        </p:txBody>
      </p:sp>
      <p:sp>
        <p:nvSpPr>
          <p:cNvPr id="5" name="نگهدارنده مکان متن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a-IR"/>
              <a:t>برای ویرایش سبک متن اسلاید اصلی، کلیک نمایید</a:t>
            </a:r>
          </a:p>
        </p:txBody>
      </p:sp>
      <p:sp>
        <p:nvSpPr>
          <p:cNvPr id="6" name="نگهدارنده مکان محتوا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a-IR"/>
              <a:t>برای ویرایش سبک متن اسلاید اصلی، کلیک نمایید</a:t>
            </a:r>
          </a:p>
          <a:p>
            <a:pPr lvl="1"/>
            <a:r>
              <a:rPr lang="fa-IR"/>
              <a:t>سطح دوم</a:t>
            </a:r>
          </a:p>
          <a:p>
            <a:pPr lvl="2"/>
            <a:r>
              <a:rPr lang="fa-IR"/>
              <a:t>سطح سوم</a:t>
            </a:r>
          </a:p>
          <a:p>
            <a:pPr lvl="3"/>
            <a:r>
              <a:rPr lang="fa-IR"/>
              <a:t>سطح چهارم</a:t>
            </a:r>
          </a:p>
          <a:p>
            <a:pPr lvl="4"/>
            <a:r>
              <a:rPr lang="fa-IR"/>
              <a:t>سطح پنجم</a:t>
            </a:r>
          </a:p>
        </p:txBody>
      </p:sp>
      <p:sp>
        <p:nvSpPr>
          <p:cNvPr id="7" name="نگهدارنده مکان تاریخ 6"/>
          <p:cNvSpPr>
            <a:spLocks noGrp="1"/>
          </p:cNvSpPr>
          <p:nvPr>
            <p:ph type="dt" sz="half" idx="10"/>
          </p:nvPr>
        </p:nvSpPr>
        <p:spPr/>
        <p:txBody>
          <a:bodyPr/>
          <a:lstStyle>
            <a:lvl1pPr>
              <a:defRPr/>
            </a:lvl1pPr>
          </a:lstStyle>
          <a:p>
            <a:endParaRPr lang="en-US">
              <a:solidFill>
                <a:srgbClr val="000000"/>
              </a:solidFill>
            </a:endParaRPr>
          </a:p>
        </p:txBody>
      </p:sp>
      <p:sp>
        <p:nvSpPr>
          <p:cNvPr id="8" name="نگهدارنده مکان پانویس 7"/>
          <p:cNvSpPr>
            <a:spLocks noGrp="1"/>
          </p:cNvSpPr>
          <p:nvPr>
            <p:ph type="ftr" sz="quarter" idx="11"/>
          </p:nvPr>
        </p:nvSpPr>
        <p:spPr/>
        <p:txBody>
          <a:bodyPr/>
          <a:lstStyle>
            <a:lvl1pPr>
              <a:defRPr/>
            </a:lvl1pPr>
          </a:lstStyle>
          <a:p>
            <a:endParaRPr lang="en-US">
              <a:solidFill>
                <a:srgbClr val="000000"/>
              </a:solidFill>
            </a:endParaRPr>
          </a:p>
        </p:txBody>
      </p:sp>
      <p:sp>
        <p:nvSpPr>
          <p:cNvPr id="9" name="نگهدارنده مکان شماره اسلاید 8"/>
          <p:cNvSpPr>
            <a:spLocks noGrp="1"/>
          </p:cNvSpPr>
          <p:nvPr>
            <p:ph type="sldNum" sz="quarter" idx="12"/>
          </p:nvPr>
        </p:nvSpPr>
        <p:spPr/>
        <p:txBody>
          <a:bodyPr/>
          <a:lstStyle>
            <a:lvl1pPr>
              <a:defRPr/>
            </a:lvl1pPr>
          </a:lstStyle>
          <a:p>
            <a:fld id="{EFA3DFE2-D1A2-4C9D-80CA-0C05E4546BB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113298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تنها عنو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a-IR"/>
              <a:t>برای ویرایش سبک عنوان اسلاید اصلی، کلیک نمایید</a:t>
            </a:r>
          </a:p>
        </p:txBody>
      </p:sp>
      <p:sp>
        <p:nvSpPr>
          <p:cNvPr id="3" name="نگهدارنده مکان تاریخ 2"/>
          <p:cNvSpPr>
            <a:spLocks noGrp="1"/>
          </p:cNvSpPr>
          <p:nvPr>
            <p:ph type="dt" sz="half" idx="10"/>
          </p:nvPr>
        </p:nvSpPr>
        <p:spPr/>
        <p:txBody>
          <a:bodyPr/>
          <a:lstStyle>
            <a:lvl1pPr>
              <a:defRPr/>
            </a:lvl1pPr>
          </a:lstStyle>
          <a:p>
            <a:endParaRPr lang="en-US">
              <a:solidFill>
                <a:srgbClr val="000000"/>
              </a:solidFill>
            </a:endParaRPr>
          </a:p>
        </p:txBody>
      </p:sp>
      <p:sp>
        <p:nvSpPr>
          <p:cNvPr id="4" name="نگهدارنده مکان پانویس 3"/>
          <p:cNvSpPr>
            <a:spLocks noGrp="1"/>
          </p:cNvSpPr>
          <p:nvPr>
            <p:ph type="ftr" sz="quarter" idx="11"/>
          </p:nvPr>
        </p:nvSpPr>
        <p:spPr/>
        <p:txBody>
          <a:bodyPr/>
          <a:lstStyle>
            <a:lvl1pPr>
              <a:defRPr/>
            </a:lvl1pPr>
          </a:lstStyle>
          <a:p>
            <a:endParaRPr lang="en-US">
              <a:solidFill>
                <a:srgbClr val="000000"/>
              </a:solidFill>
            </a:endParaRPr>
          </a:p>
        </p:txBody>
      </p:sp>
      <p:sp>
        <p:nvSpPr>
          <p:cNvPr id="5" name="نگهدارنده مکان شماره اسلاید 4"/>
          <p:cNvSpPr>
            <a:spLocks noGrp="1"/>
          </p:cNvSpPr>
          <p:nvPr>
            <p:ph type="sldNum" sz="quarter" idx="12"/>
          </p:nvPr>
        </p:nvSpPr>
        <p:spPr/>
        <p:txBody>
          <a:bodyPr/>
          <a:lstStyle>
            <a:lvl1pPr>
              <a:defRPr/>
            </a:lvl1pPr>
          </a:lstStyle>
          <a:p>
            <a:fld id="{3D81FEAA-97A1-4F84-81E7-25D1CEF0CA1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51374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خالی">
    <p:spTree>
      <p:nvGrpSpPr>
        <p:cNvPr id="1" name=""/>
        <p:cNvGrpSpPr/>
        <p:nvPr/>
      </p:nvGrpSpPr>
      <p:grpSpPr>
        <a:xfrm>
          <a:off x="0" y="0"/>
          <a:ext cx="0" cy="0"/>
          <a:chOff x="0" y="0"/>
          <a:chExt cx="0" cy="0"/>
        </a:xfrm>
      </p:grpSpPr>
      <p:sp>
        <p:nvSpPr>
          <p:cNvPr id="2" name="نگهدارنده مکان تاریخ 1"/>
          <p:cNvSpPr>
            <a:spLocks noGrp="1"/>
          </p:cNvSpPr>
          <p:nvPr>
            <p:ph type="dt" sz="half" idx="10"/>
          </p:nvPr>
        </p:nvSpPr>
        <p:spPr/>
        <p:txBody>
          <a:bodyPr/>
          <a:lstStyle>
            <a:lvl1pPr>
              <a:defRPr/>
            </a:lvl1pPr>
          </a:lstStyle>
          <a:p>
            <a:endParaRPr lang="en-US">
              <a:solidFill>
                <a:srgbClr val="000000"/>
              </a:solidFill>
            </a:endParaRPr>
          </a:p>
        </p:txBody>
      </p:sp>
      <p:sp>
        <p:nvSpPr>
          <p:cNvPr id="3" name="نگهدارنده مکان پانویس 2"/>
          <p:cNvSpPr>
            <a:spLocks noGrp="1"/>
          </p:cNvSpPr>
          <p:nvPr>
            <p:ph type="ftr" sz="quarter" idx="11"/>
          </p:nvPr>
        </p:nvSpPr>
        <p:spPr/>
        <p:txBody>
          <a:bodyPr/>
          <a:lstStyle>
            <a:lvl1pPr>
              <a:defRPr/>
            </a:lvl1pPr>
          </a:lstStyle>
          <a:p>
            <a:endParaRPr lang="en-US">
              <a:solidFill>
                <a:srgbClr val="000000"/>
              </a:solidFill>
            </a:endParaRPr>
          </a:p>
        </p:txBody>
      </p:sp>
      <p:sp>
        <p:nvSpPr>
          <p:cNvPr id="4" name="نگهدارنده مکان شماره اسلاید 3"/>
          <p:cNvSpPr>
            <a:spLocks noGrp="1"/>
          </p:cNvSpPr>
          <p:nvPr>
            <p:ph type="sldNum" sz="quarter" idx="12"/>
          </p:nvPr>
        </p:nvSpPr>
        <p:spPr/>
        <p:txBody>
          <a:bodyPr/>
          <a:lstStyle>
            <a:lvl1pPr>
              <a:defRPr/>
            </a:lvl1pPr>
          </a:lstStyle>
          <a:p>
            <a:fld id="{82C4110F-E681-4344-A70E-DD833813FB0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020995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ا با عنوا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lstStyle>
            <a:lvl1pPr algn="r">
              <a:defRPr sz="2000" b="1"/>
            </a:lvl1pPr>
          </a:lstStyle>
          <a:p>
            <a:r>
              <a:rPr lang="fa-IR"/>
              <a:t>برای ویرایش سبک عنوان اسلاید اصلی، کلیک نمایید</a:t>
            </a:r>
          </a:p>
        </p:txBody>
      </p:sp>
      <p:sp>
        <p:nvSpPr>
          <p:cNvPr id="3" name="نگهدارنده مکان محتوا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a-IR"/>
              <a:t>برای ویرایش سبک متن اسلاید اصلی، کلیک نمایید</a:t>
            </a:r>
          </a:p>
          <a:p>
            <a:pPr lvl="1"/>
            <a:r>
              <a:rPr lang="fa-IR"/>
              <a:t>سطح دوم</a:t>
            </a:r>
          </a:p>
          <a:p>
            <a:pPr lvl="2"/>
            <a:r>
              <a:rPr lang="fa-IR"/>
              <a:t>سطح سوم</a:t>
            </a:r>
          </a:p>
          <a:p>
            <a:pPr lvl="3"/>
            <a:r>
              <a:rPr lang="fa-IR"/>
              <a:t>سطح چهارم</a:t>
            </a:r>
          </a:p>
          <a:p>
            <a:pPr lvl="4"/>
            <a:r>
              <a:rPr lang="fa-IR"/>
              <a:t>سطح پنجم</a:t>
            </a:r>
          </a:p>
        </p:txBody>
      </p:sp>
      <p:sp>
        <p:nvSpPr>
          <p:cNvPr id="4" name="نگهدارنده مکان متن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a-IR"/>
              <a:t>برای ویرایش سبک متن اسلاید اصلی، کلیک نمایید</a:t>
            </a:r>
          </a:p>
        </p:txBody>
      </p:sp>
      <p:sp>
        <p:nvSpPr>
          <p:cNvPr id="5" name="نگهدارنده مکان تاریخ 4"/>
          <p:cNvSpPr>
            <a:spLocks noGrp="1"/>
          </p:cNvSpPr>
          <p:nvPr>
            <p:ph type="dt" sz="half" idx="10"/>
          </p:nvPr>
        </p:nvSpPr>
        <p:spPr/>
        <p:txBody>
          <a:bodyPr/>
          <a:lstStyle>
            <a:lvl1pPr>
              <a:defRPr/>
            </a:lvl1pPr>
          </a:lstStyle>
          <a:p>
            <a:endParaRPr lang="en-US">
              <a:solidFill>
                <a:srgbClr val="000000"/>
              </a:solidFill>
            </a:endParaRPr>
          </a:p>
        </p:txBody>
      </p:sp>
      <p:sp>
        <p:nvSpPr>
          <p:cNvPr id="6" name="نگهدارنده مکان پانویس 5"/>
          <p:cNvSpPr>
            <a:spLocks noGrp="1"/>
          </p:cNvSpPr>
          <p:nvPr>
            <p:ph type="ftr" sz="quarter" idx="11"/>
          </p:nvPr>
        </p:nvSpPr>
        <p:spPr/>
        <p:txBody>
          <a:bodyPr/>
          <a:lstStyle>
            <a:lvl1pPr>
              <a:defRPr/>
            </a:lvl1pPr>
          </a:lstStyle>
          <a:p>
            <a:endParaRPr lang="en-US">
              <a:solidFill>
                <a:srgbClr val="000000"/>
              </a:solidFill>
            </a:endParaRPr>
          </a:p>
        </p:txBody>
      </p:sp>
      <p:sp>
        <p:nvSpPr>
          <p:cNvPr id="7" name="نگهدارنده مکان شماره اسلاید 6"/>
          <p:cNvSpPr>
            <a:spLocks noGrp="1"/>
          </p:cNvSpPr>
          <p:nvPr>
            <p:ph type="sldNum" sz="quarter" idx="12"/>
          </p:nvPr>
        </p:nvSpPr>
        <p:spPr/>
        <p:txBody>
          <a:bodyPr/>
          <a:lstStyle>
            <a:lvl1pPr>
              <a:defRPr/>
            </a:lvl1pPr>
          </a:lstStyle>
          <a:p>
            <a:fld id="{5DB81D48-A678-4733-91DC-0986A409F3B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07978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 محتوی">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a-IR"/>
              <a:t>برای ویرایش سبک عنوان اسلاید اصلی، کلیک نمایید</a:t>
            </a:r>
          </a:p>
        </p:txBody>
      </p:sp>
      <p:sp>
        <p:nvSpPr>
          <p:cNvPr id="3" name="نگهدارنده مکان محتوا 2"/>
          <p:cNvSpPr>
            <a:spLocks noGrp="1"/>
          </p:cNvSpPr>
          <p:nvPr>
            <p:ph idx="1"/>
          </p:nvPr>
        </p:nvSpPr>
        <p:spPr/>
        <p:txBody>
          <a:bodyPr/>
          <a:lstStyle/>
          <a:p>
            <a:pPr lvl="0"/>
            <a:r>
              <a:rPr lang="fa-IR"/>
              <a:t>برای ویرایش سبک متن اسلاید اصلی، کلیک نمایید</a:t>
            </a:r>
          </a:p>
          <a:p>
            <a:pPr lvl="1"/>
            <a:r>
              <a:rPr lang="fa-IR"/>
              <a:t>سطح دوم</a:t>
            </a:r>
          </a:p>
          <a:p>
            <a:pPr lvl="2"/>
            <a:r>
              <a:rPr lang="fa-IR"/>
              <a:t>سطح سوم</a:t>
            </a:r>
          </a:p>
          <a:p>
            <a:pPr lvl="3"/>
            <a:r>
              <a:rPr lang="fa-IR"/>
              <a:t>سطح چهارم</a:t>
            </a:r>
          </a:p>
          <a:p>
            <a:pPr lvl="4"/>
            <a:r>
              <a:rPr lang="fa-IR"/>
              <a:t>سطح پنجم</a:t>
            </a:r>
          </a:p>
        </p:txBody>
      </p:sp>
      <p:sp>
        <p:nvSpPr>
          <p:cNvPr id="4" name="نگهدارنده مکان تاریخ 3"/>
          <p:cNvSpPr>
            <a:spLocks noGrp="1"/>
          </p:cNvSpPr>
          <p:nvPr>
            <p:ph type="dt" sz="half" idx="10"/>
          </p:nvPr>
        </p:nvSpPr>
        <p:spPr/>
        <p:txBody>
          <a:bodyPr/>
          <a:lstStyle/>
          <a:p>
            <a:fld id="{00A63343-CDD1-47A9-B645-4EDA8466A729}" type="datetimeFigureOut">
              <a:rPr lang="fa-IR" smtClean="0"/>
              <a:pPr/>
              <a:t>1445/02/14</a:t>
            </a:fld>
            <a:endParaRPr lang="fa-IR"/>
          </a:p>
        </p:txBody>
      </p:sp>
      <p:sp>
        <p:nvSpPr>
          <p:cNvPr id="5" name="نگهدارنده مکان پانویس 4"/>
          <p:cNvSpPr>
            <a:spLocks noGrp="1"/>
          </p:cNvSpPr>
          <p:nvPr>
            <p:ph type="ftr" sz="quarter" idx="11"/>
          </p:nvPr>
        </p:nvSpPr>
        <p:spPr/>
        <p:txBody>
          <a:bodyPr/>
          <a:lstStyle/>
          <a:p>
            <a:endParaRPr lang="fa-IR"/>
          </a:p>
        </p:txBody>
      </p:sp>
      <p:sp>
        <p:nvSpPr>
          <p:cNvPr id="6" name="نگهدارنده مکان شماره اسلاید 5"/>
          <p:cNvSpPr>
            <a:spLocks noGrp="1"/>
          </p:cNvSpPr>
          <p:nvPr>
            <p:ph type="sldNum" sz="quarter" idx="12"/>
          </p:nvPr>
        </p:nvSpPr>
        <p:spPr/>
        <p:txBody>
          <a:bodyPr/>
          <a:lstStyle/>
          <a:p>
            <a:fld id="{0CCEEC61-8F58-496C-B7AD-017D2684803D}" type="slidenum">
              <a:rPr lang="fa-IR" smtClean="0"/>
              <a:pPr/>
              <a:t>‹#›</a:t>
            </a:fld>
            <a:endParaRPr lang="fa-IR"/>
          </a:p>
        </p:txBody>
      </p:sp>
    </p:spTree>
    <p:extLst>
      <p:ext uri="{BB962C8B-B14F-4D97-AF65-F5344CB8AC3E}">
        <p14:creationId xmlns:p14="http://schemas.microsoft.com/office/powerpoint/2010/main" val="6289918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تصویر با عنوان">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lstStyle>
            <a:lvl1pPr algn="r">
              <a:defRPr sz="2000" b="1"/>
            </a:lvl1pPr>
          </a:lstStyle>
          <a:p>
            <a:r>
              <a:rPr lang="fa-IR"/>
              <a:t>برای ویرایش سبک عنوان اسلاید اصلی، کلیک نمایید</a:t>
            </a:r>
          </a:p>
        </p:txBody>
      </p:sp>
      <p:sp>
        <p:nvSpPr>
          <p:cNvPr id="3" name="نگهدارنده مکان تصویر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نگهدارنده مکان متن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a-IR"/>
              <a:t>برای ویرایش سبک متن اسلاید اصلی، کلیک نمایید</a:t>
            </a:r>
          </a:p>
        </p:txBody>
      </p:sp>
      <p:sp>
        <p:nvSpPr>
          <p:cNvPr id="5" name="نگهدارنده مکان تاریخ 4"/>
          <p:cNvSpPr>
            <a:spLocks noGrp="1"/>
          </p:cNvSpPr>
          <p:nvPr>
            <p:ph type="dt" sz="half" idx="10"/>
          </p:nvPr>
        </p:nvSpPr>
        <p:spPr/>
        <p:txBody>
          <a:bodyPr/>
          <a:lstStyle>
            <a:lvl1pPr>
              <a:defRPr/>
            </a:lvl1pPr>
          </a:lstStyle>
          <a:p>
            <a:endParaRPr lang="en-US">
              <a:solidFill>
                <a:srgbClr val="000000"/>
              </a:solidFill>
            </a:endParaRPr>
          </a:p>
        </p:txBody>
      </p:sp>
      <p:sp>
        <p:nvSpPr>
          <p:cNvPr id="6" name="نگهدارنده مکان پانویس 5"/>
          <p:cNvSpPr>
            <a:spLocks noGrp="1"/>
          </p:cNvSpPr>
          <p:nvPr>
            <p:ph type="ftr" sz="quarter" idx="11"/>
          </p:nvPr>
        </p:nvSpPr>
        <p:spPr/>
        <p:txBody>
          <a:bodyPr/>
          <a:lstStyle>
            <a:lvl1pPr>
              <a:defRPr/>
            </a:lvl1pPr>
          </a:lstStyle>
          <a:p>
            <a:endParaRPr lang="en-US">
              <a:solidFill>
                <a:srgbClr val="000000"/>
              </a:solidFill>
            </a:endParaRPr>
          </a:p>
        </p:txBody>
      </p:sp>
      <p:sp>
        <p:nvSpPr>
          <p:cNvPr id="7" name="نگهدارنده مکان شماره اسلاید 6"/>
          <p:cNvSpPr>
            <a:spLocks noGrp="1"/>
          </p:cNvSpPr>
          <p:nvPr>
            <p:ph type="sldNum" sz="quarter" idx="12"/>
          </p:nvPr>
        </p:nvSpPr>
        <p:spPr/>
        <p:txBody>
          <a:bodyPr/>
          <a:lstStyle>
            <a:lvl1pPr>
              <a:defRPr/>
            </a:lvl1pPr>
          </a:lstStyle>
          <a:p>
            <a:fld id="{C0ADC44B-AFE6-4462-B75C-AF6A18589CE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897063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 متن عمودی">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a-IR"/>
              <a:t>برای ویرایش سبک عنوان اسلاید اصلی، کلیک نمایید</a:t>
            </a:r>
          </a:p>
        </p:txBody>
      </p:sp>
      <p:sp>
        <p:nvSpPr>
          <p:cNvPr id="3" name="نگهدارنده مکان متن عمودی 2"/>
          <p:cNvSpPr>
            <a:spLocks noGrp="1"/>
          </p:cNvSpPr>
          <p:nvPr>
            <p:ph type="body" orient="vert" idx="1"/>
          </p:nvPr>
        </p:nvSpPr>
        <p:spPr/>
        <p:txBody>
          <a:bodyPr vert="eaVert"/>
          <a:lstStyle/>
          <a:p>
            <a:pPr lvl="0"/>
            <a:r>
              <a:rPr lang="fa-IR"/>
              <a:t>برای ویرایش سبک متن اسلاید اصلی، کلیک نمایید</a:t>
            </a:r>
          </a:p>
          <a:p>
            <a:pPr lvl="1"/>
            <a:r>
              <a:rPr lang="fa-IR"/>
              <a:t>سطح دوم</a:t>
            </a:r>
          </a:p>
          <a:p>
            <a:pPr lvl="2"/>
            <a:r>
              <a:rPr lang="fa-IR"/>
              <a:t>سطح سوم</a:t>
            </a:r>
          </a:p>
          <a:p>
            <a:pPr lvl="3"/>
            <a:r>
              <a:rPr lang="fa-IR"/>
              <a:t>سطح چهارم</a:t>
            </a:r>
          </a:p>
          <a:p>
            <a:pPr lvl="4"/>
            <a:r>
              <a:rPr lang="fa-IR"/>
              <a:t>سطح پنجم</a:t>
            </a:r>
          </a:p>
        </p:txBody>
      </p:sp>
      <p:sp>
        <p:nvSpPr>
          <p:cNvPr id="4" name="نگهدارنده مکان تاریخ 3"/>
          <p:cNvSpPr>
            <a:spLocks noGrp="1"/>
          </p:cNvSpPr>
          <p:nvPr>
            <p:ph type="dt" sz="half" idx="10"/>
          </p:nvPr>
        </p:nvSpPr>
        <p:spPr/>
        <p:txBody>
          <a:bodyPr/>
          <a:lstStyle>
            <a:lvl1pPr>
              <a:defRPr/>
            </a:lvl1pPr>
          </a:lstStyle>
          <a:p>
            <a:endParaRPr lang="en-US">
              <a:solidFill>
                <a:srgbClr val="000000"/>
              </a:solidFill>
            </a:endParaRPr>
          </a:p>
        </p:txBody>
      </p:sp>
      <p:sp>
        <p:nvSpPr>
          <p:cNvPr id="5" name="نگهدارنده مکان پانویس 4"/>
          <p:cNvSpPr>
            <a:spLocks noGrp="1"/>
          </p:cNvSpPr>
          <p:nvPr>
            <p:ph type="ftr" sz="quarter" idx="11"/>
          </p:nvPr>
        </p:nvSpPr>
        <p:spPr/>
        <p:txBody>
          <a:bodyPr/>
          <a:lstStyle>
            <a:lvl1pPr>
              <a:defRPr/>
            </a:lvl1pPr>
          </a:lstStyle>
          <a:p>
            <a:endParaRPr lang="en-US">
              <a:solidFill>
                <a:srgbClr val="000000"/>
              </a:solidFill>
            </a:endParaRPr>
          </a:p>
        </p:txBody>
      </p:sp>
      <p:sp>
        <p:nvSpPr>
          <p:cNvPr id="6" name="نگهدارنده مکان شماره اسلاید 5"/>
          <p:cNvSpPr>
            <a:spLocks noGrp="1"/>
          </p:cNvSpPr>
          <p:nvPr>
            <p:ph type="sldNum" sz="quarter" idx="12"/>
          </p:nvPr>
        </p:nvSpPr>
        <p:spPr/>
        <p:txBody>
          <a:bodyPr/>
          <a:lstStyle>
            <a:lvl1pPr>
              <a:defRPr/>
            </a:lvl1pPr>
          </a:lstStyle>
          <a:p>
            <a:fld id="{3B9EFAB4-7749-44A7-81F8-EBE892DC954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158061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عمودی و متن">
    <p:spTree>
      <p:nvGrpSpPr>
        <p:cNvPr id="1" name=""/>
        <p:cNvGrpSpPr/>
        <p:nvPr/>
      </p:nvGrpSpPr>
      <p:grpSpPr>
        <a:xfrm>
          <a:off x="0" y="0"/>
          <a:ext cx="0" cy="0"/>
          <a:chOff x="0" y="0"/>
          <a:chExt cx="0" cy="0"/>
        </a:xfrm>
      </p:grpSpPr>
      <p:sp>
        <p:nvSpPr>
          <p:cNvPr id="2" name="عنوان عمودی 1"/>
          <p:cNvSpPr>
            <a:spLocks noGrp="1"/>
          </p:cNvSpPr>
          <p:nvPr>
            <p:ph type="title" orient="vert"/>
          </p:nvPr>
        </p:nvSpPr>
        <p:spPr>
          <a:xfrm>
            <a:off x="7004050" y="214313"/>
            <a:ext cx="1951038" cy="5918200"/>
          </a:xfrm>
        </p:spPr>
        <p:txBody>
          <a:bodyPr vert="eaVert"/>
          <a:lstStyle/>
          <a:p>
            <a:r>
              <a:rPr lang="fa-IR"/>
              <a:t>برای ویرایش سبک عنوان اسلاید اصلی، کلیک نمایید</a:t>
            </a:r>
          </a:p>
        </p:txBody>
      </p:sp>
      <p:sp>
        <p:nvSpPr>
          <p:cNvPr id="3" name="نگهدارنده مکان متن عمودی 2"/>
          <p:cNvSpPr>
            <a:spLocks noGrp="1"/>
          </p:cNvSpPr>
          <p:nvPr>
            <p:ph type="body" orient="vert" idx="1"/>
          </p:nvPr>
        </p:nvSpPr>
        <p:spPr>
          <a:xfrm>
            <a:off x="1150938" y="214313"/>
            <a:ext cx="5700712" cy="5918200"/>
          </a:xfrm>
        </p:spPr>
        <p:txBody>
          <a:bodyPr vert="eaVert"/>
          <a:lstStyle/>
          <a:p>
            <a:pPr lvl="0"/>
            <a:r>
              <a:rPr lang="fa-IR"/>
              <a:t>برای ویرایش سبک متن اسلاید اصلی، کلیک نمایید</a:t>
            </a:r>
          </a:p>
          <a:p>
            <a:pPr lvl="1"/>
            <a:r>
              <a:rPr lang="fa-IR"/>
              <a:t>سطح دوم</a:t>
            </a:r>
          </a:p>
          <a:p>
            <a:pPr lvl="2"/>
            <a:r>
              <a:rPr lang="fa-IR"/>
              <a:t>سطح سوم</a:t>
            </a:r>
          </a:p>
          <a:p>
            <a:pPr lvl="3"/>
            <a:r>
              <a:rPr lang="fa-IR"/>
              <a:t>سطح چهارم</a:t>
            </a:r>
          </a:p>
          <a:p>
            <a:pPr lvl="4"/>
            <a:r>
              <a:rPr lang="fa-IR"/>
              <a:t>سطح پنجم</a:t>
            </a:r>
          </a:p>
        </p:txBody>
      </p:sp>
      <p:sp>
        <p:nvSpPr>
          <p:cNvPr id="4" name="نگهدارنده مکان تاریخ 3"/>
          <p:cNvSpPr>
            <a:spLocks noGrp="1"/>
          </p:cNvSpPr>
          <p:nvPr>
            <p:ph type="dt" sz="half" idx="10"/>
          </p:nvPr>
        </p:nvSpPr>
        <p:spPr/>
        <p:txBody>
          <a:bodyPr/>
          <a:lstStyle>
            <a:lvl1pPr>
              <a:defRPr/>
            </a:lvl1pPr>
          </a:lstStyle>
          <a:p>
            <a:endParaRPr lang="en-US">
              <a:solidFill>
                <a:srgbClr val="000000"/>
              </a:solidFill>
            </a:endParaRPr>
          </a:p>
        </p:txBody>
      </p:sp>
      <p:sp>
        <p:nvSpPr>
          <p:cNvPr id="5" name="نگهدارنده مکان پانویس 4"/>
          <p:cNvSpPr>
            <a:spLocks noGrp="1"/>
          </p:cNvSpPr>
          <p:nvPr>
            <p:ph type="ftr" sz="quarter" idx="11"/>
          </p:nvPr>
        </p:nvSpPr>
        <p:spPr/>
        <p:txBody>
          <a:bodyPr/>
          <a:lstStyle>
            <a:lvl1pPr>
              <a:defRPr/>
            </a:lvl1pPr>
          </a:lstStyle>
          <a:p>
            <a:endParaRPr lang="en-US">
              <a:solidFill>
                <a:srgbClr val="000000"/>
              </a:solidFill>
            </a:endParaRPr>
          </a:p>
        </p:txBody>
      </p:sp>
      <p:sp>
        <p:nvSpPr>
          <p:cNvPr id="6" name="نگهدارنده مکان شماره اسلاید 5"/>
          <p:cNvSpPr>
            <a:spLocks noGrp="1"/>
          </p:cNvSpPr>
          <p:nvPr>
            <p:ph type="sldNum" sz="quarter" idx="12"/>
          </p:nvPr>
        </p:nvSpPr>
        <p:spPr/>
        <p:txBody>
          <a:bodyPr/>
          <a:lstStyle>
            <a:lvl1pPr>
              <a:defRPr/>
            </a:lvl1pPr>
          </a:lstStyle>
          <a:p>
            <a:fld id="{714CCB12-C47E-43D5-BFFD-C241B1C8758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7467587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fld id="{CA89DFE9-B27E-4AD9-B9C4-BEBEE2D154A7}" type="datetimeFigureOut">
              <a:rPr lang="fa-IR">
                <a:solidFill>
                  <a:srgbClr val="DBF5F9">
                    <a:shade val="90000"/>
                  </a:srgbClr>
                </a:solidFill>
              </a:rPr>
              <a:pPr>
                <a:defRPr/>
              </a:pPr>
              <a:t>1445/02/14</a:t>
            </a:fld>
            <a:endParaRPr lang="en-US">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a:solidFill>
                  <a:srgbClr val="D1EAEE"/>
                </a:solidFill>
              </a:defRPr>
            </a:lvl1pPr>
          </a:lstStyle>
          <a:p>
            <a:fld id="{714FECC3-02C9-486F-B4DC-86E5120F606E}" type="slidenum">
              <a:rPr lang="ar-SA"/>
              <a:pPr/>
              <a:t>‹#›</a:t>
            </a:fld>
            <a:endParaRPr lang="en-US"/>
          </a:p>
        </p:txBody>
      </p:sp>
    </p:spTree>
    <p:extLst>
      <p:ext uri="{BB962C8B-B14F-4D97-AF65-F5344CB8AC3E}">
        <p14:creationId xmlns:p14="http://schemas.microsoft.com/office/powerpoint/2010/main" val="3828404772"/>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5890CC2A-F43A-4811-9701-7C3955749967}" type="datetimeFigureOut">
              <a:rPr lang="fa-IR">
                <a:solidFill>
                  <a:srgbClr val="04617B">
                    <a:shade val="90000"/>
                  </a:srgbClr>
                </a:solidFill>
              </a:rPr>
              <a:pPr>
                <a:defRPr/>
              </a:pPr>
              <a:t>1445/02/14</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2631E4BF-8F0C-4CE9-9DC0-B3986EC7F0E1}" type="slidenum">
              <a:rPr lang="ar-SA"/>
              <a:pPr/>
              <a:t>‹#›</a:t>
            </a:fld>
            <a:endParaRPr lang="en-US"/>
          </a:p>
        </p:txBody>
      </p:sp>
    </p:spTree>
    <p:extLst>
      <p:ext uri="{BB962C8B-B14F-4D97-AF65-F5344CB8AC3E}">
        <p14:creationId xmlns:p14="http://schemas.microsoft.com/office/powerpoint/2010/main" val="27635608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5"/>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533B124-93FE-477F-B56F-49368E74FFC2}" type="datetimeFigureOut">
              <a:rPr lang="fa-IR">
                <a:solidFill>
                  <a:srgbClr val="DBF5F9">
                    <a:shade val="90000"/>
                  </a:srgbClr>
                </a:solidFill>
              </a:rPr>
              <a:pPr>
                <a:defRPr/>
              </a:pPr>
              <a:t>1445/02/14</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a:solidFill>
                  <a:srgbClr val="D1EAEE"/>
                </a:solidFill>
              </a:defRPr>
            </a:lvl1pPr>
          </a:lstStyle>
          <a:p>
            <a:fld id="{96BC9F7A-F3AA-41F9-9D52-44352A9F22F6}" type="slidenum">
              <a:rPr lang="ar-SA"/>
              <a:pPr/>
              <a:t>‹#›</a:t>
            </a:fld>
            <a:endParaRPr lang="en-US"/>
          </a:p>
        </p:txBody>
      </p:sp>
    </p:spTree>
    <p:extLst>
      <p:ext uri="{BB962C8B-B14F-4D97-AF65-F5344CB8AC3E}">
        <p14:creationId xmlns:p14="http://schemas.microsoft.com/office/powerpoint/2010/main" val="1078251018"/>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ACB38DA3-8733-4E5B-BCD5-016361906053}" type="datetimeFigureOut">
              <a:rPr lang="fa-IR">
                <a:solidFill>
                  <a:srgbClr val="04617B">
                    <a:shade val="90000"/>
                  </a:srgbClr>
                </a:solidFill>
              </a:rPr>
              <a:pPr>
                <a:defRPr/>
              </a:pPr>
              <a:t>1445/02/14</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7F574433-0BE3-4C95-82FD-0A0834294214}" type="slidenum">
              <a:rPr lang="ar-SA"/>
              <a:pPr/>
              <a:t>‹#›</a:t>
            </a:fld>
            <a:endParaRPr lang="en-US"/>
          </a:p>
        </p:txBody>
      </p:sp>
    </p:spTree>
    <p:extLst>
      <p:ext uri="{BB962C8B-B14F-4D97-AF65-F5344CB8AC3E}">
        <p14:creationId xmlns:p14="http://schemas.microsoft.com/office/powerpoint/2010/main" val="37844893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fld id="{D3ABDB9F-F3ED-42DF-A009-15402280F352}" type="datetimeFigureOut">
              <a:rPr lang="fa-IR">
                <a:solidFill>
                  <a:srgbClr val="04617B">
                    <a:shade val="90000"/>
                  </a:srgbClr>
                </a:solidFill>
              </a:rPr>
              <a:pPr>
                <a:defRPr/>
              </a:pPr>
              <a:t>1445/02/14</a:t>
            </a:fld>
            <a:endParaRPr lang="en-US">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749B73D5-FBCC-4453-9702-C81E7AF38822}" type="slidenum">
              <a:rPr lang="ar-SA"/>
              <a:pPr/>
              <a:t>‹#›</a:t>
            </a:fld>
            <a:endParaRPr lang="en-US"/>
          </a:p>
        </p:txBody>
      </p:sp>
    </p:spTree>
    <p:extLst>
      <p:ext uri="{BB962C8B-B14F-4D97-AF65-F5344CB8AC3E}">
        <p14:creationId xmlns:p14="http://schemas.microsoft.com/office/powerpoint/2010/main" val="30724135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fld id="{BF582BBA-38ED-4C36-B3DE-099914F371CB}" type="datetimeFigureOut">
              <a:rPr lang="fa-IR">
                <a:solidFill>
                  <a:srgbClr val="04617B">
                    <a:shade val="90000"/>
                  </a:srgbClr>
                </a:solidFill>
              </a:rPr>
              <a:pPr>
                <a:defRPr/>
              </a:pPr>
              <a:t>1445/02/14</a:t>
            </a:fld>
            <a:endParaRPr lang="en-US">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000E1B0-AC5C-4C66-A8FE-7028C2C20F41}" type="slidenum">
              <a:rPr lang="ar-SA"/>
              <a:pPr/>
              <a:t>‹#›</a:t>
            </a:fld>
            <a:endParaRPr lang="en-US"/>
          </a:p>
        </p:txBody>
      </p:sp>
    </p:spTree>
    <p:extLst>
      <p:ext uri="{BB962C8B-B14F-4D97-AF65-F5344CB8AC3E}">
        <p14:creationId xmlns:p14="http://schemas.microsoft.com/office/powerpoint/2010/main" val="12130557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39283DF-ECA1-40C7-8C53-1DF35B617BE5}" type="datetimeFigureOut">
              <a:rPr lang="fa-IR">
                <a:solidFill>
                  <a:srgbClr val="04617B">
                    <a:shade val="90000"/>
                  </a:srgbClr>
                </a:solidFill>
              </a:rPr>
              <a:pPr>
                <a:defRPr/>
              </a:pPr>
              <a:t>1445/02/14</a:t>
            </a:fld>
            <a:endParaRPr lang="en-US">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65A554EA-FAD9-45BF-B551-CB79C38483DC}" type="slidenum">
              <a:rPr lang="ar-SA"/>
              <a:pPr/>
              <a:t>‹#›</a:t>
            </a:fld>
            <a:endParaRPr lang="en-US"/>
          </a:p>
        </p:txBody>
      </p:sp>
    </p:spTree>
    <p:extLst>
      <p:ext uri="{BB962C8B-B14F-4D97-AF65-F5344CB8AC3E}">
        <p14:creationId xmlns:p14="http://schemas.microsoft.com/office/powerpoint/2010/main" val="297640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سربرگ بخش">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fa-IR"/>
              <a:t>برای ویرایش سبک عنوان اسلاید اصلی، کلیک نمایید</a:t>
            </a:r>
          </a:p>
        </p:txBody>
      </p:sp>
      <p:sp>
        <p:nvSpPr>
          <p:cNvPr id="3" name="نگهدارنده مکان متن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a-IR"/>
              <a:t>برای ویرایش سبک متن اسلاید اصلی، کلیک نمایید</a:t>
            </a:r>
          </a:p>
        </p:txBody>
      </p:sp>
      <p:sp>
        <p:nvSpPr>
          <p:cNvPr id="4" name="نگهدارنده مکان تاریخ 3"/>
          <p:cNvSpPr>
            <a:spLocks noGrp="1"/>
          </p:cNvSpPr>
          <p:nvPr>
            <p:ph type="dt" sz="half" idx="10"/>
          </p:nvPr>
        </p:nvSpPr>
        <p:spPr/>
        <p:txBody>
          <a:bodyPr/>
          <a:lstStyle/>
          <a:p>
            <a:fld id="{00A63343-CDD1-47A9-B645-4EDA8466A729}" type="datetimeFigureOut">
              <a:rPr lang="fa-IR" smtClean="0"/>
              <a:pPr/>
              <a:t>1445/02/14</a:t>
            </a:fld>
            <a:endParaRPr lang="fa-IR"/>
          </a:p>
        </p:txBody>
      </p:sp>
      <p:sp>
        <p:nvSpPr>
          <p:cNvPr id="5" name="نگهدارنده مکان پانویس 4"/>
          <p:cNvSpPr>
            <a:spLocks noGrp="1"/>
          </p:cNvSpPr>
          <p:nvPr>
            <p:ph type="ftr" sz="quarter" idx="11"/>
          </p:nvPr>
        </p:nvSpPr>
        <p:spPr/>
        <p:txBody>
          <a:bodyPr/>
          <a:lstStyle/>
          <a:p>
            <a:endParaRPr lang="fa-IR"/>
          </a:p>
        </p:txBody>
      </p:sp>
      <p:sp>
        <p:nvSpPr>
          <p:cNvPr id="6" name="نگهدارنده مکان شماره اسلاید 5"/>
          <p:cNvSpPr>
            <a:spLocks noGrp="1"/>
          </p:cNvSpPr>
          <p:nvPr>
            <p:ph type="sldNum" sz="quarter" idx="12"/>
          </p:nvPr>
        </p:nvSpPr>
        <p:spPr/>
        <p:txBody>
          <a:bodyPr/>
          <a:lstStyle/>
          <a:p>
            <a:fld id="{0CCEEC61-8F58-496C-B7AD-017D2684803D}" type="slidenum">
              <a:rPr lang="fa-IR" smtClean="0"/>
              <a:pPr/>
              <a:t>‹#›</a:t>
            </a:fld>
            <a:endParaRPr lang="fa-IR"/>
          </a:p>
        </p:txBody>
      </p:sp>
    </p:spTree>
    <p:extLst>
      <p:ext uri="{BB962C8B-B14F-4D97-AF65-F5344CB8AC3E}">
        <p14:creationId xmlns:p14="http://schemas.microsoft.com/office/powerpoint/2010/main" val="1868522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B040DFD6-587A-453A-997E-38F63E6A1892}" type="datetimeFigureOut">
              <a:rPr lang="fa-IR">
                <a:solidFill>
                  <a:srgbClr val="04617B">
                    <a:shade val="90000"/>
                  </a:srgbClr>
                </a:solidFill>
              </a:rPr>
              <a:pPr>
                <a:defRPr/>
              </a:pPr>
              <a:t>1445/02/14</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0C9C9E51-0D3B-482D-B02A-08B1390B7C5F}" type="slidenum">
              <a:rPr lang="ar-SA"/>
              <a:pPr/>
              <a:t>‹#›</a:t>
            </a:fld>
            <a:endParaRPr lang="en-US"/>
          </a:p>
        </p:txBody>
      </p:sp>
    </p:spTree>
    <p:extLst>
      <p:ext uri="{BB962C8B-B14F-4D97-AF65-F5344CB8AC3E}">
        <p14:creationId xmlns:p14="http://schemas.microsoft.com/office/powerpoint/2010/main" val="28746360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solidFill>
                <a:prstClr val="black"/>
              </a:solidFill>
              <a:cs typeface="B Nazanin" pitchFamily="2" charset="-78"/>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solidFill>
                <a:prstClr val="black"/>
              </a:solidFill>
              <a:cs typeface="B Nazanin" pitchFamily="2" charset="-78"/>
            </a:endParaRPr>
          </a:p>
        </p:txBody>
      </p:sp>
      <p:sp>
        <p:nvSpPr>
          <p:cNvPr id="2" name="Title 1"/>
          <p:cNvSpPr>
            <a:spLocks noGrp="1"/>
          </p:cNvSpPr>
          <p:nvPr>
            <p:ph type="title"/>
          </p:nvPr>
        </p:nvSpPr>
        <p:spPr>
          <a:xfrm>
            <a:off x="609600" y="1176997"/>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AF3157BD-9E33-46C6-AECF-807C356BA19B}" type="datetimeFigureOut">
              <a:rPr lang="fa-IR">
                <a:solidFill>
                  <a:srgbClr val="04617B">
                    <a:shade val="90000"/>
                  </a:srgbClr>
                </a:solidFill>
              </a:rPr>
              <a:pPr>
                <a:defRPr/>
              </a:pPr>
              <a:t>1445/02/14</a:t>
            </a:fld>
            <a:endParaRPr lang="en-US">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F886BF9D-3755-41D4-A105-1BA951A222C5}" type="slidenum">
              <a:rPr lang="ar-SA"/>
              <a:pPr/>
              <a:t>‹#›</a:t>
            </a:fld>
            <a:endParaRPr lang="en-US"/>
          </a:p>
        </p:txBody>
      </p:sp>
    </p:spTree>
    <p:extLst>
      <p:ext uri="{BB962C8B-B14F-4D97-AF65-F5344CB8AC3E}">
        <p14:creationId xmlns:p14="http://schemas.microsoft.com/office/powerpoint/2010/main" val="37787232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FD835632-8A86-4F53-87E5-F925138F1E12}" type="datetimeFigureOut">
              <a:rPr lang="fa-IR">
                <a:solidFill>
                  <a:srgbClr val="04617B">
                    <a:shade val="90000"/>
                  </a:srgbClr>
                </a:solidFill>
              </a:rPr>
              <a:pPr>
                <a:defRPr/>
              </a:pPr>
              <a:t>1445/02/14</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65C6BAD6-2652-445F-B701-E31FE12DC53D}" type="slidenum">
              <a:rPr lang="ar-SA"/>
              <a:pPr/>
              <a:t>‹#›</a:t>
            </a:fld>
            <a:endParaRPr lang="en-US"/>
          </a:p>
        </p:txBody>
      </p:sp>
    </p:spTree>
    <p:extLst>
      <p:ext uri="{BB962C8B-B14F-4D97-AF65-F5344CB8AC3E}">
        <p14:creationId xmlns:p14="http://schemas.microsoft.com/office/powerpoint/2010/main" val="31292820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2"/>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F0C3628C-9D79-4E8B-BB5E-5E731551C579}" type="datetimeFigureOut">
              <a:rPr lang="fa-IR">
                <a:solidFill>
                  <a:srgbClr val="04617B">
                    <a:shade val="90000"/>
                  </a:srgbClr>
                </a:solidFill>
              </a:rPr>
              <a:pPr>
                <a:defRPr/>
              </a:pPr>
              <a:t>1445/02/14</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3347F09E-C543-45A5-933A-3DD7679BEC28}" type="slidenum">
              <a:rPr lang="ar-SA"/>
              <a:pPr/>
              <a:t>‹#›</a:t>
            </a:fld>
            <a:endParaRPr lang="en-US"/>
          </a:p>
        </p:txBody>
      </p:sp>
    </p:spTree>
    <p:extLst>
      <p:ext uri="{BB962C8B-B14F-4D97-AF65-F5344CB8AC3E}">
        <p14:creationId xmlns:p14="http://schemas.microsoft.com/office/powerpoint/2010/main" val="861607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دو محتوا">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a-IR"/>
              <a:t>برای ویرایش سبک عنوان اسلاید اصلی، کلیک نمایید</a:t>
            </a:r>
          </a:p>
        </p:txBody>
      </p:sp>
      <p:sp>
        <p:nvSpPr>
          <p:cNvPr id="3" name="نگهدارنده مکان محتوا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a-IR"/>
              <a:t>برای ویرایش سبک متن اسلاید اصلی، کلیک نمایید</a:t>
            </a:r>
          </a:p>
          <a:p>
            <a:pPr lvl="1"/>
            <a:r>
              <a:rPr lang="fa-IR"/>
              <a:t>سطح دوم</a:t>
            </a:r>
          </a:p>
          <a:p>
            <a:pPr lvl="2"/>
            <a:r>
              <a:rPr lang="fa-IR"/>
              <a:t>سطح سوم</a:t>
            </a:r>
          </a:p>
          <a:p>
            <a:pPr lvl="3"/>
            <a:r>
              <a:rPr lang="fa-IR"/>
              <a:t>سطح چهارم</a:t>
            </a:r>
          </a:p>
          <a:p>
            <a:pPr lvl="4"/>
            <a:r>
              <a:rPr lang="fa-IR"/>
              <a:t>سطح پنجم</a:t>
            </a:r>
          </a:p>
        </p:txBody>
      </p:sp>
      <p:sp>
        <p:nvSpPr>
          <p:cNvPr id="4" name="نگهدارنده مکان محتوا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a-IR"/>
              <a:t>برای ویرایش سبک متن اسلاید اصلی، کلیک نمایید</a:t>
            </a:r>
          </a:p>
          <a:p>
            <a:pPr lvl="1"/>
            <a:r>
              <a:rPr lang="fa-IR"/>
              <a:t>سطح دوم</a:t>
            </a:r>
          </a:p>
          <a:p>
            <a:pPr lvl="2"/>
            <a:r>
              <a:rPr lang="fa-IR"/>
              <a:t>سطح سوم</a:t>
            </a:r>
          </a:p>
          <a:p>
            <a:pPr lvl="3"/>
            <a:r>
              <a:rPr lang="fa-IR"/>
              <a:t>سطح چهارم</a:t>
            </a:r>
          </a:p>
          <a:p>
            <a:pPr lvl="4"/>
            <a:r>
              <a:rPr lang="fa-IR"/>
              <a:t>سطح پنجم</a:t>
            </a:r>
          </a:p>
        </p:txBody>
      </p:sp>
      <p:sp>
        <p:nvSpPr>
          <p:cNvPr id="5" name="نگهدارنده مکان تاریخ 4"/>
          <p:cNvSpPr>
            <a:spLocks noGrp="1"/>
          </p:cNvSpPr>
          <p:nvPr>
            <p:ph type="dt" sz="half" idx="10"/>
          </p:nvPr>
        </p:nvSpPr>
        <p:spPr/>
        <p:txBody>
          <a:bodyPr/>
          <a:lstStyle/>
          <a:p>
            <a:fld id="{00A63343-CDD1-47A9-B645-4EDA8466A729}" type="datetimeFigureOut">
              <a:rPr lang="fa-IR" smtClean="0"/>
              <a:pPr/>
              <a:t>1445/02/14</a:t>
            </a:fld>
            <a:endParaRPr lang="fa-IR"/>
          </a:p>
        </p:txBody>
      </p:sp>
      <p:sp>
        <p:nvSpPr>
          <p:cNvPr id="6" name="نگهدارنده مکان پانویس 5"/>
          <p:cNvSpPr>
            <a:spLocks noGrp="1"/>
          </p:cNvSpPr>
          <p:nvPr>
            <p:ph type="ftr" sz="quarter" idx="11"/>
          </p:nvPr>
        </p:nvSpPr>
        <p:spPr/>
        <p:txBody>
          <a:bodyPr/>
          <a:lstStyle/>
          <a:p>
            <a:endParaRPr lang="fa-IR"/>
          </a:p>
        </p:txBody>
      </p:sp>
      <p:sp>
        <p:nvSpPr>
          <p:cNvPr id="7" name="نگهدارنده مکان شماره اسلاید 6"/>
          <p:cNvSpPr>
            <a:spLocks noGrp="1"/>
          </p:cNvSpPr>
          <p:nvPr>
            <p:ph type="sldNum" sz="quarter" idx="12"/>
          </p:nvPr>
        </p:nvSpPr>
        <p:spPr/>
        <p:txBody>
          <a:bodyPr/>
          <a:lstStyle/>
          <a:p>
            <a:fld id="{0CCEEC61-8F58-496C-B7AD-017D2684803D}" type="slidenum">
              <a:rPr lang="fa-IR" smtClean="0"/>
              <a:pPr/>
              <a:t>‹#›</a:t>
            </a:fld>
            <a:endParaRPr lang="fa-IR"/>
          </a:p>
        </p:txBody>
      </p:sp>
    </p:spTree>
    <p:extLst>
      <p:ext uri="{BB962C8B-B14F-4D97-AF65-F5344CB8AC3E}">
        <p14:creationId xmlns:p14="http://schemas.microsoft.com/office/powerpoint/2010/main" val="18213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یسه">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fa-IR"/>
              <a:t>برای ویرایش سبک عنوان اسلاید اصلی، کلیک نمایید</a:t>
            </a:r>
          </a:p>
        </p:txBody>
      </p:sp>
      <p:sp>
        <p:nvSpPr>
          <p:cNvPr id="3" name="نگهدارنده مکان متن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a-IR"/>
              <a:t>برای ویرایش سبک متن اسلاید اصلی، کلیک نمایید</a:t>
            </a:r>
          </a:p>
        </p:txBody>
      </p:sp>
      <p:sp>
        <p:nvSpPr>
          <p:cNvPr id="4" name="نگهدارنده مکان محتوا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a-IR"/>
              <a:t>برای ویرایش سبک متن اسلاید اصلی، کلیک نمایید</a:t>
            </a:r>
          </a:p>
          <a:p>
            <a:pPr lvl="1"/>
            <a:r>
              <a:rPr lang="fa-IR"/>
              <a:t>سطح دوم</a:t>
            </a:r>
          </a:p>
          <a:p>
            <a:pPr lvl="2"/>
            <a:r>
              <a:rPr lang="fa-IR"/>
              <a:t>سطح سوم</a:t>
            </a:r>
          </a:p>
          <a:p>
            <a:pPr lvl="3"/>
            <a:r>
              <a:rPr lang="fa-IR"/>
              <a:t>سطح چهارم</a:t>
            </a:r>
          </a:p>
          <a:p>
            <a:pPr lvl="4"/>
            <a:r>
              <a:rPr lang="fa-IR"/>
              <a:t>سطح پنجم</a:t>
            </a:r>
          </a:p>
        </p:txBody>
      </p:sp>
      <p:sp>
        <p:nvSpPr>
          <p:cNvPr id="5" name="نگهدارنده مکان متن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a-IR"/>
              <a:t>برای ویرایش سبک متن اسلاید اصلی، کلیک نمایید</a:t>
            </a:r>
          </a:p>
        </p:txBody>
      </p:sp>
      <p:sp>
        <p:nvSpPr>
          <p:cNvPr id="6" name="نگهدارنده مکان محتوا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a-IR"/>
              <a:t>برای ویرایش سبک متن اسلاید اصلی، کلیک نمایید</a:t>
            </a:r>
          </a:p>
          <a:p>
            <a:pPr lvl="1"/>
            <a:r>
              <a:rPr lang="fa-IR"/>
              <a:t>سطح دوم</a:t>
            </a:r>
          </a:p>
          <a:p>
            <a:pPr lvl="2"/>
            <a:r>
              <a:rPr lang="fa-IR"/>
              <a:t>سطح سوم</a:t>
            </a:r>
          </a:p>
          <a:p>
            <a:pPr lvl="3"/>
            <a:r>
              <a:rPr lang="fa-IR"/>
              <a:t>سطح چهارم</a:t>
            </a:r>
          </a:p>
          <a:p>
            <a:pPr lvl="4"/>
            <a:r>
              <a:rPr lang="fa-IR"/>
              <a:t>سطح پنجم</a:t>
            </a:r>
          </a:p>
        </p:txBody>
      </p:sp>
      <p:sp>
        <p:nvSpPr>
          <p:cNvPr id="7" name="نگهدارنده مکان تاریخ 6"/>
          <p:cNvSpPr>
            <a:spLocks noGrp="1"/>
          </p:cNvSpPr>
          <p:nvPr>
            <p:ph type="dt" sz="half" idx="10"/>
          </p:nvPr>
        </p:nvSpPr>
        <p:spPr/>
        <p:txBody>
          <a:bodyPr/>
          <a:lstStyle/>
          <a:p>
            <a:fld id="{00A63343-CDD1-47A9-B645-4EDA8466A729}" type="datetimeFigureOut">
              <a:rPr lang="fa-IR" smtClean="0"/>
              <a:pPr/>
              <a:t>1445/02/14</a:t>
            </a:fld>
            <a:endParaRPr lang="fa-IR"/>
          </a:p>
        </p:txBody>
      </p:sp>
      <p:sp>
        <p:nvSpPr>
          <p:cNvPr id="8" name="نگهدارنده مکان پانویس 7"/>
          <p:cNvSpPr>
            <a:spLocks noGrp="1"/>
          </p:cNvSpPr>
          <p:nvPr>
            <p:ph type="ftr" sz="quarter" idx="11"/>
          </p:nvPr>
        </p:nvSpPr>
        <p:spPr/>
        <p:txBody>
          <a:bodyPr/>
          <a:lstStyle/>
          <a:p>
            <a:endParaRPr lang="fa-IR"/>
          </a:p>
        </p:txBody>
      </p:sp>
      <p:sp>
        <p:nvSpPr>
          <p:cNvPr id="9" name="نگهدارنده مکان شماره اسلاید 8"/>
          <p:cNvSpPr>
            <a:spLocks noGrp="1"/>
          </p:cNvSpPr>
          <p:nvPr>
            <p:ph type="sldNum" sz="quarter" idx="12"/>
          </p:nvPr>
        </p:nvSpPr>
        <p:spPr/>
        <p:txBody>
          <a:bodyPr/>
          <a:lstStyle/>
          <a:p>
            <a:fld id="{0CCEEC61-8F58-496C-B7AD-017D2684803D}" type="slidenum">
              <a:rPr lang="fa-IR" smtClean="0"/>
              <a:pPr/>
              <a:t>‹#›</a:t>
            </a:fld>
            <a:endParaRPr lang="fa-IR"/>
          </a:p>
        </p:txBody>
      </p:sp>
    </p:spTree>
    <p:extLst>
      <p:ext uri="{BB962C8B-B14F-4D97-AF65-F5344CB8AC3E}">
        <p14:creationId xmlns:p14="http://schemas.microsoft.com/office/powerpoint/2010/main" val="3014626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تنها عنو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a-IR"/>
              <a:t>برای ویرایش سبک عنوان اسلاید اصلی، کلیک نمایید</a:t>
            </a:r>
          </a:p>
        </p:txBody>
      </p:sp>
      <p:sp>
        <p:nvSpPr>
          <p:cNvPr id="3" name="نگهدارنده مکان تاریخ 2"/>
          <p:cNvSpPr>
            <a:spLocks noGrp="1"/>
          </p:cNvSpPr>
          <p:nvPr>
            <p:ph type="dt" sz="half" idx="10"/>
          </p:nvPr>
        </p:nvSpPr>
        <p:spPr/>
        <p:txBody>
          <a:bodyPr/>
          <a:lstStyle/>
          <a:p>
            <a:fld id="{00A63343-CDD1-47A9-B645-4EDA8466A729}" type="datetimeFigureOut">
              <a:rPr lang="fa-IR" smtClean="0"/>
              <a:pPr/>
              <a:t>1445/02/14</a:t>
            </a:fld>
            <a:endParaRPr lang="fa-IR"/>
          </a:p>
        </p:txBody>
      </p:sp>
      <p:sp>
        <p:nvSpPr>
          <p:cNvPr id="4" name="نگهدارنده مکان پانویس 3"/>
          <p:cNvSpPr>
            <a:spLocks noGrp="1"/>
          </p:cNvSpPr>
          <p:nvPr>
            <p:ph type="ftr" sz="quarter" idx="11"/>
          </p:nvPr>
        </p:nvSpPr>
        <p:spPr/>
        <p:txBody>
          <a:bodyPr/>
          <a:lstStyle/>
          <a:p>
            <a:endParaRPr lang="fa-IR"/>
          </a:p>
        </p:txBody>
      </p:sp>
      <p:sp>
        <p:nvSpPr>
          <p:cNvPr id="5" name="نگهدارنده مکان شماره اسلاید 4"/>
          <p:cNvSpPr>
            <a:spLocks noGrp="1"/>
          </p:cNvSpPr>
          <p:nvPr>
            <p:ph type="sldNum" sz="quarter" idx="12"/>
          </p:nvPr>
        </p:nvSpPr>
        <p:spPr/>
        <p:txBody>
          <a:bodyPr/>
          <a:lstStyle/>
          <a:p>
            <a:fld id="{0CCEEC61-8F58-496C-B7AD-017D2684803D}" type="slidenum">
              <a:rPr lang="fa-IR" smtClean="0"/>
              <a:pPr/>
              <a:t>‹#›</a:t>
            </a:fld>
            <a:endParaRPr lang="fa-IR"/>
          </a:p>
        </p:txBody>
      </p:sp>
    </p:spTree>
    <p:extLst>
      <p:ext uri="{BB962C8B-B14F-4D97-AF65-F5344CB8AC3E}">
        <p14:creationId xmlns:p14="http://schemas.microsoft.com/office/powerpoint/2010/main" val="1215850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خالی">
    <p:spTree>
      <p:nvGrpSpPr>
        <p:cNvPr id="1" name=""/>
        <p:cNvGrpSpPr/>
        <p:nvPr/>
      </p:nvGrpSpPr>
      <p:grpSpPr>
        <a:xfrm>
          <a:off x="0" y="0"/>
          <a:ext cx="0" cy="0"/>
          <a:chOff x="0" y="0"/>
          <a:chExt cx="0" cy="0"/>
        </a:xfrm>
      </p:grpSpPr>
      <p:sp>
        <p:nvSpPr>
          <p:cNvPr id="2" name="نگهدارنده مکان تاریخ 1"/>
          <p:cNvSpPr>
            <a:spLocks noGrp="1"/>
          </p:cNvSpPr>
          <p:nvPr>
            <p:ph type="dt" sz="half" idx="10"/>
          </p:nvPr>
        </p:nvSpPr>
        <p:spPr/>
        <p:txBody>
          <a:bodyPr/>
          <a:lstStyle/>
          <a:p>
            <a:fld id="{00A63343-CDD1-47A9-B645-4EDA8466A729}" type="datetimeFigureOut">
              <a:rPr lang="fa-IR" smtClean="0"/>
              <a:pPr/>
              <a:t>1445/02/14</a:t>
            </a:fld>
            <a:endParaRPr lang="fa-IR"/>
          </a:p>
        </p:txBody>
      </p:sp>
      <p:sp>
        <p:nvSpPr>
          <p:cNvPr id="3" name="نگهدارنده مکان پانویس 2"/>
          <p:cNvSpPr>
            <a:spLocks noGrp="1"/>
          </p:cNvSpPr>
          <p:nvPr>
            <p:ph type="ftr" sz="quarter" idx="11"/>
          </p:nvPr>
        </p:nvSpPr>
        <p:spPr/>
        <p:txBody>
          <a:bodyPr/>
          <a:lstStyle/>
          <a:p>
            <a:endParaRPr lang="fa-IR"/>
          </a:p>
        </p:txBody>
      </p:sp>
      <p:sp>
        <p:nvSpPr>
          <p:cNvPr id="4" name="نگهدارنده مکان شماره اسلاید 3"/>
          <p:cNvSpPr>
            <a:spLocks noGrp="1"/>
          </p:cNvSpPr>
          <p:nvPr>
            <p:ph type="sldNum" sz="quarter" idx="12"/>
          </p:nvPr>
        </p:nvSpPr>
        <p:spPr/>
        <p:txBody>
          <a:bodyPr/>
          <a:lstStyle/>
          <a:p>
            <a:fld id="{0CCEEC61-8F58-496C-B7AD-017D2684803D}" type="slidenum">
              <a:rPr lang="fa-IR" smtClean="0"/>
              <a:pPr/>
              <a:t>‹#›</a:t>
            </a:fld>
            <a:endParaRPr lang="fa-IR"/>
          </a:p>
        </p:txBody>
      </p:sp>
    </p:spTree>
    <p:extLst>
      <p:ext uri="{BB962C8B-B14F-4D97-AF65-F5344CB8AC3E}">
        <p14:creationId xmlns:p14="http://schemas.microsoft.com/office/powerpoint/2010/main" val="3603332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ا با عنوا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fa-IR"/>
              <a:t>برای ویرایش سبک عنوان اسلاید اصلی، کلیک نمایید</a:t>
            </a:r>
          </a:p>
        </p:txBody>
      </p:sp>
      <p:sp>
        <p:nvSpPr>
          <p:cNvPr id="3" name="نگهدارنده مکان محتوا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a-IR"/>
              <a:t>برای ویرایش سبک متن اسلاید اصلی، کلیک نمایید</a:t>
            </a:r>
          </a:p>
          <a:p>
            <a:pPr lvl="1"/>
            <a:r>
              <a:rPr lang="fa-IR"/>
              <a:t>سطح دوم</a:t>
            </a:r>
          </a:p>
          <a:p>
            <a:pPr lvl="2"/>
            <a:r>
              <a:rPr lang="fa-IR"/>
              <a:t>سطح سوم</a:t>
            </a:r>
          </a:p>
          <a:p>
            <a:pPr lvl="3"/>
            <a:r>
              <a:rPr lang="fa-IR"/>
              <a:t>سطح چهارم</a:t>
            </a:r>
          </a:p>
          <a:p>
            <a:pPr lvl="4"/>
            <a:r>
              <a:rPr lang="fa-IR"/>
              <a:t>سطح پنجم</a:t>
            </a:r>
          </a:p>
        </p:txBody>
      </p:sp>
      <p:sp>
        <p:nvSpPr>
          <p:cNvPr id="4" name="نگهدارنده مکان متن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a-IR"/>
              <a:t>برای ویرایش سبک متن اسلاید اصلی، کلیک نمایید</a:t>
            </a:r>
          </a:p>
        </p:txBody>
      </p:sp>
      <p:sp>
        <p:nvSpPr>
          <p:cNvPr id="5" name="نگهدارنده مکان تاریخ 4"/>
          <p:cNvSpPr>
            <a:spLocks noGrp="1"/>
          </p:cNvSpPr>
          <p:nvPr>
            <p:ph type="dt" sz="half" idx="10"/>
          </p:nvPr>
        </p:nvSpPr>
        <p:spPr/>
        <p:txBody>
          <a:bodyPr/>
          <a:lstStyle/>
          <a:p>
            <a:fld id="{00A63343-CDD1-47A9-B645-4EDA8466A729}" type="datetimeFigureOut">
              <a:rPr lang="fa-IR" smtClean="0"/>
              <a:pPr/>
              <a:t>1445/02/14</a:t>
            </a:fld>
            <a:endParaRPr lang="fa-IR"/>
          </a:p>
        </p:txBody>
      </p:sp>
      <p:sp>
        <p:nvSpPr>
          <p:cNvPr id="6" name="نگهدارنده مکان پانویس 5"/>
          <p:cNvSpPr>
            <a:spLocks noGrp="1"/>
          </p:cNvSpPr>
          <p:nvPr>
            <p:ph type="ftr" sz="quarter" idx="11"/>
          </p:nvPr>
        </p:nvSpPr>
        <p:spPr/>
        <p:txBody>
          <a:bodyPr/>
          <a:lstStyle/>
          <a:p>
            <a:endParaRPr lang="fa-IR"/>
          </a:p>
        </p:txBody>
      </p:sp>
      <p:sp>
        <p:nvSpPr>
          <p:cNvPr id="7" name="نگهدارنده مکان شماره اسلاید 6"/>
          <p:cNvSpPr>
            <a:spLocks noGrp="1"/>
          </p:cNvSpPr>
          <p:nvPr>
            <p:ph type="sldNum" sz="quarter" idx="12"/>
          </p:nvPr>
        </p:nvSpPr>
        <p:spPr/>
        <p:txBody>
          <a:bodyPr/>
          <a:lstStyle/>
          <a:p>
            <a:fld id="{0CCEEC61-8F58-496C-B7AD-017D2684803D}" type="slidenum">
              <a:rPr lang="fa-IR" smtClean="0"/>
              <a:pPr/>
              <a:t>‹#›</a:t>
            </a:fld>
            <a:endParaRPr lang="fa-IR"/>
          </a:p>
        </p:txBody>
      </p:sp>
    </p:spTree>
    <p:extLst>
      <p:ext uri="{BB962C8B-B14F-4D97-AF65-F5344CB8AC3E}">
        <p14:creationId xmlns:p14="http://schemas.microsoft.com/office/powerpoint/2010/main" val="862933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تصویر با عنوان">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fa-IR"/>
              <a:t>برای ویرایش سبک عنوان اسلاید اصلی، کلیک نمایید</a:t>
            </a:r>
          </a:p>
        </p:txBody>
      </p:sp>
      <p:sp>
        <p:nvSpPr>
          <p:cNvPr id="3" name="نگهدارنده مکان تصویر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نگهدارنده مکان متن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a-IR"/>
              <a:t>برای ویرایش سبک متن اسلاید اصلی، کلیک نمایید</a:t>
            </a:r>
          </a:p>
        </p:txBody>
      </p:sp>
      <p:sp>
        <p:nvSpPr>
          <p:cNvPr id="5" name="نگهدارنده مکان تاریخ 4"/>
          <p:cNvSpPr>
            <a:spLocks noGrp="1"/>
          </p:cNvSpPr>
          <p:nvPr>
            <p:ph type="dt" sz="half" idx="10"/>
          </p:nvPr>
        </p:nvSpPr>
        <p:spPr/>
        <p:txBody>
          <a:bodyPr/>
          <a:lstStyle/>
          <a:p>
            <a:fld id="{00A63343-CDD1-47A9-B645-4EDA8466A729}" type="datetimeFigureOut">
              <a:rPr lang="fa-IR" smtClean="0"/>
              <a:pPr/>
              <a:t>1445/02/14</a:t>
            </a:fld>
            <a:endParaRPr lang="fa-IR"/>
          </a:p>
        </p:txBody>
      </p:sp>
      <p:sp>
        <p:nvSpPr>
          <p:cNvPr id="6" name="نگهدارنده مکان پانویس 5"/>
          <p:cNvSpPr>
            <a:spLocks noGrp="1"/>
          </p:cNvSpPr>
          <p:nvPr>
            <p:ph type="ftr" sz="quarter" idx="11"/>
          </p:nvPr>
        </p:nvSpPr>
        <p:spPr/>
        <p:txBody>
          <a:bodyPr/>
          <a:lstStyle/>
          <a:p>
            <a:endParaRPr lang="fa-IR"/>
          </a:p>
        </p:txBody>
      </p:sp>
      <p:sp>
        <p:nvSpPr>
          <p:cNvPr id="7" name="نگهدارنده مکان شماره اسلاید 6"/>
          <p:cNvSpPr>
            <a:spLocks noGrp="1"/>
          </p:cNvSpPr>
          <p:nvPr>
            <p:ph type="sldNum" sz="quarter" idx="12"/>
          </p:nvPr>
        </p:nvSpPr>
        <p:spPr/>
        <p:txBody>
          <a:bodyPr/>
          <a:lstStyle/>
          <a:p>
            <a:fld id="{0CCEEC61-8F58-496C-B7AD-017D2684803D}" type="slidenum">
              <a:rPr lang="fa-IR" smtClean="0"/>
              <a:pPr/>
              <a:t>‹#›</a:t>
            </a:fld>
            <a:endParaRPr lang="fa-IR"/>
          </a:p>
        </p:txBody>
      </p:sp>
    </p:spTree>
    <p:extLst>
      <p:ext uri="{BB962C8B-B14F-4D97-AF65-F5344CB8AC3E}">
        <p14:creationId xmlns:p14="http://schemas.microsoft.com/office/powerpoint/2010/main" val="193879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نگهدارنده مکان 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fa-IR"/>
              <a:t>برای ویرایش سبک عنوان اسلاید اصلی، کلیک نمایید</a:t>
            </a:r>
          </a:p>
        </p:txBody>
      </p:sp>
      <p:sp>
        <p:nvSpPr>
          <p:cNvPr id="3" name="نگهدارنده مکان متن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fa-IR"/>
              <a:t>برای ویرایش سبک متن اسلاید اصلی، کلیک نمایید</a:t>
            </a:r>
          </a:p>
          <a:p>
            <a:pPr lvl="1"/>
            <a:r>
              <a:rPr lang="fa-IR"/>
              <a:t>سطح دوم</a:t>
            </a:r>
          </a:p>
          <a:p>
            <a:pPr lvl="2"/>
            <a:r>
              <a:rPr lang="fa-IR"/>
              <a:t>سطح سوم</a:t>
            </a:r>
          </a:p>
          <a:p>
            <a:pPr lvl="3"/>
            <a:r>
              <a:rPr lang="fa-IR"/>
              <a:t>سطح چهارم</a:t>
            </a:r>
          </a:p>
          <a:p>
            <a:pPr lvl="4"/>
            <a:r>
              <a:rPr lang="fa-IR"/>
              <a:t>سطح پنجم</a:t>
            </a:r>
          </a:p>
        </p:txBody>
      </p:sp>
      <p:sp>
        <p:nvSpPr>
          <p:cNvPr id="4" name="نگهدارنده مکان تاری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0A63343-CDD1-47A9-B645-4EDA8466A729}" type="datetimeFigureOut">
              <a:rPr lang="fa-IR" smtClean="0"/>
              <a:pPr/>
              <a:t>1445/02/14</a:t>
            </a:fld>
            <a:endParaRPr lang="fa-IR"/>
          </a:p>
        </p:txBody>
      </p:sp>
      <p:sp>
        <p:nvSpPr>
          <p:cNvPr id="5" name="نگهدارنده مکان پانویس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نگهدارنده مکان شماره اسلاید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CCEEC61-8F58-496C-B7AD-017D2684803D}" type="slidenum">
              <a:rPr lang="fa-IR" smtClean="0"/>
              <a:pPr/>
              <a:t>‹#›</a:t>
            </a:fld>
            <a:endParaRPr lang="fa-IR"/>
          </a:p>
        </p:txBody>
      </p:sp>
    </p:spTree>
    <p:extLst>
      <p:ext uri="{BB962C8B-B14F-4D97-AF65-F5344CB8AC3E}">
        <p14:creationId xmlns:p14="http://schemas.microsoft.com/office/powerpoint/2010/main" val="2093081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3CCFF"/>
            </a:gs>
            <a:gs pos="100000">
              <a:srgbClr val="EAE6FA"/>
            </a:gs>
          </a:gsLst>
          <a:lin ang="5400000" scaled="1"/>
        </a:gradFill>
        <a:effectLst/>
      </p:bgPr>
    </p:bg>
    <p:spTree>
      <p:nvGrpSpPr>
        <p:cNvPr id="1" name=""/>
        <p:cNvGrpSpPr/>
        <p:nvPr/>
      </p:nvGrpSpPr>
      <p:grpSpPr>
        <a:xfrm>
          <a:off x="0" y="0"/>
          <a:ext cx="0" cy="0"/>
          <a:chOff x="0" y="0"/>
          <a:chExt cx="0" cy="0"/>
        </a:xfrm>
      </p:grpSpPr>
      <p:sp>
        <p:nvSpPr>
          <p:cNvPr id="119810"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fontAlgn="base">
              <a:spcBef>
                <a:spcPct val="0"/>
              </a:spcBef>
              <a:spcAft>
                <a:spcPct val="0"/>
              </a:spcAft>
            </a:pPr>
            <a:endParaRPr kumimoji="1" lang="fa-IR" sz="2400">
              <a:solidFill>
                <a:srgbClr val="000000"/>
              </a:solidFill>
            </a:endParaRPr>
          </a:p>
        </p:txBody>
      </p:sp>
      <p:sp>
        <p:nvSpPr>
          <p:cNvPr id="119811"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fontAlgn="base">
              <a:spcBef>
                <a:spcPct val="0"/>
              </a:spcBef>
              <a:spcAft>
                <a:spcPct val="0"/>
              </a:spcAft>
            </a:pPr>
            <a:endParaRPr kumimoji="1" lang="fa-IR" sz="2400">
              <a:solidFill>
                <a:srgbClr val="000000"/>
              </a:solidFill>
            </a:endParaRPr>
          </a:p>
        </p:txBody>
      </p:sp>
      <p:sp>
        <p:nvSpPr>
          <p:cNvPr id="119812"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fontAlgn="base">
              <a:spcBef>
                <a:spcPct val="0"/>
              </a:spcBef>
              <a:spcAft>
                <a:spcPct val="0"/>
              </a:spcAft>
            </a:pPr>
            <a:endParaRPr kumimoji="1" lang="fa-IR" sz="2400">
              <a:solidFill>
                <a:srgbClr val="000000"/>
              </a:solidFill>
            </a:endParaRPr>
          </a:p>
        </p:txBody>
      </p:sp>
      <p:sp>
        <p:nvSpPr>
          <p:cNvPr id="119813"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fontAlgn="base">
              <a:spcBef>
                <a:spcPct val="0"/>
              </a:spcBef>
              <a:spcAft>
                <a:spcPct val="0"/>
              </a:spcAft>
            </a:pPr>
            <a:endParaRPr kumimoji="1" lang="fa-IR" sz="2400">
              <a:solidFill>
                <a:srgbClr val="000000"/>
              </a:solidFill>
            </a:endParaRPr>
          </a:p>
        </p:txBody>
      </p:sp>
      <p:sp>
        <p:nvSpPr>
          <p:cNvPr id="119814"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fontAlgn="base">
              <a:spcBef>
                <a:spcPct val="0"/>
              </a:spcBef>
              <a:spcAft>
                <a:spcPct val="0"/>
              </a:spcAft>
            </a:pPr>
            <a:endParaRPr kumimoji="1" lang="fa-IR" sz="2400">
              <a:solidFill>
                <a:srgbClr val="000000"/>
              </a:solidFill>
            </a:endParaRPr>
          </a:p>
        </p:txBody>
      </p:sp>
      <p:sp>
        <p:nvSpPr>
          <p:cNvPr id="119815"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fontAlgn="base">
              <a:spcBef>
                <a:spcPct val="0"/>
              </a:spcBef>
              <a:spcAft>
                <a:spcPct val="0"/>
              </a:spcAft>
            </a:pPr>
            <a:endParaRPr kumimoji="1" lang="fa-IR" sz="2400">
              <a:solidFill>
                <a:srgbClr val="000000"/>
              </a:solidFill>
            </a:endParaRPr>
          </a:p>
        </p:txBody>
      </p:sp>
      <p:sp>
        <p:nvSpPr>
          <p:cNvPr id="119816"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0" fontAlgn="base">
              <a:spcBef>
                <a:spcPct val="0"/>
              </a:spcBef>
              <a:spcAft>
                <a:spcPct val="0"/>
              </a:spcAft>
            </a:pPr>
            <a:endParaRPr kumimoji="1" lang="fa-IR" sz="2400">
              <a:solidFill>
                <a:srgbClr val="000000"/>
              </a:solidFill>
            </a:endParaRPr>
          </a:p>
        </p:txBody>
      </p:sp>
      <p:sp>
        <p:nvSpPr>
          <p:cNvPr id="119817"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19818"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9819"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pPr algn="l" rtl="0" fontAlgn="base">
              <a:spcBef>
                <a:spcPct val="0"/>
              </a:spcBef>
              <a:spcAft>
                <a:spcPct val="0"/>
              </a:spcAft>
            </a:pPr>
            <a:endParaRPr lang="en-US">
              <a:solidFill>
                <a:srgbClr val="000000"/>
              </a:solidFill>
            </a:endParaRPr>
          </a:p>
        </p:txBody>
      </p:sp>
      <p:sp>
        <p:nvSpPr>
          <p:cNvPr id="119820"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pPr rtl="0" fontAlgn="base">
              <a:spcBef>
                <a:spcPct val="0"/>
              </a:spcBef>
              <a:spcAft>
                <a:spcPct val="0"/>
              </a:spcAft>
            </a:pPr>
            <a:endParaRPr lang="en-US">
              <a:solidFill>
                <a:srgbClr val="000000"/>
              </a:solidFill>
            </a:endParaRPr>
          </a:p>
        </p:txBody>
      </p:sp>
      <p:sp>
        <p:nvSpPr>
          <p:cNvPr id="119821"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pPr rtl="0" fontAlgn="base">
              <a:spcBef>
                <a:spcPct val="0"/>
              </a:spcBef>
              <a:spcAft>
                <a:spcPct val="0"/>
              </a:spcAft>
            </a:pPr>
            <a:fld id="{93A847C0-53A6-4A4A-91F8-76159048C556}" type="slidenum">
              <a:rPr lang="en-US" smtClean="0">
                <a:solidFill>
                  <a:srgbClr val="000000"/>
                </a:solidFill>
              </a:rPr>
              <a:pPr rtl="0"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10117023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cs typeface="Arial" pitchFamily="34" charset="0"/>
        </a:defRPr>
      </a:lvl2pPr>
      <a:lvl3pPr algn="l" rtl="0" fontAlgn="base">
        <a:spcBef>
          <a:spcPct val="0"/>
        </a:spcBef>
        <a:spcAft>
          <a:spcPct val="0"/>
        </a:spcAft>
        <a:defRPr sz="4400">
          <a:solidFill>
            <a:schemeClr val="tx2"/>
          </a:solidFill>
          <a:latin typeface="Tahoma" pitchFamily="34" charset="0"/>
          <a:cs typeface="Arial" pitchFamily="34" charset="0"/>
        </a:defRPr>
      </a:lvl3pPr>
      <a:lvl4pPr algn="l" rtl="0" fontAlgn="base">
        <a:spcBef>
          <a:spcPct val="0"/>
        </a:spcBef>
        <a:spcAft>
          <a:spcPct val="0"/>
        </a:spcAft>
        <a:defRPr sz="4400">
          <a:solidFill>
            <a:schemeClr val="tx2"/>
          </a:solidFill>
          <a:latin typeface="Tahoma" pitchFamily="34" charset="0"/>
          <a:cs typeface="Arial" pitchFamily="34" charset="0"/>
        </a:defRPr>
      </a:lvl4pPr>
      <a:lvl5pPr algn="l" rtl="0" fontAlgn="base">
        <a:spcBef>
          <a:spcPct val="0"/>
        </a:spcBef>
        <a:spcAft>
          <a:spcPct val="0"/>
        </a:spcAft>
        <a:defRPr sz="4400">
          <a:solidFill>
            <a:schemeClr val="tx2"/>
          </a:solidFill>
          <a:latin typeface="Tahoma" pitchFamily="34" charset="0"/>
          <a:cs typeface="Arial" pitchFamily="34" charset="0"/>
        </a:defRPr>
      </a:lvl5pPr>
      <a:lvl6pPr marL="457200" algn="l" rtl="0" fontAlgn="base">
        <a:spcBef>
          <a:spcPct val="0"/>
        </a:spcBef>
        <a:spcAft>
          <a:spcPct val="0"/>
        </a:spcAft>
        <a:defRPr sz="4400">
          <a:solidFill>
            <a:schemeClr val="tx2"/>
          </a:solidFill>
          <a:latin typeface="Tahoma" pitchFamily="34" charset="0"/>
          <a:cs typeface="Arial" pitchFamily="34" charset="0"/>
        </a:defRPr>
      </a:lvl6pPr>
      <a:lvl7pPr marL="914400" algn="l" rtl="0" fontAlgn="base">
        <a:spcBef>
          <a:spcPct val="0"/>
        </a:spcBef>
        <a:spcAft>
          <a:spcPct val="0"/>
        </a:spcAft>
        <a:defRPr sz="4400">
          <a:solidFill>
            <a:schemeClr val="tx2"/>
          </a:solidFill>
          <a:latin typeface="Tahoma" pitchFamily="34" charset="0"/>
          <a:cs typeface="Arial" pitchFamily="34" charset="0"/>
        </a:defRPr>
      </a:lvl7pPr>
      <a:lvl8pPr marL="1371600" algn="l" rtl="0" fontAlgn="base">
        <a:spcBef>
          <a:spcPct val="0"/>
        </a:spcBef>
        <a:spcAft>
          <a:spcPct val="0"/>
        </a:spcAft>
        <a:defRPr sz="4400">
          <a:solidFill>
            <a:schemeClr val="tx2"/>
          </a:solidFill>
          <a:latin typeface="Tahoma" pitchFamily="34" charset="0"/>
          <a:cs typeface="Arial" pitchFamily="34" charset="0"/>
        </a:defRPr>
      </a:lvl8pPr>
      <a:lvl9pPr marL="1828800" algn="l" rtl="0" fontAlgn="base">
        <a:spcBef>
          <a:spcPct val="0"/>
        </a:spcBef>
        <a:spcAft>
          <a:spcPct val="0"/>
        </a:spcAft>
        <a:defRPr sz="4400">
          <a:solidFill>
            <a:schemeClr val="tx2"/>
          </a:solidFill>
          <a:latin typeface="Tahoma" pitchFamily="34" charset="0"/>
          <a:cs typeface="Arial"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cs typeface="+mn-cs"/>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solidFill>
                <a:prstClr val="black"/>
              </a:solidFill>
              <a:cs typeface="B Nazanin" pitchFamily="2" charset="-78"/>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solidFill>
                <a:prstClr val="black"/>
              </a:solidFill>
              <a:cs typeface="B Nazanin" pitchFamily="2" charset="-78"/>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cs typeface="+mn-cs"/>
              </a:defRPr>
            </a:lvl1pPr>
          </a:lstStyle>
          <a:p>
            <a:pPr>
              <a:defRPr/>
            </a:pPr>
            <a:fld id="{296C6267-2FE4-4153-A283-523601555D43}" type="datetimeFigureOut">
              <a:rPr lang="fa-IR">
                <a:solidFill>
                  <a:srgbClr val="04617B">
                    <a:shade val="90000"/>
                  </a:srgbClr>
                </a:solidFill>
              </a:rPr>
              <a:pPr>
                <a:defRPr/>
              </a:pPr>
              <a:t>1445/02/14</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cs typeface="+mn-cs"/>
              </a:defRPr>
            </a:lvl1pPr>
          </a:lstStyle>
          <a:p>
            <a:pPr>
              <a:defRPr/>
            </a:pPr>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latin typeface="Constantia" pitchFamily="18" charset="0"/>
                <a:cs typeface="Majalla UI"/>
              </a:defRPr>
            </a:lvl1pPr>
          </a:lstStyle>
          <a:p>
            <a:pPr fontAlgn="base">
              <a:spcBef>
                <a:spcPct val="0"/>
              </a:spcBef>
              <a:spcAft>
                <a:spcPct val="0"/>
              </a:spcAft>
            </a:pPr>
            <a:fld id="{6028B7B4-4A7E-47F4-AA9E-163D26B06518}" type="slidenum">
              <a:rPr lang="ar-SA" smtClean="0"/>
              <a:pPr fontAlgn="base">
                <a:spcBef>
                  <a:spcPct val="0"/>
                </a:spcBef>
                <a:spcAft>
                  <a:spcPct val="0"/>
                </a:spcAft>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solidFill>
                  <a:prstClr val="black"/>
                </a:solidFill>
                <a:cs typeface="B Nazanin" pitchFamily="2" charset="-78"/>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solidFill>
                  <a:prstClr val="black"/>
                </a:solidFill>
                <a:cs typeface="B Nazanin" pitchFamily="2" charset="-78"/>
              </a:endParaRPr>
            </a:p>
          </p:txBody>
        </p:sp>
      </p:grpSp>
    </p:spTree>
    <p:extLst>
      <p:ext uri="{BB962C8B-B14F-4D97-AF65-F5344CB8AC3E}">
        <p14:creationId xmlns:p14="http://schemas.microsoft.com/office/powerpoint/2010/main" val="6037076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randomBar/>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cs typeface="Traditional Arabic" pitchFamily="2" charset="-78"/>
        </a:defRPr>
      </a:lvl2pPr>
      <a:lvl3pPr algn="l" rtl="0" eaLnBrk="0" fontAlgn="base" hangingPunct="0">
        <a:spcBef>
          <a:spcPct val="0"/>
        </a:spcBef>
        <a:spcAft>
          <a:spcPct val="0"/>
        </a:spcAft>
        <a:defRPr sz="5000">
          <a:solidFill>
            <a:schemeClr val="tx2"/>
          </a:solidFill>
          <a:latin typeface="Calibri" pitchFamily="34" charset="0"/>
          <a:cs typeface="Traditional Arabic" pitchFamily="2" charset="-78"/>
        </a:defRPr>
      </a:lvl3pPr>
      <a:lvl4pPr algn="l" rtl="0" eaLnBrk="0" fontAlgn="base" hangingPunct="0">
        <a:spcBef>
          <a:spcPct val="0"/>
        </a:spcBef>
        <a:spcAft>
          <a:spcPct val="0"/>
        </a:spcAft>
        <a:defRPr sz="5000">
          <a:solidFill>
            <a:schemeClr val="tx2"/>
          </a:solidFill>
          <a:latin typeface="Calibri" pitchFamily="34" charset="0"/>
          <a:cs typeface="Traditional Arabic" pitchFamily="2" charset="-78"/>
        </a:defRPr>
      </a:lvl4pPr>
      <a:lvl5pPr algn="l" rtl="0" eaLnBrk="0" fontAlgn="base" hangingPunct="0">
        <a:spcBef>
          <a:spcPct val="0"/>
        </a:spcBef>
        <a:spcAft>
          <a:spcPct val="0"/>
        </a:spcAft>
        <a:defRPr sz="5000">
          <a:solidFill>
            <a:schemeClr val="tx2"/>
          </a:solidFill>
          <a:latin typeface="Calibri" pitchFamily="34" charset="0"/>
          <a:cs typeface="Traditional Arabic" pitchFamily="2" charset="-78"/>
        </a:defRPr>
      </a:lvl5pPr>
      <a:lvl6pPr marL="457200" algn="l" rtl="0" fontAlgn="base">
        <a:spcBef>
          <a:spcPct val="0"/>
        </a:spcBef>
        <a:spcAft>
          <a:spcPct val="0"/>
        </a:spcAft>
        <a:defRPr sz="5000">
          <a:solidFill>
            <a:schemeClr val="tx2"/>
          </a:solidFill>
          <a:latin typeface="Calibri" pitchFamily="34" charset="0"/>
          <a:cs typeface="Traditional Arabic" pitchFamily="2" charset="-78"/>
        </a:defRPr>
      </a:lvl6pPr>
      <a:lvl7pPr marL="914400" algn="l" rtl="0" fontAlgn="base">
        <a:spcBef>
          <a:spcPct val="0"/>
        </a:spcBef>
        <a:spcAft>
          <a:spcPct val="0"/>
        </a:spcAft>
        <a:defRPr sz="5000">
          <a:solidFill>
            <a:schemeClr val="tx2"/>
          </a:solidFill>
          <a:latin typeface="Calibri" pitchFamily="34" charset="0"/>
          <a:cs typeface="Traditional Arabic" pitchFamily="2" charset="-78"/>
        </a:defRPr>
      </a:lvl7pPr>
      <a:lvl8pPr marL="1371600" algn="l" rtl="0" fontAlgn="base">
        <a:spcBef>
          <a:spcPct val="0"/>
        </a:spcBef>
        <a:spcAft>
          <a:spcPct val="0"/>
        </a:spcAft>
        <a:defRPr sz="5000">
          <a:solidFill>
            <a:schemeClr val="tx2"/>
          </a:solidFill>
          <a:latin typeface="Calibri" pitchFamily="34" charset="0"/>
          <a:cs typeface="Traditional Arabic" pitchFamily="2" charset="-78"/>
        </a:defRPr>
      </a:lvl8pPr>
      <a:lvl9pPr marL="1828800" algn="l" rtl="0" fontAlgn="base">
        <a:spcBef>
          <a:spcPct val="0"/>
        </a:spcBef>
        <a:spcAft>
          <a:spcPct val="0"/>
        </a:spcAft>
        <a:defRPr sz="5000">
          <a:solidFill>
            <a:schemeClr val="tx2"/>
          </a:solidFill>
          <a:latin typeface="Calibri" pitchFamily="34" charset="0"/>
          <a:cs typeface="Traditional Arabic" pitchFamily="2" charset="-78"/>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ajalla UI"/>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ajalla UI"/>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ajalla UI"/>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ajalla UI"/>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ajalla UI"/>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png"/><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9.jpeg"/><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jpeg"/><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15"/>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46378" y="404813"/>
            <a:ext cx="6769100" cy="6008687"/>
          </a:xfrm>
          <a:prstGeom prst="rect">
            <a:avLst/>
          </a:prstGeom>
          <a:noFill/>
          <a:ln>
            <a:noFill/>
          </a:ln>
          <a:effectLst>
            <a:outerShdw dist="107763" dir="18900000" algn="ctr" rotWithShape="0">
              <a:schemeClr val="bg1">
                <a:alpha val="50000"/>
              </a:schemeClr>
            </a:outerShdw>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a:extLst>
              <a:ext uri="{FF2B5EF4-FFF2-40B4-BE49-F238E27FC236}">
                <a16:creationId xmlns:a16="http://schemas.microsoft.com/office/drawing/2014/main" id="{57FFF42B-9AE0-4A26-AA3C-9836FE679C95}"/>
              </a:ext>
            </a:extLst>
          </p:cNvPr>
          <p:cNvSpPr txBox="1"/>
          <p:nvPr/>
        </p:nvSpPr>
        <p:spPr>
          <a:xfrm>
            <a:off x="-2290713" y="6483955"/>
            <a:ext cx="4581426"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942836686"/>
      </p:ext>
    </p:extLst>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fa-IR" dirty="0"/>
          </a:p>
        </p:txBody>
      </p:sp>
      <p:sp>
        <p:nvSpPr>
          <p:cNvPr id="7" name="نگهدارنده مکان محتوا 6"/>
          <p:cNvSpPr>
            <a:spLocks noGrp="1"/>
          </p:cNvSpPr>
          <p:nvPr>
            <p:ph idx="1"/>
          </p:nvPr>
        </p:nvSpPr>
        <p:spPr>
          <a:xfrm>
            <a:off x="76200" y="838201"/>
            <a:ext cx="8839200" cy="5486400"/>
          </a:xfrm>
        </p:spPr>
        <p:txBody>
          <a:bodyPr/>
          <a:lstStyle/>
          <a:p>
            <a:pPr marL="342900" lvl="0" indent="-342900" algn="r" rtl="1" eaLnBrk="1" fontAlgn="auto" hangingPunct="1">
              <a:spcAft>
                <a:spcPts val="0"/>
              </a:spcAft>
              <a:buClrTx/>
              <a:buSzTx/>
              <a:buFont typeface="Arial" pitchFamily="34" charset="0"/>
              <a:buChar char="•"/>
            </a:pPr>
            <a:r>
              <a:rPr lang="fa-IR" sz="2400" dirty="0">
                <a:solidFill>
                  <a:prstClr val="black"/>
                </a:solidFill>
                <a:latin typeface="Calibri"/>
                <a:cs typeface="Arial"/>
              </a:rPr>
              <a:t>تصور </a:t>
            </a:r>
            <a:r>
              <a:rPr lang="fa-IR" sz="2400" dirty="0" err="1">
                <a:solidFill>
                  <a:prstClr val="black"/>
                </a:solidFill>
                <a:latin typeface="Calibri"/>
                <a:cs typeface="Arial"/>
              </a:rPr>
              <a:t>کوهن</a:t>
            </a:r>
            <a:r>
              <a:rPr lang="fa-IR" sz="2400" dirty="0">
                <a:solidFill>
                  <a:prstClr val="black"/>
                </a:solidFill>
                <a:latin typeface="Calibri"/>
                <a:cs typeface="Arial"/>
              </a:rPr>
              <a:t> از شیوه پیشرفت یک علم را می توان به وسیله طرح بی پایان زیر خلاصه کرد:</a:t>
            </a:r>
          </a:p>
          <a:p>
            <a:pPr marL="342900" lvl="0" indent="-342900" algn="r" rtl="1" eaLnBrk="1" fontAlgn="auto" hangingPunct="1">
              <a:spcAft>
                <a:spcPts val="0"/>
              </a:spcAft>
              <a:buClrTx/>
              <a:buSzTx/>
              <a:buFont typeface="Arial" pitchFamily="34" charset="0"/>
              <a:buChar char="•"/>
            </a:pPr>
            <a:endParaRPr lang="fa-IR" sz="2400" dirty="0">
              <a:solidFill>
                <a:prstClr val="black"/>
              </a:solidFill>
              <a:latin typeface="Calibri"/>
              <a:cs typeface="Arial"/>
            </a:endParaRPr>
          </a:p>
          <a:p>
            <a:pPr marL="342900" lvl="0" indent="-342900" algn="r" rtl="1" eaLnBrk="1" fontAlgn="auto" hangingPunct="1">
              <a:spcAft>
                <a:spcPts val="0"/>
              </a:spcAft>
              <a:buClrTx/>
              <a:buSzTx/>
              <a:buFont typeface="Arial" pitchFamily="34" charset="0"/>
              <a:buChar char="•"/>
            </a:pPr>
            <a:endParaRPr lang="fa-IR" sz="2400" dirty="0">
              <a:solidFill>
                <a:prstClr val="black"/>
              </a:solidFill>
              <a:latin typeface="Calibri"/>
              <a:cs typeface="Arial"/>
            </a:endParaRPr>
          </a:p>
          <a:p>
            <a:pPr marL="342900" lvl="0" indent="-342900" algn="r" rtl="1" eaLnBrk="1" fontAlgn="auto" hangingPunct="1">
              <a:spcAft>
                <a:spcPts val="0"/>
              </a:spcAft>
              <a:buClrTx/>
              <a:buSzTx/>
              <a:buFont typeface="Arial" pitchFamily="34" charset="0"/>
              <a:buChar char="•"/>
            </a:pPr>
            <a:endParaRPr lang="fa-IR" sz="2400" dirty="0">
              <a:solidFill>
                <a:prstClr val="black"/>
              </a:solidFill>
              <a:latin typeface="Calibri"/>
              <a:cs typeface="Arial"/>
            </a:endParaRPr>
          </a:p>
          <a:p>
            <a:pPr marL="342900" lvl="0" indent="-342900" algn="r" rtl="1" eaLnBrk="1" fontAlgn="auto" hangingPunct="1">
              <a:spcAft>
                <a:spcPts val="0"/>
              </a:spcAft>
              <a:buClrTx/>
              <a:buSzTx/>
              <a:buFont typeface="Arial" pitchFamily="34" charset="0"/>
              <a:buChar char="•"/>
            </a:pPr>
            <a:endParaRPr lang="fa-IR" sz="2400" dirty="0">
              <a:solidFill>
                <a:prstClr val="black"/>
              </a:solidFill>
              <a:latin typeface="Calibri"/>
              <a:cs typeface="Arial"/>
            </a:endParaRPr>
          </a:p>
          <a:p>
            <a:pPr marL="342900" lvl="0" indent="-342900" algn="r" rtl="1" eaLnBrk="1" fontAlgn="auto" hangingPunct="1">
              <a:spcAft>
                <a:spcPts val="0"/>
              </a:spcAft>
              <a:buClrTx/>
              <a:buSzTx/>
              <a:buFont typeface="Arial" pitchFamily="34" charset="0"/>
              <a:buChar char="•"/>
            </a:pPr>
            <a:endParaRPr lang="fa-IR" sz="2400" dirty="0">
              <a:solidFill>
                <a:prstClr val="black"/>
              </a:solidFill>
              <a:latin typeface="Calibri"/>
              <a:cs typeface="Arial"/>
            </a:endParaRPr>
          </a:p>
          <a:p>
            <a:pPr marL="342900" lvl="0" indent="-342900" algn="r" rtl="1" eaLnBrk="1" fontAlgn="auto" hangingPunct="1">
              <a:spcAft>
                <a:spcPts val="0"/>
              </a:spcAft>
              <a:buClrTx/>
              <a:buSzTx/>
              <a:buFont typeface="Arial" pitchFamily="34" charset="0"/>
              <a:buChar char="•"/>
            </a:pPr>
            <a:endParaRPr lang="fa-IR" sz="2400" dirty="0">
              <a:solidFill>
                <a:prstClr val="black"/>
              </a:solidFill>
              <a:latin typeface="Calibri"/>
              <a:cs typeface="Arial"/>
            </a:endParaRPr>
          </a:p>
          <a:p>
            <a:pPr marL="342900" indent="-342900" algn="r" rtl="1" eaLnBrk="1" fontAlgn="auto" hangingPunct="1">
              <a:spcAft>
                <a:spcPts val="0"/>
              </a:spcAft>
              <a:buClrTx/>
              <a:buSzTx/>
              <a:buFont typeface="Arial" pitchFamily="34" charset="0"/>
              <a:buChar char="•"/>
            </a:pPr>
            <a:r>
              <a:rPr lang="fa-IR" sz="2400" dirty="0">
                <a:solidFill>
                  <a:prstClr val="black"/>
                </a:solidFill>
                <a:latin typeface="Calibri"/>
                <a:cs typeface="Arial"/>
              </a:rPr>
              <a:t>بحران      ناشی از ضعف دانشمندان است  </a:t>
            </a:r>
          </a:p>
          <a:p>
            <a:pPr marL="342900" indent="-342900" algn="r" rtl="1" eaLnBrk="1" fontAlgn="auto" hangingPunct="1">
              <a:spcAft>
                <a:spcPts val="0"/>
              </a:spcAft>
              <a:buClrTx/>
              <a:buSzTx/>
              <a:buFont typeface="Arial" pitchFamily="34" charset="0"/>
              <a:buChar char="•"/>
            </a:pPr>
            <a:r>
              <a:rPr lang="fa-IR" sz="2400" dirty="0">
                <a:solidFill>
                  <a:prstClr val="black"/>
                </a:solidFill>
                <a:latin typeface="Calibri"/>
                <a:cs typeface="Arial"/>
              </a:rPr>
              <a:t>انقلاب     ظهور پارادایم جدید</a:t>
            </a:r>
          </a:p>
          <a:p>
            <a:pPr marL="342900" lvl="0" indent="-342900" algn="r" rtl="1" eaLnBrk="1" fontAlgn="auto" hangingPunct="1">
              <a:spcAft>
                <a:spcPts val="0"/>
              </a:spcAft>
              <a:buClrTx/>
              <a:buSzTx/>
              <a:buFont typeface="Arial" pitchFamily="34" charset="0"/>
              <a:buChar char="•"/>
            </a:pPr>
            <a:endParaRPr lang="fa-IR" sz="2400" dirty="0">
              <a:solidFill>
                <a:prstClr val="black"/>
              </a:solidFill>
              <a:latin typeface="Calibri"/>
              <a:cs typeface="Aria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1084" y="2438400"/>
            <a:ext cx="8458200" cy="147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Left Arrow 10"/>
          <p:cNvSpPr/>
          <p:nvPr/>
        </p:nvSpPr>
        <p:spPr>
          <a:xfrm flipV="1">
            <a:off x="7523729" y="4572000"/>
            <a:ext cx="237176" cy="45719"/>
          </a:xfrm>
          <a:prstGeom prst="leftArrow">
            <a:avLst>
              <a:gd name="adj1" fmla="val 50000"/>
              <a:gd name="adj2" fmla="val 136044"/>
            </a:avLst>
          </a:prstGeom>
          <a:blipFill>
            <a:blip r:embed="rId3" cstate="print"/>
            <a:tile tx="0" ty="0" sx="100000" sy="100000" flip="none" algn="tl"/>
          </a:blipFill>
          <a:ln w="25400" cap="flat" cmpd="sng" algn="ctr">
            <a:solidFill>
              <a:srgbClr val="FF0000"/>
            </a:solidFill>
            <a:prstDash val="solid"/>
          </a:ln>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a-IR" sz="1800" b="0" i="0" u="none" strike="noStrike" kern="0" cap="none" spc="0" normalizeH="0" baseline="0" noProof="0">
              <a:ln>
                <a:noFill/>
              </a:ln>
              <a:solidFill>
                <a:srgbClr val="FF0000"/>
              </a:solidFill>
              <a:effectLst/>
              <a:uLnTx/>
              <a:uFillTx/>
              <a:latin typeface="Calibri"/>
              <a:ea typeface="+mn-ea"/>
              <a:cs typeface="Arial"/>
            </a:endParaRPr>
          </a:p>
        </p:txBody>
      </p:sp>
      <p:sp>
        <p:nvSpPr>
          <p:cNvPr id="12" name="Left Arrow 11"/>
          <p:cNvSpPr/>
          <p:nvPr/>
        </p:nvSpPr>
        <p:spPr>
          <a:xfrm flipV="1">
            <a:off x="7536947" y="4953000"/>
            <a:ext cx="237176" cy="45719"/>
          </a:xfrm>
          <a:prstGeom prst="leftArrow">
            <a:avLst>
              <a:gd name="adj1" fmla="val 50000"/>
              <a:gd name="adj2" fmla="val 136044"/>
            </a:avLst>
          </a:prstGeom>
          <a:blipFill>
            <a:blip r:embed="rId3" cstate="print"/>
            <a:tile tx="0" ty="0" sx="100000" sy="100000" flip="none" algn="tl"/>
          </a:blipFill>
          <a:ln w="25400" cap="flat" cmpd="sng" algn="ctr">
            <a:solidFill>
              <a:srgbClr val="FF0000"/>
            </a:solidFill>
            <a:prstDash val="solid"/>
          </a:ln>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a-IR" sz="1800" b="0" i="0" u="none" strike="noStrike" kern="0" cap="none" spc="0" normalizeH="0" baseline="0" noProof="0">
              <a:ln>
                <a:noFill/>
              </a:ln>
              <a:solidFill>
                <a:srgbClr val="FF0000"/>
              </a:solidFill>
              <a:effectLst/>
              <a:uLnTx/>
              <a:uFillTx/>
              <a:latin typeface="Calibri"/>
              <a:ea typeface="+mn-ea"/>
              <a:cs typeface="Arial"/>
            </a:endParaRPr>
          </a:p>
        </p:txBody>
      </p:sp>
    </p:spTree>
    <p:extLst>
      <p:ext uri="{BB962C8B-B14F-4D97-AF65-F5344CB8AC3E}">
        <p14:creationId xmlns:p14="http://schemas.microsoft.com/office/powerpoint/2010/main" val="2168855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نگهدارنده مکان محتوا 5"/>
          <p:cNvSpPr>
            <a:spLocks noGrp="1"/>
          </p:cNvSpPr>
          <p:nvPr>
            <p:ph idx="1"/>
          </p:nvPr>
        </p:nvSpPr>
        <p:spPr>
          <a:xfrm>
            <a:off x="457200" y="1447800"/>
            <a:ext cx="8229600" cy="4922837"/>
          </a:xfrm>
        </p:spPr>
        <p:txBody>
          <a:bodyPr/>
          <a:lstStyle/>
          <a:p>
            <a:pPr marL="0" lvl="0" indent="0" algn="r">
              <a:buNone/>
            </a:pPr>
            <a:r>
              <a:rPr lang="en-US" sz="2400" dirty="0">
                <a:solidFill>
                  <a:prstClr val="black"/>
                </a:solidFill>
                <a:latin typeface="Calibri"/>
                <a:cs typeface="Arial"/>
              </a:rPr>
              <a:t>     :</a:t>
            </a:r>
            <a:r>
              <a:rPr lang="fa-IR" sz="2400" dirty="0">
                <a:solidFill>
                  <a:prstClr val="black"/>
                </a:solidFill>
                <a:latin typeface="Calibri"/>
                <a:cs typeface="Arial"/>
              </a:rPr>
              <a:t>نظریه </a:t>
            </a:r>
            <a:r>
              <a:rPr lang="fa-IR" sz="2400" dirty="0" err="1">
                <a:solidFill>
                  <a:prstClr val="black"/>
                </a:solidFill>
                <a:latin typeface="Calibri"/>
                <a:cs typeface="Arial"/>
              </a:rPr>
              <a:t>کوهن</a:t>
            </a:r>
            <a:r>
              <a:rPr lang="fa-IR" sz="2400" dirty="0">
                <a:solidFill>
                  <a:prstClr val="black"/>
                </a:solidFill>
                <a:latin typeface="Calibri"/>
                <a:cs typeface="Arial"/>
              </a:rPr>
              <a:t> در معرض حملات شدیدی قرار گرفته است</a:t>
            </a:r>
            <a:endParaRPr lang="fa-IR" dirty="0"/>
          </a:p>
          <a:p>
            <a:pPr marL="0" lvl="0" indent="0" algn="r">
              <a:buNone/>
            </a:pPr>
            <a:r>
              <a:rPr lang="fa-IR" sz="2400" dirty="0">
                <a:solidFill>
                  <a:prstClr val="black"/>
                </a:solidFill>
                <a:latin typeface="Calibri"/>
                <a:cs typeface="Arial"/>
              </a:rPr>
              <a:t>- زیرا در عقلانیت علم به دیده تردید می نگرد</a:t>
            </a:r>
          </a:p>
          <a:p>
            <a:pPr marL="0" lvl="0" indent="0" algn="r">
              <a:buNone/>
            </a:pPr>
            <a:r>
              <a:rPr lang="fa-IR" sz="2400" dirty="0">
                <a:solidFill>
                  <a:prstClr val="black"/>
                </a:solidFill>
                <a:latin typeface="Calibri"/>
                <a:cs typeface="Arial"/>
              </a:rPr>
              <a:t>- در ضمن اینکه او را نسبی گرا می نامند (</a:t>
            </a:r>
            <a:r>
              <a:rPr lang="fa-IR" sz="2400" dirty="0">
                <a:solidFill>
                  <a:schemeClr val="tx1">
                    <a:lumMod val="75000"/>
                    <a:lumOff val="25000"/>
                  </a:schemeClr>
                </a:solidFill>
                <a:latin typeface="Calibri"/>
                <a:cs typeface="Arial"/>
              </a:rPr>
              <a:t>یک</a:t>
            </a:r>
            <a:r>
              <a:rPr lang="fa-IR" sz="2400" dirty="0">
                <a:solidFill>
                  <a:prstClr val="black"/>
                </a:solidFill>
                <a:latin typeface="Calibri"/>
                <a:cs typeface="Arial"/>
              </a:rPr>
              <a:t> </a:t>
            </a:r>
            <a:r>
              <a:rPr lang="fa-IR" sz="2400" dirty="0">
                <a:solidFill>
                  <a:schemeClr val="tx1">
                    <a:lumMod val="75000"/>
                    <a:lumOff val="25000"/>
                  </a:schemeClr>
                </a:solidFill>
                <a:latin typeface="Calibri"/>
                <a:cs typeface="Arial"/>
              </a:rPr>
              <a:t>فرد </a:t>
            </a:r>
            <a:r>
              <a:rPr lang="fa-IR" sz="2400" dirty="0" err="1">
                <a:solidFill>
                  <a:schemeClr val="tx1">
                    <a:lumMod val="75000"/>
                    <a:lumOff val="25000"/>
                  </a:schemeClr>
                </a:solidFill>
                <a:latin typeface="Calibri"/>
                <a:cs typeface="Arial"/>
              </a:rPr>
              <a:t>نسبیگرا</a:t>
            </a:r>
            <a:r>
              <a:rPr lang="fa-IR" sz="2400" dirty="0">
                <a:solidFill>
                  <a:schemeClr val="tx1">
                    <a:lumMod val="75000"/>
                    <a:lumOff val="25000"/>
                  </a:schemeClr>
                </a:solidFill>
                <a:latin typeface="Calibri"/>
                <a:cs typeface="Arial"/>
              </a:rPr>
              <a:t> وجود یک ملاک عقلانی را که داوری در مورد برتری یک نظریه را نسبت به نظریه های دیگر مجاز بداند انکار می کند </a:t>
            </a:r>
            <a:r>
              <a:rPr lang="fa-IR" sz="2400" dirty="0" err="1">
                <a:solidFill>
                  <a:schemeClr val="tx1">
                    <a:lumMod val="75000"/>
                    <a:lumOff val="25000"/>
                  </a:schemeClr>
                </a:solidFill>
                <a:latin typeface="Calibri"/>
                <a:cs typeface="Arial"/>
              </a:rPr>
              <a:t>وهیچ</a:t>
            </a:r>
            <a:r>
              <a:rPr lang="fa-IR" sz="2400" dirty="0">
                <a:solidFill>
                  <a:schemeClr val="tx1">
                    <a:lumMod val="75000"/>
                    <a:lumOff val="25000"/>
                  </a:schemeClr>
                </a:solidFill>
                <a:latin typeface="Calibri"/>
                <a:cs typeface="Arial"/>
              </a:rPr>
              <a:t> سند </a:t>
            </a:r>
            <a:r>
              <a:rPr lang="fa-IR" sz="2400" dirty="0" err="1">
                <a:solidFill>
                  <a:schemeClr val="tx1">
                    <a:lumMod val="75000"/>
                    <a:lumOff val="25000"/>
                  </a:schemeClr>
                </a:solidFill>
                <a:latin typeface="Calibri"/>
                <a:cs typeface="Arial"/>
              </a:rPr>
              <a:t>وحاکمیتی</a:t>
            </a:r>
            <a:r>
              <a:rPr lang="fa-IR" sz="2400" dirty="0">
                <a:solidFill>
                  <a:schemeClr val="tx1">
                    <a:lumMod val="75000"/>
                    <a:lumOff val="25000"/>
                  </a:schemeClr>
                </a:solidFill>
                <a:latin typeface="Calibri"/>
                <a:cs typeface="Arial"/>
              </a:rPr>
              <a:t> را بالاتر از رضایت گروه علاقه </a:t>
            </a:r>
            <a:r>
              <a:rPr lang="fa-IR" sz="2400" dirty="0" err="1">
                <a:solidFill>
                  <a:schemeClr val="tx1">
                    <a:lumMod val="75000"/>
                    <a:lumOff val="25000"/>
                  </a:schemeClr>
                </a:solidFill>
                <a:latin typeface="Calibri"/>
                <a:cs typeface="Arial"/>
              </a:rPr>
              <a:t>مند</a:t>
            </a:r>
            <a:r>
              <a:rPr lang="fa-IR" sz="2400" dirty="0">
                <a:solidFill>
                  <a:schemeClr val="tx1">
                    <a:lumMod val="75000"/>
                    <a:lumOff val="25000"/>
                  </a:schemeClr>
                </a:solidFill>
                <a:latin typeface="Calibri"/>
                <a:cs typeface="Arial"/>
              </a:rPr>
              <a:t> بر یک نظریه </a:t>
            </a:r>
            <a:r>
              <a:rPr lang="fa-IR" sz="2400" dirty="0" err="1">
                <a:solidFill>
                  <a:schemeClr val="tx1">
                    <a:lumMod val="75000"/>
                    <a:lumOff val="25000"/>
                  </a:schemeClr>
                </a:solidFill>
                <a:latin typeface="Calibri"/>
                <a:cs typeface="Arial"/>
              </a:rPr>
              <a:t>نمی</a:t>
            </a:r>
            <a:r>
              <a:rPr lang="fa-IR" sz="2400" dirty="0">
                <a:solidFill>
                  <a:schemeClr val="tx1">
                    <a:lumMod val="75000"/>
                    <a:lumOff val="25000"/>
                  </a:schemeClr>
                </a:solidFill>
                <a:latin typeface="Calibri"/>
                <a:cs typeface="Arial"/>
              </a:rPr>
              <a:t> داند.     معیاری که نشان دهد یک نظریه نسبت به سایر نظریه ها بهتر است باورهای دانشمندان و ارزشهای حاکم بر هر جامعه علمی است.)</a:t>
            </a:r>
          </a:p>
          <a:p>
            <a:pPr marL="0" lvl="0" indent="0" algn="r">
              <a:buNone/>
            </a:pPr>
            <a:r>
              <a:rPr lang="fa-IR" sz="2400" dirty="0">
                <a:solidFill>
                  <a:prstClr val="black"/>
                </a:solidFill>
                <a:latin typeface="Calibri"/>
                <a:cs typeface="Arial"/>
              </a:rPr>
              <a:t>جملات پایانی فصل الحاقی ساختار انقلابهای علمی :</a:t>
            </a:r>
          </a:p>
          <a:p>
            <a:pPr marL="0" lvl="0" indent="0" algn="r">
              <a:buNone/>
            </a:pPr>
            <a:r>
              <a:rPr lang="fa-IR" sz="1600" b="1" dirty="0">
                <a:solidFill>
                  <a:prstClr val="black"/>
                </a:solidFill>
                <a:latin typeface="Calibri"/>
                <a:ea typeface="+mn-ea"/>
                <a:cs typeface="Arial"/>
              </a:rPr>
              <a:t>(معرفت علمی همچون زبان به صورت ذاتی </a:t>
            </a:r>
            <a:r>
              <a:rPr lang="fa-IR" sz="1600" b="1" dirty="0" err="1">
                <a:solidFill>
                  <a:prstClr val="black"/>
                </a:solidFill>
                <a:latin typeface="Calibri"/>
                <a:ea typeface="+mn-ea"/>
                <a:cs typeface="Arial"/>
              </a:rPr>
              <a:t>مملوک</a:t>
            </a:r>
            <a:r>
              <a:rPr lang="fa-IR" sz="1600" b="1" dirty="0">
                <a:solidFill>
                  <a:prstClr val="black"/>
                </a:solidFill>
                <a:latin typeface="Calibri"/>
                <a:ea typeface="+mn-ea"/>
                <a:cs typeface="Arial"/>
              </a:rPr>
              <a:t> مشترک یک گروه است .ما برای فهم آن به دانستن </a:t>
            </a:r>
            <a:r>
              <a:rPr lang="fa-IR" sz="1600" b="1" dirty="0" err="1">
                <a:solidFill>
                  <a:prstClr val="black"/>
                </a:solidFill>
                <a:latin typeface="Calibri"/>
                <a:ea typeface="+mn-ea"/>
                <a:cs typeface="Arial"/>
              </a:rPr>
              <a:t>ممیزات</a:t>
            </a:r>
            <a:r>
              <a:rPr lang="fa-IR" sz="1600" b="1" dirty="0">
                <a:solidFill>
                  <a:prstClr val="black"/>
                </a:solidFill>
                <a:latin typeface="Calibri"/>
                <a:ea typeface="+mn-ea"/>
                <a:cs typeface="Arial"/>
              </a:rPr>
              <a:t> ویژه </a:t>
            </a:r>
            <a:r>
              <a:rPr lang="en-US" sz="1600" b="1" dirty="0">
                <a:solidFill>
                  <a:prstClr val="black"/>
                </a:solidFill>
                <a:latin typeface="Calibri"/>
                <a:ea typeface="+mn-ea"/>
                <a:cs typeface="Arial"/>
              </a:rPr>
              <a:t>(</a:t>
            </a:r>
            <a:r>
              <a:rPr lang="fa-IR" sz="1600" b="1" dirty="0">
                <a:solidFill>
                  <a:prstClr val="black"/>
                </a:solidFill>
                <a:latin typeface="Calibri"/>
                <a:ea typeface="+mn-ea"/>
                <a:cs typeface="Arial"/>
              </a:rPr>
              <a:t>گروه </a:t>
            </a:r>
            <a:r>
              <a:rPr lang="fa-IR" sz="1600" b="1" dirty="0" err="1">
                <a:solidFill>
                  <a:prstClr val="black"/>
                </a:solidFill>
                <a:latin typeface="Calibri"/>
                <a:ea typeface="+mn-ea"/>
                <a:cs typeface="Arial"/>
              </a:rPr>
              <a:t>هایی</a:t>
            </a:r>
            <a:r>
              <a:rPr lang="fa-IR" sz="1600" b="1" dirty="0">
                <a:solidFill>
                  <a:prstClr val="black"/>
                </a:solidFill>
                <a:latin typeface="Calibri"/>
                <a:ea typeface="+mn-ea"/>
                <a:cs typeface="Arial"/>
              </a:rPr>
              <a:t> که آن را ایجاد و از آن استفاده می کنند نیاز داریم</a:t>
            </a:r>
            <a:r>
              <a:rPr lang="fa-IR" sz="2400" b="1" dirty="0">
                <a:solidFill>
                  <a:prstClr val="black"/>
                </a:solidFill>
                <a:latin typeface="Calibri"/>
                <a:cs typeface="Arial"/>
              </a:rPr>
              <a:t>.</a:t>
            </a:r>
            <a:endParaRPr lang="fa-IR" sz="2000" b="1" dirty="0">
              <a:solidFill>
                <a:prstClr val="black"/>
              </a:solidFill>
              <a:latin typeface="Calibri"/>
              <a:cs typeface="Arial"/>
            </a:endParaRPr>
          </a:p>
        </p:txBody>
      </p:sp>
      <p:sp>
        <p:nvSpPr>
          <p:cNvPr id="4" name="Left Arrow 3"/>
          <p:cNvSpPr/>
          <p:nvPr/>
        </p:nvSpPr>
        <p:spPr>
          <a:xfrm flipV="1">
            <a:off x="5943600" y="3632806"/>
            <a:ext cx="237176" cy="45719"/>
          </a:xfrm>
          <a:prstGeom prst="leftArrow">
            <a:avLst>
              <a:gd name="adj1" fmla="val 50000"/>
              <a:gd name="adj2" fmla="val 136044"/>
            </a:avLst>
          </a:prstGeom>
          <a:blipFill>
            <a:blip r:embed="rId2" cstate="print"/>
            <a:tile tx="0" ty="0" sx="100000" sy="100000" flip="none" algn="tl"/>
          </a:blipFill>
          <a:ln w="25400" cap="flat" cmpd="sng" algn="ctr">
            <a:solidFill>
              <a:srgbClr val="FF0000"/>
            </a:solidFill>
            <a:prstDash val="solid"/>
          </a:ln>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a-IR" sz="1800" b="0" i="0" u="none" strike="noStrike" kern="0" cap="none" spc="0" normalizeH="0" baseline="0" noProof="0">
              <a:ln>
                <a:noFill/>
              </a:ln>
              <a:solidFill>
                <a:srgbClr val="FF0000"/>
              </a:solidFill>
              <a:effectLst/>
              <a:uLnTx/>
              <a:uFillTx/>
              <a:latin typeface="Calibri"/>
              <a:ea typeface="+mn-ea"/>
              <a:cs typeface="Arial"/>
            </a:endParaRPr>
          </a:p>
        </p:txBody>
      </p:sp>
    </p:spTree>
    <p:extLst>
      <p:ext uri="{BB962C8B-B14F-4D97-AF65-F5344CB8AC3E}">
        <p14:creationId xmlns:p14="http://schemas.microsoft.com/office/powerpoint/2010/main" val="3965732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342900" indent="-342900" algn="r" rtl="1" eaLnBrk="1" fontAlgn="auto" hangingPunct="1">
              <a:spcBef>
                <a:spcPct val="20000"/>
              </a:spcBef>
              <a:spcAft>
                <a:spcPts val="0"/>
              </a:spcAft>
              <a:buFont typeface="Arial" pitchFamily="34" charset="0"/>
              <a:buChar char="•"/>
            </a:pPr>
            <a:r>
              <a:rPr lang="fa-IR" sz="3000" dirty="0">
                <a:solidFill>
                  <a:prstClr val="black"/>
                </a:solidFill>
                <a:latin typeface="Calibri"/>
                <a:ea typeface="+mn-ea"/>
                <a:cs typeface="Arial"/>
              </a:rPr>
              <a:t>حسابداری از دیدگاه </a:t>
            </a:r>
            <a:r>
              <a:rPr lang="fa-IR" sz="3000" dirty="0" err="1">
                <a:solidFill>
                  <a:prstClr val="black"/>
                </a:solidFill>
                <a:latin typeface="Calibri"/>
                <a:ea typeface="+mn-ea"/>
                <a:cs typeface="Arial"/>
              </a:rPr>
              <a:t>کوهن</a:t>
            </a:r>
            <a:r>
              <a:rPr lang="fa-IR" sz="3000" dirty="0">
                <a:solidFill>
                  <a:prstClr val="black"/>
                </a:solidFill>
                <a:latin typeface="Calibri"/>
                <a:ea typeface="+mn-ea"/>
                <a:cs typeface="Arial"/>
              </a:rPr>
              <a:t> در فلسفه علم:</a:t>
            </a:r>
          </a:p>
        </p:txBody>
      </p:sp>
      <p:sp>
        <p:nvSpPr>
          <p:cNvPr id="3" name="نگهدارنده مکان محتوا 2"/>
          <p:cNvSpPr>
            <a:spLocks noGrp="1"/>
          </p:cNvSpPr>
          <p:nvPr>
            <p:ph idx="1"/>
          </p:nvPr>
        </p:nvSpPr>
        <p:spPr>
          <a:xfrm>
            <a:off x="228600" y="1905000"/>
            <a:ext cx="8763000" cy="4648200"/>
          </a:xfrm>
        </p:spPr>
        <p:txBody>
          <a:bodyPr/>
          <a:lstStyle/>
          <a:p>
            <a:pPr marL="0" indent="0" algn="r">
              <a:buNone/>
            </a:pPr>
            <a:r>
              <a:rPr lang="en-US" sz="2000" dirty="0"/>
              <a:t>       </a:t>
            </a:r>
            <a:r>
              <a:rPr lang="fa-IR" sz="2000" dirty="0"/>
              <a:t>دیدگاه </a:t>
            </a:r>
            <a:r>
              <a:rPr lang="fa-IR" sz="2000" dirty="0" err="1"/>
              <a:t>کوهن</a:t>
            </a:r>
            <a:r>
              <a:rPr lang="fa-IR" sz="2000" dirty="0"/>
              <a:t> در حسابداری در سال 1976 بوسیله </a:t>
            </a:r>
            <a:r>
              <a:rPr lang="fa-IR" sz="2000" dirty="0" err="1"/>
              <a:t>ولز</a:t>
            </a:r>
            <a:r>
              <a:rPr lang="fa-IR" sz="2000" dirty="0"/>
              <a:t> در مقاله </a:t>
            </a:r>
            <a:r>
              <a:rPr lang="fa-IR" sz="2000" b="1" dirty="0"/>
              <a:t>انقلاب در حسابداری </a:t>
            </a:r>
            <a:r>
              <a:rPr lang="fa-IR" sz="2000" dirty="0"/>
              <a:t>مطرح</a:t>
            </a:r>
            <a:r>
              <a:rPr lang="fa-IR" sz="2000" b="1" dirty="0"/>
              <a:t> </a:t>
            </a:r>
            <a:r>
              <a:rPr lang="fa-IR" sz="2000" dirty="0"/>
              <a:t>شده است او با پذیرش نظریه </a:t>
            </a:r>
            <a:r>
              <a:rPr lang="fa-IR" sz="2000" dirty="0" err="1"/>
              <a:t>کوهن</a:t>
            </a:r>
            <a:r>
              <a:rPr lang="fa-IR" sz="2000" dirty="0"/>
              <a:t> قابلیت کاربرد آنرا در حسابداری ترسیم می نماید. او بیان می کند که در صحنه </a:t>
            </a:r>
            <a:r>
              <a:rPr lang="fa-IR" sz="2000" dirty="0" err="1"/>
              <a:t>مناقشه</a:t>
            </a:r>
            <a:r>
              <a:rPr lang="fa-IR" sz="2000" dirty="0"/>
              <a:t> حسابداری چهار مکتب فکری در مورد اندازه گیری ها وجود دارد:</a:t>
            </a:r>
          </a:p>
          <a:p>
            <a:pPr marL="342900" indent="-342900" algn="r" rtl="1" eaLnBrk="1" fontAlgn="auto" hangingPunct="1">
              <a:spcAft>
                <a:spcPts val="0"/>
              </a:spcAft>
              <a:buClrTx/>
              <a:buSzTx/>
              <a:buFont typeface="Arial" pitchFamily="34" charset="0"/>
              <a:buChar char="•"/>
            </a:pPr>
            <a:r>
              <a:rPr lang="fa-IR" sz="1800" dirty="0">
                <a:solidFill>
                  <a:prstClr val="black"/>
                </a:solidFill>
                <a:latin typeface="Calibri"/>
                <a:ea typeface="+mn-ea"/>
                <a:cs typeface="Arial"/>
              </a:rPr>
              <a:t>حسابداری مبتنی بر سطح قیمت ها</a:t>
            </a:r>
          </a:p>
          <a:p>
            <a:pPr marL="342900" indent="-342900" algn="r" rtl="1" eaLnBrk="1" fontAlgn="auto" hangingPunct="1">
              <a:spcAft>
                <a:spcPts val="0"/>
              </a:spcAft>
              <a:buClrTx/>
              <a:buSzTx/>
              <a:buFont typeface="Arial" pitchFamily="34" charset="0"/>
              <a:buChar char="•"/>
            </a:pPr>
            <a:r>
              <a:rPr lang="fa-IR" sz="1800" dirty="0">
                <a:solidFill>
                  <a:prstClr val="black"/>
                </a:solidFill>
                <a:latin typeface="Calibri"/>
                <a:ea typeface="+mn-ea"/>
                <a:cs typeface="Arial"/>
              </a:rPr>
              <a:t>حسابداری مبتنی بر بهای تمام شده جایگزینی</a:t>
            </a:r>
          </a:p>
          <a:p>
            <a:pPr marL="342900" indent="-342900" algn="r" rtl="1" eaLnBrk="1" fontAlgn="auto" hangingPunct="1">
              <a:spcAft>
                <a:spcPts val="0"/>
              </a:spcAft>
              <a:buClrTx/>
              <a:buSzTx/>
              <a:buFont typeface="Arial" pitchFamily="34" charset="0"/>
              <a:buChar char="•"/>
            </a:pPr>
            <a:r>
              <a:rPr lang="fa-IR" sz="1800" dirty="0">
                <a:solidFill>
                  <a:prstClr val="black"/>
                </a:solidFill>
                <a:latin typeface="Calibri"/>
                <a:ea typeface="+mn-ea"/>
                <a:cs typeface="Arial"/>
              </a:rPr>
              <a:t>حسابداری مبتنی بر ارزش از دست رفته</a:t>
            </a:r>
          </a:p>
          <a:p>
            <a:pPr marL="342900" indent="-342900" algn="r" rtl="1" eaLnBrk="1" fontAlgn="auto" hangingPunct="1">
              <a:spcAft>
                <a:spcPts val="0"/>
              </a:spcAft>
              <a:buClrTx/>
              <a:buSzTx/>
              <a:buFont typeface="Arial" pitchFamily="34" charset="0"/>
              <a:buChar char="•"/>
            </a:pPr>
            <a:r>
              <a:rPr lang="fa-IR" sz="1800" dirty="0">
                <a:solidFill>
                  <a:prstClr val="black"/>
                </a:solidFill>
                <a:latin typeface="Calibri"/>
                <a:ea typeface="+mn-ea"/>
                <a:cs typeface="Arial"/>
              </a:rPr>
              <a:t>حسابداری مبتنی بر ارزش جاری </a:t>
            </a:r>
          </a:p>
          <a:p>
            <a:pPr marL="0" indent="0" algn="r" rtl="1" eaLnBrk="1" fontAlgn="auto" hangingPunct="1">
              <a:spcAft>
                <a:spcPts val="0"/>
              </a:spcAft>
              <a:buClrTx/>
              <a:buSzTx/>
              <a:buNone/>
            </a:pPr>
            <a:r>
              <a:rPr lang="fa-IR" sz="2000" dirty="0"/>
              <a:t>وی در این مقاله سعی کرده نشان دهد که حسابداری در حال سپری نمودن دوران بحران و ایجاد پارادایم جدید است. </a:t>
            </a:r>
            <a:endParaRPr lang="en-US" sz="2000" dirty="0"/>
          </a:p>
        </p:txBody>
      </p:sp>
      <p:sp>
        <p:nvSpPr>
          <p:cNvPr id="5" name="TextBox 4">
            <a:extLst>
              <a:ext uri="{FF2B5EF4-FFF2-40B4-BE49-F238E27FC236}">
                <a16:creationId xmlns:a16="http://schemas.microsoft.com/office/drawing/2014/main" id="{5F7C85B2-D576-4167-A32A-B9A1BF7AD2C9}"/>
              </a:ext>
            </a:extLst>
          </p:cNvPr>
          <p:cNvSpPr txBox="1"/>
          <p:nvPr/>
        </p:nvSpPr>
        <p:spPr>
          <a:xfrm>
            <a:off x="-2290713" y="6483955"/>
            <a:ext cx="4581426"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774756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8077200" cy="1162050"/>
          </a:xfrm>
        </p:spPr>
        <p:txBody>
          <a:bodyPr/>
          <a:lstStyle/>
          <a:p>
            <a:pPr algn="ctr" rtl="1" eaLnBrk="1" hangingPunct="1"/>
            <a:r>
              <a:rPr lang="en-US" sz="3600" b="1" dirty="0">
                <a:solidFill>
                  <a:schemeClr val="tx1"/>
                </a:solidFill>
              </a:rPr>
              <a:t>  </a:t>
            </a:r>
            <a:r>
              <a:rPr lang="fa-IR" sz="3600" b="1" dirty="0">
                <a:solidFill>
                  <a:schemeClr val="tx1"/>
                </a:solidFill>
              </a:rPr>
              <a:t>عقل گرایی – برنامه های پژوهشی </a:t>
            </a:r>
            <a:r>
              <a:rPr lang="fa-IR" sz="1400" b="1" dirty="0">
                <a:solidFill>
                  <a:schemeClr val="tx1"/>
                </a:solidFill>
                <a:effectLst>
                  <a:outerShdw blurRad="38100" dist="38100" dir="2700000" algn="tl">
                    <a:srgbClr val="000000">
                      <a:alpha val="43137"/>
                    </a:srgbClr>
                  </a:outerShdw>
                </a:effectLst>
              </a:rPr>
              <a:t>(</a:t>
            </a:r>
            <a:r>
              <a:rPr lang="fa-IR" sz="1400" b="1" dirty="0" err="1">
                <a:solidFill>
                  <a:schemeClr val="tx1"/>
                </a:solidFill>
                <a:effectLst>
                  <a:outerShdw blurRad="38100" dist="38100" dir="2700000" algn="tl">
                    <a:srgbClr val="000000">
                      <a:alpha val="43137"/>
                    </a:srgbClr>
                  </a:outerShdw>
                </a:effectLst>
              </a:rPr>
              <a:t>ایمره</a:t>
            </a:r>
            <a:r>
              <a:rPr lang="fa-IR" sz="1400" b="1" dirty="0">
                <a:solidFill>
                  <a:schemeClr val="tx1"/>
                </a:solidFill>
                <a:effectLst>
                  <a:outerShdw blurRad="38100" dist="38100" dir="2700000" algn="tl">
                    <a:srgbClr val="000000">
                      <a:alpha val="43137"/>
                    </a:srgbClr>
                  </a:outerShdw>
                </a:effectLst>
              </a:rPr>
              <a:t> </a:t>
            </a:r>
            <a:r>
              <a:rPr lang="fa-IR" sz="1400" b="1" dirty="0" err="1">
                <a:solidFill>
                  <a:schemeClr val="tx1"/>
                </a:solidFill>
                <a:effectLst>
                  <a:outerShdw blurRad="38100" dist="38100" dir="2700000" algn="tl">
                    <a:srgbClr val="000000">
                      <a:alpha val="43137"/>
                    </a:srgbClr>
                  </a:outerShdw>
                </a:effectLst>
              </a:rPr>
              <a:t>لاکاتوش</a:t>
            </a:r>
            <a:r>
              <a:rPr lang="fa-IR" sz="1400" b="1" dirty="0">
                <a:solidFill>
                  <a:schemeClr val="tx1"/>
                </a:solidFill>
                <a:effectLst>
                  <a:outerShdw blurRad="38100" dist="38100" dir="2700000" algn="tl">
                    <a:srgbClr val="000000">
                      <a:alpha val="43137"/>
                    </a:srgbClr>
                  </a:outerShdw>
                </a:effectLst>
              </a:rPr>
              <a:t>)</a:t>
            </a:r>
          </a:p>
        </p:txBody>
      </p:sp>
      <p:sp>
        <p:nvSpPr>
          <p:cNvPr id="5" name="نگهدارنده مکان متن 4"/>
          <p:cNvSpPr>
            <a:spLocks noGrp="1"/>
          </p:cNvSpPr>
          <p:nvPr>
            <p:ph type="body" idx="2"/>
          </p:nvPr>
        </p:nvSpPr>
        <p:spPr>
          <a:xfrm>
            <a:off x="2971800" y="1676400"/>
            <a:ext cx="5867400" cy="4572000"/>
          </a:xfrm>
        </p:spPr>
        <p:txBody>
          <a:bodyPr/>
          <a:lstStyle/>
          <a:p>
            <a:pPr algn="r"/>
            <a:r>
              <a:rPr lang="fa-IR" sz="2800" dirty="0"/>
              <a:t>اصول برنامه های پژوهشی</a:t>
            </a:r>
          </a:p>
          <a:p>
            <a:pPr marL="342900" indent="-342900" algn="r" rtl="1" eaLnBrk="1" fontAlgn="auto" hangingPunct="1">
              <a:spcAft>
                <a:spcPts val="0"/>
              </a:spcAft>
              <a:buClrTx/>
              <a:buSzTx/>
              <a:buFont typeface="Arial" pitchFamily="34" charset="0"/>
              <a:buChar char="•"/>
            </a:pPr>
            <a:r>
              <a:rPr lang="fa-IR" sz="1800" b="1" dirty="0">
                <a:solidFill>
                  <a:prstClr val="black"/>
                </a:solidFill>
                <a:latin typeface="Calibri"/>
                <a:ea typeface="+mn-ea"/>
                <a:cs typeface="Arial"/>
              </a:rPr>
              <a:t>کاوش منفی(</a:t>
            </a:r>
            <a:r>
              <a:rPr lang="fa-IR" dirty="0">
                <a:solidFill>
                  <a:prstClr val="black"/>
                </a:solidFill>
                <a:latin typeface="Calibri"/>
                <a:ea typeface="+mn-ea"/>
                <a:cs typeface="Arial"/>
              </a:rPr>
              <a:t>دانشمندانی که بروی یک برنامه کار می کنند تمایل دارند که در مراحل اولیه بر مجموعه ای از قواعد روش </a:t>
            </a:r>
            <a:r>
              <a:rPr lang="fa-IR" dirty="0" err="1">
                <a:solidFill>
                  <a:prstClr val="black"/>
                </a:solidFill>
                <a:latin typeface="Calibri"/>
                <a:ea typeface="+mn-ea"/>
                <a:cs typeface="Arial"/>
              </a:rPr>
              <a:t>شناسی</a:t>
            </a:r>
            <a:r>
              <a:rPr lang="fa-IR" dirty="0">
                <a:solidFill>
                  <a:prstClr val="black"/>
                </a:solidFill>
                <a:latin typeface="Calibri"/>
                <a:ea typeface="+mn-ea"/>
                <a:cs typeface="Arial"/>
              </a:rPr>
              <a:t> با هم اتفاق نظر داشته باشند که مسیرهای تحقیقاتی که باید انتخاب شوند </a:t>
            </a:r>
            <a:r>
              <a:rPr lang="fa-IR" dirty="0" err="1">
                <a:solidFill>
                  <a:prstClr val="black"/>
                </a:solidFill>
                <a:latin typeface="Calibri"/>
                <a:ea typeface="+mn-ea"/>
                <a:cs typeface="Arial"/>
              </a:rPr>
              <a:t>ومسیرهایی</a:t>
            </a:r>
            <a:r>
              <a:rPr lang="fa-IR" dirty="0">
                <a:solidFill>
                  <a:prstClr val="black"/>
                </a:solidFill>
                <a:latin typeface="Calibri"/>
                <a:ea typeface="+mn-ea"/>
                <a:cs typeface="Arial"/>
              </a:rPr>
              <a:t> که باید از آن ها دوری کرد را نشان دهد. این توافق اساسی به چارچوب مفهومی مربوط می شود که نه جای رد دارد </a:t>
            </a:r>
            <a:r>
              <a:rPr lang="fa-IR" dirty="0" err="1">
                <a:solidFill>
                  <a:prstClr val="black"/>
                </a:solidFill>
                <a:latin typeface="Calibri"/>
                <a:ea typeface="+mn-ea"/>
                <a:cs typeface="Arial"/>
              </a:rPr>
              <a:t>ونه</a:t>
            </a:r>
            <a:r>
              <a:rPr lang="fa-IR" dirty="0">
                <a:solidFill>
                  <a:prstClr val="black"/>
                </a:solidFill>
                <a:latin typeface="Calibri"/>
                <a:ea typeface="+mn-ea"/>
                <a:cs typeface="Arial"/>
              </a:rPr>
              <a:t> اصلاح(جز با نفی برنامه های پژوهشی)</a:t>
            </a:r>
            <a:r>
              <a:rPr lang="fa-IR" dirty="0" err="1">
                <a:solidFill>
                  <a:prstClr val="black"/>
                </a:solidFill>
                <a:latin typeface="Calibri"/>
                <a:ea typeface="+mn-ea"/>
                <a:cs typeface="Arial"/>
              </a:rPr>
              <a:t>لاکاتوش</a:t>
            </a:r>
            <a:r>
              <a:rPr lang="fa-IR" dirty="0">
                <a:solidFill>
                  <a:prstClr val="black"/>
                </a:solidFill>
                <a:latin typeface="Calibri"/>
                <a:ea typeface="+mn-ea"/>
                <a:cs typeface="Arial"/>
              </a:rPr>
              <a:t> این مفهوم را هسته مقاوم برنامه های خود می داند. مثال: فرض تفکیک شخصیت –فرض تداوم فعالیت – فرض واحد اندازه گیری – فرض دوره مالی – فرض تعهدی – فرض نقدی </a:t>
            </a:r>
            <a:r>
              <a:rPr lang="fa-IR" sz="1800" b="1" dirty="0">
                <a:solidFill>
                  <a:prstClr val="black"/>
                </a:solidFill>
                <a:latin typeface="Calibri"/>
                <a:ea typeface="+mn-ea"/>
                <a:cs typeface="Arial"/>
              </a:rPr>
              <a:t>)</a:t>
            </a:r>
          </a:p>
          <a:p>
            <a:pPr marL="342900" indent="-342900" algn="r" rtl="1" eaLnBrk="1" fontAlgn="auto" hangingPunct="1">
              <a:spcAft>
                <a:spcPts val="0"/>
              </a:spcAft>
              <a:buClrTx/>
              <a:buSzTx/>
              <a:buFont typeface="Arial" pitchFamily="34" charset="0"/>
              <a:buChar char="•"/>
            </a:pPr>
            <a:r>
              <a:rPr lang="fa-IR" sz="1800" b="1" dirty="0">
                <a:solidFill>
                  <a:prstClr val="black"/>
                </a:solidFill>
                <a:latin typeface="Calibri"/>
                <a:ea typeface="+mn-ea"/>
                <a:cs typeface="Arial"/>
              </a:rPr>
              <a:t>کاوش مثبت(</a:t>
            </a:r>
            <a:r>
              <a:rPr lang="fa-IR" dirty="0">
                <a:solidFill>
                  <a:prstClr val="black"/>
                </a:solidFill>
                <a:latin typeface="Calibri"/>
                <a:ea typeface="+mn-ea"/>
                <a:cs typeface="Arial"/>
              </a:rPr>
              <a:t>در کاوش مثبت(که پیشنهاد کننده ی سلسله ی تقریبا </a:t>
            </a:r>
            <a:r>
              <a:rPr lang="fa-IR" dirty="0" err="1">
                <a:solidFill>
                  <a:prstClr val="black"/>
                </a:solidFill>
                <a:latin typeface="Calibri"/>
                <a:ea typeface="+mn-ea"/>
                <a:cs typeface="Arial"/>
              </a:rPr>
              <a:t>منسجمی</a:t>
            </a:r>
            <a:r>
              <a:rPr lang="fa-IR" dirty="0">
                <a:solidFill>
                  <a:prstClr val="black"/>
                </a:solidFill>
                <a:latin typeface="Calibri"/>
                <a:ea typeface="+mn-ea"/>
                <a:cs typeface="Arial"/>
              </a:rPr>
              <a:t> از مسیر های تحقیقاتی مجاز است)بیان می شود که اگر بنا باشد نظریه های خاص اصلاح شوند چگونه باید این تغییرات صورت گیرد        </a:t>
            </a:r>
            <a:r>
              <a:rPr lang="fa-IR" u="sng" dirty="0">
                <a:solidFill>
                  <a:prstClr val="black"/>
                </a:solidFill>
                <a:latin typeface="Calibri"/>
                <a:ea typeface="+mn-ea"/>
                <a:cs typeface="Arial"/>
              </a:rPr>
              <a:t>به عنوان کمربند محافظتی از هسته مقاوم که باید آزمون ها را تحمل کرده</a:t>
            </a:r>
            <a:r>
              <a:rPr lang="fa-IR" u="sng" dirty="0">
                <a:solidFill>
                  <a:prstClr val="black"/>
                </a:solidFill>
                <a:latin typeface="Algerian"/>
                <a:ea typeface="+mn-ea"/>
                <a:cs typeface="Arial"/>
              </a:rPr>
              <a:t>، تعدیل و جایگزین شوند تا بتوانند از هسته مقاوم دفاع کنند </a:t>
            </a:r>
            <a:r>
              <a:rPr lang="fa-IR" dirty="0" err="1">
                <a:solidFill>
                  <a:prstClr val="black"/>
                </a:solidFill>
                <a:latin typeface="Algerian"/>
                <a:ea typeface="+mn-ea"/>
                <a:cs typeface="Arial"/>
              </a:rPr>
              <a:t>مثال:اصل</a:t>
            </a:r>
            <a:r>
              <a:rPr lang="fa-IR" dirty="0">
                <a:solidFill>
                  <a:prstClr val="black"/>
                </a:solidFill>
                <a:latin typeface="Algerian"/>
                <a:ea typeface="+mn-ea"/>
                <a:cs typeface="Arial"/>
              </a:rPr>
              <a:t> تحقق درآمد-اصل تطابق </a:t>
            </a:r>
            <a:r>
              <a:rPr lang="fa-IR" sz="1800" b="1" dirty="0">
                <a:solidFill>
                  <a:prstClr val="black"/>
                </a:solidFill>
                <a:latin typeface="Calibri"/>
                <a:ea typeface="+mn-ea"/>
                <a:cs typeface="Arial"/>
              </a:rPr>
              <a:t>)</a:t>
            </a:r>
          </a:p>
          <a:p>
            <a:pPr marL="342900" indent="-342900" algn="r" rtl="1" eaLnBrk="1" fontAlgn="auto" hangingPunct="1">
              <a:spcAft>
                <a:spcPts val="0"/>
              </a:spcAft>
              <a:buClrTx/>
              <a:buSzTx/>
              <a:buFont typeface="Arial" pitchFamily="34" charset="0"/>
              <a:buChar char="•"/>
            </a:pPr>
            <a:r>
              <a:rPr lang="fa-IR" sz="1800" b="1" dirty="0">
                <a:solidFill>
                  <a:prstClr val="black"/>
                </a:solidFill>
                <a:latin typeface="Calibri"/>
                <a:ea typeface="+mn-ea"/>
                <a:cs typeface="Arial"/>
              </a:rPr>
              <a:t>سلسله ای از نظریه ها که هر یک حاصل افزودن بند های کمکی به نظریه قبلی است.</a:t>
            </a:r>
          </a:p>
        </p:txBody>
      </p:sp>
      <p:pic>
        <p:nvPicPr>
          <p:cNvPr id="6" name="نگهدارنده مکان محتوا 5"/>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0" y="1905000"/>
            <a:ext cx="2971800" cy="4114800"/>
          </a:xfrm>
        </p:spPr>
      </p:pic>
      <p:sp>
        <p:nvSpPr>
          <p:cNvPr id="7" name="Left Arrow 6"/>
          <p:cNvSpPr/>
          <p:nvPr/>
        </p:nvSpPr>
        <p:spPr>
          <a:xfrm flipV="1">
            <a:off x="6910316" y="4472940"/>
            <a:ext cx="237176" cy="45719"/>
          </a:xfrm>
          <a:prstGeom prst="leftArrow">
            <a:avLst>
              <a:gd name="adj1" fmla="val 50000"/>
              <a:gd name="adj2" fmla="val 136044"/>
            </a:avLst>
          </a:prstGeom>
          <a:blipFill>
            <a:blip r:embed="rId3" cstate="print"/>
            <a:tile tx="0" ty="0" sx="100000" sy="100000" flip="none" algn="tl"/>
          </a:blipFill>
          <a:ln w="25400" cap="flat" cmpd="sng" algn="ctr">
            <a:solidFill>
              <a:srgbClr val="FF0000"/>
            </a:solidFill>
            <a:prstDash val="solid"/>
          </a:ln>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a-IR" sz="1800" b="0" i="0" u="none" strike="noStrike" kern="0" cap="none" spc="0" normalizeH="0" baseline="0" noProof="0">
              <a:ln>
                <a:noFill/>
              </a:ln>
              <a:solidFill>
                <a:srgbClr val="FF0000"/>
              </a:solidFill>
              <a:effectLst/>
              <a:uLnTx/>
              <a:uFillTx/>
              <a:latin typeface="Calibri"/>
              <a:ea typeface="+mn-ea"/>
              <a:cs typeface="Arial"/>
            </a:endParaRPr>
          </a:p>
        </p:txBody>
      </p:sp>
      <p:sp>
        <p:nvSpPr>
          <p:cNvPr id="8" name="TextBox 7">
            <a:extLst>
              <a:ext uri="{FF2B5EF4-FFF2-40B4-BE49-F238E27FC236}">
                <a16:creationId xmlns:a16="http://schemas.microsoft.com/office/drawing/2014/main" id="{50465870-B7BC-4921-B238-3ABF498BE5D8}"/>
              </a:ext>
            </a:extLst>
          </p:cNvPr>
          <p:cNvSpPr txBox="1"/>
          <p:nvPr/>
        </p:nvSpPr>
        <p:spPr>
          <a:xfrm>
            <a:off x="-2290713" y="6483955"/>
            <a:ext cx="4581426"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2613981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نگهدارنده مکان محتوا 5"/>
          <p:cNvSpPr>
            <a:spLocks noGrp="1"/>
          </p:cNvSpPr>
          <p:nvPr>
            <p:ph idx="1"/>
          </p:nvPr>
        </p:nvSpPr>
        <p:spPr>
          <a:xfrm>
            <a:off x="457200" y="838200"/>
            <a:ext cx="8229600" cy="5486401"/>
          </a:xfrm>
        </p:spPr>
        <p:txBody>
          <a:bodyPr/>
          <a:lstStyle/>
          <a:p>
            <a:pPr marL="342900" indent="-342900" algn="r" rtl="1" eaLnBrk="1" fontAlgn="auto" hangingPunct="1">
              <a:spcAft>
                <a:spcPts val="0"/>
              </a:spcAft>
              <a:buClrTx/>
              <a:buSzTx/>
              <a:buFont typeface="Arial" pitchFamily="34" charset="0"/>
              <a:buChar char="•"/>
            </a:pPr>
            <a:r>
              <a:rPr lang="fa-IR" sz="1800" b="1" dirty="0" err="1">
                <a:solidFill>
                  <a:prstClr val="black"/>
                </a:solidFill>
                <a:latin typeface="Calibri"/>
                <a:ea typeface="+mn-ea"/>
                <a:cs typeface="Arial"/>
              </a:rPr>
              <a:t>لاکاتوش</a:t>
            </a:r>
            <a:r>
              <a:rPr lang="fa-IR" sz="1800" b="1" dirty="0">
                <a:solidFill>
                  <a:prstClr val="black"/>
                </a:solidFill>
                <a:latin typeface="Calibri"/>
                <a:ea typeface="+mn-ea"/>
                <a:cs typeface="Arial"/>
              </a:rPr>
              <a:t> امکان ایجاد چندین برنامه پژوهشی را با هم و در یک زمان و در یک قلمرو واحد جایز میداند.	</a:t>
            </a:r>
          </a:p>
          <a:p>
            <a:pPr marL="342900" indent="-342900" algn="r" rtl="1" eaLnBrk="1" fontAlgn="auto" hangingPunct="1">
              <a:spcAft>
                <a:spcPts val="0"/>
              </a:spcAft>
              <a:buClrTx/>
              <a:buSzTx/>
              <a:buFont typeface="Arial" pitchFamily="34" charset="0"/>
              <a:buChar char="•"/>
            </a:pPr>
            <a:r>
              <a:rPr lang="fa-IR" sz="1800" b="1" dirty="0" err="1">
                <a:solidFill>
                  <a:prstClr val="black"/>
                </a:solidFill>
                <a:latin typeface="Calibri"/>
                <a:ea typeface="+mn-ea"/>
                <a:cs typeface="Arial"/>
              </a:rPr>
              <a:t>لاکاتوش</a:t>
            </a:r>
            <a:r>
              <a:rPr lang="fa-IR" sz="1800" b="1" dirty="0">
                <a:solidFill>
                  <a:prstClr val="black"/>
                </a:solidFill>
                <a:latin typeface="Calibri"/>
                <a:ea typeface="+mn-ea"/>
                <a:cs typeface="Arial"/>
              </a:rPr>
              <a:t> معتقد است که می توان رشد نسبی سنتهای پژوهشی رقیب را مقایسه کرد.				</a:t>
            </a:r>
          </a:p>
          <a:p>
            <a:pPr marL="342900" indent="-342900" algn="r" rtl="1" eaLnBrk="1" fontAlgn="auto" hangingPunct="1">
              <a:spcAft>
                <a:spcPts val="0"/>
              </a:spcAft>
              <a:buClrTx/>
              <a:buSzTx/>
              <a:buFont typeface="Arial" pitchFamily="34" charset="0"/>
              <a:buChar char="•"/>
            </a:pPr>
            <a:r>
              <a:rPr lang="fa-IR" sz="1800" b="1" dirty="0">
                <a:solidFill>
                  <a:prstClr val="black"/>
                </a:solidFill>
                <a:latin typeface="Calibri"/>
                <a:ea typeface="+mn-ea"/>
                <a:cs typeface="Arial"/>
              </a:rPr>
              <a:t>کمربند محافظ شامل رهنمود </a:t>
            </a:r>
            <a:r>
              <a:rPr lang="fa-IR" sz="1800" b="1" dirty="0" err="1">
                <a:solidFill>
                  <a:prstClr val="black"/>
                </a:solidFill>
                <a:latin typeface="Calibri"/>
                <a:ea typeface="+mn-ea"/>
                <a:cs typeface="Arial"/>
              </a:rPr>
              <a:t>هایی</a:t>
            </a:r>
            <a:r>
              <a:rPr lang="fa-IR" sz="1800" b="1" dirty="0">
                <a:solidFill>
                  <a:prstClr val="black"/>
                </a:solidFill>
                <a:latin typeface="Calibri"/>
                <a:ea typeface="+mn-ea"/>
                <a:cs typeface="Arial"/>
              </a:rPr>
              <a:t> تقریبی است که حکایت از چگونگی امکان تحول و توسعه</a:t>
            </a:r>
            <a:r>
              <a:rPr lang="en-US" sz="1800" b="1" dirty="0">
                <a:solidFill>
                  <a:prstClr val="black"/>
                </a:solidFill>
                <a:latin typeface="Calibri"/>
                <a:ea typeface="+mn-ea"/>
                <a:cs typeface="Arial"/>
              </a:rPr>
              <a:t>  </a:t>
            </a:r>
            <a:r>
              <a:rPr lang="fa-IR" sz="1800" b="1" dirty="0">
                <a:solidFill>
                  <a:prstClr val="black"/>
                </a:solidFill>
                <a:latin typeface="Calibri"/>
                <a:ea typeface="+mn-ea"/>
                <a:cs typeface="Arial"/>
              </a:rPr>
              <a:t>برنامه پژوهشی دارد      بدین منظور که </a:t>
            </a:r>
            <a:r>
              <a:rPr lang="fa-IR" sz="1800" b="1" dirty="0" err="1">
                <a:solidFill>
                  <a:prstClr val="black"/>
                </a:solidFill>
                <a:latin typeface="Calibri"/>
                <a:ea typeface="+mn-ea"/>
                <a:cs typeface="Arial"/>
              </a:rPr>
              <a:t>پدیدارهای</a:t>
            </a:r>
            <a:r>
              <a:rPr lang="fa-IR" sz="1800" b="1" dirty="0">
                <a:solidFill>
                  <a:prstClr val="black"/>
                </a:solidFill>
                <a:latin typeface="Calibri"/>
                <a:ea typeface="+mn-ea"/>
                <a:cs typeface="Arial"/>
              </a:rPr>
              <a:t> از پیش شناخته شده را در بر گرفته و </a:t>
            </a:r>
            <a:r>
              <a:rPr lang="en-US" sz="1800" b="1" dirty="0">
                <a:solidFill>
                  <a:prstClr val="black"/>
                </a:solidFill>
                <a:latin typeface="Calibri"/>
                <a:ea typeface="+mn-ea"/>
                <a:cs typeface="Arial"/>
              </a:rPr>
              <a:t> </a:t>
            </a:r>
            <a:r>
              <a:rPr lang="fa-IR" sz="1800" b="1" dirty="0" err="1">
                <a:solidFill>
                  <a:prstClr val="black"/>
                </a:solidFill>
                <a:latin typeface="Calibri"/>
                <a:ea typeface="+mn-ea"/>
                <a:cs typeface="Arial"/>
              </a:rPr>
              <a:t>پدیدارهای</a:t>
            </a:r>
            <a:r>
              <a:rPr lang="fa-IR" sz="1800" b="1" dirty="0">
                <a:solidFill>
                  <a:prstClr val="black"/>
                </a:solidFill>
                <a:latin typeface="Calibri"/>
                <a:ea typeface="+mn-ea"/>
                <a:cs typeface="Arial"/>
              </a:rPr>
              <a:t> بدیعی را پیش بینی کند      پیشرو یا روبه زوال بودن برنامه های پژوهشی منوط به این است که آنها در اکتشاف پدیدار های بدیع موفق باشند </a:t>
            </a:r>
            <a:r>
              <a:rPr lang="fa-IR" sz="1800" b="1" dirty="0" err="1">
                <a:solidFill>
                  <a:prstClr val="black"/>
                </a:solidFill>
                <a:latin typeface="Calibri"/>
                <a:ea typeface="+mn-ea"/>
                <a:cs typeface="Arial"/>
              </a:rPr>
              <a:t>ویا</a:t>
            </a:r>
            <a:r>
              <a:rPr lang="fa-IR" sz="1800" b="1" dirty="0">
                <a:solidFill>
                  <a:prstClr val="black"/>
                </a:solidFill>
                <a:latin typeface="Calibri"/>
                <a:ea typeface="+mn-ea"/>
                <a:cs typeface="Arial"/>
              </a:rPr>
              <a:t> </a:t>
            </a:r>
            <a:r>
              <a:rPr lang="fa-IR" sz="1800" b="1" dirty="0" err="1">
                <a:solidFill>
                  <a:prstClr val="black"/>
                </a:solidFill>
                <a:latin typeface="Calibri"/>
                <a:ea typeface="+mn-ea"/>
                <a:cs typeface="Arial"/>
              </a:rPr>
              <a:t>مستمرا</a:t>
            </a:r>
            <a:r>
              <a:rPr lang="fa-IR" sz="1800" b="1" dirty="0">
                <a:solidFill>
                  <a:prstClr val="black"/>
                </a:solidFill>
                <a:latin typeface="Calibri"/>
                <a:ea typeface="+mn-ea"/>
                <a:cs typeface="Arial"/>
              </a:rPr>
              <a:t> با شکست مواجه شوند.			</a:t>
            </a:r>
          </a:p>
          <a:p>
            <a:pPr marL="342900" indent="-342900" algn="r" rtl="1" eaLnBrk="1" fontAlgn="auto" hangingPunct="1">
              <a:spcAft>
                <a:spcPts val="0"/>
              </a:spcAft>
              <a:buClrTx/>
              <a:buSzTx/>
              <a:buFont typeface="Arial" pitchFamily="34" charset="0"/>
              <a:buChar char="•"/>
            </a:pPr>
            <a:r>
              <a:rPr lang="fa-IR" sz="1800" b="1" dirty="0">
                <a:solidFill>
                  <a:prstClr val="black"/>
                </a:solidFill>
                <a:latin typeface="Calibri"/>
                <a:ea typeface="+mn-ea"/>
                <a:cs typeface="Arial"/>
              </a:rPr>
              <a:t>آنچه معمولا اتفاق می افتد این است که برنامه های پژوهشی پیش رونده ،جایگزین برنامه های منحط می شوند</a:t>
            </a:r>
            <a:r>
              <a:rPr lang="fa-IR" sz="2000" dirty="0">
                <a:latin typeface="Arial"/>
                <a:cs typeface="Arial"/>
              </a:rPr>
              <a:t>.</a:t>
            </a:r>
          </a:p>
          <a:p>
            <a:pPr marL="342900" indent="-342900" algn="r" rtl="1" eaLnBrk="1" fontAlgn="auto" hangingPunct="1">
              <a:spcAft>
                <a:spcPts val="0"/>
              </a:spcAft>
              <a:buClrTx/>
              <a:buSzTx/>
              <a:buFont typeface="Arial" pitchFamily="34" charset="0"/>
              <a:buChar char="•"/>
            </a:pPr>
            <a:endParaRPr lang="fa-IR" sz="2000" dirty="0">
              <a:latin typeface="Arial"/>
              <a:cs typeface="Arial"/>
            </a:endParaRPr>
          </a:p>
          <a:p>
            <a:pPr marL="342900" indent="-342900" algn="r" rtl="1" eaLnBrk="1" fontAlgn="auto" hangingPunct="1">
              <a:spcAft>
                <a:spcPts val="0"/>
              </a:spcAft>
              <a:buClrTx/>
              <a:buSzTx/>
              <a:buFont typeface="Arial" pitchFamily="34" charset="0"/>
              <a:buChar char="•"/>
            </a:pPr>
            <a:r>
              <a:rPr lang="fa-IR" sz="1800" b="1" dirty="0">
                <a:solidFill>
                  <a:prstClr val="black"/>
                </a:solidFill>
                <a:latin typeface="Calibri"/>
                <a:ea typeface="+mn-ea"/>
                <a:cs typeface="Arial"/>
              </a:rPr>
              <a:t>کاربرد دید گاه </a:t>
            </a:r>
            <a:r>
              <a:rPr lang="fa-IR" sz="1800" b="1" dirty="0" err="1">
                <a:solidFill>
                  <a:prstClr val="black"/>
                </a:solidFill>
                <a:latin typeface="Calibri"/>
                <a:ea typeface="+mn-ea"/>
                <a:cs typeface="Arial"/>
              </a:rPr>
              <a:t>لاکاتوش</a:t>
            </a:r>
            <a:r>
              <a:rPr lang="fa-IR" sz="1800" b="1" dirty="0">
                <a:solidFill>
                  <a:prstClr val="black"/>
                </a:solidFill>
                <a:latin typeface="Calibri"/>
                <a:ea typeface="+mn-ea"/>
                <a:cs typeface="Arial"/>
              </a:rPr>
              <a:t> در حسابداری توسط ریچارد </a:t>
            </a:r>
            <a:r>
              <a:rPr lang="fa-IR" sz="1800" b="1" dirty="0" err="1">
                <a:solidFill>
                  <a:prstClr val="black"/>
                </a:solidFill>
                <a:latin typeface="Calibri"/>
                <a:ea typeface="+mn-ea"/>
                <a:cs typeface="Arial"/>
              </a:rPr>
              <a:t>مت</a:t>
            </a:r>
            <a:r>
              <a:rPr lang="fa-IR" sz="1800" b="1" dirty="0">
                <a:solidFill>
                  <a:prstClr val="black"/>
                </a:solidFill>
                <a:latin typeface="Calibri"/>
                <a:ea typeface="+mn-ea"/>
                <a:cs typeface="Arial"/>
              </a:rPr>
              <a:t> </a:t>
            </a:r>
            <a:r>
              <a:rPr lang="fa-IR" sz="1800" b="1" dirty="0" err="1">
                <a:solidFill>
                  <a:prstClr val="black"/>
                </a:solidFill>
                <a:latin typeface="Calibri"/>
                <a:ea typeface="+mn-ea"/>
                <a:cs typeface="Arial"/>
              </a:rPr>
              <a:t>سیچ</a:t>
            </a:r>
            <a:r>
              <a:rPr lang="fa-IR" sz="1800" b="1" dirty="0">
                <a:solidFill>
                  <a:prstClr val="black"/>
                </a:solidFill>
                <a:latin typeface="Calibri"/>
                <a:ea typeface="+mn-ea"/>
                <a:cs typeface="Arial"/>
              </a:rPr>
              <a:t> پیشنهاد شده است     تئوری دستوری -مشروط     این تئوری چارچوب عمومی است که اهداف حسابداری را با ابزار دستیابی به این اهداف مرتبط می سازد.</a:t>
            </a:r>
          </a:p>
          <a:p>
            <a:pPr marL="342900" indent="-342900" algn="r" rtl="1" eaLnBrk="1" fontAlgn="auto" hangingPunct="1">
              <a:spcAft>
                <a:spcPts val="0"/>
              </a:spcAft>
              <a:buClrTx/>
              <a:buSzTx/>
              <a:buFont typeface="Arial" pitchFamily="34" charset="0"/>
              <a:buChar char="•"/>
            </a:pPr>
            <a:endParaRPr lang="fa-IR" sz="1800" b="1" dirty="0">
              <a:solidFill>
                <a:prstClr val="black"/>
              </a:solidFill>
              <a:latin typeface="Calibri"/>
              <a:ea typeface="+mn-ea"/>
              <a:cs typeface="Arial"/>
            </a:endParaRPr>
          </a:p>
        </p:txBody>
      </p:sp>
      <p:sp>
        <p:nvSpPr>
          <p:cNvPr id="7" name="Left Arrow 6"/>
          <p:cNvSpPr/>
          <p:nvPr/>
        </p:nvSpPr>
        <p:spPr>
          <a:xfrm flipV="1">
            <a:off x="6934200" y="2514600"/>
            <a:ext cx="237176" cy="45719"/>
          </a:xfrm>
          <a:prstGeom prst="leftArrow">
            <a:avLst>
              <a:gd name="adj1" fmla="val 50000"/>
              <a:gd name="adj2" fmla="val 136044"/>
            </a:avLst>
          </a:prstGeom>
          <a:blipFill>
            <a:blip r:embed="rId2" cstate="print"/>
            <a:tile tx="0" ty="0" sx="100000" sy="100000" flip="none" algn="tl"/>
          </a:blipFill>
          <a:ln w="25400" cap="flat" cmpd="sng" algn="ctr">
            <a:solidFill>
              <a:srgbClr val="FF0000"/>
            </a:solidFill>
            <a:prstDash val="solid"/>
          </a:ln>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a-IR" sz="1800" b="0" i="0" u="none" strike="noStrike" kern="0" cap="none" spc="0" normalizeH="0" baseline="0" noProof="0">
              <a:ln>
                <a:noFill/>
              </a:ln>
              <a:solidFill>
                <a:srgbClr val="FF0000"/>
              </a:solidFill>
              <a:effectLst/>
              <a:uLnTx/>
              <a:uFillTx/>
              <a:latin typeface="Calibri"/>
              <a:ea typeface="+mn-ea"/>
              <a:cs typeface="Arial"/>
            </a:endParaRPr>
          </a:p>
        </p:txBody>
      </p:sp>
      <p:sp>
        <p:nvSpPr>
          <p:cNvPr id="8" name="Left Arrow 7"/>
          <p:cNvSpPr/>
          <p:nvPr/>
        </p:nvSpPr>
        <p:spPr>
          <a:xfrm flipV="1">
            <a:off x="6729699" y="2819400"/>
            <a:ext cx="237176" cy="45719"/>
          </a:xfrm>
          <a:prstGeom prst="leftArrow">
            <a:avLst>
              <a:gd name="adj1" fmla="val 50000"/>
              <a:gd name="adj2" fmla="val 136044"/>
            </a:avLst>
          </a:prstGeom>
          <a:blipFill>
            <a:blip r:embed="rId2" cstate="print"/>
            <a:tile tx="0" ty="0" sx="100000" sy="100000" flip="none" algn="tl"/>
          </a:blipFill>
          <a:ln w="25400" cap="flat" cmpd="sng" algn="ctr">
            <a:solidFill>
              <a:srgbClr val="00B050"/>
            </a:solidFill>
            <a:prstDash val="solid"/>
          </a:ln>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a-IR" sz="1800" b="0" i="0" u="none" strike="noStrike" kern="0" cap="none" spc="0" normalizeH="0" baseline="0" noProof="0">
              <a:ln>
                <a:noFill/>
              </a:ln>
              <a:solidFill>
                <a:schemeClr val="accent5">
                  <a:lumMod val="75000"/>
                </a:schemeClr>
              </a:solidFill>
              <a:effectLst/>
              <a:uLnTx/>
              <a:uFillTx/>
              <a:latin typeface="Calibri"/>
              <a:ea typeface="+mn-ea"/>
              <a:cs typeface="Arial"/>
            </a:endParaRPr>
          </a:p>
        </p:txBody>
      </p:sp>
      <p:sp>
        <p:nvSpPr>
          <p:cNvPr id="9" name="Left Arrow 8"/>
          <p:cNvSpPr/>
          <p:nvPr/>
        </p:nvSpPr>
        <p:spPr>
          <a:xfrm flipV="1">
            <a:off x="2057400" y="4648200"/>
            <a:ext cx="237176" cy="45719"/>
          </a:xfrm>
          <a:prstGeom prst="leftArrow">
            <a:avLst>
              <a:gd name="adj1" fmla="val 50000"/>
              <a:gd name="adj2" fmla="val 136044"/>
            </a:avLst>
          </a:prstGeom>
          <a:blipFill>
            <a:blip r:embed="rId2" cstate="print"/>
            <a:tile tx="0" ty="0" sx="100000" sy="100000" flip="none" algn="tl"/>
          </a:blipFill>
          <a:ln w="25400" cap="flat" cmpd="sng" algn="ctr">
            <a:solidFill>
              <a:srgbClr val="00B0F0"/>
            </a:solidFill>
            <a:prstDash val="solid"/>
          </a:ln>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a-IR" sz="1800" b="0" i="0" u="none" strike="noStrike" kern="0" cap="none" spc="0" normalizeH="0" baseline="0" noProof="0">
              <a:ln>
                <a:noFill/>
              </a:ln>
              <a:solidFill>
                <a:schemeClr val="accent5">
                  <a:lumMod val="75000"/>
                </a:schemeClr>
              </a:solidFill>
              <a:effectLst/>
              <a:uLnTx/>
              <a:uFillTx/>
              <a:latin typeface="Calibri"/>
              <a:ea typeface="+mn-ea"/>
              <a:cs typeface="Arial"/>
            </a:endParaRPr>
          </a:p>
        </p:txBody>
      </p:sp>
      <p:sp>
        <p:nvSpPr>
          <p:cNvPr id="11" name="Left Arrow 10"/>
          <p:cNvSpPr/>
          <p:nvPr/>
        </p:nvSpPr>
        <p:spPr>
          <a:xfrm flipV="1">
            <a:off x="7391400" y="4953000"/>
            <a:ext cx="237176" cy="45719"/>
          </a:xfrm>
          <a:prstGeom prst="leftArrow">
            <a:avLst>
              <a:gd name="adj1" fmla="val 50000"/>
              <a:gd name="adj2" fmla="val 136044"/>
            </a:avLst>
          </a:prstGeom>
          <a:blipFill>
            <a:blip r:embed="rId2" cstate="print"/>
            <a:tile tx="0" ty="0" sx="100000" sy="100000" flip="none" algn="tl"/>
          </a:blipFill>
          <a:ln w="25400" cap="flat" cmpd="sng" algn="ctr">
            <a:solidFill>
              <a:srgbClr val="00B0F0"/>
            </a:solidFill>
            <a:prstDash val="solid"/>
          </a:ln>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a-IR" sz="1800" b="0" i="0" u="none" strike="noStrike" kern="0" cap="none" spc="0" normalizeH="0" baseline="0" noProof="0">
              <a:ln>
                <a:noFill/>
              </a:ln>
              <a:solidFill>
                <a:schemeClr val="accent5">
                  <a:lumMod val="75000"/>
                </a:schemeClr>
              </a:solidFill>
              <a:effectLst/>
              <a:uLnTx/>
              <a:uFillTx/>
              <a:latin typeface="Calibri"/>
              <a:ea typeface="+mn-ea"/>
              <a:cs typeface="Arial"/>
            </a:endParaRPr>
          </a:p>
        </p:txBody>
      </p:sp>
      <p:sp>
        <p:nvSpPr>
          <p:cNvPr id="10" name="TextBox 9">
            <a:extLst>
              <a:ext uri="{FF2B5EF4-FFF2-40B4-BE49-F238E27FC236}">
                <a16:creationId xmlns:a16="http://schemas.microsoft.com/office/drawing/2014/main" id="{ABE3E7BE-408E-40D3-9F26-FECF511E2A30}"/>
              </a:ext>
            </a:extLst>
          </p:cNvPr>
          <p:cNvSpPr txBox="1"/>
          <p:nvPr/>
        </p:nvSpPr>
        <p:spPr>
          <a:xfrm>
            <a:off x="-2290713" y="6483955"/>
            <a:ext cx="4581426"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277625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endParaRPr lang="fa-IR"/>
          </a:p>
        </p:txBody>
      </p:sp>
      <p:sp>
        <p:nvSpPr>
          <p:cNvPr id="6" name="نگهدارنده مکان محتوا 5"/>
          <p:cNvSpPr>
            <a:spLocks noGrp="1"/>
          </p:cNvSpPr>
          <p:nvPr>
            <p:ph idx="1"/>
          </p:nvPr>
        </p:nvSpPr>
        <p:spPr>
          <a:xfrm>
            <a:off x="457200" y="685801"/>
            <a:ext cx="8229600" cy="5638800"/>
          </a:xfrm>
        </p:spPr>
        <p:txBody>
          <a:bodyPr/>
          <a:lstStyle/>
          <a:p>
            <a:pPr marL="0" indent="0" algn="r" rtl="1" eaLnBrk="1" fontAlgn="auto" hangingPunct="1">
              <a:spcAft>
                <a:spcPts val="0"/>
              </a:spcAft>
              <a:buClrTx/>
              <a:buSzTx/>
              <a:buNone/>
            </a:pPr>
            <a:r>
              <a:rPr lang="fa-IR" sz="2000" b="1" dirty="0">
                <a:solidFill>
                  <a:prstClr val="black"/>
                </a:solidFill>
                <a:latin typeface="Calibri"/>
                <a:ea typeface="+mn-ea"/>
                <a:cs typeface="Arial"/>
              </a:rPr>
              <a:t>سه عنصر اساسی تئوری دستوری – مشروط</a:t>
            </a:r>
          </a:p>
          <a:p>
            <a:pPr marL="342900" indent="-342900" algn="r" rtl="1" eaLnBrk="1" fontAlgn="auto" hangingPunct="1">
              <a:spcAft>
                <a:spcPts val="0"/>
              </a:spcAft>
              <a:buClrTx/>
              <a:buSzTx/>
              <a:buFont typeface="Arial" pitchFamily="34" charset="0"/>
              <a:buChar char="•"/>
            </a:pPr>
            <a:r>
              <a:rPr lang="fa-IR" sz="1800" b="1" dirty="0">
                <a:solidFill>
                  <a:prstClr val="black"/>
                </a:solidFill>
                <a:latin typeface="Calibri"/>
                <a:ea typeface="+mn-ea"/>
                <a:cs typeface="Arial"/>
              </a:rPr>
              <a:t>ارتباط  دادن ابزار </a:t>
            </a:r>
            <a:r>
              <a:rPr lang="fa-IR" sz="1800" b="1" dirty="0" err="1">
                <a:solidFill>
                  <a:prstClr val="black"/>
                </a:solidFill>
                <a:latin typeface="Calibri"/>
                <a:ea typeface="+mn-ea"/>
                <a:cs typeface="Arial"/>
              </a:rPr>
              <a:t>وهدف</a:t>
            </a:r>
            <a:r>
              <a:rPr lang="fa-IR" sz="1800" b="1" dirty="0">
                <a:solidFill>
                  <a:prstClr val="black"/>
                </a:solidFill>
                <a:latin typeface="Calibri"/>
                <a:ea typeface="+mn-ea"/>
                <a:cs typeface="Arial"/>
              </a:rPr>
              <a:t> با استفاده از فرضیه های ابزاری</a:t>
            </a:r>
          </a:p>
          <a:p>
            <a:pPr marL="342900" indent="-342900" algn="r" rtl="1" eaLnBrk="1" fontAlgn="auto" hangingPunct="1">
              <a:spcAft>
                <a:spcPts val="0"/>
              </a:spcAft>
              <a:buClrTx/>
              <a:buSzTx/>
              <a:buFont typeface="Arial" pitchFamily="34" charset="0"/>
              <a:buChar char="•"/>
            </a:pPr>
            <a:r>
              <a:rPr lang="fa-IR" sz="1800" b="1" dirty="0">
                <a:solidFill>
                  <a:prstClr val="black"/>
                </a:solidFill>
                <a:latin typeface="Calibri"/>
                <a:ea typeface="+mn-ea"/>
                <a:cs typeface="Arial"/>
              </a:rPr>
              <a:t>صورت بندی یا </a:t>
            </a:r>
            <a:r>
              <a:rPr lang="fa-IR" sz="1800" b="1" dirty="0" err="1">
                <a:solidFill>
                  <a:prstClr val="black"/>
                </a:solidFill>
                <a:latin typeface="Calibri"/>
                <a:ea typeface="+mn-ea"/>
                <a:cs typeface="Arial"/>
              </a:rPr>
              <a:t>فورموله</a:t>
            </a:r>
            <a:r>
              <a:rPr lang="fa-IR" sz="1800" b="1" dirty="0">
                <a:solidFill>
                  <a:prstClr val="black"/>
                </a:solidFill>
                <a:latin typeface="Calibri"/>
                <a:ea typeface="+mn-ea"/>
                <a:cs typeface="Arial"/>
              </a:rPr>
              <a:t> کردن سلسله </a:t>
            </a:r>
            <a:r>
              <a:rPr lang="fa-IR" sz="1800" b="1" dirty="0" err="1">
                <a:solidFill>
                  <a:prstClr val="black"/>
                </a:solidFill>
                <a:latin typeface="Calibri"/>
                <a:ea typeface="+mn-ea"/>
                <a:cs typeface="Arial"/>
              </a:rPr>
              <a:t>مراتبی</a:t>
            </a:r>
            <a:r>
              <a:rPr lang="fa-IR" sz="1800" b="1" dirty="0">
                <a:solidFill>
                  <a:prstClr val="black"/>
                </a:solidFill>
                <a:latin typeface="Calibri"/>
                <a:ea typeface="+mn-ea"/>
                <a:cs typeface="Arial"/>
              </a:rPr>
              <a:t> از اهداف که توسط فرد و جامعه تعقیب می شوند.</a:t>
            </a:r>
          </a:p>
          <a:p>
            <a:pPr marL="342900" indent="-342900" algn="r" rtl="1" eaLnBrk="1" fontAlgn="auto" hangingPunct="1">
              <a:spcAft>
                <a:spcPts val="0"/>
              </a:spcAft>
              <a:buClrTx/>
              <a:buSzTx/>
              <a:buFont typeface="Arial" pitchFamily="34" charset="0"/>
              <a:buChar char="•"/>
            </a:pPr>
            <a:r>
              <a:rPr lang="fa-IR" sz="1800" b="1" dirty="0">
                <a:solidFill>
                  <a:prstClr val="black"/>
                </a:solidFill>
                <a:latin typeface="Calibri"/>
                <a:ea typeface="+mn-ea"/>
                <a:cs typeface="Arial"/>
              </a:rPr>
              <a:t>اهداف حداکثر نمودن ثروت و سود وهمچنین مسائل دیگر مانند خرد گرایی ناکام را نیز در خود جمع کرده است.															</a:t>
            </a:r>
          </a:p>
          <a:p>
            <a:pPr marL="0" indent="0" algn="r" rtl="1" eaLnBrk="1" fontAlgn="auto" hangingPunct="1">
              <a:spcAft>
                <a:spcPts val="0"/>
              </a:spcAft>
              <a:buClrTx/>
              <a:buSzTx/>
              <a:buNone/>
            </a:pPr>
            <a:r>
              <a:rPr lang="fa-IR" sz="2000" b="1" dirty="0" err="1">
                <a:solidFill>
                  <a:prstClr val="black"/>
                </a:solidFill>
                <a:latin typeface="Calibri"/>
                <a:ea typeface="+mn-ea"/>
                <a:cs typeface="Arial"/>
              </a:rPr>
              <a:t>مت</a:t>
            </a:r>
            <a:r>
              <a:rPr lang="fa-IR" sz="2000" b="1" dirty="0">
                <a:solidFill>
                  <a:prstClr val="black"/>
                </a:solidFill>
                <a:latin typeface="Calibri"/>
                <a:ea typeface="+mn-ea"/>
                <a:cs typeface="Arial"/>
              </a:rPr>
              <a:t> </a:t>
            </a:r>
            <a:r>
              <a:rPr lang="fa-IR" sz="2000" b="1" dirty="0" err="1">
                <a:solidFill>
                  <a:prstClr val="black"/>
                </a:solidFill>
                <a:latin typeface="Calibri"/>
                <a:ea typeface="+mn-ea"/>
                <a:cs typeface="Arial"/>
              </a:rPr>
              <a:t>سیچ</a:t>
            </a:r>
            <a:r>
              <a:rPr lang="fa-IR" sz="2000" b="1" dirty="0">
                <a:solidFill>
                  <a:prstClr val="black"/>
                </a:solidFill>
                <a:latin typeface="Calibri"/>
                <a:ea typeface="+mn-ea"/>
                <a:cs typeface="Arial"/>
              </a:rPr>
              <a:t> تفاوت دیدگاه های سنتی را چنین عنوان می دارد:</a:t>
            </a:r>
          </a:p>
          <a:p>
            <a:pPr marL="342900" indent="-342900" algn="r" rtl="1" eaLnBrk="1" fontAlgn="auto" hangingPunct="1">
              <a:spcAft>
                <a:spcPts val="0"/>
              </a:spcAft>
              <a:buClrTx/>
              <a:buSzTx/>
              <a:buFont typeface="Arial" pitchFamily="34" charset="0"/>
              <a:buChar char="•"/>
            </a:pPr>
            <a:r>
              <a:rPr lang="fa-IR" sz="1800" b="1" dirty="0">
                <a:solidFill>
                  <a:prstClr val="black"/>
                </a:solidFill>
                <a:latin typeface="Calibri"/>
                <a:ea typeface="+mn-ea"/>
                <a:cs typeface="Arial"/>
              </a:rPr>
              <a:t>فرمول بندی و کاربرد مناسب واژه های تعریف شده و مفاهیم معنی دار تجربی در مقابل بکارگیری اصطلاحات گنگ و مفاهیم  غیر عملیاتی</a:t>
            </a:r>
          </a:p>
          <a:p>
            <a:pPr marL="342900" indent="-342900" algn="r" rtl="1" eaLnBrk="1" fontAlgn="auto" hangingPunct="1">
              <a:spcAft>
                <a:spcPts val="0"/>
              </a:spcAft>
              <a:buClrTx/>
              <a:buSzTx/>
              <a:buFont typeface="Arial" pitchFamily="34" charset="0"/>
              <a:buChar char="•"/>
            </a:pPr>
            <a:r>
              <a:rPr lang="fa-IR" sz="1800" b="1" dirty="0">
                <a:solidFill>
                  <a:prstClr val="black"/>
                </a:solidFill>
                <a:latin typeface="Calibri"/>
                <a:ea typeface="+mn-ea"/>
                <a:cs typeface="Arial"/>
              </a:rPr>
              <a:t>پذیرش ابزار های عمومی علمی و روش های ریاضی </a:t>
            </a:r>
            <a:r>
              <a:rPr lang="fa-IR" sz="1800" b="1" dirty="0">
                <a:solidFill>
                  <a:prstClr val="black"/>
                </a:solidFill>
                <a:latin typeface="Arial"/>
                <a:ea typeface="+mn-ea"/>
                <a:cs typeface="Arial"/>
              </a:rPr>
              <a:t>،</a:t>
            </a:r>
            <a:r>
              <a:rPr lang="fa-IR" sz="1800" b="1" dirty="0" err="1">
                <a:solidFill>
                  <a:prstClr val="black"/>
                </a:solidFill>
                <a:latin typeface="Arial"/>
                <a:ea typeface="+mn-ea"/>
                <a:cs typeface="Arial"/>
              </a:rPr>
              <a:t>فلسفی،اقتصادی</a:t>
            </a:r>
            <a:r>
              <a:rPr lang="fa-IR" sz="1800" b="1" dirty="0">
                <a:solidFill>
                  <a:prstClr val="black"/>
                </a:solidFill>
                <a:latin typeface="Arial"/>
                <a:ea typeface="+mn-ea"/>
                <a:cs typeface="Arial"/>
              </a:rPr>
              <a:t> و علوم رفتاری در تئوری حسابداری در مقابل بیان مو به مو و کاربردی یک چارچوب نظری دقیق تخصصی </a:t>
            </a:r>
          </a:p>
          <a:p>
            <a:pPr marL="342900" indent="-342900" algn="r" rtl="1" eaLnBrk="1" fontAlgn="auto" hangingPunct="1">
              <a:spcAft>
                <a:spcPts val="0"/>
              </a:spcAft>
              <a:buClrTx/>
              <a:buSzTx/>
              <a:buFont typeface="Arial" pitchFamily="34" charset="0"/>
              <a:buChar char="•"/>
            </a:pPr>
            <a:r>
              <a:rPr lang="fa-IR" sz="1800" b="1" dirty="0">
                <a:solidFill>
                  <a:prstClr val="black"/>
                </a:solidFill>
                <a:latin typeface="Arial"/>
                <a:ea typeface="+mn-ea"/>
                <a:cs typeface="Arial"/>
              </a:rPr>
              <a:t>گرایش به مدل های اطلاعاتی حسابداری و مدیریت برای اهداف خاص در مقابل پذیرش بی چون و چرای یک هدف منحصر به فرد یا تعریف نشده</a:t>
            </a:r>
          </a:p>
          <a:p>
            <a:pPr marL="342900" indent="-342900" algn="r" rtl="1" eaLnBrk="1" fontAlgn="auto" hangingPunct="1">
              <a:spcAft>
                <a:spcPts val="0"/>
              </a:spcAft>
              <a:buClrTx/>
              <a:buSzTx/>
              <a:buFont typeface="Arial" pitchFamily="34" charset="0"/>
              <a:buChar char="•"/>
            </a:pPr>
            <a:r>
              <a:rPr lang="fa-IR" sz="1800" b="1" dirty="0">
                <a:solidFill>
                  <a:prstClr val="black"/>
                </a:solidFill>
                <a:latin typeface="Arial"/>
                <a:ea typeface="+mn-ea"/>
                <a:cs typeface="Arial"/>
              </a:rPr>
              <a:t>رویه های آزمون سیستماتیک از طریق فرضیات و مدل های مختلف حسابداری که می تواند براساس مربوط </a:t>
            </a:r>
            <a:r>
              <a:rPr lang="fa-IR" sz="1800" b="1" dirty="0" err="1">
                <a:solidFill>
                  <a:prstClr val="black"/>
                </a:solidFill>
                <a:latin typeface="Arial"/>
                <a:ea typeface="+mn-ea"/>
                <a:cs typeface="Arial"/>
              </a:rPr>
              <a:t>بودنشان،قابلیت</a:t>
            </a:r>
            <a:r>
              <a:rPr lang="fa-IR" sz="1800" b="1" dirty="0">
                <a:solidFill>
                  <a:prstClr val="black"/>
                </a:solidFill>
                <a:latin typeface="Arial"/>
                <a:ea typeface="+mn-ea"/>
                <a:cs typeface="Arial"/>
              </a:rPr>
              <a:t> اتکا ،صحیح </a:t>
            </a:r>
            <a:r>
              <a:rPr lang="fa-IR" sz="1800" b="1" dirty="0" err="1">
                <a:solidFill>
                  <a:prstClr val="black"/>
                </a:solidFill>
                <a:latin typeface="Arial"/>
                <a:ea typeface="+mn-ea"/>
                <a:cs typeface="Arial"/>
              </a:rPr>
              <a:t>بودن،کارایی،به</a:t>
            </a:r>
            <a:r>
              <a:rPr lang="fa-IR" sz="1800" b="1" dirty="0">
                <a:solidFill>
                  <a:prstClr val="black"/>
                </a:solidFill>
                <a:latin typeface="Arial"/>
                <a:ea typeface="+mn-ea"/>
                <a:cs typeface="Arial"/>
              </a:rPr>
              <a:t> موقع بودن یا شاید قابلیت زیاد سود دهی آزمایش شوند در مقابل آزمون مباشرت </a:t>
            </a:r>
            <a:r>
              <a:rPr lang="fa-IR" sz="1800" b="1" dirty="0" err="1">
                <a:solidFill>
                  <a:prstClr val="black"/>
                </a:solidFill>
                <a:latin typeface="Arial"/>
                <a:ea typeface="+mn-ea"/>
                <a:cs typeface="Arial"/>
              </a:rPr>
              <a:t>واجرای</a:t>
            </a:r>
            <a:r>
              <a:rPr lang="fa-IR" sz="1800" b="1" dirty="0">
                <a:solidFill>
                  <a:prstClr val="black"/>
                </a:solidFill>
                <a:latin typeface="Arial"/>
                <a:ea typeface="+mn-ea"/>
                <a:cs typeface="Arial"/>
              </a:rPr>
              <a:t> </a:t>
            </a:r>
            <a:r>
              <a:rPr lang="fa-IR" sz="1800" b="1" dirty="0" err="1">
                <a:solidFill>
                  <a:prstClr val="black"/>
                </a:solidFill>
                <a:latin typeface="Arial"/>
                <a:ea typeface="+mn-ea"/>
                <a:cs typeface="Arial"/>
              </a:rPr>
              <a:t>قراردادها</a:t>
            </a:r>
            <a:endParaRPr lang="fa-IR" sz="1800" b="1" dirty="0">
              <a:solidFill>
                <a:prstClr val="black"/>
              </a:solidFill>
              <a:latin typeface="Arial"/>
              <a:ea typeface="+mn-ea"/>
              <a:cs typeface="Arial"/>
            </a:endParaRPr>
          </a:p>
          <a:p>
            <a:pPr marL="342900" indent="-342900" algn="r" rtl="1" eaLnBrk="1" fontAlgn="auto" hangingPunct="1">
              <a:spcAft>
                <a:spcPts val="0"/>
              </a:spcAft>
              <a:buClrTx/>
              <a:buSzTx/>
              <a:buFont typeface="Arial" pitchFamily="34" charset="0"/>
              <a:buChar char="•"/>
            </a:pPr>
            <a:r>
              <a:rPr lang="fa-IR" sz="1800" b="1" dirty="0">
                <a:solidFill>
                  <a:prstClr val="black"/>
                </a:solidFill>
                <a:latin typeface="Arial"/>
                <a:ea typeface="+mn-ea"/>
                <a:cs typeface="Arial"/>
              </a:rPr>
              <a:t>ادغام نواحی حسابداری با یک ساختار منطقی در مقابل جمع آوری بدون دقت مقررات بهم </a:t>
            </a:r>
            <a:r>
              <a:rPr lang="fa-IR" sz="1800" b="1" dirty="0" err="1">
                <a:solidFill>
                  <a:prstClr val="black"/>
                </a:solidFill>
                <a:latin typeface="Arial"/>
                <a:ea typeface="+mn-ea"/>
                <a:cs typeface="Arial"/>
              </a:rPr>
              <a:t>پیوسته،عقاید</a:t>
            </a:r>
            <a:r>
              <a:rPr lang="fa-IR" sz="1800" b="1" dirty="0">
                <a:solidFill>
                  <a:prstClr val="black"/>
                </a:solidFill>
                <a:latin typeface="Arial"/>
                <a:ea typeface="+mn-ea"/>
                <a:cs typeface="Arial"/>
              </a:rPr>
              <a:t> ،قواعد و تفکیک مو به موی مدل ها</a:t>
            </a:r>
          </a:p>
          <a:p>
            <a:pPr marL="342900" indent="-342900" algn="r" rtl="1" eaLnBrk="1" fontAlgn="auto" hangingPunct="1">
              <a:spcAft>
                <a:spcPts val="0"/>
              </a:spcAft>
              <a:buClrTx/>
              <a:buSzTx/>
              <a:buFont typeface="Arial" pitchFamily="34" charset="0"/>
              <a:buChar char="•"/>
            </a:pPr>
            <a:endParaRPr lang="fa-IR" sz="1800" b="1" dirty="0">
              <a:solidFill>
                <a:prstClr val="black"/>
              </a:solidFill>
              <a:latin typeface="Calibri"/>
              <a:ea typeface="+mn-ea"/>
              <a:cs typeface="Arial"/>
            </a:endParaRPr>
          </a:p>
        </p:txBody>
      </p:sp>
      <p:sp>
        <p:nvSpPr>
          <p:cNvPr id="4" name="TextBox 3">
            <a:extLst>
              <a:ext uri="{FF2B5EF4-FFF2-40B4-BE49-F238E27FC236}">
                <a16:creationId xmlns:a16="http://schemas.microsoft.com/office/drawing/2014/main" id="{4949E638-603E-4374-8654-F1A4BE4B48E8}"/>
              </a:ext>
            </a:extLst>
          </p:cNvPr>
          <p:cNvSpPr txBox="1"/>
          <p:nvPr/>
        </p:nvSpPr>
        <p:spPr>
          <a:xfrm>
            <a:off x="-2290713" y="6483955"/>
            <a:ext cx="4581426"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327897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نگهدارنده مکان محتوا 2"/>
          <p:cNvSpPr>
            <a:spLocks noGrp="1"/>
          </p:cNvSpPr>
          <p:nvPr>
            <p:ph idx="1"/>
          </p:nvPr>
        </p:nvSpPr>
        <p:spPr>
          <a:xfrm>
            <a:off x="457200" y="914400"/>
            <a:ext cx="8229600" cy="5410200"/>
          </a:xfrm>
        </p:spPr>
        <p:txBody>
          <a:bodyPr/>
          <a:lstStyle/>
          <a:p>
            <a:pPr marL="0" indent="0" algn="r">
              <a:buNone/>
            </a:pPr>
            <a:r>
              <a:rPr lang="fa-IR" sz="3600" b="1" dirty="0">
                <a:latin typeface="+mj-lt"/>
                <a:ea typeface="+mj-ea"/>
                <a:cs typeface="+mj-cs"/>
              </a:rPr>
              <a:t>هرج </a:t>
            </a:r>
            <a:r>
              <a:rPr lang="fa-IR" sz="3600" b="1" dirty="0" err="1">
                <a:latin typeface="+mj-lt"/>
                <a:ea typeface="+mj-ea"/>
                <a:cs typeface="+mj-cs"/>
              </a:rPr>
              <a:t>مرج</a:t>
            </a:r>
            <a:r>
              <a:rPr lang="fa-IR" sz="3600" b="1" dirty="0">
                <a:latin typeface="+mj-lt"/>
                <a:ea typeface="+mj-ea"/>
                <a:cs typeface="+mj-cs"/>
              </a:rPr>
              <a:t> گرایی روش شناختی </a:t>
            </a:r>
            <a:r>
              <a:rPr lang="fa-IR" sz="1400" b="1" dirty="0">
                <a:effectLst>
                  <a:outerShdw blurRad="38100" dist="38100" dir="2700000" algn="tl">
                    <a:srgbClr val="000000">
                      <a:alpha val="43137"/>
                    </a:srgbClr>
                  </a:outerShdw>
                </a:effectLst>
                <a:latin typeface="+mj-lt"/>
                <a:ea typeface="+mj-ea"/>
                <a:cs typeface="+mj-cs"/>
              </a:rPr>
              <a:t>(پل </a:t>
            </a:r>
            <a:r>
              <a:rPr lang="fa-IR" sz="1400" b="1" dirty="0" err="1">
                <a:effectLst>
                  <a:outerShdw blurRad="38100" dist="38100" dir="2700000" algn="tl">
                    <a:srgbClr val="000000">
                      <a:alpha val="43137"/>
                    </a:srgbClr>
                  </a:outerShdw>
                </a:effectLst>
                <a:latin typeface="+mj-lt"/>
                <a:ea typeface="+mj-ea"/>
                <a:cs typeface="+mj-cs"/>
              </a:rPr>
              <a:t>فرایبند</a:t>
            </a:r>
            <a:r>
              <a:rPr lang="fa-IR" sz="1400" b="1" dirty="0">
                <a:effectLst>
                  <a:outerShdw blurRad="38100" dist="38100" dir="2700000" algn="tl">
                    <a:srgbClr val="000000">
                      <a:alpha val="43137"/>
                    </a:srgbClr>
                  </a:outerShdw>
                </a:effectLst>
                <a:latin typeface="+mj-lt"/>
                <a:ea typeface="+mj-ea"/>
                <a:cs typeface="+mj-cs"/>
              </a:rPr>
              <a:t>) کتاب ضد روش</a:t>
            </a:r>
          </a:p>
          <a:p>
            <a:pPr marL="0" indent="0" algn="r">
              <a:buNone/>
            </a:pPr>
            <a:r>
              <a:rPr lang="en-US" sz="1400" b="1" dirty="0">
                <a:effectLst>
                  <a:outerShdw blurRad="38100" dist="38100" dir="2700000" algn="tl">
                    <a:srgbClr val="000000">
                      <a:alpha val="43137"/>
                    </a:srgbClr>
                  </a:outerShdw>
                </a:effectLst>
                <a:latin typeface="+mj-lt"/>
                <a:ea typeface="+mj-ea"/>
                <a:cs typeface="+mj-cs"/>
              </a:rPr>
              <a:t>        </a:t>
            </a:r>
            <a:r>
              <a:rPr lang="fa-IR" sz="1800" b="1" dirty="0">
                <a:solidFill>
                  <a:prstClr val="black"/>
                </a:solidFill>
                <a:latin typeface="Calibri"/>
                <a:ea typeface="+mn-ea"/>
                <a:cs typeface="Arial"/>
              </a:rPr>
              <a:t>همه چیز ممکن است       تنها اصل روش شناختی است که مانع پیشرفت علمی می شود </a:t>
            </a:r>
          </a:p>
          <a:p>
            <a:pPr marL="0" indent="0" algn="r">
              <a:buNone/>
            </a:pPr>
            <a:r>
              <a:rPr lang="en-US" sz="1800" b="1" dirty="0">
                <a:solidFill>
                  <a:prstClr val="black"/>
                </a:solidFill>
                <a:latin typeface="Calibri"/>
                <a:ea typeface="+mn-ea"/>
                <a:cs typeface="Arial"/>
              </a:rPr>
              <a:t>   </a:t>
            </a:r>
            <a:r>
              <a:rPr lang="fa-IR" sz="1800" b="1" dirty="0">
                <a:solidFill>
                  <a:prstClr val="black"/>
                </a:solidFill>
                <a:latin typeface="Calibri"/>
                <a:ea typeface="+mn-ea"/>
                <a:cs typeface="Arial"/>
              </a:rPr>
              <a:t>عوامل بسیار زیادی وجود دارد که بر تحول علمی موثر است و سعی در تکیه نمودن به چند قاعده روش شناختی برای توضیح آن بیهوده است.</a:t>
            </a:r>
          </a:p>
          <a:p>
            <a:pPr marL="0" indent="0" algn="r">
              <a:buNone/>
            </a:pPr>
            <a:r>
              <a:rPr lang="fa-IR" sz="1800" b="1" dirty="0">
                <a:solidFill>
                  <a:prstClr val="black"/>
                </a:solidFill>
                <a:latin typeface="Calibri"/>
                <a:ea typeface="+mn-ea"/>
                <a:cs typeface="Arial"/>
              </a:rPr>
              <a:t>کاربرد اصول یا قاعده روش شناختی خود عامل جلوگیری توسعه علمی است </a:t>
            </a:r>
            <a:r>
              <a:rPr lang="fa-IR" sz="1800" b="1" dirty="0" err="1">
                <a:solidFill>
                  <a:prstClr val="black"/>
                </a:solidFill>
                <a:latin typeface="Calibri"/>
                <a:ea typeface="+mn-ea"/>
                <a:cs typeface="Arial"/>
              </a:rPr>
              <a:t>وبه</a:t>
            </a:r>
            <a:r>
              <a:rPr lang="fa-IR" sz="1800" b="1" dirty="0">
                <a:solidFill>
                  <a:prstClr val="black"/>
                </a:solidFill>
                <a:latin typeface="Calibri"/>
                <a:ea typeface="+mn-ea"/>
                <a:cs typeface="Arial"/>
              </a:rPr>
              <a:t> جای کمک </a:t>
            </a:r>
            <a:r>
              <a:rPr lang="fa-IR" sz="1800" b="1" dirty="0">
                <a:solidFill>
                  <a:prstClr val="black"/>
                </a:solidFill>
                <a:latin typeface="Arial"/>
                <a:ea typeface="+mn-ea"/>
                <a:cs typeface="Arial"/>
              </a:rPr>
              <a:t>،مانع پیشرفت علمی می شود.</a:t>
            </a:r>
          </a:p>
          <a:p>
            <a:pPr marL="0" indent="0" algn="r">
              <a:buNone/>
            </a:pPr>
            <a:r>
              <a:rPr lang="fa-IR" sz="1600" b="1" dirty="0">
                <a:solidFill>
                  <a:prstClr val="black"/>
                </a:solidFill>
                <a:latin typeface="Calibri"/>
                <a:ea typeface="+mn-ea"/>
                <a:cs typeface="Arial"/>
              </a:rPr>
              <a:t>تنها قاعده ای که می توان از آن در همه شرایط و در هر نقطه برای توسعه علم سود جست این اصل است که</a:t>
            </a:r>
          </a:p>
          <a:p>
            <a:pPr marL="0" indent="0" algn="r">
              <a:buNone/>
            </a:pPr>
            <a:r>
              <a:rPr lang="fa-IR" sz="1800" b="1" dirty="0">
                <a:solidFill>
                  <a:prstClr val="black"/>
                </a:solidFill>
                <a:latin typeface="Calibri"/>
                <a:cs typeface="Arial"/>
              </a:rPr>
              <a:t>(  همه چیز ممکن است)</a:t>
            </a:r>
            <a:r>
              <a:rPr lang="fa-IR" sz="1800" b="1" dirty="0">
                <a:solidFill>
                  <a:prstClr val="black"/>
                </a:solidFill>
                <a:latin typeface="Calibri"/>
                <a:ea typeface="+mn-ea"/>
                <a:cs typeface="Arial"/>
              </a:rPr>
              <a:t> </a:t>
            </a:r>
          </a:p>
          <a:p>
            <a:pPr marL="0" indent="0" algn="r">
              <a:buNone/>
            </a:pPr>
            <a:r>
              <a:rPr lang="fa-IR" sz="1800" b="1" dirty="0">
                <a:solidFill>
                  <a:prstClr val="black"/>
                </a:solidFill>
                <a:latin typeface="Calibri"/>
                <a:ea typeface="+mn-ea"/>
                <a:cs typeface="Arial"/>
              </a:rPr>
              <a:t>تئوریهای رقیب قابل مقایسه نیستند (مفاهیم نظری و مشاهده ای مربوط به یک تئوری را نمی توان به </a:t>
            </a:r>
          </a:p>
          <a:p>
            <a:pPr marL="0" indent="0" algn="r">
              <a:buNone/>
            </a:pPr>
            <a:r>
              <a:rPr lang="fa-IR" sz="1800" b="1" dirty="0">
                <a:solidFill>
                  <a:prstClr val="black"/>
                </a:solidFill>
                <a:latin typeface="Calibri"/>
                <a:ea typeface="+mn-ea"/>
                <a:cs typeface="Arial"/>
              </a:rPr>
              <a:t>زبان تئوری دیگری به کار برد) و انتخاب یک تئوری اساسا یک انتخاب ذهنی می باشد .</a:t>
            </a:r>
          </a:p>
          <a:p>
            <a:pPr marL="0" indent="0" algn="r">
              <a:buNone/>
            </a:pPr>
            <a:r>
              <a:rPr lang="fa-IR" sz="1800" b="1" dirty="0">
                <a:solidFill>
                  <a:prstClr val="black"/>
                </a:solidFill>
                <a:latin typeface="Calibri"/>
                <a:ea typeface="+mn-ea"/>
                <a:cs typeface="Arial"/>
              </a:rPr>
              <a:t>پیشرفت علمی در گرو تئوری زایی انبوه است      رقابت میان این تئوری ها نقش مهمی در پیشرفت علم خواهد داشت </a:t>
            </a:r>
          </a:p>
        </p:txBody>
      </p:sp>
      <p:sp>
        <p:nvSpPr>
          <p:cNvPr id="4" name="Left Arrow 3"/>
          <p:cNvSpPr/>
          <p:nvPr/>
        </p:nvSpPr>
        <p:spPr>
          <a:xfrm flipV="1">
            <a:off x="6658570" y="1722119"/>
            <a:ext cx="237176" cy="45719"/>
          </a:xfrm>
          <a:prstGeom prst="leftArrow">
            <a:avLst>
              <a:gd name="adj1" fmla="val 50000"/>
              <a:gd name="adj2" fmla="val 136044"/>
            </a:avLst>
          </a:prstGeom>
          <a:blipFill>
            <a:blip r:embed="rId2" cstate="print"/>
            <a:tile tx="0" ty="0" sx="100000" sy="100000" flip="none" algn="tl"/>
          </a:blipFill>
          <a:ln w="25400" cap="flat" cmpd="sng" algn="ctr">
            <a:solidFill>
              <a:srgbClr val="00B050"/>
            </a:solidFill>
            <a:prstDash val="solid"/>
          </a:ln>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a-IR" sz="1800" b="0" i="0" u="none" strike="noStrike" kern="0" cap="none" spc="0" normalizeH="0" baseline="0" noProof="0">
              <a:ln>
                <a:noFill/>
              </a:ln>
              <a:solidFill>
                <a:schemeClr val="accent5">
                  <a:lumMod val="75000"/>
                </a:schemeClr>
              </a:solidFill>
              <a:effectLst/>
              <a:uLnTx/>
              <a:uFillTx/>
              <a:latin typeface="Calibri"/>
              <a:ea typeface="+mn-ea"/>
              <a:cs typeface="Arial"/>
            </a:endParaRPr>
          </a:p>
        </p:txBody>
      </p:sp>
      <p:sp>
        <p:nvSpPr>
          <p:cNvPr id="6" name="Left Arrow 5"/>
          <p:cNvSpPr/>
          <p:nvPr/>
        </p:nvSpPr>
        <p:spPr>
          <a:xfrm flipV="1">
            <a:off x="4842681" y="4541519"/>
            <a:ext cx="237176" cy="45719"/>
          </a:xfrm>
          <a:prstGeom prst="leftArrow">
            <a:avLst>
              <a:gd name="adj1" fmla="val 50000"/>
              <a:gd name="adj2" fmla="val 136044"/>
            </a:avLst>
          </a:prstGeom>
          <a:blipFill>
            <a:blip r:embed="rId2" cstate="print"/>
            <a:tile tx="0" ty="0" sx="100000" sy="100000" flip="none" algn="tl"/>
          </a:blipFill>
          <a:ln w="25400" cap="flat" cmpd="sng" algn="ctr">
            <a:solidFill>
              <a:srgbClr val="00B050"/>
            </a:solidFill>
            <a:prstDash val="solid"/>
          </a:ln>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a-IR" sz="1800" b="0" i="0" u="none" strike="noStrike" kern="0" cap="none" spc="0" normalizeH="0" baseline="0" noProof="0">
              <a:ln>
                <a:noFill/>
              </a:ln>
              <a:solidFill>
                <a:schemeClr val="accent5">
                  <a:lumMod val="75000"/>
                </a:schemeClr>
              </a:solidFill>
              <a:effectLst/>
              <a:uLnTx/>
              <a:uFillTx/>
              <a:latin typeface="Calibri"/>
              <a:ea typeface="+mn-ea"/>
              <a:cs typeface="Arial"/>
            </a:endParaRPr>
          </a:p>
        </p:txBody>
      </p:sp>
      <p:sp>
        <p:nvSpPr>
          <p:cNvPr id="7" name="TextBox 6">
            <a:extLst>
              <a:ext uri="{FF2B5EF4-FFF2-40B4-BE49-F238E27FC236}">
                <a16:creationId xmlns:a16="http://schemas.microsoft.com/office/drawing/2014/main" id="{E41E0472-5363-4CEF-AC12-EB0725AC4BFF}"/>
              </a:ext>
            </a:extLst>
          </p:cNvPr>
          <p:cNvSpPr txBox="1"/>
          <p:nvPr/>
        </p:nvSpPr>
        <p:spPr>
          <a:xfrm>
            <a:off x="-2290713" y="6483955"/>
            <a:ext cx="4581426"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3566192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3">
                                            <p:txEl>
                                              <p:pRg st="5" end="5"/>
                                            </p:txEl>
                                          </p:spTgt>
                                        </p:tgtEl>
                                      </p:cBhvr>
                                    </p:animEffect>
                                    <p:animScale>
                                      <p:cBhvr>
                                        <p:cTn id="12" dur="250" autoRev="1" fill="hold"/>
                                        <p:tgtEl>
                                          <p:spTgt spid="3">
                                            <p:txEl>
                                              <p:pRg st="5" end="5"/>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fa-IR" dirty="0"/>
          </a:p>
        </p:txBody>
      </p:sp>
      <p:sp>
        <p:nvSpPr>
          <p:cNvPr id="3" name="نگهدارنده مکان متن 2"/>
          <p:cNvSpPr>
            <a:spLocks noGrp="1"/>
          </p:cNvSpPr>
          <p:nvPr>
            <p:ph type="body" idx="2"/>
          </p:nvPr>
        </p:nvSpPr>
        <p:spPr/>
        <p:txBody>
          <a:bodyPr/>
          <a:lstStyle/>
          <a:p>
            <a:endParaRPr lang="fa-IR" dirty="0"/>
          </a:p>
        </p:txBody>
      </p:sp>
      <p:sp>
        <p:nvSpPr>
          <p:cNvPr id="4" name="نگهدارنده مکان محتوا 3"/>
          <p:cNvSpPr>
            <a:spLocks noGrp="1"/>
          </p:cNvSpPr>
          <p:nvPr>
            <p:ph sz="half" idx="1"/>
          </p:nvPr>
        </p:nvSpPr>
        <p:spPr>
          <a:xfrm>
            <a:off x="228600" y="1676400"/>
            <a:ext cx="8686800" cy="4572000"/>
          </a:xfrm>
        </p:spPr>
        <p:txBody>
          <a:bodyPr/>
          <a:lstStyle/>
          <a:p>
            <a:pPr marL="342900" indent="-342900" algn="r" rtl="1" eaLnBrk="1" fontAlgn="auto" hangingPunct="1">
              <a:spcAft>
                <a:spcPts val="0"/>
              </a:spcAft>
              <a:buClrTx/>
              <a:buSzTx/>
              <a:buNone/>
            </a:pPr>
            <a:r>
              <a:rPr lang="fa-IR" sz="1800" b="1" dirty="0">
                <a:solidFill>
                  <a:prstClr val="black"/>
                </a:solidFill>
                <a:latin typeface="Calibri"/>
                <a:ea typeface="+mn-ea"/>
                <a:cs typeface="Arial"/>
              </a:rPr>
              <a:t>منابع: </a:t>
            </a:r>
          </a:p>
          <a:p>
            <a:pPr marL="342900" indent="-342900" algn="r" rtl="1" eaLnBrk="1" fontAlgn="auto" hangingPunct="1">
              <a:spcAft>
                <a:spcPts val="0"/>
              </a:spcAft>
              <a:buClrTx/>
              <a:buSzTx/>
              <a:buFont typeface="Arial" pitchFamily="34" charset="0"/>
              <a:buChar char="•"/>
            </a:pPr>
            <a:r>
              <a:rPr lang="fa-IR" sz="1800" b="1" dirty="0">
                <a:solidFill>
                  <a:prstClr val="black"/>
                </a:solidFill>
                <a:latin typeface="Calibri"/>
                <a:ea typeface="+mn-ea"/>
                <a:cs typeface="Arial"/>
              </a:rPr>
              <a:t>نقدی بر روش شناختی حسابداری (دکتر محمد رضا طاهری)</a:t>
            </a:r>
          </a:p>
          <a:p>
            <a:pPr marL="342900" indent="-342900" algn="r" rtl="1" eaLnBrk="1" fontAlgn="auto" hangingPunct="1">
              <a:spcAft>
                <a:spcPts val="0"/>
              </a:spcAft>
              <a:buClrTx/>
              <a:buSzTx/>
              <a:buFont typeface="Arial" pitchFamily="34" charset="0"/>
              <a:buChar char="•"/>
            </a:pPr>
            <a:r>
              <a:rPr lang="fa-IR" sz="1800" b="1" dirty="0">
                <a:solidFill>
                  <a:prstClr val="black"/>
                </a:solidFill>
                <a:latin typeface="Calibri"/>
                <a:ea typeface="+mn-ea"/>
                <a:cs typeface="Arial"/>
              </a:rPr>
              <a:t>مقایسه دیدگاههای </a:t>
            </a:r>
            <a:r>
              <a:rPr lang="fa-IR" sz="1800" b="1" dirty="0" err="1">
                <a:solidFill>
                  <a:prstClr val="black"/>
                </a:solidFill>
                <a:latin typeface="Calibri"/>
                <a:ea typeface="+mn-ea"/>
                <a:cs typeface="Arial"/>
              </a:rPr>
              <a:t>کوهن</a:t>
            </a:r>
            <a:r>
              <a:rPr lang="fa-IR" sz="1800" b="1" dirty="0">
                <a:solidFill>
                  <a:prstClr val="black"/>
                </a:solidFill>
                <a:latin typeface="Calibri"/>
                <a:ea typeface="+mn-ea"/>
                <a:cs typeface="Arial"/>
              </a:rPr>
              <a:t> و </a:t>
            </a:r>
            <a:r>
              <a:rPr lang="fa-IR" sz="1800" b="1" dirty="0" err="1">
                <a:solidFill>
                  <a:prstClr val="black"/>
                </a:solidFill>
                <a:latin typeface="Calibri"/>
                <a:ea typeface="+mn-ea"/>
                <a:cs typeface="Arial"/>
              </a:rPr>
              <a:t>لاکاتوش</a:t>
            </a:r>
            <a:r>
              <a:rPr lang="fa-IR" sz="1800" b="1" dirty="0">
                <a:solidFill>
                  <a:prstClr val="black"/>
                </a:solidFill>
                <a:latin typeface="Calibri"/>
                <a:ea typeface="+mn-ea"/>
                <a:cs typeface="Arial"/>
              </a:rPr>
              <a:t> در نظریه حسابداری از منظر فلسفه علم(دکتر قدرت اله طالب نیا و احمد گودرزی)</a:t>
            </a:r>
          </a:p>
          <a:p>
            <a:pPr marL="342900" indent="-342900" algn="r" rtl="1" eaLnBrk="1" fontAlgn="auto" hangingPunct="1">
              <a:spcAft>
                <a:spcPts val="0"/>
              </a:spcAft>
              <a:buClrTx/>
              <a:buSzTx/>
              <a:buFont typeface="Arial" pitchFamily="34" charset="0"/>
              <a:buChar char="•"/>
            </a:pPr>
            <a:r>
              <a:rPr lang="fa-IR" sz="1800" b="1" dirty="0">
                <a:solidFill>
                  <a:prstClr val="black"/>
                </a:solidFill>
                <a:latin typeface="Calibri"/>
                <a:ea typeface="+mn-ea"/>
                <a:cs typeface="Arial"/>
              </a:rPr>
              <a:t>نگرش فلسفی به تئوری اثباتی </a:t>
            </a:r>
            <a:r>
              <a:rPr lang="fa-IR" sz="1800" b="1" dirty="0" err="1">
                <a:solidFill>
                  <a:prstClr val="black"/>
                </a:solidFill>
                <a:latin typeface="Calibri"/>
                <a:ea typeface="+mn-ea"/>
                <a:cs typeface="Arial"/>
              </a:rPr>
              <a:t>حسابداری:از</a:t>
            </a:r>
            <a:r>
              <a:rPr lang="fa-IR" sz="1800" b="1" dirty="0">
                <a:solidFill>
                  <a:prstClr val="black"/>
                </a:solidFill>
                <a:latin typeface="Calibri"/>
                <a:ea typeface="+mn-ea"/>
                <a:cs typeface="Arial"/>
              </a:rPr>
              <a:t> ابطال پذیری </a:t>
            </a:r>
            <a:r>
              <a:rPr lang="fa-IR" sz="1800" b="1" dirty="0" err="1">
                <a:solidFill>
                  <a:prstClr val="black"/>
                </a:solidFill>
                <a:latin typeface="Calibri"/>
                <a:ea typeface="+mn-ea"/>
                <a:cs typeface="Arial"/>
              </a:rPr>
              <a:t>پوپر</a:t>
            </a:r>
            <a:r>
              <a:rPr lang="fa-IR" sz="1800" b="1" dirty="0">
                <a:solidFill>
                  <a:prstClr val="black"/>
                </a:solidFill>
                <a:latin typeface="Calibri"/>
                <a:ea typeface="+mn-ea"/>
                <a:cs typeface="Arial"/>
              </a:rPr>
              <a:t> تا برنامه پژوهشی </a:t>
            </a:r>
            <a:r>
              <a:rPr lang="fa-IR" sz="1800" b="1" dirty="0" err="1">
                <a:solidFill>
                  <a:prstClr val="black"/>
                </a:solidFill>
                <a:latin typeface="Calibri"/>
                <a:ea typeface="+mn-ea"/>
                <a:cs typeface="Arial"/>
              </a:rPr>
              <a:t>لاکاتوش</a:t>
            </a:r>
            <a:r>
              <a:rPr lang="fa-IR" sz="1800" b="1" dirty="0">
                <a:solidFill>
                  <a:prstClr val="black"/>
                </a:solidFill>
                <a:latin typeface="Calibri"/>
                <a:ea typeface="+mn-ea"/>
                <a:cs typeface="Arial"/>
              </a:rPr>
              <a:t>(دکتر علی ثقفی </a:t>
            </a:r>
            <a:r>
              <a:rPr lang="fa-IR" sz="1800" b="1" dirty="0">
                <a:solidFill>
                  <a:prstClr val="black"/>
                </a:solidFill>
                <a:latin typeface="Arial"/>
                <a:ea typeface="+mn-ea"/>
                <a:cs typeface="Arial"/>
              </a:rPr>
              <a:t>،دکتر </a:t>
            </a:r>
            <a:r>
              <a:rPr lang="fa-IR" sz="1800" b="1" dirty="0" err="1">
                <a:solidFill>
                  <a:prstClr val="black"/>
                </a:solidFill>
                <a:latin typeface="Arial"/>
                <a:ea typeface="+mn-ea"/>
                <a:cs typeface="Arial"/>
              </a:rPr>
              <a:t>شکراله</a:t>
            </a:r>
            <a:r>
              <a:rPr lang="fa-IR" sz="1800" b="1" dirty="0">
                <a:solidFill>
                  <a:prstClr val="black"/>
                </a:solidFill>
                <a:latin typeface="Arial"/>
                <a:ea typeface="+mn-ea"/>
                <a:cs typeface="Arial"/>
              </a:rPr>
              <a:t> خواجوی و امین </a:t>
            </a:r>
            <a:r>
              <a:rPr lang="fa-IR" sz="1800" b="1" dirty="0" err="1">
                <a:solidFill>
                  <a:prstClr val="black"/>
                </a:solidFill>
                <a:latin typeface="Arial"/>
                <a:ea typeface="+mn-ea"/>
                <a:cs typeface="Arial"/>
              </a:rPr>
              <a:t>ناظمی</a:t>
            </a:r>
            <a:r>
              <a:rPr lang="fa-IR" sz="1800" b="1" dirty="0">
                <a:solidFill>
                  <a:prstClr val="black"/>
                </a:solidFill>
                <a:latin typeface="Arial"/>
                <a:ea typeface="+mn-ea"/>
                <a:cs typeface="Arial"/>
              </a:rPr>
              <a:t>)</a:t>
            </a:r>
          </a:p>
          <a:p>
            <a:pPr marL="342900" indent="-342900" algn="r" rtl="1" eaLnBrk="1" fontAlgn="auto" hangingPunct="1">
              <a:spcAft>
                <a:spcPts val="0"/>
              </a:spcAft>
              <a:buClrTx/>
              <a:buSzTx/>
              <a:buFont typeface="Arial" pitchFamily="34" charset="0"/>
              <a:buChar char="•"/>
            </a:pPr>
            <a:endParaRPr lang="fa-IR" sz="1800" b="1" dirty="0">
              <a:solidFill>
                <a:prstClr val="black"/>
              </a:solidFill>
              <a:latin typeface="Arial"/>
              <a:ea typeface="+mn-ea"/>
              <a:cs typeface="Arial"/>
            </a:endParaRPr>
          </a:p>
          <a:p>
            <a:pPr marL="342900" indent="-342900" algn="r" rtl="1" eaLnBrk="1" fontAlgn="auto" hangingPunct="1">
              <a:spcAft>
                <a:spcPts val="0"/>
              </a:spcAft>
              <a:buClrTx/>
              <a:buSzTx/>
              <a:buFont typeface="Arial" pitchFamily="34" charset="0"/>
              <a:buChar char="•"/>
            </a:pPr>
            <a:endParaRPr lang="fa-IR" sz="1800" b="1" dirty="0">
              <a:solidFill>
                <a:prstClr val="black"/>
              </a:solidFill>
              <a:latin typeface="Arial"/>
              <a:ea typeface="+mn-ea"/>
              <a:cs typeface="Arial"/>
            </a:endParaRPr>
          </a:p>
          <a:p>
            <a:pPr marL="342900" indent="-342900" algn="r" rtl="1" eaLnBrk="1" fontAlgn="auto" hangingPunct="1">
              <a:spcAft>
                <a:spcPts val="0"/>
              </a:spcAft>
              <a:buClrTx/>
              <a:buSzTx/>
              <a:buFont typeface="Arial" pitchFamily="34" charset="0"/>
              <a:buChar char="•"/>
            </a:pPr>
            <a:r>
              <a:rPr lang="fa-IR" sz="1800" b="1" dirty="0">
                <a:solidFill>
                  <a:prstClr val="black"/>
                </a:solidFill>
                <a:latin typeface="Arial"/>
                <a:ea typeface="+mn-ea"/>
                <a:cs typeface="Arial"/>
              </a:rPr>
              <a:t>ارائه : ابوالفضل </a:t>
            </a:r>
            <a:r>
              <a:rPr lang="fa-IR" sz="1800" b="1" dirty="0" err="1">
                <a:solidFill>
                  <a:prstClr val="black"/>
                </a:solidFill>
                <a:latin typeface="Arial"/>
                <a:ea typeface="+mn-ea"/>
                <a:cs typeface="Arial"/>
              </a:rPr>
              <a:t>پورشیری</a:t>
            </a:r>
            <a:endParaRPr lang="fa-IR" sz="1800" b="1" dirty="0">
              <a:solidFill>
                <a:prstClr val="black"/>
              </a:solidFill>
              <a:latin typeface="Calibri"/>
              <a:ea typeface="+mn-ea"/>
              <a:cs typeface="Arial"/>
            </a:endParaRPr>
          </a:p>
          <a:p>
            <a:pPr marL="342900" indent="-342900" algn="r" rtl="1" eaLnBrk="1" fontAlgn="auto" hangingPunct="1">
              <a:spcAft>
                <a:spcPts val="0"/>
              </a:spcAft>
              <a:buClrTx/>
              <a:buSzTx/>
              <a:buFont typeface="Arial" pitchFamily="34" charset="0"/>
              <a:buChar char="•"/>
            </a:pPr>
            <a:endParaRPr lang="fa-IR" sz="1800" b="1" dirty="0">
              <a:solidFill>
                <a:prstClr val="black"/>
              </a:solidFill>
              <a:latin typeface="Calibri"/>
              <a:ea typeface="+mn-ea"/>
              <a:cs typeface="Arial"/>
            </a:endParaRPr>
          </a:p>
          <a:p>
            <a:endParaRPr lang="fa-IR" dirty="0"/>
          </a:p>
        </p:txBody>
      </p:sp>
      <p:sp>
        <p:nvSpPr>
          <p:cNvPr id="5" name="TextBox 4">
            <a:extLst>
              <a:ext uri="{FF2B5EF4-FFF2-40B4-BE49-F238E27FC236}">
                <a16:creationId xmlns:a16="http://schemas.microsoft.com/office/drawing/2014/main" id="{78E40027-1E26-4506-9D89-6955E118DF69}"/>
              </a:ext>
            </a:extLst>
          </p:cNvPr>
          <p:cNvSpPr txBox="1"/>
          <p:nvPr/>
        </p:nvSpPr>
        <p:spPr>
          <a:xfrm>
            <a:off x="-2290713" y="6483955"/>
            <a:ext cx="4581426"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2117317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0" r="-10000"/>
          </a:stretch>
        </a:blipFill>
        <a:effectLst/>
      </p:bgPr>
    </p:bg>
    <p:spTree>
      <p:nvGrpSpPr>
        <p:cNvPr id="1" name=""/>
        <p:cNvGrpSpPr/>
        <p:nvPr/>
      </p:nvGrpSpPr>
      <p:grpSpPr>
        <a:xfrm>
          <a:off x="0" y="0"/>
          <a:ext cx="0" cy="0"/>
          <a:chOff x="0" y="0"/>
          <a:chExt cx="0" cy="0"/>
        </a:xfrm>
      </p:grpSpPr>
      <p:sp>
        <p:nvSpPr>
          <p:cNvPr id="6" name="نگهدارنده مکان متن 5"/>
          <p:cNvSpPr>
            <a:spLocks noGrp="1"/>
          </p:cNvSpPr>
          <p:nvPr>
            <p:ph type="body" sz="half" idx="2"/>
          </p:nvPr>
        </p:nvSpPr>
        <p:spPr>
          <a:xfrm>
            <a:off x="914400" y="4114800"/>
            <a:ext cx="7086600" cy="2133600"/>
          </a:xfrm>
        </p:spPr>
        <p:txBody>
          <a:bodyPr>
            <a:normAutofit/>
            <a:scene3d>
              <a:camera prst="perspectiveLeft"/>
              <a:lightRig rig="sunset" dir="t"/>
            </a:scene3d>
            <a:sp3d extrusionH="57150" prstMaterial="powder">
              <a:bevelT w="38100" h="38100" prst="angle"/>
            </a:sp3d>
          </a:bodyPr>
          <a:lstStyle/>
          <a:p>
            <a:r>
              <a:rPr lang="fa-IR" sz="4400" b="1" dirty="0">
                <a:ln cmpd="thinThick">
                  <a:solidFill>
                    <a:schemeClr val="accent1"/>
                  </a:solidFill>
                </a:ln>
                <a:effectLst>
                  <a:glow rad="228600">
                    <a:schemeClr val="accent2">
                      <a:satMod val="175000"/>
                      <a:alpha val="40000"/>
                    </a:schemeClr>
                  </a:glow>
                  <a:outerShdw blurRad="75057" dist="38100" dir="5400000" sy="-20000" rotWithShape="0">
                    <a:prstClr val="black">
                      <a:alpha val="25000"/>
                    </a:prstClr>
                  </a:outerShdw>
                  <a:reflection blurRad="6350" stA="55000" endA="50" endPos="85000" dist="60007" dir="5400000" sy="-100000" algn="bl" rotWithShape="0"/>
                </a:effectLst>
              </a:rPr>
              <a:t>نقدی بر روش شناختی در حسابداری</a:t>
            </a:r>
          </a:p>
        </p:txBody>
      </p:sp>
      <p:sp>
        <p:nvSpPr>
          <p:cNvPr id="7" name="TextBox 6">
            <a:extLst>
              <a:ext uri="{FF2B5EF4-FFF2-40B4-BE49-F238E27FC236}">
                <a16:creationId xmlns:a16="http://schemas.microsoft.com/office/drawing/2014/main" id="{69B026BE-3B15-46A5-8E03-8B01F3E3435F}"/>
              </a:ext>
            </a:extLst>
          </p:cNvPr>
          <p:cNvSpPr txBox="1"/>
          <p:nvPr/>
        </p:nvSpPr>
        <p:spPr>
          <a:xfrm>
            <a:off x="-2290713" y="6483955"/>
            <a:ext cx="4581426"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55534563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80">
                                          <p:stCondLst>
                                            <p:cond delay="0"/>
                                          </p:stCondLst>
                                        </p:cTn>
                                        <p:tgtEl>
                                          <p:spTgt spid="6">
                                            <p:txEl>
                                              <p:pRg st="0" end="0"/>
                                            </p:txEl>
                                          </p:spTgt>
                                        </p:tgtEl>
                                      </p:cBhvr>
                                    </p:animEffect>
                                    <p:anim calcmode="lin" valueType="num">
                                      <p:cBhvr>
                                        <p:cTn id="8"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0" end="0"/>
                                            </p:txEl>
                                          </p:spTgt>
                                        </p:tgtEl>
                                      </p:cBhvr>
                                      <p:to x="100000" y="60000"/>
                                    </p:animScale>
                                    <p:animScale>
                                      <p:cBhvr>
                                        <p:cTn id="14" dur="166" decel="50000">
                                          <p:stCondLst>
                                            <p:cond delay="676"/>
                                          </p:stCondLst>
                                        </p:cTn>
                                        <p:tgtEl>
                                          <p:spTgt spid="6">
                                            <p:txEl>
                                              <p:pRg st="0" end="0"/>
                                            </p:txEl>
                                          </p:spTgt>
                                        </p:tgtEl>
                                      </p:cBhvr>
                                      <p:to x="100000" y="100000"/>
                                    </p:animScale>
                                    <p:animScale>
                                      <p:cBhvr>
                                        <p:cTn id="15" dur="26">
                                          <p:stCondLst>
                                            <p:cond delay="1312"/>
                                          </p:stCondLst>
                                        </p:cTn>
                                        <p:tgtEl>
                                          <p:spTgt spid="6">
                                            <p:txEl>
                                              <p:pRg st="0" end="0"/>
                                            </p:txEl>
                                          </p:spTgt>
                                        </p:tgtEl>
                                      </p:cBhvr>
                                      <p:to x="100000" y="80000"/>
                                    </p:animScale>
                                    <p:animScale>
                                      <p:cBhvr>
                                        <p:cTn id="16" dur="166" decel="50000">
                                          <p:stCondLst>
                                            <p:cond delay="1338"/>
                                          </p:stCondLst>
                                        </p:cTn>
                                        <p:tgtEl>
                                          <p:spTgt spid="6">
                                            <p:txEl>
                                              <p:pRg st="0" end="0"/>
                                            </p:txEl>
                                          </p:spTgt>
                                        </p:tgtEl>
                                      </p:cBhvr>
                                      <p:to x="100000" y="100000"/>
                                    </p:animScale>
                                    <p:animScale>
                                      <p:cBhvr>
                                        <p:cTn id="17" dur="26">
                                          <p:stCondLst>
                                            <p:cond delay="1642"/>
                                          </p:stCondLst>
                                        </p:cTn>
                                        <p:tgtEl>
                                          <p:spTgt spid="6">
                                            <p:txEl>
                                              <p:pRg st="0" end="0"/>
                                            </p:txEl>
                                          </p:spTgt>
                                        </p:tgtEl>
                                      </p:cBhvr>
                                      <p:to x="100000" y="90000"/>
                                    </p:animScale>
                                    <p:animScale>
                                      <p:cBhvr>
                                        <p:cTn id="18" dur="166" decel="50000">
                                          <p:stCondLst>
                                            <p:cond delay="1668"/>
                                          </p:stCondLst>
                                        </p:cTn>
                                        <p:tgtEl>
                                          <p:spTgt spid="6">
                                            <p:txEl>
                                              <p:pRg st="0" end="0"/>
                                            </p:txEl>
                                          </p:spTgt>
                                        </p:tgtEl>
                                      </p:cBhvr>
                                      <p:to x="100000" y="100000"/>
                                    </p:animScale>
                                    <p:animScale>
                                      <p:cBhvr>
                                        <p:cTn id="19" dur="26">
                                          <p:stCondLst>
                                            <p:cond delay="1808"/>
                                          </p:stCondLst>
                                        </p:cTn>
                                        <p:tgtEl>
                                          <p:spTgt spid="6">
                                            <p:txEl>
                                              <p:pRg st="0" end="0"/>
                                            </p:txEl>
                                          </p:spTgt>
                                        </p:tgtEl>
                                      </p:cBhvr>
                                      <p:to x="100000" y="95000"/>
                                    </p:animScale>
                                    <p:animScale>
                                      <p:cBhvr>
                                        <p:cTn id="20" dur="166" decel="50000">
                                          <p:stCondLst>
                                            <p:cond delay="1834"/>
                                          </p:stCondLst>
                                        </p:cTn>
                                        <p:tgtEl>
                                          <p:spTgt spid="6">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fa-IR"/>
          </a:p>
        </p:txBody>
      </p:sp>
      <p:sp>
        <p:nvSpPr>
          <p:cNvPr id="3" name="نگهدارنده مکان محتوا 2"/>
          <p:cNvSpPr>
            <a:spLocks noGrp="1"/>
          </p:cNvSpPr>
          <p:nvPr>
            <p:ph idx="1"/>
          </p:nvPr>
        </p:nvSpPr>
        <p:spPr>
          <a:xfrm>
            <a:off x="457200" y="2209800"/>
            <a:ext cx="8229600" cy="4114800"/>
          </a:xfrm>
        </p:spPr>
        <p:txBody>
          <a:bodyPr/>
          <a:lstStyle/>
          <a:p>
            <a:pPr marL="457200" lvl="1" algn="r" rtl="1" eaLnBrk="1" hangingPunct="1"/>
            <a:r>
              <a:rPr lang="ar-SA" sz="2800" b="1" dirty="0">
                <a:ea typeface="+mn-ea"/>
              </a:rPr>
              <a:t>يکي از مهم­ترين وظايف عالمان علوم انساني نظريه پردازي است. اهميت نظريه پردازي بومي در علوم انساني، از آنجا که مرتبط با انسان است و رفتار و ويژگي­هاي فردي و جمعي‌انسان­ها متفاوت مي­باشد </a:t>
            </a:r>
            <a:r>
              <a:rPr lang="fa-IR" sz="2800" b="1" dirty="0" err="1"/>
              <a:t>بسيار</a:t>
            </a:r>
            <a:r>
              <a:rPr lang="fa-IR" sz="2800" b="1" dirty="0"/>
              <a:t> </a:t>
            </a:r>
            <a:r>
              <a:rPr lang="fa-IR" sz="2800" b="1" dirty="0" err="1"/>
              <a:t>بيشتر</a:t>
            </a:r>
            <a:r>
              <a:rPr lang="fa-IR" sz="2800" b="1" dirty="0"/>
              <a:t> از </a:t>
            </a:r>
            <a:r>
              <a:rPr lang="fa-IR" sz="2800" b="1" dirty="0" err="1"/>
              <a:t>سايرعلوم</a:t>
            </a:r>
            <a:r>
              <a:rPr lang="fa-IR" sz="2800" b="1" dirty="0"/>
              <a:t> است. </a:t>
            </a:r>
          </a:p>
          <a:p>
            <a:pPr marL="457200" lvl="1" algn="r" rtl="1" eaLnBrk="1" hangingPunct="1"/>
            <a:endParaRPr lang="fa-IR" sz="2800" b="1" dirty="0">
              <a:ea typeface="+mn-ea"/>
            </a:endParaRPr>
          </a:p>
          <a:p>
            <a:pPr marL="0" indent="0" algn="ctr">
              <a:buNone/>
            </a:pPr>
            <a:r>
              <a:rPr lang="fa-IR" sz="2000" b="1" dirty="0"/>
              <a:t>(</a:t>
            </a:r>
            <a:r>
              <a:rPr lang="ar-SA" sz="2000" b="1" dirty="0"/>
              <a:t>به نوعي در اين علوم عمدتاً تئوري واحد، ثابت</a:t>
            </a:r>
            <a:r>
              <a:rPr lang="fa-IR" sz="2000" b="1" dirty="0"/>
              <a:t> </a:t>
            </a:r>
            <a:r>
              <a:rPr lang="ar-SA" sz="2000" b="1" dirty="0"/>
              <a:t>و جهان </a:t>
            </a:r>
            <a:r>
              <a:rPr lang="fa-IR" sz="2000" b="1" dirty="0" err="1"/>
              <a:t>شمولي</a:t>
            </a:r>
            <a:r>
              <a:rPr lang="fa-IR" sz="2000" b="1" dirty="0"/>
              <a:t> وجود ندارد)</a:t>
            </a:r>
          </a:p>
        </p:txBody>
      </p:sp>
      <p:sp>
        <p:nvSpPr>
          <p:cNvPr id="4" name="TextBox 3">
            <a:extLst>
              <a:ext uri="{FF2B5EF4-FFF2-40B4-BE49-F238E27FC236}">
                <a16:creationId xmlns:a16="http://schemas.microsoft.com/office/drawing/2014/main" id="{A3F7E384-99A9-4D72-83EE-594F692AD9CD}"/>
              </a:ext>
            </a:extLst>
          </p:cNvPr>
          <p:cNvSpPr txBox="1"/>
          <p:nvPr/>
        </p:nvSpPr>
        <p:spPr>
          <a:xfrm>
            <a:off x="-2290713" y="6483955"/>
            <a:ext cx="4581426"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15871244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fa-IR"/>
          </a:p>
        </p:txBody>
      </p:sp>
      <p:sp>
        <p:nvSpPr>
          <p:cNvPr id="3" name="نگهدارنده مکان محتوا 2"/>
          <p:cNvSpPr>
            <a:spLocks noGrp="1"/>
          </p:cNvSpPr>
          <p:nvPr>
            <p:ph idx="1"/>
          </p:nvPr>
        </p:nvSpPr>
        <p:spPr>
          <a:xfrm>
            <a:off x="457200" y="2514600"/>
            <a:ext cx="8229600" cy="3810000"/>
          </a:xfrm>
        </p:spPr>
        <p:txBody>
          <a:bodyPr/>
          <a:lstStyle/>
          <a:p>
            <a:pPr marL="457200" marR="0" lvl="1" indent="0" algn="r" defTabSz="914400" rtl="1" eaLnBrk="1" fontAlgn="auto" latinLnBrk="0" hangingPunct="1">
              <a:lnSpc>
                <a:spcPct val="100000"/>
              </a:lnSpc>
              <a:spcBef>
                <a:spcPts val="0"/>
              </a:spcBef>
              <a:spcAft>
                <a:spcPts val="0"/>
              </a:spcAft>
              <a:buClrTx/>
              <a:buSzTx/>
              <a:buFontTx/>
              <a:buNone/>
              <a:tabLst/>
              <a:defRPr/>
            </a:pPr>
            <a:r>
              <a:rPr lang="fa-IR" sz="2800" b="1" dirty="0">
                <a:solidFill>
                  <a:prstClr val="black"/>
                </a:solidFill>
                <a:latin typeface="Calibri"/>
                <a:ea typeface="+mn-ea"/>
                <a:cs typeface="Arial"/>
              </a:rPr>
              <a:t>دیر زمانی است که عالمان حسابداری در پی علمی نمودن این رشته از فیلسوفان علم مدد گرفته و از موضع آنان حسابداری و تاریخ آن  را مورد </a:t>
            </a:r>
            <a:r>
              <a:rPr lang="fa-IR" sz="2800" b="1" dirty="0" err="1">
                <a:solidFill>
                  <a:prstClr val="black"/>
                </a:solidFill>
                <a:latin typeface="Calibri"/>
                <a:ea typeface="+mn-ea"/>
                <a:cs typeface="Arial"/>
              </a:rPr>
              <a:t>مداقه</a:t>
            </a:r>
            <a:r>
              <a:rPr lang="fa-IR" sz="2800" b="1" dirty="0">
                <a:solidFill>
                  <a:prstClr val="black"/>
                </a:solidFill>
                <a:latin typeface="Calibri"/>
                <a:ea typeface="+mn-ea"/>
                <a:cs typeface="Arial"/>
              </a:rPr>
              <a:t> قرار داده </a:t>
            </a:r>
            <a:r>
              <a:rPr lang="fa-IR" sz="2800" b="1" dirty="0" err="1">
                <a:solidFill>
                  <a:prstClr val="black"/>
                </a:solidFill>
                <a:latin typeface="Calibri"/>
                <a:ea typeface="+mn-ea"/>
                <a:cs typeface="Arial"/>
              </a:rPr>
              <a:t>اند</a:t>
            </a:r>
            <a:r>
              <a:rPr lang="fa-IR" sz="2800" b="1" dirty="0">
                <a:solidFill>
                  <a:prstClr val="black"/>
                </a:solidFill>
                <a:latin typeface="Calibri"/>
                <a:ea typeface="+mn-ea"/>
                <a:cs typeface="Arial"/>
              </a:rPr>
              <a:t>.</a:t>
            </a:r>
          </a:p>
          <a:p>
            <a:endParaRPr lang="fa-IR" dirty="0"/>
          </a:p>
        </p:txBody>
      </p:sp>
      <p:sp>
        <p:nvSpPr>
          <p:cNvPr id="4" name="TextBox 3">
            <a:extLst>
              <a:ext uri="{FF2B5EF4-FFF2-40B4-BE49-F238E27FC236}">
                <a16:creationId xmlns:a16="http://schemas.microsoft.com/office/drawing/2014/main" id="{9AF834C8-8695-47A3-AC55-82B012F1131A}"/>
              </a:ext>
            </a:extLst>
          </p:cNvPr>
          <p:cNvSpPr txBox="1"/>
          <p:nvPr/>
        </p:nvSpPr>
        <p:spPr>
          <a:xfrm>
            <a:off x="-2290713" y="6483955"/>
            <a:ext cx="4581426" cy="369332"/>
          </a:xfrm>
          <a:prstGeom prst="rect">
            <a:avLst/>
          </a:prstGeom>
          <a:noFill/>
        </p:spPr>
        <p:txBody>
          <a:bodyPr wrap="square">
            <a:spAutoFit/>
          </a:bodyPr>
          <a:lstStyle/>
          <a:p>
            <a:r>
              <a:rPr lang="en-US" dirty="0"/>
              <a:t>www.irhesabdaran.ir</a:t>
            </a:r>
          </a:p>
        </p:txBody>
      </p:sp>
    </p:spTree>
    <p:extLst>
      <p:ext uri="{BB962C8B-B14F-4D97-AF65-F5344CB8AC3E}">
        <p14:creationId xmlns:p14="http://schemas.microsoft.com/office/powerpoint/2010/main" val="1097588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fa-IR" sz="3600" b="1" dirty="0">
                <a:solidFill>
                  <a:prstClr val="black"/>
                </a:solidFill>
                <a:cs typeface="Times New Roman"/>
              </a:rPr>
              <a:t>رویکرد </a:t>
            </a:r>
            <a:r>
              <a:rPr lang="fa-IR" sz="3600" b="1" dirty="0" err="1">
                <a:solidFill>
                  <a:prstClr val="black"/>
                </a:solidFill>
                <a:cs typeface="Times New Roman"/>
              </a:rPr>
              <a:t>هایی</a:t>
            </a:r>
            <a:r>
              <a:rPr lang="fa-IR" sz="3600" b="1" dirty="0">
                <a:solidFill>
                  <a:prstClr val="black"/>
                </a:solidFill>
                <a:cs typeface="Times New Roman"/>
              </a:rPr>
              <a:t> از فلسفه علم</a:t>
            </a:r>
            <a:endParaRPr lang="fa-IR" dirty="0"/>
          </a:p>
        </p:txBody>
      </p:sp>
      <p:sp>
        <p:nvSpPr>
          <p:cNvPr id="3" name="نگهدارنده مکان محتوا 2"/>
          <p:cNvSpPr>
            <a:spLocks noGrp="1"/>
          </p:cNvSpPr>
          <p:nvPr>
            <p:ph idx="1"/>
          </p:nvPr>
        </p:nvSpPr>
        <p:spPr/>
        <p:txBody>
          <a:bodyPr/>
          <a:lstStyle/>
          <a:p>
            <a:pPr marL="342900" lvl="0" indent="-342900" algn="r" rtl="1" eaLnBrk="1" fontAlgn="auto" hangingPunct="1">
              <a:spcAft>
                <a:spcPts val="0"/>
              </a:spcAft>
              <a:buClrTx/>
              <a:buSzTx/>
              <a:buFont typeface="Arial" pitchFamily="34" charset="0"/>
              <a:buChar char="•"/>
            </a:pPr>
            <a:r>
              <a:rPr lang="fa-IR" sz="3200" dirty="0">
                <a:solidFill>
                  <a:prstClr val="black"/>
                </a:solidFill>
                <a:latin typeface="Calibri"/>
                <a:ea typeface="+mn-ea"/>
                <a:cs typeface="Arial"/>
              </a:rPr>
              <a:t>ابزار گرایی</a:t>
            </a:r>
          </a:p>
          <a:p>
            <a:pPr marL="342900" lvl="0" indent="-342900" algn="r" rtl="1" eaLnBrk="1" fontAlgn="auto" hangingPunct="1">
              <a:spcAft>
                <a:spcPts val="0"/>
              </a:spcAft>
              <a:buClrTx/>
              <a:buSzTx/>
              <a:buFont typeface="Arial" pitchFamily="34" charset="0"/>
              <a:buChar char="•"/>
            </a:pPr>
            <a:r>
              <a:rPr lang="fa-IR" sz="3200" dirty="0">
                <a:solidFill>
                  <a:prstClr val="black"/>
                </a:solidFill>
                <a:latin typeface="Calibri"/>
                <a:ea typeface="+mn-ea"/>
                <a:cs typeface="Arial"/>
              </a:rPr>
              <a:t>ابطال گرایی</a:t>
            </a:r>
          </a:p>
          <a:p>
            <a:pPr marL="342900" lvl="0" indent="-342900" algn="r" rtl="1" eaLnBrk="1" fontAlgn="auto" hangingPunct="1">
              <a:spcAft>
                <a:spcPts val="0"/>
              </a:spcAft>
              <a:buClrTx/>
              <a:buSzTx/>
              <a:buFont typeface="Arial" pitchFamily="34" charset="0"/>
              <a:buChar char="•"/>
            </a:pPr>
            <a:r>
              <a:rPr lang="fa-IR" sz="3200" dirty="0">
                <a:solidFill>
                  <a:prstClr val="black"/>
                </a:solidFill>
                <a:latin typeface="Calibri"/>
                <a:ea typeface="+mn-ea"/>
                <a:cs typeface="Arial"/>
              </a:rPr>
              <a:t>نسبی گرایی</a:t>
            </a:r>
          </a:p>
          <a:p>
            <a:pPr marL="342900" lvl="0" indent="-342900" algn="r" rtl="1" eaLnBrk="1" fontAlgn="auto" hangingPunct="1">
              <a:spcAft>
                <a:spcPts val="0"/>
              </a:spcAft>
              <a:buClrTx/>
              <a:buSzTx/>
              <a:buFont typeface="Arial" pitchFamily="34" charset="0"/>
              <a:buChar char="•"/>
            </a:pPr>
            <a:r>
              <a:rPr lang="fa-IR" sz="3200" dirty="0">
                <a:solidFill>
                  <a:prstClr val="black"/>
                </a:solidFill>
                <a:latin typeface="Calibri"/>
                <a:ea typeface="+mn-ea"/>
                <a:cs typeface="Arial"/>
              </a:rPr>
              <a:t>عقل گرایی</a:t>
            </a:r>
          </a:p>
          <a:p>
            <a:pPr marL="342900" lvl="0" indent="-342900" algn="r" rtl="1" eaLnBrk="1" fontAlgn="auto" hangingPunct="1">
              <a:spcAft>
                <a:spcPts val="0"/>
              </a:spcAft>
              <a:buClrTx/>
              <a:buSzTx/>
              <a:buFont typeface="Arial" pitchFamily="34" charset="0"/>
              <a:buChar char="•"/>
            </a:pPr>
            <a:r>
              <a:rPr lang="fa-IR" sz="3200" dirty="0">
                <a:solidFill>
                  <a:prstClr val="black"/>
                </a:solidFill>
                <a:latin typeface="Calibri"/>
                <a:ea typeface="+mn-ea"/>
                <a:cs typeface="Arial"/>
              </a:rPr>
              <a:t>هرج و </a:t>
            </a:r>
            <a:r>
              <a:rPr lang="fa-IR" sz="3200" dirty="0" err="1">
                <a:solidFill>
                  <a:prstClr val="black"/>
                </a:solidFill>
                <a:latin typeface="Calibri"/>
                <a:ea typeface="+mn-ea"/>
                <a:cs typeface="Arial"/>
              </a:rPr>
              <a:t>مرج</a:t>
            </a:r>
            <a:r>
              <a:rPr lang="fa-IR" sz="3200" dirty="0">
                <a:solidFill>
                  <a:prstClr val="black"/>
                </a:solidFill>
                <a:latin typeface="Calibri"/>
                <a:ea typeface="+mn-ea"/>
                <a:cs typeface="Arial"/>
              </a:rPr>
              <a:t> گرایی  </a:t>
            </a:r>
          </a:p>
          <a:p>
            <a:pPr marL="342900" lvl="0" indent="-342900" algn="r" rtl="1" eaLnBrk="1" fontAlgn="auto" hangingPunct="1">
              <a:spcAft>
                <a:spcPts val="0"/>
              </a:spcAft>
              <a:buClrTx/>
              <a:buSzTx/>
              <a:buFont typeface="Arial" pitchFamily="34" charset="0"/>
              <a:buChar char="•"/>
            </a:pPr>
            <a:endParaRPr lang="fa-IR" sz="3200" i="1" dirty="0">
              <a:solidFill>
                <a:prstClr val="black"/>
              </a:solidFill>
              <a:latin typeface="Calibri"/>
              <a:ea typeface="+mn-ea"/>
              <a:cs typeface="Arial"/>
            </a:endParaRPr>
          </a:p>
          <a:p>
            <a:endParaRPr lang="fa-IR" dirty="0"/>
          </a:p>
        </p:txBody>
      </p:sp>
    </p:spTree>
    <p:extLst>
      <p:ext uri="{BB962C8B-B14F-4D97-AF65-F5344CB8AC3E}">
        <p14:creationId xmlns:p14="http://schemas.microsoft.com/office/powerpoint/2010/main" val="258089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fa-IR" sz="3600" b="1" dirty="0" err="1">
                <a:solidFill>
                  <a:prstClr val="black"/>
                </a:solidFill>
                <a:cs typeface="Times New Roman"/>
              </a:rPr>
              <a:t>ابزارگرایی</a:t>
            </a:r>
            <a:r>
              <a:rPr lang="fa-IR" sz="3600" b="1" dirty="0">
                <a:solidFill>
                  <a:prstClr val="black"/>
                </a:solidFill>
                <a:cs typeface="Times New Roman"/>
              </a:rPr>
              <a:t> </a:t>
            </a:r>
            <a:endParaRPr lang="fa-IR" dirty="0"/>
          </a:p>
        </p:txBody>
      </p:sp>
      <p:sp>
        <p:nvSpPr>
          <p:cNvPr id="3" name="نگهدارنده مکان محتوا 2"/>
          <p:cNvSpPr>
            <a:spLocks noGrp="1"/>
          </p:cNvSpPr>
          <p:nvPr>
            <p:ph idx="1"/>
          </p:nvPr>
        </p:nvSpPr>
        <p:spPr/>
        <p:txBody>
          <a:bodyPr/>
          <a:lstStyle/>
          <a:p>
            <a:pPr marL="342900" lvl="0" indent="-342900" algn="r" rtl="1" eaLnBrk="1" fontAlgn="auto" hangingPunct="1">
              <a:spcAft>
                <a:spcPts val="0"/>
              </a:spcAft>
              <a:buClrTx/>
              <a:buSzTx/>
              <a:buFont typeface="Arial" pitchFamily="34" charset="0"/>
              <a:buChar char="•"/>
            </a:pPr>
            <a:r>
              <a:rPr lang="fa-IR" sz="3000" dirty="0">
                <a:solidFill>
                  <a:prstClr val="black"/>
                </a:solidFill>
                <a:latin typeface="Calibri"/>
                <a:ea typeface="+mn-ea"/>
                <a:cs typeface="Arial"/>
              </a:rPr>
              <a:t>ابزار گرایی به معنای استفاده از نظریه ها به عنوان ابزاری برای </a:t>
            </a:r>
            <a:r>
              <a:rPr lang="fa-IR" sz="3000" b="1" dirty="0">
                <a:solidFill>
                  <a:prstClr val="black"/>
                </a:solidFill>
                <a:latin typeface="Calibri"/>
                <a:ea typeface="+mn-ea"/>
                <a:cs typeface="Arial"/>
              </a:rPr>
              <a:t>پیش بینی </a:t>
            </a:r>
            <a:r>
              <a:rPr lang="fa-IR" sz="3000" dirty="0" err="1">
                <a:solidFill>
                  <a:prstClr val="black"/>
                </a:solidFill>
                <a:latin typeface="Calibri"/>
                <a:ea typeface="+mn-ea"/>
                <a:cs typeface="Arial"/>
              </a:rPr>
              <a:t>وتولید</a:t>
            </a:r>
            <a:r>
              <a:rPr lang="fa-IR" sz="3000" dirty="0">
                <a:solidFill>
                  <a:prstClr val="black"/>
                </a:solidFill>
                <a:latin typeface="Calibri"/>
                <a:ea typeface="+mn-ea"/>
                <a:cs typeface="Arial"/>
              </a:rPr>
              <a:t> مقیاس های علمی و تجربی است    (با هدف یاری رساندن به سیاستگذاران اقتصادی)</a:t>
            </a:r>
          </a:p>
          <a:p>
            <a:pPr marL="342900" lvl="0" indent="-342900" algn="r" rtl="1" eaLnBrk="1" fontAlgn="auto" hangingPunct="1">
              <a:spcAft>
                <a:spcPts val="0"/>
              </a:spcAft>
              <a:buClrTx/>
              <a:buSzTx/>
              <a:buFont typeface="Arial" pitchFamily="34" charset="0"/>
              <a:buChar char="•"/>
            </a:pPr>
            <a:r>
              <a:rPr lang="fa-IR" sz="3000" dirty="0">
                <a:solidFill>
                  <a:prstClr val="black"/>
                </a:solidFill>
                <a:latin typeface="Calibri"/>
                <a:ea typeface="+mn-ea"/>
                <a:cs typeface="Arial"/>
              </a:rPr>
              <a:t>اگر این پیش بینی ها در معرض آزمونهای تجربی قرار گیرند و تائید شوند آنگاه ابزار گرایان این تئوری را به عنوان ابزاری </a:t>
            </a:r>
            <a:r>
              <a:rPr lang="fa-IR" sz="3000" b="1" dirty="0">
                <a:solidFill>
                  <a:prstClr val="black"/>
                </a:solidFill>
                <a:latin typeface="Calibri"/>
                <a:ea typeface="+mn-ea"/>
                <a:cs typeface="Arial"/>
              </a:rPr>
              <a:t>مناسب</a:t>
            </a:r>
            <a:r>
              <a:rPr lang="fa-IR" sz="3000" dirty="0">
                <a:solidFill>
                  <a:prstClr val="black"/>
                </a:solidFill>
                <a:latin typeface="Calibri"/>
                <a:ea typeface="+mn-ea"/>
                <a:cs typeface="Arial"/>
              </a:rPr>
              <a:t> یا </a:t>
            </a:r>
            <a:r>
              <a:rPr lang="fa-IR" sz="3000" b="1" dirty="0">
                <a:solidFill>
                  <a:prstClr val="black"/>
                </a:solidFill>
                <a:latin typeface="Calibri"/>
                <a:ea typeface="+mn-ea"/>
                <a:cs typeface="Arial"/>
              </a:rPr>
              <a:t>مفید</a:t>
            </a:r>
            <a:r>
              <a:rPr lang="fa-IR" sz="3000" dirty="0">
                <a:solidFill>
                  <a:prstClr val="black"/>
                </a:solidFill>
                <a:latin typeface="Calibri"/>
                <a:ea typeface="+mn-ea"/>
                <a:cs typeface="Arial"/>
              </a:rPr>
              <a:t> برای ارائه پیش بینی کامیاب می پذیرند </a:t>
            </a:r>
            <a:r>
              <a:rPr lang="fa-IR" sz="3000" dirty="0" err="1">
                <a:solidFill>
                  <a:prstClr val="black"/>
                </a:solidFill>
                <a:latin typeface="Calibri"/>
                <a:ea typeface="+mn-ea"/>
                <a:cs typeface="Arial"/>
              </a:rPr>
              <a:t>ودرست</a:t>
            </a:r>
            <a:r>
              <a:rPr lang="fa-IR" sz="3000" dirty="0">
                <a:solidFill>
                  <a:prstClr val="black"/>
                </a:solidFill>
                <a:latin typeface="Calibri"/>
                <a:ea typeface="+mn-ea"/>
                <a:cs typeface="Arial"/>
              </a:rPr>
              <a:t> یا غلط بودن این تئوری مورد توجه ابزار گرایان نیست. </a:t>
            </a:r>
          </a:p>
          <a:p>
            <a:pPr marL="0" lvl="0" indent="0" algn="r" rtl="1" eaLnBrk="1" fontAlgn="auto" hangingPunct="1">
              <a:spcAft>
                <a:spcPts val="0"/>
              </a:spcAft>
              <a:buClrTx/>
              <a:buSzTx/>
              <a:buNone/>
            </a:pPr>
            <a:r>
              <a:rPr lang="az-Cyrl-AZ" sz="3000" dirty="0">
                <a:solidFill>
                  <a:srgbClr val="FF0000"/>
                </a:solidFill>
                <a:latin typeface="Calibri"/>
                <a:ea typeface="+mn-ea"/>
              </a:rPr>
              <a:t>҉</a:t>
            </a:r>
            <a:r>
              <a:rPr lang="fa-IR" sz="3000" dirty="0">
                <a:solidFill>
                  <a:srgbClr val="FF0000"/>
                </a:solidFill>
                <a:latin typeface="Calibri"/>
                <a:ea typeface="+mn-ea"/>
                <a:cs typeface="Arial"/>
              </a:rPr>
              <a:t>(</a:t>
            </a:r>
            <a:r>
              <a:rPr lang="fa-IR" sz="3000" dirty="0" err="1">
                <a:solidFill>
                  <a:prstClr val="black"/>
                </a:solidFill>
                <a:latin typeface="Calibri"/>
                <a:ea typeface="+mn-ea"/>
                <a:cs typeface="Arial"/>
              </a:rPr>
              <a:t>میلتون</a:t>
            </a:r>
            <a:r>
              <a:rPr lang="fa-IR" sz="3000" dirty="0">
                <a:solidFill>
                  <a:prstClr val="black"/>
                </a:solidFill>
                <a:latin typeface="Calibri"/>
                <a:ea typeface="+mn-ea"/>
                <a:cs typeface="Arial"/>
              </a:rPr>
              <a:t> </a:t>
            </a:r>
            <a:r>
              <a:rPr lang="fa-IR" sz="3000" dirty="0" err="1">
                <a:solidFill>
                  <a:prstClr val="black"/>
                </a:solidFill>
                <a:latin typeface="Calibri"/>
                <a:ea typeface="+mn-ea"/>
                <a:cs typeface="Arial"/>
              </a:rPr>
              <a:t>فریدمن:سوالات</a:t>
            </a:r>
            <a:r>
              <a:rPr lang="fa-IR" sz="3000" dirty="0">
                <a:solidFill>
                  <a:prstClr val="black"/>
                </a:solidFill>
                <a:latin typeface="Calibri"/>
                <a:ea typeface="+mn-ea"/>
                <a:cs typeface="Arial"/>
              </a:rPr>
              <a:t> مربوط به قابل ابطال بودن و یا حتی قابل قیاس بودن نظریه با </a:t>
            </a:r>
            <a:r>
              <a:rPr lang="fa-IR" sz="3000" dirty="0" err="1">
                <a:solidFill>
                  <a:prstClr val="black"/>
                </a:solidFill>
                <a:latin typeface="Calibri"/>
                <a:ea typeface="+mn-ea"/>
                <a:cs typeface="Arial"/>
              </a:rPr>
              <a:t>واقعیت;اهمیت</a:t>
            </a:r>
            <a:r>
              <a:rPr lang="fa-IR" sz="3000" dirty="0">
                <a:solidFill>
                  <a:prstClr val="black"/>
                </a:solidFill>
                <a:latin typeface="Calibri"/>
                <a:ea typeface="+mn-ea"/>
                <a:cs typeface="Arial"/>
              </a:rPr>
              <a:t> کمتری از سودمندی نتایج آن نظریه دارند</a:t>
            </a:r>
            <a:r>
              <a:rPr lang="fa-IR" sz="3000" dirty="0">
                <a:solidFill>
                  <a:srgbClr val="FF0000"/>
                </a:solidFill>
                <a:latin typeface="Calibri"/>
                <a:ea typeface="+mn-ea"/>
                <a:cs typeface="Arial"/>
              </a:rPr>
              <a:t>)</a:t>
            </a:r>
            <a:endParaRPr lang="fa-IR" sz="3000" dirty="0">
              <a:solidFill>
                <a:prstClr val="black"/>
              </a:solidFill>
              <a:latin typeface="Calibri"/>
              <a:ea typeface="+mn-ea"/>
              <a:cs typeface="Arial"/>
            </a:endParaRPr>
          </a:p>
        </p:txBody>
      </p:sp>
      <p:sp>
        <p:nvSpPr>
          <p:cNvPr id="4" name="Left Arrow 3"/>
          <p:cNvSpPr/>
          <p:nvPr/>
        </p:nvSpPr>
        <p:spPr>
          <a:xfrm flipV="1">
            <a:off x="1114567" y="2667000"/>
            <a:ext cx="237176" cy="45719"/>
          </a:xfrm>
          <a:prstGeom prst="leftArrow">
            <a:avLst>
              <a:gd name="adj1" fmla="val 50000"/>
              <a:gd name="adj2" fmla="val 136044"/>
            </a:avLst>
          </a:prstGeom>
          <a:blipFill>
            <a:blip r:embed="rId2" cstate="print"/>
            <a:tile tx="0" ty="0" sx="100000" sy="100000" flip="none" algn="tl"/>
          </a:blipFill>
          <a:ln w="25400" cap="flat" cmpd="sng" algn="ctr">
            <a:solidFill>
              <a:srgbClr val="FF0000"/>
            </a:solidFill>
            <a:prstDash val="solid"/>
          </a:ln>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a-IR" sz="1800" b="0" i="0" u="none" strike="noStrike" kern="0" cap="none" spc="0" normalizeH="0" baseline="0" noProof="0">
              <a:ln>
                <a:noFill/>
              </a:ln>
              <a:solidFill>
                <a:srgbClr val="FF0000"/>
              </a:solidFill>
              <a:effectLst/>
              <a:uLnTx/>
              <a:uFillTx/>
              <a:latin typeface="Calibri"/>
              <a:ea typeface="+mn-ea"/>
              <a:cs typeface="Arial"/>
            </a:endParaRPr>
          </a:p>
        </p:txBody>
      </p:sp>
    </p:spTree>
    <p:extLst>
      <p:ext uri="{BB962C8B-B14F-4D97-AF65-F5344CB8AC3E}">
        <p14:creationId xmlns:p14="http://schemas.microsoft.com/office/powerpoint/2010/main" val="2503716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43712"/>
          </a:xfrm>
        </p:spPr>
        <p:txBody>
          <a:bodyPr/>
          <a:lstStyle/>
          <a:p>
            <a:pPr algn="ctr"/>
            <a:r>
              <a:rPr lang="fa-IR" sz="3600" b="1" dirty="0">
                <a:solidFill>
                  <a:prstClr val="black"/>
                </a:solidFill>
                <a:cs typeface="Times New Roman"/>
              </a:rPr>
              <a:t>ابطال گرایی</a:t>
            </a:r>
            <a:r>
              <a:rPr lang="fa-IR" sz="3200" b="1" dirty="0">
                <a:solidFill>
                  <a:prstClr val="black"/>
                </a:solidFill>
                <a:cs typeface="Times New Roman"/>
              </a:rPr>
              <a:t> </a:t>
            </a:r>
            <a:r>
              <a:rPr lang="fa-IR" sz="1400" b="1" dirty="0">
                <a:solidFill>
                  <a:prstClr val="black"/>
                </a:solidFill>
                <a:effectLst>
                  <a:outerShdw blurRad="38100" dist="38100" dir="2700000" algn="tl">
                    <a:srgbClr val="000000">
                      <a:alpha val="43137"/>
                    </a:srgbClr>
                  </a:outerShdw>
                </a:effectLst>
                <a:cs typeface="Times New Roman"/>
              </a:rPr>
              <a:t>(کارل </a:t>
            </a:r>
            <a:r>
              <a:rPr lang="fa-IR" sz="1400" b="1" dirty="0" err="1">
                <a:solidFill>
                  <a:prstClr val="black"/>
                </a:solidFill>
                <a:effectLst>
                  <a:outerShdw blurRad="38100" dist="38100" dir="2700000" algn="tl">
                    <a:srgbClr val="000000">
                      <a:alpha val="43137"/>
                    </a:srgbClr>
                  </a:outerShdw>
                </a:effectLst>
                <a:cs typeface="Times New Roman"/>
              </a:rPr>
              <a:t>پوپر</a:t>
            </a:r>
            <a:r>
              <a:rPr lang="fa-IR" sz="1400" b="1" dirty="0">
                <a:solidFill>
                  <a:prstClr val="black"/>
                </a:solidFill>
                <a:effectLst>
                  <a:outerShdw blurRad="38100" dist="38100" dir="2700000" algn="tl">
                    <a:srgbClr val="000000">
                      <a:alpha val="43137"/>
                    </a:srgbClr>
                  </a:outerShdw>
                </a:effectLst>
                <a:cs typeface="Times New Roman"/>
              </a:rPr>
              <a:t>)</a:t>
            </a:r>
            <a:endParaRPr lang="fa-IR" dirty="0"/>
          </a:p>
        </p:txBody>
      </p:sp>
      <p:sp>
        <p:nvSpPr>
          <p:cNvPr id="4" name="نگهدارنده مکان محتوا 3"/>
          <p:cNvSpPr>
            <a:spLocks noGrp="1"/>
          </p:cNvSpPr>
          <p:nvPr>
            <p:ph sz="half" idx="1"/>
          </p:nvPr>
        </p:nvSpPr>
        <p:spPr>
          <a:xfrm>
            <a:off x="457200" y="1600200"/>
            <a:ext cx="5257800" cy="4800600"/>
          </a:xfrm>
        </p:spPr>
        <p:txBody>
          <a:bodyPr/>
          <a:lstStyle/>
          <a:p>
            <a:pPr marL="342900" lvl="0" indent="-342900" algn="r" rtl="1" eaLnBrk="1" fontAlgn="auto" hangingPunct="1">
              <a:spcAft>
                <a:spcPts val="0"/>
              </a:spcAft>
              <a:buClrTx/>
              <a:buSzTx/>
              <a:buFont typeface="Arial" pitchFamily="34" charset="0"/>
              <a:buChar char="•"/>
            </a:pPr>
            <a:r>
              <a:rPr lang="fa-IR" dirty="0">
                <a:solidFill>
                  <a:prstClr val="black"/>
                </a:solidFill>
                <a:latin typeface="Calibri"/>
                <a:ea typeface="+mn-ea"/>
                <a:cs typeface="Arial"/>
              </a:rPr>
              <a:t>یک نتیجه </a:t>
            </a:r>
            <a:r>
              <a:rPr lang="fa-IR" dirty="0" err="1">
                <a:solidFill>
                  <a:prstClr val="black"/>
                </a:solidFill>
                <a:latin typeface="Calibri"/>
                <a:ea typeface="+mn-ea"/>
                <a:cs typeface="Arial"/>
              </a:rPr>
              <a:t>استقرایی</a:t>
            </a:r>
            <a:r>
              <a:rPr lang="fa-IR" dirty="0">
                <a:solidFill>
                  <a:prstClr val="black"/>
                </a:solidFill>
                <a:latin typeface="Calibri"/>
                <a:ea typeface="+mn-ea"/>
                <a:cs typeface="Arial"/>
              </a:rPr>
              <a:t> هرگز </a:t>
            </a:r>
            <a:r>
              <a:rPr lang="fa-IR" dirty="0" err="1">
                <a:solidFill>
                  <a:prstClr val="black"/>
                </a:solidFill>
                <a:latin typeface="Calibri"/>
                <a:ea typeface="+mn-ea"/>
                <a:cs typeface="Arial"/>
              </a:rPr>
              <a:t>نمی</a:t>
            </a:r>
            <a:r>
              <a:rPr lang="fa-IR" dirty="0">
                <a:solidFill>
                  <a:prstClr val="black"/>
                </a:solidFill>
                <a:latin typeface="Calibri"/>
                <a:ea typeface="+mn-ea"/>
                <a:cs typeface="Arial"/>
              </a:rPr>
              <a:t> تواند کامل </a:t>
            </a:r>
            <a:r>
              <a:rPr lang="fa-IR" dirty="0" err="1">
                <a:solidFill>
                  <a:prstClr val="black"/>
                </a:solidFill>
                <a:latin typeface="Calibri"/>
                <a:ea typeface="+mn-ea"/>
                <a:cs typeface="Arial"/>
              </a:rPr>
              <a:t>باشد,زیرا</a:t>
            </a:r>
            <a:r>
              <a:rPr lang="fa-IR" dirty="0">
                <a:solidFill>
                  <a:prstClr val="black"/>
                </a:solidFill>
                <a:latin typeface="Calibri"/>
                <a:ea typeface="+mn-ea"/>
                <a:cs typeface="Arial"/>
              </a:rPr>
              <a:t> این نتیجه گیری مبتنی بر یک دامنه زمانی و مکانی خاص است و گذشت زمان ممکن است آن را نقض </a:t>
            </a:r>
            <a:r>
              <a:rPr lang="fa-IR" dirty="0" err="1">
                <a:solidFill>
                  <a:prstClr val="black"/>
                </a:solidFill>
                <a:latin typeface="Calibri"/>
                <a:ea typeface="+mn-ea"/>
                <a:cs typeface="Arial"/>
              </a:rPr>
              <a:t>کند.بنابراین</a:t>
            </a:r>
            <a:r>
              <a:rPr lang="fa-IR" dirty="0">
                <a:solidFill>
                  <a:prstClr val="black"/>
                </a:solidFill>
                <a:latin typeface="Calibri"/>
                <a:ea typeface="+mn-ea"/>
                <a:cs typeface="Arial"/>
              </a:rPr>
              <a:t> اثبات قطعی صحت یک تئوری غیر ممکن است. </a:t>
            </a:r>
          </a:p>
          <a:p>
            <a:pPr marL="342900" lvl="0" indent="-342900" algn="r" rtl="1" eaLnBrk="1" fontAlgn="auto" hangingPunct="1">
              <a:spcAft>
                <a:spcPts val="0"/>
              </a:spcAft>
              <a:buClrTx/>
              <a:buSzTx/>
              <a:buFont typeface="Arial" pitchFamily="34" charset="0"/>
              <a:buChar char="•"/>
            </a:pPr>
            <a:r>
              <a:rPr lang="fa-IR" dirty="0">
                <a:solidFill>
                  <a:prstClr val="black"/>
                </a:solidFill>
                <a:latin typeface="Calibri"/>
                <a:ea typeface="+mn-ea"/>
                <a:cs typeface="Arial"/>
              </a:rPr>
              <a:t>تجربه فقط قدرت نشان دادن بطلان نظرات تجربی را دارد  و </a:t>
            </a:r>
            <a:r>
              <a:rPr lang="fa-IR" dirty="0" err="1">
                <a:solidFill>
                  <a:prstClr val="black"/>
                </a:solidFill>
                <a:latin typeface="Calibri"/>
                <a:ea typeface="+mn-ea"/>
                <a:cs typeface="Arial"/>
              </a:rPr>
              <a:t>نمی</a:t>
            </a:r>
            <a:r>
              <a:rPr lang="fa-IR" dirty="0">
                <a:solidFill>
                  <a:prstClr val="black"/>
                </a:solidFill>
                <a:latin typeface="Calibri"/>
                <a:ea typeface="+mn-ea"/>
                <a:cs typeface="Arial"/>
              </a:rPr>
              <a:t> تواند صحت آن ها را نشان </a:t>
            </a:r>
            <a:r>
              <a:rPr lang="fa-IR" dirty="0" err="1">
                <a:solidFill>
                  <a:prstClr val="black"/>
                </a:solidFill>
                <a:latin typeface="Calibri"/>
                <a:ea typeface="+mn-ea"/>
                <a:cs typeface="Arial"/>
              </a:rPr>
              <a:t>دهد.این</a:t>
            </a:r>
            <a:r>
              <a:rPr lang="fa-IR" dirty="0">
                <a:solidFill>
                  <a:prstClr val="black"/>
                </a:solidFill>
                <a:latin typeface="Calibri"/>
                <a:ea typeface="+mn-ea"/>
                <a:cs typeface="Arial"/>
              </a:rPr>
              <a:t> رویکرد مشاهده را بر تئوری مقدم می داند </a:t>
            </a:r>
            <a:r>
              <a:rPr lang="fa-IR" dirty="0" err="1">
                <a:solidFill>
                  <a:prstClr val="black"/>
                </a:solidFill>
                <a:latin typeface="Calibri"/>
                <a:ea typeface="+mn-ea"/>
                <a:cs typeface="Arial"/>
              </a:rPr>
              <a:t>وبیان</a:t>
            </a:r>
            <a:r>
              <a:rPr lang="fa-IR" dirty="0">
                <a:solidFill>
                  <a:prstClr val="black"/>
                </a:solidFill>
                <a:latin typeface="Calibri"/>
                <a:ea typeface="+mn-ea"/>
                <a:cs typeface="Arial"/>
              </a:rPr>
              <a:t> می کند که در مقام گرد آوری مطالب از طریق مشاهده </a:t>
            </a:r>
            <a:r>
              <a:rPr lang="fa-IR" dirty="0" err="1">
                <a:solidFill>
                  <a:prstClr val="black"/>
                </a:solidFill>
                <a:latin typeface="Calibri"/>
                <a:ea typeface="+mn-ea"/>
                <a:cs typeface="Arial"/>
              </a:rPr>
              <a:t>وقضاوت</a:t>
            </a:r>
            <a:r>
              <a:rPr lang="fa-IR" dirty="0">
                <a:solidFill>
                  <a:prstClr val="black"/>
                </a:solidFill>
                <a:latin typeface="Calibri"/>
                <a:ea typeface="+mn-ea"/>
                <a:cs typeface="Arial"/>
              </a:rPr>
              <a:t> باید از روش </a:t>
            </a:r>
            <a:r>
              <a:rPr lang="fa-IR" dirty="0" err="1">
                <a:solidFill>
                  <a:prstClr val="black"/>
                </a:solidFill>
                <a:latin typeface="Calibri"/>
                <a:ea typeface="+mn-ea"/>
                <a:cs typeface="Arial"/>
              </a:rPr>
              <a:t>استقراء</a:t>
            </a:r>
            <a:r>
              <a:rPr lang="fa-IR" dirty="0">
                <a:solidFill>
                  <a:prstClr val="black"/>
                </a:solidFill>
                <a:latin typeface="Calibri"/>
                <a:ea typeface="+mn-ea"/>
                <a:cs typeface="Arial"/>
              </a:rPr>
              <a:t> استفاده کرد.</a:t>
            </a:r>
          </a:p>
          <a:p>
            <a:endParaRPr lang="fa-IR" dirty="0"/>
          </a:p>
        </p:txBody>
      </p:sp>
      <p:pic>
        <p:nvPicPr>
          <p:cNvPr id="6" name="نگهدارنده مکان محتوا 7"/>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685568" y="1828800"/>
            <a:ext cx="3458432" cy="4433888"/>
          </a:xfrm>
        </p:spPr>
      </p:pic>
    </p:spTree>
    <p:extLst>
      <p:ext uri="{BB962C8B-B14F-4D97-AF65-F5344CB8AC3E}">
        <p14:creationId xmlns:p14="http://schemas.microsoft.com/office/powerpoint/2010/main" val="4284641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fa-IR"/>
          </a:p>
        </p:txBody>
      </p:sp>
      <p:sp>
        <p:nvSpPr>
          <p:cNvPr id="3" name="نگهدارنده مکان محتوا 2"/>
          <p:cNvSpPr>
            <a:spLocks noGrp="1"/>
          </p:cNvSpPr>
          <p:nvPr>
            <p:ph idx="1"/>
          </p:nvPr>
        </p:nvSpPr>
        <p:spPr>
          <a:xfrm>
            <a:off x="457200" y="838200"/>
            <a:ext cx="8229600" cy="5562600"/>
          </a:xfrm>
        </p:spPr>
        <p:txBody>
          <a:bodyPr/>
          <a:lstStyle/>
          <a:p>
            <a:pPr marL="342900" lvl="0" indent="-342900" algn="r" rtl="1" eaLnBrk="1" fontAlgn="auto" hangingPunct="1">
              <a:spcAft>
                <a:spcPts val="0"/>
              </a:spcAft>
              <a:buClrTx/>
              <a:buSzTx/>
              <a:buFont typeface="Arial" pitchFamily="34" charset="0"/>
              <a:buChar char="•"/>
            </a:pPr>
            <a:r>
              <a:rPr lang="fa-IR" sz="3200" dirty="0">
                <a:solidFill>
                  <a:prstClr val="black"/>
                </a:solidFill>
                <a:latin typeface="Calibri"/>
                <a:ea typeface="+mn-ea"/>
                <a:cs typeface="Arial"/>
              </a:rPr>
              <a:t>علم با طرح مسئله </a:t>
            </a:r>
            <a:r>
              <a:rPr lang="fa-IR" sz="3200" dirty="0" err="1">
                <a:solidFill>
                  <a:prstClr val="black"/>
                </a:solidFill>
                <a:latin typeface="Calibri"/>
                <a:ea typeface="+mn-ea"/>
                <a:cs typeface="Arial"/>
              </a:rPr>
              <a:t>هایی</a:t>
            </a:r>
            <a:r>
              <a:rPr lang="fa-IR" sz="3200" dirty="0">
                <a:solidFill>
                  <a:prstClr val="black"/>
                </a:solidFill>
                <a:latin typeface="Calibri"/>
                <a:ea typeface="+mn-ea"/>
                <a:cs typeface="Arial"/>
              </a:rPr>
              <a:t> در مورد تبیین جنبه </a:t>
            </a:r>
            <a:r>
              <a:rPr lang="fa-IR" sz="3200" dirty="0" err="1">
                <a:solidFill>
                  <a:prstClr val="black"/>
                </a:solidFill>
                <a:latin typeface="Calibri"/>
                <a:ea typeface="+mn-ea"/>
                <a:cs typeface="Arial"/>
              </a:rPr>
              <a:t>هایی</a:t>
            </a:r>
            <a:r>
              <a:rPr lang="fa-IR" sz="3200" dirty="0">
                <a:solidFill>
                  <a:prstClr val="black"/>
                </a:solidFill>
                <a:latin typeface="Calibri"/>
                <a:ea typeface="+mn-ea"/>
                <a:cs typeface="Arial"/>
              </a:rPr>
              <a:t> از جهان آغاز می شود.</a:t>
            </a:r>
          </a:p>
          <a:p>
            <a:pPr marL="342900" lvl="0" indent="-342900" algn="r" rtl="1" eaLnBrk="1" fontAlgn="auto" hangingPunct="1">
              <a:spcAft>
                <a:spcPts val="0"/>
              </a:spcAft>
              <a:buClrTx/>
              <a:buSzTx/>
              <a:buFont typeface="Arial" pitchFamily="34" charset="0"/>
              <a:buChar char="•"/>
            </a:pPr>
            <a:r>
              <a:rPr lang="fa-IR" sz="3200" dirty="0">
                <a:solidFill>
                  <a:prstClr val="black"/>
                </a:solidFill>
                <a:latin typeface="Calibri"/>
                <a:ea typeface="+mn-ea"/>
                <a:cs typeface="Arial"/>
              </a:rPr>
              <a:t>دانشمندان برای حل این مسئله ها فرضیه </a:t>
            </a:r>
            <a:r>
              <a:rPr lang="fa-IR" sz="3200" dirty="0" err="1">
                <a:solidFill>
                  <a:prstClr val="black"/>
                </a:solidFill>
                <a:latin typeface="Calibri"/>
                <a:ea typeface="+mn-ea"/>
                <a:cs typeface="Arial"/>
              </a:rPr>
              <a:t>هایی</a:t>
            </a:r>
            <a:r>
              <a:rPr lang="fa-IR" sz="3200" dirty="0">
                <a:solidFill>
                  <a:prstClr val="black"/>
                </a:solidFill>
                <a:latin typeface="Calibri"/>
                <a:ea typeface="+mn-ea"/>
                <a:cs typeface="Arial"/>
              </a:rPr>
              <a:t> را حدس می </a:t>
            </a:r>
            <a:r>
              <a:rPr lang="fa-IR" sz="3200" dirty="0" err="1">
                <a:solidFill>
                  <a:prstClr val="black"/>
                </a:solidFill>
                <a:latin typeface="Calibri"/>
                <a:ea typeface="+mn-ea"/>
                <a:cs typeface="Arial"/>
              </a:rPr>
              <a:t>زنند‚سپس</a:t>
            </a:r>
            <a:r>
              <a:rPr lang="fa-IR" sz="3200" dirty="0">
                <a:solidFill>
                  <a:prstClr val="black"/>
                </a:solidFill>
                <a:latin typeface="Calibri"/>
                <a:ea typeface="+mn-ea"/>
                <a:cs typeface="Arial"/>
              </a:rPr>
              <a:t> این </a:t>
            </a:r>
            <a:r>
              <a:rPr lang="fa-IR" sz="3200" dirty="0" err="1">
                <a:solidFill>
                  <a:prstClr val="black"/>
                </a:solidFill>
                <a:latin typeface="Calibri"/>
                <a:ea typeface="+mn-ea"/>
                <a:cs typeface="Arial"/>
              </a:rPr>
              <a:t>حدسها</a:t>
            </a:r>
            <a:r>
              <a:rPr lang="fa-IR" sz="3200" dirty="0">
                <a:solidFill>
                  <a:prstClr val="black"/>
                </a:solidFill>
                <a:latin typeface="Calibri"/>
                <a:ea typeface="+mn-ea"/>
                <a:cs typeface="Arial"/>
              </a:rPr>
              <a:t> یا فرضیه ها مورد نقادی و آزمون قرار می </a:t>
            </a:r>
            <a:r>
              <a:rPr lang="fa-IR" sz="3200" dirty="0" err="1">
                <a:solidFill>
                  <a:prstClr val="black"/>
                </a:solidFill>
                <a:latin typeface="Calibri"/>
                <a:ea typeface="+mn-ea"/>
                <a:cs typeface="Arial"/>
              </a:rPr>
              <a:t>گیرند‚بعضی</a:t>
            </a:r>
            <a:r>
              <a:rPr lang="fa-IR" sz="3200" dirty="0">
                <a:solidFill>
                  <a:prstClr val="black"/>
                </a:solidFill>
                <a:latin typeface="Calibri"/>
                <a:ea typeface="+mn-ea"/>
                <a:cs typeface="Arial"/>
              </a:rPr>
              <a:t> از آنها به سرعت حذف می گردند و برخی دیگر ممکن است موفق تر باشند که در این صورت باید تحت آزمونهای سخت تری واقع شوند تا ابطال شوند.</a:t>
            </a:r>
          </a:p>
          <a:p>
            <a:pPr marL="342900" lvl="0" indent="-342900" algn="r" rtl="1" eaLnBrk="1" fontAlgn="auto" hangingPunct="1">
              <a:spcAft>
                <a:spcPts val="0"/>
              </a:spcAft>
              <a:buClrTx/>
              <a:buSzTx/>
              <a:buFont typeface="Arial" pitchFamily="34" charset="0"/>
              <a:buChar char="•"/>
            </a:pPr>
            <a:r>
              <a:rPr lang="fa-IR" sz="3200" dirty="0">
                <a:solidFill>
                  <a:prstClr val="black"/>
                </a:solidFill>
                <a:latin typeface="Calibri"/>
                <a:ea typeface="+mn-ea"/>
                <a:cs typeface="Arial"/>
              </a:rPr>
              <a:t>به این ترتیب هرگز </a:t>
            </a:r>
            <a:r>
              <a:rPr lang="fa-IR" sz="3200" dirty="0" err="1">
                <a:solidFill>
                  <a:prstClr val="black"/>
                </a:solidFill>
                <a:latin typeface="Calibri"/>
                <a:ea typeface="+mn-ea"/>
                <a:cs typeface="Arial"/>
              </a:rPr>
              <a:t>نمی</a:t>
            </a:r>
            <a:r>
              <a:rPr lang="fa-IR" sz="3200" dirty="0">
                <a:solidFill>
                  <a:prstClr val="black"/>
                </a:solidFill>
                <a:latin typeface="Calibri"/>
                <a:ea typeface="+mn-ea"/>
                <a:cs typeface="Arial"/>
              </a:rPr>
              <a:t> توان گفت که یک نظریه صادق است بلکه می توان گفت نظریه حاضر نسبت نظریه های پیشین از آن جهت که قادر به تحمل آزمونهایی شده که نظریه های سابق را ابطال کرده است برتری دارد.</a:t>
            </a:r>
          </a:p>
          <a:p>
            <a:pPr marL="342900" lvl="0" indent="-342900" algn="r" rtl="1" eaLnBrk="1" fontAlgn="auto" hangingPunct="1">
              <a:spcAft>
                <a:spcPts val="0"/>
              </a:spcAft>
              <a:buClrTx/>
              <a:buSzTx/>
              <a:buFont typeface="Arial" pitchFamily="34" charset="0"/>
              <a:buChar char="•"/>
            </a:pPr>
            <a:endParaRPr lang="fa-IR" sz="3200" dirty="0">
              <a:solidFill>
                <a:prstClr val="black"/>
              </a:solidFill>
              <a:latin typeface="Calibri"/>
              <a:ea typeface="+mn-ea"/>
              <a:cs typeface="Arial"/>
            </a:endParaRPr>
          </a:p>
          <a:p>
            <a:endParaRPr lang="fa-IR" dirty="0"/>
          </a:p>
        </p:txBody>
      </p:sp>
    </p:spTree>
    <p:extLst>
      <p:ext uri="{BB962C8B-B14F-4D97-AF65-F5344CB8AC3E}">
        <p14:creationId xmlns:p14="http://schemas.microsoft.com/office/powerpoint/2010/main" val="3578510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0"/>
            <a:ext cx="8229600" cy="438912"/>
          </a:xfrm>
        </p:spPr>
        <p:txBody>
          <a:bodyPr/>
          <a:lstStyle/>
          <a:p>
            <a:pPr algn="ctr" rtl="1" eaLnBrk="1" hangingPunct="1"/>
            <a:r>
              <a:rPr lang="fa-IR" sz="3600" b="1" dirty="0">
                <a:solidFill>
                  <a:schemeClr val="tx1"/>
                </a:solidFill>
              </a:rPr>
              <a:t>نسبی گرایی </a:t>
            </a:r>
            <a:r>
              <a:rPr lang="fa-IR" sz="1400" b="1" dirty="0">
                <a:solidFill>
                  <a:schemeClr val="tx1"/>
                </a:solidFill>
                <a:effectLst>
                  <a:outerShdw blurRad="38100" dist="38100" dir="2700000" algn="tl">
                    <a:srgbClr val="000000">
                      <a:alpha val="43137"/>
                    </a:srgbClr>
                  </a:outerShdw>
                </a:effectLst>
              </a:rPr>
              <a:t>(</a:t>
            </a:r>
            <a:r>
              <a:rPr lang="fa-IR" sz="1400" b="1" dirty="0" err="1">
                <a:solidFill>
                  <a:schemeClr val="tx1"/>
                </a:solidFill>
                <a:effectLst>
                  <a:outerShdw blurRad="38100" dist="38100" dir="2700000" algn="tl">
                    <a:srgbClr val="000000">
                      <a:alpha val="43137"/>
                    </a:srgbClr>
                  </a:outerShdw>
                </a:effectLst>
              </a:rPr>
              <a:t>تامس</a:t>
            </a:r>
            <a:r>
              <a:rPr lang="fa-IR" sz="1400" b="1" dirty="0">
                <a:solidFill>
                  <a:schemeClr val="tx1"/>
                </a:solidFill>
                <a:effectLst>
                  <a:outerShdw blurRad="38100" dist="38100" dir="2700000" algn="tl">
                    <a:srgbClr val="000000">
                      <a:alpha val="43137"/>
                    </a:srgbClr>
                  </a:outerShdw>
                </a:effectLst>
              </a:rPr>
              <a:t> </a:t>
            </a:r>
            <a:r>
              <a:rPr lang="fa-IR" sz="1400" b="1" dirty="0" err="1">
                <a:solidFill>
                  <a:schemeClr val="tx1"/>
                </a:solidFill>
                <a:effectLst>
                  <a:outerShdw blurRad="38100" dist="38100" dir="2700000" algn="tl">
                    <a:srgbClr val="000000">
                      <a:alpha val="43137"/>
                    </a:srgbClr>
                  </a:outerShdw>
                </a:effectLst>
              </a:rPr>
              <a:t>کوهن</a:t>
            </a:r>
            <a:r>
              <a:rPr lang="fa-IR" sz="1400" b="1" dirty="0">
                <a:solidFill>
                  <a:schemeClr val="tx1"/>
                </a:solidFill>
                <a:effectLst>
                  <a:outerShdw blurRad="38100" dist="38100" dir="2700000" algn="tl">
                    <a:srgbClr val="000000">
                      <a:alpha val="43137"/>
                    </a:srgbClr>
                  </a:outerShdw>
                </a:effectLst>
              </a:rPr>
              <a:t>)</a:t>
            </a:r>
          </a:p>
        </p:txBody>
      </p:sp>
      <p:sp>
        <p:nvSpPr>
          <p:cNvPr id="10" name="نگهدارنده مکان محتوا 9"/>
          <p:cNvSpPr>
            <a:spLocks noGrp="1"/>
          </p:cNvSpPr>
          <p:nvPr>
            <p:ph sz="half" idx="2"/>
          </p:nvPr>
        </p:nvSpPr>
        <p:spPr>
          <a:xfrm>
            <a:off x="3124200" y="1143000"/>
            <a:ext cx="5638800" cy="5715000"/>
          </a:xfrm>
        </p:spPr>
        <p:txBody>
          <a:bodyPr/>
          <a:lstStyle/>
          <a:p>
            <a:pPr marL="342900" lvl="0" indent="-342900" algn="r" rtl="1" eaLnBrk="1" fontAlgn="auto" hangingPunct="1">
              <a:spcAft>
                <a:spcPts val="0"/>
              </a:spcAft>
              <a:buClrTx/>
              <a:buSzTx/>
              <a:buFont typeface="Arial" pitchFamily="34" charset="0"/>
              <a:buChar char="•"/>
            </a:pPr>
            <a:r>
              <a:rPr lang="fa-IR" sz="2000" dirty="0">
                <a:solidFill>
                  <a:prstClr val="black"/>
                </a:solidFill>
                <a:latin typeface="Calibri"/>
                <a:ea typeface="+mn-ea"/>
                <a:cs typeface="Arial"/>
              </a:rPr>
              <a:t>ساختار انقلابهای علمی</a:t>
            </a:r>
          </a:p>
          <a:p>
            <a:pPr marL="342900" lvl="0" indent="-342900" algn="r" rtl="1" eaLnBrk="1" fontAlgn="auto" hangingPunct="1">
              <a:spcAft>
                <a:spcPts val="0"/>
              </a:spcAft>
              <a:buClrTx/>
              <a:buSzTx/>
              <a:buFont typeface="Arial" pitchFamily="34" charset="0"/>
              <a:buChar char="•"/>
            </a:pPr>
            <a:r>
              <a:rPr lang="fa-IR" sz="2000" dirty="0">
                <a:solidFill>
                  <a:prstClr val="black"/>
                </a:solidFill>
                <a:latin typeface="Calibri"/>
                <a:ea typeface="+mn-ea"/>
                <a:cs typeface="Arial"/>
              </a:rPr>
              <a:t>پارادایم  -</a:t>
            </a:r>
            <a:r>
              <a:rPr lang="fa-IR" sz="1400" dirty="0">
                <a:solidFill>
                  <a:prstClr val="black"/>
                </a:solidFill>
                <a:latin typeface="Calibri"/>
                <a:ea typeface="+mn-ea"/>
                <a:cs typeface="Arial"/>
              </a:rPr>
              <a:t>مجموعه عقاید</a:t>
            </a:r>
            <a:r>
              <a:rPr lang="en-US" sz="1400" dirty="0">
                <a:solidFill>
                  <a:prstClr val="black"/>
                </a:solidFill>
                <a:latin typeface="Calibri"/>
                <a:ea typeface="+mn-ea"/>
                <a:cs typeface="Arial"/>
              </a:rPr>
              <a:t>,</a:t>
            </a:r>
            <a:r>
              <a:rPr lang="fa-IR" sz="1400" dirty="0">
                <a:solidFill>
                  <a:prstClr val="black"/>
                </a:solidFill>
                <a:latin typeface="Calibri"/>
                <a:ea typeface="+mn-ea"/>
                <a:cs typeface="Arial"/>
              </a:rPr>
              <a:t>ارزشها و </a:t>
            </a:r>
            <a:r>
              <a:rPr lang="fa-IR" sz="1400" dirty="0" err="1">
                <a:solidFill>
                  <a:prstClr val="black"/>
                </a:solidFill>
                <a:latin typeface="Calibri"/>
                <a:ea typeface="+mn-ea"/>
                <a:cs typeface="Arial"/>
              </a:rPr>
              <a:t>تکنیکهایی</a:t>
            </a:r>
            <a:r>
              <a:rPr lang="fa-IR" sz="1400" dirty="0">
                <a:solidFill>
                  <a:prstClr val="black"/>
                </a:solidFill>
                <a:latin typeface="Calibri"/>
                <a:ea typeface="+mn-ea"/>
                <a:cs typeface="Arial"/>
              </a:rPr>
              <a:t> که افراد یک جامه علمی بکار می برند	  -راه حل های مشکلات واقعی چون </a:t>
            </a:r>
            <a:r>
              <a:rPr lang="fa-IR" sz="1400" dirty="0" err="1">
                <a:solidFill>
                  <a:prstClr val="black"/>
                </a:solidFill>
                <a:latin typeface="Calibri"/>
                <a:ea typeface="+mn-ea"/>
                <a:cs typeface="Arial"/>
              </a:rPr>
              <a:t>مثالواره</a:t>
            </a:r>
            <a:r>
              <a:rPr lang="fa-IR" sz="1400" dirty="0">
                <a:solidFill>
                  <a:prstClr val="black"/>
                </a:solidFill>
                <a:latin typeface="Calibri"/>
                <a:ea typeface="+mn-ea"/>
                <a:cs typeface="Arial"/>
              </a:rPr>
              <a:t> است که می توانند با جایگزین 	   نمودن قواعد اساسی در جهت حل مشکلات باقیمانده دانش در حالت عادی </a:t>
            </a:r>
            <a:r>
              <a:rPr lang="fa-IR" sz="1400" dirty="0" err="1">
                <a:solidFill>
                  <a:schemeClr val="bg1"/>
                </a:solidFill>
                <a:latin typeface="Calibri"/>
                <a:ea typeface="+mn-ea"/>
                <a:cs typeface="Arial"/>
              </a:rPr>
              <a:t>بک</a:t>
            </a:r>
            <a:r>
              <a:rPr lang="fa-IR" sz="1400" dirty="0">
                <a:solidFill>
                  <a:schemeClr val="bg1"/>
                </a:solidFill>
                <a:latin typeface="Calibri"/>
                <a:ea typeface="+mn-ea"/>
                <a:cs typeface="Arial"/>
              </a:rPr>
              <a:t>  </a:t>
            </a:r>
            <a:r>
              <a:rPr lang="fa-IR" sz="1400" dirty="0">
                <a:solidFill>
                  <a:prstClr val="black"/>
                </a:solidFill>
                <a:latin typeface="Calibri"/>
                <a:ea typeface="+mn-ea"/>
                <a:cs typeface="Arial"/>
              </a:rPr>
              <a:t>         بکار گرفته شوند									</a:t>
            </a:r>
          </a:p>
          <a:p>
            <a:pPr marL="342900" lvl="0" indent="-342900" algn="r" rtl="1" eaLnBrk="1" fontAlgn="auto" hangingPunct="1">
              <a:spcAft>
                <a:spcPts val="0"/>
              </a:spcAft>
              <a:buClrTx/>
              <a:buSzTx/>
              <a:buFont typeface="Arial" pitchFamily="34" charset="0"/>
              <a:buChar char="•"/>
            </a:pPr>
            <a:r>
              <a:rPr lang="fa-IR" sz="1800" dirty="0">
                <a:solidFill>
                  <a:prstClr val="black"/>
                </a:solidFill>
                <a:latin typeface="Calibri"/>
                <a:ea typeface="+mn-ea"/>
                <a:cs typeface="Arial"/>
              </a:rPr>
              <a:t>پارادایم چارچوبی را فراهم می کند که مشکلات پژوهش در </a:t>
            </a:r>
            <a:r>
              <a:rPr lang="fa-IR" sz="1800" dirty="0" err="1">
                <a:solidFill>
                  <a:prstClr val="black"/>
                </a:solidFill>
                <a:latin typeface="Calibri"/>
                <a:ea typeface="+mn-ea"/>
                <a:cs typeface="Arial"/>
              </a:rPr>
              <a:t>در</a:t>
            </a:r>
            <a:r>
              <a:rPr lang="fa-IR" sz="1800" dirty="0">
                <a:solidFill>
                  <a:prstClr val="black"/>
                </a:solidFill>
                <a:latin typeface="Calibri"/>
                <a:ea typeface="+mn-ea"/>
                <a:cs typeface="Arial"/>
              </a:rPr>
              <a:t> درون آن مطرح می شوند و در طرح ریزی برنامه های مربوط به آزمایش و مشاهده نقش هدایت کننده دارد</a:t>
            </a:r>
            <a:r>
              <a:rPr lang="fa-IR" sz="1400" dirty="0">
                <a:solidFill>
                  <a:prstClr val="black"/>
                </a:solidFill>
                <a:latin typeface="Calibri"/>
                <a:ea typeface="+mn-ea"/>
                <a:cs typeface="Arial"/>
              </a:rPr>
              <a:t>.									</a:t>
            </a:r>
          </a:p>
          <a:p>
            <a:pPr marL="342900" lvl="0" indent="-342900" algn="r" rtl="1" eaLnBrk="1" fontAlgn="auto" hangingPunct="1">
              <a:spcAft>
                <a:spcPts val="0"/>
              </a:spcAft>
              <a:buClrTx/>
              <a:buSzTx/>
              <a:buFont typeface="Arial" pitchFamily="34" charset="0"/>
              <a:buChar char="•"/>
            </a:pPr>
            <a:r>
              <a:rPr lang="fa-IR" sz="1800" dirty="0">
                <a:solidFill>
                  <a:prstClr val="black"/>
                </a:solidFill>
                <a:latin typeface="Calibri"/>
                <a:ea typeface="+mn-ea"/>
                <a:cs typeface="Arial"/>
              </a:rPr>
              <a:t>علم درون چنین </a:t>
            </a:r>
            <a:r>
              <a:rPr lang="fa-IR" sz="1800" dirty="0" err="1">
                <a:solidFill>
                  <a:prstClr val="black"/>
                </a:solidFill>
                <a:latin typeface="Calibri"/>
                <a:ea typeface="+mn-ea"/>
                <a:cs typeface="Arial"/>
              </a:rPr>
              <a:t>پارادایمی</a:t>
            </a:r>
            <a:r>
              <a:rPr lang="fa-IR" sz="1800" dirty="0">
                <a:solidFill>
                  <a:prstClr val="black"/>
                </a:solidFill>
                <a:latin typeface="Calibri"/>
                <a:ea typeface="+mn-ea"/>
                <a:cs typeface="Arial"/>
              </a:rPr>
              <a:t> نوعی فعالیت حل مساله است      </a:t>
            </a:r>
            <a:r>
              <a:rPr lang="fa-IR" sz="1800" dirty="0" err="1">
                <a:solidFill>
                  <a:prstClr val="black"/>
                </a:solidFill>
                <a:latin typeface="Calibri"/>
                <a:ea typeface="+mn-ea"/>
                <a:cs typeface="Arial"/>
              </a:rPr>
              <a:t>کوهن</a:t>
            </a:r>
            <a:r>
              <a:rPr lang="fa-IR" sz="1800" dirty="0">
                <a:solidFill>
                  <a:prstClr val="black"/>
                </a:solidFill>
                <a:latin typeface="Calibri"/>
                <a:ea typeface="+mn-ea"/>
                <a:cs typeface="Arial"/>
              </a:rPr>
              <a:t> این فعالیت را به تکمیل کردن </a:t>
            </a:r>
            <a:r>
              <a:rPr lang="fa-IR" sz="1800" dirty="0" err="1">
                <a:solidFill>
                  <a:prstClr val="black"/>
                </a:solidFill>
                <a:latin typeface="Calibri"/>
                <a:ea typeface="+mn-ea"/>
                <a:cs typeface="Arial"/>
              </a:rPr>
              <a:t>پازل</a:t>
            </a:r>
            <a:r>
              <a:rPr lang="fa-IR" sz="1800" dirty="0">
                <a:solidFill>
                  <a:prstClr val="black"/>
                </a:solidFill>
                <a:latin typeface="Calibri"/>
                <a:ea typeface="+mn-ea"/>
                <a:cs typeface="Arial"/>
              </a:rPr>
              <a:t> یا جدول کلمات متقاطع تشبیه میکند.</a:t>
            </a:r>
          </a:p>
          <a:p>
            <a:pPr marL="342900" lvl="0" indent="-342900" algn="r" rtl="1" eaLnBrk="1" fontAlgn="auto" hangingPunct="1">
              <a:spcAft>
                <a:spcPts val="0"/>
              </a:spcAft>
              <a:buClrTx/>
              <a:buSzTx/>
              <a:buFont typeface="Arial" pitchFamily="34" charset="0"/>
              <a:buChar char="•"/>
            </a:pPr>
            <a:endParaRPr lang="fa-IR" sz="1400" dirty="0">
              <a:solidFill>
                <a:prstClr val="black"/>
              </a:solidFill>
              <a:latin typeface="Calibri"/>
              <a:ea typeface="+mn-ea"/>
              <a:cs typeface="Arial"/>
            </a:endParaRPr>
          </a:p>
          <a:p>
            <a:pPr marL="342900" lvl="0" indent="-342900" algn="r" rtl="1" eaLnBrk="1" fontAlgn="auto" hangingPunct="1">
              <a:spcAft>
                <a:spcPts val="0"/>
              </a:spcAft>
              <a:buClrTx/>
              <a:buSzTx/>
              <a:buFont typeface="Arial" pitchFamily="34" charset="0"/>
              <a:buChar char="•"/>
            </a:pPr>
            <a:endParaRPr lang="fa-IR" sz="1400" dirty="0">
              <a:solidFill>
                <a:prstClr val="black"/>
              </a:solidFill>
              <a:latin typeface="Calibri"/>
              <a:ea typeface="+mn-ea"/>
              <a:cs typeface="Arial"/>
            </a:endParaRPr>
          </a:p>
          <a:p>
            <a:pPr marL="342900" lvl="0" indent="-342900" algn="r" rtl="1" eaLnBrk="1" fontAlgn="auto" hangingPunct="1">
              <a:spcAft>
                <a:spcPts val="0"/>
              </a:spcAft>
              <a:buClrTx/>
              <a:buSzTx/>
              <a:buFont typeface="Arial" pitchFamily="34" charset="0"/>
              <a:buChar char="•"/>
            </a:pPr>
            <a:endParaRPr lang="fa-IR" sz="3200" dirty="0">
              <a:solidFill>
                <a:prstClr val="black"/>
              </a:solidFill>
              <a:latin typeface="Calibri"/>
              <a:ea typeface="+mn-ea"/>
              <a:cs typeface="Arial"/>
            </a:endParaRPr>
          </a:p>
          <a:p>
            <a:pPr marL="342900" lvl="0" indent="-342900" algn="r" rtl="1" eaLnBrk="1" fontAlgn="auto" hangingPunct="1">
              <a:spcAft>
                <a:spcPts val="0"/>
              </a:spcAft>
              <a:buClrTx/>
              <a:buSzTx/>
              <a:buFont typeface="Arial" pitchFamily="34" charset="0"/>
              <a:buChar char="•"/>
            </a:pPr>
            <a:endParaRPr lang="fa-IR" sz="1400" dirty="0">
              <a:solidFill>
                <a:prstClr val="black"/>
              </a:solidFill>
              <a:latin typeface="Calibri"/>
              <a:ea typeface="+mn-ea"/>
              <a:cs typeface="Arial"/>
            </a:endParaRPr>
          </a:p>
          <a:p>
            <a:pPr marL="342900" lvl="0" indent="-342900" algn="r" rtl="1" eaLnBrk="1" fontAlgn="auto" hangingPunct="1">
              <a:spcAft>
                <a:spcPts val="0"/>
              </a:spcAft>
              <a:buClrTx/>
              <a:buSzTx/>
              <a:buFont typeface="Arial" pitchFamily="34" charset="0"/>
              <a:buChar char="•"/>
            </a:pPr>
            <a:endParaRPr lang="fa-IR" sz="1400" dirty="0">
              <a:solidFill>
                <a:prstClr val="black"/>
              </a:solidFill>
              <a:latin typeface="Calibri"/>
              <a:ea typeface="+mn-ea"/>
              <a:cs typeface="Arial"/>
            </a:endParaRPr>
          </a:p>
        </p:txBody>
      </p:sp>
      <p:pic>
        <p:nvPicPr>
          <p:cNvPr id="11" name="نگهدارنده مکان محتوا 10"/>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0" y="1752600"/>
            <a:ext cx="3048000" cy="4171950"/>
          </a:xfrm>
        </p:spPr>
      </p:pic>
      <p:sp>
        <p:nvSpPr>
          <p:cNvPr id="3" name="Right Brace 2"/>
          <p:cNvSpPr/>
          <p:nvPr/>
        </p:nvSpPr>
        <p:spPr>
          <a:xfrm>
            <a:off x="7613607" y="1600200"/>
            <a:ext cx="155448" cy="914400"/>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
        <p:nvSpPr>
          <p:cNvPr id="6" name="Left Arrow 5"/>
          <p:cNvSpPr/>
          <p:nvPr/>
        </p:nvSpPr>
        <p:spPr>
          <a:xfrm flipV="1">
            <a:off x="3941928" y="4430973"/>
            <a:ext cx="237176" cy="45719"/>
          </a:xfrm>
          <a:prstGeom prst="leftArrow">
            <a:avLst>
              <a:gd name="adj1" fmla="val 50000"/>
              <a:gd name="adj2" fmla="val 136044"/>
            </a:avLst>
          </a:prstGeom>
          <a:blipFill>
            <a:blip r:embed="rId3" cstate="print"/>
            <a:tile tx="0" ty="0" sx="100000" sy="100000" flip="none" algn="tl"/>
          </a:blipFill>
          <a:ln w="25400" cap="flat" cmpd="sng" algn="ctr">
            <a:solidFill>
              <a:srgbClr val="FF0000"/>
            </a:solidFill>
            <a:prstDash val="solid"/>
          </a:ln>
          <a:effectLst/>
        </p:spPr>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a-IR" sz="1800" b="0" i="0" u="none" strike="noStrike" kern="0" cap="none" spc="0" normalizeH="0" baseline="0" noProof="0">
              <a:ln>
                <a:noFill/>
              </a:ln>
              <a:solidFill>
                <a:srgbClr val="FF0000"/>
              </a:solidFill>
              <a:effectLst/>
              <a:uLnTx/>
              <a:uFillTx/>
              <a:latin typeface="Calibri"/>
              <a:ea typeface="+mn-ea"/>
              <a:cs typeface="Arial"/>
            </a:endParaRPr>
          </a:p>
        </p:txBody>
      </p:sp>
    </p:spTree>
    <p:extLst>
      <p:ext uri="{BB962C8B-B14F-4D97-AF65-F5344CB8AC3E}">
        <p14:creationId xmlns:p14="http://schemas.microsoft.com/office/powerpoint/2010/main" val="973021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طرح زمینه Office">
  <a:themeElements>
    <a:clrScheme name="دفتر کار">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دفتر کار">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تر کا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Arial"/>
      </a:majorFont>
      <a:minorFont>
        <a:latin typeface="Tahoma"/>
        <a:ea typeface=""/>
        <a:cs typeface="Arial"/>
      </a:minorFont>
    </a:fontScheme>
    <a:fmtScheme name="دفتر کا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cs typeface="Arial"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solidFill>
          <a:schemeClr val="accent5">
            <a:lumMod val="75000"/>
          </a:schemeClr>
        </a:solidFill>
        <a:ln w="25400" cap="flat" cmpd="sng" algn="ctr">
          <a:solidFill>
            <a:srgbClr val="FF0000"/>
          </a:solidFill>
          <a:prstDash val="solid"/>
        </a:ln>
        <a:effectLst/>
      </a:spPr>
      <a:bodyPr rtlCol="1" anchor="ctr"/>
      <a:lstStyle>
        <a:defPPr marL="0" marR="0" indent="0" algn="ctr" defTabSz="914400" eaLnBrk="1" fontAlgn="auto" latinLnBrk="0" hangingPunct="1">
          <a:lnSpc>
            <a:spcPct val="100000"/>
          </a:lnSpc>
          <a:spcBef>
            <a:spcPts val="0"/>
          </a:spcBef>
          <a:spcAft>
            <a:spcPts val="0"/>
          </a:spcAft>
          <a:buClrTx/>
          <a:buSzTx/>
          <a:buFontTx/>
          <a:buNone/>
          <a:tabLst/>
          <a:defRPr kumimoji="0" sz="1800" b="0" i="0" u="none" strike="noStrike" kern="0" cap="none" spc="0" normalizeH="0" baseline="0" noProof="0">
            <a:ln>
              <a:noFill/>
            </a:ln>
            <a:solidFill>
              <a:schemeClr val="accent5">
                <a:lumMod val="75000"/>
              </a:schemeClr>
            </a:solidFill>
            <a:effectLst/>
            <a:uLnTx/>
            <a:uFillTx/>
            <a:latin typeface="Calibri"/>
            <a:ea typeface="+mn-ea"/>
            <a:cs typeface="Arial"/>
          </a:defRPr>
        </a:defPPr>
      </a:lstStyle>
    </a:spDef>
  </a:objectDefaults>
  <a:extraClrSchemeLst/>
</a:theme>
</file>

<file path=ppt/theme/theme4.xml><?xml version="1.0" encoding="utf-8"?>
<a:theme xmlns:a="http://schemas.openxmlformats.org/drawingml/2006/main" name="طرح زمینه Office">
  <a:themeElements>
    <a:clrScheme name="دفتر کار">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دفتر کار">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تر کا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1627</TotalTime>
  <Words>1751</Words>
  <Application>Microsoft Office PowerPoint</Application>
  <PresentationFormat>On-screen Show (4:3)</PresentationFormat>
  <Paragraphs>97</Paragraphs>
  <Slides>17</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17</vt:i4>
      </vt:variant>
    </vt:vector>
  </HeadingPairs>
  <TitlesOfParts>
    <vt:vector size="27" baseType="lpstr">
      <vt:lpstr>Algerian</vt:lpstr>
      <vt:lpstr>Arial</vt:lpstr>
      <vt:lpstr>Calibri</vt:lpstr>
      <vt:lpstr>Constantia</vt:lpstr>
      <vt:lpstr>Tahoma</vt:lpstr>
      <vt:lpstr>Wingdings</vt:lpstr>
      <vt:lpstr>Wingdings 2</vt:lpstr>
      <vt:lpstr>طرح زمینه Office</vt:lpstr>
      <vt:lpstr>Blends</vt:lpstr>
      <vt:lpstr>Flow</vt:lpstr>
      <vt:lpstr>PowerPoint Presentation</vt:lpstr>
      <vt:lpstr>PowerPoint Presentation</vt:lpstr>
      <vt:lpstr>PowerPoint Presentation</vt:lpstr>
      <vt:lpstr>PowerPoint Presentation</vt:lpstr>
      <vt:lpstr>رویکرد هایی از فلسفه علم</vt:lpstr>
      <vt:lpstr>ابزارگرایی </vt:lpstr>
      <vt:lpstr>ابطال گرایی (کارل پوپر)</vt:lpstr>
      <vt:lpstr>PowerPoint Presentation</vt:lpstr>
      <vt:lpstr>نسبی گرایی (تامس کوهن)</vt:lpstr>
      <vt:lpstr>PowerPoint Presentation</vt:lpstr>
      <vt:lpstr>PowerPoint Presentation</vt:lpstr>
      <vt:lpstr>حسابداری از دیدگاه کوهن در فلسفه علم:</vt:lpstr>
      <vt:lpstr>  عقل گرایی – برنامه های پژوهشی (ایمره لاکاتوش)</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ارائه PowerPoint</dc:title>
  <dc:creator>abolfazl</dc:creator>
  <cp:lastModifiedBy>nabizadeh73</cp:lastModifiedBy>
  <cp:revision>86</cp:revision>
  <dcterms:created xsi:type="dcterms:W3CDTF">2010-01-24T22:42:37Z</dcterms:created>
  <dcterms:modified xsi:type="dcterms:W3CDTF">2023-08-30T00:01:28Z</dcterms:modified>
</cp:coreProperties>
</file>