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1" r:id="rId4"/>
    <p:sldId id="265" r:id="rId5"/>
    <p:sldId id="266" r:id="rId6"/>
    <p:sldId id="263" r:id="rId7"/>
    <p:sldId id="262" r:id="rId8"/>
    <p:sldId id="264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3859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2CFD-E53C-4A2B-B3E5-ABEF375C7BF1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AA053-DC05-4DF0-B3BB-E39E2A3A0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AA053-DC05-4DF0-B3BB-E39E2A3A02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AA053-DC05-4DF0-B3BB-E39E2A3A02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ABB7-0831-43BC-BCA4-BB9F09302B2F}" type="datetimeFigureOut">
              <a:rPr lang="fa-IR" smtClean="0"/>
              <a:pPr/>
              <a:t>1445/02/07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C73E8-C59D-4287-9AF8-7626AD6A7A2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6929486" cy="1428736"/>
          </a:xfrm>
        </p:spPr>
        <p:txBody>
          <a:bodyPr>
            <a:normAutofit fontScale="90000"/>
          </a:bodyPr>
          <a:lstStyle/>
          <a:p>
            <a:r>
              <a:rPr lang="fa-IR" sz="4000" dirty="0">
                <a:latin typeface="IranNastaliq" pitchFamily="18" charset="0"/>
                <a:cs typeface="IranNastaliq" pitchFamily="18" charset="0"/>
              </a:rPr>
              <a:t>به نام خدا</a:t>
            </a:r>
            <a:br>
              <a:rPr lang="fa-IR" sz="2800" dirty="0"/>
            </a:br>
            <a:br>
              <a:rPr lang="fa-IR" sz="2800" dirty="0"/>
            </a:br>
            <a:r>
              <a:rPr lang="fa-IR" sz="4000" dirty="0" err="1">
                <a:latin typeface="IranNastaliq" pitchFamily="18" charset="0"/>
                <a:cs typeface="IranNastaliq" pitchFamily="18" charset="0"/>
              </a:rPr>
              <a:t>حسابرسي</a:t>
            </a:r>
            <a:r>
              <a:rPr lang="fa-IR" sz="40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000" dirty="0" err="1">
                <a:latin typeface="IranNastaliq" pitchFamily="18" charset="0"/>
                <a:cs typeface="IranNastaliq" pitchFamily="18" charset="0"/>
              </a:rPr>
              <a:t>پيشرفته</a:t>
            </a:r>
            <a:endParaRPr lang="fa-IR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14422"/>
            <a:ext cx="7615262" cy="564357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   </a:t>
            </a:r>
          </a:p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       موضوع: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شواهدي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تاريخي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از بازار خدمات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حسابرسي</a:t>
            </a:r>
            <a:endParaRPr lang="fa-IR" sz="3600" dirty="0">
              <a:latin typeface="IranNastaliq" pitchFamily="18" charset="0"/>
              <a:cs typeface="IranNastaliq" pitchFamily="18" charset="0"/>
            </a:endParaRPr>
          </a:p>
          <a:p>
            <a:pPr>
              <a:buNone/>
            </a:pPr>
            <a:endParaRPr lang="fa-IR" sz="2400" dirty="0">
              <a:latin typeface="IranNastaliq" pitchFamily="18" charset="0"/>
              <a:cs typeface="IranNastaliq" pitchFamily="18" charset="0"/>
            </a:endParaRPr>
          </a:p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استاد:جناب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آقاي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دكتر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قرباني</a:t>
            </a:r>
            <a:endParaRPr lang="fa-IR" sz="3600" dirty="0">
              <a:latin typeface="IranNastaliq" pitchFamily="18" charset="0"/>
              <a:cs typeface="IranNastaliq" pitchFamily="18" charset="0"/>
            </a:endParaRPr>
          </a:p>
          <a:p>
            <a:pPr algn="ctr">
              <a:buNone/>
            </a:pPr>
            <a:endParaRPr lang="fa-IR" sz="3600" dirty="0">
              <a:latin typeface="IranNastaliq" pitchFamily="18" charset="0"/>
              <a:cs typeface="IranNastaliq" pitchFamily="18" charset="0"/>
            </a:endParaRPr>
          </a:p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ارائه دهندگان:مازياركرتولي نژاد،حميدقلي پور،    محمدرضامحمدي</a:t>
            </a:r>
          </a:p>
          <a:p>
            <a:pPr algn="ctr">
              <a:buNone/>
            </a:pPr>
            <a:endParaRPr lang="fa-IR" sz="3600" dirty="0">
              <a:latin typeface="IranNastaliq" pitchFamily="18" charset="0"/>
              <a:cs typeface="IranNastaliq" pitchFamily="18" charset="0"/>
            </a:endParaRPr>
          </a:p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دانشگاه آزاد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اسلامي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err="1">
                <a:latin typeface="IranNastaliq" pitchFamily="18" charset="0"/>
                <a:cs typeface="IranNastaliq" pitchFamily="18" charset="0"/>
              </a:rPr>
              <a:t>قزوين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 </a:t>
            </a:r>
          </a:p>
          <a:p>
            <a:pPr algn="ctr">
              <a:buNone/>
            </a:pPr>
            <a:r>
              <a:rPr lang="fa-IR" sz="3600" dirty="0">
                <a:latin typeface="IranNastaliq" pitchFamily="18" charset="0"/>
                <a:cs typeface="IranNastaliq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fa-IR" sz="4200" dirty="0">
                <a:latin typeface="IranNastaliq" pitchFamily="18" charset="0"/>
                <a:cs typeface="IranNastaliq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بهار-1390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fa-IR" sz="4200" dirty="0">
                <a:latin typeface="IranNastaliq" pitchFamily="18" charset="0"/>
                <a:cs typeface="IranNastaliq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fa-IR" sz="67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285720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948690"/>
            <a:ext cx="214314" cy="59093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57488" y="642918"/>
            <a:ext cx="392909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A31E60D-B131-459F-B0A3-F28BAA4FB2D5}"/>
              </a:ext>
            </a:extLst>
          </p:cNvPr>
          <p:cNvSpPr txBox="1"/>
          <p:nvPr/>
        </p:nvSpPr>
        <p:spPr>
          <a:xfrm>
            <a:off x="-7736398" y="6477990"/>
            <a:ext cx="1059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ادامه - پیشینه حسابرسی در ایران 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7929586" y="5857892"/>
            <a:ext cx="71438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200" dirty="0">
                <a:cs typeface="B Zar" pitchFamily="2" charset="-78"/>
              </a:rPr>
              <a:t>در سالهاي 1345 تا 1357 قوانين ديگري نيز به حسابرسي و مؤسسات حسابرسي اشاره داشتند و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حسابرسي را الزامي شناخته بودند ، از جمله ، برابر مقررات بورس اوراق بهادار تهران ، سهام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شركتهايي در بورس پذيرفته ميشد كه حسابهاي آن توسط مؤسسات حسابرسي مورد قبول هيأت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پذيرش بورس ، حسابرسي شده باشند. </a:t>
            </a:r>
            <a:br>
              <a:rPr lang="ar-SA" sz="2000" dirty="0"/>
            </a:br>
            <a:endParaRPr lang="fa-IR" sz="2000" dirty="0"/>
          </a:p>
          <a:p>
            <a:pPr>
              <a:buNone/>
            </a:pPr>
            <a:r>
              <a:rPr lang="ar-SA" sz="2000" dirty="0"/>
              <a:t> </a:t>
            </a:r>
            <a:r>
              <a:rPr lang="fa-IR" sz="2000" dirty="0"/>
              <a:t> </a:t>
            </a:r>
            <a:r>
              <a:rPr lang="ar-SA" sz="2200" dirty="0">
                <a:cs typeface="B Zar" pitchFamily="2" charset="-78"/>
              </a:rPr>
              <a:t>با پيروزي انقلاب در بهمن 1357 ادامه فعاليت مؤسسات حسابرسي موجود با اشكالات جدي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مواجه شد و بالاخره در سال 1359 در لايحه قانوني مربوط به اصلاح پارهاي از مواد قانون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 مالياتهاي مستقيم ، مواد راجع قانون مالياتهاي مستقيم ، مواد راجع به حسابداران رسمي لغو و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 در نتيجه كانون حسابداران رسمي عملا منحل گرديد و در مواد 61 و 116 عنوان حسابدار رسمي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و مؤسسات حسابرسي به حسابدار مورد قبول وزارت امور اقتصادي و دارايي تغيير يافت و به اين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ترتيب از لحاظ قانون مالياتهاي مستقيم ، تنها رسيدگي حسابداران مورد قبول وزارت امور اقتصادي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 و دارايي به دفاتر و صورتهاي مالي مؤديان ، قابل پذيرش شد. </a:t>
            </a:r>
            <a:r>
              <a:rPr lang="fa-IR" sz="2000" dirty="0">
                <a:cs typeface="B Zar" pitchFamily="2" charset="-78"/>
              </a:rPr>
              <a:t>								</a:t>
            </a:r>
            <a:endParaRPr lang="en-US" sz="2000" dirty="0">
              <a:cs typeface="B Zar" pitchFamily="2" charset="-78"/>
            </a:endParaRPr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000108"/>
            <a:ext cx="123825" cy="123825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8572528" y="2928934"/>
            <a:ext cx="142877" cy="1428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ادامه - پیشینه حسابرسی در ایران 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7929586" y="5857892"/>
            <a:ext cx="71438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11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200" dirty="0">
                <a:cs typeface="B Zar" pitchFamily="2" charset="-78"/>
              </a:rPr>
              <a:t>به دنبال ملي كردن تعدادي از صنايع و مصادره تعداي ديگري از شركتها ، كنترل و مالكيت بخش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عمومي بر تعداد زيادي از شركتها و ساير واحدهاي اقتصادي به ايجاد سازمانها و نهادهاي اداره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كننده انجاميد و تشكيل مؤسساتي را ضروري ساخت كه حسابرسي شركتها و ساير واحدهاي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اقتصادي ملي يا مصادره شده را عهده دار شوند. تشكيل مؤسسه حسابرسي سازمان صنايع ملي و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سازمان برنامه ، مؤسسه حسابرسي بنياد مستضعفان و مؤسسه حسابرسي بنياد شهيد در سالهاي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1359 تا 1362 ناشي از اين نياز بود. </a:t>
            </a:r>
            <a:br>
              <a:rPr lang="ar-SA" sz="2200" dirty="0">
                <a:cs typeface="B Zar" pitchFamily="2" charset="-78"/>
              </a:rPr>
            </a:b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  </a:t>
            </a:r>
            <a:r>
              <a:rPr lang="ar-SA" sz="2200" dirty="0">
                <a:cs typeface="B Zar" pitchFamily="2" charset="-78"/>
              </a:rPr>
              <a:t>در سال 1362 موضوع ادغام مؤسسات حسابرسي بخش عمومي مطرح شد و قانون تشكيل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 سازمان حسابرسي به تصويب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رسيد. با تصويب اساسنامه قانوني سازمان حسابرسي در سال</a:t>
            </a:r>
            <a:r>
              <a:rPr lang="fa-IR" sz="22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 </a:t>
            </a:r>
            <a:r>
              <a:rPr lang="ar-SA" sz="2200" dirty="0">
                <a:cs typeface="B Zar" pitchFamily="2" charset="-78"/>
              </a:rPr>
              <a:t>1366 ، مؤسسات حسابرسي موجود در بخش دولتي ادغام و سازمان حسابرسي تشكيل شد.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000" dirty="0"/>
              <a:t> </a:t>
            </a:r>
            <a:r>
              <a:rPr lang="fa-IR" sz="2000" dirty="0"/>
              <a:t>			</a:t>
            </a:r>
            <a:r>
              <a:rPr lang="fa-IR" sz="2000" dirty="0">
                <a:cs typeface="B Zar" pitchFamily="2" charset="-78"/>
              </a:rPr>
              <a:t>					</a:t>
            </a: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  <a:p>
            <a:pPr>
              <a:buNone/>
            </a:pPr>
            <a:endParaRPr lang="en-US" sz="2000" dirty="0">
              <a:cs typeface="B Zar" pitchFamily="2" charset="-78"/>
            </a:endParaRPr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357298"/>
            <a:ext cx="123825" cy="123825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8572528" y="4071942"/>
            <a:ext cx="142877" cy="1428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ادامه - پیشینه حسابرسی در ایران 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7929586" y="6286496"/>
            <a:ext cx="71438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12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/>
              <a:t> </a:t>
            </a:r>
            <a:r>
              <a:rPr lang="ar-SA" sz="2100" dirty="0">
                <a:cs typeface="B Zar" pitchFamily="2" charset="-78"/>
              </a:rPr>
              <a:t>در سال 1372 قانون " استفاده از خدمات تخصصي و حرفه اي ذيصلاح به عنوان حسابدار رسمي " 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به تصويب مجلس شوراي اسلامي رسيد. به موجب اين قانون ، دولت ميتواند حسب مورد و نياز 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از خدمات حسابداران رسمي استفاده نمايد. </a:t>
            </a:r>
            <a:r>
              <a:rPr lang="fa-IR" sz="2100" dirty="0">
                <a:cs typeface="B Zar" pitchFamily="2" charset="-78"/>
              </a:rPr>
              <a:t>								</a:t>
            </a:r>
          </a:p>
          <a:p>
            <a:pPr>
              <a:buNone/>
            </a:pPr>
            <a:r>
              <a:rPr lang="fa-IR" sz="2100" dirty="0">
                <a:cs typeface="B Zar" pitchFamily="2" charset="-78"/>
              </a:rPr>
              <a:t>  </a:t>
            </a:r>
            <a:r>
              <a:rPr lang="ar-SA" sz="2100" dirty="0">
                <a:cs typeface="B Zar" pitchFamily="2" charset="-78"/>
              </a:rPr>
              <a:t>در سال 1374 آيين نامه " تعيين صلاحيت حسابداران رسمي و چگونگي انتخاب آنان " موضوع 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تبصره يك قانون فوق الذكر به تصويب</a:t>
            </a: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دولت رسيد و متعاقب آن هيأت تشخيص صلاحيت حسابداران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 رسمي توسط وزير امور اقتصادي و دارايي تعيين و معرفي گرديد. </a:t>
            </a:r>
            <a:br>
              <a:rPr lang="ar-SA" sz="2100" dirty="0">
                <a:cs typeface="B Zar" pitchFamily="2" charset="-78"/>
              </a:rPr>
            </a:b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fa-IR" sz="2100" dirty="0">
                <a:cs typeface="B Zar" pitchFamily="2" charset="-78"/>
              </a:rPr>
              <a:t>  </a:t>
            </a:r>
            <a:r>
              <a:rPr lang="ar-SA" sz="2100" dirty="0">
                <a:cs typeface="B Zar" pitchFamily="2" charset="-78"/>
              </a:rPr>
              <a:t>در اوايل سال 1375 در اجراي آيين نامه تعيين صلاحيت حسابداران رسمي ، وزير امور اقتصادي و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 دارايي ، هيأتي 10 نفره متشكل از 7 نفر عضو هيأت تشخيص صلاحيت حسابداران</a:t>
            </a: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رسمي و3 نفر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 حسابدار ديگر به عنوان نخستين حسابداران رسمي و هيأت مؤسس جامعه حسابداران</a:t>
            </a: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رسمي ايران 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معرفي نمودند تا ظرف شش ماه ، اساسنامه جامعه مزبور را تهيه و براي تصويب نهايي</a:t>
            </a: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به هيأت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ar-SA" sz="2100" dirty="0">
                <a:cs typeface="B Zar" pitchFamily="2" charset="-78"/>
              </a:rPr>
              <a:t> وزيران تقديم نمايند. اين اساسنامه در مهلت مقرر تهيه و در شهريورماه 1378 به تصويب هيأت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r>
              <a:rPr lang="fa-IR" sz="2100" dirty="0">
                <a:cs typeface="B Zar" pitchFamily="2" charset="-78"/>
              </a:rPr>
              <a:t> </a:t>
            </a:r>
            <a:r>
              <a:rPr lang="ar-SA" sz="2100" dirty="0">
                <a:cs typeface="B Zar" pitchFamily="2" charset="-78"/>
              </a:rPr>
              <a:t>وزيران رسيده است. </a:t>
            </a:r>
            <a:endParaRPr lang="fa-IR" sz="2100" dirty="0">
              <a:cs typeface="B Zar" pitchFamily="2" charset="-78"/>
            </a:endParaRPr>
          </a:p>
          <a:p>
            <a:pPr>
              <a:buNone/>
            </a:pPr>
            <a:endParaRPr lang="en-US" sz="1800" dirty="0">
              <a:cs typeface="B Zar" pitchFamily="2" charset="-78"/>
            </a:endParaRPr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1071546"/>
            <a:ext cx="142876" cy="142876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8572528" y="2571744"/>
            <a:ext cx="142877" cy="142877"/>
          </a:xfrm>
          <a:prstGeom prst="rect">
            <a:avLst/>
          </a:prstGeom>
          <a:noFill/>
        </p:spPr>
      </p:pic>
      <p:pic>
        <p:nvPicPr>
          <p:cNvPr id="9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8572528" y="4000504"/>
            <a:ext cx="142877" cy="142877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574154-5A27-4A76-8F0F-ADB40E979136}"/>
              </a:ext>
            </a:extLst>
          </p:cNvPr>
          <p:cNvSpPr txBox="1"/>
          <p:nvPr/>
        </p:nvSpPr>
        <p:spPr>
          <a:xfrm>
            <a:off x="-7736398" y="6477990"/>
            <a:ext cx="10220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ادامه - پیشینه حسابرسی در ایران 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7929586" y="6286496"/>
            <a:ext cx="71438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13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/>
              <a:t> </a:t>
            </a:r>
            <a:r>
              <a:rPr lang="ar-SA" sz="2200" dirty="0">
                <a:cs typeface="B Zar" pitchFamily="2" charset="-78"/>
              </a:rPr>
              <a:t>همچنين در سال 1378 آئين نامه چگونگي استفاده از خدمات و گزارشهاي حسابداران رسمي و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مؤسسات حسابرسي موضوع تبصره(4) ماده واحده " قانون استفاده از خدمات تخصصي و حرفهاي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 حسابداران ذيصلاح به عنوان حسابدار رسمي " توسط وزارت امور اقتصادي و دارايي و با شركت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جمعي از كارشناسان و صاحبنظران تهيه و براي تصويب به هيأت محترم وزيران تقديم شد كه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آيين نامه مذكور در شهريورماه 1379 به تصويب هيأت محترم وزيران رسيد.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با تصويب اين دستورالعمل مقدمات تشكيل جامعه حسابداران رسمي ايران و انتخابات شوراي عالي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مالي فراهم شد</a:t>
            </a:r>
            <a:r>
              <a:rPr lang="fa-IR" sz="2200" dirty="0">
                <a:cs typeface="B Zar" pitchFamily="2" charset="-78"/>
              </a:rPr>
              <a:t> و بالاخره نخستین مجمع جامعه حسابداران رسمی ایران در دوم شهریور ماه 1382 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تشکیل شد. </a:t>
            </a:r>
          </a:p>
          <a:p>
            <a:pPr algn="l">
              <a:buNone/>
            </a:pPr>
            <a:endParaRPr lang="fa-IR" sz="2000" dirty="0"/>
          </a:p>
          <a:p>
            <a:pPr algn="l">
              <a:buNone/>
            </a:pPr>
            <a:endParaRPr lang="fa-IR" sz="2000" dirty="0"/>
          </a:p>
          <a:p>
            <a:pPr algn="ctr">
              <a:buNone/>
            </a:pPr>
            <a:r>
              <a:rPr lang="fa-IR" sz="2000" dirty="0"/>
              <a:t> </a:t>
            </a:r>
            <a:r>
              <a:rPr lang="fa-IR" sz="2500" b="1" dirty="0">
                <a:cs typeface="B Zar" pitchFamily="2" charset="-78"/>
              </a:rPr>
              <a:t>پايان</a:t>
            </a:r>
            <a:endParaRPr lang="fa-IR" sz="2500" b="1" dirty="0"/>
          </a:p>
          <a:p>
            <a:pPr>
              <a:buNone/>
            </a:pPr>
            <a:endParaRPr lang="fa-IR" sz="2000" dirty="0"/>
          </a:p>
          <a:p>
            <a:pPr>
              <a:buNone/>
            </a:pPr>
            <a:endParaRPr lang="fa-IR" sz="1800" dirty="0"/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1071546"/>
            <a:ext cx="142876" cy="142876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8572528" y="3429000"/>
            <a:ext cx="142877" cy="1428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1- شواهدي تاريخي ازبازارخدمات حسابرسي: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dirty="0">
                <a:cs typeface="B Zar" pitchFamily="2" charset="-78"/>
              </a:rPr>
              <a:t>هدف </a:t>
            </a:r>
            <a:r>
              <a:rPr lang="fa-IR" sz="1800" dirty="0" err="1">
                <a:cs typeface="B Zar" pitchFamily="2" charset="-78"/>
              </a:rPr>
              <a:t>ازاين</a:t>
            </a:r>
            <a:r>
              <a:rPr lang="fa-IR" sz="1800" dirty="0">
                <a:cs typeface="B Zar" pitchFamily="2" charset="-78"/>
              </a:rPr>
              <a:t> مبحث ارائه </a:t>
            </a:r>
            <a:r>
              <a:rPr lang="fa-IR" sz="1800" dirty="0" err="1">
                <a:cs typeface="B Zar" pitchFamily="2" charset="-78"/>
              </a:rPr>
              <a:t>مواردي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ازبازارخدمات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حسابرسي</a:t>
            </a:r>
            <a:r>
              <a:rPr lang="fa-IR" sz="1800" dirty="0">
                <a:cs typeface="B Zar" pitchFamily="2" charset="-78"/>
              </a:rPr>
              <a:t> است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دربرخي</a:t>
            </a:r>
            <a:r>
              <a:rPr lang="fa-IR" sz="1800" dirty="0">
                <a:cs typeface="B Zar" pitchFamily="2" charset="-78"/>
              </a:rPr>
              <a:t> موارد تحت </a:t>
            </a:r>
            <a:r>
              <a:rPr lang="fa-IR" sz="1800" dirty="0" err="1">
                <a:cs typeface="B Zar" pitchFamily="2" charset="-78"/>
              </a:rPr>
              <a:t>تاثير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قوانين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ومقررات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ودر</a:t>
            </a:r>
            <a:r>
              <a:rPr lang="fa-IR" sz="1800" dirty="0">
                <a:cs typeface="B Zar" pitchFamily="2" charset="-78"/>
              </a:rPr>
              <a:t> 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مواردي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ديگر</a:t>
            </a:r>
            <a:r>
              <a:rPr lang="fa-IR" sz="1800" dirty="0">
                <a:cs typeface="B Zar" pitchFamily="2" charset="-78"/>
              </a:rPr>
              <a:t> تحت </a:t>
            </a:r>
            <a:r>
              <a:rPr lang="fa-IR" sz="1800" dirty="0" err="1">
                <a:cs typeface="B Zar" pitchFamily="2" charset="-78"/>
              </a:rPr>
              <a:t>تاثير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عواملي</a:t>
            </a:r>
            <a:r>
              <a:rPr lang="fa-IR" sz="1800" dirty="0">
                <a:cs typeface="B Zar" pitchFamily="2" charset="-78"/>
              </a:rPr>
              <a:t> به </a:t>
            </a:r>
            <a:r>
              <a:rPr lang="fa-IR" sz="1800" dirty="0" err="1">
                <a:cs typeface="B Zar" pitchFamily="2" charset="-78"/>
              </a:rPr>
              <a:t>غيرازقوانين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ومقررات</a:t>
            </a:r>
            <a:r>
              <a:rPr lang="fa-IR" sz="1800" dirty="0">
                <a:cs typeface="B Zar" pitchFamily="2" charset="-78"/>
              </a:rPr>
              <a:t> است</a:t>
            </a:r>
            <a:r>
              <a:rPr lang="fa-IR" sz="1800" dirty="0">
                <a:cs typeface="B Nazanin" pitchFamily="2" charset="-78"/>
              </a:rPr>
              <a:t>.                                                                   </a:t>
            </a:r>
          </a:p>
          <a:p>
            <a:pPr>
              <a:buNone/>
            </a:pPr>
            <a:r>
              <a:rPr lang="fa-IR" sz="1800" dirty="0">
                <a:cs typeface="B Nazanin" pitchFamily="2" charset="-78"/>
              </a:rPr>
              <a:t>  </a:t>
            </a:r>
            <a:r>
              <a:rPr lang="fa-IR" sz="1800" dirty="0" err="1">
                <a:cs typeface="B Zar" pitchFamily="2" charset="-78"/>
              </a:rPr>
              <a:t>دريك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>
                <a:solidFill>
                  <a:srgbClr val="FF0000"/>
                </a:solidFill>
                <a:cs typeface="B Zar" pitchFamily="2" charset="-78"/>
              </a:rPr>
              <a:t>اقتصاد </a:t>
            </a:r>
            <a:r>
              <a:rPr lang="fa-IR" sz="1800" dirty="0" err="1">
                <a:solidFill>
                  <a:srgbClr val="FF0000"/>
                </a:solidFill>
                <a:cs typeface="B Zar" pitchFamily="2" charset="-78"/>
              </a:rPr>
              <a:t>مبتني</a:t>
            </a:r>
            <a:r>
              <a:rPr lang="fa-IR" sz="1800" dirty="0">
                <a:solidFill>
                  <a:srgbClr val="FF0000"/>
                </a:solidFill>
                <a:cs typeface="B Zar" pitchFamily="2" charset="-78"/>
              </a:rPr>
              <a:t>  </a:t>
            </a:r>
            <a:r>
              <a:rPr lang="fa-IR" sz="1800" dirty="0" err="1">
                <a:solidFill>
                  <a:srgbClr val="FF0000"/>
                </a:solidFill>
                <a:cs typeface="B Zar" pitchFamily="2" charset="-78"/>
              </a:rPr>
              <a:t>بربازارآزاد</a:t>
            </a:r>
            <a:r>
              <a:rPr lang="fa-IR" sz="1800" dirty="0">
                <a:solidFill>
                  <a:srgbClr val="FF0000"/>
                </a:solidFill>
                <a:cs typeface="B Zar" pitchFamily="2" charset="-78"/>
              </a:rPr>
              <a:t> </a:t>
            </a:r>
            <a:r>
              <a:rPr lang="fa-IR" sz="1800" dirty="0">
                <a:cs typeface="B Zar" pitchFamily="2" charset="-78"/>
              </a:rPr>
              <a:t>عوامل </a:t>
            </a:r>
            <a:r>
              <a:rPr lang="fa-IR" sz="1800" dirty="0" err="1">
                <a:cs typeface="B Zar" pitchFamily="2" charset="-78"/>
              </a:rPr>
              <a:t>مهمي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درعرضه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وتقاضا</a:t>
            </a:r>
            <a:r>
              <a:rPr lang="fa-IR" sz="1800" dirty="0">
                <a:cs typeface="B Zar" pitchFamily="2" charset="-78"/>
              </a:rPr>
              <a:t> موثرند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مهمترين</a:t>
            </a:r>
            <a:r>
              <a:rPr lang="fa-IR" sz="1800" dirty="0">
                <a:cs typeface="B Zar" pitchFamily="2" charset="-78"/>
              </a:rPr>
              <a:t> آنها </a:t>
            </a:r>
            <a:r>
              <a:rPr lang="fa-IR" sz="1800" dirty="0" err="1">
                <a:solidFill>
                  <a:srgbClr val="FF0000"/>
                </a:solidFill>
                <a:cs typeface="B Zar" pitchFamily="2" charset="-78"/>
              </a:rPr>
              <a:t>قيمت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مي</a:t>
            </a:r>
            <a:r>
              <a:rPr lang="fa-IR" sz="1800" dirty="0">
                <a:cs typeface="B Zar" pitchFamily="2" charset="-78"/>
              </a:rPr>
              <a:t> باشد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مشخص       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ميكند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(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چه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كالا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وخدماتي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توليد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شود</a:t>
            </a:r>
            <a:r>
              <a:rPr lang="fa-IR" sz="1800" dirty="0">
                <a:cs typeface="B Zar" pitchFamily="2" charset="-78"/>
              </a:rPr>
              <a:t>-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كالا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وخدمات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مزبورچگونه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توليدشود</a:t>
            </a:r>
            <a:r>
              <a:rPr lang="fa-IR" sz="1800" dirty="0">
                <a:cs typeface="B Zar" pitchFamily="2" charset="-78"/>
              </a:rPr>
              <a:t>-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كالاوخدمات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18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توليدي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چگونه عرضه             </a:t>
            </a:r>
          </a:p>
          <a:p>
            <a:pPr>
              <a:buNone/>
            </a:pP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شود</a:t>
            </a:r>
            <a:r>
              <a:rPr lang="fa-IR" sz="1800" dirty="0">
                <a:cs typeface="B Zar" pitchFamily="2" charset="-78"/>
              </a:rPr>
              <a:t>).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fa-IR" sz="1800" dirty="0">
                <a:cs typeface="B Zar" pitchFamily="2" charset="-78"/>
              </a:rPr>
              <a:t>براساس </a:t>
            </a:r>
            <a:r>
              <a:rPr lang="fa-IR" sz="1800" dirty="0" err="1">
                <a:solidFill>
                  <a:srgbClr val="FF0000"/>
                </a:solidFill>
                <a:cs typeface="B Zar" pitchFamily="2" charset="-78"/>
              </a:rPr>
              <a:t>اقتصادبازارآزاد</a:t>
            </a:r>
            <a:r>
              <a:rPr lang="fa-IR" sz="1800" dirty="0" err="1">
                <a:cs typeface="B Zar" pitchFamily="2" charset="-78"/>
              </a:rPr>
              <a:t>درصورتي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يك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كالايي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تقاضايي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وجودداشته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باشدكالاي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موردنظرتوليد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وعرضه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مي</a:t>
            </a:r>
            <a:r>
              <a:rPr lang="fa-IR" sz="1800" dirty="0">
                <a:cs typeface="B Zar" pitchFamily="2" charset="-78"/>
              </a:rPr>
              <a:t> شود   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ودربازار</a:t>
            </a:r>
            <a:r>
              <a:rPr lang="fa-IR" sz="1800" dirty="0">
                <a:cs typeface="B Zar" pitchFamily="2" charset="-78"/>
              </a:rPr>
              <a:t> براساس رابطه عرضه </a:t>
            </a:r>
            <a:r>
              <a:rPr lang="fa-IR" sz="1800" dirty="0" err="1">
                <a:cs typeface="B Zar" pitchFamily="2" charset="-78"/>
              </a:rPr>
              <a:t>وتقاضا</a:t>
            </a:r>
            <a:r>
              <a:rPr lang="fa-IR" sz="1800" dirty="0">
                <a:cs typeface="B Zar" pitchFamily="2" charset="-78"/>
              </a:rPr>
              <a:t> به </a:t>
            </a:r>
            <a:r>
              <a:rPr lang="fa-IR" sz="1800" dirty="0" err="1">
                <a:cs typeface="B Zar" pitchFamily="2" charset="-78"/>
              </a:rPr>
              <a:t>قيمت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تعادلي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رسيده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وهرگونه</a:t>
            </a:r>
            <a:r>
              <a:rPr lang="fa-IR" sz="1800" dirty="0">
                <a:cs typeface="B Zar" pitchFamily="2" charset="-78"/>
              </a:rPr>
              <a:t> عرضه </a:t>
            </a:r>
            <a:r>
              <a:rPr lang="fa-IR" sz="1800" dirty="0" err="1">
                <a:cs typeface="B Zar" pitchFamily="2" charset="-78"/>
              </a:rPr>
              <a:t>وتقاضاي</a:t>
            </a:r>
            <a:r>
              <a:rPr lang="fa-IR" sz="1800" dirty="0">
                <a:cs typeface="B Zar" pitchFamily="2" charset="-78"/>
              </a:rPr>
              <a:t> مازاد از </a:t>
            </a:r>
            <a:r>
              <a:rPr lang="fa-IR" sz="1800" dirty="0" err="1">
                <a:cs typeface="B Zar" pitchFamily="2" charset="-78"/>
              </a:rPr>
              <a:t>بين</a:t>
            </a:r>
            <a:r>
              <a:rPr lang="fa-IR" sz="1800" dirty="0">
                <a:cs typeface="B Zar" pitchFamily="2" charset="-78"/>
              </a:rPr>
              <a:t> خواهد رفت،</a:t>
            </a:r>
            <a:r>
              <a:rPr lang="fa-IR" sz="1800" dirty="0" err="1">
                <a:cs typeface="B Zar" pitchFamily="2" charset="-78"/>
              </a:rPr>
              <a:t>وبدين</a:t>
            </a:r>
            <a:r>
              <a:rPr lang="fa-IR" sz="1800" dirty="0">
                <a:cs typeface="B Zar" pitchFamily="2" charset="-78"/>
              </a:rPr>
              <a:t>-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وسيله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ازمنابع</a:t>
            </a:r>
            <a:r>
              <a:rPr lang="fa-IR" sz="1800" dirty="0">
                <a:cs typeface="B Zar" pitchFamily="2" charset="-78"/>
              </a:rPr>
              <a:t> محدود استفاده </a:t>
            </a:r>
            <a:r>
              <a:rPr lang="fa-IR" sz="1800" dirty="0" err="1">
                <a:cs typeface="B Zar" pitchFamily="2" charset="-78"/>
              </a:rPr>
              <a:t>كارا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بعمل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مي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آيد</a:t>
            </a:r>
            <a:r>
              <a:rPr lang="fa-IR" sz="1800" dirty="0">
                <a:cs typeface="B Zar" pitchFamily="2" charset="-78"/>
              </a:rPr>
              <a:t>. </a:t>
            </a:r>
            <a:r>
              <a:rPr lang="fa-IR" sz="1800" dirty="0" err="1">
                <a:cs typeface="B Zar" pitchFamily="2" charset="-78"/>
              </a:rPr>
              <a:t>ودرصورتي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كالا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تقاضايي</a:t>
            </a:r>
            <a:r>
              <a:rPr lang="fa-IR" sz="1800" dirty="0">
                <a:cs typeface="B Zar" pitchFamily="2" charset="-78"/>
              </a:rPr>
              <a:t> وجود نداشته باشد </a:t>
            </a:r>
            <a:r>
              <a:rPr lang="fa-IR" sz="1800" dirty="0" err="1">
                <a:cs typeface="B Zar" pitchFamily="2" charset="-78"/>
              </a:rPr>
              <a:t>منابعي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آن    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تخصيص</a:t>
            </a:r>
            <a:r>
              <a:rPr lang="fa-IR" sz="1800" dirty="0">
                <a:cs typeface="B Zar" pitchFamily="2" charset="-78"/>
              </a:rPr>
              <a:t> نخواهد </a:t>
            </a:r>
            <a:r>
              <a:rPr lang="fa-IR" sz="1800" dirty="0" err="1">
                <a:cs typeface="B Zar" pitchFamily="2" charset="-78"/>
              </a:rPr>
              <a:t>يافت</a:t>
            </a:r>
            <a:r>
              <a:rPr lang="fa-IR" sz="1800" dirty="0">
                <a:cs typeface="B Zar" pitchFamily="2" charset="-78"/>
              </a:rPr>
              <a:t>.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اين</a:t>
            </a:r>
            <a:r>
              <a:rPr lang="fa-IR" sz="1800" dirty="0">
                <a:cs typeface="B Zar" pitchFamily="2" charset="-78"/>
              </a:rPr>
              <a:t> رابطه </a:t>
            </a:r>
            <a:r>
              <a:rPr lang="fa-IR" sz="1800" dirty="0" err="1">
                <a:cs typeface="B Zar" pitchFamily="2" charset="-78"/>
              </a:rPr>
              <a:t>راميتوان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حسابرسي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نيز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تشريح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كرد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يعني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درصورتي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حسابرسي</a:t>
            </a:r>
            <a:r>
              <a:rPr lang="fa-IR" sz="1800" dirty="0">
                <a:cs typeface="B Zar" pitchFamily="2" charset="-78"/>
              </a:rPr>
              <a:t> تقاضا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وجودنداشته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باشدمنابع</a:t>
            </a:r>
            <a:r>
              <a:rPr lang="fa-IR" sz="1800" dirty="0">
                <a:cs typeface="B Zar" pitchFamily="2" charset="-78"/>
              </a:rPr>
              <a:t> صرف آن نخواهد </a:t>
            </a:r>
            <a:r>
              <a:rPr lang="fa-IR" sz="1800" dirty="0" err="1">
                <a:cs typeface="B Zar" pitchFamily="2" charset="-78"/>
              </a:rPr>
              <a:t>شدوصرف</a:t>
            </a:r>
            <a:r>
              <a:rPr lang="fa-IR" sz="1800" dirty="0">
                <a:cs typeface="B Zar" pitchFamily="2" charset="-78"/>
              </a:rPr>
              <a:t> خدمات </a:t>
            </a:r>
            <a:r>
              <a:rPr lang="fa-IR" sz="1800" dirty="0" err="1">
                <a:cs typeface="B Zar" pitchFamily="2" charset="-78"/>
              </a:rPr>
              <a:t>ارزشمندتري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تقاضا 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آن وجود </a:t>
            </a:r>
            <a:r>
              <a:rPr lang="fa-IR" sz="1800" dirty="0" err="1">
                <a:cs typeface="B Zar" pitchFamily="2" charset="-78"/>
              </a:rPr>
              <a:t>داردخواهد</a:t>
            </a:r>
            <a:r>
              <a:rPr lang="fa-IR" sz="1800" dirty="0">
                <a:cs typeface="B Zar" pitchFamily="2" charset="-78"/>
              </a:rPr>
              <a:t> شد.        </a:t>
            </a:r>
          </a:p>
          <a:p>
            <a:pPr>
              <a:buNone/>
            </a:pPr>
            <a:r>
              <a:rPr lang="fa-IR" sz="1800" dirty="0">
                <a:cs typeface="B Zar" pitchFamily="2" charset="-78"/>
              </a:rPr>
              <a:t>   بابررسي شواهدي تاريخي مي توان ردپايي ازوجودقوانين ومقررات (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نقش كميسيون  اوراق بهاداروبورس</a:t>
            </a:r>
            <a:r>
              <a:rPr lang="fa-IR" sz="1800" dirty="0">
                <a:cs typeface="B Zar" pitchFamily="2" charset="-78"/>
              </a:rPr>
              <a:t>)ونيز             </a:t>
            </a:r>
          </a:p>
          <a:p>
            <a:pPr>
              <a:buNone/>
            </a:pPr>
            <a:r>
              <a:rPr lang="fa-IR" sz="1800" dirty="0" err="1">
                <a:cs typeface="B Zar" pitchFamily="2" charset="-78"/>
              </a:rPr>
              <a:t>ردپايي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ازتقاضاي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خودبازار</a:t>
            </a:r>
            <a:r>
              <a:rPr lang="fa-IR" sz="1800" dirty="0">
                <a:cs typeface="B Zar" pitchFamily="2" charset="-78"/>
              </a:rPr>
              <a:t> (</a:t>
            </a:r>
            <a:r>
              <a:rPr lang="fa-IR" sz="18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استفاده داوطلبانه </a:t>
            </a:r>
            <a:r>
              <a:rPr lang="fa-IR" sz="1800" dirty="0">
                <a:cs typeface="B Zar" pitchFamily="2" charset="-78"/>
              </a:rPr>
              <a:t>)</a:t>
            </a:r>
            <a:r>
              <a:rPr lang="fa-IR" sz="1800" dirty="0" err="1">
                <a:cs typeface="B Zar" pitchFamily="2" charset="-78"/>
              </a:rPr>
              <a:t>براي</a:t>
            </a:r>
            <a:r>
              <a:rPr lang="fa-IR" sz="1800" dirty="0">
                <a:cs typeface="B Zar" pitchFamily="2" charset="-78"/>
              </a:rPr>
              <a:t> خدمات </a:t>
            </a:r>
            <a:r>
              <a:rPr lang="fa-IR" sz="1800" dirty="0" err="1">
                <a:cs typeface="B Zar" pitchFamily="2" charset="-78"/>
              </a:rPr>
              <a:t>حسابرسي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يافت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كه</a:t>
            </a:r>
            <a:r>
              <a:rPr lang="fa-IR" sz="1800" dirty="0">
                <a:cs typeface="B Zar" pitchFamily="2" charset="-78"/>
              </a:rPr>
              <a:t> </a:t>
            </a:r>
            <a:r>
              <a:rPr lang="fa-IR" sz="1800" dirty="0" err="1">
                <a:cs typeface="B Zar" pitchFamily="2" charset="-78"/>
              </a:rPr>
              <a:t>درادامه</a:t>
            </a:r>
            <a:r>
              <a:rPr lang="fa-IR" sz="1800" dirty="0">
                <a:cs typeface="B Zar" pitchFamily="2" charset="-78"/>
              </a:rPr>
              <a:t> به </a:t>
            </a:r>
            <a:r>
              <a:rPr lang="fa-IR" sz="1800" dirty="0" err="1">
                <a:cs typeface="B Zar" pitchFamily="2" charset="-78"/>
              </a:rPr>
              <a:t>تشريح</a:t>
            </a:r>
            <a:r>
              <a:rPr lang="fa-IR" sz="1800" dirty="0">
                <a:cs typeface="B Zar" pitchFamily="2" charset="-78"/>
              </a:rPr>
              <a:t> آن </a:t>
            </a:r>
            <a:r>
              <a:rPr lang="fa-IR" sz="1800" dirty="0" err="1">
                <a:cs typeface="B Zar" pitchFamily="2" charset="-78"/>
              </a:rPr>
              <a:t>ميپردازيم</a:t>
            </a:r>
            <a:r>
              <a:rPr lang="fa-IR" sz="1800" dirty="0">
                <a:cs typeface="B Zar" pitchFamily="2" charset="-78"/>
              </a:rPr>
              <a:t>.  </a:t>
            </a:r>
          </a:p>
          <a:p>
            <a:pPr>
              <a:buNone/>
            </a:pPr>
            <a:r>
              <a:rPr lang="fa-IR" sz="1800" dirty="0">
                <a:cs typeface="B Zar" pitchFamily="2" charset="-78"/>
              </a:rPr>
              <a:t>      </a:t>
            </a:r>
          </a:p>
          <a:p>
            <a:pPr>
              <a:buNone/>
            </a:pPr>
            <a:r>
              <a:rPr lang="fa-IR" sz="1800" dirty="0">
                <a:cs typeface="B Zar" pitchFamily="2" charset="-78"/>
              </a:rPr>
              <a:t>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fa-IR" sz="1800" dirty="0">
                <a:cs typeface="B Zar" pitchFamily="2" charset="-78"/>
              </a:rPr>
              <a:t> </a:t>
            </a:r>
            <a:endParaRPr lang="fa-IR" sz="1800" dirty="0">
              <a:cs typeface="B Nazanin" pitchFamily="2" charset="-78"/>
            </a:endParaRPr>
          </a:p>
          <a:p>
            <a:pPr>
              <a:buNone/>
            </a:pPr>
            <a:endParaRPr lang="fa-IR" sz="18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8" name="Oval 7"/>
          <p:cNvSpPr/>
          <p:nvPr/>
        </p:nvSpPr>
        <p:spPr>
          <a:xfrm>
            <a:off x="8215338" y="5929330"/>
            <a:ext cx="428628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3929066"/>
            <a:ext cx="81439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endParaRPr lang="fa-IR" sz="2000" dirty="0">
              <a:cs typeface="B Nazanin" pitchFamily="2" charset="-78"/>
            </a:endParaRPr>
          </a:p>
          <a:p>
            <a:pPr>
              <a:buNone/>
            </a:pPr>
            <a:endParaRPr lang="fa-IR" sz="2000" dirty="0">
              <a:cs typeface="B Nazanin" pitchFamily="2" charset="-78"/>
            </a:endParaRPr>
          </a:p>
        </p:txBody>
      </p:sp>
      <p:pic>
        <p:nvPicPr>
          <p:cNvPr id="1034" name="Picture 10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000108"/>
            <a:ext cx="123825" cy="123825"/>
          </a:xfrm>
          <a:prstGeom prst="rect">
            <a:avLst/>
          </a:prstGeom>
          <a:noFill/>
        </p:spPr>
      </p:pic>
      <p:pic>
        <p:nvPicPr>
          <p:cNvPr id="1035" name="Picture 11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714488"/>
            <a:ext cx="123825" cy="123825"/>
          </a:xfrm>
          <a:prstGeom prst="rect">
            <a:avLst/>
          </a:prstGeom>
          <a:noFill/>
        </p:spPr>
      </p:pic>
      <p:pic>
        <p:nvPicPr>
          <p:cNvPr id="1036" name="Picture 12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2714620"/>
            <a:ext cx="123825" cy="123825"/>
          </a:xfrm>
          <a:prstGeom prst="rect">
            <a:avLst/>
          </a:prstGeom>
          <a:noFill/>
        </p:spPr>
      </p:pic>
      <p:pic>
        <p:nvPicPr>
          <p:cNvPr id="1037" name="Picture 1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4357694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50004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dirty="0">
                <a:solidFill>
                  <a:srgbClr val="002060"/>
                </a:solidFill>
                <a:cs typeface="B Zar" pitchFamily="2" charset="-78"/>
              </a:rPr>
              <a:t>2- دوره پيش از تشكيل كميسيون اوراق بهاداروبورس: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346" y="928670"/>
            <a:ext cx="8858312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>
                <a:cs typeface="B Zar" pitchFamily="2" charset="-78"/>
              </a:rPr>
              <a:t>شواهد مربوط به </a:t>
            </a:r>
            <a:r>
              <a:rPr lang="fa-IR" sz="2000" dirty="0" err="1">
                <a:cs typeface="B Zar" pitchFamily="2" charset="-78"/>
              </a:rPr>
              <a:t>اين</a:t>
            </a:r>
            <a:r>
              <a:rPr lang="fa-IR" sz="2000" dirty="0">
                <a:cs typeface="B Zar" pitchFamily="2" charset="-78"/>
              </a:rPr>
              <a:t> دوران </a:t>
            </a:r>
            <a:r>
              <a:rPr lang="fa-IR" sz="2000" dirty="0" err="1">
                <a:cs typeface="B Zar" pitchFamily="2" charset="-78"/>
              </a:rPr>
              <a:t>گوياي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اين</a:t>
            </a:r>
            <a:r>
              <a:rPr lang="fa-IR" sz="2000" dirty="0">
                <a:cs typeface="B Zar" pitchFamily="2" charset="-78"/>
              </a:rPr>
              <a:t> است </a:t>
            </a:r>
            <a:r>
              <a:rPr lang="fa-IR" sz="2000" dirty="0" err="1">
                <a:cs typeface="B Zar" pitchFamily="2" charset="-78"/>
              </a:rPr>
              <a:t>كه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تاپيش</a:t>
            </a:r>
            <a:r>
              <a:rPr lang="fa-IR" sz="2000" dirty="0">
                <a:cs typeface="B Zar" pitchFamily="2" charset="-78"/>
              </a:rPr>
              <a:t> از </a:t>
            </a:r>
            <a:r>
              <a:rPr lang="fa-IR" sz="2000" dirty="0" err="1">
                <a:cs typeface="B Zar" pitchFamily="2" charset="-78"/>
              </a:rPr>
              <a:t>تدوين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وتصويب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قوانين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ومقررات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نظارتي</a:t>
            </a:r>
            <a:r>
              <a:rPr lang="fa-IR" sz="2000" dirty="0">
                <a:cs typeface="B Zar" pitchFamily="2" charset="-78"/>
              </a:rPr>
              <a:t> مربوط به     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اوراق بهادار وبورس آمريكا (سالهاي 1934- 1933 )درسال 1926ميلادي ،صورتهاي مالي بيش از 82درصد 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واحدهاي پذيرفته شده دربورس سهام نيويورك ،توسط اعضاي انجمن حسابداران آمريكا موردرسيدگي و   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اظهار </a:t>
            </a:r>
            <a:r>
              <a:rPr lang="fa-IR" sz="2000" dirty="0" err="1">
                <a:cs typeface="B Zar" pitchFamily="2" charset="-78"/>
              </a:rPr>
              <a:t>نظرقرارگرفته</a:t>
            </a:r>
            <a:r>
              <a:rPr lang="fa-IR" sz="2000" dirty="0">
                <a:cs typeface="B Zar" pitchFamily="2" charset="-78"/>
              </a:rPr>
              <a:t> بود.به </a:t>
            </a:r>
            <a:r>
              <a:rPr lang="fa-IR" sz="2000" dirty="0" err="1">
                <a:cs typeface="B Zar" pitchFamily="2" charset="-78"/>
              </a:rPr>
              <a:t>همين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ترتيب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پيش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ازگفت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وشنودهاي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علني</a:t>
            </a:r>
            <a:r>
              <a:rPr lang="fa-IR" sz="2000" dirty="0">
                <a:cs typeface="B Zar" pitchFamily="2" charset="-78"/>
              </a:rPr>
              <a:t> درباب </a:t>
            </a:r>
            <a:r>
              <a:rPr lang="fa-IR" sz="2000" dirty="0" err="1">
                <a:cs typeface="B Zar" pitchFamily="2" charset="-78"/>
              </a:rPr>
              <a:t>تصويب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همين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قوانين</a:t>
            </a:r>
            <a:r>
              <a:rPr lang="fa-IR" sz="2000" dirty="0">
                <a:cs typeface="B Zar" pitchFamily="2" charset="-78"/>
              </a:rPr>
              <a:t> ،</a:t>
            </a:r>
            <a:r>
              <a:rPr lang="fa-IR" sz="2000" dirty="0" err="1">
                <a:cs typeface="B Zar" pitchFamily="2" charset="-78"/>
              </a:rPr>
              <a:t>بيش</a:t>
            </a:r>
            <a:r>
              <a:rPr lang="fa-IR" sz="2000" dirty="0">
                <a:cs typeface="B Zar" pitchFamily="2" charset="-78"/>
              </a:rPr>
              <a:t> از94-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درصد واحدهاي پذيرفته شده دربورس نيويورك ازخدمات حسابرسي استفاده مي كردند.                                 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همكاري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مشترك</a:t>
            </a:r>
            <a:r>
              <a:rPr lang="fa-IR" sz="2000" dirty="0">
                <a:cs typeface="B Zar" pitchFamily="2" charset="-78"/>
              </a:rPr>
              <a:t> بورس سهام </a:t>
            </a:r>
            <a:r>
              <a:rPr lang="fa-IR" sz="2000" dirty="0" err="1">
                <a:cs typeface="B Zar" pitchFamily="2" charset="-78"/>
              </a:rPr>
              <a:t>نيويورك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وانجمن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حسابداران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آمريكا</a:t>
            </a:r>
            <a:r>
              <a:rPr lang="fa-IR" sz="2000" dirty="0">
                <a:cs typeface="B Zar" pitchFamily="2" charset="-78"/>
              </a:rPr>
              <a:t>(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اين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انجمن درسال1917ميلادي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جايگزين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     </a:t>
            </a:r>
          </a:p>
          <a:p>
            <a:pPr>
              <a:buNone/>
            </a:pP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جامعه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حسابداران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عمومي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آمريكا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شدودرسال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1953به انجمن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حسابداران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رسمي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آمريكاتغييرنام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داد</a:t>
            </a:r>
            <a:r>
              <a:rPr lang="fa-IR" sz="2000" dirty="0">
                <a:cs typeface="B Zar" pitchFamily="2" charset="-78"/>
              </a:rPr>
              <a:t>)</a:t>
            </a:r>
            <a:r>
              <a:rPr lang="fa-IR" sz="2000" dirty="0" err="1">
                <a:cs typeface="B Zar" pitchFamily="2" charset="-78"/>
              </a:rPr>
              <a:t>ازسال</a:t>
            </a:r>
            <a:r>
              <a:rPr lang="fa-IR" sz="2000" dirty="0">
                <a:cs typeface="B Zar" pitchFamily="2" charset="-78"/>
              </a:rPr>
              <a:t> 1930تا   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1932ميلادي موجب تدوين مجموعه اي ازرهنمودهاي حسابرسي وگزارشگري مالي شد. كه برپايه اين رهنمودها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واحدهاي اقتصادي فعال دربازارهاي اوراق بهادار ملزم شدند  تاپيش از تصويب قانون اوراق بهادار وبورس ،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صورتهاي مالي  حسابرسي شده ارائه كنند.                                                                                                                                 </a:t>
            </a:r>
          </a:p>
          <a:p>
            <a:pPr algn="r">
              <a:buNone/>
            </a:pPr>
            <a:r>
              <a:rPr lang="fa-IR" sz="2000" dirty="0">
                <a:cs typeface="B Zar" pitchFamily="2" charset="-78"/>
              </a:rPr>
              <a:t>شواهدديگري نيزازهمين دوران نشان مي دهد كه دردهه هاي1880و1890ميلادي واحدهاي اقتصادي فعال دربورس </a:t>
            </a:r>
          </a:p>
          <a:p>
            <a:pPr algn="r">
              <a:buNone/>
            </a:pPr>
            <a:r>
              <a:rPr lang="fa-IR" sz="2000" dirty="0">
                <a:cs typeface="B Zar" pitchFamily="2" charset="-78"/>
              </a:rPr>
              <a:t>نيويورك به صورت داوطلبانه ازخدمات حسابرسان استفاده كرده اند.عرضه وتقاضابراي خدمات حسابرسي در اين </a:t>
            </a:r>
          </a:p>
          <a:p>
            <a:pPr algn="r">
              <a:buNone/>
            </a:pPr>
            <a:r>
              <a:rPr lang="fa-IR" sz="2000" dirty="0">
                <a:cs typeface="B Zar" pitchFamily="2" charset="-78"/>
              </a:rPr>
              <a:t>دودهه به حدي بودكه درسال 1882ميلادي به شكل گيري اولين جامعه حسابداران درکشور آمریکا  منجرو براين</a:t>
            </a:r>
          </a:p>
          <a:p>
            <a:pPr algn="r">
              <a:buNone/>
            </a:pPr>
            <a:r>
              <a:rPr lang="fa-IR" sz="2000" dirty="0">
                <a:cs typeface="B Zar" pitchFamily="2" charset="-78"/>
              </a:rPr>
              <a:t> اساس جامعه حسابداران عمومي آمريكا درسال 1886ميلادي رسما تشكيل شد.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8215338" y="6000768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3</a:t>
            </a:r>
          </a:p>
        </p:txBody>
      </p:sp>
      <p:pic>
        <p:nvPicPr>
          <p:cNvPr id="4098" name="Picture 2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1000108"/>
            <a:ext cx="123825" cy="123825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2857496"/>
            <a:ext cx="123825" cy="123825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4643446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71435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dirty="0">
                <a:solidFill>
                  <a:srgbClr val="002060"/>
                </a:solidFill>
                <a:cs typeface="B Zar" pitchFamily="2" charset="-78"/>
              </a:rPr>
              <a:t>ادامه - دوره پيش ازتشكيل كميسيون اوراق بهادار و بورس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686800" cy="607220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b="1" dirty="0">
                <a:cs typeface="B Nazanin" pitchFamily="2" charset="-78"/>
              </a:rPr>
              <a:t>-</a:t>
            </a:r>
            <a:r>
              <a:rPr lang="fa-IR" sz="2000" dirty="0">
                <a:cs typeface="B Zar" pitchFamily="2" charset="-78"/>
              </a:rPr>
              <a:t>اقدامات اوليه جامعه </a:t>
            </a:r>
            <a:r>
              <a:rPr lang="fa-IR" sz="2000" dirty="0" err="1">
                <a:cs typeface="B Zar" pitchFamily="2" charset="-78"/>
              </a:rPr>
              <a:t>حسابداران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عمومي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آمريكا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براي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تدوين</a:t>
            </a:r>
            <a:r>
              <a:rPr lang="fa-IR" sz="2000" dirty="0">
                <a:cs typeface="B Zar" pitchFamily="2" charset="-78"/>
              </a:rPr>
              <a:t> ضوابط </a:t>
            </a:r>
            <a:r>
              <a:rPr lang="fa-IR" sz="2000" dirty="0" err="1">
                <a:cs typeface="B Zar" pitchFamily="2" charset="-78"/>
              </a:rPr>
              <a:t>آموزشي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وبرگزاري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آزمونهاي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گزينش</a:t>
            </a:r>
            <a:r>
              <a:rPr lang="fa-IR" sz="2000" dirty="0">
                <a:cs typeface="B Zar" pitchFamily="2" charset="-78"/>
              </a:rPr>
              <a:t>       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حسابداران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رسمي</a:t>
            </a:r>
            <a:r>
              <a:rPr lang="fa-IR" sz="2000" dirty="0">
                <a:cs typeface="B Zar" pitchFamily="2" charset="-78"/>
              </a:rPr>
              <a:t> ،</a:t>
            </a:r>
            <a:r>
              <a:rPr lang="fa-IR" sz="2000" dirty="0" err="1">
                <a:cs typeface="B Zar" pitchFamily="2" charset="-78"/>
              </a:rPr>
              <a:t>درنهايت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دراواسط</a:t>
            </a:r>
            <a:r>
              <a:rPr lang="fa-IR" sz="2000" dirty="0">
                <a:cs typeface="B Zar" pitchFamily="2" charset="-78"/>
              </a:rPr>
              <a:t> سال1896ميلادي به </a:t>
            </a:r>
            <a:r>
              <a:rPr lang="fa-IR" sz="2000" dirty="0" err="1">
                <a:cs typeface="B Zar" pitchFamily="2" charset="-78"/>
              </a:rPr>
              <a:t>ثمررسيدواولين</a:t>
            </a:r>
            <a:r>
              <a:rPr lang="fa-IR" sz="2000" dirty="0">
                <a:cs typeface="B Zar" pitchFamily="2" charset="-78"/>
              </a:rPr>
              <a:t> قانون </a:t>
            </a:r>
            <a:r>
              <a:rPr lang="fa-IR" sz="2000" dirty="0" err="1">
                <a:cs typeface="B Zar" pitchFamily="2" charset="-78"/>
              </a:rPr>
              <a:t>حسابداران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درايالت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نيويورك</a:t>
            </a:r>
            <a:r>
              <a:rPr lang="fa-IR" sz="2000" dirty="0">
                <a:cs typeface="B Zar" pitchFamily="2" charset="-78"/>
              </a:rPr>
              <a:t>   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تصويب</a:t>
            </a:r>
            <a:r>
              <a:rPr lang="fa-IR" sz="2000" dirty="0">
                <a:cs typeface="B Zar" pitchFamily="2" charset="-78"/>
              </a:rPr>
              <a:t> شد. درسال1899ميلادي ،183حسابدار </a:t>
            </a:r>
            <a:r>
              <a:rPr lang="fa-IR" sz="2000" dirty="0" err="1">
                <a:cs typeface="B Zar" pitchFamily="2" charset="-78"/>
              </a:rPr>
              <a:t>رسمي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درشهرنيويورك</a:t>
            </a:r>
            <a:r>
              <a:rPr lang="fa-IR" sz="2000" dirty="0">
                <a:cs typeface="B Zar" pitchFamily="2" charset="-78"/>
              </a:rPr>
              <a:t> و71حسابداررسمي </a:t>
            </a:r>
            <a:r>
              <a:rPr lang="fa-IR" sz="2000" dirty="0" err="1">
                <a:cs typeface="B Zar" pitchFamily="2" charset="-78"/>
              </a:rPr>
              <a:t>درشهرشيكاگو</a:t>
            </a:r>
            <a:r>
              <a:rPr lang="fa-IR" sz="2000" dirty="0">
                <a:cs typeface="B Zar" pitchFamily="2" charset="-78"/>
              </a:rPr>
              <a:t> مشغول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به </a:t>
            </a:r>
            <a:r>
              <a:rPr lang="fa-IR" sz="2000" dirty="0" err="1">
                <a:cs typeface="B Zar" pitchFamily="2" charset="-78"/>
              </a:rPr>
              <a:t>فعاليت</a:t>
            </a:r>
            <a:r>
              <a:rPr lang="fa-IR" sz="2000" dirty="0">
                <a:cs typeface="B Zar" pitchFamily="2" charset="-78"/>
              </a:rPr>
              <a:t> بودند </a:t>
            </a:r>
            <a:r>
              <a:rPr lang="fa-IR" sz="2000" dirty="0" err="1">
                <a:cs typeface="B Zar" pitchFamily="2" charset="-78"/>
              </a:rPr>
              <a:t>كه</a:t>
            </a:r>
            <a:r>
              <a:rPr lang="fa-IR" sz="2000" dirty="0">
                <a:cs typeface="B Zar" pitchFamily="2" charset="-78"/>
              </a:rPr>
              <a:t> بخش عمده خدمات آنان به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اختصاص داشت .</a:t>
            </a: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”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چنين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شواهدي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مهرتائيدي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براين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ادعا است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كه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تقاضا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براي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خدمات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حسابرسي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تنها به وجود الزامات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قانوني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وابسته     </a:t>
            </a:r>
          </a:p>
          <a:p>
            <a:pPr>
              <a:buNone/>
            </a:pP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نيست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.</a:t>
            </a:r>
            <a:r>
              <a:rPr lang="fa-IR" sz="2000" dirty="0">
                <a:cs typeface="B Zar" pitchFamily="2" charset="-78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8" name="Oval 7"/>
          <p:cNvSpPr/>
          <p:nvPr/>
        </p:nvSpPr>
        <p:spPr>
          <a:xfrm>
            <a:off x="8286776" y="6286520"/>
            <a:ext cx="428628" cy="5714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3A924D-B5CB-42BC-99BF-60BB2172AFB5}"/>
              </a:ext>
            </a:extLst>
          </p:cNvPr>
          <p:cNvSpPr txBox="1"/>
          <p:nvPr/>
        </p:nvSpPr>
        <p:spPr>
          <a:xfrm>
            <a:off x="-7736398" y="6477990"/>
            <a:ext cx="1059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515352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>
                <a:cs typeface="B Zar" pitchFamily="2" charset="-78"/>
              </a:rPr>
              <a:t>چنانچه دامنه </a:t>
            </a:r>
            <a:r>
              <a:rPr lang="fa-IR" sz="2000" dirty="0" err="1">
                <a:cs typeface="B Zar" pitchFamily="2" charset="-78"/>
              </a:rPr>
              <a:t>بررسي</a:t>
            </a:r>
            <a:r>
              <a:rPr lang="fa-IR" sz="2000" dirty="0">
                <a:cs typeface="B Zar" pitchFamily="2" charset="-78"/>
              </a:rPr>
              <a:t> شواهد مربوط به وجود بازار خدمات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ازمرزهاي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آمريكا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فراتررود</a:t>
            </a:r>
            <a:r>
              <a:rPr lang="fa-IR" sz="2000" dirty="0">
                <a:cs typeface="B Zar" pitchFamily="2" charset="-78"/>
              </a:rPr>
              <a:t>،</a:t>
            </a:r>
            <a:r>
              <a:rPr lang="fa-IR" sz="2000" dirty="0" err="1">
                <a:cs typeface="B Zar" pitchFamily="2" charset="-78"/>
              </a:rPr>
              <a:t>ميتوان</a:t>
            </a:r>
            <a:r>
              <a:rPr lang="fa-IR" sz="2000" dirty="0">
                <a:cs typeface="B Zar" pitchFamily="2" charset="-78"/>
              </a:rPr>
              <a:t> با  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نوعي</a:t>
            </a:r>
            <a:r>
              <a:rPr lang="fa-IR" sz="2000" dirty="0">
                <a:cs typeface="B Zar" pitchFamily="2" charset="-78"/>
              </a:rPr>
              <a:t> نگرش </a:t>
            </a:r>
            <a:r>
              <a:rPr lang="fa-IR" sz="2000" dirty="0" err="1">
                <a:cs typeface="B Zar" pitchFamily="2" charset="-78"/>
              </a:rPr>
              <a:t>تاريخي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وجهاني</a:t>
            </a:r>
            <a:r>
              <a:rPr lang="fa-IR" sz="2000" dirty="0">
                <a:cs typeface="B Zar" pitchFamily="2" charset="-78"/>
              </a:rPr>
              <a:t> نسبت به </a:t>
            </a:r>
            <a:r>
              <a:rPr lang="fa-IR" sz="2000" dirty="0" err="1">
                <a:cs typeface="B Zar" pitchFamily="2" charset="-78"/>
              </a:rPr>
              <a:t>اين</a:t>
            </a:r>
            <a:r>
              <a:rPr lang="fa-IR" sz="2000" dirty="0">
                <a:cs typeface="B Zar" pitchFamily="2" charset="-78"/>
              </a:rPr>
              <a:t> بازار </a:t>
            </a:r>
            <a:r>
              <a:rPr lang="fa-IR" sz="2000" dirty="0" err="1">
                <a:cs typeface="B Zar" pitchFamily="2" charset="-78"/>
              </a:rPr>
              <a:t>وماهيت</a:t>
            </a:r>
            <a:r>
              <a:rPr lang="fa-IR" sz="2000" dirty="0">
                <a:cs typeface="B Zar" pitchFamily="2" charset="-78"/>
              </a:rPr>
              <a:t> آن ،</a:t>
            </a:r>
            <a:r>
              <a:rPr lang="fa-IR" sz="2000" dirty="0" err="1">
                <a:cs typeface="B Zar" pitchFamily="2" charset="-78"/>
              </a:rPr>
              <a:t>پيشينه</a:t>
            </a:r>
            <a:r>
              <a:rPr lang="fa-IR" sz="2000" dirty="0">
                <a:cs typeface="B Zar" pitchFamily="2" charset="-78"/>
              </a:rPr>
              <a:t> ارائه خدمات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را به 500تا300   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سال 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قبل ازميلاد مسيح </a:t>
            </a:r>
            <a:r>
              <a:rPr lang="fa-IR" sz="2000" dirty="0">
                <a:cs typeface="B Zar" pitchFamily="2" charset="-78"/>
              </a:rPr>
              <a:t>دركلان شهرآتن دريونان باستان رديابي كرد.دردوره قبل از ميلاد ،درآمدها وهزينه های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هريك ازكلان شهرهای یونان ازسوي 3هيئت مركب ازحسابداران معتبر ارزيابي وتائيد مي شد.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در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قرون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وسطي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>
                <a:cs typeface="B Zar" pitchFamily="2" charset="-78"/>
              </a:rPr>
              <a:t>،گسترش مبادلات </a:t>
            </a:r>
            <a:r>
              <a:rPr lang="fa-IR" sz="2000" dirty="0" err="1">
                <a:cs typeface="B Zar" pitchFamily="2" charset="-78"/>
              </a:rPr>
              <a:t>تجاري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دركشورهاي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اروپايي</a:t>
            </a:r>
            <a:r>
              <a:rPr lang="fa-IR" sz="2000" dirty="0">
                <a:cs typeface="B Zar" pitchFamily="2" charset="-78"/>
              </a:rPr>
              <a:t>،</a:t>
            </a:r>
            <a:r>
              <a:rPr lang="fa-IR" sz="2000" dirty="0" err="1">
                <a:cs typeface="B Zar" pitchFamily="2" charset="-78"/>
              </a:rPr>
              <a:t>نيازبه</a:t>
            </a:r>
            <a:r>
              <a:rPr lang="fa-IR" sz="2000" dirty="0">
                <a:cs typeface="B Zar" pitchFamily="2" charset="-78"/>
              </a:rPr>
              <a:t> خدمات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را </a:t>
            </a:r>
            <a:r>
              <a:rPr lang="fa-IR" sz="2000" dirty="0" err="1">
                <a:cs typeface="B Zar" pitchFamily="2" charset="-78"/>
              </a:rPr>
              <a:t>بيش</a:t>
            </a:r>
            <a:r>
              <a:rPr lang="fa-IR" sz="2000" dirty="0">
                <a:cs typeface="B Zar" pitchFamily="2" charset="-78"/>
              </a:rPr>
              <a:t> از </a:t>
            </a:r>
            <a:r>
              <a:rPr lang="fa-IR" sz="2000" dirty="0" err="1">
                <a:cs typeface="B Zar" pitchFamily="2" charset="-78"/>
              </a:rPr>
              <a:t>پيش</a:t>
            </a:r>
            <a:r>
              <a:rPr lang="fa-IR" sz="20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مطرح </a:t>
            </a:r>
            <a:r>
              <a:rPr lang="fa-IR" sz="2000" dirty="0" err="1">
                <a:cs typeface="B Zar" pitchFamily="2" charset="-78"/>
              </a:rPr>
              <a:t>كرد</a:t>
            </a:r>
            <a:r>
              <a:rPr lang="fa-IR" sz="2000" dirty="0">
                <a:cs typeface="B Zar" pitchFamily="2" charset="-78"/>
              </a:rPr>
              <a:t>.</a:t>
            </a:r>
            <a:r>
              <a:rPr lang="fa-IR" sz="2000" dirty="0" err="1">
                <a:cs typeface="B Zar" pitchFamily="2" charset="-78"/>
              </a:rPr>
              <a:t>ازميان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كشورهاي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اروپايي</a:t>
            </a:r>
            <a:r>
              <a:rPr lang="fa-IR" sz="2000" dirty="0">
                <a:cs typeface="B Zar" pitchFamily="2" charset="-78"/>
              </a:rPr>
              <a:t> آن زمان ،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دركشورايتاليا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رشدوگسترش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چشمگيري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يافت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واز</a:t>
            </a:r>
            <a:r>
              <a:rPr lang="fa-IR" sz="20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آن به عنوان </a:t>
            </a:r>
            <a:r>
              <a:rPr lang="fa-IR" sz="2000" dirty="0" err="1">
                <a:cs typeface="B Zar" pitchFamily="2" charset="-78"/>
              </a:rPr>
              <a:t>ابزاري</a:t>
            </a:r>
            <a:r>
              <a:rPr lang="fa-IR" sz="2000" dirty="0">
                <a:cs typeface="B Zar" pitchFamily="2" charset="-78"/>
              </a:rPr>
              <a:t>  </a:t>
            </a:r>
            <a:r>
              <a:rPr lang="fa-IR" sz="2000" dirty="0" err="1">
                <a:cs typeface="B Zar" pitchFamily="2" charset="-78"/>
              </a:rPr>
              <a:t>براي</a:t>
            </a:r>
            <a:r>
              <a:rPr lang="fa-IR" sz="2000" dirty="0">
                <a:cs typeface="B Zar" pitchFamily="2" charset="-78"/>
              </a:rPr>
              <a:t> آزمون </a:t>
            </a:r>
            <a:r>
              <a:rPr lang="fa-IR" sz="2000" dirty="0" err="1">
                <a:cs typeface="B Zar" pitchFamily="2" charset="-78"/>
              </a:rPr>
              <a:t>وتائيد</a:t>
            </a:r>
            <a:r>
              <a:rPr lang="fa-IR" sz="2000" dirty="0">
                <a:cs typeface="B Zar" pitchFamily="2" charset="-78"/>
              </a:rPr>
              <a:t> اعتبار </a:t>
            </a:r>
            <a:r>
              <a:rPr lang="fa-IR" sz="2000" dirty="0" err="1">
                <a:cs typeface="B Zar" pitchFamily="2" charset="-78"/>
              </a:rPr>
              <a:t>پاسخگويي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ناخدايان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كشتي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تجاري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دربرابر</a:t>
            </a:r>
            <a:r>
              <a:rPr lang="fa-IR" sz="2000" dirty="0">
                <a:cs typeface="B Zar" pitchFamily="2" charset="-78"/>
              </a:rPr>
              <a:t> صاحبان </a:t>
            </a:r>
            <a:r>
              <a:rPr lang="fa-IR" sz="2000" dirty="0" err="1">
                <a:cs typeface="B Zar" pitchFamily="2" charset="-78"/>
              </a:rPr>
              <a:t>سرمايه</a:t>
            </a:r>
            <a:r>
              <a:rPr lang="fa-IR" sz="2000" dirty="0">
                <a:cs typeface="B Zar" pitchFamily="2" charset="-78"/>
              </a:rPr>
              <a:t> 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استفاده مي شد.اين روند تاجايي ادامه يافت كه درسال1934 ميلادي دفاتر واسنادمالي شهر پيزاي ايتاليا به گونه اي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 مشابه يونان باستان موردحسابرسي واستماع قرارگرفت. وبعدازاين دوره تا وقوع انقلاب صنعتي دامنه حسابرسي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 وخدمات آن گسترش يافت ودرنهايت  رسيدگي به فعاليتها ودادوستدهاي مالي بنگاههاي توليدي انقلاب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 صنعتي اروپا رانيزدربرگرفت.</a:t>
            </a:r>
          </a:p>
          <a:p>
            <a:pPr>
              <a:buNone/>
            </a:pPr>
            <a:endParaRPr lang="fa-IR" sz="800" dirty="0">
              <a:cs typeface="B Zar" pitchFamily="2" charset="-78"/>
            </a:endParaRP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قانون مصوب سال1884درانگلستان اگرچه صاحبان </a:t>
            </a:r>
            <a:r>
              <a:rPr lang="fa-IR" sz="2000" dirty="0" err="1">
                <a:cs typeface="B Zar" pitchFamily="2" charset="-78"/>
              </a:rPr>
              <a:t>واحدهاي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تجاري</a:t>
            </a:r>
            <a:r>
              <a:rPr lang="fa-IR" sz="2000" dirty="0">
                <a:cs typeface="B Zar" pitchFamily="2" charset="-78"/>
              </a:rPr>
              <a:t> را </a:t>
            </a:r>
            <a:r>
              <a:rPr lang="fa-IR" sz="2000" dirty="0" err="1">
                <a:cs typeface="B Zar" pitchFamily="2" charset="-78"/>
              </a:rPr>
              <a:t>مكلف</a:t>
            </a:r>
            <a:r>
              <a:rPr lang="fa-IR" sz="2000" dirty="0">
                <a:cs typeface="B Zar" pitchFamily="2" charset="-78"/>
              </a:rPr>
              <a:t> به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مي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كرد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ولي</a:t>
            </a:r>
            <a:r>
              <a:rPr lang="fa-IR" sz="2000" dirty="0">
                <a:cs typeface="B Zar" pitchFamily="2" charset="-78"/>
              </a:rPr>
              <a:t>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اختيار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تصميم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گيري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درمورداستفاده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ازخدمات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به </a:t>
            </a:r>
            <a:r>
              <a:rPr lang="fa-IR" sz="2000" dirty="0" err="1">
                <a:cs typeface="B Zar" pitchFamily="2" charset="-78"/>
              </a:rPr>
              <a:t>خودصاحبان</a:t>
            </a:r>
            <a:r>
              <a:rPr lang="fa-IR" sz="2000" dirty="0">
                <a:cs typeface="B Zar" pitchFamily="2" charset="-78"/>
              </a:rPr>
              <a:t> سهام </a:t>
            </a:r>
            <a:r>
              <a:rPr lang="fa-IR" sz="2000" dirty="0" err="1">
                <a:cs typeface="B Zar" pitchFamily="2" charset="-78"/>
              </a:rPr>
              <a:t>تفويض</a:t>
            </a:r>
            <a:r>
              <a:rPr lang="fa-IR" sz="2000" dirty="0">
                <a:cs typeface="B Zar" pitchFamily="2" charset="-78"/>
              </a:rPr>
              <a:t> شد.-</a:t>
            </a: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dirty="0">
                <a:solidFill>
                  <a:srgbClr val="002060"/>
                </a:solidFill>
                <a:cs typeface="B Zar" pitchFamily="2" charset="-78"/>
              </a:rPr>
              <a:t>3- دوره پيش از پيدايش كشورآمريكا: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26" name="Oval 25"/>
          <p:cNvSpPr/>
          <p:nvPr/>
        </p:nvSpPr>
        <p:spPr>
          <a:xfrm>
            <a:off x="8286776" y="6072206"/>
            <a:ext cx="428628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5</a:t>
            </a:r>
          </a:p>
        </p:txBody>
      </p:sp>
      <p:pic>
        <p:nvPicPr>
          <p:cNvPr id="2051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1142984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ادامه - دوره پيش از پيدايش كشورآمريكا:</a:t>
            </a:r>
            <a:endParaRPr lang="fa-IR" sz="2000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072494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>
                <a:cs typeface="B Zar" pitchFamily="2" charset="-78"/>
              </a:rPr>
              <a:t>اگرچه </a:t>
            </a:r>
            <a:r>
              <a:rPr lang="fa-IR" sz="2000" dirty="0" err="1">
                <a:cs typeface="B Zar" pitchFamily="2" charset="-78"/>
              </a:rPr>
              <a:t>نمي</a:t>
            </a:r>
            <a:r>
              <a:rPr lang="fa-IR" sz="2000" dirty="0">
                <a:cs typeface="B Zar" pitchFamily="2" charset="-78"/>
              </a:rPr>
              <a:t> توان </a:t>
            </a:r>
            <a:r>
              <a:rPr lang="fa-IR" sz="2000" dirty="0" err="1">
                <a:cs typeface="B Zar" pitchFamily="2" charset="-78"/>
              </a:rPr>
              <a:t>منكر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واقعيت</a:t>
            </a:r>
            <a:r>
              <a:rPr lang="fa-IR" sz="2000" dirty="0">
                <a:cs typeface="B Zar" pitchFamily="2" charset="-78"/>
              </a:rPr>
              <a:t> بود </a:t>
            </a:r>
            <a:r>
              <a:rPr lang="fa-IR" sz="2000" dirty="0" err="1">
                <a:cs typeface="B Zar" pitchFamily="2" charset="-78"/>
              </a:rPr>
              <a:t>كه</a:t>
            </a:r>
            <a:r>
              <a:rPr lang="fa-IR" sz="2000" dirty="0">
                <a:cs typeface="B Zar" pitchFamily="2" charset="-78"/>
              </a:rPr>
              <a:t> قانون1884ميلادي </a:t>
            </a:r>
            <a:r>
              <a:rPr lang="fa-IR" sz="2000" dirty="0" err="1">
                <a:cs typeface="B Zar" pitchFamily="2" charset="-78"/>
              </a:rPr>
              <a:t>واحدهاي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اقتصادي</a:t>
            </a:r>
            <a:r>
              <a:rPr lang="fa-IR" sz="2000" dirty="0">
                <a:cs typeface="B Zar" pitchFamily="2" charset="-78"/>
              </a:rPr>
              <a:t> را </a:t>
            </a:r>
            <a:r>
              <a:rPr lang="fa-IR" sz="2000" dirty="0" err="1">
                <a:cs typeface="B Zar" pitchFamily="2" charset="-78"/>
              </a:rPr>
              <a:t>مكلف</a:t>
            </a:r>
            <a:r>
              <a:rPr lang="fa-IR" sz="2000" dirty="0">
                <a:cs typeface="B Zar" pitchFamily="2" charset="-78"/>
              </a:rPr>
              <a:t> به </a:t>
            </a:r>
            <a:r>
              <a:rPr lang="fa-IR" sz="2000" dirty="0" err="1">
                <a:cs typeface="B Zar" pitchFamily="2" charset="-78"/>
              </a:rPr>
              <a:t>اجراي</a:t>
            </a:r>
            <a:r>
              <a:rPr lang="fa-IR" sz="2000" dirty="0">
                <a:cs typeface="B Zar" pitchFamily="2" charset="-78"/>
              </a:rPr>
              <a:t> 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مي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كرد</a:t>
            </a:r>
            <a:r>
              <a:rPr lang="fa-IR" sz="2000" dirty="0">
                <a:cs typeface="B Zar" pitchFamily="2" charset="-78"/>
              </a:rPr>
              <a:t> ،اما </a:t>
            </a:r>
            <a:r>
              <a:rPr lang="fa-IR" sz="2000" dirty="0" err="1">
                <a:cs typeface="B Zar" pitchFamily="2" charset="-78"/>
              </a:rPr>
              <a:t>نمي</a:t>
            </a:r>
            <a:r>
              <a:rPr lang="fa-IR" sz="2000" dirty="0">
                <a:cs typeface="B Zar" pitchFamily="2" charset="-78"/>
              </a:rPr>
              <a:t> توان </a:t>
            </a:r>
            <a:r>
              <a:rPr lang="fa-IR" sz="2000" dirty="0" err="1">
                <a:cs typeface="B Zar" pitchFamily="2" charset="-78"/>
              </a:rPr>
              <a:t>ازآن</a:t>
            </a:r>
            <a:r>
              <a:rPr lang="fa-IR" sz="2000" dirty="0">
                <a:cs typeface="B Zar" pitchFamily="2" charset="-78"/>
              </a:rPr>
              <a:t> به عنوان </a:t>
            </a:r>
            <a:r>
              <a:rPr lang="fa-IR" sz="2000" dirty="0" err="1">
                <a:cs typeface="B Zar" pitchFamily="2" charset="-78"/>
              </a:rPr>
              <a:t>عاملي</a:t>
            </a:r>
            <a:r>
              <a:rPr lang="fa-IR" sz="2000" dirty="0">
                <a:cs typeface="B Zar" pitchFamily="2" charset="-78"/>
              </a:rPr>
              <a:t> جهت </a:t>
            </a:r>
            <a:r>
              <a:rPr lang="fa-IR" sz="2000" dirty="0" err="1">
                <a:cs typeface="B Zar" pitchFamily="2" charset="-78"/>
              </a:rPr>
              <a:t>توجيه</a:t>
            </a:r>
            <a:r>
              <a:rPr lang="fa-IR" sz="2000" dirty="0">
                <a:cs typeface="B Zar" pitchFamily="2" charset="-78"/>
              </a:rPr>
              <a:t> تقاضا </a:t>
            </a:r>
            <a:r>
              <a:rPr lang="fa-IR" sz="2000" dirty="0" err="1">
                <a:cs typeface="B Zar" pitchFamily="2" charset="-78"/>
              </a:rPr>
              <a:t>براي</a:t>
            </a:r>
            <a:r>
              <a:rPr lang="fa-IR" sz="2000" dirty="0">
                <a:cs typeface="B Zar" pitchFamily="2" charset="-78"/>
              </a:rPr>
              <a:t> خدمات </a:t>
            </a:r>
            <a:r>
              <a:rPr lang="fa-IR" sz="2000" dirty="0" err="1">
                <a:cs typeface="B Zar" pitchFamily="2" charset="-78"/>
              </a:rPr>
              <a:t>حسابرسان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ياد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كرد</a:t>
            </a:r>
            <a:r>
              <a:rPr lang="fa-IR" sz="2000" dirty="0">
                <a:cs typeface="B Zar" pitchFamily="2" charset="-78"/>
              </a:rPr>
              <a:t>.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ولي</a:t>
            </a:r>
            <a:r>
              <a:rPr lang="fa-IR" sz="2000" dirty="0">
                <a:cs typeface="B Zar" pitchFamily="2" charset="-78"/>
              </a:rPr>
              <a:t> قانون مزبور </a:t>
            </a:r>
            <a:r>
              <a:rPr lang="fa-IR" sz="2000" dirty="0" err="1">
                <a:cs typeface="B Zar" pitchFamily="2" charset="-78"/>
              </a:rPr>
              <a:t>بسترلازم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براي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افزايش</a:t>
            </a:r>
            <a:r>
              <a:rPr lang="fa-IR" sz="2000" dirty="0">
                <a:cs typeface="B Zar" pitchFamily="2" charset="-78"/>
              </a:rPr>
              <a:t> تقاضا </a:t>
            </a:r>
            <a:r>
              <a:rPr lang="fa-IR" sz="2000" dirty="0" err="1">
                <a:cs typeface="B Zar" pitchFamily="2" charset="-78"/>
              </a:rPr>
              <a:t>براي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را فراهم ساخت، </a:t>
            </a:r>
            <a:r>
              <a:rPr lang="fa-IR" sz="2000" dirty="0" err="1">
                <a:cs typeface="B Zar" pitchFamily="2" charset="-78"/>
              </a:rPr>
              <a:t>زيرا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بهاي</a:t>
            </a:r>
            <a:r>
              <a:rPr lang="fa-IR" sz="2000" dirty="0">
                <a:cs typeface="B Zar" pitchFamily="2" charset="-78"/>
              </a:rPr>
              <a:t> استفاده </a:t>
            </a:r>
            <a:r>
              <a:rPr lang="fa-IR" sz="2000" dirty="0" err="1">
                <a:cs typeface="B Zar" pitchFamily="2" charset="-78"/>
              </a:rPr>
              <a:t>نكردن</a:t>
            </a:r>
            <a:r>
              <a:rPr lang="fa-IR" sz="20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ازخدمات حسابرسي كه </a:t>
            </a:r>
            <a:r>
              <a:rPr lang="fa-IR" sz="2000" dirty="0">
                <a:solidFill>
                  <a:srgbClr val="FF0000"/>
                </a:solidFill>
                <a:cs typeface="B Zar" pitchFamily="2" charset="-78"/>
              </a:rPr>
              <a:t>شامل: </a:t>
            </a:r>
            <a:r>
              <a:rPr lang="fa-IR" sz="2000" dirty="0">
                <a:cs typeface="B Zar" pitchFamily="2" charset="-78"/>
              </a:rPr>
              <a:t>پذيرفته نشدن دربورس اوراق بهادار،تحمل جرايم قانوني سنگين و....بودرا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افزايش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مي</a:t>
            </a:r>
            <a:r>
              <a:rPr lang="fa-IR" sz="2000" dirty="0">
                <a:cs typeface="B Zar" pitchFamily="2" charset="-78"/>
              </a:rPr>
              <a:t> داد.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8" name="Oval 7"/>
          <p:cNvSpPr/>
          <p:nvPr/>
        </p:nvSpPr>
        <p:spPr>
          <a:xfrm>
            <a:off x="8001024" y="5786454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6</a:t>
            </a:r>
          </a:p>
        </p:txBody>
      </p:sp>
      <p:pic>
        <p:nvPicPr>
          <p:cNvPr id="6146" name="Picture 2" descr="C:\Program Files\Microsoft Office\MEDIA\OFFICE12\Bullets\BD2131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1285860"/>
            <a:ext cx="266700" cy="1143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1142976" y="2571744"/>
            <a:ext cx="2214578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8992" y="2571744"/>
            <a:ext cx="2571768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92B20AE-DF1B-4B12-A51A-EBB209293AF7}"/>
              </a:ext>
            </a:extLst>
          </p:cNvPr>
          <p:cNvSpPr txBox="1"/>
          <p:nvPr/>
        </p:nvSpPr>
        <p:spPr>
          <a:xfrm>
            <a:off x="-7736398" y="6477990"/>
            <a:ext cx="1059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dirty="0">
                <a:solidFill>
                  <a:srgbClr val="002060"/>
                </a:solidFill>
                <a:cs typeface="B Zar" pitchFamily="2" charset="-78"/>
              </a:rPr>
              <a:t>4- نبودنهادهاي نظارتي فعال: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115328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اززمان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تصويب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قوانين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ومقررات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نظارتي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حاكم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بربازارهاي</a:t>
            </a:r>
            <a:r>
              <a:rPr lang="fa-IR" sz="2000" dirty="0">
                <a:cs typeface="B Zar" pitchFamily="2" charset="-78"/>
              </a:rPr>
              <a:t> اوراق بهادار درباره استفاده از خدمات </a:t>
            </a:r>
            <a:r>
              <a:rPr lang="fa-IR" sz="2000" dirty="0" err="1">
                <a:cs typeface="B Zar" pitchFamily="2" charset="-78"/>
              </a:rPr>
              <a:t>حسابرسان</a:t>
            </a:r>
            <a:r>
              <a:rPr lang="fa-IR" sz="20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مستقل ،</a:t>
            </a:r>
            <a:r>
              <a:rPr lang="fa-IR" sz="2000" dirty="0" err="1">
                <a:cs typeface="B Zar" pitchFamily="2" charset="-78"/>
              </a:rPr>
              <a:t>تاكنون</a:t>
            </a:r>
            <a:r>
              <a:rPr lang="fa-IR" sz="2000" dirty="0">
                <a:cs typeface="B Zar" pitchFamily="2" charset="-78"/>
              </a:rPr>
              <a:t> نه تنها وقفه </a:t>
            </a:r>
            <a:r>
              <a:rPr lang="fa-IR" sz="2000" dirty="0" err="1">
                <a:cs typeface="B Zar" pitchFamily="2" charset="-78"/>
              </a:rPr>
              <a:t>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دراعمال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اين</a:t>
            </a:r>
            <a:r>
              <a:rPr lang="fa-IR" sz="2000" dirty="0">
                <a:cs typeface="B Zar" pitchFamily="2" charset="-78"/>
              </a:rPr>
              <a:t> الزامات به وجود </a:t>
            </a:r>
            <a:r>
              <a:rPr lang="fa-IR" sz="2000" dirty="0" err="1">
                <a:cs typeface="B Zar" pitchFamily="2" charset="-78"/>
              </a:rPr>
              <a:t>نيامده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بلكه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نوعي</a:t>
            </a:r>
            <a:r>
              <a:rPr lang="fa-IR" sz="2000" dirty="0">
                <a:cs typeface="B Zar" pitchFamily="2" charset="-78"/>
              </a:rPr>
              <a:t> استمرار </a:t>
            </a:r>
            <a:r>
              <a:rPr lang="fa-IR" sz="2000" dirty="0" err="1">
                <a:cs typeface="B Zar" pitchFamily="2" charset="-78"/>
              </a:rPr>
              <a:t>نيز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براجراي</a:t>
            </a:r>
            <a:r>
              <a:rPr lang="fa-IR" sz="2000" dirty="0">
                <a:cs typeface="B Zar" pitchFamily="2" charset="-78"/>
              </a:rPr>
              <a:t> آن 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حاكم بوده است. ازاينرو، گردآوري شواهد درمورد تداوم استفاده ازخدمات حسابرسان مستقل بافرض نبود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نهادهاي نظارتي وقوانين ومقررات الزام آور آنها، درعمل بسیار دشوار است.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بااين</a:t>
            </a:r>
            <a:r>
              <a:rPr lang="fa-IR" sz="2000" dirty="0">
                <a:cs typeface="B Zar" pitchFamily="2" charset="-78"/>
              </a:rPr>
              <a:t> وجود </a:t>
            </a:r>
            <a:r>
              <a:rPr lang="fa-IR" sz="2000" dirty="0" err="1">
                <a:cs typeface="B Zar" pitchFamily="2" charset="-78"/>
              </a:rPr>
              <a:t>شواهدبسياري</a:t>
            </a:r>
            <a:r>
              <a:rPr lang="fa-IR" sz="2000" dirty="0">
                <a:cs typeface="B Zar" pitchFamily="2" charset="-78"/>
              </a:rPr>
              <a:t> نشان </a:t>
            </a:r>
            <a:r>
              <a:rPr lang="fa-IR" sz="2000" dirty="0" err="1">
                <a:cs typeface="B Zar" pitchFamily="2" charset="-78"/>
              </a:rPr>
              <a:t>مي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دهدكه</a:t>
            </a:r>
            <a:r>
              <a:rPr lang="fa-IR" sz="2000" dirty="0">
                <a:cs typeface="B Zar" pitchFamily="2" charset="-78"/>
              </a:rPr>
              <a:t> بخش عمده </a:t>
            </a:r>
            <a:r>
              <a:rPr lang="fa-IR" sz="2000" dirty="0" err="1">
                <a:cs typeface="B Zar" pitchFamily="2" charset="-78"/>
              </a:rPr>
              <a:t>واحدهاي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اقتصادي</a:t>
            </a:r>
            <a:r>
              <a:rPr lang="fa-IR" sz="2000" dirty="0">
                <a:cs typeface="B Zar" pitchFamily="2" charset="-78"/>
              </a:rPr>
              <a:t> خارج </a:t>
            </a:r>
            <a:r>
              <a:rPr lang="fa-IR" sz="2000" dirty="0" err="1">
                <a:cs typeface="B Zar" pitchFamily="2" charset="-78"/>
              </a:rPr>
              <a:t>ازحوزه</a:t>
            </a:r>
            <a:r>
              <a:rPr lang="fa-IR" sz="2000" dirty="0">
                <a:cs typeface="B Zar" pitchFamily="2" charset="-78"/>
              </a:rPr>
              <a:t> شمول </a:t>
            </a:r>
            <a:r>
              <a:rPr lang="fa-IR" sz="2000" dirty="0" err="1">
                <a:cs typeface="B Zar" pitchFamily="2" charset="-78"/>
              </a:rPr>
              <a:t>قوانين</a:t>
            </a:r>
            <a:r>
              <a:rPr lang="fa-IR" sz="2000" dirty="0">
                <a:cs typeface="B Zar" pitchFamily="2" charset="-78"/>
              </a:rPr>
              <a:t> و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مقررات </a:t>
            </a:r>
            <a:r>
              <a:rPr lang="fa-IR" sz="2000" dirty="0" err="1">
                <a:cs typeface="B Zar" pitchFamily="2" charset="-78"/>
              </a:rPr>
              <a:t>كميسيون</a:t>
            </a:r>
            <a:r>
              <a:rPr lang="fa-IR" sz="2000" dirty="0">
                <a:cs typeface="B Zar" pitchFamily="2" charset="-78"/>
              </a:rPr>
              <a:t> اوراق بهادار </a:t>
            </a:r>
            <a:r>
              <a:rPr lang="fa-IR" sz="2000" dirty="0" err="1">
                <a:cs typeface="B Zar" pitchFamily="2" charset="-78"/>
              </a:rPr>
              <a:t>وبورس</a:t>
            </a:r>
            <a:r>
              <a:rPr lang="fa-IR" sz="2000" dirty="0">
                <a:cs typeface="B Zar" pitchFamily="2" charset="-78"/>
              </a:rPr>
              <a:t> ،داوطلبانه </a:t>
            </a:r>
            <a:r>
              <a:rPr lang="fa-IR" sz="2000" dirty="0" err="1">
                <a:cs typeface="B Zar" pitchFamily="2" charset="-78"/>
              </a:rPr>
              <a:t>ازخدمات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حسابرسان</a:t>
            </a:r>
            <a:r>
              <a:rPr lang="fa-IR" sz="2000" dirty="0">
                <a:cs typeface="B Zar" pitchFamily="2" charset="-78"/>
              </a:rPr>
              <a:t> استفاده </a:t>
            </a:r>
            <a:r>
              <a:rPr lang="fa-IR" sz="2000" dirty="0" err="1">
                <a:cs typeface="B Zar" pitchFamily="2" charset="-78"/>
              </a:rPr>
              <a:t>كرده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اند</a:t>
            </a:r>
            <a:r>
              <a:rPr lang="fa-IR" sz="2000" dirty="0">
                <a:cs typeface="B Zar" pitchFamily="2" charset="-78"/>
              </a:rPr>
              <a:t>.</a:t>
            </a:r>
            <a:r>
              <a:rPr lang="fa-IR" sz="2000" dirty="0" err="1">
                <a:solidFill>
                  <a:srgbClr val="FF0000"/>
                </a:solidFill>
                <a:cs typeface="B Zar" pitchFamily="2" charset="-78"/>
              </a:rPr>
              <a:t>بطورمثال</a:t>
            </a:r>
            <a:r>
              <a:rPr lang="fa-IR" sz="2000" dirty="0">
                <a:solidFill>
                  <a:srgbClr val="FF0000"/>
                </a:solidFill>
                <a:cs typeface="B Zar" pitchFamily="2" charset="-78"/>
              </a:rPr>
              <a:t>:</a:t>
            </a:r>
            <a:r>
              <a:rPr lang="fa-IR" sz="2000" dirty="0" err="1">
                <a:cs typeface="B Zar" pitchFamily="2" charset="-78"/>
              </a:rPr>
              <a:t>اجراي</a:t>
            </a:r>
            <a:endParaRPr lang="fa-IR" sz="2000" dirty="0">
              <a:cs typeface="B Zar" pitchFamily="2" charset="-78"/>
            </a:endParaRP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اختياري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مستقل در </a:t>
            </a:r>
            <a:r>
              <a:rPr lang="fa-IR" sz="2000" dirty="0" err="1">
                <a:cs typeface="B Zar" pitchFamily="2" charset="-78"/>
              </a:rPr>
              <a:t>شهرداري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وواحدهاي</a:t>
            </a:r>
            <a:r>
              <a:rPr lang="fa-IR" sz="2000" dirty="0">
                <a:cs typeface="B Zar" pitchFamily="2" charset="-78"/>
              </a:rPr>
              <a:t> وابسته به آن </a:t>
            </a:r>
            <a:r>
              <a:rPr lang="fa-IR" sz="2000" dirty="0" err="1">
                <a:cs typeface="B Zar" pitchFamily="2" charset="-78"/>
              </a:rPr>
              <a:t>درآمريكا</a:t>
            </a:r>
            <a:r>
              <a:rPr lang="fa-IR" sz="2000" dirty="0">
                <a:cs typeface="B Zar" pitchFamily="2" charset="-78"/>
              </a:rPr>
              <a:t>.</a:t>
            </a: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شواهد </a:t>
            </a:r>
            <a:r>
              <a:rPr lang="fa-IR" sz="2000" dirty="0" err="1">
                <a:cs typeface="B Zar" pitchFamily="2" charset="-78"/>
              </a:rPr>
              <a:t>ديگري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نيز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گوياي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اجراي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اختياري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حسابرسي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ازسوي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واحدهاي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اقتصادي</a:t>
            </a:r>
            <a:r>
              <a:rPr lang="fa-IR" sz="2000" dirty="0">
                <a:cs typeface="B Zar" pitchFamily="2" charset="-78"/>
              </a:rPr>
              <a:t> است </a:t>
            </a:r>
            <a:r>
              <a:rPr lang="fa-IR" sz="2000" dirty="0" err="1">
                <a:solidFill>
                  <a:srgbClr val="FF0000"/>
                </a:solidFill>
                <a:cs typeface="B Zar" pitchFamily="2" charset="-78"/>
              </a:rPr>
              <a:t>براي</a:t>
            </a:r>
            <a:r>
              <a:rPr lang="fa-IR" sz="2000" dirty="0">
                <a:solidFill>
                  <a:srgbClr val="FF0000"/>
                </a:solidFill>
                <a:cs typeface="B Zar" pitchFamily="2" charset="-78"/>
              </a:rPr>
              <a:t> نمونه : </a:t>
            </a:r>
            <a:r>
              <a:rPr lang="fa-IR" sz="2000" dirty="0" err="1">
                <a:cs typeface="B Zar" pitchFamily="2" charset="-78"/>
              </a:rPr>
              <a:t>بررسي</a:t>
            </a:r>
            <a:endParaRPr lang="fa-IR" sz="2000" dirty="0">
              <a:cs typeface="B Zar" pitchFamily="2" charset="-78"/>
            </a:endParaRP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نوع واحدهای موردرسيدگي توسط يكي ازموسسات بزرگ خدمات حسابداري وحسابرسي ،گوياي اين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واقعيت</a:t>
            </a:r>
            <a:r>
              <a:rPr lang="fa-IR" sz="2000" dirty="0">
                <a:cs typeface="B Zar" pitchFamily="2" charset="-78"/>
              </a:rPr>
              <a:t> است </a:t>
            </a:r>
            <a:r>
              <a:rPr lang="fa-IR" sz="2000" dirty="0" err="1">
                <a:cs typeface="B Zar" pitchFamily="2" charset="-78"/>
              </a:rPr>
              <a:t>كه</a:t>
            </a:r>
            <a:r>
              <a:rPr lang="fa-IR" sz="2000" dirty="0">
                <a:cs typeface="B Zar" pitchFamily="2" charset="-78"/>
              </a:rPr>
              <a:t> 80درصدواحدهاي </a:t>
            </a:r>
            <a:r>
              <a:rPr lang="fa-IR" sz="2000" dirty="0" err="1">
                <a:cs typeface="B Zar" pitchFamily="2" charset="-78"/>
              </a:rPr>
              <a:t>اقتصادي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موردرسيدگي</a:t>
            </a:r>
            <a:r>
              <a:rPr lang="fa-IR" sz="2000" dirty="0">
                <a:cs typeface="B Zar" pitchFamily="2" charset="-78"/>
              </a:rPr>
              <a:t> ،</a:t>
            </a:r>
            <a:r>
              <a:rPr lang="fa-IR" sz="2000" dirty="0" err="1">
                <a:cs typeface="B Zar" pitchFamily="2" charset="-78"/>
              </a:rPr>
              <a:t>صاحبكاراني</a:t>
            </a:r>
            <a:r>
              <a:rPr lang="fa-IR" sz="2000" dirty="0">
                <a:cs typeface="B Zar" pitchFamily="2" charset="-78"/>
              </a:rPr>
              <a:t> بودند </a:t>
            </a:r>
            <a:r>
              <a:rPr lang="fa-IR" sz="2000" dirty="0" err="1">
                <a:cs typeface="B Zar" pitchFamily="2" charset="-78"/>
              </a:rPr>
              <a:t>كه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درحوزه</a:t>
            </a:r>
            <a:r>
              <a:rPr lang="fa-IR" sz="2000" dirty="0">
                <a:cs typeface="B Zar" pitchFamily="2" charset="-78"/>
              </a:rPr>
              <a:t> شمول </a:t>
            </a:r>
            <a:r>
              <a:rPr lang="fa-IR" sz="2000" dirty="0" err="1">
                <a:cs typeface="B Zar" pitchFamily="2" charset="-78"/>
              </a:rPr>
              <a:t>قوانين</a:t>
            </a:r>
            <a:r>
              <a:rPr lang="fa-IR" sz="2000" dirty="0">
                <a:cs typeface="B Zar" pitchFamily="2" charset="-78"/>
              </a:rPr>
              <a:t> </a:t>
            </a:r>
          </a:p>
          <a:p>
            <a:pPr>
              <a:buNone/>
            </a:pPr>
            <a:r>
              <a:rPr lang="fa-IR" sz="2000" dirty="0" err="1">
                <a:cs typeface="B Zar" pitchFamily="2" charset="-78"/>
              </a:rPr>
              <a:t>ومقررات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000" dirty="0" err="1">
                <a:cs typeface="B Zar" pitchFamily="2" charset="-78"/>
              </a:rPr>
              <a:t>كميسيون</a:t>
            </a:r>
            <a:r>
              <a:rPr lang="fa-IR" sz="2000" dirty="0">
                <a:cs typeface="B Zar" pitchFamily="2" charset="-78"/>
              </a:rPr>
              <a:t> اوراق بهادار </a:t>
            </a:r>
            <a:r>
              <a:rPr lang="fa-IR" sz="2000" dirty="0" err="1">
                <a:cs typeface="B Zar" pitchFamily="2" charset="-78"/>
              </a:rPr>
              <a:t>وبورس</a:t>
            </a:r>
            <a:r>
              <a:rPr lang="fa-IR" sz="2000" dirty="0">
                <a:cs typeface="B Zar" pitchFamily="2" charset="-78"/>
              </a:rPr>
              <a:t> قرار نداشته </a:t>
            </a:r>
            <a:r>
              <a:rPr lang="fa-IR" sz="2000" dirty="0" err="1">
                <a:cs typeface="B Zar" pitchFamily="2" charset="-78"/>
              </a:rPr>
              <a:t>اند</a:t>
            </a:r>
            <a:r>
              <a:rPr lang="fa-IR" sz="2000" dirty="0">
                <a:cs typeface="B Zar" pitchFamily="2" charset="-78"/>
              </a:rPr>
              <a:t>.</a:t>
            </a: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Oval 5"/>
          <p:cNvSpPr/>
          <p:nvPr/>
        </p:nvSpPr>
        <p:spPr>
          <a:xfrm>
            <a:off x="8072462" y="5786454"/>
            <a:ext cx="571504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643314"/>
            <a:ext cx="8715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a-IR" sz="2000" dirty="0">
              <a:cs typeface="B Nazanin" pitchFamily="2" charset="-78"/>
            </a:endParaRPr>
          </a:p>
        </p:txBody>
      </p:sp>
      <p:pic>
        <p:nvPicPr>
          <p:cNvPr id="7170" name="Picture 2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90" y="1571612"/>
            <a:ext cx="123825" cy="123825"/>
          </a:xfrm>
          <a:prstGeom prst="rect">
            <a:avLst/>
          </a:prstGeom>
          <a:noFill/>
        </p:spPr>
      </p:pic>
      <p:pic>
        <p:nvPicPr>
          <p:cNvPr id="7171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90" y="3000372"/>
            <a:ext cx="123825" cy="123825"/>
          </a:xfrm>
          <a:prstGeom prst="rect">
            <a:avLst/>
          </a:prstGeom>
          <a:noFill/>
        </p:spPr>
      </p:pic>
      <p:pic>
        <p:nvPicPr>
          <p:cNvPr id="7172" name="Picture 4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90" y="4071942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خلاصه: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8143900" y="5857892"/>
            <a:ext cx="500066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2200" dirty="0">
                <a:cs typeface="B Zar" pitchFamily="2" charset="-78"/>
              </a:rPr>
              <a:t>وجود شواهد استفاده از خدمات حسابرسان مستقل دربازارهاي آزاد وتحت نظارت، خودگوياي اين واقعيت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است كه ازديدگاه دريافت كنندگان خدمات حسابرسي ،ارزش اين خدمات ومنافع متصور براجراي آن، به 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مراتب بيشتر از مخارج آن است.</a:t>
            </a:r>
          </a:p>
          <a:p>
            <a:pPr>
              <a:buNone/>
            </a:pPr>
            <a:r>
              <a:rPr lang="fa-IR" sz="2200" dirty="0" err="1">
                <a:cs typeface="B Zar" pitchFamily="2" charset="-78"/>
              </a:rPr>
              <a:t>بااين</a:t>
            </a:r>
            <a:r>
              <a:rPr lang="fa-IR" sz="2200" dirty="0">
                <a:cs typeface="B Zar" pitchFamily="2" charset="-78"/>
              </a:rPr>
              <a:t> حال </a:t>
            </a:r>
            <a:r>
              <a:rPr lang="fa-IR" sz="2200" dirty="0" err="1">
                <a:cs typeface="B Zar" pitchFamily="2" charset="-78"/>
              </a:rPr>
              <a:t>يك</a:t>
            </a:r>
            <a:r>
              <a:rPr lang="fa-IR" sz="2200" dirty="0">
                <a:cs typeface="B Zar" pitchFamily="2" charset="-78"/>
              </a:rPr>
              <a:t> پرسش </a:t>
            </a:r>
            <a:r>
              <a:rPr lang="fa-IR" sz="2200" dirty="0" err="1">
                <a:cs typeface="B Zar" pitchFamily="2" charset="-78"/>
              </a:rPr>
              <a:t>اساسي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باقي</a:t>
            </a:r>
            <a:r>
              <a:rPr lang="fa-IR" sz="2200" dirty="0">
                <a:cs typeface="B Zar" pitchFamily="2" charset="-78"/>
              </a:rPr>
              <a:t> مانده مطرح است:</a:t>
            </a:r>
            <a:r>
              <a:rPr lang="fa-IR" sz="22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{</a:t>
            </a:r>
            <a:r>
              <a:rPr lang="fa-IR" sz="2200" dirty="0">
                <a:cs typeface="B Zar" pitchFamily="2" charset="-78"/>
              </a:rPr>
              <a:t>علت </a:t>
            </a:r>
            <a:r>
              <a:rPr lang="fa-IR" sz="2200" dirty="0" err="1">
                <a:cs typeface="B Zar" pitchFamily="2" charset="-78"/>
              </a:rPr>
              <a:t>اصلي</a:t>
            </a:r>
            <a:r>
              <a:rPr lang="fa-IR" sz="2200" dirty="0">
                <a:cs typeface="B Zar" pitchFamily="2" charset="-78"/>
              </a:rPr>
              <a:t> تقاضا </a:t>
            </a:r>
            <a:r>
              <a:rPr lang="fa-IR" sz="2200" dirty="0" err="1">
                <a:cs typeface="B Zar" pitchFamily="2" charset="-78"/>
              </a:rPr>
              <a:t>براي</a:t>
            </a:r>
            <a:r>
              <a:rPr lang="fa-IR" sz="2200" dirty="0">
                <a:cs typeface="B Zar" pitchFamily="2" charset="-78"/>
              </a:rPr>
              <a:t> خدمات </a:t>
            </a:r>
            <a:r>
              <a:rPr lang="fa-IR" sz="2200" dirty="0" err="1">
                <a:cs typeface="B Zar" pitchFamily="2" charset="-78"/>
              </a:rPr>
              <a:t>حسابرسي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چيست</a:t>
            </a:r>
            <a:r>
              <a:rPr lang="fa-IR" sz="2200" dirty="0">
                <a:cs typeface="B Zar" pitchFamily="2" charset="-78"/>
              </a:rPr>
              <a:t>؟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و</a:t>
            </a:r>
            <a:r>
              <a:rPr lang="fa-IR" sz="22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{</a:t>
            </a:r>
            <a:r>
              <a:rPr lang="fa-IR" sz="2200" dirty="0">
                <a:cs typeface="B Zar" pitchFamily="2" charset="-78"/>
              </a:rPr>
              <a:t>كداميك از ويژگيهاي محصول نهايي فرایند حسابرسي، عامل ارزشمندي آن است؟</a:t>
            </a:r>
          </a:p>
          <a:p>
            <a:pPr>
              <a:buNone/>
            </a:pPr>
            <a:r>
              <a:rPr lang="fa-IR" sz="2200" dirty="0" err="1">
                <a:cs typeface="B Zar" pitchFamily="2" charset="-78"/>
              </a:rPr>
              <a:t>كه</a:t>
            </a:r>
            <a:r>
              <a:rPr lang="fa-IR" sz="2200" dirty="0">
                <a:cs typeface="B Zar" pitchFamily="2" charset="-78"/>
              </a:rPr>
              <a:t> جستجو </a:t>
            </a:r>
            <a:r>
              <a:rPr lang="fa-IR" sz="2200" dirty="0" err="1">
                <a:cs typeface="B Zar" pitchFamily="2" charset="-78"/>
              </a:rPr>
              <a:t>براي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يافتن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پاسخي</a:t>
            </a:r>
            <a:r>
              <a:rPr lang="fa-IR" sz="2200" dirty="0">
                <a:cs typeface="B Zar" pitchFamily="2" charset="-78"/>
              </a:rPr>
              <a:t> قانع </a:t>
            </a:r>
            <a:r>
              <a:rPr lang="fa-IR" sz="2200" dirty="0" err="1">
                <a:cs typeface="B Zar" pitchFamily="2" charset="-78"/>
              </a:rPr>
              <a:t>كننده</a:t>
            </a:r>
            <a:r>
              <a:rPr lang="fa-IR" sz="2200" dirty="0">
                <a:cs typeface="B Zar" pitchFamily="2" charset="-78"/>
              </a:rPr>
              <a:t> به </a:t>
            </a:r>
            <a:r>
              <a:rPr lang="fa-IR" sz="2200" dirty="0" err="1">
                <a:cs typeface="B Zar" pitchFamily="2" charset="-78"/>
              </a:rPr>
              <a:t>اين</a:t>
            </a:r>
            <a:r>
              <a:rPr lang="fa-IR" sz="2200" dirty="0">
                <a:cs typeface="B Zar" pitchFamily="2" charset="-78"/>
              </a:rPr>
              <a:t> پرسش نقش </a:t>
            </a:r>
            <a:r>
              <a:rPr lang="fa-IR" sz="2200" dirty="0" err="1">
                <a:cs typeface="B Zar" pitchFamily="2" charset="-78"/>
              </a:rPr>
              <a:t>تعيين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كننده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اي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دردرك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ماهيت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حسابرسي</a:t>
            </a:r>
            <a:r>
              <a:rPr lang="fa-IR" sz="2200" dirty="0">
                <a:cs typeface="B Zar" pitchFamily="2" charset="-78"/>
              </a:rPr>
              <a:t> دارد.</a:t>
            </a:r>
          </a:p>
          <a:p>
            <a:pPr>
              <a:buNone/>
            </a:pPr>
            <a:r>
              <a:rPr lang="fa-IR" sz="2200" dirty="0" err="1">
                <a:cs typeface="B Zar" pitchFamily="2" charset="-78"/>
              </a:rPr>
              <a:t>بااين</a:t>
            </a:r>
            <a:r>
              <a:rPr lang="fa-IR" sz="2200" dirty="0">
                <a:cs typeface="B Zar" pitchFamily="2" charset="-78"/>
              </a:rPr>
              <a:t> حال طرح سه فرضيه (</a:t>
            </a:r>
            <a:r>
              <a:rPr lang="fa-IR" sz="22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مباشرت</a:t>
            </a:r>
            <a:r>
              <a:rPr lang="fa-IR" sz="2200" dirty="0">
                <a:cs typeface="B Zar" pitchFamily="2" charset="-78"/>
              </a:rPr>
              <a:t>، </a:t>
            </a:r>
            <a:r>
              <a:rPr lang="fa-IR" sz="2200" dirty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اطلاعات</a:t>
            </a:r>
            <a:r>
              <a:rPr lang="fa-IR" sz="2200" dirty="0">
                <a:cs typeface="B Zar" pitchFamily="2" charset="-78"/>
              </a:rPr>
              <a:t> ،</a:t>
            </a:r>
            <a:r>
              <a:rPr lang="fa-IR" sz="2200" dirty="0" err="1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بيمه</a:t>
            </a:r>
            <a:r>
              <a:rPr lang="fa-IR" sz="2200" dirty="0">
                <a:cs typeface="B Zar" pitchFamily="2" charset="-78"/>
              </a:rPr>
              <a:t>)</a:t>
            </a:r>
            <a:r>
              <a:rPr lang="fa-IR" sz="2200" dirty="0" err="1">
                <a:cs typeface="B Zar" pitchFamily="2" charset="-78"/>
              </a:rPr>
              <a:t>كه</a:t>
            </a:r>
            <a:r>
              <a:rPr lang="fa-IR" sz="2200" dirty="0">
                <a:cs typeface="B Zar" pitchFamily="2" charset="-78"/>
              </a:rPr>
              <a:t> فرضيه </a:t>
            </a:r>
            <a:r>
              <a:rPr lang="fa-IR" sz="2200" dirty="0" err="1">
                <a:cs typeface="B Zar" pitchFamily="2" charset="-78"/>
              </a:rPr>
              <a:t>هاي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جايگزين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براي</a:t>
            </a:r>
            <a:r>
              <a:rPr lang="fa-IR" sz="2200" dirty="0">
                <a:cs typeface="B Zar" pitchFamily="2" charset="-78"/>
              </a:rPr>
              <a:t> شرح علل </a:t>
            </a:r>
            <a:r>
              <a:rPr lang="fa-IR" sz="2200" dirty="0" err="1">
                <a:cs typeface="B Zar" pitchFamily="2" charset="-78"/>
              </a:rPr>
              <a:t>وجودخدمات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fa-IR" sz="2200" dirty="0" err="1">
                <a:cs typeface="B Zar" pitchFamily="2" charset="-78"/>
              </a:rPr>
              <a:t>حسابرسي</a:t>
            </a:r>
            <a:r>
              <a:rPr lang="fa-IR" sz="2200" dirty="0">
                <a:cs typeface="B Zar" pitchFamily="2" charset="-78"/>
              </a:rPr>
              <a:t> است سبب </a:t>
            </a:r>
            <a:r>
              <a:rPr lang="fa-IR" sz="2200" dirty="0" err="1">
                <a:cs typeface="B Zar" pitchFamily="2" charset="-78"/>
              </a:rPr>
              <a:t>مي</a:t>
            </a:r>
            <a:r>
              <a:rPr lang="fa-IR" sz="2200" dirty="0">
                <a:cs typeface="B Zar" pitchFamily="2" charset="-78"/>
              </a:rPr>
              <a:t> شود تا </a:t>
            </a:r>
            <a:r>
              <a:rPr lang="fa-IR" sz="2200" dirty="0" err="1">
                <a:cs typeface="B Zar" pitchFamily="2" charset="-78"/>
              </a:rPr>
              <a:t>ديدگاههاي</a:t>
            </a:r>
            <a:r>
              <a:rPr lang="fa-IR" sz="2200" dirty="0">
                <a:cs typeface="B Zar" pitchFamily="2" charset="-78"/>
              </a:rPr>
              <a:t> متفاوت مربوط به ارزش محصول </a:t>
            </a:r>
            <a:r>
              <a:rPr lang="fa-IR" sz="2200" dirty="0" err="1">
                <a:cs typeface="B Zar" pitchFamily="2" charset="-78"/>
              </a:rPr>
              <a:t>نهايي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فرايند</a:t>
            </a:r>
            <a:r>
              <a:rPr lang="fa-IR" sz="2200" dirty="0">
                <a:cs typeface="B Zar" pitchFamily="2" charset="-78"/>
              </a:rPr>
              <a:t> </a:t>
            </a:r>
            <a:r>
              <a:rPr lang="fa-IR" sz="2200" dirty="0" err="1">
                <a:cs typeface="B Zar" pitchFamily="2" charset="-78"/>
              </a:rPr>
              <a:t>حسابرسي</a:t>
            </a:r>
            <a:r>
              <a:rPr lang="fa-IR" sz="2200" dirty="0">
                <a:cs typeface="B Zar" pitchFamily="2" charset="-78"/>
              </a:rPr>
              <a:t> شرح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داده شود. </a:t>
            </a:r>
            <a:r>
              <a:rPr lang="en-US" sz="2200" dirty="0">
                <a:cs typeface="B Zar" pitchFamily="2" charset="-78"/>
              </a:rPr>
              <a:t>        </a:t>
            </a:r>
            <a:r>
              <a:rPr lang="fa-IR" sz="2200" dirty="0">
                <a:cs typeface="B Zar" pitchFamily="2" charset="-78"/>
              </a:rPr>
              <a:t>    </a:t>
            </a: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  <a:p>
            <a:pPr>
              <a:buNone/>
            </a:pPr>
            <a:endParaRPr lang="fa-IR" sz="2000" dirty="0">
              <a:cs typeface="B Zar" pitchFamily="2" charset="-78"/>
            </a:endParaRPr>
          </a:p>
          <a:p>
            <a:pPr>
              <a:buNone/>
            </a:pPr>
            <a:r>
              <a:rPr lang="fa-IR" sz="2000" dirty="0">
                <a:cs typeface="B Zar" pitchFamily="2" charset="-78"/>
              </a:rPr>
              <a:t>									</a:t>
            </a:r>
            <a:endParaRPr lang="en-US" sz="2000" dirty="0">
              <a:cs typeface="B Zar" pitchFamily="2" charset="-78"/>
            </a:endParaRPr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357298"/>
            <a:ext cx="123825" cy="123825"/>
          </a:xfrm>
          <a:prstGeom prst="rect">
            <a:avLst/>
          </a:prstGeom>
          <a:noFill/>
        </p:spPr>
      </p:pic>
      <p:pic>
        <p:nvPicPr>
          <p:cNvPr id="8196" name="Picture 4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2428868"/>
            <a:ext cx="123825" cy="123825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3143248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8572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/>
            <a:r>
              <a:rPr lang="fa-IR" sz="2000" u="sng" dirty="0">
                <a:solidFill>
                  <a:srgbClr val="002060"/>
                </a:solidFill>
                <a:cs typeface="B Zar" pitchFamily="2" charset="-78"/>
              </a:rPr>
              <a:t>5- پیشینه حسابرسی در ایران :  </a:t>
            </a:r>
            <a:r>
              <a:rPr lang="fa-IR" sz="2000" u="sng" dirty="0">
                <a:cs typeface="B Zar" pitchFamily="2" charset="-78"/>
              </a:rPr>
              <a:t>                                                                                                                     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55" y="0"/>
            <a:ext cx="142845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786842" y="0"/>
            <a:ext cx="142876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8143900" y="5857892"/>
            <a:ext cx="500066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/>
              <a:t>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200" dirty="0">
                <a:cs typeface="B Zar" pitchFamily="2" charset="-78"/>
              </a:rPr>
              <a:t>نخستين باري كه در قوانين ايران به موضوع حسابرسي اشاره شد در قانون تجارت مصوب سال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1311 است كه طي آن مقرر گرديد كه مجمع عمومي هر شركت سهامي يك يا چند بازرس را از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بين صاحبان سهام يا ا ز خارج انتخاب كند</a:t>
            </a:r>
            <a:r>
              <a:rPr lang="fa-IR" sz="2200" dirty="0">
                <a:cs typeface="B Zar" pitchFamily="2" charset="-78"/>
              </a:rPr>
              <a:t>.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استفاده از خدمات حسابداران خبره در امر حسابرسي مالياتي نخستين بار در قانون ماليات بردرآمد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سال 1328 عنوان شد.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با تصويب قانون مالياتهاي مستقيم سال 1345 ، به منظور تعيين و معرفي حسابداران رسمي ،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كانون حسابداران رسمي تشكيل ش</a:t>
            </a:r>
            <a:r>
              <a:rPr lang="fa-IR" sz="2200" dirty="0">
                <a:cs typeface="B Zar" pitchFamily="2" charset="-78"/>
              </a:rPr>
              <a:t>د.</a:t>
            </a:r>
            <a:r>
              <a:rPr lang="ar-SA" sz="2200" dirty="0">
                <a:cs typeface="B Zar" pitchFamily="2" charset="-78"/>
              </a:rPr>
              <a:t> آيين نامه مربوط به نحوه انتخاب حسابداران رسمي در سال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1346 و اساسنامه كانون در سال 1351 به تصويب رسيد</a:t>
            </a:r>
            <a:r>
              <a:rPr lang="fa-IR" sz="2200" dirty="0">
                <a:cs typeface="B Zar" pitchFamily="2" charset="-78"/>
              </a:rPr>
              <a:t>.</a:t>
            </a:r>
          </a:p>
          <a:p>
            <a:pPr>
              <a:buNone/>
            </a:pPr>
            <a:r>
              <a:rPr lang="fa-IR" sz="2200" dirty="0">
                <a:cs typeface="B Zar" pitchFamily="2" charset="-78"/>
              </a:rPr>
              <a:t> </a:t>
            </a:r>
            <a:r>
              <a:rPr lang="ar-SA" sz="2200" dirty="0">
                <a:cs typeface="B Zar" pitchFamily="2" charset="-78"/>
              </a:rPr>
              <a:t> اصلاحيه قانون تجارت ( راجع به شركتهاي سهامي) مصوب 1347 ، شركتهاي سهامي عام را 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مكلف كرد كه به صورتحساب سود و زيان و ترازنامه شركت ، گزارش حسابداران رسمي را نيز</a:t>
            </a:r>
            <a:endParaRPr lang="fa-IR" sz="2200" dirty="0">
              <a:cs typeface="B Zar" pitchFamily="2" charset="-78"/>
            </a:endParaRPr>
          </a:p>
          <a:p>
            <a:pPr>
              <a:buNone/>
            </a:pPr>
            <a:r>
              <a:rPr lang="ar-SA" sz="2200" dirty="0">
                <a:cs typeface="B Zar" pitchFamily="2" charset="-78"/>
              </a:rPr>
              <a:t> ضميمه نمايند. </a:t>
            </a:r>
            <a:br>
              <a:rPr lang="ar-SA" sz="2200" dirty="0">
                <a:cs typeface="B Zar" pitchFamily="2" charset="-78"/>
              </a:rPr>
            </a:br>
            <a:r>
              <a:rPr lang="ar-SA" sz="2200" dirty="0">
                <a:cs typeface="B Zar" pitchFamily="2" charset="-78"/>
              </a:rPr>
              <a:t> </a:t>
            </a:r>
            <a:r>
              <a:rPr lang="fa-IR" sz="2200" dirty="0">
                <a:cs typeface="B Zar" pitchFamily="2" charset="-78"/>
              </a:rPr>
              <a:t>		</a:t>
            </a:r>
            <a:r>
              <a:rPr lang="fa-IR" sz="2000" dirty="0">
                <a:cs typeface="B Zar" pitchFamily="2" charset="-78"/>
              </a:rPr>
              <a:t>						</a:t>
            </a:r>
            <a:endParaRPr lang="en-US" sz="2000" dirty="0">
              <a:cs typeface="B Zar" pitchFamily="2" charset="-78"/>
            </a:endParaRPr>
          </a:p>
        </p:txBody>
      </p:sp>
      <p:pic>
        <p:nvPicPr>
          <p:cNvPr id="819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1357298"/>
            <a:ext cx="123825" cy="123825"/>
          </a:xfrm>
          <a:prstGeom prst="rect">
            <a:avLst/>
          </a:prstGeom>
          <a:noFill/>
        </p:spPr>
      </p:pic>
      <p:pic>
        <p:nvPicPr>
          <p:cNvPr id="8196" name="Picture 4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2500306"/>
            <a:ext cx="123825" cy="123825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66" y="3357562"/>
            <a:ext cx="123825" cy="123825"/>
          </a:xfrm>
          <a:prstGeom prst="rect">
            <a:avLst/>
          </a:prstGeom>
          <a:noFill/>
        </p:spPr>
      </p:pic>
      <p:pic>
        <p:nvPicPr>
          <p:cNvPr id="11" name="Picture 4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572528" y="4572008"/>
            <a:ext cx="142876" cy="142876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4D9051-AC39-473A-B86B-0711EBEED92C}"/>
              </a:ext>
            </a:extLst>
          </p:cNvPr>
          <p:cNvSpPr txBox="1"/>
          <p:nvPr/>
        </p:nvSpPr>
        <p:spPr>
          <a:xfrm>
            <a:off x="-7736398" y="6477990"/>
            <a:ext cx="1059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1969</Words>
  <Application>Microsoft Office PowerPoint</Application>
  <PresentationFormat>On-screen Show (4:3)</PresentationFormat>
  <Paragraphs>747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IranNastaliq</vt:lpstr>
      <vt:lpstr>Wingdings</vt:lpstr>
      <vt:lpstr>Office Theme</vt:lpstr>
      <vt:lpstr>به نام خدا  حسابرسي پيشرفته</vt:lpstr>
      <vt:lpstr>1- شواهدي تاريخي ازبازارخدمات حسابرسي:</vt:lpstr>
      <vt:lpstr>2- دوره پيش از تشكيل كميسيون اوراق بهاداروبورس:</vt:lpstr>
      <vt:lpstr>ادامه - دوره پيش ازتشكيل كميسيون اوراق بهادار و بورس :</vt:lpstr>
      <vt:lpstr>3- دوره پيش از پيدايش كشورآمريكا:</vt:lpstr>
      <vt:lpstr>ادامه - دوره پيش از پيدايش كشورآمريكا:</vt:lpstr>
      <vt:lpstr>4- نبودنهادهاي نظارتي فعال:</vt:lpstr>
      <vt:lpstr>خلاصه:                                                                                                                       </vt:lpstr>
      <vt:lpstr>5- پیشینه حسابرسی در ایران :                                                                                                                       </vt:lpstr>
      <vt:lpstr>ادامه - پیشینه حسابرسی در ایران :                                                                                                                       </vt:lpstr>
      <vt:lpstr>ادامه - پیشینه حسابرسی در ایران :                                                                                                                       </vt:lpstr>
      <vt:lpstr>ادامه - پیشینه حسابرسی در ایران :                                                                                                                       </vt:lpstr>
      <vt:lpstr>ادامه - پیشینه حسابرسی در ایران :                                                                                                                       </vt:lpstr>
    </vt:vector>
  </TitlesOfParts>
  <Company>121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</dc:creator>
  <cp:lastModifiedBy>nabizadeh73</cp:lastModifiedBy>
  <cp:revision>232</cp:revision>
  <dcterms:created xsi:type="dcterms:W3CDTF">2005-09-30T21:04:02Z</dcterms:created>
  <dcterms:modified xsi:type="dcterms:W3CDTF">2023-08-22T21:39:48Z</dcterms:modified>
</cp:coreProperties>
</file>