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Lst>
  <p:sldIdLst>
    <p:sldId id="258" r:id="rId4"/>
    <p:sldId id="282" r:id="rId5"/>
    <p:sldId id="283" r:id="rId6"/>
    <p:sldId id="284" r:id="rId7"/>
    <p:sldId id="260" r:id="rId8"/>
    <p:sldId id="259" r:id="rId9"/>
    <p:sldId id="261" r:id="rId10"/>
    <p:sldId id="263" r:id="rId11"/>
    <p:sldId id="285" r:id="rId12"/>
    <p:sldId id="286" r:id="rId13"/>
    <p:sldId id="287" r:id="rId14"/>
    <p:sldId id="288" r:id="rId15"/>
    <p:sldId id="289" r:id="rId16"/>
    <p:sldId id="290" r:id="rId17"/>
    <p:sldId id="292" r:id="rId18"/>
    <p:sldId id="291" r:id="rId19"/>
    <p:sldId id="350" r:id="rId20"/>
    <p:sldId id="351" r:id="rId21"/>
    <p:sldId id="352" r:id="rId22"/>
    <p:sldId id="293" r:id="rId23"/>
    <p:sldId id="294" r:id="rId24"/>
    <p:sldId id="295" r:id="rId25"/>
    <p:sldId id="296" r:id="rId26"/>
    <p:sldId id="297"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7" r:id="rId43"/>
    <p:sldId id="318"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337" r:id="rId61"/>
    <p:sldId id="338" r:id="rId62"/>
    <p:sldId id="339" r:id="rId63"/>
    <p:sldId id="340" r:id="rId64"/>
    <p:sldId id="341" r:id="rId65"/>
    <p:sldId id="342" r:id="rId66"/>
    <p:sldId id="343" r:id="rId67"/>
    <p:sldId id="344" r:id="rId68"/>
    <p:sldId id="345" r:id="rId69"/>
    <p:sldId id="346" r:id="rId70"/>
    <p:sldId id="347" r:id="rId71"/>
    <p:sldId id="348" r:id="rId72"/>
    <p:sldId id="273" r:id="rId73"/>
    <p:sldId id="274" r:id="rId74"/>
    <p:sldId id="275" r:id="rId75"/>
    <p:sldId id="276" r:id="rId76"/>
    <p:sldId id="277" r:id="rId77"/>
    <p:sldId id="278" r:id="rId78"/>
    <p:sldId id="280" r:id="rId79"/>
    <p:sldId id="281" r:id="rId80"/>
    <p:sldId id="353" r:id="rId81"/>
    <p:sldId id="354" r:id="rId8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49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viewProps" Target="viewProps.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61" Type="http://schemas.openxmlformats.org/officeDocument/2006/relationships/slide" Target="slides/slide58.xml"/><Relationship Id="rId82" Type="http://schemas.openxmlformats.org/officeDocument/2006/relationships/slide" Target="slides/slide7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3DD5FA-0B3A-4AEF-81D3-C68970E6961B}"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4A5966E0-DC96-47C9-9B5B-1DA508D17383}">
      <dgm:prSet phldrT="[Text]"/>
      <dgm:spPr>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D92667A4-449F-429C-9DF8-4AF243F5BE98}" type="parTrans" cxnId="{64C94DF6-07C4-4BBF-95A5-32F4F2922B59}">
      <dgm:prSet/>
      <dgm:spPr/>
      <dgm:t>
        <a:bodyPr/>
        <a:lstStyle/>
        <a:p>
          <a:endParaRPr lang="en-US"/>
        </a:p>
      </dgm:t>
    </dgm:pt>
    <dgm:pt modelId="{F180A962-B971-41F0-9232-D8D232C092E5}" type="sibTrans" cxnId="{64C94DF6-07C4-4BBF-95A5-32F4F2922B59}">
      <dgm:prSet/>
      <dgm:spPr/>
      <dgm:t>
        <a:bodyPr/>
        <a:lstStyle/>
        <a:p>
          <a:endParaRPr lang="en-US"/>
        </a:p>
      </dgm:t>
    </dgm:pt>
    <dgm:pt modelId="{F1025A39-583E-4679-A8DE-A8C2F838EC47}">
      <dgm:prSet phldrT="[Text]" phldr="1"/>
      <dgm:spPr>
        <a:solidFill>
          <a:srgbClr val="F9AD6F"/>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52868FBF-D8FB-4989-ADB2-FA44B62A363E}" type="sibTrans" cxnId="{AF1850D4-FD60-498F-B69C-ADA422B8653F}">
      <dgm:prSet/>
      <dgm:spPr/>
      <dgm:t>
        <a:bodyPr/>
        <a:lstStyle/>
        <a:p>
          <a:endParaRPr lang="en-US"/>
        </a:p>
      </dgm:t>
    </dgm:pt>
    <dgm:pt modelId="{84AE24F2-D693-4909-857B-3070C51E3307}" type="parTrans" cxnId="{AF1850D4-FD60-498F-B69C-ADA422B8653F}">
      <dgm:prSet/>
      <dgm:spPr/>
      <dgm:t>
        <a:bodyPr/>
        <a:lstStyle/>
        <a:p>
          <a:endParaRPr lang="en-US"/>
        </a:p>
      </dgm:t>
    </dgm:pt>
    <dgm:pt modelId="{A5F9AA5F-27CE-4235-AA26-3509CC48981E}">
      <dgm:prSet phldrT="[Text]" phldr="1"/>
      <dgm:spPr>
        <a:solidFill>
          <a:srgbClr val="F9AD6F"/>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CEAF7152-D139-4EAD-89F6-6C2F7F7169A4}" type="sibTrans" cxnId="{A5D1D439-422E-4165-B6B7-3F8D89C49C73}">
      <dgm:prSet/>
      <dgm:spPr/>
      <dgm:t>
        <a:bodyPr/>
        <a:lstStyle/>
        <a:p>
          <a:endParaRPr lang="en-US"/>
        </a:p>
      </dgm:t>
    </dgm:pt>
    <dgm:pt modelId="{37B856B6-E9C7-4694-A159-466224CB4314}" type="parTrans" cxnId="{A5D1D439-422E-4165-B6B7-3F8D89C49C73}">
      <dgm:prSet/>
      <dgm:spPr/>
      <dgm:t>
        <a:bodyPr/>
        <a:lstStyle/>
        <a:p>
          <a:endParaRPr lang="en-US"/>
        </a:p>
      </dgm:t>
    </dgm:pt>
    <dgm:pt modelId="{924258F7-BBBC-4CCB-9110-EB3DEA4F391C}">
      <dgm:prSet phldrT="[Text]" phldr="1"/>
      <dgm:spPr>
        <a:solidFill>
          <a:srgbClr val="F9AD6F"/>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1BD0DBEF-9C2C-4D71-9DD8-E704BAC8AC3A}" type="sibTrans" cxnId="{E791C786-DC0C-4A4F-9215-96870875E3AB}">
      <dgm:prSet/>
      <dgm:spPr/>
      <dgm:t>
        <a:bodyPr/>
        <a:lstStyle/>
        <a:p>
          <a:endParaRPr lang="en-US"/>
        </a:p>
      </dgm:t>
    </dgm:pt>
    <dgm:pt modelId="{A83208FA-D28E-4251-B7CF-1468D1A18F4F}" type="parTrans" cxnId="{E791C786-DC0C-4A4F-9215-96870875E3AB}">
      <dgm:prSet/>
      <dgm:spPr/>
      <dgm:t>
        <a:bodyPr/>
        <a:lstStyle/>
        <a:p>
          <a:endParaRPr lang="en-US"/>
        </a:p>
      </dgm:t>
    </dgm:pt>
    <dgm:pt modelId="{FABC6E60-7B1D-4E89-8862-7368F195C143}">
      <dgm:prSet phldrT="[Text]" phldr="1"/>
      <dgm:spPr>
        <a:solidFill>
          <a:schemeClr val="bg1">
            <a:lumMod val="75000"/>
          </a:schemeClr>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A77E50A1-0788-4DA6-9B02-BBA1B43BA904}" type="sibTrans" cxnId="{551B3AD2-5FAF-4183-B27D-A5CCFD806DFD}">
      <dgm:prSet/>
      <dgm:spPr/>
      <dgm:t>
        <a:bodyPr/>
        <a:lstStyle/>
        <a:p>
          <a:endParaRPr lang="en-US"/>
        </a:p>
      </dgm:t>
    </dgm:pt>
    <dgm:pt modelId="{9AFB8BF0-C61D-444A-BAE4-A93152C3B14F}" type="parTrans" cxnId="{551B3AD2-5FAF-4183-B27D-A5CCFD806DFD}">
      <dgm:prSet/>
      <dgm:spPr/>
      <dgm:t>
        <a:bodyPr/>
        <a:lstStyle/>
        <a:p>
          <a:endParaRPr lang="en-US"/>
        </a:p>
      </dgm:t>
    </dgm:pt>
    <dgm:pt modelId="{082C87EB-2A5B-482E-98B8-4DB5BFB2DCDB}">
      <dgm:prSet phldrT="[Text]" phldr="1"/>
      <dgm:spPr>
        <a:solidFill>
          <a:schemeClr val="bg1">
            <a:lumMod val="75000"/>
          </a:schemeClr>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20837F7B-9701-4424-B0D7-60F3E73BD2B1}" type="sibTrans" cxnId="{3639533F-B7B2-46D9-A760-C075AC516146}">
      <dgm:prSet/>
      <dgm:spPr/>
      <dgm:t>
        <a:bodyPr/>
        <a:lstStyle/>
        <a:p>
          <a:endParaRPr lang="en-US"/>
        </a:p>
      </dgm:t>
    </dgm:pt>
    <dgm:pt modelId="{22DA59D8-E382-48EF-A2F3-2AE26467E83D}" type="parTrans" cxnId="{3639533F-B7B2-46D9-A760-C075AC516146}">
      <dgm:prSet/>
      <dgm:spPr/>
      <dgm:t>
        <a:bodyPr/>
        <a:lstStyle/>
        <a:p>
          <a:endParaRPr lang="en-US"/>
        </a:p>
      </dgm:t>
    </dgm:pt>
    <dgm:pt modelId="{A18FC9C4-4D16-492A-A3BF-CF6822028C6D}">
      <dgm:prSet phldrT="[Text]" phldr="1"/>
      <dgm:spPr>
        <a:solidFill>
          <a:schemeClr val="bg1">
            <a:lumMod val="75000"/>
          </a:schemeClr>
        </a:solidFill>
        <a:ln>
          <a:noFill/>
        </a:ln>
        <a:effectLst/>
        <a:scene3d>
          <a:camera prst="orthographicFront">
            <a:rot lat="0" lon="0" rev="0"/>
          </a:camera>
          <a:lightRig rig="contrasting" dir="t">
            <a:rot lat="0" lon="0" rev="7800000"/>
          </a:lightRig>
        </a:scene3d>
        <a:sp3d>
          <a:bevelT w="139700" h="139700"/>
        </a:sp3d>
      </dgm:spPr>
      <dgm:t>
        <a:bodyPr/>
        <a:lstStyle/>
        <a:p>
          <a:endParaRPr lang="en-US" dirty="0"/>
        </a:p>
      </dgm:t>
    </dgm:pt>
    <dgm:pt modelId="{A0D9368E-EE82-45CA-93FC-CC94A750001A}" type="sibTrans" cxnId="{7BDD6847-01EF-4A3E-B131-93F2273FD56E}">
      <dgm:prSet/>
      <dgm:spPr/>
      <dgm:t>
        <a:bodyPr/>
        <a:lstStyle/>
        <a:p>
          <a:endParaRPr lang="en-US"/>
        </a:p>
      </dgm:t>
    </dgm:pt>
    <dgm:pt modelId="{FB5477F1-89A5-495E-9300-6A0CA2043B12}" type="parTrans" cxnId="{7BDD6847-01EF-4A3E-B131-93F2273FD56E}">
      <dgm:prSet/>
      <dgm:spPr/>
      <dgm:t>
        <a:bodyPr/>
        <a:lstStyle/>
        <a:p>
          <a:endParaRPr lang="en-US"/>
        </a:p>
      </dgm:t>
    </dgm:pt>
    <dgm:pt modelId="{10D6135F-1DEA-4D7A-8DD6-A8C1CA041C15}" type="pres">
      <dgm:prSet presAssocID="{1F3DD5FA-0B3A-4AEF-81D3-C68970E6961B}" presName="linear" presStyleCnt="0">
        <dgm:presLayoutVars>
          <dgm:dir/>
          <dgm:resizeHandles val="exact"/>
        </dgm:presLayoutVars>
      </dgm:prSet>
      <dgm:spPr/>
    </dgm:pt>
    <dgm:pt modelId="{E7B4E06B-7DC9-4499-B14B-355C9BBEE64D}" type="pres">
      <dgm:prSet presAssocID="{4A5966E0-DC96-47C9-9B5B-1DA508D17383}" presName="comp" presStyleCnt="0"/>
      <dgm:spPr/>
    </dgm:pt>
    <dgm:pt modelId="{2005C86F-45A1-4103-94A4-0EEC77AF81F1}" type="pres">
      <dgm:prSet presAssocID="{4A5966E0-DC96-47C9-9B5B-1DA508D17383}" presName="box" presStyleLbl="node1" presStyleIdx="0" presStyleCnt="3"/>
      <dgm:spPr/>
    </dgm:pt>
    <dgm:pt modelId="{11935153-A61E-4B6B-B462-1BB5697DB409}" type="pres">
      <dgm:prSet presAssocID="{4A5966E0-DC96-47C9-9B5B-1DA508D17383}" presName="img" presStyleLbl="fgImgPlace1" presStyleIdx="0" presStyleCnt="3" custScaleX="90909" custLinFactX="187374" custLinFactNeighborX="200000" custLinFactNeighborY="-5469"/>
      <dgm:spPr>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B60A2248-4DB8-4E9A-8639-A4D3026C45F9}" type="pres">
      <dgm:prSet presAssocID="{4A5966E0-DC96-47C9-9B5B-1DA508D17383}" presName="text" presStyleLbl="node1" presStyleIdx="0" presStyleCnt="3">
        <dgm:presLayoutVars>
          <dgm:bulletEnabled val="1"/>
        </dgm:presLayoutVars>
      </dgm:prSet>
      <dgm:spPr/>
    </dgm:pt>
    <dgm:pt modelId="{2CDC4277-736C-4A46-9F90-242AF9CA2CE9}" type="pres">
      <dgm:prSet presAssocID="{F180A962-B971-41F0-9232-D8D232C092E5}" presName="spacer" presStyleCnt="0"/>
      <dgm:spPr/>
    </dgm:pt>
    <dgm:pt modelId="{6C06E51D-7FD4-4804-8BB9-ED0943A47D37}" type="pres">
      <dgm:prSet presAssocID="{A18FC9C4-4D16-492A-A3BF-CF6822028C6D}" presName="comp" presStyleCnt="0"/>
      <dgm:spPr/>
    </dgm:pt>
    <dgm:pt modelId="{F7F48F9A-1077-4ABD-89D9-FAC979C113EF}" type="pres">
      <dgm:prSet presAssocID="{A18FC9C4-4D16-492A-A3BF-CF6822028C6D}" presName="box" presStyleLbl="node1" presStyleIdx="1" presStyleCnt="3"/>
      <dgm:spPr/>
    </dgm:pt>
    <dgm:pt modelId="{3FEE0796-96DE-4DFE-9406-73DFF7E5E669}" type="pres">
      <dgm:prSet presAssocID="{A18FC9C4-4D16-492A-A3BF-CF6822028C6D}" presName="img" presStyleLbl="fgImgPlace1" presStyleIdx="1" presStyleCnt="3" custLinFactX="180209" custLinFactNeighborX="200000" custLinFactNeighborY="78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7E8920F1-F2ED-47E6-BAC1-E0B5210F37DB}" type="pres">
      <dgm:prSet presAssocID="{A18FC9C4-4D16-492A-A3BF-CF6822028C6D}" presName="text" presStyleLbl="node1" presStyleIdx="1" presStyleCnt="3">
        <dgm:presLayoutVars>
          <dgm:bulletEnabled val="1"/>
        </dgm:presLayoutVars>
      </dgm:prSet>
      <dgm:spPr/>
    </dgm:pt>
    <dgm:pt modelId="{38DD54FD-2579-4B47-AC43-2214C7ECF6D2}" type="pres">
      <dgm:prSet presAssocID="{A0D9368E-EE82-45CA-93FC-CC94A750001A}" presName="spacer" presStyleCnt="0"/>
      <dgm:spPr/>
    </dgm:pt>
    <dgm:pt modelId="{D92A1B59-D6B6-452F-A259-BB11BA6C9438}" type="pres">
      <dgm:prSet presAssocID="{924258F7-BBBC-4CCB-9110-EB3DEA4F391C}" presName="comp" presStyleCnt="0"/>
      <dgm:spPr/>
    </dgm:pt>
    <dgm:pt modelId="{601C7D53-E0D3-4C60-8F1A-87794BAB58D0}" type="pres">
      <dgm:prSet presAssocID="{924258F7-BBBC-4CCB-9110-EB3DEA4F391C}" presName="box" presStyleLbl="node1" presStyleIdx="2" presStyleCnt="3"/>
      <dgm:spPr/>
    </dgm:pt>
    <dgm:pt modelId="{8A086471-4D87-4390-B64A-14155465B2D8}" type="pres">
      <dgm:prSet presAssocID="{924258F7-BBBC-4CCB-9110-EB3DEA4F391C}" presName="img" presStyleLbl="fgImgPlace1" presStyleIdx="2" presStyleCnt="3" custLinFactX="186069" custLinFactNeighborX="200000" custLinFactNeighborY="-3124"/>
      <dgm:spPr>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9A5F7544-7981-4667-A8B6-490EC355868D}" type="pres">
      <dgm:prSet presAssocID="{924258F7-BBBC-4CCB-9110-EB3DEA4F391C}" presName="text" presStyleLbl="node1" presStyleIdx="2" presStyleCnt="3">
        <dgm:presLayoutVars>
          <dgm:bulletEnabled val="1"/>
        </dgm:presLayoutVars>
      </dgm:prSet>
      <dgm:spPr/>
    </dgm:pt>
  </dgm:ptLst>
  <dgm:cxnLst>
    <dgm:cxn modelId="{EF2C5701-0060-4FD2-AFD8-1102FE51801E}" type="presOf" srcId="{1F3DD5FA-0B3A-4AEF-81D3-C68970E6961B}" destId="{10D6135F-1DEA-4D7A-8DD6-A8C1CA041C15}" srcOrd="0" destOrd="0" presId="urn:microsoft.com/office/officeart/2005/8/layout/vList4#1"/>
    <dgm:cxn modelId="{B97CE316-8909-4652-8224-480D41C66142}" type="presOf" srcId="{082C87EB-2A5B-482E-98B8-4DB5BFB2DCDB}" destId="{7E8920F1-F2ED-47E6-BAC1-E0B5210F37DB}" srcOrd="1" destOrd="1" presId="urn:microsoft.com/office/officeart/2005/8/layout/vList4#1"/>
    <dgm:cxn modelId="{B9746E1B-AE86-435F-98FA-CFBFA30B6A87}" type="presOf" srcId="{F1025A39-583E-4679-A8DE-A8C2F838EC47}" destId="{9A5F7544-7981-4667-A8B6-490EC355868D}" srcOrd="1" destOrd="1" presId="urn:microsoft.com/office/officeart/2005/8/layout/vList4#1"/>
    <dgm:cxn modelId="{ACF1462D-CAB9-4BA7-BF33-19B0A165F0BE}" type="presOf" srcId="{4A5966E0-DC96-47C9-9B5B-1DA508D17383}" destId="{2005C86F-45A1-4103-94A4-0EEC77AF81F1}" srcOrd="0" destOrd="0" presId="urn:microsoft.com/office/officeart/2005/8/layout/vList4#1"/>
    <dgm:cxn modelId="{8C28A238-FD05-4925-A2B7-E083FE804721}" type="presOf" srcId="{082C87EB-2A5B-482E-98B8-4DB5BFB2DCDB}" destId="{F7F48F9A-1077-4ABD-89D9-FAC979C113EF}" srcOrd="0" destOrd="1" presId="urn:microsoft.com/office/officeart/2005/8/layout/vList4#1"/>
    <dgm:cxn modelId="{A5D1D439-422E-4165-B6B7-3F8D89C49C73}" srcId="{924258F7-BBBC-4CCB-9110-EB3DEA4F391C}" destId="{A5F9AA5F-27CE-4235-AA26-3509CC48981E}" srcOrd="1" destOrd="0" parTransId="{37B856B6-E9C7-4694-A159-466224CB4314}" sibTransId="{CEAF7152-D139-4EAD-89F6-6C2F7F7169A4}"/>
    <dgm:cxn modelId="{3639533F-B7B2-46D9-A760-C075AC516146}" srcId="{A18FC9C4-4D16-492A-A3BF-CF6822028C6D}" destId="{082C87EB-2A5B-482E-98B8-4DB5BFB2DCDB}" srcOrd="0" destOrd="0" parTransId="{22DA59D8-E382-48EF-A2F3-2AE26467E83D}" sibTransId="{20837F7B-9701-4424-B0D7-60F3E73BD2B1}"/>
    <dgm:cxn modelId="{7BDD6847-01EF-4A3E-B131-93F2273FD56E}" srcId="{1F3DD5FA-0B3A-4AEF-81D3-C68970E6961B}" destId="{A18FC9C4-4D16-492A-A3BF-CF6822028C6D}" srcOrd="1" destOrd="0" parTransId="{FB5477F1-89A5-495E-9300-6A0CA2043B12}" sibTransId="{A0D9368E-EE82-45CA-93FC-CC94A750001A}"/>
    <dgm:cxn modelId="{46349084-2972-414A-96B1-C902BA23EB73}" type="presOf" srcId="{FABC6E60-7B1D-4E89-8862-7368F195C143}" destId="{7E8920F1-F2ED-47E6-BAC1-E0B5210F37DB}" srcOrd="1" destOrd="2" presId="urn:microsoft.com/office/officeart/2005/8/layout/vList4#1"/>
    <dgm:cxn modelId="{765C9486-AA5D-4E50-8F52-5D7097BDDCED}" type="presOf" srcId="{A18FC9C4-4D16-492A-A3BF-CF6822028C6D}" destId="{F7F48F9A-1077-4ABD-89D9-FAC979C113EF}" srcOrd="0" destOrd="0" presId="urn:microsoft.com/office/officeart/2005/8/layout/vList4#1"/>
    <dgm:cxn modelId="{E791C786-DC0C-4A4F-9215-96870875E3AB}" srcId="{1F3DD5FA-0B3A-4AEF-81D3-C68970E6961B}" destId="{924258F7-BBBC-4CCB-9110-EB3DEA4F391C}" srcOrd="2" destOrd="0" parTransId="{A83208FA-D28E-4251-B7CF-1468D1A18F4F}" sibTransId="{1BD0DBEF-9C2C-4D71-9DD8-E704BAC8AC3A}"/>
    <dgm:cxn modelId="{D2742989-9848-4AB1-AFA9-E9545FD3133C}" type="presOf" srcId="{F1025A39-583E-4679-A8DE-A8C2F838EC47}" destId="{601C7D53-E0D3-4C60-8F1A-87794BAB58D0}" srcOrd="0" destOrd="1" presId="urn:microsoft.com/office/officeart/2005/8/layout/vList4#1"/>
    <dgm:cxn modelId="{F5F35DAA-BD23-4568-8FD7-97B6D2B7BB17}" type="presOf" srcId="{4A5966E0-DC96-47C9-9B5B-1DA508D17383}" destId="{B60A2248-4DB8-4E9A-8639-A4D3026C45F9}" srcOrd="1" destOrd="0" presId="urn:microsoft.com/office/officeart/2005/8/layout/vList4#1"/>
    <dgm:cxn modelId="{F195BFAD-C9E0-46E6-B7BC-2821BAD056FF}" type="presOf" srcId="{FABC6E60-7B1D-4E89-8862-7368F195C143}" destId="{F7F48F9A-1077-4ABD-89D9-FAC979C113EF}" srcOrd="0" destOrd="2" presId="urn:microsoft.com/office/officeart/2005/8/layout/vList4#1"/>
    <dgm:cxn modelId="{D165E7B5-92CF-47B4-8F47-13775BBB0CF7}" type="presOf" srcId="{A18FC9C4-4D16-492A-A3BF-CF6822028C6D}" destId="{7E8920F1-F2ED-47E6-BAC1-E0B5210F37DB}" srcOrd="1" destOrd="0" presId="urn:microsoft.com/office/officeart/2005/8/layout/vList4#1"/>
    <dgm:cxn modelId="{B438F0C1-78BA-427B-ADAA-BCD2FE96E6E0}" type="presOf" srcId="{A5F9AA5F-27CE-4235-AA26-3509CC48981E}" destId="{601C7D53-E0D3-4C60-8F1A-87794BAB58D0}" srcOrd="0" destOrd="2" presId="urn:microsoft.com/office/officeart/2005/8/layout/vList4#1"/>
    <dgm:cxn modelId="{8F1F85C5-E898-47DD-B265-42ACC10E70A4}" type="presOf" srcId="{924258F7-BBBC-4CCB-9110-EB3DEA4F391C}" destId="{9A5F7544-7981-4667-A8B6-490EC355868D}" srcOrd="1" destOrd="0" presId="urn:microsoft.com/office/officeart/2005/8/layout/vList4#1"/>
    <dgm:cxn modelId="{26B390C9-2005-4EDD-9172-72433E37A273}" type="presOf" srcId="{924258F7-BBBC-4CCB-9110-EB3DEA4F391C}" destId="{601C7D53-E0D3-4C60-8F1A-87794BAB58D0}" srcOrd="0" destOrd="0" presId="urn:microsoft.com/office/officeart/2005/8/layout/vList4#1"/>
    <dgm:cxn modelId="{551B3AD2-5FAF-4183-B27D-A5CCFD806DFD}" srcId="{A18FC9C4-4D16-492A-A3BF-CF6822028C6D}" destId="{FABC6E60-7B1D-4E89-8862-7368F195C143}" srcOrd="1" destOrd="0" parTransId="{9AFB8BF0-C61D-444A-BAE4-A93152C3B14F}" sibTransId="{A77E50A1-0788-4DA6-9B02-BBA1B43BA904}"/>
    <dgm:cxn modelId="{82ABCED2-9AD9-4E67-AA18-4D14542EFCC5}" type="presOf" srcId="{A5F9AA5F-27CE-4235-AA26-3509CC48981E}" destId="{9A5F7544-7981-4667-A8B6-490EC355868D}" srcOrd="1" destOrd="2" presId="urn:microsoft.com/office/officeart/2005/8/layout/vList4#1"/>
    <dgm:cxn modelId="{AF1850D4-FD60-498F-B69C-ADA422B8653F}" srcId="{924258F7-BBBC-4CCB-9110-EB3DEA4F391C}" destId="{F1025A39-583E-4679-A8DE-A8C2F838EC47}" srcOrd="0" destOrd="0" parTransId="{84AE24F2-D693-4909-857B-3070C51E3307}" sibTransId="{52868FBF-D8FB-4989-ADB2-FA44B62A363E}"/>
    <dgm:cxn modelId="{64C94DF6-07C4-4BBF-95A5-32F4F2922B59}" srcId="{1F3DD5FA-0B3A-4AEF-81D3-C68970E6961B}" destId="{4A5966E0-DC96-47C9-9B5B-1DA508D17383}" srcOrd="0" destOrd="0" parTransId="{D92667A4-449F-429C-9DF8-4AF243F5BE98}" sibTransId="{F180A962-B971-41F0-9232-D8D232C092E5}"/>
    <dgm:cxn modelId="{22CF03A5-FE0B-41AA-8506-DDDEF6368616}" type="presParOf" srcId="{10D6135F-1DEA-4D7A-8DD6-A8C1CA041C15}" destId="{E7B4E06B-7DC9-4499-B14B-355C9BBEE64D}" srcOrd="0" destOrd="0" presId="urn:microsoft.com/office/officeart/2005/8/layout/vList4#1"/>
    <dgm:cxn modelId="{C9C68AC0-26B3-4496-B8D9-7DFDFABD86C2}" type="presParOf" srcId="{E7B4E06B-7DC9-4499-B14B-355C9BBEE64D}" destId="{2005C86F-45A1-4103-94A4-0EEC77AF81F1}" srcOrd="0" destOrd="0" presId="urn:microsoft.com/office/officeart/2005/8/layout/vList4#1"/>
    <dgm:cxn modelId="{B45B87EC-9021-4CD7-A525-08228C9A01EA}" type="presParOf" srcId="{E7B4E06B-7DC9-4499-B14B-355C9BBEE64D}" destId="{11935153-A61E-4B6B-B462-1BB5697DB409}" srcOrd="1" destOrd="0" presId="urn:microsoft.com/office/officeart/2005/8/layout/vList4#1"/>
    <dgm:cxn modelId="{EA31B3DA-7261-4386-AC44-82723BC3A312}" type="presParOf" srcId="{E7B4E06B-7DC9-4499-B14B-355C9BBEE64D}" destId="{B60A2248-4DB8-4E9A-8639-A4D3026C45F9}" srcOrd="2" destOrd="0" presId="urn:microsoft.com/office/officeart/2005/8/layout/vList4#1"/>
    <dgm:cxn modelId="{032590C5-4556-4ACE-8436-0EA6EA59F872}" type="presParOf" srcId="{10D6135F-1DEA-4D7A-8DD6-A8C1CA041C15}" destId="{2CDC4277-736C-4A46-9F90-242AF9CA2CE9}" srcOrd="1" destOrd="0" presId="urn:microsoft.com/office/officeart/2005/8/layout/vList4#1"/>
    <dgm:cxn modelId="{76504BCD-EB2F-4D54-958C-D95BA8A50430}" type="presParOf" srcId="{10D6135F-1DEA-4D7A-8DD6-A8C1CA041C15}" destId="{6C06E51D-7FD4-4804-8BB9-ED0943A47D37}" srcOrd="2" destOrd="0" presId="urn:microsoft.com/office/officeart/2005/8/layout/vList4#1"/>
    <dgm:cxn modelId="{A4CF116B-2B45-415B-B661-5633C44087A2}" type="presParOf" srcId="{6C06E51D-7FD4-4804-8BB9-ED0943A47D37}" destId="{F7F48F9A-1077-4ABD-89D9-FAC979C113EF}" srcOrd="0" destOrd="0" presId="urn:microsoft.com/office/officeart/2005/8/layout/vList4#1"/>
    <dgm:cxn modelId="{1741D060-7E8B-4FBC-9863-6B983ABEE021}" type="presParOf" srcId="{6C06E51D-7FD4-4804-8BB9-ED0943A47D37}" destId="{3FEE0796-96DE-4DFE-9406-73DFF7E5E669}" srcOrd="1" destOrd="0" presId="urn:microsoft.com/office/officeart/2005/8/layout/vList4#1"/>
    <dgm:cxn modelId="{B0907372-49D3-42A9-9234-A25D087EDEB7}" type="presParOf" srcId="{6C06E51D-7FD4-4804-8BB9-ED0943A47D37}" destId="{7E8920F1-F2ED-47E6-BAC1-E0B5210F37DB}" srcOrd="2" destOrd="0" presId="urn:microsoft.com/office/officeart/2005/8/layout/vList4#1"/>
    <dgm:cxn modelId="{2E48C4D2-0FD9-488A-844D-23608B994968}" type="presParOf" srcId="{10D6135F-1DEA-4D7A-8DD6-A8C1CA041C15}" destId="{38DD54FD-2579-4B47-AC43-2214C7ECF6D2}" srcOrd="3" destOrd="0" presId="urn:microsoft.com/office/officeart/2005/8/layout/vList4#1"/>
    <dgm:cxn modelId="{D0467EB6-055D-41D1-82AF-755AF813D9E5}" type="presParOf" srcId="{10D6135F-1DEA-4D7A-8DD6-A8C1CA041C15}" destId="{D92A1B59-D6B6-452F-A259-BB11BA6C9438}" srcOrd="4" destOrd="0" presId="urn:microsoft.com/office/officeart/2005/8/layout/vList4#1"/>
    <dgm:cxn modelId="{2B26C51A-7045-47D1-B945-96A38F0699FD}" type="presParOf" srcId="{D92A1B59-D6B6-452F-A259-BB11BA6C9438}" destId="{601C7D53-E0D3-4C60-8F1A-87794BAB58D0}" srcOrd="0" destOrd="0" presId="urn:microsoft.com/office/officeart/2005/8/layout/vList4#1"/>
    <dgm:cxn modelId="{0E912982-A539-4554-A684-CBB5D43F1B93}" type="presParOf" srcId="{D92A1B59-D6B6-452F-A259-BB11BA6C9438}" destId="{8A086471-4D87-4390-B64A-14155465B2D8}" srcOrd="1" destOrd="0" presId="urn:microsoft.com/office/officeart/2005/8/layout/vList4#1"/>
    <dgm:cxn modelId="{B78323EF-3695-44AE-9054-E5333B006518}" type="presParOf" srcId="{D92A1B59-D6B6-452F-A259-BB11BA6C9438}" destId="{9A5F7544-7981-4667-A8B6-490EC355868D}"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87E4B4-76E3-42BE-8085-AA77BBE0B0E9}" type="doc">
      <dgm:prSet loTypeId="urn:microsoft.com/office/officeart/2005/8/layout/pyramid2" loCatId="list" qsTypeId="urn:microsoft.com/office/officeart/2005/8/quickstyle/simple1" qsCatId="simple" csTypeId="urn:microsoft.com/office/officeart/2005/8/colors/accent1_2" csCatId="accent1" phldr="1"/>
      <dgm:spPr/>
    </dgm:pt>
    <dgm:pt modelId="{1B18B0DC-9B20-4E15-ADC2-158DEFAA05CF}">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a-IR" dirty="0"/>
            <a:t>حسابرسي</a:t>
          </a:r>
          <a:endParaRPr lang="en-US" dirty="0"/>
        </a:p>
      </dgm:t>
    </dgm:pt>
    <dgm:pt modelId="{03865CC3-4A48-45B9-953F-631F63EB9E6D}" type="parTrans" cxnId="{67043124-8F02-4B4C-B945-01CBFF0F1F4E}">
      <dgm:prSet/>
      <dgm:spPr/>
      <dgm:t>
        <a:bodyPr/>
        <a:lstStyle/>
        <a:p>
          <a:endParaRPr lang="en-US"/>
        </a:p>
      </dgm:t>
    </dgm:pt>
    <dgm:pt modelId="{B3660921-0AD9-4195-B38A-0619C2091A2A}" type="sibTrans" cxnId="{67043124-8F02-4B4C-B945-01CBFF0F1F4E}">
      <dgm:prSet/>
      <dgm:spPr/>
      <dgm:t>
        <a:bodyPr/>
        <a:lstStyle/>
        <a:p>
          <a:endParaRPr lang="en-US"/>
        </a:p>
      </dgm:t>
    </dgm:pt>
    <dgm:pt modelId="{A4F28829-43F8-492F-9434-86A9CDE59AE2}">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a-IR" dirty="0"/>
            <a:t>اعتباردهي</a:t>
          </a:r>
          <a:endParaRPr lang="en-US" dirty="0"/>
        </a:p>
      </dgm:t>
    </dgm:pt>
    <dgm:pt modelId="{AC151393-B802-4284-AE4A-56B69741579B}" type="parTrans" cxnId="{89F247F0-286F-49DD-909D-AA38AEE91DEE}">
      <dgm:prSet/>
      <dgm:spPr/>
      <dgm:t>
        <a:bodyPr/>
        <a:lstStyle/>
        <a:p>
          <a:endParaRPr lang="en-US"/>
        </a:p>
      </dgm:t>
    </dgm:pt>
    <dgm:pt modelId="{4E5F4EA1-FB02-4903-A361-FFDD3A1D8968}" type="sibTrans" cxnId="{89F247F0-286F-49DD-909D-AA38AEE91DEE}">
      <dgm:prSet/>
      <dgm:spPr/>
      <dgm:t>
        <a:bodyPr/>
        <a:lstStyle/>
        <a:p>
          <a:endParaRPr lang="en-US"/>
        </a:p>
      </dgm:t>
    </dgm:pt>
    <dgm:pt modelId="{2A996BB7-423A-4EA6-9CF0-A3F736D526D5}">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a-IR" dirty="0"/>
            <a:t>اطمينان بخشي</a:t>
          </a:r>
          <a:endParaRPr lang="en-US" dirty="0"/>
        </a:p>
      </dgm:t>
    </dgm:pt>
    <dgm:pt modelId="{4D2007D5-6125-40E2-9325-91727C9A1136}" type="parTrans" cxnId="{56712BAB-6850-48D7-A51B-EDC485F0C4FE}">
      <dgm:prSet/>
      <dgm:spPr/>
      <dgm:t>
        <a:bodyPr/>
        <a:lstStyle/>
        <a:p>
          <a:endParaRPr lang="en-US"/>
        </a:p>
      </dgm:t>
    </dgm:pt>
    <dgm:pt modelId="{A26F4EDB-CF80-438A-8D3C-A98EA509A084}" type="sibTrans" cxnId="{56712BAB-6850-48D7-A51B-EDC485F0C4FE}">
      <dgm:prSet/>
      <dgm:spPr/>
      <dgm:t>
        <a:bodyPr/>
        <a:lstStyle/>
        <a:p>
          <a:endParaRPr lang="en-US"/>
        </a:p>
      </dgm:t>
    </dgm:pt>
    <dgm:pt modelId="{CD2A55DC-9D83-463F-93C8-17AFC8322BAD}" type="pres">
      <dgm:prSet presAssocID="{C587E4B4-76E3-42BE-8085-AA77BBE0B0E9}" presName="compositeShape" presStyleCnt="0">
        <dgm:presLayoutVars>
          <dgm:dir/>
          <dgm:resizeHandles/>
        </dgm:presLayoutVars>
      </dgm:prSet>
      <dgm:spPr/>
    </dgm:pt>
    <dgm:pt modelId="{AB3E091C-BC3F-49D9-BE49-EB1BB4A86021}" type="pres">
      <dgm:prSet presAssocID="{C587E4B4-76E3-42BE-8085-AA77BBE0B0E9}" presName="pyramid" presStyleLbl="node1" presStyleIdx="0" presStyleCnt="1" custScaleX="96928" custScaleY="89080" custLinFactNeighborX="-68" custLinFactNeighborY="-7509"/>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938F8E7C-80AE-4ED3-AE2F-29EA0D9CD104}" type="pres">
      <dgm:prSet presAssocID="{C587E4B4-76E3-42BE-8085-AA77BBE0B0E9}" presName="theList" presStyleCnt="0"/>
      <dgm:spPr/>
    </dgm:pt>
    <dgm:pt modelId="{CB898204-EB3D-4449-A83E-6C74D487D26C}" type="pres">
      <dgm:prSet presAssocID="{1B18B0DC-9B20-4E15-ADC2-158DEFAA05CF}" presName="aNode" presStyleLbl="fgAcc1" presStyleIdx="0" presStyleCnt="3" custScaleX="81780" custScaleY="17453" custLinFactY="16858" custLinFactNeighborX="-31398" custLinFactNeighborY="100000">
        <dgm:presLayoutVars>
          <dgm:bulletEnabled val="1"/>
        </dgm:presLayoutVars>
      </dgm:prSet>
      <dgm:spPr/>
    </dgm:pt>
    <dgm:pt modelId="{326C7800-43B6-44F6-89CA-8C768BC92CB0}" type="pres">
      <dgm:prSet presAssocID="{1B18B0DC-9B20-4E15-ADC2-158DEFAA05CF}" presName="aSpace" presStyleCnt="0"/>
      <dgm:spPr/>
    </dgm:pt>
    <dgm:pt modelId="{9C38C68B-9B81-4650-AF5E-091425F36DD9}" type="pres">
      <dgm:prSet presAssocID="{A4F28829-43F8-492F-9434-86A9CDE59AE2}" presName="aNode" presStyleLbl="fgAcc1" presStyleIdx="1" presStyleCnt="3" custScaleX="81780" custScaleY="17453" custLinFactY="8236" custLinFactNeighborX="-20897" custLinFactNeighborY="100000">
        <dgm:presLayoutVars>
          <dgm:bulletEnabled val="1"/>
        </dgm:presLayoutVars>
      </dgm:prSet>
      <dgm:spPr/>
    </dgm:pt>
    <dgm:pt modelId="{ED3C635E-5C39-43B9-B983-796DF0CC0087}" type="pres">
      <dgm:prSet presAssocID="{A4F28829-43F8-492F-9434-86A9CDE59AE2}" presName="aSpace" presStyleCnt="0"/>
      <dgm:spPr/>
    </dgm:pt>
    <dgm:pt modelId="{F156B236-0682-42B1-AC39-D7ADF0DD4143}" type="pres">
      <dgm:prSet presAssocID="{2A996BB7-423A-4EA6-9CF0-A3F736D526D5}" presName="aNode" presStyleLbl="fgAcc1" presStyleIdx="2" presStyleCnt="3" custScaleX="81780" custScaleY="17453" custLinFactNeighborX="-8165" custLinFactNeighborY="96914">
        <dgm:presLayoutVars>
          <dgm:bulletEnabled val="1"/>
        </dgm:presLayoutVars>
      </dgm:prSet>
      <dgm:spPr/>
    </dgm:pt>
    <dgm:pt modelId="{48EF78A7-162C-4289-A36E-E3292BCD0A82}" type="pres">
      <dgm:prSet presAssocID="{2A996BB7-423A-4EA6-9CF0-A3F736D526D5}" presName="aSpace" presStyleCnt="0"/>
      <dgm:spPr/>
    </dgm:pt>
  </dgm:ptLst>
  <dgm:cxnLst>
    <dgm:cxn modelId="{67043124-8F02-4B4C-B945-01CBFF0F1F4E}" srcId="{C587E4B4-76E3-42BE-8085-AA77BBE0B0E9}" destId="{1B18B0DC-9B20-4E15-ADC2-158DEFAA05CF}" srcOrd="0" destOrd="0" parTransId="{03865CC3-4A48-45B9-953F-631F63EB9E6D}" sibTransId="{B3660921-0AD9-4195-B38A-0619C2091A2A}"/>
    <dgm:cxn modelId="{C8169125-075D-4112-B02F-11E9B384295D}" type="presOf" srcId="{C587E4B4-76E3-42BE-8085-AA77BBE0B0E9}" destId="{CD2A55DC-9D83-463F-93C8-17AFC8322BAD}" srcOrd="0" destOrd="0" presId="urn:microsoft.com/office/officeart/2005/8/layout/pyramid2"/>
    <dgm:cxn modelId="{F8E1493A-ECAA-47A5-A6B1-40247A1F4845}" type="presOf" srcId="{2A996BB7-423A-4EA6-9CF0-A3F736D526D5}" destId="{F156B236-0682-42B1-AC39-D7ADF0DD4143}" srcOrd="0" destOrd="0" presId="urn:microsoft.com/office/officeart/2005/8/layout/pyramid2"/>
    <dgm:cxn modelId="{3221293B-1584-4E32-B47F-28F43D93D928}" type="presOf" srcId="{A4F28829-43F8-492F-9434-86A9CDE59AE2}" destId="{9C38C68B-9B81-4650-AF5E-091425F36DD9}" srcOrd="0" destOrd="0" presId="urn:microsoft.com/office/officeart/2005/8/layout/pyramid2"/>
    <dgm:cxn modelId="{56712BAB-6850-48D7-A51B-EDC485F0C4FE}" srcId="{C587E4B4-76E3-42BE-8085-AA77BBE0B0E9}" destId="{2A996BB7-423A-4EA6-9CF0-A3F736D526D5}" srcOrd="2" destOrd="0" parTransId="{4D2007D5-6125-40E2-9325-91727C9A1136}" sibTransId="{A26F4EDB-CF80-438A-8D3C-A98EA509A084}"/>
    <dgm:cxn modelId="{E34FABCA-084B-4E33-BE94-70287BD2E177}" type="presOf" srcId="{1B18B0DC-9B20-4E15-ADC2-158DEFAA05CF}" destId="{CB898204-EB3D-4449-A83E-6C74D487D26C}" srcOrd="0" destOrd="0" presId="urn:microsoft.com/office/officeart/2005/8/layout/pyramid2"/>
    <dgm:cxn modelId="{89F247F0-286F-49DD-909D-AA38AEE91DEE}" srcId="{C587E4B4-76E3-42BE-8085-AA77BBE0B0E9}" destId="{A4F28829-43F8-492F-9434-86A9CDE59AE2}" srcOrd="1" destOrd="0" parTransId="{AC151393-B802-4284-AE4A-56B69741579B}" sibTransId="{4E5F4EA1-FB02-4903-A361-FFDD3A1D8968}"/>
    <dgm:cxn modelId="{DCDB23FB-EC15-4E4F-9D21-0E8BF7D2830E}" type="presParOf" srcId="{CD2A55DC-9D83-463F-93C8-17AFC8322BAD}" destId="{AB3E091C-BC3F-49D9-BE49-EB1BB4A86021}" srcOrd="0" destOrd="0" presId="urn:microsoft.com/office/officeart/2005/8/layout/pyramid2"/>
    <dgm:cxn modelId="{ED55217A-C096-4603-B3CE-32A49BF30729}" type="presParOf" srcId="{CD2A55DC-9D83-463F-93C8-17AFC8322BAD}" destId="{938F8E7C-80AE-4ED3-AE2F-29EA0D9CD104}" srcOrd="1" destOrd="0" presId="urn:microsoft.com/office/officeart/2005/8/layout/pyramid2"/>
    <dgm:cxn modelId="{D41AC3EB-9269-44CF-98A0-73DC345CBBB4}" type="presParOf" srcId="{938F8E7C-80AE-4ED3-AE2F-29EA0D9CD104}" destId="{CB898204-EB3D-4449-A83E-6C74D487D26C}" srcOrd="0" destOrd="0" presId="urn:microsoft.com/office/officeart/2005/8/layout/pyramid2"/>
    <dgm:cxn modelId="{10F78212-4313-43A9-988B-1CDF1E64C751}" type="presParOf" srcId="{938F8E7C-80AE-4ED3-AE2F-29EA0D9CD104}" destId="{326C7800-43B6-44F6-89CA-8C768BC92CB0}" srcOrd="1" destOrd="0" presId="urn:microsoft.com/office/officeart/2005/8/layout/pyramid2"/>
    <dgm:cxn modelId="{EF4D3BF1-962D-46FF-AE0B-9C63EC4380BC}" type="presParOf" srcId="{938F8E7C-80AE-4ED3-AE2F-29EA0D9CD104}" destId="{9C38C68B-9B81-4650-AF5E-091425F36DD9}" srcOrd="2" destOrd="0" presId="urn:microsoft.com/office/officeart/2005/8/layout/pyramid2"/>
    <dgm:cxn modelId="{FD22D145-BC21-4FC3-B0E4-23A40125A3C7}" type="presParOf" srcId="{938F8E7C-80AE-4ED3-AE2F-29EA0D9CD104}" destId="{ED3C635E-5C39-43B9-B983-796DF0CC0087}" srcOrd="3" destOrd="0" presId="urn:microsoft.com/office/officeart/2005/8/layout/pyramid2"/>
    <dgm:cxn modelId="{E7490392-F175-4403-91A9-AA6AF236F341}" type="presParOf" srcId="{938F8E7C-80AE-4ED3-AE2F-29EA0D9CD104}" destId="{F156B236-0682-42B1-AC39-D7ADF0DD4143}" srcOrd="4" destOrd="0" presId="urn:microsoft.com/office/officeart/2005/8/layout/pyramid2"/>
    <dgm:cxn modelId="{7B55C50E-8AA8-4264-8857-220B4730E609}" type="presParOf" srcId="{938F8E7C-80AE-4ED3-AE2F-29EA0D9CD104}" destId="{48EF78A7-162C-4289-A36E-E3292BCD0A82}"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87E4B4-76E3-42BE-8085-AA77BBE0B0E9}" type="doc">
      <dgm:prSet loTypeId="urn:microsoft.com/office/officeart/2005/8/layout/pyramid2" loCatId="list" qsTypeId="urn:microsoft.com/office/officeart/2005/8/quickstyle/simple1" qsCatId="simple" csTypeId="urn:microsoft.com/office/officeart/2005/8/colors/accent1_2" csCatId="accent1" phldr="1"/>
      <dgm:spPr/>
    </dgm:pt>
    <dgm:pt modelId="{1B18B0DC-9B20-4E15-ADC2-158DEFAA05CF}">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a-IR" dirty="0"/>
            <a:t>صورت هاي مالي</a:t>
          </a:r>
          <a:endParaRPr lang="en-US" dirty="0"/>
        </a:p>
      </dgm:t>
    </dgm:pt>
    <dgm:pt modelId="{03865CC3-4A48-45B9-953F-631F63EB9E6D}" type="parTrans" cxnId="{67043124-8F02-4B4C-B945-01CBFF0F1F4E}">
      <dgm:prSet/>
      <dgm:spPr/>
      <dgm:t>
        <a:bodyPr/>
        <a:lstStyle/>
        <a:p>
          <a:endParaRPr lang="en-US"/>
        </a:p>
      </dgm:t>
    </dgm:pt>
    <dgm:pt modelId="{B3660921-0AD9-4195-B38A-0619C2091A2A}" type="sibTrans" cxnId="{67043124-8F02-4B4C-B945-01CBFF0F1F4E}">
      <dgm:prSet/>
      <dgm:spPr/>
      <dgm:t>
        <a:bodyPr/>
        <a:lstStyle/>
        <a:p>
          <a:endParaRPr lang="en-US"/>
        </a:p>
      </dgm:t>
    </dgm:pt>
    <dgm:pt modelId="{A4F28829-43F8-492F-9434-86A9CDE59AE2}">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a-IR" dirty="0"/>
            <a:t>رعايت</a:t>
          </a:r>
          <a:endParaRPr lang="en-US" dirty="0"/>
        </a:p>
      </dgm:t>
    </dgm:pt>
    <dgm:pt modelId="{AC151393-B802-4284-AE4A-56B69741579B}" type="parTrans" cxnId="{89F247F0-286F-49DD-909D-AA38AEE91DEE}">
      <dgm:prSet/>
      <dgm:spPr/>
      <dgm:t>
        <a:bodyPr/>
        <a:lstStyle/>
        <a:p>
          <a:endParaRPr lang="en-US"/>
        </a:p>
      </dgm:t>
    </dgm:pt>
    <dgm:pt modelId="{4E5F4EA1-FB02-4903-A361-FFDD3A1D8968}" type="sibTrans" cxnId="{89F247F0-286F-49DD-909D-AA38AEE91DEE}">
      <dgm:prSet/>
      <dgm:spPr/>
      <dgm:t>
        <a:bodyPr/>
        <a:lstStyle/>
        <a:p>
          <a:endParaRPr lang="en-US"/>
        </a:p>
      </dgm:t>
    </dgm:pt>
    <dgm:pt modelId="{2A996BB7-423A-4EA6-9CF0-A3F736D526D5}">
      <dgm:prSet phldrT="[Tex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fa-IR" dirty="0"/>
            <a:t>عملياتي</a:t>
          </a:r>
          <a:endParaRPr lang="en-US" dirty="0"/>
        </a:p>
      </dgm:t>
    </dgm:pt>
    <dgm:pt modelId="{4D2007D5-6125-40E2-9325-91727C9A1136}" type="parTrans" cxnId="{56712BAB-6850-48D7-A51B-EDC485F0C4FE}">
      <dgm:prSet/>
      <dgm:spPr/>
      <dgm:t>
        <a:bodyPr/>
        <a:lstStyle/>
        <a:p>
          <a:endParaRPr lang="en-US"/>
        </a:p>
      </dgm:t>
    </dgm:pt>
    <dgm:pt modelId="{A26F4EDB-CF80-438A-8D3C-A98EA509A084}" type="sibTrans" cxnId="{56712BAB-6850-48D7-A51B-EDC485F0C4FE}">
      <dgm:prSet/>
      <dgm:spPr/>
      <dgm:t>
        <a:bodyPr/>
        <a:lstStyle/>
        <a:p>
          <a:endParaRPr lang="en-US"/>
        </a:p>
      </dgm:t>
    </dgm:pt>
    <dgm:pt modelId="{CD2A55DC-9D83-463F-93C8-17AFC8322BAD}" type="pres">
      <dgm:prSet presAssocID="{C587E4B4-76E3-42BE-8085-AA77BBE0B0E9}" presName="compositeShape" presStyleCnt="0">
        <dgm:presLayoutVars>
          <dgm:dir/>
          <dgm:resizeHandles/>
        </dgm:presLayoutVars>
      </dgm:prSet>
      <dgm:spPr/>
    </dgm:pt>
    <dgm:pt modelId="{AB3E091C-BC3F-49D9-BE49-EB1BB4A86021}" type="pres">
      <dgm:prSet presAssocID="{C587E4B4-76E3-42BE-8085-AA77BBE0B0E9}" presName="pyramid" presStyleLbl="node1" presStyleIdx="0" presStyleCnt="1" custScaleX="112627" custScaleY="85667" custLinFactNeighborX="-68" custLinFactNeighborY="-7509"/>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938F8E7C-80AE-4ED3-AE2F-29EA0D9CD104}" type="pres">
      <dgm:prSet presAssocID="{C587E4B4-76E3-42BE-8085-AA77BBE0B0E9}" presName="theList" presStyleCnt="0"/>
      <dgm:spPr/>
    </dgm:pt>
    <dgm:pt modelId="{CB898204-EB3D-4449-A83E-6C74D487D26C}" type="pres">
      <dgm:prSet presAssocID="{1B18B0DC-9B20-4E15-ADC2-158DEFAA05CF}" presName="aNode" presStyleLbl="fgAcc1" presStyleIdx="0" presStyleCnt="3" custScaleX="81780" custScaleY="17453" custLinFactY="10459" custLinFactNeighborX="-76555" custLinFactNeighborY="100000">
        <dgm:presLayoutVars>
          <dgm:bulletEnabled val="1"/>
        </dgm:presLayoutVars>
      </dgm:prSet>
      <dgm:spPr/>
    </dgm:pt>
    <dgm:pt modelId="{326C7800-43B6-44F6-89CA-8C768BC92CB0}" type="pres">
      <dgm:prSet presAssocID="{1B18B0DC-9B20-4E15-ADC2-158DEFAA05CF}" presName="aSpace" presStyleCnt="0"/>
      <dgm:spPr/>
    </dgm:pt>
    <dgm:pt modelId="{9C38C68B-9B81-4650-AF5E-091425F36DD9}" type="pres">
      <dgm:prSet presAssocID="{A4F28829-43F8-492F-9434-86A9CDE59AE2}" presName="aNode" presStyleLbl="fgAcc1" presStyleIdx="1" presStyleCnt="3" custScaleX="81780" custScaleY="17453" custLinFactY="1837" custLinFactNeighborX="-94933" custLinFactNeighborY="100000">
        <dgm:presLayoutVars>
          <dgm:bulletEnabled val="1"/>
        </dgm:presLayoutVars>
      </dgm:prSet>
      <dgm:spPr/>
    </dgm:pt>
    <dgm:pt modelId="{ED3C635E-5C39-43B9-B983-796DF0CC0087}" type="pres">
      <dgm:prSet presAssocID="{A4F28829-43F8-492F-9434-86A9CDE59AE2}" presName="aSpace" presStyleCnt="0"/>
      <dgm:spPr/>
    </dgm:pt>
    <dgm:pt modelId="{F156B236-0682-42B1-AC39-D7ADF0DD4143}" type="pres">
      <dgm:prSet presAssocID="{2A996BB7-423A-4EA6-9CF0-A3F736D526D5}" presName="aNode" presStyleLbl="fgAcc1" presStyleIdx="2" presStyleCnt="3" custScaleX="81780" custScaleY="17453" custLinFactX="-13311" custLinFactNeighborX="-100000" custLinFactNeighborY="42614">
        <dgm:presLayoutVars>
          <dgm:bulletEnabled val="1"/>
        </dgm:presLayoutVars>
      </dgm:prSet>
      <dgm:spPr/>
    </dgm:pt>
    <dgm:pt modelId="{48EF78A7-162C-4289-A36E-E3292BCD0A82}" type="pres">
      <dgm:prSet presAssocID="{2A996BB7-423A-4EA6-9CF0-A3F736D526D5}" presName="aSpace" presStyleCnt="0"/>
      <dgm:spPr/>
    </dgm:pt>
  </dgm:ptLst>
  <dgm:cxnLst>
    <dgm:cxn modelId="{67043124-8F02-4B4C-B945-01CBFF0F1F4E}" srcId="{C587E4B4-76E3-42BE-8085-AA77BBE0B0E9}" destId="{1B18B0DC-9B20-4E15-ADC2-158DEFAA05CF}" srcOrd="0" destOrd="0" parTransId="{03865CC3-4A48-45B9-953F-631F63EB9E6D}" sibTransId="{B3660921-0AD9-4195-B38A-0619C2091A2A}"/>
    <dgm:cxn modelId="{D5546285-6661-4F48-B2C1-5F513A67ABE5}" type="presOf" srcId="{C587E4B4-76E3-42BE-8085-AA77BBE0B0E9}" destId="{CD2A55DC-9D83-463F-93C8-17AFC8322BAD}" srcOrd="0" destOrd="0" presId="urn:microsoft.com/office/officeart/2005/8/layout/pyramid2"/>
    <dgm:cxn modelId="{9D5EAA98-2D07-4A7B-B2AB-C4E11E119077}" type="presOf" srcId="{1B18B0DC-9B20-4E15-ADC2-158DEFAA05CF}" destId="{CB898204-EB3D-4449-A83E-6C74D487D26C}" srcOrd="0" destOrd="0" presId="urn:microsoft.com/office/officeart/2005/8/layout/pyramid2"/>
    <dgm:cxn modelId="{56712BAB-6850-48D7-A51B-EDC485F0C4FE}" srcId="{C587E4B4-76E3-42BE-8085-AA77BBE0B0E9}" destId="{2A996BB7-423A-4EA6-9CF0-A3F736D526D5}" srcOrd="2" destOrd="0" parTransId="{4D2007D5-6125-40E2-9325-91727C9A1136}" sibTransId="{A26F4EDB-CF80-438A-8D3C-A98EA509A084}"/>
    <dgm:cxn modelId="{B2892FAC-7990-4FBD-8B21-1602FCFC9D88}" type="presOf" srcId="{A4F28829-43F8-492F-9434-86A9CDE59AE2}" destId="{9C38C68B-9B81-4650-AF5E-091425F36DD9}" srcOrd="0" destOrd="0" presId="urn:microsoft.com/office/officeart/2005/8/layout/pyramid2"/>
    <dgm:cxn modelId="{FE8B28B2-4227-4408-BCCD-0D7016D3FAF5}" type="presOf" srcId="{2A996BB7-423A-4EA6-9CF0-A3F736D526D5}" destId="{F156B236-0682-42B1-AC39-D7ADF0DD4143}" srcOrd="0" destOrd="0" presId="urn:microsoft.com/office/officeart/2005/8/layout/pyramid2"/>
    <dgm:cxn modelId="{89F247F0-286F-49DD-909D-AA38AEE91DEE}" srcId="{C587E4B4-76E3-42BE-8085-AA77BBE0B0E9}" destId="{A4F28829-43F8-492F-9434-86A9CDE59AE2}" srcOrd="1" destOrd="0" parTransId="{AC151393-B802-4284-AE4A-56B69741579B}" sibTransId="{4E5F4EA1-FB02-4903-A361-FFDD3A1D8968}"/>
    <dgm:cxn modelId="{4FF1093D-15B7-4169-8D4D-95C298F758AA}" type="presParOf" srcId="{CD2A55DC-9D83-463F-93C8-17AFC8322BAD}" destId="{AB3E091C-BC3F-49D9-BE49-EB1BB4A86021}" srcOrd="0" destOrd="0" presId="urn:microsoft.com/office/officeart/2005/8/layout/pyramid2"/>
    <dgm:cxn modelId="{E8E824C6-A493-4046-8185-1C6587A5353E}" type="presParOf" srcId="{CD2A55DC-9D83-463F-93C8-17AFC8322BAD}" destId="{938F8E7C-80AE-4ED3-AE2F-29EA0D9CD104}" srcOrd="1" destOrd="0" presId="urn:microsoft.com/office/officeart/2005/8/layout/pyramid2"/>
    <dgm:cxn modelId="{371C44EA-29E6-4D53-90BA-D5451A836F63}" type="presParOf" srcId="{938F8E7C-80AE-4ED3-AE2F-29EA0D9CD104}" destId="{CB898204-EB3D-4449-A83E-6C74D487D26C}" srcOrd="0" destOrd="0" presId="urn:microsoft.com/office/officeart/2005/8/layout/pyramid2"/>
    <dgm:cxn modelId="{F1928685-C76B-4C88-AE8B-0847C5B022DE}" type="presParOf" srcId="{938F8E7C-80AE-4ED3-AE2F-29EA0D9CD104}" destId="{326C7800-43B6-44F6-89CA-8C768BC92CB0}" srcOrd="1" destOrd="0" presId="urn:microsoft.com/office/officeart/2005/8/layout/pyramid2"/>
    <dgm:cxn modelId="{517CAC4C-A615-4D5C-AFFB-57D69A5D9330}" type="presParOf" srcId="{938F8E7C-80AE-4ED3-AE2F-29EA0D9CD104}" destId="{9C38C68B-9B81-4650-AF5E-091425F36DD9}" srcOrd="2" destOrd="0" presId="urn:microsoft.com/office/officeart/2005/8/layout/pyramid2"/>
    <dgm:cxn modelId="{77A24C4F-5F18-458E-8E61-65A44E6DD4F3}" type="presParOf" srcId="{938F8E7C-80AE-4ED3-AE2F-29EA0D9CD104}" destId="{ED3C635E-5C39-43B9-B983-796DF0CC0087}" srcOrd="3" destOrd="0" presId="urn:microsoft.com/office/officeart/2005/8/layout/pyramid2"/>
    <dgm:cxn modelId="{757D3D88-A46A-4B67-A9E6-B22835B4B74B}" type="presParOf" srcId="{938F8E7C-80AE-4ED3-AE2F-29EA0D9CD104}" destId="{F156B236-0682-42B1-AC39-D7ADF0DD4143}" srcOrd="4" destOrd="0" presId="urn:microsoft.com/office/officeart/2005/8/layout/pyramid2"/>
    <dgm:cxn modelId="{2F4A748E-7AB3-4D0C-A7DA-73BFEA135C9A}" type="presParOf" srcId="{938F8E7C-80AE-4ED3-AE2F-29EA0D9CD104}" destId="{48EF78A7-162C-4289-A36E-E3292BCD0A82}"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5C86F-45A1-4103-94A4-0EEC77AF81F1}">
      <dsp:nvSpPr>
        <dsp:cNvPr id="0" name=""/>
        <dsp:cNvSpPr/>
      </dsp:nvSpPr>
      <dsp:spPr>
        <a:xfrm>
          <a:off x="0" y="0"/>
          <a:ext cx="7858180" cy="1652003"/>
        </a:xfrm>
        <a:prstGeom prst="roundRect">
          <a:avLst>
            <a:gd name="adj" fmla="val 10000"/>
          </a:avLst>
        </a:prstGeom>
        <a:solidFill>
          <a:schemeClr val="accent2">
            <a:lumMod val="60000"/>
            <a:lumOff val="40000"/>
          </a:schemeClr>
        </a:solidFill>
        <a:ln w="25400" cap="flat" cmpd="sng" algn="ctr">
          <a:no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endParaRPr lang="en-US" sz="6500" kern="1200" dirty="0"/>
        </a:p>
      </dsp:txBody>
      <dsp:txXfrm>
        <a:off x="1736836" y="0"/>
        <a:ext cx="6121343" cy="1652003"/>
      </dsp:txXfrm>
    </dsp:sp>
    <dsp:sp modelId="{11935153-A61E-4B6B-B462-1BB5697DB409}">
      <dsp:nvSpPr>
        <dsp:cNvPr id="0" name=""/>
        <dsp:cNvSpPr/>
      </dsp:nvSpPr>
      <dsp:spPr>
        <a:xfrm>
          <a:off x="6324748" y="92921"/>
          <a:ext cx="1428758" cy="1321603"/>
        </a:xfrm>
        <a:prstGeom prst="roundRect">
          <a:avLst>
            <a:gd name="adj" fmla="val 10000"/>
          </a:avLst>
        </a:prstGeom>
        <a:solidFill>
          <a:schemeClr val="accent2">
            <a:lumMod val="40000"/>
            <a:lumOff val="6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F7F48F9A-1077-4ABD-89D9-FAC979C113EF}">
      <dsp:nvSpPr>
        <dsp:cNvPr id="0" name=""/>
        <dsp:cNvSpPr/>
      </dsp:nvSpPr>
      <dsp:spPr>
        <a:xfrm>
          <a:off x="0" y="1817204"/>
          <a:ext cx="7858180" cy="1652003"/>
        </a:xfrm>
        <a:prstGeom prst="roundRect">
          <a:avLst>
            <a:gd name="adj" fmla="val 10000"/>
          </a:avLst>
        </a:prstGeom>
        <a:solidFill>
          <a:schemeClr val="bg1">
            <a:lumMod val="75000"/>
          </a:schemeClr>
        </a:solidFill>
        <a:ln w="25400" cap="flat" cmpd="sng" algn="ctr">
          <a:no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endParaRPr lang="en-US" sz="3200" kern="1200" dirty="0"/>
        </a:p>
        <a:p>
          <a:pPr marL="228600" lvl="1" indent="-228600" algn="l" defTabSz="1111250">
            <a:lnSpc>
              <a:spcPct val="90000"/>
            </a:lnSpc>
            <a:spcBef>
              <a:spcPct val="0"/>
            </a:spcBef>
            <a:spcAft>
              <a:spcPct val="15000"/>
            </a:spcAft>
            <a:buChar char="•"/>
          </a:pPr>
          <a:endParaRPr lang="en-US" sz="2500" kern="1200" dirty="0"/>
        </a:p>
        <a:p>
          <a:pPr marL="228600" lvl="1" indent="-228600" algn="l" defTabSz="1111250">
            <a:lnSpc>
              <a:spcPct val="90000"/>
            </a:lnSpc>
            <a:spcBef>
              <a:spcPct val="0"/>
            </a:spcBef>
            <a:spcAft>
              <a:spcPct val="15000"/>
            </a:spcAft>
            <a:buChar char="•"/>
          </a:pPr>
          <a:endParaRPr lang="en-US" sz="2500" kern="1200" dirty="0"/>
        </a:p>
      </dsp:txBody>
      <dsp:txXfrm>
        <a:off x="1736836" y="1817204"/>
        <a:ext cx="6121343" cy="1652003"/>
      </dsp:txXfrm>
    </dsp:sp>
    <dsp:sp modelId="{3FEE0796-96DE-4DFE-9406-73DFF7E5E669}">
      <dsp:nvSpPr>
        <dsp:cNvPr id="0" name=""/>
        <dsp:cNvSpPr/>
      </dsp:nvSpPr>
      <dsp:spPr>
        <a:xfrm>
          <a:off x="6140701" y="1992726"/>
          <a:ext cx="1571636" cy="1321603"/>
        </a:xfrm>
        <a:prstGeom prst="roundRect">
          <a:avLst>
            <a:gd name="adj" fmla="val 10000"/>
          </a:avLst>
        </a:prstGeom>
        <a:solidFill>
          <a:schemeClr val="accent1">
            <a:tint val="5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601C7D53-E0D3-4C60-8F1A-87794BAB58D0}">
      <dsp:nvSpPr>
        <dsp:cNvPr id="0" name=""/>
        <dsp:cNvSpPr/>
      </dsp:nvSpPr>
      <dsp:spPr>
        <a:xfrm>
          <a:off x="0" y="3634408"/>
          <a:ext cx="7858180" cy="1652003"/>
        </a:xfrm>
        <a:prstGeom prst="roundRect">
          <a:avLst>
            <a:gd name="adj" fmla="val 10000"/>
          </a:avLst>
        </a:prstGeom>
        <a:solidFill>
          <a:srgbClr val="F9AD6F"/>
        </a:solidFill>
        <a:ln w="25400" cap="flat" cmpd="sng" algn="ctr">
          <a:no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endParaRPr lang="en-US" sz="3200" kern="1200" dirty="0"/>
        </a:p>
        <a:p>
          <a:pPr marL="228600" lvl="1" indent="-228600" algn="l" defTabSz="1111250">
            <a:lnSpc>
              <a:spcPct val="90000"/>
            </a:lnSpc>
            <a:spcBef>
              <a:spcPct val="0"/>
            </a:spcBef>
            <a:spcAft>
              <a:spcPct val="15000"/>
            </a:spcAft>
            <a:buChar char="•"/>
          </a:pPr>
          <a:endParaRPr lang="en-US" sz="2500" kern="1200" dirty="0"/>
        </a:p>
        <a:p>
          <a:pPr marL="228600" lvl="1" indent="-228600" algn="l" defTabSz="1111250">
            <a:lnSpc>
              <a:spcPct val="90000"/>
            </a:lnSpc>
            <a:spcBef>
              <a:spcPct val="0"/>
            </a:spcBef>
            <a:spcAft>
              <a:spcPct val="15000"/>
            </a:spcAft>
            <a:buChar char="•"/>
          </a:pPr>
          <a:endParaRPr lang="en-US" sz="2500" kern="1200" dirty="0"/>
        </a:p>
      </dsp:txBody>
      <dsp:txXfrm>
        <a:off x="1736836" y="3634408"/>
        <a:ext cx="6121343" cy="1652003"/>
      </dsp:txXfrm>
    </dsp:sp>
    <dsp:sp modelId="{8A086471-4D87-4390-B64A-14155465B2D8}">
      <dsp:nvSpPr>
        <dsp:cNvPr id="0" name=""/>
        <dsp:cNvSpPr/>
      </dsp:nvSpPr>
      <dsp:spPr>
        <a:xfrm>
          <a:off x="6232799" y="3758321"/>
          <a:ext cx="1571636" cy="1321603"/>
        </a:xfrm>
        <a:prstGeom prst="roundRect">
          <a:avLst>
            <a:gd name="adj" fmla="val 10000"/>
          </a:avLst>
        </a:prstGeom>
        <a:solidFill>
          <a:schemeClr val="accent6">
            <a:lumMod val="40000"/>
            <a:lumOff val="6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091C-BC3F-49D9-BE49-EB1BB4A86021}">
      <dsp:nvSpPr>
        <dsp:cNvPr id="0" name=""/>
        <dsp:cNvSpPr/>
      </dsp:nvSpPr>
      <dsp:spPr>
        <a:xfrm>
          <a:off x="1860952" y="0"/>
          <a:ext cx="4057652" cy="3729115"/>
        </a:xfrm>
        <a:prstGeom prst="triangle">
          <a:avLst/>
        </a:prstGeom>
        <a:solidFill>
          <a:schemeClr val="accent1">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CB898204-EB3D-4449-A83E-6C74D487D26C}">
      <dsp:nvSpPr>
        <dsp:cNvPr id="0" name=""/>
        <dsp:cNvSpPr/>
      </dsp:nvSpPr>
      <dsp:spPr>
        <a:xfrm>
          <a:off x="3286154" y="1571636"/>
          <a:ext cx="2225287" cy="584501"/>
        </a:xfrm>
        <a:prstGeom prst="roundRect">
          <a:avLst/>
        </a:prstGeom>
        <a:solidFill>
          <a:schemeClr val="lt1">
            <a:alpha val="90000"/>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kern="1200" dirty="0"/>
            <a:t>حسابرسي</a:t>
          </a:r>
          <a:endParaRPr lang="en-US" sz="2400" kern="1200" dirty="0"/>
        </a:p>
      </dsp:txBody>
      <dsp:txXfrm>
        <a:off x="3314687" y="1600169"/>
        <a:ext cx="2168221" cy="527435"/>
      </dsp:txXfrm>
    </dsp:sp>
    <dsp:sp modelId="{9C38C68B-9B81-4650-AF5E-091425F36DD9}">
      <dsp:nvSpPr>
        <dsp:cNvPr id="0" name=""/>
        <dsp:cNvSpPr/>
      </dsp:nvSpPr>
      <dsp:spPr>
        <a:xfrm>
          <a:off x="3571893" y="2286012"/>
          <a:ext cx="2225287" cy="584501"/>
        </a:xfrm>
        <a:prstGeom prst="roundRect">
          <a:avLst/>
        </a:prstGeom>
        <a:solidFill>
          <a:schemeClr val="lt1">
            <a:alpha val="90000"/>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kern="1200" dirty="0"/>
            <a:t>اعتباردهي</a:t>
          </a:r>
          <a:endParaRPr lang="en-US" sz="2400" kern="1200" dirty="0"/>
        </a:p>
      </dsp:txBody>
      <dsp:txXfrm>
        <a:off x="3600426" y="2314545"/>
        <a:ext cx="2168221" cy="527435"/>
      </dsp:txXfrm>
    </dsp:sp>
    <dsp:sp modelId="{F156B236-0682-42B1-AC39-D7ADF0DD4143}">
      <dsp:nvSpPr>
        <dsp:cNvPr id="0" name=""/>
        <dsp:cNvSpPr/>
      </dsp:nvSpPr>
      <dsp:spPr>
        <a:xfrm>
          <a:off x="3918339" y="3000397"/>
          <a:ext cx="2225287" cy="584501"/>
        </a:xfrm>
        <a:prstGeom prst="roundRect">
          <a:avLst/>
        </a:prstGeom>
        <a:solidFill>
          <a:schemeClr val="lt1">
            <a:alpha val="90000"/>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kern="1200" dirty="0"/>
            <a:t>اطمينان بخشي</a:t>
          </a:r>
          <a:endParaRPr lang="en-US" sz="2400" kern="1200" dirty="0"/>
        </a:p>
      </dsp:txBody>
      <dsp:txXfrm>
        <a:off x="3946872" y="3028930"/>
        <a:ext cx="2168221" cy="527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091C-BC3F-49D9-BE49-EB1BB4A86021}">
      <dsp:nvSpPr>
        <dsp:cNvPr id="0" name=""/>
        <dsp:cNvSpPr/>
      </dsp:nvSpPr>
      <dsp:spPr>
        <a:xfrm>
          <a:off x="475091" y="0"/>
          <a:ext cx="4714852" cy="3586238"/>
        </a:xfrm>
        <a:prstGeom prst="triangle">
          <a:avLst/>
        </a:prstGeom>
        <a:solidFill>
          <a:schemeClr val="accent1">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sp>
    <dsp:sp modelId="{CB898204-EB3D-4449-A83E-6C74D487D26C}">
      <dsp:nvSpPr>
        <dsp:cNvPr id="0" name=""/>
        <dsp:cNvSpPr/>
      </dsp:nvSpPr>
      <dsp:spPr>
        <a:xfrm>
          <a:off x="1000141" y="1357334"/>
          <a:ext cx="2225287" cy="584501"/>
        </a:xfrm>
        <a:prstGeom prst="roundRect">
          <a:avLst/>
        </a:prstGeom>
        <a:solidFill>
          <a:schemeClr val="lt1">
            <a:alpha val="90000"/>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kern="1200" dirty="0"/>
            <a:t>صورت هاي مالي</a:t>
          </a:r>
          <a:endParaRPr lang="en-US" sz="2400" kern="1200" dirty="0"/>
        </a:p>
      </dsp:txBody>
      <dsp:txXfrm>
        <a:off x="1028674" y="1385867"/>
        <a:ext cx="2168221" cy="527435"/>
      </dsp:txXfrm>
    </dsp:sp>
    <dsp:sp modelId="{9C38C68B-9B81-4650-AF5E-091425F36DD9}">
      <dsp:nvSpPr>
        <dsp:cNvPr id="0" name=""/>
        <dsp:cNvSpPr/>
      </dsp:nvSpPr>
      <dsp:spPr>
        <a:xfrm>
          <a:off x="500064" y="2071710"/>
          <a:ext cx="2225287" cy="584501"/>
        </a:xfrm>
        <a:prstGeom prst="roundRect">
          <a:avLst/>
        </a:prstGeom>
        <a:solidFill>
          <a:schemeClr val="lt1">
            <a:alpha val="90000"/>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kern="1200" dirty="0"/>
            <a:t>رعايت</a:t>
          </a:r>
          <a:endParaRPr lang="en-US" sz="2400" kern="1200" dirty="0"/>
        </a:p>
      </dsp:txBody>
      <dsp:txXfrm>
        <a:off x="528597" y="2100243"/>
        <a:ext cx="2168221" cy="527435"/>
      </dsp:txXfrm>
    </dsp:sp>
    <dsp:sp modelId="{F156B236-0682-42B1-AC39-D7ADF0DD4143}">
      <dsp:nvSpPr>
        <dsp:cNvPr id="0" name=""/>
        <dsp:cNvSpPr/>
      </dsp:nvSpPr>
      <dsp:spPr>
        <a:xfrm>
          <a:off x="0" y="2773083"/>
          <a:ext cx="2225287" cy="584501"/>
        </a:xfrm>
        <a:prstGeom prst="roundRect">
          <a:avLst/>
        </a:prstGeom>
        <a:solidFill>
          <a:schemeClr val="lt1">
            <a:alpha val="90000"/>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kern="1200" dirty="0"/>
            <a:t>عملياتي</a:t>
          </a:r>
          <a:endParaRPr lang="en-US" sz="2400" kern="1200" dirty="0"/>
        </a:p>
      </dsp:txBody>
      <dsp:txXfrm>
        <a:off x="28533" y="2801616"/>
        <a:ext cx="2168221" cy="527435"/>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321796"/>
      </p:ext>
    </p:extLst>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733037"/>
      </p:ext>
    </p:extLst>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3556867"/>
      </p:ext>
    </p:extLst>
  </p:cSld>
  <p:clrMapOvr>
    <a:masterClrMapping/>
  </p:clrMapOvr>
  <p:transition>
    <p:wipe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0166196"/>
      </p:ext>
    </p:extLst>
  </p:cSld>
  <p:clrMapOvr>
    <a:masterClrMapping/>
  </p:clrMapOvr>
  <p:transition>
    <p:wipe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6293492"/>
      </p:ext>
    </p:extLst>
  </p:cSld>
  <p:clrMapOvr>
    <a:masterClrMapping/>
  </p:clrMapOvr>
  <p:transition>
    <p:wipe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845842"/>
      </p:ext>
    </p:extLst>
  </p:cSld>
  <p:clrMapOvr>
    <a:masterClrMapping/>
  </p:clrMapOvr>
  <p:transition>
    <p:wipe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4987332"/>
      </p:ext>
    </p:extLst>
  </p:cSld>
  <p:clrMapOvr>
    <a:masterClrMapping/>
  </p:clrMapOvr>
  <p:transition>
    <p:wipe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0213514"/>
      </p:ext>
    </p:extLst>
  </p:cSld>
  <p:clrMapOvr>
    <a:masterClrMapping/>
  </p:clrMapOvr>
  <p:transition>
    <p:wipe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3540602"/>
      </p:ext>
    </p:extLst>
  </p:cSld>
  <p:clrMapOvr>
    <a:masterClrMapping/>
  </p:clrMapOvr>
  <p:transition>
    <p:wipe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175045"/>
      </p:ext>
    </p:extLst>
  </p:cSld>
  <p:clrMapOvr>
    <a:masterClrMapping/>
  </p:clrMapOvr>
  <p:transition>
    <p:wipe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9599114"/>
      </p:ext>
    </p:extLst>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1130185"/>
      </p:ext>
    </p:extLst>
  </p:cSld>
  <p:clrMapOvr>
    <a:masterClrMapping/>
  </p:clrMapOvr>
  <p:transition>
    <p:wipe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5582091"/>
      </p:ext>
    </p:extLst>
  </p:cSld>
  <p:clrMapOvr>
    <a:masterClrMapping/>
  </p:clrMapOvr>
  <p:transition>
    <p:wipe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7351038"/>
      </p:ext>
    </p:extLst>
  </p:cSld>
  <p:clrMapOvr>
    <a:masterClrMapping/>
  </p:clrMapOvr>
  <p:transition>
    <p:wipe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3480110"/>
      </p:ext>
    </p:extLst>
  </p:cSld>
  <p:clrMapOvr>
    <a:masterClrMapping/>
  </p:clrMapOvr>
  <p:transition>
    <p:wipe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4706473"/>
      </p:ext>
    </p:extLst>
  </p:cSld>
  <p:clrMapOvr>
    <a:masterClrMapping/>
  </p:clrMapOvr>
  <p:transition>
    <p:wipe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969727"/>
      </p:ext>
    </p:extLst>
  </p:cSld>
  <p:clrMapOvr>
    <a:masterClrMapping/>
  </p:clrMapOvr>
  <p:transition>
    <p:wipe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452043"/>
      </p:ext>
    </p:extLst>
  </p:cSld>
  <p:clrMapOvr>
    <a:masterClrMapping/>
  </p:clrMapOvr>
  <p:transition>
    <p:wipe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9204385"/>
      </p:ext>
    </p:extLst>
  </p:cSld>
  <p:clrMapOvr>
    <a:masterClrMapping/>
  </p:clrMapOvr>
  <p:transition>
    <p:wipe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5622787"/>
      </p:ext>
    </p:extLst>
  </p:cSld>
  <p:clrMapOvr>
    <a:masterClrMapping/>
  </p:clrMapOvr>
  <p:transition>
    <p:wipe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8634088"/>
      </p:ext>
    </p:extLst>
  </p:cSld>
  <p:clrMapOvr>
    <a:masterClrMapping/>
  </p:clrMapOvr>
  <p:transition>
    <p:wipe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752311"/>
      </p:ext>
    </p:extLst>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8331649"/>
      </p:ext>
    </p:extLst>
  </p:cSld>
  <p:clrMapOvr>
    <a:masterClrMapping/>
  </p:clrMapOvr>
  <p:transition>
    <p:wipe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5115501"/>
      </p:ext>
    </p:extLst>
  </p:cSld>
  <p:clrMapOvr>
    <a:masterClrMapping/>
  </p:clrMapOvr>
  <p:transition>
    <p:wipe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290816"/>
      </p:ext>
    </p:extLst>
  </p:cSld>
  <p:clrMapOvr>
    <a:masterClrMapping/>
  </p:clrMapOvr>
  <p:transition>
    <p:wipe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166193"/>
      </p:ext>
    </p:extLst>
  </p:cSld>
  <p:clrMapOvr>
    <a:masterClrMapping/>
  </p:clrMapOvr>
  <p:transition>
    <p:wipe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346037"/>
      </p:ext>
    </p:extLst>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8723095"/>
      </p:ext>
    </p:extLst>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9984285"/>
      </p:ext>
    </p:extLst>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2777358"/>
      </p:ext>
    </p:extLst>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2804582"/>
      </p:ext>
    </p:extLst>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711790"/>
      </p:ext>
    </p:extLst>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D9FA-E140-40EA-89FB-2F361081A5E3}" type="datetimeFigureOut">
              <a:rPr lang="en-US" smtClean="0">
                <a:solidFill>
                  <a:prstClr val="black">
                    <a:tint val="75000"/>
                  </a:prstClr>
                </a:solidFill>
              </a:rPr>
              <a:pPr/>
              <a:t>8/31/2023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38867AF-51B5-42A8-B2A7-0A0DC283CB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6651939"/>
      </p:ext>
    </p:extLst>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rgbClr val="FFEFD1">
                <a:alpha val="49000"/>
              </a:srgbClr>
            </a:gs>
            <a:gs pos="64999">
              <a:srgbClr val="F0EBD5"/>
            </a:gs>
            <a:gs pos="100000">
              <a:srgbClr val="D1C39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0949D9FA-E140-40EA-89FB-2F361081A5E3}" type="datetimeFigureOut">
              <a:rPr lang="en-US" smtClean="0">
                <a:solidFill>
                  <a:prstClr val="black">
                    <a:tint val="75000"/>
                  </a:prstClr>
                </a:solidFill>
              </a:rPr>
              <a:pPr rtl="0"/>
              <a:t>8/31/2023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38867AF-51B5-42A8-B2A7-0A0DC283CBE2}"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220888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rgbClr val="FFEFD1">
                <a:alpha val="49000"/>
              </a:srgbClr>
            </a:gs>
            <a:gs pos="64999">
              <a:srgbClr val="F0EBD5"/>
            </a:gs>
            <a:gs pos="100000">
              <a:srgbClr val="D1C39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0949D9FA-E140-40EA-89FB-2F361081A5E3}" type="datetimeFigureOut">
              <a:rPr lang="en-US" smtClean="0">
                <a:solidFill>
                  <a:prstClr val="black">
                    <a:tint val="75000"/>
                  </a:prstClr>
                </a:solidFill>
              </a:rPr>
              <a:pPr rtl="0"/>
              <a:t>8/31/2023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38867AF-51B5-42A8-B2A7-0A0DC283CBE2}"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275114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rgbClr val="FFEFD1">
                <a:alpha val="49000"/>
              </a:srgbClr>
            </a:gs>
            <a:gs pos="64999">
              <a:srgbClr val="F0EBD5"/>
            </a:gs>
            <a:gs pos="100000">
              <a:srgbClr val="D1C39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0949D9FA-E140-40EA-89FB-2F361081A5E3}" type="datetimeFigureOut">
              <a:rPr lang="en-US" smtClean="0">
                <a:solidFill>
                  <a:prstClr val="black">
                    <a:tint val="75000"/>
                  </a:prstClr>
                </a:solidFill>
              </a:rPr>
              <a:pPr rtl="0"/>
              <a:t>8/31/2023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38867AF-51B5-42A8-B2A7-0A0DC283CBE2}"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1115748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2000"/>
            <a:lum/>
          </a:blip>
          <a:srcRect/>
          <a:stretch>
            <a:fillRect t="-33000" b="-33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500042"/>
            <a:ext cx="8215370" cy="6357958"/>
          </a:xfrm>
        </p:spPr>
        <p:txBody>
          <a:bodyPr>
            <a:normAutofit/>
          </a:bodyPr>
          <a:lstStyle/>
          <a:p>
            <a:pPr rtl="1"/>
            <a:r>
              <a:rPr lang="fa-IR" b="1" dirty="0">
                <a:solidFill>
                  <a:schemeClr val="tx1"/>
                </a:solidFill>
                <a:cs typeface="B Nazanin" pitchFamily="2" charset="-78"/>
              </a:rPr>
              <a:t>به نام خدا</a:t>
            </a:r>
          </a:p>
          <a:p>
            <a:pPr rtl="1"/>
            <a:endParaRPr lang="fa-IR" sz="2800" b="1" dirty="0">
              <a:solidFill>
                <a:srgbClr val="002060"/>
              </a:solidFill>
              <a:cs typeface="B Nazanin" pitchFamily="2" charset="-78"/>
            </a:endParaRPr>
          </a:p>
          <a:p>
            <a:pPr rtl="1"/>
            <a:r>
              <a:rPr lang="fa-IR" sz="2600" b="1" u="sng" dirty="0">
                <a:solidFill>
                  <a:schemeClr val="tx1"/>
                </a:solidFill>
                <a:cs typeface="B Nazanin" pitchFamily="2" charset="-78"/>
              </a:rPr>
              <a:t>موضوع تحقيق</a:t>
            </a:r>
            <a:r>
              <a:rPr lang="fa-IR" sz="2600" b="1" dirty="0">
                <a:solidFill>
                  <a:schemeClr val="tx1"/>
                </a:solidFill>
                <a:cs typeface="B Nazanin" pitchFamily="2" charset="-78"/>
              </a:rPr>
              <a:t>: </a:t>
            </a:r>
            <a:r>
              <a:rPr lang="fa-IR" sz="2400" b="1" dirty="0">
                <a:solidFill>
                  <a:schemeClr val="tx1"/>
                </a:solidFill>
                <a:cs typeface="B Nazanin" pitchFamily="2" charset="-78"/>
              </a:rPr>
              <a:t>حسابرسي مالياتي موضوع ماده272 قانون مالياتهاي مستقيم</a:t>
            </a:r>
          </a:p>
          <a:p>
            <a:pPr rtl="1"/>
            <a:endParaRPr lang="fa-IR" sz="2400" b="1" dirty="0">
              <a:solidFill>
                <a:schemeClr val="tx1"/>
              </a:solidFill>
              <a:cs typeface="B Nazanin" pitchFamily="2" charset="-78"/>
            </a:endParaRPr>
          </a:p>
          <a:p>
            <a:pPr rtl="1"/>
            <a:r>
              <a:rPr lang="fa-IR" sz="2600" b="1" u="sng" dirty="0">
                <a:solidFill>
                  <a:schemeClr val="tx1"/>
                </a:solidFill>
                <a:cs typeface="B Nazanin" pitchFamily="2" charset="-78"/>
              </a:rPr>
              <a:t>نام درس</a:t>
            </a:r>
            <a:r>
              <a:rPr lang="fa-IR" sz="2600" b="1" dirty="0">
                <a:solidFill>
                  <a:schemeClr val="tx1"/>
                </a:solidFill>
                <a:cs typeface="B Nazanin" pitchFamily="2" charset="-78"/>
              </a:rPr>
              <a:t>:</a:t>
            </a:r>
            <a:r>
              <a:rPr lang="en-US" sz="2600" b="1" dirty="0">
                <a:solidFill>
                  <a:schemeClr val="tx1"/>
                </a:solidFill>
                <a:cs typeface="B Nazanin" pitchFamily="2" charset="-78"/>
              </a:rPr>
              <a:t>  </a:t>
            </a:r>
            <a:r>
              <a:rPr lang="fa-IR" sz="2600" b="1" dirty="0">
                <a:solidFill>
                  <a:schemeClr val="tx1"/>
                </a:solidFill>
                <a:cs typeface="B Nazanin" pitchFamily="2" charset="-78"/>
              </a:rPr>
              <a:t> حسابرسی پیشرفته</a:t>
            </a:r>
          </a:p>
          <a:p>
            <a:pPr rtl="1"/>
            <a:endParaRPr lang="fa-IR" sz="2600" b="1" dirty="0">
              <a:solidFill>
                <a:schemeClr val="tx1"/>
              </a:solidFill>
              <a:cs typeface="B Nazanin" pitchFamily="2" charset="-78"/>
            </a:endParaRPr>
          </a:p>
          <a:p>
            <a:pPr rtl="1"/>
            <a:r>
              <a:rPr lang="fa-IR" sz="2600" b="1" u="sng" dirty="0">
                <a:solidFill>
                  <a:schemeClr val="tx1"/>
                </a:solidFill>
                <a:cs typeface="B Nazanin" pitchFamily="2" charset="-78"/>
              </a:rPr>
              <a:t>نام استاد</a:t>
            </a:r>
            <a:r>
              <a:rPr lang="fa-IR" sz="2600" b="1" dirty="0">
                <a:solidFill>
                  <a:schemeClr val="tx1"/>
                </a:solidFill>
                <a:cs typeface="B Nazanin" pitchFamily="2" charset="-78"/>
              </a:rPr>
              <a:t>: </a:t>
            </a:r>
            <a:r>
              <a:rPr lang="en-US" sz="2600" b="1" dirty="0">
                <a:solidFill>
                  <a:schemeClr val="tx1"/>
                </a:solidFill>
                <a:cs typeface="B Nazanin" pitchFamily="2" charset="-78"/>
              </a:rPr>
              <a:t>  </a:t>
            </a:r>
            <a:r>
              <a:rPr lang="fa-IR" sz="2600" b="1" dirty="0">
                <a:solidFill>
                  <a:schemeClr val="tx1"/>
                </a:solidFill>
                <a:cs typeface="B Nazanin" pitchFamily="2" charset="-78"/>
              </a:rPr>
              <a:t>جناب آقاي دكتر یدالله نوری فرد</a:t>
            </a:r>
          </a:p>
          <a:p>
            <a:pPr rtl="1"/>
            <a:endParaRPr lang="fa-IR" sz="2600" b="1" dirty="0">
              <a:solidFill>
                <a:schemeClr val="tx1"/>
              </a:solidFill>
              <a:cs typeface="B Nazanin" pitchFamily="2" charset="-78"/>
            </a:endParaRPr>
          </a:p>
          <a:p>
            <a:pPr rtl="1"/>
            <a:r>
              <a:rPr lang="fa-IR" sz="2600" b="1" u="sng" dirty="0">
                <a:solidFill>
                  <a:schemeClr val="tx1"/>
                </a:solidFill>
                <a:cs typeface="B Nazanin" pitchFamily="2" charset="-78"/>
              </a:rPr>
              <a:t>تهيه كننده </a:t>
            </a:r>
            <a:r>
              <a:rPr lang="fa-IR" sz="2600" b="1" dirty="0">
                <a:solidFill>
                  <a:schemeClr val="tx1"/>
                </a:solidFill>
                <a:cs typeface="B Nazanin" pitchFamily="2" charset="-78"/>
              </a:rPr>
              <a:t>:</a:t>
            </a:r>
            <a:r>
              <a:rPr lang="en-US" sz="2600" b="1" dirty="0">
                <a:solidFill>
                  <a:schemeClr val="tx1"/>
                </a:solidFill>
                <a:cs typeface="B Nazanin" pitchFamily="2" charset="-78"/>
              </a:rPr>
              <a:t>  </a:t>
            </a:r>
            <a:r>
              <a:rPr lang="fa-IR" sz="2600" b="1" dirty="0">
                <a:solidFill>
                  <a:schemeClr val="tx1"/>
                </a:solidFill>
                <a:cs typeface="B Nazanin" pitchFamily="2" charset="-78"/>
              </a:rPr>
              <a:t>بهنام عباس زاده و مهنازپناهی</a:t>
            </a:r>
          </a:p>
          <a:p>
            <a:pPr rtl="1"/>
            <a:endParaRPr lang="fa-IR" sz="2600" b="1" dirty="0">
              <a:solidFill>
                <a:schemeClr val="tx1"/>
              </a:solidFill>
              <a:cs typeface="B Nazanin" pitchFamily="2" charset="-78"/>
            </a:endParaRPr>
          </a:p>
          <a:p>
            <a:pPr rtl="1"/>
            <a:r>
              <a:rPr lang="fa-IR" sz="2600" b="1" dirty="0">
                <a:solidFill>
                  <a:schemeClr val="tx1"/>
                </a:solidFill>
                <a:cs typeface="B Nazanin" pitchFamily="2" charset="-78"/>
              </a:rPr>
              <a:t>دانشگاه آزاد اسلامی واحد علوم وتحقیقات قم</a:t>
            </a:r>
          </a:p>
          <a:p>
            <a:pPr rtl="1"/>
            <a:endParaRPr lang="fa-IR" sz="2600" b="1" dirty="0">
              <a:solidFill>
                <a:srgbClr val="002060"/>
              </a:solidFill>
              <a:cs typeface="B Nazanin" pitchFamily="2" charset="-78"/>
            </a:endParaRPr>
          </a:p>
          <a:p>
            <a:pPr rtl="1"/>
            <a:r>
              <a:rPr lang="fa-IR" sz="2600" b="1" dirty="0">
                <a:solidFill>
                  <a:schemeClr val="tx1"/>
                </a:solidFill>
                <a:cs typeface="B Nazanin" pitchFamily="2" charset="-78"/>
              </a:rPr>
              <a:t>مهرماه 92</a:t>
            </a:r>
            <a:endParaRPr lang="en-US" sz="2600" b="1" dirty="0">
              <a:solidFill>
                <a:schemeClr val="tx1"/>
              </a:solidFill>
              <a:cs typeface="B Nazanin" pitchFamily="2" charset="-78"/>
            </a:endParaRPr>
          </a:p>
        </p:txBody>
      </p:sp>
      <p:sp>
        <p:nvSpPr>
          <p:cNvPr id="4" name="TextBox 3">
            <a:extLst>
              <a:ext uri="{FF2B5EF4-FFF2-40B4-BE49-F238E27FC236}">
                <a16:creationId xmlns:a16="http://schemas.microsoft.com/office/drawing/2014/main" id="{86839AD7-697A-46E9-ADB0-C92FA388189D}"/>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655734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10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100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100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par>
                                <p:cTn id="17" presetID="3" presetClass="entr" presetSubtype="10" fill="hold" nodeType="withEffect">
                                  <p:stCondLst>
                                    <p:cond delay="100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linds(horizontal)">
                                      <p:cBhvr>
                                        <p:cTn id="19" dur="500"/>
                                        <p:tgtEl>
                                          <p:spTgt spid="3">
                                            <p:txEl>
                                              <p:pRg st="8" end="8"/>
                                            </p:txEl>
                                          </p:spTgt>
                                        </p:tgtEl>
                                      </p:cBhvr>
                                    </p:animEffect>
                                  </p:childTnLst>
                                </p:cTn>
                              </p:par>
                              <p:par>
                                <p:cTn id="20" presetID="3" presetClass="entr" presetSubtype="10" fill="hold" nodeType="withEffect">
                                  <p:stCondLst>
                                    <p:cond delay="100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linds(horizontal)">
                                      <p:cBhvr>
                                        <p:cTn id="22" dur="500"/>
                                        <p:tgtEl>
                                          <p:spTgt spid="3">
                                            <p:txEl>
                                              <p:pRg st="10" end="10"/>
                                            </p:txEl>
                                          </p:spTgt>
                                        </p:tgtEl>
                                      </p:cBhvr>
                                    </p:animEffect>
                                  </p:childTnLst>
                                </p:cTn>
                              </p:par>
                              <p:par>
                                <p:cTn id="23" presetID="3" presetClass="entr" presetSubtype="10" fill="hold" nodeType="withEffect">
                                  <p:stCondLst>
                                    <p:cond delay="100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blinds(horizontal)">
                                      <p:cBhvr>
                                        <p:cTn id="2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458200" cy="5816600"/>
          </a:xfrm>
          <a:prstGeom prst="rect">
            <a:avLst/>
          </a:prstGeom>
          <a:noFill/>
        </p:spPr>
        <p:txBody>
          <a:bodyPr>
            <a:spAutoFit/>
          </a:bodyPr>
          <a:lstStyle/>
          <a:p>
            <a:pPr algn="just">
              <a:lnSpc>
                <a:spcPct val="150000"/>
              </a:lnSpc>
              <a:defRPr/>
            </a:pPr>
            <a:endParaRPr lang="en-US" sz="1600" b="1" dirty="0">
              <a:effectLst>
                <a:outerShdw blurRad="38100" dist="38100" dir="2700000" algn="tl">
                  <a:srgbClr val="000000">
                    <a:alpha val="43137"/>
                  </a:srgbClr>
                </a:outerShdw>
              </a:effectLst>
              <a:cs typeface="B Nazanin" pitchFamily="2" charset="-78"/>
            </a:endParaRPr>
          </a:p>
          <a:p>
            <a:pPr algn="just">
              <a:lnSpc>
                <a:spcPct val="150000"/>
              </a:lnSpc>
              <a:defRPr/>
            </a:pPr>
            <a:endParaRPr lang="en-US" sz="1600" b="1" dirty="0">
              <a:effectLst>
                <a:outerShdw blurRad="38100" dist="38100" dir="2700000" algn="tl">
                  <a:srgbClr val="000000">
                    <a:alpha val="43137"/>
                  </a:srgbClr>
                </a:outerShdw>
              </a:effectLst>
              <a:cs typeface="B Nazanin" pitchFamily="2" charset="-78"/>
            </a:endParaRPr>
          </a:p>
          <a:p>
            <a:pPr algn="just">
              <a:lnSpc>
                <a:spcPct val="150000"/>
              </a:lnSpc>
              <a:defRPr/>
            </a:pPr>
            <a:r>
              <a:rPr lang="fa-IR" sz="1600" b="1" dirty="0">
                <a:effectLst>
                  <a:outerShdw blurRad="38100" dist="38100" dir="2700000" algn="tl">
                    <a:srgbClr val="000000">
                      <a:alpha val="43137"/>
                    </a:srgbClr>
                  </a:outerShdw>
                </a:effectLst>
                <a:cs typeface="B Nazanin" pitchFamily="2" charset="-78"/>
              </a:rPr>
              <a:t>2) </a:t>
            </a:r>
            <a:r>
              <a:rPr lang="fa-IR" dirty="0">
                <a:cs typeface="B Nazanin" pitchFamily="2" charset="-78"/>
              </a:rPr>
              <a:t>در تعیین درآمد مشمول مالیات، شرایط و احکام هزینه های قابل قبول و استهلاک موضوع فصل دوم از باب چهارم (مواد 147 تا 151) و مصوبه هیأت وزیران و وزیر امور اقتصاد و دارایی حسب مورد درباره هزینه های قابل قبول ملاک عمل خواهد بود.</a:t>
            </a:r>
            <a:endParaRPr lang="en-US" dirty="0">
              <a:cs typeface="B Nazanin" pitchFamily="2" charset="-78"/>
            </a:endParaRPr>
          </a:p>
          <a:p>
            <a:pPr algn="just">
              <a:lnSpc>
                <a:spcPct val="150000"/>
              </a:lnSpc>
              <a:defRPr/>
            </a:pPr>
            <a:endParaRPr lang="en-US" dirty="0">
              <a:cs typeface="B Nazanin" pitchFamily="2" charset="-78"/>
            </a:endParaRPr>
          </a:p>
          <a:p>
            <a:pPr algn="just">
              <a:lnSpc>
                <a:spcPct val="150000"/>
              </a:lnSpc>
              <a:defRPr/>
            </a:pPr>
            <a:endParaRPr lang="fa-IR" dirty="0">
              <a:cs typeface="B Nazanin" pitchFamily="2" charset="-78"/>
            </a:endParaRPr>
          </a:p>
          <a:p>
            <a:pPr algn="just">
              <a:lnSpc>
                <a:spcPct val="150000"/>
              </a:lnSpc>
              <a:defRPr/>
            </a:pPr>
            <a:r>
              <a:rPr lang="fa-IR" sz="1600" b="1" dirty="0">
                <a:effectLst>
                  <a:outerShdw blurRad="38100" dist="38100" dir="2700000" algn="tl">
                    <a:srgbClr val="000000">
                      <a:alpha val="43137"/>
                    </a:srgbClr>
                  </a:outerShdw>
                </a:effectLst>
                <a:cs typeface="B Nazanin" pitchFamily="2" charset="-78"/>
              </a:rPr>
              <a:t>3) </a:t>
            </a:r>
            <a:r>
              <a:rPr lang="fa-IR" dirty="0">
                <a:cs typeface="B Nazanin" pitchFamily="2" charset="-78"/>
              </a:rPr>
              <a:t>هرگاه حسابرس مالیاتی در اجرای بند الف ماده 272 ق.م.م به موارد ایرادی برخورد نماید که به اعتبار دفاتر خللی وارد نماید و تعیین درآمد واقعی مشمول مالیات امکان پذیر نباشد ضمن درج موارد ایراد در گزارش خود، درآمد مشمول مالیات را تعیین خواهد کرد و در صورتی که دفاتر و اسناد و مدارک مزبور برای محاسبه درآمد مشول مالیات به نظر حسابرس مالیاتی به علت عدم رعایت موازین و آیین نامه مربوط به روش نگهداری دفاتر و اسناد و مدارک و نحوه ثبت وقایع مالی و  چگونگی تنظیم صورت‌های مالی نهایی مورد قبول واقع نشود باید دلایل رد دفاتر را حداکثر ظرف مدت 1 ماه پس از انقضای مدت تسلیم اظهارنامه به اداره امور مالیاتی ذیربط و مودی کتباً اعلام نماید تا اداره امور مالیاتی نظر هیأت موضوع بند 3 ماده 97 قانون مذکور را اخذ نماید.</a:t>
            </a:r>
          </a:p>
        </p:txBody>
      </p:sp>
      <p:sp>
        <p:nvSpPr>
          <p:cNvPr id="8195" name="Rectangle 2"/>
          <p:cNvSpPr>
            <a:spLocks noChangeArrowheads="1"/>
          </p:cNvSpPr>
          <p:nvPr/>
        </p:nvSpPr>
        <p:spPr bwMode="auto">
          <a:xfrm>
            <a:off x="228600" y="533400"/>
            <a:ext cx="876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a-IR" i="1">
                <a:cs typeface="B Nazanin" pitchFamily="2" charset="-78"/>
              </a:rPr>
              <a:t>دستور العمل حسابرسی مالیاتی برای حسابداران رسمی و موسسات حسابرسی عضو جامعه حسابداران رسمی ایران موضوع                                                                                                                 بخشنامه 200/56358/ص مورخ 1388/06/11 </a:t>
            </a:r>
            <a:endParaRPr lang="en-US" i="1">
              <a:cs typeface="B Nazanin" pitchFamily="2" charset="-78"/>
            </a:endParaRPr>
          </a:p>
        </p:txBody>
      </p:sp>
      <p:sp>
        <p:nvSpPr>
          <p:cNvPr id="4" name="TextBox 3">
            <a:extLst>
              <a:ext uri="{FF2B5EF4-FFF2-40B4-BE49-F238E27FC236}">
                <a16:creationId xmlns:a16="http://schemas.microsoft.com/office/drawing/2014/main" id="{A38A8CC4-9269-419D-9ED8-D76E8FE3F234}"/>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725263667"/>
      </p:ext>
    </p:extLst>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153400" cy="7986802"/>
          </a:xfrm>
          <a:prstGeom prst="rect">
            <a:avLst/>
          </a:prstGeom>
          <a:noFill/>
        </p:spPr>
        <p:txBody>
          <a:bodyPr>
            <a:spAutoFit/>
          </a:bodyPr>
          <a:lstStyle/>
          <a:p>
            <a:pPr algn="ctr">
              <a:lnSpc>
                <a:spcPct val="150000"/>
              </a:lnSpc>
              <a:defRPr/>
            </a:pPr>
            <a:r>
              <a:rPr lang="fa-IR" b="1" u="sng" dirty="0">
                <a:effectLst>
                  <a:outerShdw blurRad="38100" dist="38100" dir="2700000" algn="tl">
                    <a:srgbClr val="000000">
                      <a:alpha val="43137"/>
                    </a:srgbClr>
                  </a:outerShdw>
                </a:effectLst>
                <a:cs typeface="B Nazanin" pitchFamily="2" charset="-78"/>
              </a:rPr>
              <a:t>موارد رد دفاتر قانونی</a:t>
            </a:r>
          </a:p>
          <a:p>
            <a:pPr algn="ctr">
              <a:lnSpc>
                <a:spcPct val="150000"/>
              </a:lnSpc>
              <a:defRPr/>
            </a:pPr>
            <a:endParaRPr lang="en-US" b="1" u="sng" dirty="0">
              <a:effectLst>
                <a:outerShdw blurRad="38100" dist="38100" dir="2700000" algn="tl">
                  <a:srgbClr val="000000">
                    <a:alpha val="43137"/>
                  </a:srgbClr>
                </a:outerShdw>
              </a:effectLst>
              <a:cs typeface="B Nazanin" pitchFamily="2" charset="-78"/>
            </a:endParaRPr>
          </a:p>
          <a:p>
            <a:pPr algn="just">
              <a:lnSpc>
                <a:spcPct val="150000"/>
              </a:lnSpc>
              <a:defRPr/>
            </a:pPr>
            <a:r>
              <a:rPr lang="en-US" b="1" dirty="0">
                <a:effectLst>
                  <a:outerShdw blurRad="38100" dist="38100" dir="2700000" algn="tl">
                    <a:srgbClr val="000000">
                      <a:alpha val="43137"/>
                    </a:srgbClr>
                  </a:outerShdw>
                </a:effectLst>
                <a:cs typeface="B Nazanin" pitchFamily="2" charset="-78"/>
              </a:rPr>
              <a:t>a</a:t>
            </a:r>
            <a:r>
              <a:rPr lang="fa-IR" b="1" dirty="0">
                <a:effectLst>
                  <a:outerShdw blurRad="38100" dist="38100" dir="2700000" algn="tl">
                    <a:srgbClr val="000000">
                      <a:alpha val="43137"/>
                    </a:srgbClr>
                  </a:outerShdw>
                </a:effectLst>
                <a:cs typeface="B Nazanin" pitchFamily="2" charset="-78"/>
              </a:rPr>
              <a:t>)</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در صورتی که دفاتر ارائه شده به نحوی از پلمپ خارج شده ویا فاقد یک یا چند برگ باشد.</a:t>
            </a:r>
            <a:endParaRPr lang="en-US" dirty="0">
              <a:cs typeface="B Lotus" pitchFamily="2" charset="-78"/>
            </a:endParaRPr>
          </a:p>
          <a:p>
            <a:pPr algn="just">
              <a:lnSpc>
                <a:spcPct val="150000"/>
              </a:lnSpc>
              <a:defRPr/>
            </a:pPr>
            <a:r>
              <a:rPr lang="en-US" b="1" dirty="0">
                <a:effectLst>
                  <a:outerShdw blurRad="38100" dist="38100" dir="2700000" algn="tl">
                    <a:srgbClr val="000000">
                      <a:alpha val="43137"/>
                    </a:srgbClr>
                  </a:outerShdw>
                </a:effectLst>
                <a:cs typeface="B Lotus" pitchFamily="2" charset="-78"/>
              </a:rPr>
              <a:t>b</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عدم ثبت یک یا چند فعالیت مالی در دفاتر به شرط احراز</a:t>
            </a:r>
            <a:r>
              <a:rPr lang="fa-IR" dirty="0">
                <a:cs typeface="B Lotus" pitchFamily="2" charset="-78"/>
              </a:rPr>
              <a:t>  </a:t>
            </a:r>
          </a:p>
          <a:p>
            <a:pPr algn="just">
              <a:lnSpc>
                <a:spcPct val="150000"/>
              </a:lnSpc>
              <a:defRPr/>
            </a:pPr>
            <a:r>
              <a:rPr lang="en-US" b="1" dirty="0">
                <a:effectLst>
                  <a:outerShdw blurRad="38100" dist="38100" dir="2700000" algn="tl">
                    <a:srgbClr val="000000">
                      <a:alpha val="43137"/>
                    </a:srgbClr>
                  </a:outerShdw>
                </a:effectLst>
                <a:cs typeface="B Lotus" pitchFamily="2" charset="-78"/>
              </a:rPr>
              <a:t>c</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ثبت تمام یا قسمتی از یک فعالیت در حاشیه</a:t>
            </a:r>
            <a:endParaRPr lang="en-US" dirty="0">
              <a:cs typeface="B Lotus" pitchFamily="2" charset="-78"/>
            </a:endParaRPr>
          </a:p>
          <a:p>
            <a:pPr algn="just">
              <a:lnSpc>
                <a:spcPct val="150000"/>
              </a:lnSpc>
              <a:defRPr/>
            </a:pPr>
            <a:r>
              <a:rPr lang="en-US" b="1" dirty="0">
                <a:effectLst>
                  <a:outerShdw blurRad="38100" dist="38100" dir="2700000" algn="tl">
                    <a:srgbClr val="000000">
                      <a:alpha val="43137"/>
                    </a:srgbClr>
                  </a:outerShdw>
                </a:effectLst>
                <a:cs typeface="B Lotus" pitchFamily="2" charset="-78"/>
              </a:rPr>
              <a:t>d</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ثبت تمام یا قسمتی از یک فعالیت (آتیکل) بین سطور</a:t>
            </a:r>
            <a:endParaRPr lang="en-US" dirty="0">
              <a:cs typeface="B Lotus" pitchFamily="2" charset="-78"/>
            </a:endParaRPr>
          </a:p>
          <a:p>
            <a:pPr algn="just">
              <a:lnSpc>
                <a:spcPct val="150000"/>
              </a:lnSpc>
              <a:defRPr/>
            </a:pPr>
            <a:r>
              <a:rPr lang="en-US" b="1" dirty="0">
                <a:effectLst>
                  <a:outerShdw blurRad="38100" dist="38100" dir="2700000" algn="tl">
                    <a:srgbClr val="000000">
                      <a:alpha val="43137"/>
                    </a:srgbClr>
                  </a:outerShdw>
                </a:effectLst>
                <a:cs typeface="B Lotus" pitchFamily="2" charset="-78"/>
              </a:rPr>
              <a:t>e</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تراشیدن و</a:t>
            </a:r>
            <a:r>
              <a:rPr lang="fa-IR" dirty="0">
                <a:cs typeface="B Lotus" pitchFamily="2" charset="-78"/>
              </a:rPr>
              <a:t> </a:t>
            </a:r>
            <a:r>
              <a:rPr lang="ar-SA" dirty="0">
                <a:cs typeface="B Lotus" pitchFamily="2" charset="-78"/>
              </a:rPr>
              <a:t>پاک کردن و</a:t>
            </a:r>
            <a:r>
              <a:rPr lang="fa-IR" dirty="0">
                <a:cs typeface="B Lotus" pitchFamily="2" charset="-78"/>
              </a:rPr>
              <a:t> </a:t>
            </a:r>
            <a:r>
              <a:rPr lang="ar-SA" dirty="0">
                <a:cs typeface="B Lotus" pitchFamily="2" charset="-78"/>
              </a:rPr>
              <a:t>محو کردن مندرجات دفاتر به منظور سوءاستفاده</a:t>
            </a:r>
            <a:r>
              <a:rPr lang="fa-IR" dirty="0">
                <a:cs typeface="B Lotus" pitchFamily="2" charset="-78"/>
              </a:rPr>
              <a:t> </a:t>
            </a:r>
          </a:p>
          <a:p>
            <a:pPr algn="just">
              <a:lnSpc>
                <a:spcPct val="150000"/>
              </a:lnSpc>
              <a:defRPr/>
            </a:pPr>
            <a:r>
              <a:rPr lang="en-US" b="1" dirty="0">
                <a:effectLst>
                  <a:outerShdw blurRad="38100" dist="38100" dir="2700000" algn="tl">
                    <a:srgbClr val="000000">
                      <a:alpha val="43137"/>
                    </a:srgbClr>
                  </a:outerShdw>
                </a:effectLst>
                <a:cs typeface="B Lotus" pitchFamily="2" charset="-78"/>
              </a:rPr>
              <a:t>f</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جای سفید گذاشتن بیش از حد معمول در صفحات وسفید ماندن تمام صفحه در دفتر</a:t>
            </a:r>
            <a:r>
              <a:rPr lang="fa-IR" dirty="0">
                <a:cs typeface="B Lotus" pitchFamily="2" charset="-78"/>
              </a:rPr>
              <a:t> روزنامه </a:t>
            </a:r>
          </a:p>
          <a:p>
            <a:pPr algn="just">
              <a:lnSpc>
                <a:spcPct val="150000"/>
              </a:lnSpc>
              <a:defRPr/>
            </a:pPr>
            <a:r>
              <a:rPr lang="en-US" b="1" dirty="0">
                <a:effectLst>
                  <a:outerShdw blurRad="38100" dist="38100" dir="2700000" algn="tl">
                    <a:srgbClr val="000000">
                      <a:alpha val="43137"/>
                    </a:srgbClr>
                  </a:outerShdw>
                </a:effectLst>
                <a:cs typeface="B Lotus" pitchFamily="2" charset="-78"/>
              </a:rPr>
              <a:t>g</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بستانکار شدن حساب های نقدی و</a:t>
            </a:r>
            <a:r>
              <a:rPr lang="fa-IR" dirty="0">
                <a:cs typeface="B Lotus" pitchFamily="2" charset="-78"/>
              </a:rPr>
              <a:t> </a:t>
            </a:r>
            <a:r>
              <a:rPr lang="ar-SA" dirty="0">
                <a:cs typeface="B Lotus" pitchFamily="2" charset="-78"/>
              </a:rPr>
              <a:t>بانکی، مگراینکه حساب های بانکی با صورت حساب بانک مطابقت نماید ویا بستانکارشدن حساب های بانکی یا نقدی ناشی از تقدم وتأخر ثبت حساب ها باشد که دراین صورت موجب رد</a:t>
            </a:r>
            <a:r>
              <a:rPr lang="fa-IR" dirty="0">
                <a:cs typeface="B Lotus" pitchFamily="2" charset="-78"/>
              </a:rPr>
              <a:t> </a:t>
            </a:r>
            <a:r>
              <a:rPr lang="ar-SA" dirty="0">
                <a:cs typeface="B Lotus" pitchFamily="2" charset="-78"/>
              </a:rPr>
              <a:t>دفتر نیست.</a:t>
            </a:r>
            <a:r>
              <a:rPr lang="fa-IR" dirty="0">
                <a:cs typeface="B Lotus" pitchFamily="2" charset="-78"/>
              </a:rPr>
              <a:t> </a:t>
            </a:r>
            <a:endParaRPr lang="en-US" dirty="0">
              <a:cs typeface="B Lotus" pitchFamily="2" charset="-78"/>
            </a:endParaRPr>
          </a:p>
          <a:p>
            <a:pPr algn="just">
              <a:lnSpc>
                <a:spcPct val="150000"/>
              </a:lnSpc>
              <a:defRPr/>
            </a:pPr>
            <a:r>
              <a:rPr lang="fa-IR" dirty="0">
                <a:cs typeface="B Lotus" pitchFamily="2" charset="-78"/>
              </a:rPr>
              <a:t> </a:t>
            </a:r>
            <a:r>
              <a:rPr lang="en-US" b="1" dirty="0">
                <a:effectLst>
                  <a:outerShdw blurRad="38100" dist="38100" dir="2700000" algn="tl">
                    <a:srgbClr val="000000">
                      <a:alpha val="43137"/>
                    </a:srgbClr>
                  </a:outerShdw>
                </a:effectLst>
                <a:cs typeface="B Nazanin" pitchFamily="2" charset="-78"/>
              </a:rPr>
              <a:t>h</a:t>
            </a:r>
            <a:r>
              <a:rPr lang="fa-IR" b="1" dirty="0">
                <a:effectLst>
                  <a:outerShdw blurRad="38100" dist="38100" dir="2700000" algn="tl">
                    <a:srgbClr val="000000">
                      <a:alpha val="43137"/>
                    </a:srgbClr>
                  </a:outerShdw>
                </a:effectLst>
                <a:cs typeface="B Nazanin" pitchFamily="2" charset="-78"/>
              </a:rPr>
              <a:t>) </a:t>
            </a:r>
            <a:r>
              <a:rPr lang="ar-SA" dirty="0">
                <a:cs typeface="B Nazanin" pitchFamily="2" charset="-78"/>
              </a:rPr>
              <a:t>تأخیر تحریردفاتر </a:t>
            </a:r>
            <a:endParaRPr lang="fa-IR" dirty="0">
              <a:cs typeface="B Nazanin" pitchFamily="2" charset="-78"/>
            </a:endParaRPr>
          </a:p>
          <a:p>
            <a:pPr algn="just">
              <a:lnSpc>
                <a:spcPct val="150000"/>
              </a:lnSpc>
              <a:defRPr/>
            </a:pPr>
            <a:r>
              <a:rPr lang="en-US" b="1" dirty="0">
                <a:effectLst>
                  <a:outerShdw blurRad="38100" dist="38100" dir="2700000" algn="tl">
                    <a:srgbClr val="000000">
                      <a:alpha val="43137"/>
                    </a:srgbClr>
                  </a:outerShdw>
                </a:effectLst>
                <a:cs typeface="B Nazanin" pitchFamily="2" charset="-78"/>
              </a:rPr>
              <a:t>i</a:t>
            </a:r>
            <a:r>
              <a:rPr lang="fa-IR" b="1" dirty="0">
                <a:effectLst>
                  <a:outerShdw blurRad="38100" dist="38100" dir="2700000" algn="tl">
                    <a:srgbClr val="000000">
                      <a:alpha val="43137"/>
                    </a:srgbClr>
                  </a:outerShdw>
                </a:effectLst>
                <a:cs typeface="B Nazanin" pitchFamily="2" charset="-78"/>
              </a:rPr>
              <a:t>)</a:t>
            </a:r>
            <a:r>
              <a:rPr lang="ar-SA" b="1" dirty="0">
                <a:effectLst>
                  <a:outerShdw blurRad="38100" dist="38100" dir="2700000" algn="tl">
                    <a:srgbClr val="000000">
                      <a:alpha val="43137"/>
                    </a:srgbClr>
                  </a:outerShdw>
                </a:effectLst>
                <a:cs typeface="B Nazanin" pitchFamily="2" charset="-78"/>
              </a:rPr>
              <a:t> </a:t>
            </a:r>
            <a:r>
              <a:rPr lang="ar-SA" dirty="0">
                <a:cs typeface="B Nazanin" pitchFamily="2" charset="-78"/>
              </a:rPr>
              <a:t>عدم ثبت عملیات شعبه یا شعب در دفاتر مرکز طبق مقررات ماده </a:t>
            </a:r>
            <a:r>
              <a:rPr lang="fa-IR" dirty="0">
                <a:cs typeface="B Nazanin" pitchFamily="2" charset="-78"/>
              </a:rPr>
              <a:t>۱۵</a:t>
            </a:r>
            <a:r>
              <a:rPr lang="ar-SA" dirty="0">
                <a:cs typeface="B Nazanin" pitchFamily="2" charset="-78"/>
              </a:rPr>
              <a:t> این آئین نامه</a:t>
            </a:r>
            <a:r>
              <a:rPr lang="fa-IR" dirty="0">
                <a:cs typeface="B Nazanin" pitchFamily="2" charset="-78"/>
              </a:rPr>
              <a:t>.</a:t>
            </a:r>
          </a:p>
          <a:p>
            <a:pPr algn="just">
              <a:lnSpc>
                <a:spcPct val="150000"/>
              </a:lnSpc>
              <a:defRPr/>
            </a:pPr>
            <a:endParaRPr lang="en-US" dirty="0">
              <a:cs typeface="B Nazanin" pitchFamily="2" charset="-78"/>
            </a:endParaRPr>
          </a:p>
          <a:p>
            <a:pPr algn="just">
              <a:lnSpc>
                <a:spcPct val="150000"/>
              </a:lnSpc>
              <a:defRPr/>
            </a:pPr>
            <a:r>
              <a:rPr lang="en-US" dirty="0">
                <a:cs typeface="B Nazanin" pitchFamily="2" charset="-78"/>
              </a:rPr>
              <a:t>     </a:t>
            </a:r>
          </a:p>
          <a:p>
            <a:pPr algn="just">
              <a:lnSpc>
                <a:spcPct val="150000"/>
              </a:lnSpc>
              <a:defRPr/>
            </a:pPr>
            <a:endParaRPr lang="fa-IR" dirty="0">
              <a:cs typeface="B Nazanin" pitchFamily="2" charset="-78"/>
            </a:endParaRPr>
          </a:p>
          <a:p>
            <a:pPr algn="just">
              <a:lnSpc>
                <a:spcPct val="150000"/>
              </a:lnSpc>
              <a:defRPr/>
            </a:pPr>
            <a:endParaRPr lang="en-US" dirty="0">
              <a:cs typeface="B Nazanin" pitchFamily="2" charset="-78"/>
            </a:endParaRPr>
          </a:p>
          <a:p>
            <a:pPr algn="just">
              <a:lnSpc>
                <a:spcPct val="150000"/>
              </a:lnSpc>
              <a:defRPr/>
            </a:pPr>
            <a:endParaRPr lang="fa-IR" dirty="0">
              <a:cs typeface="B Nazanin" pitchFamily="2" charset="-78"/>
            </a:endParaRPr>
          </a:p>
          <a:p>
            <a:pPr algn="just">
              <a:lnSpc>
                <a:spcPct val="150000"/>
              </a:lnSpc>
              <a:defRPr/>
            </a:pPr>
            <a:endParaRPr lang="fa-IR" dirty="0">
              <a:cs typeface="B Lotus" pitchFamily="2" charset="-78"/>
            </a:endParaRPr>
          </a:p>
        </p:txBody>
      </p:sp>
      <p:sp>
        <p:nvSpPr>
          <p:cNvPr id="3" name="TextBox 2">
            <a:extLst>
              <a:ext uri="{FF2B5EF4-FFF2-40B4-BE49-F238E27FC236}">
                <a16:creationId xmlns:a16="http://schemas.microsoft.com/office/drawing/2014/main" id="{7025763C-E199-4E46-9737-4576B9B6B26F}"/>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653315124"/>
      </p:ext>
    </p:extLst>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14400"/>
            <a:ext cx="8458200" cy="5355312"/>
          </a:xfrm>
          <a:prstGeom prst="rect">
            <a:avLst/>
          </a:prstGeom>
          <a:noFill/>
        </p:spPr>
        <p:txBody>
          <a:bodyPr>
            <a:spAutoFit/>
          </a:bodyPr>
          <a:lstStyle/>
          <a:p>
            <a:pPr algn="ctr">
              <a:lnSpc>
                <a:spcPct val="150000"/>
              </a:lnSpc>
              <a:defRPr/>
            </a:pPr>
            <a:r>
              <a:rPr lang="fa-IR" b="1" u="sng" dirty="0">
                <a:effectLst>
                  <a:outerShdw blurRad="38100" dist="38100" dir="2700000" algn="tl">
                    <a:srgbClr val="000000">
                      <a:alpha val="43137"/>
                    </a:srgbClr>
                  </a:outerShdw>
                </a:effectLst>
                <a:cs typeface="B Nazanin" pitchFamily="2" charset="-78"/>
              </a:rPr>
              <a:t>موارد رد دفاتر قانونی </a:t>
            </a:r>
          </a:p>
          <a:p>
            <a:pPr algn="ctr">
              <a:lnSpc>
                <a:spcPct val="150000"/>
              </a:lnSpc>
              <a:defRPr/>
            </a:pPr>
            <a:endParaRPr lang="fa-IR" b="1" u="sng" dirty="0">
              <a:effectLst>
                <a:outerShdw blurRad="38100" dist="38100" dir="2700000" algn="tl">
                  <a:srgbClr val="000000">
                    <a:alpha val="43137"/>
                  </a:srgbClr>
                </a:outerShdw>
              </a:effectLst>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j</a:t>
            </a:r>
            <a:r>
              <a:rPr lang="fa-IR" b="1" dirty="0">
                <a:effectLst>
                  <a:outerShdw blurRad="38100" dist="38100" dir="2700000" algn="tl">
                    <a:srgbClr val="000000">
                      <a:alpha val="43137"/>
                    </a:srgbClr>
                  </a:outerShdw>
                </a:effectLst>
                <a:cs typeface="B Nazanin" pitchFamily="2" charset="-78"/>
              </a:rPr>
              <a:t>) </a:t>
            </a:r>
            <a:r>
              <a:rPr lang="ar-SA" dirty="0">
                <a:cs typeface="B Nazanin" pitchFamily="2" charset="-78"/>
              </a:rPr>
              <a:t>اشتباه حساب حاصل در ثبت عملیات مؤسسه در صورتی که نسبت به اصلاح آن طبق مقررات تبصره ماده </a:t>
            </a:r>
            <a:r>
              <a:rPr lang="fa-IR" dirty="0">
                <a:cs typeface="B Nazanin" pitchFamily="2" charset="-78"/>
              </a:rPr>
              <a:t>۱۱</a:t>
            </a:r>
            <a:r>
              <a:rPr lang="ar-SA" dirty="0">
                <a:cs typeface="B Nazanin" pitchFamily="2" charset="-78"/>
              </a:rPr>
              <a:t> این آئین نامه اقدام</a:t>
            </a:r>
            <a:r>
              <a:rPr lang="fa-IR" dirty="0">
                <a:cs typeface="B Nazanin" pitchFamily="2" charset="-78"/>
              </a:rPr>
              <a:t>  </a:t>
            </a:r>
          </a:p>
          <a:p>
            <a:pPr algn="justLow">
              <a:lnSpc>
                <a:spcPct val="150000"/>
              </a:lnSpc>
              <a:defRPr/>
            </a:pPr>
            <a:r>
              <a:rPr lang="ar-SA" dirty="0">
                <a:cs typeface="B Nazanin" pitchFamily="2" charset="-78"/>
              </a:rPr>
              <a:t> </a:t>
            </a:r>
            <a:r>
              <a:rPr lang="fa-IR" dirty="0">
                <a:cs typeface="B Nazanin" pitchFamily="2" charset="-78"/>
              </a:rPr>
              <a:t>   </a:t>
            </a:r>
            <a:r>
              <a:rPr lang="ar-SA" dirty="0">
                <a:cs typeface="B Nazanin" pitchFamily="2" charset="-78"/>
              </a:rPr>
              <a:t>نشده باشد.</a:t>
            </a:r>
            <a:endParaRPr lang="fa-IR" dirty="0">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k</a:t>
            </a:r>
            <a:r>
              <a:rPr lang="fa-IR" b="1" dirty="0">
                <a:effectLst>
                  <a:outerShdw blurRad="38100" dist="38100" dir="2700000" algn="tl">
                    <a:srgbClr val="000000">
                      <a:alpha val="43137"/>
                    </a:srgbClr>
                  </a:outerShdw>
                </a:effectLst>
                <a:cs typeface="B Nazanin" pitchFamily="2" charset="-78"/>
              </a:rPr>
              <a:t>) </a:t>
            </a:r>
            <a:r>
              <a:rPr lang="ar-SA" dirty="0">
                <a:cs typeface="B Nazanin" pitchFamily="2" charset="-78"/>
              </a:rPr>
              <a:t>در صورتی که مؤدیان مالیاتی حسب مورد از اوراق مخصوص موضوع ماده </a:t>
            </a:r>
            <a:r>
              <a:rPr lang="fa-IR" dirty="0">
                <a:cs typeface="B Nazanin" pitchFamily="2" charset="-78"/>
              </a:rPr>
              <a:t>۱۶۹</a:t>
            </a:r>
            <a:r>
              <a:rPr lang="ar-SA" dirty="0">
                <a:cs typeface="B Nazanin" pitchFamily="2" charset="-78"/>
              </a:rPr>
              <a:t> قانون مالیات های مستقیم استفاده ننمایند.</a:t>
            </a:r>
            <a:endParaRPr lang="fa-IR" dirty="0">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m</a:t>
            </a:r>
            <a:r>
              <a:rPr lang="fa-IR" b="1" dirty="0">
                <a:effectLst>
                  <a:outerShdw blurRad="38100" dist="38100" dir="2700000" algn="tl">
                    <a:srgbClr val="000000">
                      <a:alpha val="43137"/>
                    </a:srgbClr>
                  </a:outerShdw>
                </a:effectLst>
                <a:cs typeface="B Nazanin" pitchFamily="2" charset="-78"/>
              </a:rPr>
              <a:t>) </a:t>
            </a:r>
            <a:r>
              <a:rPr lang="ar-SA" dirty="0">
                <a:cs typeface="B Lotus" pitchFamily="2" charset="-78"/>
              </a:rPr>
              <a:t>عدم ارائه یک یا چند جلد از دفاتر ثبت وپلمپ شده (ولونانویس)</a:t>
            </a:r>
            <a:r>
              <a:rPr lang="fa-IR" dirty="0">
                <a:cs typeface="B Lotus" pitchFamily="2" charset="-78"/>
              </a:rPr>
              <a:t>.</a:t>
            </a:r>
            <a:endParaRPr lang="en-US" dirty="0">
              <a:cs typeface="B Lotus" pitchFamily="2" charset="-78"/>
            </a:endParaRPr>
          </a:p>
          <a:p>
            <a:pPr algn="justLow">
              <a:lnSpc>
                <a:spcPct val="150000"/>
              </a:lnSpc>
              <a:defRPr/>
            </a:pPr>
            <a:r>
              <a:rPr lang="en-US" b="1" dirty="0">
                <a:effectLst>
                  <a:outerShdw blurRad="38100" dist="38100" dir="2700000" algn="tl">
                    <a:srgbClr val="000000">
                      <a:alpha val="43137"/>
                    </a:srgbClr>
                  </a:outerShdw>
                </a:effectLst>
                <a:cs typeface="B Lotus" pitchFamily="2" charset="-78"/>
              </a:rPr>
              <a:t>n</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استفاده از دفاتر ثبت وپلمپ شده سال های قبل (با توجه به مقررات ماده </a:t>
            </a:r>
            <a:r>
              <a:rPr lang="fa-IR" dirty="0">
                <a:cs typeface="B Lotus" pitchFamily="2" charset="-78"/>
              </a:rPr>
              <a:t>۳</a:t>
            </a:r>
            <a:r>
              <a:rPr lang="ar-SA" dirty="0">
                <a:cs typeface="B Lotus" pitchFamily="2" charset="-78"/>
              </a:rPr>
              <a:t> این آئین نامه)</a:t>
            </a:r>
            <a:endParaRPr lang="en-US" dirty="0">
              <a:cs typeface="B Lotus" pitchFamily="2" charset="-78"/>
            </a:endParaRPr>
          </a:p>
          <a:p>
            <a:pPr algn="justLow">
              <a:lnSpc>
                <a:spcPct val="150000"/>
              </a:lnSpc>
              <a:defRPr/>
            </a:pPr>
            <a:r>
              <a:rPr lang="en-US" b="1" dirty="0">
                <a:effectLst>
                  <a:outerShdw blurRad="38100" dist="38100" dir="2700000" algn="tl">
                    <a:srgbClr val="000000">
                      <a:alpha val="43137"/>
                    </a:srgbClr>
                  </a:outerShdw>
                </a:effectLst>
                <a:cs typeface="B Lotus" pitchFamily="2" charset="-78"/>
              </a:rPr>
              <a:t>p</a:t>
            </a:r>
            <a:r>
              <a:rPr lang="fa-IR" b="1" dirty="0">
                <a:effectLst>
                  <a:outerShdw blurRad="38100" dist="38100" dir="2700000" algn="tl">
                    <a:srgbClr val="000000">
                      <a:alpha val="43137"/>
                    </a:srgbClr>
                  </a:outerShdw>
                </a:effectLst>
                <a:cs typeface="B Lotus" pitchFamily="2" charset="-78"/>
              </a:rPr>
              <a:t>) </a:t>
            </a:r>
            <a:r>
              <a:rPr lang="ar-SA" dirty="0">
                <a:cs typeface="B Lotus" pitchFamily="2" charset="-78"/>
              </a:rPr>
              <a:t>عدم تطبیق مندرجات دفاتر با اطلاعات موجود درسیستم های الکترونیکی در مورد اشخاصی که از سیستم های مذکور استفاده</a:t>
            </a:r>
            <a:r>
              <a:rPr lang="fa-IR" dirty="0">
                <a:cs typeface="B Lotus" pitchFamily="2" charset="-78"/>
              </a:rPr>
              <a:t> </a:t>
            </a:r>
            <a:r>
              <a:rPr lang="ar-SA" dirty="0">
                <a:cs typeface="B Lotus" pitchFamily="2" charset="-78"/>
              </a:rPr>
              <a:t>می نمایند</a:t>
            </a:r>
            <a:r>
              <a:rPr lang="fa-IR" dirty="0">
                <a:cs typeface="B Lotus" pitchFamily="2" charset="-78"/>
              </a:rPr>
              <a:t>.</a:t>
            </a:r>
          </a:p>
          <a:p>
            <a:pPr algn="justLow">
              <a:lnSpc>
                <a:spcPct val="150000"/>
              </a:lnSpc>
              <a:defRPr/>
            </a:pPr>
            <a:endParaRPr lang="fa-IR" dirty="0">
              <a:cs typeface="B Nazanin" pitchFamily="2" charset="-78"/>
            </a:endParaRPr>
          </a:p>
          <a:p>
            <a:pPr>
              <a:defRPr/>
            </a:pPr>
            <a:endParaRPr lang="en-US" dirty="0">
              <a:cs typeface="Arial" charset="0"/>
            </a:endParaRPr>
          </a:p>
        </p:txBody>
      </p:sp>
      <p:sp>
        <p:nvSpPr>
          <p:cNvPr id="4" name="TextBox 3">
            <a:extLst>
              <a:ext uri="{FF2B5EF4-FFF2-40B4-BE49-F238E27FC236}">
                <a16:creationId xmlns:a16="http://schemas.microsoft.com/office/drawing/2014/main" id="{C3D2525B-E23F-4F1E-8BA9-BA27C3D40693}"/>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897394537"/>
      </p:ext>
    </p:extLst>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001000" cy="4570413"/>
          </a:xfrm>
          <a:prstGeom prst="rect">
            <a:avLst/>
          </a:prstGeom>
          <a:noFill/>
        </p:spPr>
        <p:txBody>
          <a:bodyPr>
            <a:spAutoFit/>
          </a:bodyPr>
          <a:lstStyle/>
          <a:p>
            <a:pPr algn="ctr">
              <a:lnSpc>
                <a:spcPct val="150000"/>
              </a:lnSpc>
              <a:defRPr/>
            </a:pPr>
            <a:r>
              <a:rPr lang="fa-IR" sz="1600" b="1" dirty="0">
                <a:effectLst>
                  <a:outerShdw blurRad="38100" dist="38100" dir="2700000" algn="tl">
                    <a:srgbClr val="000000">
                      <a:alpha val="43137"/>
                    </a:srgbClr>
                  </a:outerShdw>
                </a:effectLst>
                <a:cs typeface="B Nazanin" pitchFamily="2" charset="-78"/>
              </a:rPr>
              <a:t> </a:t>
            </a:r>
            <a:r>
              <a:rPr lang="fa-IR" b="1" u="sng" dirty="0">
                <a:effectLst>
                  <a:outerShdw blurRad="38100" dist="38100" dir="2700000" algn="tl">
                    <a:srgbClr val="000000">
                      <a:alpha val="43137"/>
                    </a:srgbClr>
                  </a:outerShdw>
                </a:effectLst>
                <a:cs typeface="B Nazanin" pitchFamily="2" charset="-78"/>
              </a:rPr>
              <a:t>موارد رد دفاتر قانونی</a:t>
            </a:r>
          </a:p>
          <a:p>
            <a:pPr algn="ctr">
              <a:lnSpc>
                <a:spcPct val="150000"/>
              </a:lnSpc>
              <a:defRPr/>
            </a:pPr>
            <a:endParaRPr lang="fa-IR" sz="1600" b="1" u="sng" dirty="0">
              <a:effectLst>
                <a:outerShdw blurRad="38100" dist="38100" dir="2700000" algn="tl">
                  <a:srgbClr val="000000">
                    <a:alpha val="43137"/>
                  </a:srgbClr>
                </a:outerShdw>
              </a:effectLst>
              <a:cs typeface="B Nazanin" pitchFamily="2" charset="-78"/>
            </a:endParaRPr>
          </a:p>
          <a:p>
            <a:pPr algn="just">
              <a:lnSpc>
                <a:spcPct val="150000"/>
              </a:lnSpc>
              <a:defRPr/>
            </a:pPr>
            <a:r>
              <a:rPr lang="en-US" sz="1600" b="1" dirty="0">
                <a:effectLst>
                  <a:outerShdw blurRad="38100" dist="38100" dir="2700000" algn="tl">
                    <a:srgbClr val="000000">
                      <a:alpha val="43137"/>
                    </a:srgbClr>
                  </a:outerShdw>
                </a:effectLst>
                <a:cs typeface="B Nazanin" pitchFamily="2" charset="-78"/>
              </a:rPr>
              <a:t>q</a:t>
            </a:r>
            <a:r>
              <a:rPr lang="fa-IR" sz="1600" b="1" dirty="0">
                <a:effectLst>
                  <a:outerShdw blurRad="38100" dist="38100" dir="2700000" algn="tl">
                    <a:srgbClr val="000000">
                      <a:alpha val="43137"/>
                    </a:srgbClr>
                  </a:outerShdw>
                </a:effectLst>
                <a:cs typeface="B Nazanin" pitchFamily="2" charset="-78"/>
              </a:rPr>
              <a:t>) </a:t>
            </a:r>
            <a:r>
              <a:rPr lang="ar-SA" sz="1600" dirty="0">
                <a:cs typeface="B Nazanin" pitchFamily="2" charset="-78"/>
              </a:rPr>
              <a:t>ثبت هزینه ها ودرآمدها وهر نوع اعمال واقلام مالی غیر واقع در دفاتر به شرط احراز(توضیح آنکه ثبت هزینه هائی که وقوع آن محقق بوده اما به دلایل خاص قانونی قابل قبول از حیث مالیاتی نیست وبرگشت داده می شود، به منزله ثبت هزینه های غیر واقع تلقی نمی شود.)</a:t>
            </a:r>
            <a:endParaRPr lang="fa-IR" sz="1600" dirty="0">
              <a:cs typeface="B Nazanin" pitchFamily="2" charset="-78"/>
            </a:endParaRPr>
          </a:p>
          <a:p>
            <a:pPr algn="just">
              <a:lnSpc>
                <a:spcPct val="150000"/>
              </a:lnSpc>
              <a:defRPr/>
            </a:pPr>
            <a:endParaRPr lang="en-US" sz="1600" dirty="0">
              <a:cs typeface="B Nazanin" pitchFamily="2" charset="-78"/>
            </a:endParaRPr>
          </a:p>
          <a:p>
            <a:pPr algn="just">
              <a:lnSpc>
                <a:spcPct val="150000"/>
              </a:lnSpc>
              <a:defRPr/>
            </a:pPr>
            <a:r>
              <a:rPr lang="ar-SA" sz="1600" dirty="0">
                <a:cs typeface="B Nazanin" pitchFamily="2" charset="-78"/>
              </a:rPr>
              <a:t>تبصره</a:t>
            </a:r>
            <a:r>
              <a:rPr lang="fa-IR" sz="1600" dirty="0">
                <a:cs typeface="B Nazanin" pitchFamily="2" charset="-78"/>
              </a:rPr>
              <a:t>) </a:t>
            </a:r>
            <a:r>
              <a:rPr lang="ar-SA" sz="1600" dirty="0">
                <a:cs typeface="B Nazanin" pitchFamily="2" charset="-78"/>
              </a:rPr>
              <a:t>در مورد بند </a:t>
            </a:r>
            <a:r>
              <a:rPr lang="fa-IR" sz="1600" dirty="0">
                <a:cs typeface="B Nazanin" pitchFamily="2" charset="-78"/>
              </a:rPr>
              <a:t>۶</a:t>
            </a:r>
            <a:r>
              <a:rPr lang="ar-SA" sz="1600" dirty="0">
                <a:cs typeface="B Nazanin" pitchFamily="2" charset="-78"/>
              </a:rPr>
              <a:t> این ماده چنانچه سفید ماندن جهت ثبت تراز افتتاحی باشد موجب رد دفاتر نخواهد بود و</a:t>
            </a:r>
            <a:r>
              <a:rPr lang="fa-IR" sz="1600" dirty="0">
                <a:cs typeface="B Nazanin" pitchFamily="2" charset="-78"/>
              </a:rPr>
              <a:t> </a:t>
            </a:r>
            <a:r>
              <a:rPr lang="ar-SA" sz="1600" dirty="0">
                <a:cs typeface="B Nazanin" pitchFamily="2" charset="-78"/>
              </a:rPr>
              <a:t>همچنین سفید ماندن ذیل صفحات دفتر در آخر هرروز یا هرهفته یا هر ماه به شرطی که اسناد دارای شماره ردیف بوده و</a:t>
            </a:r>
            <a:r>
              <a:rPr lang="fa-IR" sz="1600" dirty="0">
                <a:cs typeface="B Nazanin" pitchFamily="2" charset="-78"/>
              </a:rPr>
              <a:t> </a:t>
            </a:r>
            <a:r>
              <a:rPr lang="ar-SA" sz="1600" dirty="0">
                <a:cs typeface="B Nazanin" pitchFamily="2" charset="-78"/>
              </a:rPr>
              <a:t>قسمت سفید مانده با خط بسته شود، به اعتبار دفتر خللی وارد نمی آورد.</a:t>
            </a:r>
            <a:endParaRPr lang="fa-IR" sz="1600" dirty="0">
              <a:cs typeface="B Nazanin" pitchFamily="2" charset="-78"/>
            </a:endParaRPr>
          </a:p>
          <a:p>
            <a:pPr algn="just">
              <a:lnSpc>
                <a:spcPct val="150000"/>
              </a:lnSpc>
              <a:defRPr/>
            </a:pPr>
            <a:endParaRPr lang="fa-IR" sz="1600" dirty="0">
              <a:cs typeface="B Nazanin" pitchFamily="2" charset="-78"/>
            </a:endParaRPr>
          </a:p>
          <a:p>
            <a:pPr algn="just">
              <a:lnSpc>
                <a:spcPct val="150000"/>
              </a:lnSpc>
              <a:defRPr/>
            </a:pPr>
            <a:endParaRPr lang="fa-IR" sz="1600" dirty="0">
              <a:cs typeface="B Nazanin" pitchFamily="2" charset="-78"/>
            </a:endParaRPr>
          </a:p>
          <a:p>
            <a:pPr algn="just">
              <a:lnSpc>
                <a:spcPct val="150000"/>
              </a:lnSpc>
              <a:defRPr/>
            </a:pPr>
            <a:endParaRPr lang="en-US" sz="1600" dirty="0">
              <a:cs typeface="B Nazanin" pitchFamily="2" charset="-78"/>
            </a:endParaRPr>
          </a:p>
        </p:txBody>
      </p:sp>
      <p:sp>
        <p:nvSpPr>
          <p:cNvPr id="10" name="TextBox 9"/>
          <p:cNvSpPr txBox="1"/>
          <p:nvPr/>
        </p:nvSpPr>
        <p:spPr>
          <a:xfrm>
            <a:off x="457200" y="4495800"/>
            <a:ext cx="8229600" cy="800100"/>
          </a:xfrm>
          <a:prstGeom prst="rect">
            <a:avLst/>
          </a:prstGeom>
          <a:noFill/>
        </p:spPr>
        <p:txBody>
          <a:bodyPr>
            <a:spAutoFit/>
          </a:bodyPr>
          <a:lstStyle/>
          <a:p>
            <a:pPr>
              <a:lnSpc>
                <a:spcPct val="150000"/>
              </a:lnSpc>
              <a:defRPr/>
            </a:pPr>
            <a:endParaRPr lang="fa-IR" sz="1600" b="1" dirty="0">
              <a:effectLst>
                <a:outerShdw blurRad="38100" dist="38100" dir="2700000" algn="tl">
                  <a:srgbClr val="000000">
                    <a:alpha val="43137"/>
                  </a:srgbClr>
                </a:outerShdw>
              </a:effectLst>
              <a:cs typeface="B Nazanin" pitchFamily="2" charset="-78"/>
            </a:endParaRPr>
          </a:p>
          <a:p>
            <a:pPr>
              <a:lnSpc>
                <a:spcPct val="150000"/>
              </a:lnSpc>
              <a:defRPr/>
            </a:pPr>
            <a:endParaRPr lang="fa-IR" sz="1600" dirty="0">
              <a:cs typeface="B Nazanin" pitchFamily="2" charset="-78"/>
            </a:endParaRPr>
          </a:p>
        </p:txBody>
      </p:sp>
      <p:sp>
        <p:nvSpPr>
          <p:cNvPr id="4" name="TextBox 3">
            <a:extLst>
              <a:ext uri="{FF2B5EF4-FFF2-40B4-BE49-F238E27FC236}">
                <a16:creationId xmlns:a16="http://schemas.microsoft.com/office/drawing/2014/main" id="{B10595E3-4173-4B58-A548-F36758E9FFA1}"/>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086218162"/>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8153400" cy="6324600"/>
          </a:xfrm>
          <a:prstGeom prst="rect">
            <a:avLst/>
          </a:prstGeom>
          <a:noFill/>
        </p:spPr>
        <p:txBody>
          <a:bodyPr>
            <a:spAutoFit/>
          </a:bodyPr>
          <a:lstStyle/>
          <a:p>
            <a:pPr algn="justLow">
              <a:lnSpc>
                <a:spcPct val="150000"/>
              </a:lnSpc>
              <a:defRPr/>
            </a:pPr>
            <a:endParaRPr lang="en-US" b="1" dirty="0">
              <a:effectLst>
                <a:outerShdw blurRad="38100" dist="38100" dir="2700000" algn="tl">
                  <a:srgbClr val="000000">
                    <a:alpha val="43137"/>
                  </a:srgbClr>
                </a:outerShdw>
              </a:effectLst>
              <a:cs typeface="B Nazanin" pitchFamily="2" charset="-78"/>
            </a:endParaRPr>
          </a:p>
          <a:p>
            <a:pPr algn="justLow">
              <a:lnSpc>
                <a:spcPct val="150000"/>
              </a:lnSpc>
              <a:defRPr/>
            </a:pPr>
            <a:endParaRPr lang="en-US" b="1" dirty="0">
              <a:effectLst>
                <a:outerShdw blurRad="38100" dist="38100" dir="2700000" algn="tl">
                  <a:srgbClr val="000000">
                    <a:alpha val="43137"/>
                  </a:srgbClr>
                </a:outerShdw>
              </a:effectLst>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4</a:t>
            </a:r>
            <a:r>
              <a:rPr lang="fa-IR" b="1" dirty="0">
                <a:effectLst>
                  <a:outerShdw blurRad="38100" dist="38100" dir="2700000" algn="tl">
                    <a:srgbClr val="000000">
                      <a:alpha val="43137"/>
                    </a:srgbClr>
                  </a:outerShdw>
                </a:effectLst>
                <a:cs typeface="B Nazanin" pitchFamily="2" charset="-78"/>
              </a:rPr>
              <a:t>) </a:t>
            </a:r>
            <a:r>
              <a:rPr lang="fa-IR" dirty="0">
                <a:cs typeface="B Nazanin" pitchFamily="2" charset="-78"/>
              </a:rPr>
              <a:t>چنانچه تا موعد مقرر ترازنامه و حساب سود و زیان و یا حساب درآمد و هزینه و حساب سود و زیان حسب مورد تسلیم اداره امور مالیاتی ذیربط نشده باشد رسیدگی و تعیین درآمد مشمول مالیات به عهده اداره امور مالیاتی خواهد بود.</a:t>
            </a:r>
            <a:endParaRPr lang="en-US" dirty="0">
              <a:cs typeface="B Nazanin" pitchFamily="2" charset="-78"/>
            </a:endParaRPr>
          </a:p>
          <a:p>
            <a:pPr algn="justLow">
              <a:lnSpc>
                <a:spcPct val="150000"/>
              </a:lnSpc>
              <a:defRPr/>
            </a:pPr>
            <a:endParaRPr lang="en-US" dirty="0">
              <a:cs typeface="B Nazanin" pitchFamily="2" charset="-78"/>
            </a:endParaRPr>
          </a:p>
          <a:p>
            <a:pPr algn="justLow">
              <a:lnSpc>
                <a:spcPct val="150000"/>
              </a:lnSpc>
              <a:defRPr/>
            </a:pPr>
            <a:endParaRPr lang="en-US" dirty="0">
              <a:cs typeface="B Nazanin" pitchFamily="2" charset="-78"/>
            </a:endParaRPr>
          </a:p>
          <a:p>
            <a:pPr algn="justLow">
              <a:lnSpc>
                <a:spcPct val="150000"/>
              </a:lnSpc>
              <a:defRPr/>
            </a:pPr>
            <a:endParaRPr lang="en-US" dirty="0">
              <a:cs typeface="B Nazanin" pitchFamily="2" charset="-78"/>
            </a:endParaRPr>
          </a:p>
          <a:p>
            <a:pPr algn="justLow">
              <a:lnSpc>
                <a:spcPct val="150000"/>
              </a:lnSpc>
              <a:defRPr/>
            </a:pPr>
            <a:r>
              <a:rPr lang="fa-IR" b="1" dirty="0">
                <a:effectLst>
                  <a:outerShdw blurRad="38100" dist="38100" dir="2700000" algn="tl">
                    <a:srgbClr val="000000">
                      <a:alpha val="43137"/>
                    </a:srgbClr>
                  </a:outerShdw>
                </a:effectLst>
                <a:cs typeface="B Nazanin" pitchFamily="2" charset="-78"/>
              </a:rPr>
              <a:t> </a:t>
            </a:r>
            <a:r>
              <a:rPr lang="en-US" b="1" dirty="0">
                <a:effectLst>
                  <a:outerShdw blurRad="38100" dist="38100" dir="2700000" algn="tl">
                    <a:srgbClr val="000000">
                      <a:alpha val="43137"/>
                    </a:srgbClr>
                  </a:outerShdw>
                </a:effectLst>
                <a:cs typeface="B Nazanin" pitchFamily="2" charset="-78"/>
              </a:rPr>
              <a:t>5</a:t>
            </a:r>
            <a:r>
              <a:rPr lang="fa-IR" b="1" dirty="0">
                <a:effectLst>
                  <a:outerShdw blurRad="38100" dist="38100" dir="2700000" algn="tl">
                    <a:srgbClr val="000000">
                      <a:alpha val="43137"/>
                    </a:srgbClr>
                  </a:outerShdw>
                </a:effectLst>
                <a:cs typeface="B Nazanin" pitchFamily="2" charset="-78"/>
              </a:rPr>
              <a:t>) </a:t>
            </a:r>
            <a:r>
              <a:rPr lang="fa-IR" dirty="0">
                <a:cs typeface="B Nazanin" pitchFamily="2" charset="-78"/>
              </a:rPr>
              <a:t>در صورتی که قبل و یا بعد از صدور برگ تشخیص، حسب اطلاعات و مدارک بدست آمده نسبت به گزارش حسابرس مالیاتی در خصوص رعایت قوانین و مقررات تجاری، مالیاتی، و سایر قوانین و مقررات مرتبط با فعالیت شخص مورد رسیدگی تنها در مورد ثبت فعالیت های مالی به بررسی دفاتر و اسناد نیاز باشد، اداره امور مالیاتی موضوع را کتباً از حسابدار رسمی یا موسسه حسابرسی و مودی حسب مورد استعلام خواهد نمود.</a:t>
            </a:r>
            <a:r>
              <a:rPr lang="en-US" dirty="0">
                <a:cs typeface="B Nazanin" pitchFamily="2" charset="-78"/>
              </a:rPr>
              <a:t> </a:t>
            </a:r>
            <a:endParaRPr lang="fa-IR" dirty="0">
              <a:cs typeface="B Nazanin" pitchFamily="2" charset="-78"/>
            </a:endParaRPr>
          </a:p>
          <a:p>
            <a:pPr>
              <a:lnSpc>
                <a:spcPct val="150000"/>
              </a:lnSpc>
              <a:defRPr/>
            </a:pPr>
            <a:endParaRPr lang="en-US" dirty="0">
              <a:cs typeface="B Nazanin" pitchFamily="2" charset="-78"/>
            </a:endParaRPr>
          </a:p>
          <a:p>
            <a:pPr>
              <a:lnSpc>
                <a:spcPct val="150000"/>
              </a:lnSpc>
              <a:defRPr/>
            </a:pPr>
            <a:endParaRPr lang="en-US" dirty="0">
              <a:cs typeface="B Nazanin" pitchFamily="2" charset="-78"/>
            </a:endParaRPr>
          </a:p>
          <a:p>
            <a:pPr>
              <a:lnSpc>
                <a:spcPct val="150000"/>
              </a:lnSpc>
              <a:defRPr/>
            </a:pPr>
            <a:endParaRPr lang="fa-IR" dirty="0">
              <a:cs typeface="B Nazanin" pitchFamily="2" charset="-78"/>
            </a:endParaRPr>
          </a:p>
        </p:txBody>
      </p:sp>
      <p:sp>
        <p:nvSpPr>
          <p:cNvPr id="13315" name="Rectangle 2"/>
          <p:cNvSpPr>
            <a:spLocks noChangeArrowheads="1"/>
          </p:cNvSpPr>
          <p:nvPr/>
        </p:nvSpPr>
        <p:spPr bwMode="auto">
          <a:xfrm>
            <a:off x="381000" y="4572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a-IR" i="1">
                <a:cs typeface="B Nazanin" pitchFamily="2" charset="-78"/>
              </a:rPr>
              <a:t>دستور العمل حسابرسی مالیاتی برای حسابداران رسمی و موسسات حسابرسی عضو جامعه حسابداران رسمی ایران</a:t>
            </a:r>
            <a:r>
              <a:rPr lang="en-US" i="1">
                <a:cs typeface="B Nazanin" pitchFamily="2" charset="-78"/>
              </a:rPr>
              <a:t> </a:t>
            </a:r>
            <a:r>
              <a:rPr lang="fa-IR" i="1">
                <a:cs typeface="B Nazanin" pitchFamily="2" charset="-78"/>
              </a:rPr>
              <a:t>موضوع                                                                                                                 بخشنامه 200/56358/ص مورخ 1388/06/11 </a:t>
            </a:r>
            <a:endParaRPr lang="en-US" i="1">
              <a:cs typeface="B Nazanin" pitchFamily="2" charset="-78"/>
            </a:endParaRPr>
          </a:p>
        </p:txBody>
      </p:sp>
    </p:spTree>
    <p:extLst>
      <p:ext uri="{BB962C8B-B14F-4D97-AF65-F5344CB8AC3E}">
        <p14:creationId xmlns:p14="http://schemas.microsoft.com/office/powerpoint/2010/main" val="506832855"/>
      </p:ext>
    </p:extLst>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304800" y="762000"/>
            <a:ext cx="8534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lnSpc>
                <a:spcPct val="150000"/>
              </a:lnSpc>
            </a:pPr>
            <a:endParaRPr lang="en-US" sz="1600">
              <a:cs typeface="B Nazanin" pitchFamily="2" charset="-78"/>
            </a:endParaRPr>
          </a:p>
          <a:p>
            <a:pPr eaLnBrk="1" hangingPunct="1">
              <a:lnSpc>
                <a:spcPct val="150000"/>
              </a:lnSpc>
            </a:pPr>
            <a:endParaRPr lang="fa-IR" sz="1600">
              <a:cs typeface="B Nazanin" pitchFamily="2" charset="-78"/>
            </a:endParaRPr>
          </a:p>
        </p:txBody>
      </p:sp>
      <p:sp>
        <p:nvSpPr>
          <p:cNvPr id="4" name="TextBox 3"/>
          <p:cNvSpPr txBox="1"/>
          <p:nvPr/>
        </p:nvSpPr>
        <p:spPr>
          <a:xfrm>
            <a:off x="457200" y="838200"/>
            <a:ext cx="8686800" cy="6186488"/>
          </a:xfrm>
          <a:prstGeom prst="rect">
            <a:avLst/>
          </a:prstGeom>
          <a:noFill/>
        </p:spPr>
        <p:txBody>
          <a:bodyPr>
            <a:spAutoFit/>
          </a:bodyPr>
          <a:lstStyle/>
          <a:p>
            <a:pPr algn="justLow">
              <a:lnSpc>
                <a:spcPct val="150000"/>
              </a:lnSpc>
              <a:defRPr/>
            </a:pPr>
            <a:endParaRPr lang="en-US" sz="1600" b="1" dirty="0">
              <a:effectLst>
                <a:outerShdw blurRad="38100" dist="38100" dir="2700000" algn="tl">
                  <a:srgbClr val="000000">
                    <a:alpha val="43137"/>
                  </a:srgbClr>
                </a:outerShdw>
              </a:effectLst>
              <a:cs typeface="B Nazanin" pitchFamily="2" charset="-78"/>
            </a:endParaRPr>
          </a:p>
          <a:p>
            <a:pPr algn="justLow">
              <a:lnSpc>
                <a:spcPct val="150000"/>
              </a:lnSpc>
              <a:defRPr/>
            </a:pPr>
            <a:r>
              <a:rPr lang="en-US" sz="1600" b="1" dirty="0">
                <a:effectLst>
                  <a:outerShdw blurRad="38100" dist="38100" dir="2700000" algn="tl">
                    <a:srgbClr val="000000">
                      <a:alpha val="43137"/>
                    </a:srgbClr>
                  </a:outerShdw>
                </a:effectLst>
                <a:cs typeface="B Nazanin" pitchFamily="2" charset="-78"/>
              </a:rPr>
              <a:t>6</a:t>
            </a:r>
            <a:r>
              <a:rPr lang="fa-IR" sz="1600" b="1" dirty="0">
                <a:effectLst>
                  <a:outerShdw blurRad="38100" dist="38100" dir="2700000" algn="tl">
                    <a:srgbClr val="000000">
                      <a:alpha val="43137"/>
                    </a:srgbClr>
                  </a:outerShdw>
                </a:effectLst>
                <a:cs typeface="B Nazanin" pitchFamily="2" charset="-78"/>
              </a:rPr>
              <a:t>) </a:t>
            </a:r>
            <a:r>
              <a:rPr lang="fa-IR" dirty="0">
                <a:cs typeface="B Nazanin" pitchFamily="2" charset="-78"/>
              </a:rPr>
              <a:t>در صورتی که قبل از صدور برگ تشخیص، حسب مورد مالیات نسبت به گزارش حسابرسی مالیاتی در خصوص تعیین درآمد مشمول مالیات بر اساس قوانین و مقررات مالیاتی به ویژه مقررا ت فصل هزینه‌های قابل قبول و استهلاک و اظهار نظر نسبت مالیات‌های که مودی به موجب قانون مکلف به کسر و پرداخت آن به سازمان امور مالیاتی کشور بوده است (مالیات تکلیفی) به توضیحات تکمیلی و مدارکی نیاز باشد باید مطابق (قسمت پنجم) فوق اقدام شود. مودی یا حسابدار رسمی یا موسسه حسابرسی مکلف است، حداکثر ظرف یک ماه از تاریخ ابلاغ، اسناد و مدارک و دفاتر موضوع قسمت پنجم و توضیحات و اطلاعات تکمیلی و مدارک موضوع این بند را حسب مورد به ادارهً امور مالیاتی ارائه نماید.</a:t>
            </a:r>
            <a:r>
              <a:rPr lang="en-US" dirty="0">
                <a:cs typeface="B Nazanin" pitchFamily="2" charset="-78"/>
              </a:rPr>
              <a:t> </a:t>
            </a:r>
          </a:p>
          <a:p>
            <a:pPr algn="justLow">
              <a:lnSpc>
                <a:spcPct val="150000"/>
              </a:lnSpc>
              <a:defRPr/>
            </a:pPr>
            <a:endParaRPr lang="en-US" sz="1600" b="1" dirty="0">
              <a:effectLst>
                <a:outerShdw blurRad="38100" dist="38100" dir="2700000" algn="tl">
                  <a:srgbClr val="000000">
                    <a:alpha val="43137"/>
                  </a:srgbClr>
                </a:outerShdw>
              </a:effectLst>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7</a:t>
            </a:r>
            <a:r>
              <a:rPr lang="fa-IR" b="1" dirty="0">
                <a:effectLst>
                  <a:outerShdw blurRad="38100" dist="38100" dir="2700000" algn="tl">
                    <a:srgbClr val="000000">
                      <a:alpha val="43137"/>
                    </a:srgbClr>
                  </a:outerShdw>
                </a:effectLst>
                <a:cs typeface="B Nazanin" pitchFamily="2" charset="-78"/>
              </a:rPr>
              <a:t>) </a:t>
            </a:r>
            <a:r>
              <a:rPr lang="fa-IR" dirty="0">
                <a:cs typeface="B Nazanin" pitchFamily="2" charset="-78"/>
              </a:rPr>
              <a:t>در مواردیکه استعلام به عمل آمده در خصوص اعمال معافیتهای مقرر در قانون مالیاتهای مستقیم و سایر قوانین ذیربط در مهلت موضوع قسمت ششم این دستور العمل از طرف حسابرس مالیاتی پاسخی داده نشود و یا پاسخ ارائه شده توسط حسابرس مالیاتی مورد قبول اداره امور مالیاتی (ممیز کل) قرار نگیرد در این صورت اداره امور مالیاتی با قبول رسیدگی و تعیین درآمد مشمول مالیات قبل از کسر معافیت توسط حسابرس مالیاتی نسبت به چگونگی معافیتها و تعیین مطابقت قوانین و مقررات مالیاتهای مستقیم و بخشنامه و آرای شورای مالیاتی و دستور العمل‌های سازمان امور مالیاتی کشور اقدام خواهد نمود.</a:t>
            </a:r>
          </a:p>
          <a:p>
            <a:pPr algn="justLow">
              <a:lnSpc>
                <a:spcPct val="150000"/>
              </a:lnSpc>
              <a:defRPr/>
            </a:pPr>
            <a:endParaRPr lang="fa-IR" sz="1600" dirty="0">
              <a:cs typeface="B Nazanin" pitchFamily="2" charset="-78"/>
            </a:endParaRPr>
          </a:p>
        </p:txBody>
      </p:sp>
      <p:sp>
        <p:nvSpPr>
          <p:cNvPr id="14340" name="Rectangle 4"/>
          <p:cNvSpPr>
            <a:spLocks noChangeArrowheads="1"/>
          </p:cNvSpPr>
          <p:nvPr/>
        </p:nvSpPr>
        <p:spPr bwMode="auto">
          <a:xfrm>
            <a:off x="228600" y="304800"/>
            <a:ext cx="876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a-IR" i="1">
                <a:cs typeface="B Nazanin" pitchFamily="2" charset="-78"/>
              </a:rPr>
              <a:t>دستور العمل حسابرسی مالیاتی برای حسابداران رسمی و موسسات حسابرسی عضو جامعه حسابداران رسمی ایران موضوع                                                                                                                 بخشنامه 200/56358/ص مورخ 1388/06/11 </a:t>
            </a:r>
            <a:endParaRPr lang="en-US" i="1">
              <a:cs typeface="B Nazanin" pitchFamily="2" charset="-78"/>
            </a:endParaRPr>
          </a:p>
        </p:txBody>
      </p:sp>
    </p:spTree>
    <p:extLst>
      <p:ext uri="{BB962C8B-B14F-4D97-AF65-F5344CB8AC3E}">
        <p14:creationId xmlns:p14="http://schemas.microsoft.com/office/powerpoint/2010/main" val="2320883626"/>
      </p:ext>
    </p:extLst>
  </p:cSld>
  <p:clrMapOvr>
    <a:masterClrMapping/>
  </p:clrMapOvr>
  <p:transition>
    <p:wipe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610600" cy="6878638"/>
          </a:xfrm>
          <a:prstGeom prst="rect">
            <a:avLst/>
          </a:prstGeom>
          <a:noFill/>
        </p:spPr>
        <p:txBody>
          <a:bodyPr>
            <a:spAutoFit/>
          </a:bodyPr>
          <a:lstStyle/>
          <a:p>
            <a:pPr algn="justLow">
              <a:lnSpc>
                <a:spcPct val="150000"/>
              </a:lnSpc>
              <a:defRPr/>
            </a:pPr>
            <a:endParaRPr lang="fa-IR" dirty="0">
              <a:cs typeface="B Nazanin" pitchFamily="2" charset="-78"/>
            </a:endParaRPr>
          </a:p>
          <a:p>
            <a:pPr algn="justLow">
              <a:lnSpc>
                <a:spcPct val="150000"/>
              </a:lnSpc>
              <a:defRPr/>
            </a:pPr>
            <a:endParaRPr lang="fa-IR" dirty="0">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8</a:t>
            </a:r>
            <a:r>
              <a:rPr lang="fa-IR" b="1" dirty="0">
                <a:effectLst>
                  <a:outerShdw blurRad="38100" dist="38100" dir="2700000" algn="tl">
                    <a:srgbClr val="000000">
                      <a:alpha val="43137"/>
                    </a:srgbClr>
                  </a:outerShdw>
                </a:effectLst>
                <a:cs typeface="B Nazanin" pitchFamily="2" charset="-78"/>
              </a:rPr>
              <a:t>) </a:t>
            </a:r>
            <a:r>
              <a:rPr lang="fa-IR" dirty="0">
                <a:cs typeface="B Nazanin" pitchFamily="2" charset="-78"/>
              </a:rPr>
              <a:t>کلیه درآمدهای ابرازی یا شناخته شده توسط حسابرس مالیاتی از جمله درآمد حاصل از تسعیر دارایی‌ها و بدهی‌ها ارزی مشمول مالیات است،مگر آنکه دلایل قانونی مبنی بر معافیت تمام یا برخی اقلام معرفی شده و یا به لحاظ تعلق مالیات به طریق خاص (مواردی که طبق مقررات قانون مالیات‌های مستقیم دارای نرخ جداگانه ای هستند مانند نقل و انتقال قطعی املاک، حق واگذاری محل، درآمد اجاره، انتقال سهام، سود حاصل از سرمایه گذاری و...) از شمول مالیات بر درآمد اشخاص حقوقی موضوع ماده 105 ق.م.م مستثنی شده باشد.</a:t>
            </a:r>
            <a:endParaRPr lang="en-US" dirty="0">
              <a:cs typeface="B Nazanin" pitchFamily="2" charset="-78"/>
            </a:endParaRPr>
          </a:p>
          <a:p>
            <a:pPr algn="justLow">
              <a:lnSpc>
                <a:spcPct val="150000"/>
              </a:lnSpc>
              <a:defRPr/>
            </a:pPr>
            <a:endParaRPr lang="en-US" b="1" dirty="0">
              <a:effectLst>
                <a:outerShdw blurRad="38100" dist="38100" dir="2700000" algn="tl">
                  <a:srgbClr val="000000">
                    <a:alpha val="43137"/>
                  </a:srgbClr>
                </a:outerShdw>
              </a:effectLst>
              <a:cs typeface="B Nazanin" pitchFamily="2" charset="-78"/>
            </a:endParaRPr>
          </a:p>
          <a:p>
            <a:pPr algn="justLow">
              <a:lnSpc>
                <a:spcPct val="150000"/>
              </a:lnSpc>
              <a:defRPr/>
            </a:pPr>
            <a:r>
              <a:rPr lang="en-US" b="1" dirty="0">
                <a:effectLst>
                  <a:outerShdw blurRad="38100" dist="38100" dir="2700000" algn="tl">
                    <a:srgbClr val="000000">
                      <a:alpha val="43137"/>
                    </a:srgbClr>
                  </a:outerShdw>
                </a:effectLst>
                <a:cs typeface="B Nazanin" pitchFamily="2" charset="-78"/>
              </a:rPr>
              <a:t>9</a:t>
            </a:r>
            <a:r>
              <a:rPr lang="fa-IR" b="1" dirty="0">
                <a:effectLst>
                  <a:outerShdw blurRad="38100" dist="38100" dir="2700000" algn="tl">
                    <a:srgbClr val="000000">
                      <a:alpha val="43137"/>
                    </a:srgbClr>
                  </a:outerShdw>
                </a:effectLst>
                <a:cs typeface="B Nazanin" pitchFamily="2" charset="-78"/>
              </a:rPr>
              <a:t>) </a:t>
            </a:r>
            <a:r>
              <a:rPr lang="fa-IR" dirty="0">
                <a:cs typeface="B Nazanin" pitchFamily="2" charset="-78"/>
              </a:rPr>
              <a:t>در مورد تعدیلات باید کلیه اقلام بستانکار حساب تعدیلات سنواتی به درآمد مشمول مالیات افزوده شود.مگر آنکه به طریقی در درآمد مشمول مالیات سنوات قبل منظور شده و یا از معافیت قانونی برخوردار باشد و یا طرف حساب آن هزینه ای بوده است که بوسیله مأموران مالیاتی غیر قبال قبول تلقی و از حساب هزینه برگشت شده باشد و اقلام بدهکار حساب تعدیلات سنواتی نیز، چنانچه ماهیت هزینه قابل قبول را داشته و قبلاً به حساب هزینه منظور نشده باشد، باید جزو هزینه های قابل قبول محسوب شود.</a:t>
            </a:r>
          </a:p>
          <a:p>
            <a:pPr algn="justLow">
              <a:lnSpc>
                <a:spcPct val="150000"/>
              </a:lnSpc>
              <a:defRPr/>
            </a:pPr>
            <a:r>
              <a:rPr lang="en-US" dirty="0">
                <a:cs typeface="B Nazanin" pitchFamily="2" charset="-78"/>
              </a:rPr>
              <a:t>  </a:t>
            </a:r>
            <a:endParaRPr lang="fa-IR" dirty="0">
              <a:cs typeface="B Nazanin" pitchFamily="2" charset="-78"/>
            </a:endParaRPr>
          </a:p>
          <a:p>
            <a:pPr algn="justLow">
              <a:lnSpc>
                <a:spcPct val="150000"/>
              </a:lnSpc>
              <a:defRPr/>
            </a:pPr>
            <a:endParaRPr lang="fa-IR" dirty="0">
              <a:cs typeface="B Nazanin" pitchFamily="2" charset="-78"/>
            </a:endParaRPr>
          </a:p>
          <a:p>
            <a:pPr algn="justLow">
              <a:defRPr/>
            </a:pPr>
            <a:endParaRPr lang="fa-IR" dirty="0">
              <a:cs typeface="B Nazanin" pitchFamily="2" charset="-78"/>
            </a:endParaRPr>
          </a:p>
          <a:p>
            <a:pPr algn="justLow">
              <a:defRPr/>
            </a:pPr>
            <a:endParaRPr lang="en-US" dirty="0">
              <a:cs typeface="B Nazanin" pitchFamily="2" charset="-78"/>
            </a:endParaRPr>
          </a:p>
        </p:txBody>
      </p:sp>
      <p:sp>
        <p:nvSpPr>
          <p:cNvPr id="15363" name="Rectangle 2"/>
          <p:cNvSpPr>
            <a:spLocks noChangeArrowheads="1"/>
          </p:cNvSpPr>
          <p:nvPr/>
        </p:nvSpPr>
        <p:spPr bwMode="auto">
          <a:xfrm>
            <a:off x="381000" y="762000"/>
            <a:ext cx="876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a-IR" i="1">
                <a:cs typeface="B Nazanin" pitchFamily="2" charset="-78"/>
              </a:rPr>
              <a:t>دستور العمل حسابرسی مالیاتی برای حسابداران رسمی و موسسات حسابرسی عضو جامعه حسابداران رسمی ایران موضوع                                                                                                                 بخشنامه 200/56358/ص مورخ 1388/06/11 </a:t>
            </a:r>
            <a:endParaRPr lang="en-US" i="1">
              <a:cs typeface="B Nazanin" pitchFamily="2" charset="-78"/>
            </a:endParaRPr>
          </a:p>
        </p:txBody>
      </p:sp>
    </p:spTree>
    <p:extLst>
      <p:ext uri="{BB962C8B-B14F-4D97-AF65-F5344CB8AC3E}">
        <p14:creationId xmlns:p14="http://schemas.microsoft.com/office/powerpoint/2010/main" val="3695981734"/>
      </p:ext>
    </p:extLst>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50000"/>
              </a:lnSpc>
            </a:pPr>
            <a:r>
              <a:rPr lang="fa-IR" sz="2400" b="1" dirty="0"/>
              <a:t>جایگاه حسابرسی مالیاتی در دنیا  </a:t>
            </a:r>
            <a:br>
              <a:rPr lang="fa-IR" sz="2400" b="1" dirty="0"/>
            </a:br>
            <a:r>
              <a:rPr lang="fa-IR" sz="2400" b="1" dirty="0"/>
              <a:t>                   نقطه نظر صاحب نظران در خصوص حسابرسی مالیاتی</a:t>
            </a:r>
            <a:endParaRPr lang="en-US" sz="2400" dirty="0"/>
          </a:p>
        </p:txBody>
      </p:sp>
      <p:sp>
        <p:nvSpPr>
          <p:cNvPr id="3" name="Content Placeholder 2"/>
          <p:cNvSpPr>
            <a:spLocks noGrp="1"/>
          </p:cNvSpPr>
          <p:nvPr>
            <p:ph idx="1"/>
          </p:nvPr>
        </p:nvSpPr>
        <p:spPr>
          <a:xfrm>
            <a:off x="0" y="1600200"/>
            <a:ext cx="9144000" cy="5257800"/>
          </a:xfrm>
        </p:spPr>
        <p:txBody>
          <a:bodyPr>
            <a:normAutofit/>
          </a:bodyPr>
          <a:lstStyle/>
          <a:p>
            <a:pPr algn="r" rtl="1">
              <a:buNone/>
            </a:pPr>
            <a:r>
              <a:rPr lang="fa-IR" sz="2600" b="1" dirty="0"/>
              <a:t>غلامرضا سلامی</a:t>
            </a:r>
            <a:r>
              <a:rPr lang="fa-IR" sz="2600" dirty="0"/>
              <a:t>(حسابدار رسمی-خبره-مستقل):</a:t>
            </a:r>
            <a:endParaRPr lang="en-US" sz="2600" dirty="0"/>
          </a:p>
          <a:p>
            <a:pPr lvl="0" algn="r" rtl="1">
              <a:lnSpc>
                <a:spcPct val="150000"/>
              </a:lnSpc>
              <a:buFont typeface="Wingdings" pitchFamily="2" charset="2"/>
              <a:buChar char="§"/>
            </a:pPr>
            <a:r>
              <a:rPr lang="fa-IR" sz="2200" dirty="0"/>
              <a:t>استقلال حسابرس به موجب وابستگی اقتصادی به کار فرما خدشه دار می شود.</a:t>
            </a:r>
            <a:endParaRPr lang="en-US" sz="2200" dirty="0"/>
          </a:p>
          <a:p>
            <a:pPr algn="r" rtl="1">
              <a:lnSpc>
                <a:spcPct val="150000"/>
              </a:lnSpc>
              <a:buFont typeface="Wingdings" pitchFamily="2" charset="2"/>
              <a:buChar char="§"/>
            </a:pPr>
            <a:r>
              <a:rPr lang="fa-IR" sz="2200" dirty="0"/>
              <a:t>ماده 272  قانون م م حسابدار رسمی را مکلف به انجام  حسابرسی می کند.</a:t>
            </a:r>
            <a:endParaRPr lang="en-US" sz="2200" dirty="0"/>
          </a:p>
          <a:p>
            <a:pPr lvl="0" algn="r" rtl="1">
              <a:lnSpc>
                <a:spcPct val="150000"/>
              </a:lnSpc>
              <a:buFont typeface="Wingdings" pitchFamily="2" charset="2"/>
              <a:buChar char="§"/>
            </a:pPr>
            <a:r>
              <a:rPr lang="fa-IR" sz="2200" dirty="0"/>
              <a:t>ممیزین مالیاتی جهت تشخیص مالیات صورتهای مالی را ملا</a:t>
            </a:r>
            <a:r>
              <a:rPr lang="fa-IR" sz="2600" dirty="0"/>
              <a:t>ک عمل قرار دهد.</a:t>
            </a:r>
          </a:p>
          <a:p>
            <a:pPr lvl="0" algn="r" rtl="1">
              <a:lnSpc>
                <a:spcPct val="150000"/>
              </a:lnSpc>
              <a:buFont typeface="Wingdings" pitchFamily="2" charset="2"/>
              <a:buChar char="§"/>
            </a:pPr>
            <a:r>
              <a:rPr lang="fa-IR" sz="2200" dirty="0"/>
              <a:t>در هیچ جای  دنیا چیزی به نام حسابرس مالیاتی وجود ندارد. </a:t>
            </a:r>
            <a:endParaRPr lang="en-US" sz="2200" dirty="0"/>
          </a:p>
          <a:p>
            <a:pPr lvl="0" algn="r" rtl="1">
              <a:lnSpc>
                <a:spcPct val="150000"/>
              </a:lnSpc>
              <a:buFont typeface="Wingdings" pitchFamily="2" charset="2"/>
              <a:buChar char="§"/>
            </a:pPr>
            <a:r>
              <a:rPr lang="fa-IR" sz="2200" dirty="0"/>
              <a:t>راهکار آن ارایه صورتهای مالی در سطح گسترده می باشد .</a:t>
            </a:r>
            <a:endParaRPr lang="en-US" sz="2200" dirty="0"/>
          </a:p>
          <a:p>
            <a:pPr lvl="0" algn="r" rtl="1">
              <a:lnSpc>
                <a:spcPct val="150000"/>
              </a:lnSpc>
              <a:buFont typeface="Wingdings" pitchFamily="2" charset="2"/>
              <a:buChar char="§"/>
            </a:pPr>
            <a:r>
              <a:rPr lang="fa-IR" sz="2200" dirty="0"/>
              <a:t>باید صورتهای مالی حسابرسی شده  ملاک عمل قرار گیرد .</a:t>
            </a:r>
            <a:endParaRPr lang="en-US" sz="2200" dirty="0"/>
          </a:p>
          <a:p>
            <a:pPr algn="r" rtl="1">
              <a:buNone/>
            </a:pPr>
            <a:endParaRPr lang="en-US" dirty="0"/>
          </a:p>
        </p:txBody>
      </p:sp>
      <p:cxnSp>
        <p:nvCxnSpPr>
          <p:cNvPr id="4" name="Straight Connector 3"/>
          <p:cNvCxnSpPr/>
          <p:nvPr/>
        </p:nvCxnSpPr>
        <p:spPr>
          <a:xfrm>
            <a:off x="1071538" y="1428736"/>
            <a:ext cx="6643734"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857752" y="500042"/>
            <a:ext cx="285784" cy="523220"/>
          </a:xfrm>
          <a:prstGeom prst="rect">
            <a:avLst/>
          </a:prstGeom>
          <a:noFill/>
        </p:spPr>
        <p:txBody>
          <a:bodyPr wrap="square" rtlCol="0">
            <a:spAutoFit/>
          </a:bodyPr>
          <a:lstStyle/>
          <a:p>
            <a:r>
              <a:rPr lang="fa-IR" sz="2800" dirty="0"/>
              <a:t>و</a:t>
            </a:r>
            <a:endParaRPr lang="en-US" sz="2800" dirty="0"/>
          </a:p>
        </p:txBody>
      </p:sp>
      <p:pic>
        <p:nvPicPr>
          <p:cNvPr id="6" name="Picture 5" descr="411.bmp"/>
          <p:cNvPicPr>
            <a:picLocks noChangeAspect="1"/>
          </p:cNvPicPr>
          <p:nvPr/>
        </p:nvPicPr>
        <p:blipFill>
          <a:blip r:embed="rId2"/>
          <a:stretch>
            <a:fillRect/>
          </a:stretch>
        </p:blipFill>
        <p:spPr>
          <a:xfrm>
            <a:off x="0" y="3786190"/>
            <a:ext cx="3214678" cy="3071810"/>
          </a:xfrm>
          <a:prstGeom prst="rect">
            <a:avLst/>
          </a:prstGeom>
        </p:spPr>
      </p:pic>
      <p:sp>
        <p:nvSpPr>
          <p:cNvPr id="7" name="TextBox 6">
            <a:extLst>
              <a:ext uri="{FF2B5EF4-FFF2-40B4-BE49-F238E27FC236}">
                <a16:creationId xmlns:a16="http://schemas.microsoft.com/office/drawing/2014/main" id="{B822A592-C0F2-4FB9-A844-87CF0AE5020E}"/>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936025084"/>
      </p:ext>
    </p:extLst>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214290"/>
            <a:ext cx="5686436" cy="939784"/>
          </a:xfrm>
        </p:spPr>
        <p:txBody>
          <a:bodyPr>
            <a:normAutofit fontScale="90000"/>
          </a:bodyPr>
          <a:lstStyle/>
          <a:p>
            <a:pPr algn="r"/>
            <a:br>
              <a:rPr lang="fa-IR" b="1" dirty="0"/>
            </a:br>
            <a:r>
              <a:rPr lang="fa-IR" sz="3600" b="1" dirty="0"/>
              <a:t>دکتر حساس یگانه</a:t>
            </a:r>
            <a:r>
              <a:rPr lang="fa-IR" sz="3600" dirty="0"/>
              <a:t> </a:t>
            </a:r>
            <a:br>
              <a:rPr lang="en-US" sz="2700" dirty="0"/>
            </a:br>
            <a:endParaRPr lang="en-US" dirty="0"/>
          </a:p>
        </p:txBody>
      </p:sp>
      <p:sp>
        <p:nvSpPr>
          <p:cNvPr id="3" name="Content Placeholder 2"/>
          <p:cNvSpPr>
            <a:spLocks noGrp="1"/>
          </p:cNvSpPr>
          <p:nvPr>
            <p:ph idx="1"/>
          </p:nvPr>
        </p:nvSpPr>
        <p:spPr>
          <a:xfrm>
            <a:off x="0" y="1357298"/>
            <a:ext cx="8929718" cy="5197493"/>
          </a:xfrm>
        </p:spPr>
        <p:txBody>
          <a:bodyPr>
            <a:normAutofit/>
          </a:bodyPr>
          <a:lstStyle/>
          <a:p>
            <a:pPr algn="r" rtl="1">
              <a:lnSpc>
                <a:spcPct val="150000"/>
              </a:lnSpc>
              <a:buBlip>
                <a:blip r:embed="rId2"/>
              </a:buBlip>
            </a:pPr>
            <a:r>
              <a:rPr lang="fa-IR" sz="2400" dirty="0"/>
              <a:t>از لحاظ نظری  چیزی به نام حسابرسی مالیاتی وجود ندارد در واقع مبانی در حسابرسی برای این امر وجود ندارد.</a:t>
            </a:r>
            <a:endParaRPr lang="en-US" sz="2400" dirty="0"/>
          </a:p>
          <a:p>
            <a:pPr algn="r" rtl="1">
              <a:lnSpc>
                <a:spcPct val="150000"/>
              </a:lnSpc>
              <a:buBlip>
                <a:blip r:embed="rId2"/>
              </a:buBlip>
            </a:pPr>
            <a:r>
              <a:rPr lang="fa-IR" sz="2400" dirty="0"/>
              <a:t>اهمیت در ماده 272  ذکر نگردیده است.</a:t>
            </a:r>
            <a:endParaRPr lang="en-US" sz="2400" dirty="0"/>
          </a:p>
          <a:p>
            <a:pPr algn="r" rtl="1">
              <a:lnSpc>
                <a:spcPct val="150000"/>
              </a:lnSpc>
              <a:buBlip>
                <a:blip r:embed="rId2"/>
              </a:buBlip>
            </a:pPr>
            <a:r>
              <a:rPr lang="fa-IR" sz="2400" dirty="0"/>
              <a:t>در حسابرسی مالی امکان متقاعد شدن از طریق مدارک</a:t>
            </a:r>
          </a:p>
          <a:p>
            <a:pPr algn="r" rtl="1">
              <a:lnSpc>
                <a:spcPct val="150000"/>
              </a:lnSpc>
              <a:buNone/>
            </a:pPr>
            <a:r>
              <a:rPr lang="fa-IR" sz="2400" dirty="0"/>
              <a:t>   غیر رسمی وجود دارد.لیکن در حسابرسی مالیاتی</a:t>
            </a:r>
          </a:p>
          <a:p>
            <a:pPr algn="r" rtl="1">
              <a:lnSpc>
                <a:spcPct val="150000"/>
              </a:lnSpc>
              <a:buNone/>
            </a:pPr>
            <a:r>
              <a:rPr lang="fa-IR" sz="2400" dirty="0"/>
              <a:t>   مدارک می بایست موجود باشد.</a:t>
            </a:r>
            <a:endParaRPr lang="en-US" sz="2400" dirty="0"/>
          </a:p>
          <a:p>
            <a:pPr algn="r" rtl="1">
              <a:lnSpc>
                <a:spcPct val="150000"/>
              </a:lnSpc>
              <a:buBlip>
                <a:blip r:embed="rId2"/>
              </a:buBlip>
            </a:pPr>
            <a:r>
              <a:rPr lang="fa-IR" sz="2400" dirty="0"/>
              <a:t>اختلاف زیاد بین قوانین موضوعه با استانداردهای حسابداری</a:t>
            </a:r>
            <a:endParaRPr lang="en-US" sz="2400" dirty="0"/>
          </a:p>
        </p:txBody>
      </p:sp>
      <p:cxnSp>
        <p:nvCxnSpPr>
          <p:cNvPr id="4" name="Straight Connector 3"/>
          <p:cNvCxnSpPr/>
          <p:nvPr/>
        </p:nvCxnSpPr>
        <p:spPr>
          <a:xfrm>
            <a:off x="3857620" y="1142984"/>
            <a:ext cx="4929222"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descr="تتتت.bmp"/>
          <p:cNvPicPr>
            <a:picLocks noChangeAspect="1"/>
          </p:cNvPicPr>
          <p:nvPr/>
        </p:nvPicPr>
        <p:blipFill>
          <a:blip r:embed="rId3"/>
          <a:srcRect/>
          <a:stretch>
            <a:fillRect/>
          </a:stretch>
        </p:blipFill>
        <p:spPr>
          <a:xfrm>
            <a:off x="0" y="1928802"/>
            <a:ext cx="2571736" cy="4929198"/>
          </a:xfrm>
          <a:prstGeom prst="rect">
            <a:avLst/>
          </a:prstGeom>
        </p:spPr>
      </p:pic>
      <p:sp>
        <p:nvSpPr>
          <p:cNvPr id="7" name="TextBox 6">
            <a:extLst>
              <a:ext uri="{FF2B5EF4-FFF2-40B4-BE49-F238E27FC236}">
                <a16:creationId xmlns:a16="http://schemas.microsoft.com/office/drawing/2014/main" id="{FBC401C3-0FCF-457F-9DB4-2E2B70C55E6F}"/>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1716389"/>
      </p:ext>
    </p:extLst>
  </p:cSld>
  <p:clrMapOvr>
    <a:masterClrMapping/>
  </p:clrMapOvr>
  <p:transition>
    <p:wipe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t> </a:t>
            </a:r>
            <a:r>
              <a:rPr lang="fa-IR" sz="2700" dirty="0"/>
              <a:t>مصاحبه با آقای مهرادفر (مدیر ارشد حسابرسی موسسه مفید راهبر)</a:t>
            </a:r>
            <a:br>
              <a:rPr lang="en-US" dirty="0"/>
            </a:br>
            <a:endParaRPr lang="en-US" dirty="0"/>
          </a:p>
        </p:txBody>
      </p:sp>
      <p:sp>
        <p:nvSpPr>
          <p:cNvPr id="3" name="Content Placeholder 2"/>
          <p:cNvSpPr>
            <a:spLocks noGrp="1"/>
          </p:cNvSpPr>
          <p:nvPr>
            <p:ph idx="1"/>
          </p:nvPr>
        </p:nvSpPr>
        <p:spPr>
          <a:xfrm>
            <a:off x="3000364" y="1142985"/>
            <a:ext cx="6072230" cy="4786346"/>
          </a:xfrm>
        </p:spPr>
        <p:txBody>
          <a:bodyPr>
            <a:normAutofit/>
          </a:bodyPr>
          <a:lstStyle/>
          <a:p>
            <a:pPr algn="r" rtl="1">
              <a:lnSpc>
                <a:spcPct val="150000"/>
              </a:lnSpc>
              <a:buBlip>
                <a:blip r:embed="rId2"/>
              </a:buBlip>
            </a:pPr>
            <a:r>
              <a:rPr lang="fa-IR" sz="2400" dirty="0"/>
              <a:t>به نظر میرسد،محدودیت های  موجود در حوزه های مالیاتی و نبود زمان کافی  موجب شده است که حسابرسی مالیاتی را حسابداران رسمی انجام دهند از طرفی اختلاف میان اصول حسابداری و قوانین موضوعه موجب اختلاف بین حسابداری مالی و مالیاتی گردیده و نیز فشار وارده به ممیزین خود موجب نوعی روند فساد و ایجاد روابط غیر رسمی می گردد</a:t>
            </a:r>
            <a:endParaRPr lang="en-US" sz="2400" dirty="0"/>
          </a:p>
          <a:p>
            <a:pPr algn="r" rtl="1">
              <a:lnSpc>
                <a:spcPct val="150000"/>
              </a:lnSpc>
              <a:buNone/>
            </a:pPr>
            <a:endParaRPr lang="en-US" sz="2400" dirty="0"/>
          </a:p>
          <a:p>
            <a:pPr algn="r">
              <a:lnSpc>
                <a:spcPct val="150000"/>
              </a:lnSpc>
              <a:buBlip>
                <a:blip r:embed="rId2"/>
              </a:buBlip>
            </a:pPr>
            <a:endParaRPr lang="en-US" sz="2400" dirty="0"/>
          </a:p>
        </p:txBody>
      </p:sp>
      <p:cxnSp>
        <p:nvCxnSpPr>
          <p:cNvPr id="4" name="Straight Connector 3"/>
          <p:cNvCxnSpPr/>
          <p:nvPr/>
        </p:nvCxnSpPr>
        <p:spPr>
          <a:xfrm>
            <a:off x="3643306" y="1071546"/>
            <a:ext cx="4929222"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descr="4141411.bmp"/>
          <p:cNvPicPr>
            <a:picLocks noChangeAspect="1"/>
          </p:cNvPicPr>
          <p:nvPr/>
        </p:nvPicPr>
        <p:blipFill>
          <a:blip r:embed="rId3"/>
          <a:stretch>
            <a:fillRect/>
          </a:stretch>
        </p:blipFill>
        <p:spPr>
          <a:xfrm>
            <a:off x="357158" y="1142984"/>
            <a:ext cx="2643206" cy="4786346"/>
          </a:xfrm>
          <a:prstGeom prst="rect">
            <a:avLst/>
          </a:prstGeom>
        </p:spPr>
      </p:pic>
      <p:sp>
        <p:nvSpPr>
          <p:cNvPr id="6" name="TextBox 5">
            <a:extLst>
              <a:ext uri="{FF2B5EF4-FFF2-40B4-BE49-F238E27FC236}">
                <a16:creationId xmlns:a16="http://schemas.microsoft.com/office/drawing/2014/main" id="{B98B4E46-BB42-446B-9CC8-37F264996FDF}"/>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729948898"/>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52400" y="43815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ar-SA" sz="2000" b="1">
                <a:solidFill>
                  <a:schemeClr val="accent1"/>
                </a:solidFill>
                <a:latin typeface="Tahoma" pitchFamily="34" charset="0"/>
                <a:ea typeface="Calibri" pitchFamily="34" charset="0"/>
                <a:cs typeface="B Nazanin" pitchFamily="2" charset="-78"/>
              </a:rPr>
              <a:t>قانون استفاده از خدمات تخصصی و حرفه ای حسابداران ذیصلاح به عنوان حسابدار رسمی</a:t>
            </a:r>
            <a:endParaRPr lang="ar-SA" sz="4800">
              <a:solidFill>
                <a:schemeClr val="accent1"/>
              </a:solidFill>
              <a:latin typeface="Arial" pitchFamily="34" charset="0"/>
              <a:ea typeface="Calibri" pitchFamily="34" charset="0"/>
              <a:cs typeface="B Nazanin" pitchFamily="2" charset="-78"/>
            </a:endParaRPr>
          </a:p>
        </p:txBody>
      </p:sp>
      <p:sp>
        <p:nvSpPr>
          <p:cNvPr id="1030" name="Rectangle 6"/>
          <p:cNvSpPr>
            <a:spLocks noChangeArrowheads="1"/>
          </p:cNvSpPr>
          <p:nvPr/>
        </p:nvSpPr>
        <p:spPr bwMode="auto">
          <a:xfrm>
            <a:off x="609600" y="998538"/>
            <a:ext cx="82296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a:lnSpc>
                <a:spcPct val="150000"/>
              </a:lnSpc>
            </a:pPr>
            <a:r>
              <a:rPr lang="ar-SA" sz="1700" b="1" dirty="0">
                <a:latin typeface="Tahoma" pitchFamily="34" charset="0"/>
                <a:ea typeface="Calibri" pitchFamily="34" charset="0"/>
                <a:cs typeface="B Nazanin" pitchFamily="2" charset="-78"/>
              </a:rPr>
              <a:t>به منظور اعمال نظارت مالی بر واحد</a:t>
            </a:r>
            <a:r>
              <a:rPr lang="fa-IR" sz="1700" b="1" dirty="0">
                <a:latin typeface="Tahoma" pitchFamily="34" charset="0"/>
                <a:ea typeface="Calibri" pitchFamily="34" charset="0"/>
                <a:cs typeface="B Nazanin" pitchFamily="2" charset="-78"/>
              </a:rPr>
              <a:t>ه</a:t>
            </a:r>
            <a:r>
              <a:rPr lang="ar-SA" sz="1700" b="1" dirty="0">
                <a:latin typeface="Tahoma" pitchFamily="34" charset="0"/>
                <a:ea typeface="Calibri" pitchFamily="34" charset="0"/>
                <a:cs typeface="B Nazanin" pitchFamily="2" charset="-78"/>
              </a:rPr>
              <a:t>ای تولیدی، بازرگانی و خدماتی و </a:t>
            </a:r>
            <a:r>
              <a:rPr lang="fa-IR" sz="1700" b="1" dirty="0">
                <a:latin typeface="Tahoma" pitchFamily="34" charset="0"/>
                <a:ea typeface="Calibri" pitchFamily="34" charset="0"/>
                <a:cs typeface="B Nazanin" pitchFamily="2" charset="-78"/>
              </a:rPr>
              <a:t>ه</a:t>
            </a:r>
            <a:r>
              <a:rPr lang="ar-SA" sz="1700" b="1" dirty="0">
                <a:latin typeface="Tahoma" pitchFamily="34" charset="0"/>
                <a:ea typeface="Calibri" pitchFamily="34" charset="0"/>
                <a:cs typeface="B Nazanin" pitchFamily="2" charset="-78"/>
              </a:rPr>
              <a:t>مچنین حصول اطمینان از قابل اعتماد بودن صورت</a:t>
            </a:r>
            <a:r>
              <a:rPr lang="fa-IR" sz="1700" b="1" dirty="0">
                <a:latin typeface="Tahoma" pitchFamily="34" charset="0"/>
                <a:ea typeface="Calibri" pitchFamily="34" charset="0"/>
                <a:cs typeface="B Nazanin" pitchFamily="2" charset="-78"/>
              </a:rPr>
              <a:t>ه</a:t>
            </a:r>
            <a:r>
              <a:rPr lang="ar-SA" sz="1700" b="1" dirty="0">
                <a:latin typeface="Tahoma" pitchFamily="34" charset="0"/>
                <a:ea typeface="Calibri" pitchFamily="34" charset="0"/>
                <a:cs typeface="B Nazanin" pitchFamily="2" charset="-78"/>
              </a:rPr>
              <a:t>ا ی مالی واحد</a:t>
            </a:r>
            <a:r>
              <a:rPr lang="fa-IR" sz="1700" b="1" dirty="0">
                <a:latin typeface="Tahoma" pitchFamily="34" charset="0"/>
                <a:ea typeface="Calibri" pitchFamily="34" charset="0"/>
                <a:cs typeface="B Nazanin" pitchFamily="2" charset="-78"/>
              </a:rPr>
              <a:t>ه</a:t>
            </a:r>
            <a:r>
              <a:rPr lang="ar-SA" sz="1700" b="1" dirty="0">
                <a:latin typeface="Tahoma" pitchFamily="34" charset="0"/>
                <a:ea typeface="Calibri" pitchFamily="34" charset="0"/>
                <a:cs typeface="B Nazanin" pitchFamily="2" charset="-78"/>
              </a:rPr>
              <a:t>ای </a:t>
            </a:r>
            <a:r>
              <a:rPr lang="fa-IR" sz="1700" b="1" dirty="0">
                <a:latin typeface="Tahoma" pitchFamily="34" charset="0"/>
                <a:ea typeface="Calibri" pitchFamily="34" charset="0"/>
                <a:cs typeface="B Nazanin" pitchFamily="2" charset="-78"/>
              </a:rPr>
              <a:t>م</a:t>
            </a:r>
            <a:r>
              <a:rPr lang="ar-SA" sz="1700" b="1" dirty="0">
                <a:latin typeface="Tahoma" pitchFamily="34" charset="0"/>
                <a:ea typeface="Calibri" pitchFamily="34" charset="0"/>
                <a:cs typeface="B Nazanin" pitchFamily="2" charset="-78"/>
              </a:rPr>
              <a:t>زبور در ج</a:t>
            </a:r>
            <a:r>
              <a:rPr lang="fa-IR" sz="1700" b="1" dirty="0">
                <a:latin typeface="Tahoma" pitchFamily="34" charset="0"/>
                <a:ea typeface="Calibri" pitchFamily="34" charset="0"/>
                <a:cs typeface="B Nazanin" pitchFamily="2" charset="-78"/>
              </a:rPr>
              <a:t>هت</a:t>
            </a:r>
            <a:r>
              <a:rPr lang="ar-SA" sz="1700" b="1" dirty="0">
                <a:latin typeface="Tahoma" pitchFamily="34" charset="0"/>
                <a:ea typeface="Calibri" pitchFamily="34" charset="0"/>
                <a:cs typeface="B Nazanin" pitchFamily="2" charset="-78"/>
              </a:rPr>
              <a:t> حفظ منافع عمومی، صاحبان سرمایه و دیگر اشخاص ذیحق و ذینفع، به دولت اجازه داده می شود حسب مورد و نیاز، ترتیبات لازم را برای استفاده از خدمات تخصصی و حرف ای حسابداران</a:t>
            </a:r>
            <a:r>
              <a:rPr lang="fa-IR" sz="1700" b="1" dirty="0">
                <a:latin typeface="Tahoma" pitchFamily="34" charset="0"/>
                <a:ea typeface="Calibri" pitchFamily="34" charset="0"/>
                <a:cs typeface="B Nazanin" pitchFamily="2" charset="-78"/>
              </a:rPr>
              <a:t> </a:t>
            </a:r>
            <a:r>
              <a:rPr lang="ar-SA" sz="1700" b="1" dirty="0">
                <a:latin typeface="Tahoma" pitchFamily="34" charset="0"/>
                <a:ea typeface="Calibri" pitchFamily="34" charset="0"/>
                <a:cs typeface="B Nazanin" pitchFamily="2" charset="-78"/>
              </a:rPr>
              <a:t>ذیصلاح به عنوان حسابدار رسمی در موارد زیر به عمل آورد</a:t>
            </a:r>
            <a:r>
              <a:rPr lang="en-US" sz="1700" b="1" dirty="0">
                <a:latin typeface="Tahoma" pitchFamily="34" charset="0"/>
                <a:ea typeface="Calibri" pitchFamily="34" charset="0"/>
                <a:cs typeface="B Nazanin" pitchFamily="2" charset="-78"/>
              </a:rPr>
              <a:t>:</a:t>
            </a:r>
            <a:endParaRPr lang="en-US" sz="1700" b="1" dirty="0">
              <a:latin typeface="Tahoma" pitchFamily="34" charset="0"/>
              <a:cs typeface="B Nazanin" pitchFamily="2" charset="-78"/>
            </a:endParaRPr>
          </a:p>
        </p:txBody>
      </p:sp>
      <p:sp>
        <p:nvSpPr>
          <p:cNvPr id="1033" name="Rectangle 9"/>
          <p:cNvSpPr>
            <a:spLocks noChangeArrowheads="1"/>
          </p:cNvSpPr>
          <p:nvPr/>
        </p:nvSpPr>
        <p:spPr bwMode="auto">
          <a:xfrm>
            <a:off x="6705600" y="2692400"/>
            <a:ext cx="1981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400" b="1">
                <a:latin typeface="Tahoma" pitchFamily="34" charset="0"/>
                <a:ea typeface="Calibri" pitchFamily="34" charset="0"/>
                <a:cs typeface="B Nazanin" pitchFamily="2" charset="-78"/>
              </a:rPr>
              <a:t>حسابرسی و بازرسی قانونی</a:t>
            </a:r>
            <a:endParaRPr lang="ar-SA" sz="3600" b="1">
              <a:latin typeface="Arial" pitchFamily="34" charset="0"/>
              <a:ea typeface="Calibri" pitchFamily="34" charset="0"/>
              <a:cs typeface="B Nazanin" pitchFamily="2" charset="-78"/>
            </a:endParaRPr>
          </a:p>
        </p:txBody>
      </p:sp>
      <p:sp>
        <p:nvSpPr>
          <p:cNvPr id="1034" name="Rectangle 10"/>
          <p:cNvSpPr>
            <a:spLocks noChangeArrowheads="1"/>
          </p:cNvSpPr>
          <p:nvPr/>
        </p:nvSpPr>
        <p:spPr bwMode="auto">
          <a:xfrm>
            <a:off x="3886200" y="3124200"/>
            <a:ext cx="4191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الف ) شرکتھای پذیرفته شده یا متقاضی پذیرش در بورس اوراق بھادار</a:t>
            </a:r>
            <a:r>
              <a:rPr lang="en-US" sz="1100">
                <a:latin typeface="Tahoma" pitchFamily="34" charset="0"/>
                <a:ea typeface="Calibri" pitchFamily="34" charset="0"/>
                <a:cs typeface="Tahoma" pitchFamily="34" charset="0"/>
              </a:rPr>
              <a:t>.</a:t>
            </a:r>
            <a:endParaRPr lang="en-US" sz="2800">
              <a:latin typeface="Arial" pitchFamily="34" charset="0"/>
            </a:endParaRPr>
          </a:p>
        </p:txBody>
      </p:sp>
      <p:sp>
        <p:nvSpPr>
          <p:cNvPr id="1035" name="Rectangle 11"/>
          <p:cNvSpPr>
            <a:spLocks noChangeArrowheads="1"/>
          </p:cNvSpPr>
          <p:nvPr/>
        </p:nvSpPr>
        <p:spPr bwMode="auto">
          <a:xfrm>
            <a:off x="3276600" y="3429000"/>
            <a:ext cx="4724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ب</a:t>
            </a:r>
            <a:r>
              <a:rPr lang="fa-IR" sz="1100">
                <a:latin typeface="Tahoma" pitchFamily="34" charset="0"/>
                <a:ea typeface="Calibri" pitchFamily="34" charset="0"/>
                <a:cs typeface="Tahoma" pitchFamily="34" charset="0"/>
              </a:rPr>
              <a:t> </a:t>
            </a:r>
            <a:r>
              <a:rPr lang="ar-SA" sz="1100">
                <a:latin typeface="Tahoma" pitchFamily="34" charset="0"/>
                <a:ea typeface="Calibri" pitchFamily="34" charset="0"/>
                <a:cs typeface="Tahoma" pitchFamily="34" charset="0"/>
              </a:rPr>
              <a:t>) شرکتھای سھامی عام و شرکت های تابعه و وابسته به آنها</a:t>
            </a:r>
            <a:endParaRPr lang="ar-SA" sz="2800">
              <a:latin typeface="Arial" pitchFamily="34" charset="0"/>
              <a:ea typeface="Calibri" pitchFamily="34" charset="0"/>
              <a:cs typeface="Tahoma" pitchFamily="34" charset="0"/>
            </a:endParaRPr>
          </a:p>
        </p:txBody>
      </p:sp>
      <p:sp>
        <p:nvSpPr>
          <p:cNvPr id="1036" name="Rectangle 12"/>
          <p:cNvSpPr>
            <a:spLocks noChangeArrowheads="1"/>
          </p:cNvSpPr>
          <p:nvPr/>
        </p:nvSpPr>
        <p:spPr bwMode="auto">
          <a:xfrm>
            <a:off x="2590800" y="3733800"/>
            <a:ext cx="54371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ج ) شرکت های موضوع بندهای الف و ب ماده 7 قانون اساسنامه سازمان حسابرسی </a:t>
            </a:r>
            <a:endParaRPr lang="ar-SA" sz="2800">
              <a:latin typeface="Arial" pitchFamily="34" charset="0"/>
              <a:ea typeface="Calibri" pitchFamily="34" charset="0"/>
              <a:cs typeface="Tahoma" pitchFamily="34" charset="0"/>
            </a:endParaRPr>
          </a:p>
        </p:txBody>
      </p:sp>
      <p:sp>
        <p:nvSpPr>
          <p:cNvPr id="1037" name="Rectangle 13"/>
          <p:cNvSpPr>
            <a:spLocks noChangeArrowheads="1"/>
          </p:cNvSpPr>
          <p:nvPr/>
        </p:nvSpPr>
        <p:spPr bwMode="auto">
          <a:xfrm>
            <a:off x="4953000" y="4038600"/>
            <a:ext cx="30321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د</a:t>
            </a:r>
            <a:r>
              <a:rPr lang="fa-IR" sz="1100">
                <a:latin typeface="Tahoma" pitchFamily="34" charset="0"/>
                <a:ea typeface="Calibri" pitchFamily="34" charset="0"/>
                <a:cs typeface="Tahoma" pitchFamily="34" charset="0"/>
              </a:rPr>
              <a:t> </a:t>
            </a:r>
            <a:r>
              <a:rPr lang="ar-SA" sz="1100">
                <a:latin typeface="Tahoma" pitchFamily="34" charset="0"/>
                <a:ea typeface="Calibri" pitchFamily="34" charset="0"/>
                <a:cs typeface="Tahoma" pitchFamily="34" charset="0"/>
              </a:rPr>
              <a:t>) شعب و دفاتر نمایندگی شرکت های خارجی </a:t>
            </a:r>
            <a:endParaRPr lang="ar-SA" sz="2800">
              <a:latin typeface="Arial" pitchFamily="34" charset="0"/>
              <a:ea typeface="Calibri" pitchFamily="34" charset="0"/>
              <a:cs typeface="Tahoma" pitchFamily="34" charset="0"/>
            </a:endParaRPr>
          </a:p>
        </p:txBody>
      </p:sp>
      <p:sp>
        <p:nvSpPr>
          <p:cNvPr id="1038" name="Rectangle 14"/>
          <p:cNvSpPr>
            <a:spLocks noChangeArrowheads="1"/>
          </p:cNvSpPr>
          <p:nvPr/>
        </p:nvSpPr>
        <p:spPr bwMode="auto">
          <a:xfrm>
            <a:off x="1581150" y="4343400"/>
            <a:ext cx="64198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ه ) موسسات و نهاد های عمومی غیر دولتی و شرکت ها ، سازمان ها و موسسات تابعه و وابسته به آنها</a:t>
            </a:r>
            <a:endParaRPr lang="ar-SA" sz="2800">
              <a:latin typeface="Arial" pitchFamily="34" charset="0"/>
              <a:ea typeface="Calibri" pitchFamily="34" charset="0"/>
              <a:cs typeface="Tahoma" pitchFamily="34" charset="0"/>
            </a:endParaRPr>
          </a:p>
        </p:txBody>
      </p:sp>
      <p:sp>
        <p:nvSpPr>
          <p:cNvPr id="1039" name="Rectangle 15"/>
          <p:cNvSpPr>
            <a:spLocks noChangeArrowheads="1"/>
          </p:cNvSpPr>
          <p:nvPr/>
        </p:nvSpPr>
        <p:spPr bwMode="auto">
          <a:xfrm>
            <a:off x="5503863" y="4724400"/>
            <a:ext cx="24971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و</a:t>
            </a:r>
            <a:r>
              <a:rPr lang="fa-IR" sz="1100">
                <a:latin typeface="Tahoma" pitchFamily="34" charset="0"/>
                <a:ea typeface="Calibri" pitchFamily="34" charset="0"/>
                <a:cs typeface="Tahoma" pitchFamily="34" charset="0"/>
              </a:rPr>
              <a:t> </a:t>
            </a:r>
            <a:r>
              <a:rPr lang="ar-SA" sz="1100">
                <a:latin typeface="Tahoma" pitchFamily="34" charset="0"/>
                <a:ea typeface="Calibri" pitchFamily="34" charset="0"/>
                <a:cs typeface="Tahoma" pitchFamily="34" charset="0"/>
              </a:rPr>
              <a:t>) سایر اشخاص حقوقی و حقیقی زیر :</a:t>
            </a:r>
            <a:endParaRPr lang="ar-SA" sz="2800">
              <a:latin typeface="Arial" pitchFamily="34" charset="0"/>
              <a:ea typeface="Calibri" pitchFamily="34" charset="0"/>
              <a:cs typeface="Tahoma" pitchFamily="34" charset="0"/>
            </a:endParaRPr>
          </a:p>
        </p:txBody>
      </p:sp>
      <p:sp>
        <p:nvSpPr>
          <p:cNvPr id="1040" name="Rectangle 16"/>
          <p:cNvSpPr>
            <a:spLocks noChangeArrowheads="1"/>
          </p:cNvSpPr>
          <p:nvPr/>
        </p:nvSpPr>
        <p:spPr bwMode="auto">
          <a:xfrm>
            <a:off x="2057400" y="5072063"/>
            <a:ext cx="51054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1 </a:t>
            </a:r>
            <a:r>
              <a:rPr lang="fa-IR" sz="1100">
                <a:latin typeface="Tahoma" pitchFamily="34" charset="0"/>
                <a:ea typeface="Calibri" pitchFamily="34" charset="0"/>
                <a:cs typeface="Tahoma" pitchFamily="34" charset="0"/>
              </a:rPr>
              <a:t>-</a:t>
            </a:r>
            <a:r>
              <a:rPr lang="ar-SA" sz="1100">
                <a:latin typeface="Tahoma" pitchFamily="34" charset="0"/>
                <a:ea typeface="Calibri" pitchFamily="34" charset="0"/>
                <a:cs typeface="Tahoma" pitchFamily="34" charset="0"/>
              </a:rPr>
              <a:t> شرکت های سهامی خاص و سایر شرکت ها و موسسات انتفاعی غیر تجاری </a:t>
            </a:r>
            <a:endParaRPr lang="ar-SA" sz="2800">
              <a:latin typeface="Arial" pitchFamily="34" charset="0"/>
              <a:ea typeface="Calibri" pitchFamily="34" charset="0"/>
              <a:cs typeface="Tahoma" pitchFamily="34" charset="0"/>
            </a:endParaRPr>
          </a:p>
        </p:txBody>
      </p:sp>
      <p:sp>
        <p:nvSpPr>
          <p:cNvPr id="1041" name="Rectangle 17"/>
          <p:cNvSpPr>
            <a:spLocks noChangeArrowheads="1"/>
          </p:cNvSpPr>
          <p:nvPr/>
        </p:nvSpPr>
        <p:spPr bwMode="auto">
          <a:xfrm>
            <a:off x="2667000" y="5394325"/>
            <a:ext cx="44958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2 </a:t>
            </a:r>
            <a:r>
              <a:rPr lang="ar-SA" sz="1100" b="1">
                <a:latin typeface="Tahoma" pitchFamily="34" charset="0"/>
                <a:ea typeface="Calibri" pitchFamily="34" charset="0"/>
                <a:cs typeface="Tahoma" pitchFamily="34" charset="0"/>
              </a:rPr>
              <a:t>-</a:t>
            </a:r>
            <a:r>
              <a:rPr lang="ar-SA" sz="1100">
                <a:latin typeface="Tahoma" pitchFamily="34" charset="0"/>
                <a:ea typeface="Calibri" pitchFamily="34" charset="0"/>
                <a:cs typeface="Tahoma" pitchFamily="34" charset="0"/>
              </a:rPr>
              <a:t> شرکت ها و موسسات تعاونی و اتحادیه های آنها</a:t>
            </a:r>
            <a:endParaRPr lang="ar-SA" sz="2800">
              <a:latin typeface="Arial" pitchFamily="34" charset="0"/>
              <a:ea typeface="Calibri" pitchFamily="34" charset="0"/>
              <a:cs typeface="Tahoma" pitchFamily="34" charset="0"/>
            </a:endParaRPr>
          </a:p>
        </p:txBody>
      </p:sp>
      <p:sp>
        <p:nvSpPr>
          <p:cNvPr id="1042" name="Rectangle 18"/>
          <p:cNvSpPr>
            <a:spLocks noChangeArrowheads="1"/>
          </p:cNvSpPr>
          <p:nvPr/>
        </p:nvSpPr>
        <p:spPr bwMode="auto">
          <a:xfrm>
            <a:off x="1447800" y="5791200"/>
            <a:ext cx="5718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100">
                <a:latin typeface="Tahoma" pitchFamily="34" charset="0"/>
                <a:ea typeface="Calibri" pitchFamily="34" charset="0"/>
                <a:cs typeface="Tahoma" pitchFamily="34" charset="0"/>
              </a:rPr>
              <a:t>3 </a:t>
            </a:r>
            <a:r>
              <a:rPr lang="fa-IR" sz="1100">
                <a:latin typeface="Tahoma" pitchFamily="34" charset="0"/>
                <a:ea typeface="Calibri" pitchFamily="34" charset="0"/>
                <a:cs typeface="Tahoma" pitchFamily="34" charset="0"/>
              </a:rPr>
              <a:t>- </a:t>
            </a:r>
            <a:r>
              <a:rPr lang="ar-SA" sz="1100">
                <a:latin typeface="Tahoma" pitchFamily="34" charset="0"/>
                <a:ea typeface="Calibri" pitchFamily="34" charset="0"/>
                <a:cs typeface="Tahoma" pitchFamily="34" charset="0"/>
              </a:rPr>
              <a:t>اشخاص حقیقی که طبق مقررات قانونی مربوط ، مکلف به نگهداری دفاتر قانونی هستند  </a:t>
            </a:r>
            <a:endParaRPr lang="ar-SA" sz="2800">
              <a:latin typeface="Arial" pitchFamily="34" charset="0"/>
              <a:ea typeface="Calibri" pitchFamily="34" charset="0"/>
              <a:cs typeface="Tahoma" pitchFamily="34" charset="0"/>
            </a:endParaRPr>
          </a:p>
        </p:txBody>
      </p:sp>
      <p:sp>
        <p:nvSpPr>
          <p:cNvPr id="30" name="Right Brace 29"/>
          <p:cNvSpPr/>
          <p:nvPr/>
        </p:nvSpPr>
        <p:spPr>
          <a:xfrm>
            <a:off x="7162800" y="5105400"/>
            <a:ext cx="152400" cy="914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rtl="0" fontAlgn="auto">
              <a:spcBef>
                <a:spcPts val="0"/>
              </a:spcBef>
              <a:spcAft>
                <a:spcPts val="0"/>
              </a:spcAft>
              <a:defRPr/>
            </a:pPr>
            <a:endParaRPr lang="en-US" dirty="0">
              <a:solidFill>
                <a:srgbClr val="FF0000"/>
              </a:solidFill>
            </a:endParaRPr>
          </a:p>
        </p:txBody>
      </p:sp>
      <p:sp>
        <p:nvSpPr>
          <p:cNvPr id="15" name="TextBox 14">
            <a:extLst>
              <a:ext uri="{FF2B5EF4-FFF2-40B4-BE49-F238E27FC236}">
                <a16:creationId xmlns:a16="http://schemas.microsoft.com/office/drawing/2014/main" id="{23F859BE-FDB7-4321-BECE-03A8D7789CF2}"/>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6534706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slide(fromBottom)">
                                      <p:cBhvr>
                                        <p:cTn id="12" dur="500"/>
                                        <p:tgtEl>
                                          <p:spTgt spid="10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3"/>
                                        </p:tgtEl>
                                        <p:attrNameLst>
                                          <p:attrName>style.visibility</p:attrName>
                                        </p:attrNameLst>
                                      </p:cBhvr>
                                      <p:to>
                                        <p:strVal val="visible"/>
                                      </p:to>
                                    </p:set>
                                    <p:animEffect transition="in" filter="fade">
                                      <p:cBhvr>
                                        <p:cTn id="17" dur="1000"/>
                                        <p:tgtEl>
                                          <p:spTgt spid="10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034"/>
                                        </p:tgtEl>
                                        <p:attrNameLst>
                                          <p:attrName>style.visibility</p:attrName>
                                        </p:attrNameLst>
                                      </p:cBhvr>
                                      <p:to>
                                        <p:strVal val="visible"/>
                                      </p:to>
                                    </p:set>
                                    <p:anim calcmode="lin" valueType="num">
                                      <p:cBhvr additive="base">
                                        <p:cTn id="22" dur="500" fill="hold"/>
                                        <p:tgtEl>
                                          <p:spTgt spid="1034"/>
                                        </p:tgtEl>
                                        <p:attrNameLst>
                                          <p:attrName>ppt_x</p:attrName>
                                        </p:attrNameLst>
                                      </p:cBhvr>
                                      <p:tavLst>
                                        <p:tav tm="0">
                                          <p:val>
                                            <p:strVal val="1+#ppt_w/2"/>
                                          </p:val>
                                        </p:tav>
                                        <p:tav tm="100000">
                                          <p:val>
                                            <p:strVal val="#ppt_x"/>
                                          </p:val>
                                        </p:tav>
                                      </p:tavLst>
                                    </p:anim>
                                    <p:anim calcmode="lin" valueType="num">
                                      <p:cBhvr additive="base">
                                        <p:cTn id="23" dur="500" fill="hold"/>
                                        <p:tgtEl>
                                          <p:spTgt spid="1034"/>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035"/>
                                        </p:tgtEl>
                                        <p:attrNameLst>
                                          <p:attrName>style.visibility</p:attrName>
                                        </p:attrNameLst>
                                      </p:cBhvr>
                                      <p:to>
                                        <p:strVal val="visible"/>
                                      </p:to>
                                    </p:set>
                                    <p:anim calcmode="lin" valueType="num">
                                      <p:cBhvr additive="base">
                                        <p:cTn id="28" dur="500" fill="hold"/>
                                        <p:tgtEl>
                                          <p:spTgt spid="1035"/>
                                        </p:tgtEl>
                                        <p:attrNameLst>
                                          <p:attrName>ppt_x</p:attrName>
                                        </p:attrNameLst>
                                      </p:cBhvr>
                                      <p:tavLst>
                                        <p:tav tm="0">
                                          <p:val>
                                            <p:strVal val="1+#ppt_w/2"/>
                                          </p:val>
                                        </p:tav>
                                        <p:tav tm="100000">
                                          <p:val>
                                            <p:strVal val="#ppt_x"/>
                                          </p:val>
                                        </p:tav>
                                      </p:tavLst>
                                    </p:anim>
                                    <p:anim calcmode="lin" valueType="num">
                                      <p:cBhvr additive="base">
                                        <p:cTn id="29" dur="500" fill="hold"/>
                                        <p:tgtEl>
                                          <p:spTgt spid="1035"/>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036"/>
                                        </p:tgtEl>
                                        <p:attrNameLst>
                                          <p:attrName>style.visibility</p:attrName>
                                        </p:attrNameLst>
                                      </p:cBhvr>
                                      <p:to>
                                        <p:strVal val="visible"/>
                                      </p:to>
                                    </p:set>
                                    <p:anim calcmode="lin" valueType="num">
                                      <p:cBhvr additive="base">
                                        <p:cTn id="34" dur="500" fill="hold"/>
                                        <p:tgtEl>
                                          <p:spTgt spid="1036"/>
                                        </p:tgtEl>
                                        <p:attrNameLst>
                                          <p:attrName>ppt_x</p:attrName>
                                        </p:attrNameLst>
                                      </p:cBhvr>
                                      <p:tavLst>
                                        <p:tav tm="0">
                                          <p:val>
                                            <p:strVal val="1+#ppt_w/2"/>
                                          </p:val>
                                        </p:tav>
                                        <p:tav tm="100000">
                                          <p:val>
                                            <p:strVal val="#ppt_x"/>
                                          </p:val>
                                        </p:tav>
                                      </p:tavLst>
                                    </p:anim>
                                    <p:anim calcmode="lin" valueType="num">
                                      <p:cBhvr additive="base">
                                        <p:cTn id="35" dur="500" fill="hold"/>
                                        <p:tgtEl>
                                          <p:spTgt spid="103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1037"/>
                                        </p:tgtEl>
                                        <p:attrNameLst>
                                          <p:attrName>style.visibility</p:attrName>
                                        </p:attrNameLst>
                                      </p:cBhvr>
                                      <p:to>
                                        <p:strVal val="visible"/>
                                      </p:to>
                                    </p:set>
                                    <p:anim calcmode="lin" valueType="num">
                                      <p:cBhvr additive="base">
                                        <p:cTn id="40" dur="500" fill="hold"/>
                                        <p:tgtEl>
                                          <p:spTgt spid="1037"/>
                                        </p:tgtEl>
                                        <p:attrNameLst>
                                          <p:attrName>ppt_x</p:attrName>
                                        </p:attrNameLst>
                                      </p:cBhvr>
                                      <p:tavLst>
                                        <p:tav tm="0">
                                          <p:val>
                                            <p:strVal val="1+#ppt_w/2"/>
                                          </p:val>
                                        </p:tav>
                                        <p:tav tm="100000">
                                          <p:val>
                                            <p:strVal val="#ppt_x"/>
                                          </p:val>
                                        </p:tav>
                                      </p:tavLst>
                                    </p:anim>
                                    <p:anim calcmode="lin" valueType="num">
                                      <p:cBhvr additive="base">
                                        <p:cTn id="41" dur="500" fill="hold"/>
                                        <p:tgtEl>
                                          <p:spTgt spid="1037"/>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038"/>
                                        </p:tgtEl>
                                        <p:attrNameLst>
                                          <p:attrName>style.visibility</p:attrName>
                                        </p:attrNameLst>
                                      </p:cBhvr>
                                      <p:to>
                                        <p:strVal val="visible"/>
                                      </p:to>
                                    </p:set>
                                    <p:anim calcmode="lin" valueType="num">
                                      <p:cBhvr additive="base">
                                        <p:cTn id="46" dur="500" fill="hold"/>
                                        <p:tgtEl>
                                          <p:spTgt spid="1038"/>
                                        </p:tgtEl>
                                        <p:attrNameLst>
                                          <p:attrName>ppt_x</p:attrName>
                                        </p:attrNameLst>
                                      </p:cBhvr>
                                      <p:tavLst>
                                        <p:tav tm="0">
                                          <p:val>
                                            <p:strVal val="1+#ppt_w/2"/>
                                          </p:val>
                                        </p:tav>
                                        <p:tav tm="100000">
                                          <p:val>
                                            <p:strVal val="#ppt_x"/>
                                          </p:val>
                                        </p:tav>
                                      </p:tavLst>
                                    </p:anim>
                                    <p:anim calcmode="lin" valueType="num">
                                      <p:cBhvr additive="base">
                                        <p:cTn id="47" dur="500" fill="hold"/>
                                        <p:tgtEl>
                                          <p:spTgt spid="1038"/>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039"/>
                                        </p:tgtEl>
                                        <p:attrNameLst>
                                          <p:attrName>style.visibility</p:attrName>
                                        </p:attrNameLst>
                                      </p:cBhvr>
                                      <p:to>
                                        <p:strVal val="visible"/>
                                      </p:to>
                                    </p:set>
                                    <p:anim calcmode="lin" valueType="num">
                                      <p:cBhvr additive="base">
                                        <p:cTn id="52" dur="500" fill="hold"/>
                                        <p:tgtEl>
                                          <p:spTgt spid="1039"/>
                                        </p:tgtEl>
                                        <p:attrNameLst>
                                          <p:attrName>ppt_x</p:attrName>
                                        </p:attrNameLst>
                                      </p:cBhvr>
                                      <p:tavLst>
                                        <p:tav tm="0">
                                          <p:val>
                                            <p:strVal val="1+#ppt_w/2"/>
                                          </p:val>
                                        </p:tav>
                                        <p:tav tm="100000">
                                          <p:val>
                                            <p:strVal val="#ppt_x"/>
                                          </p:val>
                                        </p:tav>
                                      </p:tavLst>
                                    </p:anim>
                                    <p:anim calcmode="lin" valueType="num">
                                      <p:cBhvr additive="base">
                                        <p:cTn id="53" dur="500" fill="hold"/>
                                        <p:tgtEl>
                                          <p:spTgt spid="1039"/>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2000"/>
                                        <p:tgtEl>
                                          <p:spTgt spid="3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1040"/>
                                        </p:tgtEl>
                                        <p:attrNameLst>
                                          <p:attrName>style.visibility</p:attrName>
                                        </p:attrNameLst>
                                      </p:cBhvr>
                                      <p:to>
                                        <p:strVal val="visible"/>
                                      </p:to>
                                    </p:set>
                                    <p:animEffect transition="in" filter="slide(fromBottom)">
                                      <p:cBhvr>
                                        <p:cTn id="63" dur="500"/>
                                        <p:tgtEl>
                                          <p:spTgt spid="104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1041"/>
                                        </p:tgtEl>
                                        <p:attrNameLst>
                                          <p:attrName>style.visibility</p:attrName>
                                        </p:attrNameLst>
                                      </p:cBhvr>
                                      <p:to>
                                        <p:strVal val="visible"/>
                                      </p:to>
                                    </p:set>
                                    <p:animEffect transition="in" filter="slide(fromBottom)">
                                      <p:cBhvr>
                                        <p:cTn id="68" dur="500"/>
                                        <p:tgtEl>
                                          <p:spTgt spid="104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042"/>
                                        </p:tgtEl>
                                        <p:attrNameLst>
                                          <p:attrName>style.visibility</p:attrName>
                                        </p:attrNameLst>
                                      </p:cBhvr>
                                      <p:to>
                                        <p:strVal val="visible"/>
                                      </p:to>
                                    </p:set>
                                    <p:animEffect transition="in" filter="slide(fromBottom)">
                                      <p:cBhvr>
                                        <p:cTn id="73" dur="500"/>
                                        <p:tgtEl>
                                          <p:spTgt spid="1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30" grpId="0"/>
      <p:bldP spid="1033" grpId="0"/>
      <p:bldP spid="1034" grpId="0"/>
      <p:bldP spid="1035" grpId="0"/>
      <p:bldP spid="1036" grpId="0"/>
      <p:bldP spid="1037" grpId="0"/>
      <p:bldP spid="1038" grpId="0"/>
      <p:bldP spid="1039" grpId="0"/>
      <p:bldP spid="1040" grpId="0"/>
      <p:bldP spid="1041" grpId="0"/>
      <p:bldP spid="1042" grpId="0"/>
      <p:bldP spid="3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ounded Rectangle 1"/>
          <p:cNvSpPr>
            <a:spLocks noChangeArrowheads="1"/>
          </p:cNvSpPr>
          <p:nvPr/>
        </p:nvSpPr>
        <p:spPr bwMode="auto">
          <a:xfrm>
            <a:off x="1143000" y="152400"/>
            <a:ext cx="6934200" cy="457200"/>
          </a:xfrm>
          <a:prstGeom prst="roundRect">
            <a:avLst>
              <a:gd name="adj" fmla="val 16667"/>
            </a:avLst>
          </a:prstGeom>
          <a:solidFill>
            <a:schemeClr val="accent1"/>
          </a:solidFill>
          <a:ln w="9525" algn="ctr">
            <a:solidFill>
              <a:schemeClr val="tx1"/>
            </a:solidFill>
            <a:round/>
            <a:headEnd/>
            <a:tailEnd/>
          </a:ln>
        </p:spPr>
        <p:txBody>
          <a:bodyPr/>
          <a:lstStyle/>
          <a:p>
            <a:pPr algn="ctr" rtl="0"/>
            <a:r>
              <a:rPr lang="fa-IR">
                <a:solidFill>
                  <a:schemeClr val="tx2"/>
                </a:solidFill>
                <a:cs typeface="B Nazanin" pitchFamily="2" charset="-78"/>
              </a:rPr>
              <a:t>بررسی قسمتهای مختلف گزارش حسابرسی مالیاتی</a:t>
            </a:r>
          </a:p>
          <a:p>
            <a:pPr algn="ctr" rtl="0"/>
            <a:endParaRPr lang="en-US" sz="2000">
              <a:solidFill>
                <a:schemeClr val="tx2"/>
              </a:solidFill>
              <a:cs typeface="B Nazanin" pitchFamily="2" charset="-78"/>
            </a:endParaRPr>
          </a:p>
        </p:txBody>
      </p:sp>
      <p:sp>
        <p:nvSpPr>
          <p:cNvPr id="17411" name="Rectangle 4"/>
          <p:cNvSpPr>
            <a:spLocks noChangeArrowheads="1"/>
          </p:cNvSpPr>
          <p:nvPr/>
        </p:nvSpPr>
        <p:spPr bwMode="auto">
          <a:xfrm>
            <a:off x="1066800" y="10668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مقدمه و حدود رسیدگی</a:t>
            </a:r>
          </a:p>
        </p:txBody>
      </p:sp>
      <p:sp>
        <p:nvSpPr>
          <p:cNvPr id="17412" name="Rectangle 5"/>
          <p:cNvSpPr>
            <a:spLocks noChangeArrowheads="1"/>
          </p:cNvSpPr>
          <p:nvPr/>
        </p:nvSpPr>
        <p:spPr bwMode="auto">
          <a:xfrm>
            <a:off x="1066800" y="16764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اول: توضیحات مربوط به مودی</a:t>
            </a:r>
          </a:p>
        </p:txBody>
      </p:sp>
      <p:sp>
        <p:nvSpPr>
          <p:cNvPr id="17413" name="Rectangle 6"/>
          <p:cNvSpPr>
            <a:spLocks noChangeArrowheads="1"/>
          </p:cNvSpPr>
          <p:nvPr/>
        </p:nvSpPr>
        <p:spPr bwMode="auto">
          <a:xfrm>
            <a:off x="1066800" y="22860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دوم: اطلاعات مربوط به اظهارنامه و سوابق مالیاتی</a:t>
            </a:r>
          </a:p>
        </p:txBody>
      </p:sp>
      <p:sp>
        <p:nvSpPr>
          <p:cNvPr id="17414" name="Rectangle 7"/>
          <p:cNvSpPr>
            <a:spLocks noChangeArrowheads="1"/>
          </p:cNvSpPr>
          <p:nvPr/>
        </p:nvSpPr>
        <p:spPr bwMode="auto">
          <a:xfrm>
            <a:off x="1066800" y="28956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سوم: توضیحات مربوط به دفاتر و اسناد و مدارک و مندرجات آنها</a:t>
            </a:r>
          </a:p>
          <a:p>
            <a:pPr algn="ctr" rtl="0"/>
            <a:endParaRPr lang="fa-IR">
              <a:cs typeface="B Nazanin" pitchFamily="2" charset="-78"/>
            </a:endParaRPr>
          </a:p>
        </p:txBody>
      </p:sp>
      <p:sp>
        <p:nvSpPr>
          <p:cNvPr id="17415" name="Rectangle 8"/>
          <p:cNvSpPr>
            <a:spLocks noChangeArrowheads="1"/>
          </p:cNvSpPr>
          <p:nvPr/>
        </p:nvSpPr>
        <p:spPr bwMode="auto">
          <a:xfrm>
            <a:off x="1066800" y="35052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چهارم: توضیحات مربوط به حسابها</a:t>
            </a:r>
          </a:p>
          <a:p>
            <a:pPr algn="ctr" rtl="0"/>
            <a:endParaRPr lang="fa-IR">
              <a:cs typeface="B Nazanin" pitchFamily="2" charset="-78"/>
            </a:endParaRPr>
          </a:p>
        </p:txBody>
      </p:sp>
      <p:sp>
        <p:nvSpPr>
          <p:cNvPr id="17416" name="Rectangle 9"/>
          <p:cNvSpPr>
            <a:spLocks noChangeArrowheads="1"/>
          </p:cNvSpPr>
          <p:nvPr/>
        </p:nvSpPr>
        <p:spPr bwMode="auto">
          <a:xfrm>
            <a:off x="1066800" y="41148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پنجم: معاملات با اشخاص وابسته</a:t>
            </a:r>
          </a:p>
          <a:p>
            <a:pPr algn="ctr" rtl="0"/>
            <a:endParaRPr lang="fa-IR">
              <a:cs typeface="B Nazanin" pitchFamily="2" charset="-78"/>
            </a:endParaRPr>
          </a:p>
        </p:txBody>
      </p:sp>
      <p:sp>
        <p:nvSpPr>
          <p:cNvPr id="17417" name="Rectangle 10"/>
          <p:cNvSpPr>
            <a:spLocks noChangeArrowheads="1"/>
          </p:cNvSpPr>
          <p:nvPr/>
        </p:nvSpPr>
        <p:spPr bwMode="auto">
          <a:xfrm>
            <a:off x="1066800" y="47244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ششم: ذکر انواع فعالیتهای مودی طبق دفاتر</a:t>
            </a:r>
          </a:p>
          <a:p>
            <a:pPr algn="ctr" rtl="0"/>
            <a:endParaRPr lang="fa-IR">
              <a:cs typeface="B Nazanin" pitchFamily="2" charset="-78"/>
            </a:endParaRPr>
          </a:p>
        </p:txBody>
      </p:sp>
      <p:sp>
        <p:nvSpPr>
          <p:cNvPr id="17418" name="Rectangle 11"/>
          <p:cNvSpPr>
            <a:spLocks noChangeArrowheads="1"/>
          </p:cNvSpPr>
          <p:nvPr/>
        </p:nvSpPr>
        <p:spPr bwMode="auto">
          <a:xfrm>
            <a:off x="1066800" y="53340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هفتم: مالیات تکلیفی</a:t>
            </a:r>
          </a:p>
          <a:p>
            <a:pPr algn="ctr" rtl="0"/>
            <a:endParaRPr lang="fa-IR">
              <a:cs typeface="B Nazanin" pitchFamily="2" charset="-78"/>
            </a:endParaRPr>
          </a:p>
        </p:txBody>
      </p:sp>
      <p:sp>
        <p:nvSpPr>
          <p:cNvPr id="17419" name="Rectangle 12"/>
          <p:cNvSpPr>
            <a:spLocks noChangeArrowheads="1"/>
          </p:cNvSpPr>
          <p:nvPr/>
        </p:nvSpPr>
        <p:spPr bwMode="auto">
          <a:xfrm>
            <a:off x="1066800" y="59436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هشتم: حقوق و دستمزد</a:t>
            </a:r>
          </a:p>
          <a:p>
            <a:pPr algn="ctr" rtl="0"/>
            <a:endParaRPr lang="fa-IR">
              <a:cs typeface="B Nazanin" pitchFamily="2" charset="-78"/>
            </a:endParaRPr>
          </a:p>
        </p:txBody>
      </p:sp>
      <p:sp>
        <p:nvSpPr>
          <p:cNvPr id="17420" name="Down Arrow 22"/>
          <p:cNvSpPr>
            <a:spLocks noChangeArrowheads="1"/>
          </p:cNvSpPr>
          <p:nvPr/>
        </p:nvSpPr>
        <p:spPr bwMode="auto">
          <a:xfrm>
            <a:off x="4572000" y="685800"/>
            <a:ext cx="152400" cy="304800"/>
          </a:xfrm>
          <a:prstGeom prst="downArrow">
            <a:avLst>
              <a:gd name="adj1" fmla="val 50000"/>
              <a:gd name="adj2" fmla="val 50000"/>
            </a:avLst>
          </a:prstGeom>
          <a:solidFill>
            <a:schemeClr val="accent1"/>
          </a:solidFill>
          <a:ln w="9525" algn="ctr">
            <a:solidFill>
              <a:schemeClr val="tx1"/>
            </a:solidFill>
            <a:round/>
            <a:headEnd/>
            <a:tailEnd/>
          </a:ln>
        </p:spPr>
        <p:txBody>
          <a:bodyPr/>
          <a:lstStyle/>
          <a:p>
            <a:pPr rtl="0"/>
            <a:endParaRPr lang="fa-IR"/>
          </a:p>
        </p:txBody>
      </p:sp>
    </p:spTree>
    <p:extLst>
      <p:ext uri="{BB962C8B-B14F-4D97-AF65-F5344CB8AC3E}">
        <p14:creationId xmlns:p14="http://schemas.microsoft.com/office/powerpoint/2010/main" val="1231194917"/>
      </p:ext>
    </p:extLst>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04800" y="152400"/>
            <a:ext cx="853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fa-IR"/>
          </a:p>
          <a:p>
            <a:pPr eaLnBrk="1" hangingPunct="1"/>
            <a:endParaRPr lang="fa-IR"/>
          </a:p>
          <a:p>
            <a:pPr eaLnBrk="1" hangingPunct="1"/>
            <a:endParaRPr lang="fa-IR"/>
          </a:p>
          <a:p>
            <a:pPr eaLnBrk="1" hangingPunct="1"/>
            <a:endParaRPr lang="en-US"/>
          </a:p>
        </p:txBody>
      </p:sp>
      <p:sp>
        <p:nvSpPr>
          <p:cNvPr id="18435" name="Rectangle 3"/>
          <p:cNvSpPr>
            <a:spLocks noChangeArrowheads="1"/>
          </p:cNvSpPr>
          <p:nvPr/>
        </p:nvSpPr>
        <p:spPr bwMode="auto">
          <a:xfrm>
            <a:off x="1066800" y="37338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پانزدهم: رسیدگی به هزینه ها و تعیین اقلام غیر قابل قبول</a:t>
            </a:r>
          </a:p>
          <a:p>
            <a:pPr algn="ctr" rtl="0"/>
            <a:endParaRPr lang="fa-IR" sz="1600">
              <a:cs typeface="B Nazanin" pitchFamily="2" charset="-78"/>
            </a:endParaRPr>
          </a:p>
        </p:txBody>
      </p:sp>
      <p:sp>
        <p:nvSpPr>
          <p:cNvPr id="18436" name="Rectangle 4"/>
          <p:cNvSpPr>
            <a:spLocks noChangeArrowheads="1"/>
          </p:cNvSpPr>
          <p:nvPr/>
        </p:nvSpPr>
        <p:spPr bwMode="auto">
          <a:xfrm>
            <a:off x="1066800" y="43434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شانزدهم: خلاصه وضعیت رسیدگی به منابع مختلف درآمدی</a:t>
            </a:r>
            <a:endParaRPr lang="fa-IR" sz="1600">
              <a:cs typeface="B Nazanin" pitchFamily="2" charset="-78"/>
            </a:endParaRPr>
          </a:p>
        </p:txBody>
      </p:sp>
      <p:sp>
        <p:nvSpPr>
          <p:cNvPr id="17413" name="Rectangle 5"/>
          <p:cNvSpPr>
            <a:spLocks noChangeArrowheads="1"/>
          </p:cNvSpPr>
          <p:nvPr/>
        </p:nvSpPr>
        <p:spPr bwMode="auto">
          <a:xfrm>
            <a:off x="1066800" y="4953000"/>
            <a:ext cx="7086600" cy="381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lstStyle/>
          <a:p>
            <a:pPr algn="ctr" rtl="0">
              <a:defRPr/>
            </a:pPr>
            <a:r>
              <a:rPr lang="fa-IR" dirty="0">
                <a:cs typeface="B Nazanin" pitchFamily="2" charset="-78"/>
              </a:rPr>
              <a:t>قسمت هفدهم: تجدید ارزیابی</a:t>
            </a:r>
            <a:endParaRPr lang="fa-IR" sz="1600" dirty="0">
              <a:cs typeface="B Nazanin" pitchFamily="2" charset="-78"/>
            </a:endParaRPr>
          </a:p>
        </p:txBody>
      </p:sp>
      <p:sp>
        <p:nvSpPr>
          <p:cNvPr id="18440" name="Rectangle 6"/>
          <p:cNvSpPr>
            <a:spLocks noChangeArrowheads="1"/>
          </p:cNvSpPr>
          <p:nvPr/>
        </p:nvSpPr>
        <p:spPr bwMode="auto">
          <a:xfrm>
            <a:off x="1066800" y="55626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هجدهم: تعدیلات سنواتی</a:t>
            </a:r>
            <a:endParaRPr lang="fa-IR" sz="1600">
              <a:cs typeface="B Nazanin" pitchFamily="2" charset="-78"/>
            </a:endParaRPr>
          </a:p>
        </p:txBody>
      </p:sp>
      <p:sp>
        <p:nvSpPr>
          <p:cNvPr id="18441" name="Rectangle 7"/>
          <p:cNvSpPr>
            <a:spLocks noChangeArrowheads="1"/>
          </p:cNvSpPr>
          <p:nvPr/>
        </p:nvSpPr>
        <p:spPr bwMode="auto">
          <a:xfrm>
            <a:off x="1066800" y="61722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نوزدهم: جدول تعیین درآمد مشمول مالیات</a:t>
            </a:r>
            <a:endParaRPr lang="fa-IR" sz="1600">
              <a:cs typeface="B Nazanin" pitchFamily="2" charset="-78"/>
            </a:endParaRPr>
          </a:p>
        </p:txBody>
      </p:sp>
      <p:sp>
        <p:nvSpPr>
          <p:cNvPr id="18442" name="Rectangle 8"/>
          <p:cNvSpPr>
            <a:spLocks noChangeArrowheads="1"/>
          </p:cNvSpPr>
          <p:nvPr/>
        </p:nvSpPr>
        <p:spPr bwMode="auto">
          <a:xfrm>
            <a:off x="1066800" y="8382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دهم: معافیتها</a:t>
            </a:r>
          </a:p>
          <a:p>
            <a:pPr algn="ctr" rtl="0"/>
            <a:endParaRPr lang="fa-IR">
              <a:cs typeface="B Nazanin" pitchFamily="2" charset="-78"/>
            </a:endParaRPr>
          </a:p>
          <a:p>
            <a:pPr algn="ctr" rtl="0"/>
            <a:endParaRPr lang="fa-IR">
              <a:cs typeface="B Nazanin" pitchFamily="2" charset="-78"/>
            </a:endParaRPr>
          </a:p>
        </p:txBody>
      </p:sp>
      <p:sp>
        <p:nvSpPr>
          <p:cNvPr id="2" name="Rectangle 10"/>
          <p:cNvSpPr>
            <a:spLocks noChangeArrowheads="1"/>
          </p:cNvSpPr>
          <p:nvPr/>
        </p:nvSpPr>
        <p:spPr bwMode="auto">
          <a:xfrm>
            <a:off x="1066800" y="2667000"/>
            <a:ext cx="7086600" cy="381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lstStyle/>
          <a:p>
            <a:pPr algn="ctr" rtl="0">
              <a:defRPr/>
            </a:pPr>
            <a:r>
              <a:rPr lang="fa-IR">
                <a:cs typeface="B Nazanin" pitchFamily="2" charset="-78"/>
              </a:rPr>
              <a:t>قسمت سیزدهم: فعالیتهای پیمانکاری</a:t>
            </a:r>
          </a:p>
        </p:txBody>
      </p:sp>
      <p:sp>
        <p:nvSpPr>
          <p:cNvPr id="18446" name="Rectangle 11"/>
          <p:cNvSpPr>
            <a:spLocks noChangeArrowheads="1"/>
          </p:cNvSpPr>
          <p:nvPr/>
        </p:nvSpPr>
        <p:spPr bwMode="auto">
          <a:xfrm>
            <a:off x="1066800" y="228600"/>
            <a:ext cx="70104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نهم: تسهیلات دریافتی</a:t>
            </a:r>
          </a:p>
          <a:p>
            <a:pPr algn="ctr" rtl="0"/>
            <a:endParaRPr lang="fa-IR">
              <a:cs typeface="B Nazanin" pitchFamily="2" charset="-78"/>
            </a:endParaRPr>
          </a:p>
          <a:p>
            <a:pPr algn="ctr" rtl="0"/>
            <a:endParaRPr lang="fa-IR">
              <a:cs typeface="B Nazanin" pitchFamily="2" charset="-78"/>
            </a:endParaRPr>
          </a:p>
        </p:txBody>
      </p:sp>
      <p:sp>
        <p:nvSpPr>
          <p:cNvPr id="17419" name="Rectangle 12"/>
          <p:cNvSpPr>
            <a:spLocks noChangeArrowheads="1"/>
          </p:cNvSpPr>
          <p:nvPr/>
        </p:nvSpPr>
        <p:spPr bwMode="auto">
          <a:xfrm>
            <a:off x="1066800" y="2057400"/>
            <a:ext cx="7086600" cy="381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lstStyle/>
          <a:p>
            <a:pPr algn="ctr" rtl="0">
              <a:defRPr/>
            </a:pPr>
            <a:r>
              <a:rPr lang="fa-IR" dirty="0">
                <a:cs typeface="B Nazanin" pitchFamily="2" charset="-78"/>
              </a:rPr>
              <a:t>قسمت دوازدهم: فهرست صادرات و ما به ازاء دریافتی</a:t>
            </a:r>
          </a:p>
          <a:p>
            <a:pPr algn="ctr" rtl="0">
              <a:defRPr/>
            </a:pPr>
            <a:endParaRPr lang="fa-IR" dirty="0">
              <a:cs typeface="B Nazanin" pitchFamily="2" charset="-78"/>
            </a:endParaRPr>
          </a:p>
          <a:p>
            <a:pPr algn="ctr" rtl="0">
              <a:defRPr/>
            </a:pPr>
            <a:endParaRPr lang="fa-IR" dirty="0">
              <a:cs typeface="B Nazanin" pitchFamily="2" charset="-78"/>
            </a:endParaRPr>
          </a:p>
        </p:txBody>
      </p:sp>
      <p:sp>
        <p:nvSpPr>
          <p:cNvPr id="18450" name="Rectangle 13"/>
          <p:cNvSpPr>
            <a:spLocks noChangeArrowheads="1"/>
          </p:cNvSpPr>
          <p:nvPr/>
        </p:nvSpPr>
        <p:spPr bwMode="auto">
          <a:xfrm>
            <a:off x="1066800" y="14478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قسمت یازدهم: معافیت مالیاتی مربوط به  طرح وتوسعه موضوع ماده 138 قانون مالیاتهای مستقیم </a:t>
            </a:r>
          </a:p>
          <a:p>
            <a:pPr algn="ctr" rtl="0"/>
            <a:endParaRPr lang="fa-IR">
              <a:cs typeface="B Nazanin" pitchFamily="2" charset="-78"/>
            </a:endParaRPr>
          </a:p>
        </p:txBody>
      </p:sp>
      <p:sp>
        <p:nvSpPr>
          <p:cNvPr id="17421" name="Rectangle 14"/>
          <p:cNvSpPr>
            <a:spLocks noChangeArrowheads="1"/>
          </p:cNvSpPr>
          <p:nvPr/>
        </p:nvSpPr>
        <p:spPr bwMode="auto">
          <a:xfrm>
            <a:off x="1066800" y="3200400"/>
            <a:ext cx="7086600" cy="381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lstStyle/>
          <a:p>
            <a:pPr algn="ctr" rtl="0">
              <a:defRPr/>
            </a:pPr>
            <a:r>
              <a:rPr lang="fa-IR">
                <a:cs typeface="B Nazanin" pitchFamily="2" charset="-78"/>
              </a:rPr>
              <a:t>قسمت چهاردهم: نحوه محاسبه و انعکاس پیمانهای بلند مدت</a:t>
            </a:r>
          </a:p>
          <a:p>
            <a:pPr algn="ctr" rtl="0">
              <a:defRPr/>
            </a:pPr>
            <a:endParaRPr lang="fa-IR">
              <a:cs typeface="B Nazanin" pitchFamily="2" charset="-78"/>
            </a:endParaRPr>
          </a:p>
        </p:txBody>
      </p:sp>
    </p:spTree>
    <p:extLst>
      <p:ext uri="{BB962C8B-B14F-4D97-AF65-F5344CB8AC3E}">
        <p14:creationId xmlns:p14="http://schemas.microsoft.com/office/powerpoint/2010/main" val="1299745604"/>
      </p:ext>
    </p:extLst>
  </p:cSld>
  <p:clrMapOvr>
    <a:masterClrMapping/>
  </p:clrMapOvr>
  <p:transition>
    <p:wipe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990600" y="304800"/>
            <a:ext cx="70866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بند مقدمه و حدود رسیدگی</a:t>
            </a:r>
          </a:p>
        </p:txBody>
      </p:sp>
      <p:sp>
        <p:nvSpPr>
          <p:cNvPr id="19459" name="Rectangle 2"/>
          <p:cNvSpPr>
            <a:spLocks noChangeArrowheads="1"/>
          </p:cNvSpPr>
          <p:nvPr/>
        </p:nvSpPr>
        <p:spPr bwMode="auto">
          <a:xfrm>
            <a:off x="304800" y="990600"/>
            <a:ext cx="86106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en-US" b="1">
                <a:cs typeface="B Nazanin" pitchFamily="2" charset="-78"/>
              </a:rPr>
              <a:t>(1</a:t>
            </a:r>
            <a:r>
              <a:rPr lang="fa-IR" b="1">
                <a:cs typeface="B Nazanin" pitchFamily="2" charset="-78"/>
              </a:rPr>
              <a:t>اظهارنامه مالیاتی، ترازنامه، صورت سود و زیان و</a:t>
            </a:r>
            <a:r>
              <a:rPr lang="en-US" b="1">
                <a:cs typeface="B Nazanin" pitchFamily="2" charset="-78"/>
              </a:rPr>
              <a:t> </a:t>
            </a:r>
            <a:r>
              <a:rPr lang="fa-IR" b="1">
                <a:cs typeface="B Nazanin" pitchFamily="2" charset="-78"/>
              </a:rPr>
              <a:t>جداول پیوست آن مربوط به شرکت </a:t>
            </a:r>
            <a:r>
              <a:rPr lang="en-US" b="1">
                <a:cs typeface="B Nazanin" pitchFamily="2" charset="-78"/>
              </a:rPr>
              <a:t>…..</a:t>
            </a:r>
            <a:r>
              <a:rPr lang="fa-IR" b="1">
                <a:cs typeface="B Nazanin" pitchFamily="2" charset="-78"/>
              </a:rPr>
              <a:t> برای سال مالی منتهی به 29 اسفند ماه </a:t>
            </a:r>
            <a:r>
              <a:rPr lang="en-US" b="1">
                <a:cs typeface="B Nazanin" pitchFamily="2" charset="-78"/>
              </a:rPr>
              <a:t> 13**</a:t>
            </a:r>
            <a:r>
              <a:rPr lang="fa-IR" b="1">
                <a:cs typeface="B Nazanin" pitchFamily="2" charset="-78"/>
              </a:rPr>
              <a:t>که توسط هیات مدیره آن تهیه و</a:t>
            </a:r>
            <a:r>
              <a:rPr lang="en-US" b="1">
                <a:cs typeface="B Nazanin" pitchFamily="2" charset="-78"/>
              </a:rPr>
              <a:t> </a:t>
            </a:r>
            <a:r>
              <a:rPr lang="fa-IR" b="1">
                <a:cs typeface="B Nazanin" pitchFamily="2" charset="-78"/>
              </a:rPr>
              <a:t>تائید شده، مورد حسابرسی مالیاتی این موسسه قرارگرفته است. مسئولیت این موسسه اظهارنظر نسبت به کفایت اسناد و</a:t>
            </a:r>
            <a:r>
              <a:rPr lang="en-US" b="1">
                <a:cs typeface="B Nazanin" pitchFamily="2" charset="-78"/>
              </a:rPr>
              <a:t> </a:t>
            </a:r>
            <a:r>
              <a:rPr lang="fa-IR" b="1">
                <a:cs typeface="B Nazanin" pitchFamily="2" charset="-78"/>
              </a:rPr>
              <a:t>مدارک حسابداری شرکت برای امر حسابرسی مالیاتی، تعیین درآمد مشمول مالیات و</a:t>
            </a:r>
            <a:r>
              <a:rPr lang="en-US" b="1">
                <a:cs typeface="B Nazanin" pitchFamily="2" charset="-78"/>
              </a:rPr>
              <a:t> </a:t>
            </a:r>
            <a:r>
              <a:rPr lang="fa-IR" b="1">
                <a:cs typeface="B Nazanin" pitchFamily="2" charset="-78"/>
              </a:rPr>
              <a:t>اظهارنظر نسبت به کسر و پرداخت مالیاتهای تکلیفی طبق مقررات مربوط، به اتکای رسیدگیهای انجام شده جهت تهیه گزارش حسابرسی مالی مورخ </a:t>
            </a:r>
            <a:r>
              <a:rPr lang="en-US" b="1">
                <a:cs typeface="B Nazanin" pitchFamily="2" charset="-78"/>
              </a:rPr>
              <a:t>…. </a:t>
            </a:r>
            <a:r>
              <a:rPr lang="fa-IR" b="1">
                <a:cs typeface="B Nazanin" pitchFamily="2" charset="-78"/>
              </a:rPr>
              <a:t>این موسسه نسبت به صورتهای مالی و نیز براساس حسابرسی مالیاتی انجام شده، نسبت به اسناد و</a:t>
            </a:r>
            <a:r>
              <a:rPr lang="en-US" b="1">
                <a:cs typeface="B Nazanin" pitchFamily="2" charset="-78"/>
              </a:rPr>
              <a:t> </a:t>
            </a:r>
            <a:r>
              <a:rPr lang="fa-IR" b="1">
                <a:cs typeface="B Nazanin" pitchFamily="2" charset="-78"/>
              </a:rPr>
              <a:t>مدارک و</a:t>
            </a:r>
            <a:r>
              <a:rPr lang="en-US" b="1">
                <a:cs typeface="B Nazanin" pitchFamily="2" charset="-78"/>
              </a:rPr>
              <a:t> </a:t>
            </a:r>
            <a:r>
              <a:rPr lang="fa-IR" b="1">
                <a:cs typeface="B Nazanin" pitchFamily="2" charset="-78"/>
              </a:rPr>
              <a:t>دفاتر قانونی مودی است.</a:t>
            </a:r>
            <a:endParaRPr lang="en-US" b="1">
              <a:cs typeface="B Nazanin" pitchFamily="2" charset="-78"/>
            </a:endParaRPr>
          </a:p>
        </p:txBody>
      </p:sp>
      <p:sp>
        <p:nvSpPr>
          <p:cNvPr id="19460" name="Rectangle 3"/>
          <p:cNvSpPr>
            <a:spLocks noChangeArrowheads="1"/>
          </p:cNvSpPr>
          <p:nvPr/>
        </p:nvSpPr>
        <p:spPr bwMode="auto">
          <a:xfrm>
            <a:off x="228600" y="4084638"/>
            <a:ext cx="86106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en-US" b="1">
                <a:cs typeface="B Nazanin" pitchFamily="2" charset="-78"/>
              </a:rPr>
              <a:t>(2</a:t>
            </a:r>
            <a:r>
              <a:rPr lang="fa-IR" b="1">
                <a:cs typeface="B Nazanin" pitchFamily="2" charset="-78"/>
              </a:rPr>
              <a:t>حسابرسی این موسسه، براساس مفاد قانون مالیاتهای مستقیم مصوب اسفندماه 1366و اصلاحیه بعدی وهمچنین اصلاحیه مصوب 1380/11/27ومقررات مربوط، استانداردهای حسابرسی، مصوبات سازمان امورمالیاتی کشور و دستورالعمل  حسابرسی  انجام شده است.</a:t>
            </a:r>
            <a:endParaRPr lang="en-US" b="1">
              <a:cs typeface="B Nazanin" pitchFamily="2" charset="-78"/>
            </a:endParaRPr>
          </a:p>
        </p:txBody>
      </p:sp>
    </p:spTree>
    <p:extLst>
      <p:ext uri="{BB962C8B-B14F-4D97-AF65-F5344CB8AC3E}">
        <p14:creationId xmlns:p14="http://schemas.microsoft.com/office/powerpoint/2010/main" val="3865355773"/>
      </p:ext>
    </p:extLst>
  </p:cSld>
  <p:clrMapOvr>
    <a:masterClrMapping/>
  </p:clrMapOvr>
  <p:transition>
    <p:wipe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295400" y="304800"/>
            <a:ext cx="6477000" cy="381000"/>
          </a:xfrm>
          <a:prstGeom prst="rect">
            <a:avLst/>
          </a:prstGeom>
          <a:ln w="9525" algn="ctr">
            <a:solidFill>
              <a:schemeClr val="tx1"/>
            </a:solidFill>
            <a:round/>
            <a:headEnd/>
            <a:tailEnd/>
          </a:ln>
        </p:spPr>
        <p:style>
          <a:lnRef idx="0">
            <a:scrgbClr r="0" g="0" b="0"/>
          </a:lnRef>
          <a:fillRef idx="1003">
            <a:schemeClr val="lt1"/>
          </a:fillRef>
          <a:effectRef idx="0">
            <a:scrgbClr r="0" g="0" b="0"/>
          </a:effectRef>
          <a:fontRef idx="major"/>
        </p:style>
        <p:txBody>
          <a:bodyPr/>
          <a:lstStyle/>
          <a:p>
            <a:pPr algn="ctr" rtl="0">
              <a:defRPr/>
            </a:pPr>
            <a:r>
              <a:rPr lang="fa-IR" dirty="0"/>
              <a:t>قسمت اول: توضیحات مربوط به مودی</a:t>
            </a:r>
            <a:endParaRPr lang="en-US" dirty="0"/>
          </a:p>
        </p:txBody>
      </p:sp>
      <p:sp>
        <p:nvSpPr>
          <p:cNvPr id="3" name="TextBox 2"/>
          <p:cNvSpPr txBox="1"/>
          <p:nvPr/>
        </p:nvSpPr>
        <p:spPr>
          <a:xfrm>
            <a:off x="609600" y="914400"/>
            <a:ext cx="7924800" cy="6556375"/>
          </a:xfrm>
          <a:prstGeom prst="rect">
            <a:avLst/>
          </a:prstGeom>
          <a:noFill/>
        </p:spPr>
        <p:txBody>
          <a:bodyPr>
            <a:spAutoFit/>
          </a:bodyPr>
          <a:lstStyle/>
          <a:p>
            <a:pPr algn="justLow">
              <a:lnSpc>
                <a:spcPct val="150000"/>
              </a:lnSpc>
              <a:defRPr/>
            </a:pPr>
            <a:r>
              <a:rPr lang="fa-IR" dirty="0">
                <a:cs typeface="B Nazanin" pitchFamily="2" charset="-78"/>
              </a:rPr>
              <a:t>این قسمت شامل موارد زیر می باشد:</a:t>
            </a:r>
          </a:p>
          <a:p>
            <a:pPr marL="342900" indent="-342900" algn="justLow">
              <a:lnSpc>
                <a:spcPct val="150000"/>
              </a:lnSpc>
              <a:buFontTx/>
              <a:buAutoNum type="arabicParenR"/>
              <a:defRPr/>
            </a:pPr>
            <a:r>
              <a:rPr lang="fa-IR" sz="2000" b="1" dirty="0">
                <a:cs typeface="B Nazanin" pitchFamily="2" charset="-78"/>
              </a:rPr>
              <a:t>مشخصات مودی طبق مدارک رسمی.</a:t>
            </a:r>
            <a:endParaRPr lang="en-US" sz="2000" b="1" dirty="0">
              <a:cs typeface="B Nazanin" pitchFamily="2" charset="-78"/>
            </a:endParaRPr>
          </a:p>
          <a:p>
            <a:pPr marL="342900" indent="-342900" algn="justLow">
              <a:lnSpc>
                <a:spcPct val="150000"/>
              </a:lnSpc>
              <a:defRPr/>
            </a:pPr>
            <a:r>
              <a:rPr lang="fa-IR" dirty="0">
                <a:cs typeface="B Nazanin" pitchFamily="2" charset="-78"/>
              </a:rPr>
              <a:t>این قسمت از آگهی تأسیس شرکت تکمیل می‌شود</a:t>
            </a:r>
            <a:r>
              <a:rPr lang="en-US" dirty="0">
                <a:cs typeface="B Nazanin" pitchFamily="2" charset="-78"/>
              </a:rPr>
              <a:t>.</a:t>
            </a:r>
            <a:endParaRPr lang="fa-IR" dirty="0">
              <a:cs typeface="B Nazanin" pitchFamily="2" charset="-78"/>
            </a:endParaRPr>
          </a:p>
          <a:p>
            <a:pPr marL="342900" indent="-342900" algn="justLow">
              <a:buFontTx/>
              <a:buAutoNum type="arabicParenR"/>
              <a:defRPr/>
            </a:pPr>
            <a:endParaRPr lang="fa-IR" dirty="0">
              <a:cs typeface="B Nazanin" pitchFamily="2" charset="-78"/>
            </a:endParaRPr>
          </a:p>
          <a:p>
            <a:pPr algn="justLow">
              <a:lnSpc>
                <a:spcPct val="150000"/>
              </a:lnSpc>
              <a:defRPr/>
            </a:pPr>
            <a:r>
              <a:rPr lang="fa-IR" sz="2000" b="1" dirty="0">
                <a:cs typeface="B Nazanin" pitchFamily="2" charset="-78"/>
              </a:rPr>
              <a:t>2) نشانه اقامتگاه قانونی / فعالیت شغلی</a:t>
            </a:r>
            <a:r>
              <a:rPr lang="fa-IR" sz="2000" b="1" dirty="0">
                <a:effectLst>
                  <a:outerShdw blurRad="38100" dist="38100" dir="2700000" algn="tl">
                    <a:srgbClr val="000000">
                      <a:alpha val="43137"/>
                    </a:srgbClr>
                  </a:outerShdw>
                </a:effectLst>
                <a:cs typeface="B Nazanin" pitchFamily="2" charset="-78"/>
              </a:rPr>
              <a:t>. </a:t>
            </a:r>
          </a:p>
          <a:p>
            <a:pPr algn="justLow">
              <a:defRPr/>
            </a:pPr>
            <a:endParaRPr lang="fa-IR" dirty="0">
              <a:cs typeface="B Nazanin" pitchFamily="2" charset="-78"/>
            </a:endParaRPr>
          </a:p>
          <a:p>
            <a:pPr algn="justLow">
              <a:lnSpc>
                <a:spcPct val="150000"/>
              </a:lnSpc>
              <a:defRPr/>
            </a:pPr>
            <a:r>
              <a:rPr lang="fa-IR" sz="2000" b="1" dirty="0">
                <a:effectLst>
                  <a:outerShdw blurRad="38100" dist="38100" dir="2700000" algn="tl">
                    <a:srgbClr val="000000">
                      <a:alpha val="43137"/>
                    </a:srgbClr>
                  </a:outerShdw>
                </a:effectLst>
                <a:cs typeface="B Nazanin" pitchFamily="2" charset="-78"/>
              </a:rPr>
              <a:t>3) </a:t>
            </a:r>
            <a:r>
              <a:rPr lang="fa-IR" sz="2000" b="1" dirty="0">
                <a:cs typeface="B Nazanin" pitchFamily="2" charset="-78"/>
              </a:rPr>
              <a:t>سایر مشخصات مثل کارت بازرگانی، پروانه بهره برداری و.....</a:t>
            </a:r>
          </a:p>
          <a:p>
            <a:pPr algn="justLow">
              <a:defRPr/>
            </a:pPr>
            <a:endParaRPr lang="fa-IR" dirty="0">
              <a:cs typeface="B Nazanin" pitchFamily="2" charset="-78"/>
            </a:endParaRPr>
          </a:p>
          <a:p>
            <a:pPr algn="justLow">
              <a:lnSpc>
                <a:spcPct val="150000"/>
              </a:lnSpc>
              <a:defRPr/>
            </a:pPr>
            <a:r>
              <a:rPr lang="fa-IR" sz="2000" b="1" dirty="0">
                <a:cs typeface="B Nazanin" pitchFamily="2" charset="-78"/>
              </a:rPr>
              <a:t>4)اطلاعات مربوط به قرارداد حسابرسی مالی و مالیاتی.</a:t>
            </a:r>
          </a:p>
          <a:p>
            <a:pPr algn="justLow">
              <a:lnSpc>
                <a:spcPct val="150000"/>
              </a:lnSpc>
              <a:defRPr/>
            </a:pPr>
            <a:r>
              <a:rPr lang="fa-IR" dirty="0">
                <a:cs typeface="B Nazanin" pitchFamily="2" charset="-78"/>
              </a:rPr>
              <a:t>مودیان موظفند یک نسخه از قراداد حسابرسی مالی و مالیاتی را به همراه اظهارنامه مالیاتی خود در تاریخ</a:t>
            </a:r>
            <a:r>
              <a:rPr lang="en-US" dirty="0">
                <a:cs typeface="B Nazanin" pitchFamily="2" charset="-78"/>
              </a:rPr>
              <a:t> </a:t>
            </a:r>
            <a:r>
              <a:rPr lang="fa-IR" dirty="0">
                <a:cs typeface="B Nazanin" pitchFamily="2" charset="-78"/>
              </a:rPr>
              <a:t>31 تیر ماه  هر سال</a:t>
            </a:r>
            <a:r>
              <a:rPr lang="en-US" dirty="0">
                <a:cs typeface="B Nazanin" pitchFamily="2" charset="-78"/>
              </a:rPr>
              <a:t> </a:t>
            </a:r>
            <a:r>
              <a:rPr lang="fa-IR" dirty="0">
                <a:cs typeface="B Nazanin" pitchFamily="2" charset="-78"/>
              </a:rPr>
              <a:t>تسلیم اداره امور مالیاتی نموده و رسید دریافت کنند.</a:t>
            </a:r>
          </a:p>
          <a:p>
            <a:pPr algn="justLow">
              <a:defRPr/>
            </a:pPr>
            <a:endParaRPr lang="fa-IR" b="1" dirty="0">
              <a:cs typeface="B Nazanin" pitchFamily="2" charset="-78"/>
            </a:endParaRPr>
          </a:p>
          <a:p>
            <a:pPr algn="justLow">
              <a:lnSpc>
                <a:spcPct val="150000"/>
              </a:lnSpc>
              <a:defRPr/>
            </a:pPr>
            <a:r>
              <a:rPr lang="fa-IR" sz="2000" b="1" dirty="0">
                <a:cs typeface="B Nazanin" pitchFamily="2" charset="-78"/>
              </a:rPr>
              <a:t>5) اطلاعات مربوط به انتخاب بازرس در مجمع عمومی.</a:t>
            </a:r>
          </a:p>
          <a:p>
            <a:pPr algn="justLow">
              <a:lnSpc>
                <a:spcPct val="150000"/>
              </a:lnSpc>
              <a:defRPr/>
            </a:pPr>
            <a:r>
              <a:rPr lang="fa-IR" dirty="0">
                <a:cs typeface="B Nazanin" pitchFamily="2" charset="-78"/>
              </a:rPr>
              <a:t>این قسمت را می‌توان از  طریق آگهی روزنامه رسمی مربوط به انتخاب بازرس تکمیل نمود.</a:t>
            </a:r>
          </a:p>
          <a:p>
            <a:pPr algn="justLow">
              <a:lnSpc>
                <a:spcPct val="150000"/>
              </a:lnSpc>
              <a:defRPr/>
            </a:pPr>
            <a:endParaRPr lang="fa-IR" dirty="0">
              <a:cs typeface="B Nazanin" pitchFamily="2" charset="-78"/>
            </a:endParaRPr>
          </a:p>
          <a:p>
            <a:pPr>
              <a:defRPr/>
            </a:pPr>
            <a:endParaRPr lang="fa-IR" dirty="0">
              <a:cs typeface="Arial" charset="0"/>
            </a:endParaRPr>
          </a:p>
          <a:p>
            <a:pPr>
              <a:defRPr/>
            </a:pPr>
            <a:endParaRPr lang="en-US" dirty="0">
              <a:cs typeface="Arial" charset="0"/>
            </a:endParaRPr>
          </a:p>
        </p:txBody>
      </p:sp>
    </p:spTree>
    <p:extLst>
      <p:ext uri="{BB962C8B-B14F-4D97-AF65-F5344CB8AC3E}">
        <p14:creationId xmlns:p14="http://schemas.microsoft.com/office/powerpoint/2010/main" val="376750499"/>
      </p:ext>
    </p:extLst>
  </p:cSld>
  <p:clrMapOvr>
    <a:masterClrMapping/>
  </p:clrMapOvr>
  <p:transition>
    <p:wipe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304800" y="381000"/>
            <a:ext cx="8610600" cy="778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endParaRPr lang="fa-IR">
              <a:cs typeface="B Nazanin" pitchFamily="2" charset="-78"/>
            </a:endParaRPr>
          </a:p>
          <a:p>
            <a:pPr algn="justLow" eaLnBrk="1" hangingPunct="1">
              <a:lnSpc>
                <a:spcPct val="150000"/>
              </a:lnSpc>
            </a:pPr>
            <a:r>
              <a:rPr lang="fa-IR" sz="2000" b="1">
                <a:cs typeface="B Nazanin" pitchFamily="2" charset="-78"/>
              </a:rPr>
              <a:t>6) ذکرانواع فعالیت شخص حقوقی و تاریخ شروع آن طبق مدارک:</a:t>
            </a:r>
          </a:p>
          <a:p>
            <a:pPr algn="justLow" eaLnBrk="1" hangingPunct="1">
              <a:lnSpc>
                <a:spcPct val="150000"/>
              </a:lnSpc>
            </a:pPr>
            <a:r>
              <a:rPr lang="fa-IR">
                <a:cs typeface="B Nazanin" pitchFamily="2" charset="-78"/>
              </a:rPr>
              <a:t>این قسمت می‌تواند از ماده 2 اساسنامه شرکت مذبور و یا آگهی تأسیس تکمیل گردد.</a:t>
            </a:r>
          </a:p>
          <a:p>
            <a:pPr algn="justLow" eaLnBrk="1" hangingPunct="1"/>
            <a:endParaRPr lang="fa-IR">
              <a:cs typeface="B Nazanin" pitchFamily="2" charset="-78"/>
            </a:endParaRPr>
          </a:p>
          <a:p>
            <a:pPr algn="justLow" eaLnBrk="1" hangingPunct="1">
              <a:lnSpc>
                <a:spcPct val="150000"/>
              </a:lnSpc>
            </a:pPr>
            <a:r>
              <a:rPr lang="fa-IR" sz="2000" b="1">
                <a:cs typeface="B Nazanin" pitchFamily="2" charset="-78"/>
              </a:rPr>
              <a:t>7) نوع شخصیت حقوقی:</a:t>
            </a:r>
          </a:p>
          <a:p>
            <a:pPr algn="justLow" eaLnBrk="1" hangingPunct="1">
              <a:lnSpc>
                <a:spcPct val="150000"/>
              </a:lnSpc>
            </a:pPr>
            <a:r>
              <a:rPr lang="fa-IR" b="1">
                <a:cs typeface="B Nazanin" pitchFamily="2" charset="-78"/>
              </a:rPr>
              <a:t>مطابق ماده 20 قانون تجارت شرکتهای ایرانی به هفت قسم تقسیم می گردند:</a:t>
            </a:r>
          </a:p>
          <a:p>
            <a:pPr algn="justLow" eaLnBrk="1" hangingPunct="1">
              <a:lnSpc>
                <a:spcPct val="150000"/>
              </a:lnSpc>
            </a:pPr>
            <a:r>
              <a:rPr lang="fa-IR">
                <a:cs typeface="B Nazanin" pitchFamily="2" charset="-78"/>
              </a:rPr>
              <a:t>الف) شرکت سهامی، ب) شرکت با مسئولیت محدود، ج) شرکت تضامنی، د)شرکت مختلط غیر سهامی، ه) شرکت مختلط سهامی، د)شرکت نسبی، و) شرکت تعاونی</a:t>
            </a:r>
            <a:r>
              <a:rPr lang="fa-IR" b="1">
                <a:cs typeface="B Nazanin" pitchFamily="2" charset="-78"/>
              </a:rPr>
              <a:t>. </a:t>
            </a:r>
          </a:p>
          <a:p>
            <a:pPr algn="justLow" eaLnBrk="1" hangingPunct="1"/>
            <a:endParaRPr lang="fa-IR" b="1">
              <a:cs typeface="B Nazanin" pitchFamily="2" charset="-78"/>
            </a:endParaRPr>
          </a:p>
          <a:p>
            <a:pPr algn="justLow" eaLnBrk="1" hangingPunct="1">
              <a:lnSpc>
                <a:spcPct val="150000"/>
              </a:lnSpc>
            </a:pPr>
            <a:r>
              <a:rPr lang="fa-IR" sz="2000" b="1">
                <a:cs typeface="B Nazanin" pitchFamily="2" charset="-78"/>
              </a:rPr>
              <a:t>8) بررسی میزان سرمایه با ذکر سرمایه پرداخت شده و ذکر تغییرات حاصله در طی سال مورد رسیدگی  و حق تمبر پرداختی، در صورت کاهش سرمایه "ذکر اینکه قبلا"  از محل اندوخته ها و یا طبق مقررات ماده 4 قانون تنظیم بخشی از مقررات تسهیل و نوسازی صنایع کشور مصوب 82/05/26 افزایش سرمایه صورت گرفته یا خیر ؟ و تعیین اثر مالیاتی در صورت کاهش.</a:t>
            </a:r>
          </a:p>
          <a:p>
            <a:pPr algn="justLow" eaLnBrk="1" hangingPunct="1"/>
            <a:endParaRPr lang="fa-IR" sz="2000" b="1">
              <a:cs typeface="B Nazanin" pitchFamily="2" charset="-78"/>
            </a:endParaRPr>
          </a:p>
          <a:p>
            <a:pPr algn="justLow" eaLnBrk="1" hangingPunct="1">
              <a:lnSpc>
                <a:spcPct val="150000"/>
              </a:lnSpc>
            </a:pPr>
            <a:r>
              <a:rPr lang="fa-IR" sz="1600" b="1">
                <a:cs typeface="B Nazanin" pitchFamily="2" charset="-78"/>
              </a:rPr>
              <a:t>*مواد قانونی مرتبط با این قسمت شامل [مفاد مواد 48، 51، 210، 211 قانون مالیات‌های مستقیم] می‌باشد که به تشریح آن </a:t>
            </a:r>
          </a:p>
          <a:p>
            <a:pPr algn="justLow" eaLnBrk="1" hangingPunct="1">
              <a:lnSpc>
                <a:spcPct val="150000"/>
              </a:lnSpc>
            </a:pPr>
            <a:r>
              <a:rPr lang="fa-IR" sz="1600" b="1">
                <a:cs typeface="B Nazanin" pitchFamily="2" charset="-78"/>
              </a:rPr>
              <a:t>می پردازیم.</a:t>
            </a:r>
          </a:p>
          <a:p>
            <a:pPr algn="justLow" eaLnBrk="1" hangingPunct="1">
              <a:lnSpc>
                <a:spcPct val="150000"/>
              </a:lnSpc>
            </a:pPr>
            <a:endParaRPr lang="fa-IR">
              <a:cs typeface="B Nazanin" pitchFamily="2" charset="-78"/>
            </a:endParaRPr>
          </a:p>
          <a:p>
            <a:pPr algn="justLow" eaLnBrk="1" hangingPunct="1">
              <a:lnSpc>
                <a:spcPct val="150000"/>
              </a:lnSpc>
            </a:pPr>
            <a:endParaRPr lang="fa-IR">
              <a:cs typeface="B Nazanin" pitchFamily="2" charset="-78"/>
            </a:endParaRPr>
          </a:p>
          <a:p>
            <a:pPr algn="justLow" eaLnBrk="1" hangingPunct="1">
              <a:lnSpc>
                <a:spcPct val="150000"/>
              </a:lnSpc>
            </a:pPr>
            <a:endParaRPr lang="fa-IR">
              <a:cs typeface="B Nazanin" pitchFamily="2" charset="-78"/>
            </a:endParaRPr>
          </a:p>
        </p:txBody>
      </p:sp>
      <p:sp>
        <p:nvSpPr>
          <p:cNvPr id="21507" name="Rectangle 2"/>
          <p:cNvSpPr>
            <a:spLocks noChangeArrowheads="1"/>
          </p:cNvSpPr>
          <p:nvPr/>
        </p:nvSpPr>
        <p:spPr bwMode="auto">
          <a:xfrm>
            <a:off x="1295400" y="304800"/>
            <a:ext cx="6477000" cy="381000"/>
          </a:xfrm>
          <a:prstGeom prst="rect">
            <a:avLst/>
          </a:prstGeom>
          <a:solidFill>
            <a:schemeClr val="accent1"/>
          </a:solidFill>
          <a:ln w="9525" algn="ctr">
            <a:solidFill>
              <a:schemeClr val="tx1"/>
            </a:solidFill>
            <a:round/>
            <a:headEnd/>
            <a:tailEnd/>
          </a:ln>
        </p:spPr>
        <p:txBody>
          <a:bodyPr/>
          <a:lstStyle/>
          <a:p>
            <a:pPr algn="ctr" rtl="0"/>
            <a:r>
              <a:rPr lang="fa-IR"/>
              <a:t>قسمت اول: توضیحات مربوط به مودی</a:t>
            </a:r>
            <a:endParaRPr lang="en-US"/>
          </a:p>
        </p:txBody>
      </p:sp>
    </p:spTree>
    <p:extLst>
      <p:ext uri="{BB962C8B-B14F-4D97-AF65-F5344CB8AC3E}">
        <p14:creationId xmlns:p14="http://schemas.microsoft.com/office/powerpoint/2010/main" val="3244381805"/>
      </p:ext>
    </p:extLst>
  </p:cSld>
  <p:clrMapOvr>
    <a:masterClrMapping/>
  </p:clrMapOvr>
  <p:transition>
    <p:wipe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304800" y="533400"/>
            <a:ext cx="8610600" cy="540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endParaRPr lang="fa-IR" b="1">
              <a:cs typeface="B Nazanin" pitchFamily="2" charset="-78"/>
            </a:endParaRPr>
          </a:p>
          <a:p>
            <a:pPr algn="justLow" eaLnBrk="1" hangingPunct="1">
              <a:lnSpc>
                <a:spcPct val="150000"/>
              </a:lnSpc>
            </a:pPr>
            <a:endParaRPr lang="fa-IR" sz="2000" b="1">
              <a:cs typeface="B Nazanin" pitchFamily="2" charset="-78"/>
            </a:endParaRPr>
          </a:p>
          <a:p>
            <a:pPr algn="justLow" eaLnBrk="1" hangingPunct="1">
              <a:lnSpc>
                <a:spcPct val="150000"/>
              </a:lnSpc>
            </a:pPr>
            <a:r>
              <a:rPr lang="fa-IR" sz="2000" b="1">
                <a:cs typeface="B Nazanin" pitchFamily="2" charset="-78"/>
              </a:rPr>
              <a:t>9) اسامی مدیران شخص حقوقی و صاحبان امضا مجاز( موظف و غیر موظف) با ذکر درصد سهام:</a:t>
            </a:r>
          </a:p>
          <a:p>
            <a:pPr algn="justLow" eaLnBrk="1" hangingPunct="1">
              <a:lnSpc>
                <a:spcPct val="150000"/>
              </a:lnSpc>
            </a:pPr>
            <a:r>
              <a:rPr lang="fa-IR">
                <a:cs typeface="B Nazanin" pitchFamily="2" charset="-78"/>
              </a:rPr>
              <a:t>در این قسمت اسامی کلیه اعضای هیأت مدیره بایستی آورده شود.( با استفاده از آگهی روزنامه رسمی و یا صورتجلسات مجمع عمومی).</a:t>
            </a:r>
          </a:p>
          <a:p>
            <a:pPr algn="justLow" eaLnBrk="1" hangingPunct="1">
              <a:lnSpc>
                <a:spcPct val="150000"/>
              </a:lnSpc>
            </a:pPr>
            <a:r>
              <a:rPr lang="fa-IR" sz="2000" b="1">
                <a:cs typeface="B Nazanin" pitchFamily="2" charset="-78"/>
              </a:rPr>
              <a:t> </a:t>
            </a:r>
          </a:p>
          <a:p>
            <a:pPr algn="justLow" eaLnBrk="1" hangingPunct="1">
              <a:lnSpc>
                <a:spcPct val="150000"/>
              </a:lnSpc>
            </a:pPr>
            <a:endParaRPr lang="fa-IR" sz="2000" b="1">
              <a:cs typeface="B Nazanin" pitchFamily="2" charset="-78"/>
            </a:endParaRPr>
          </a:p>
          <a:p>
            <a:pPr algn="justLow" eaLnBrk="1" hangingPunct="1">
              <a:lnSpc>
                <a:spcPct val="150000"/>
              </a:lnSpc>
            </a:pPr>
            <a:endParaRPr lang="fa-IR" sz="2000" b="1">
              <a:cs typeface="B Nazanin" pitchFamily="2" charset="-78"/>
            </a:endParaRPr>
          </a:p>
          <a:p>
            <a:pPr algn="justLow" eaLnBrk="1" hangingPunct="1">
              <a:lnSpc>
                <a:spcPct val="150000"/>
              </a:lnSpc>
            </a:pPr>
            <a:r>
              <a:rPr lang="fa-IR" sz="2000" b="1">
                <a:cs typeface="B Nazanin" pitchFamily="2" charset="-78"/>
              </a:rPr>
              <a:t>10) تعداد شعب، نمایندگیها و فروشگاه‌ها:</a:t>
            </a:r>
          </a:p>
          <a:p>
            <a:pPr algn="justLow" eaLnBrk="1" hangingPunct="1">
              <a:lnSpc>
                <a:spcPct val="150000"/>
              </a:lnSpc>
            </a:pPr>
            <a:r>
              <a:rPr lang="fa-IR">
                <a:cs typeface="B Nazanin" pitchFamily="2" charset="-78"/>
              </a:rPr>
              <a:t> منظور از نمایندگی دراین بند عبارتست از دفاتر کاری متعلق به شرکت که در نقاطی خارج از مرکز فعالیت شرکت واقع است و به عنوان شعبه به ثبت نرسیده است.</a:t>
            </a:r>
          </a:p>
          <a:p>
            <a:pPr algn="justLow" eaLnBrk="1" hangingPunct="1">
              <a:lnSpc>
                <a:spcPct val="150000"/>
              </a:lnSpc>
            </a:pPr>
            <a:endParaRPr lang="fa-IR" sz="2000" b="1">
              <a:cs typeface="B Nazanin" pitchFamily="2" charset="-78"/>
            </a:endParaRPr>
          </a:p>
        </p:txBody>
      </p:sp>
      <p:sp>
        <p:nvSpPr>
          <p:cNvPr id="3" name="Rectangle 1"/>
          <p:cNvSpPr>
            <a:spLocks noChangeArrowheads="1"/>
          </p:cNvSpPr>
          <p:nvPr/>
        </p:nvSpPr>
        <p:spPr bwMode="auto">
          <a:xfrm>
            <a:off x="1295400" y="304800"/>
            <a:ext cx="64770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t>قسمت اول: توضیحات مربوط به مودی</a:t>
            </a:r>
            <a:endParaRPr lang="en-US" dirty="0"/>
          </a:p>
        </p:txBody>
      </p:sp>
      <p:sp>
        <p:nvSpPr>
          <p:cNvPr id="4" name="TextBox 3">
            <a:extLst>
              <a:ext uri="{FF2B5EF4-FFF2-40B4-BE49-F238E27FC236}">
                <a16:creationId xmlns:a16="http://schemas.microsoft.com/office/drawing/2014/main" id="{4EA01760-3ACC-4A4A-85A5-28926F0BFBB4}"/>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987443790"/>
      </p:ext>
    </p:extLst>
  </p:cSld>
  <p:clrMapOvr>
    <a:masterClrMapping/>
  </p:clrMapOvr>
  <p:transition>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t>قسمت دوم: اطلاعات مربوط به اظهارنامه و سوابق مالیاتی </a:t>
            </a:r>
            <a:endParaRPr lang="en-US" dirty="0"/>
          </a:p>
        </p:txBody>
      </p:sp>
      <p:sp>
        <p:nvSpPr>
          <p:cNvPr id="4" name="TextBox 3"/>
          <p:cNvSpPr txBox="1"/>
          <p:nvPr/>
        </p:nvSpPr>
        <p:spPr>
          <a:xfrm>
            <a:off x="457200" y="1066800"/>
            <a:ext cx="8458200" cy="2216150"/>
          </a:xfrm>
          <a:prstGeom prst="rect">
            <a:avLst/>
          </a:prstGeom>
          <a:noFill/>
        </p:spPr>
        <p:txBody>
          <a:bodyPr>
            <a:spAutoFit/>
          </a:bodyPr>
          <a:lstStyle/>
          <a:p>
            <a:pPr>
              <a:defRPr/>
            </a:pPr>
            <a:r>
              <a:rPr lang="fa-IR" sz="2000" b="1" dirty="0">
                <a:cs typeface="B Nazanin" pitchFamily="2" charset="-78"/>
              </a:rPr>
              <a:t>این قسمت شامل موارد زیر است:</a:t>
            </a:r>
          </a:p>
          <a:p>
            <a:pPr>
              <a:defRPr/>
            </a:pPr>
            <a:endParaRPr lang="fa-IR" sz="2000" b="1" dirty="0">
              <a:cs typeface="B Nazanin" pitchFamily="2" charset="-78"/>
            </a:endParaRPr>
          </a:p>
          <a:p>
            <a:pPr>
              <a:defRPr/>
            </a:pPr>
            <a:r>
              <a:rPr lang="fa-IR" b="1" dirty="0">
                <a:effectLst>
                  <a:outerShdw blurRad="38100" dist="38100" dir="2700000" algn="tl">
                    <a:srgbClr val="000000">
                      <a:alpha val="43137"/>
                    </a:srgbClr>
                  </a:outerShdw>
                </a:effectLst>
                <a:cs typeface="B Nazanin" pitchFamily="2" charset="-78"/>
              </a:rPr>
              <a:t>1) </a:t>
            </a:r>
            <a:r>
              <a:rPr lang="fa-IR" b="1" dirty="0">
                <a:cs typeface="B Nazanin" pitchFamily="2" charset="-78"/>
              </a:rPr>
              <a:t>سال مالی شرکت از 1300/01/01 تا 1300/12/29 می باشدکه عملکرد مورد رسیدگی سال </a:t>
            </a:r>
            <a:r>
              <a:rPr lang="en-US" b="1" dirty="0">
                <a:cs typeface="B Nazanin" pitchFamily="2" charset="-78"/>
              </a:rPr>
              <a:t>…...</a:t>
            </a:r>
            <a:r>
              <a:rPr lang="fa-IR" b="1" dirty="0">
                <a:cs typeface="B Nazanin" pitchFamily="2" charset="-78"/>
              </a:rPr>
              <a:t>می باشد‌.</a:t>
            </a:r>
          </a:p>
          <a:p>
            <a:pPr>
              <a:defRPr/>
            </a:pPr>
            <a:r>
              <a:rPr lang="fa-IR" b="1" dirty="0">
                <a:cs typeface="B Nazanin" pitchFamily="2" charset="-78"/>
              </a:rPr>
              <a:t>   </a:t>
            </a:r>
            <a:endParaRPr lang="en-US" sz="2000" b="1" dirty="0">
              <a:effectLst>
                <a:outerShdw blurRad="38100" dist="38100" dir="2700000" algn="tl">
                  <a:srgbClr val="000000">
                    <a:alpha val="43137"/>
                  </a:srgbClr>
                </a:outerShdw>
              </a:effectLst>
              <a:cs typeface="B Nazanin" pitchFamily="2" charset="-78"/>
            </a:endParaRPr>
          </a:p>
          <a:p>
            <a:pPr>
              <a:defRPr/>
            </a:pPr>
            <a:r>
              <a:rPr lang="fa-IR" sz="2000" b="1" dirty="0">
                <a:effectLst>
                  <a:outerShdw blurRad="38100" dist="38100" dir="2700000" algn="tl">
                    <a:srgbClr val="000000">
                      <a:alpha val="43137"/>
                    </a:srgbClr>
                  </a:outerShdw>
                </a:effectLst>
                <a:cs typeface="B Nazanin" pitchFamily="2" charset="-78"/>
              </a:rPr>
              <a:t>2)</a:t>
            </a:r>
            <a:r>
              <a:rPr lang="fa-IR" sz="2000" b="1" dirty="0">
                <a:cs typeface="B Nazanin" pitchFamily="2" charset="-78"/>
              </a:rPr>
              <a:t> مشخصات اظهارنامه، ترازنامه و صورت  حساب سود و زیان تسلیم شده:</a:t>
            </a:r>
          </a:p>
          <a:p>
            <a:pPr>
              <a:defRPr/>
            </a:pPr>
            <a:endParaRPr lang="fa-IR" sz="2000" b="1" dirty="0">
              <a:cs typeface="B Nazanin" pitchFamily="2" charset="-78"/>
            </a:endParaRPr>
          </a:p>
          <a:p>
            <a:pPr>
              <a:defRPr/>
            </a:pPr>
            <a:r>
              <a:rPr lang="fa-IR" sz="2000" b="1" dirty="0">
                <a:cs typeface="B Nazanin" pitchFamily="2" charset="-78"/>
              </a:rPr>
              <a:t>      </a:t>
            </a:r>
            <a:endParaRPr lang="en-US" sz="2000" b="1" dirty="0">
              <a:cs typeface="B Nazanin" pitchFamily="2" charset="-78"/>
            </a:endParaRPr>
          </a:p>
        </p:txBody>
      </p:sp>
      <p:graphicFrame>
        <p:nvGraphicFramePr>
          <p:cNvPr id="5" name="Table 4"/>
          <p:cNvGraphicFramePr>
            <a:graphicFrameLocks noGrp="1"/>
          </p:cNvGraphicFramePr>
          <p:nvPr/>
        </p:nvGraphicFramePr>
        <p:xfrm>
          <a:off x="304802" y="2819400"/>
          <a:ext cx="8686798" cy="822325"/>
        </p:xfrm>
        <a:graphic>
          <a:graphicData uri="http://schemas.openxmlformats.org/drawingml/2006/table">
            <a:tbl>
              <a:tblPr rtl="1"/>
              <a:tblGrid>
                <a:gridCol w="1429987">
                  <a:extLst>
                    <a:ext uri="{9D8B030D-6E8A-4147-A177-3AD203B41FA5}">
                      <a16:colId xmlns:a16="http://schemas.microsoft.com/office/drawing/2014/main" val="20000"/>
                    </a:ext>
                  </a:extLst>
                </a:gridCol>
                <a:gridCol w="1006298">
                  <a:extLst>
                    <a:ext uri="{9D8B030D-6E8A-4147-A177-3AD203B41FA5}">
                      <a16:colId xmlns:a16="http://schemas.microsoft.com/office/drawing/2014/main" val="20001"/>
                    </a:ext>
                  </a:extLst>
                </a:gridCol>
                <a:gridCol w="1205044">
                  <a:extLst>
                    <a:ext uri="{9D8B030D-6E8A-4147-A177-3AD203B41FA5}">
                      <a16:colId xmlns:a16="http://schemas.microsoft.com/office/drawing/2014/main" val="20002"/>
                    </a:ext>
                  </a:extLst>
                </a:gridCol>
                <a:gridCol w="1013809">
                  <a:extLst>
                    <a:ext uri="{9D8B030D-6E8A-4147-A177-3AD203B41FA5}">
                      <a16:colId xmlns:a16="http://schemas.microsoft.com/office/drawing/2014/main" val="20003"/>
                    </a:ext>
                  </a:extLst>
                </a:gridCol>
                <a:gridCol w="1037385">
                  <a:extLst>
                    <a:ext uri="{9D8B030D-6E8A-4147-A177-3AD203B41FA5}">
                      <a16:colId xmlns:a16="http://schemas.microsoft.com/office/drawing/2014/main" val="20004"/>
                    </a:ext>
                  </a:extLst>
                </a:gridCol>
                <a:gridCol w="1155272">
                  <a:extLst>
                    <a:ext uri="{9D8B030D-6E8A-4147-A177-3AD203B41FA5}">
                      <a16:colId xmlns:a16="http://schemas.microsoft.com/office/drawing/2014/main" val="20005"/>
                    </a:ext>
                  </a:extLst>
                </a:gridCol>
                <a:gridCol w="1839003">
                  <a:extLst>
                    <a:ext uri="{9D8B030D-6E8A-4147-A177-3AD203B41FA5}">
                      <a16:colId xmlns:a16="http://schemas.microsoft.com/office/drawing/2014/main" val="20006"/>
                    </a:ext>
                  </a:extLst>
                </a:gridCol>
              </a:tblGrid>
              <a:tr h="277668">
                <a:tc rowSpan="2">
                  <a:txBody>
                    <a:bodyPr/>
                    <a:lstStyle/>
                    <a:p>
                      <a:pPr algn="ctr" rtl="1" fontAlgn="t"/>
                      <a:r>
                        <a:rPr lang="fa-IR" sz="1400" b="1" i="1" u="none" strike="noStrike" dirty="0">
                          <a:latin typeface="B Zar"/>
                          <a:cs typeface="B Nazanin" pitchFamily="2" charset="-78"/>
                        </a:rPr>
                        <a:t>تاریخ تسلیم اظهارنامه /ترازنامه /صورتحساب سودوزیان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rtl="1" fontAlgn="ctr"/>
                      <a:r>
                        <a:rPr lang="fa-IR" sz="1400" b="1" i="1" u="none" strike="noStrike" dirty="0">
                          <a:latin typeface="B Zar"/>
                          <a:cs typeface="B Nazanin" pitchFamily="2" charset="-78"/>
                        </a:rPr>
                        <a:t>شماره رسید مالیاتی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rtl="1" fontAlgn="ctr"/>
                      <a:r>
                        <a:rPr lang="fa-IR" sz="1400" b="1" i="1" u="none" strike="noStrike" dirty="0">
                          <a:latin typeface="B Zar"/>
                          <a:cs typeface="B Nazanin" pitchFamily="2" charset="-78"/>
                        </a:rPr>
                        <a:t>جمع کل فروش و سایر درآمدهای ابرازی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1" fontAlgn="ctr"/>
                      <a:r>
                        <a:rPr lang="fa-IR" sz="1400" b="1" i="1" u="none" strike="noStrike">
                          <a:latin typeface="B Zar"/>
                          <a:cs typeface="B Nazanin" pitchFamily="2" charset="-78"/>
                        </a:rPr>
                        <a:t>سود(زیان )  ابرازی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rtl="1" fontAlgn="ctr"/>
                      <a:r>
                        <a:rPr lang="fa-IR" sz="1400" b="1" i="1" u="none" strike="noStrike">
                          <a:latin typeface="B Zar"/>
                          <a:cs typeface="B Nazanin" pitchFamily="2" charset="-78"/>
                        </a:rPr>
                        <a:t>درآمد مشمول مالیات ابرازی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1" i="1" u="none" strike="noStrike">
                          <a:latin typeface="B Zar"/>
                          <a:cs typeface="B Nazanin" pitchFamily="2" charset="-78"/>
                        </a:rPr>
                        <a:t>مالیات اظهارشده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465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1" fontAlgn="ctr"/>
                      <a:r>
                        <a:rPr lang="fa-IR" sz="1400" b="1" i="1" u="none" strike="noStrike" dirty="0">
                          <a:latin typeface="B Zar"/>
                          <a:cs typeface="B Nazanin" pitchFamily="2" charset="-78"/>
                        </a:rPr>
                        <a:t>سود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400" b="1" i="1" u="none" strike="noStrike" dirty="0">
                          <a:latin typeface="B Zar"/>
                          <a:cs typeface="B Nazanin" pitchFamily="2" charset="-78"/>
                        </a:rPr>
                        <a:t>زیان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nvGraphicFramePr>
        <p:xfrm>
          <a:off x="312740" y="3717925"/>
          <a:ext cx="8678860" cy="549275"/>
        </p:xfrm>
        <a:graphic>
          <a:graphicData uri="http://schemas.openxmlformats.org/drawingml/2006/table">
            <a:tbl>
              <a:tblPr rtl="1"/>
              <a:tblGrid>
                <a:gridCol w="1422396">
                  <a:extLst>
                    <a:ext uri="{9D8B030D-6E8A-4147-A177-3AD203B41FA5}">
                      <a16:colId xmlns:a16="http://schemas.microsoft.com/office/drawing/2014/main" val="20000"/>
                    </a:ext>
                  </a:extLst>
                </a:gridCol>
                <a:gridCol w="1034512">
                  <a:extLst>
                    <a:ext uri="{9D8B030D-6E8A-4147-A177-3AD203B41FA5}">
                      <a16:colId xmlns:a16="http://schemas.microsoft.com/office/drawing/2014/main" val="20001"/>
                    </a:ext>
                  </a:extLst>
                </a:gridCol>
                <a:gridCol w="1133388">
                  <a:extLst>
                    <a:ext uri="{9D8B030D-6E8A-4147-A177-3AD203B41FA5}">
                      <a16:colId xmlns:a16="http://schemas.microsoft.com/office/drawing/2014/main" val="20002"/>
                    </a:ext>
                  </a:extLst>
                </a:gridCol>
                <a:gridCol w="1056901">
                  <a:extLst>
                    <a:ext uri="{9D8B030D-6E8A-4147-A177-3AD203B41FA5}">
                      <a16:colId xmlns:a16="http://schemas.microsoft.com/office/drawing/2014/main" val="20003"/>
                    </a:ext>
                  </a:extLst>
                </a:gridCol>
                <a:gridCol w="1042057">
                  <a:extLst>
                    <a:ext uri="{9D8B030D-6E8A-4147-A177-3AD203B41FA5}">
                      <a16:colId xmlns:a16="http://schemas.microsoft.com/office/drawing/2014/main" val="20004"/>
                    </a:ext>
                  </a:extLst>
                </a:gridCol>
                <a:gridCol w="1137059">
                  <a:extLst>
                    <a:ext uri="{9D8B030D-6E8A-4147-A177-3AD203B41FA5}">
                      <a16:colId xmlns:a16="http://schemas.microsoft.com/office/drawing/2014/main" val="20005"/>
                    </a:ext>
                  </a:extLst>
                </a:gridCol>
                <a:gridCol w="1852547">
                  <a:extLst>
                    <a:ext uri="{9D8B030D-6E8A-4147-A177-3AD203B41FA5}">
                      <a16:colId xmlns:a16="http://schemas.microsoft.com/office/drawing/2014/main" val="20006"/>
                    </a:ext>
                  </a:extLst>
                </a:gridCol>
              </a:tblGrid>
              <a:tr h="549275">
                <a:tc>
                  <a:txBody>
                    <a:bodyPr/>
                    <a:lstStyle/>
                    <a:p>
                      <a:pPr algn="ctr" rtl="0" fontAlgn="b"/>
                      <a:r>
                        <a:rPr lang="fa-IR" sz="1800" b="0" i="0" u="none" strike="noStrike" dirty="0">
                          <a:latin typeface="B Zar"/>
                          <a:cs typeface="B Nazanin" pitchFamily="2" charset="-78"/>
                        </a:rPr>
                        <a:t>الف</a:t>
                      </a:r>
                      <a:endParaRPr lang="en-US" sz="1800" b="0" i="0" u="none" strike="noStrike" dirty="0">
                        <a:latin typeface="B Zar"/>
                        <a:cs typeface="B Nazanin" pitchFamily="2" charset="-7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fa-IR" sz="1800" b="0" i="0" u="none" strike="noStrike" dirty="0">
                          <a:latin typeface="B Zar"/>
                          <a:cs typeface="B Nazanin" pitchFamily="2" charset="-78"/>
                        </a:rPr>
                        <a:t>ب</a:t>
                      </a:r>
                      <a:endParaRPr lang="en-US" sz="1800" b="0" i="0" u="none" strike="noStrike" dirty="0">
                        <a:latin typeface="B Zar"/>
                        <a:cs typeface="B Nazanin" pitchFamily="2" charset="-7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fa-IR" sz="1800" b="0" i="0" u="none" strike="noStrike" dirty="0">
                          <a:latin typeface="B Zar"/>
                          <a:cs typeface="B Nazanin" pitchFamily="2" charset="-78"/>
                        </a:rPr>
                        <a:t>ج</a:t>
                      </a:r>
                      <a:endParaRPr lang="en-US" sz="1800" b="0" i="0" u="none" strike="noStrike" dirty="0">
                        <a:latin typeface="B Zar"/>
                        <a:cs typeface="B Nazanin" pitchFamily="2" charset="-7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800" b="0" i="0" u="none" strike="noStrike" dirty="0">
                          <a:latin typeface="B Zar"/>
                          <a:cs typeface="B Nazanin" pitchFamily="2" charset="-78"/>
                        </a:rPr>
                        <a:t>__</a:t>
                      </a:r>
                    </a:p>
                    <a:p>
                      <a:pPr algn="ctr" rtl="0" fontAlgn="t"/>
                      <a:endParaRPr lang="en-US" sz="1800" b="0" i="0" u="none" strike="noStrike" dirty="0">
                        <a:latin typeface="B Zar"/>
                        <a:cs typeface="B Nazanin" pitchFamily="2" charset="-7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1800" b="0" i="0" u="none" strike="noStrike" dirty="0">
                          <a:latin typeface="B Zar"/>
                          <a:cs typeface="B Nazanin" pitchFamily="2" charset="-78"/>
                        </a:rPr>
                        <a:t>___</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fa-IR" sz="1800" b="0" i="0" u="none" strike="noStrike" dirty="0">
                          <a:latin typeface="B Zar"/>
                          <a:cs typeface="B Nazanin" pitchFamily="2" charset="-78"/>
                        </a:rPr>
                        <a:t>د</a:t>
                      </a:r>
                      <a:endParaRPr lang="en-US" sz="1800" b="0" i="0" u="none" strike="noStrike" dirty="0">
                        <a:latin typeface="B Zar"/>
                        <a:cs typeface="B Nazanin" pitchFamily="2" charset="-7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fa-IR" sz="1800" b="0" i="0" u="none" strike="noStrike" dirty="0">
                          <a:latin typeface="B Zar"/>
                          <a:cs typeface="B Nazanin" pitchFamily="2" charset="-78"/>
                        </a:rPr>
                        <a:t>و</a:t>
                      </a:r>
                      <a:endParaRPr lang="en-US" sz="1800" b="0" i="0" u="none" strike="noStrike" dirty="0">
                        <a:latin typeface="B Zar"/>
                        <a:cs typeface="B Nazanin" pitchFamily="2" charset="-78"/>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4620" name="TextBox 7"/>
          <p:cNvSpPr txBox="1">
            <a:spLocks noChangeArrowheads="1"/>
          </p:cNvSpPr>
          <p:nvPr/>
        </p:nvSpPr>
        <p:spPr bwMode="auto">
          <a:xfrm>
            <a:off x="304800" y="4411663"/>
            <a:ext cx="8686800"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lnSpc>
                <a:spcPct val="150000"/>
              </a:lnSpc>
            </a:pPr>
            <a:r>
              <a:rPr lang="en-US">
                <a:cs typeface="B Nazanin" pitchFamily="2" charset="-78"/>
              </a:rPr>
              <a:t> </a:t>
            </a:r>
            <a:r>
              <a:rPr lang="fa-IR">
                <a:cs typeface="B Nazanin" pitchFamily="2" charset="-78"/>
              </a:rPr>
              <a:t>الف) منظور از تاریخ تسلیم اظهارنامه تاریخ تحویل اظهارنامه به اداره دارایی می‌باشد.(آخرین تاریخ تسلیم اظهارنامه 31 تیر ماه سال مورد رسیدگی می‌باشد.</a:t>
            </a:r>
          </a:p>
          <a:p>
            <a:pPr eaLnBrk="1" hangingPunct="1">
              <a:lnSpc>
                <a:spcPct val="150000"/>
              </a:lnSpc>
            </a:pPr>
            <a:r>
              <a:rPr lang="fa-IR">
                <a:cs typeface="B Nazanin" pitchFamily="2" charset="-78"/>
              </a:rPr>
              <a:t>ب) شماره تسلیم اظهارنامه به همراه قرارداد حسابرسی مالی و مالیاتی می‌باشد.</a:t>
            </a:r>
          </a:p>
          <a:p>
            <a:pPr eaLnBrk="1" hangingPunct="1">
              <a:lnSpc>
                <a:spcPct val="150000"/>
              </a:lnSpc>
            </a:pPr>
            <a:r>
              <a:rPr lang="fa-IR">
                <a:cs typeface="B Nazanin" pitchFamily="2" charset="-78"/>
              </a:rPr>
              <a:t>ج) درآمدهای عملیاتی + درآمدهای غیر عملیاتی</a:t>
            </a:r>
          </a:p>
          <a:p>
            <a:pPr eaLnBrk="1" hangingPunct="1">
              <a:lnSpc>
                <a:spcPct val="150000"/>
              </a:lnSpc>
            </a:pPr>
            <a:r>
              <a:rPr lang="fa-IR">
                <a:cs typeface="B Nazanin" pitchFamily="2" charset="-78"/>
              </a:rPr>
              <a:t>د) سود خالص پس از کسر معافیتهای مقرر از مفاد (132 تا 146)</a:t>
            </a:r>
            <a:endParaRPr lang="en-US">
              <a:cs typeface="B Nazanin" pitchFamily="2" charset="-78"/>
            </a:endParaRPr>
          </a:p>
          <a:p>
            <a:pPr eaLnBrk="1" hangingPunct="1"/>
            <a:endParaRPr lang="en-US">
              <a:cs typeface="B Nazanin" pitchFamily="2" charset="-78"/>
            </a:endParaRPr>
          </a:p>
        </p:txBody>
      </p:sp>
    </p:spTree>
    <p:extLst>
      <p:ext uri="{BB962C8B-B14F-4D97-AF65-F5344CB8AC3E}">
        <p14:creationId xmlns:p14="http://schemas.microsoft.com/office/powerpoint/2010/main" val="228087712"/>
      </p:ext>
    </p:extLst>
  </p:cSld>
  <p:clrMapOvr>
    <a:masterClrMapping/>
  </p:clrMapOvr>
  <p:transition>
    <p:wipe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t>قسمت دوم: اطلاعات مربوط به اظهارنامه و سوابق مالیاتی </a:t>
            </a:r>
            <a:endParaRPr lang="en-US" dirty="0"/>
          </a:p>
        </p:txBody>
      </p:sp>
      <p:sp>
        <p:nvSpPr>
          <p:cNvPr id="25605" name="TextBox 2"/>
          <p:cNvSpPr txBox="1">
            <a:spLocks noChangeArrowheads="1"/>
          </p:cNvSpPr>
          <p:nvPr/>
        </p:nvSpPr>
        <p:spPr bwMode="auto">
          <a:xfrm>
            <a:off x="457200" y="1066800"/>
            <a:ext cx="830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3) اطلاعات مالیاتی مربوط به پنج  سال اخیر: </a:t>
            </a:r>
            <a:endParaRPr lang="en-US" b="1">
              <a:cs typeface="B Nazanin" pitchFamily="2" charset="-78"/>
            </a:endParaRPr>
          </a:p>
        </p:txBody>
      </p:sp>
      <p:graphicFrame>
        <p:nvGraphicFramePr>
          <p:cNvPr id="5" name="Table 4"/>
          <p:cNvGraphicFramePr>
            <a:graphicFrameLocks noGrp="1"/>
          </p:cNvGraphicFramePr>
          <p:nvPr/>
        </p:nvGraphicFramePr>
        <p:xfrm>
          <a:off x="228600" y="1752600"/>
          <a:ext cx="8693150" cy="1066800"/>
        </p:xfrm>
        <a:graphic>
          <a:graphicData uri="http://schemas.openxmlformats.org/drawingml/2006/table">
            <a:tbl>
              <a:tblPr rtl="1"/>
              <a:tblGrid>
                <a:gridCol w="890691">
                  <a:extLst>
                    <a:ext uri="{9D8B030D-6E8A-4147-A177-3AD203B41FA5}">
                      <a16:colId xmlns:a16="http://schemas.microsoft.com/office/drawing/2014/main" val="20000"/>
                    </a:ext>
                  </a:extLst>
                </a:gridCol>
                <a:gridCol w="1407293">
                  <a:extLst>
                    <a:ext uri="{9D8B030D-6E8A-4147-A177-3AD203B41FA5}">
                      <a16:colId xmlns:a16="http://schemas.microsoft.com/office/drawing/2014/main" val="20001"/>
                    </a:ext>
                  </a:extLst>
                </a:gridCol>
                <a:gridCol w="1155919">
                  <a:extLst>
                    <a:ext uri="{9D8B030D-6E8A-4147-A177-3AD203B41FA5}">
                      <a16:colId xmlns:a16="http://schemas.microsoft.com/office/drawing/2014/main" val="20002"/>
                    </a:ext>
                  </a:extLst>
                </a:gridCol>
                <a:gridCol w="1629965">
                  <a:extLst>
                    <a:ext uri="{9D8B030D-6E8A-4147-A177-3AD203B41FA5}">
                      <a16:colId xmlns:a16="http://schemas.microsoft.com/office/drawing/2014/main" val="20003"/>
                    </a:ext>
                  </a:extLst>
                </a:gridCol>
                <a:gridCol w="781831">
                  <a:extLst>
                    <a:ext uri="{9D8B030D-6E8A-4147-A177-3AD203B41FA5}">
                      <a16:colId xmlns:a16="http://schemas.microsoft.com/office/drawing/2014/main" val="20004"/>
                    </a:ext>
                  </a:extLst>
                </a:gridCol>
                <a:gridCol w="1383540">
                  <a:extLst>
                    <a:ext uri="{9D8B030D-6E8A-4147-A177-3AD203B41FA5}">
                      <a16:colId xmlns:a16="http://schemas.microsoft.com/office/drawing/2014/main" val="20005"/>
                    </a:ext>
                  </a:extLst>
                </a:gridCol>
                <a:gridCol w="1443911">
                  <a:extLst>
                    <a:ext uri="{9D8B030D-6E8A-4147-A177-3AD203B41FA5}">
                      <a16:colId xmlns:a16="http://schemas.microsoft.com/office/drawing/2014/main" val="20006"/>
                    </a:ext>
                  </a:extLst>
                </a:gridCol>
              </a:tblGrid>
              <a:tr h="1066800">
                <a:tc>
                  <a:txBody>
                    <a:bodyPr/>
                    <a:lstStyle/>
                    <a:p>
                      <a:pPr algn="ctr" rtl="1" fontAlgn="ctr"/>
                      <a:r>
                        <a:rPr lang="fa-IR" sz="1800" b="0" i="0" u="none" strike="noStrike" dirty="0">
                          <a:latin typeface="B Zar"/>
                          <a:cs typeface="B Nazanin" pitchFamily="2" charset="-78"/>
                        </a:rPr>
                        <a:t>سال مالیاتی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0" i="0" u="none" strike="noStrike" dirty="0">
                          <a:latin typeface="B Zar"/>
                          <a:cs typeface="B Nazanin" pitchFamily="2" charset="-78"/>
                        </a:rPr>
                        <a:t>قیمت تمام شده فروش رفته </a:t>
                      </a:r>
                    </a:p>
                    <a:p>
                      <a:pPr algn="ctr" rtl="1" fontAlgn="ctr"/>
                      <a:r>
                        <a:rPr lang="fa-IR" sz="1800" b="0" i="0" u="none" strike="noStrike" dirty="0">
                          <a:latin typeface="B Zar"/>
                          <a:cs typeface="B Nazanin" pitchFamily="2" charset="-78"/>
                        </a:rPr>
                        <a:t>(کالایا خدمات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0" i="0" u="none" strike="noStrike" dirty="0">
                          <a:latin typeface="B Zar"/>
                          <a:cs typeface="B Nazanin" pitchFamily="2" charset="-78"/>
                        </a:rPr>
                        <a:t>فروش سالیانه (کالا یاخدمات)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0" i="0" u="none" strike="noStrike" dirty="0">
                          <a:latin typeface="B Zar"/>
                          <a:cs typeface="B Nazanin" pitchFamily="2" charset="-78"/>
                        </a:rPr>
                        <a:t>نحوه رسیدگی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0" i="0" u="none" strike="noStrike" dirty="0">
                          <a:latin typeface="B Zar"/>
                          <a:cs typeface="B Nazanin" pitchFamily="2" charset="-78"/>
                        </a:rPr>
                        <a:t>سوداظهار شده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0" i="0" u="none" strike="noStrike" dirty="0">
                          <a:latin typeface="B Zar"/>
                          <a:cs typeface="B Nazanin" pitchFamily="2" charset="-78"/>
                        </a:rPr>
                        <a:t>درآمد مشمول مالیات قطعی شده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800" b="0" i="0" u="none" strike="noStrike" dirty="0">
                          <a:latin typeface="B Zar"/>
                          <a:cs typeface="B Nazanin" pitchFamily="2" charset="-78"/>
                        </a:rPr>
                        <a:t>مالیات قطعی شده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228600" y="2895600"/>
          <a:ext cx="8686800" cy="1189038"/>
        </p:xfrm>
        <a:graphic>
          <a:graphicData uri="http://schemas.openxmlformats.org/drawingml/2006/table">
            <a:tbl>
              <a:tblPr rtl="1"/>
              <a:tblGrid>
                <a:gridCol w="889660">
                  <a:extLst>
                    <a:ext uri="{9D8B030D-6E8A-4147-A177-3AD203B41FA5}">
                      <a16:colId xmlns:a16="http://schemas.microsoft.com/office/drawing/2014/main" val="20000"/>
                    </a:ext>
                  </a:extLst>
                </a:gridCol>
                <a:gridCol w="1397330">
                  <a:extLst>
                    <a:ext uri="{9D8B030D-6E8A-4147-A177-3AD203B41FA5}">
                      <a16:colId xmlns:a16="http://schemas.microsoft.com/office/drawing/2014/main" val="20001"/>
                    </a:ext>
                  </a:extLst>
                </a:gridCol>
                <a:gridCol w="1165760">
                  <a:extLst>
                    <a:ext uri="{9D8B030D-6E8A-4147-A177-3AD203B41FA5}">
                      <a16:colId xmlns:a16="http://schemas.microsoft.com/office/drawing/2014/main" val="20002"/>
                    </a:ext>
                  </a:extLst>
                </a:gridCol>
                <a:gridCol w="1629888">
                  <a:extLst>
                    <a:ext uri="{9D8B030D-6E8A-4147-A177-3AD203B41FA5}">
                      <a16:colId xmlns:a16="http://schemas.microsoft.com/office/drawing/2014/main" val="20003"/>
                    </a:ext>
                  </a:extLst>
                </a:gridCol>
                <a:gridCol w="776846">
                  <a:extLst>
                    <a:ext uri="{9D8B030D-6E8A-4147-A177-3AD203B41FA5}">
                      <a16:colId xmlns:a16="http://schemas.microsoft.com/office/drawing/2014/main" val="20004"/>
                    </a:ext>
                  </a:extLst>
                </a:gridCol>
                <a:gridCol w="1359724">
                  <a:extLst>
                    <a:ext uri="{9D8B030D-6E8A-4147-A177-3AD203B41FA5}">
                      <a16:colId xmlns:a16="http://schemas.microsoft.com/office/drawing/2014/main" val="20005"/>
                    </a:ext>
                  </a:extLst>
                </a:gridCol>
                <a:gridCol w="1467592">
                  <a:extLst>
                    <a:ext uri="{9D8B030D-6E8A-4147-A177-3AD203B41FA5}">
                      <a16:colId xmlns:a16="http://schemas.microsoft.com/office/drawing/2014/main" val="20006"/>
                    </a:ext>
                  </a:extLst>
                </a:gridCol>
              </a:tblGrid>
              <a:tr h="1189038">
                <a:tc>
                  <a:txBody>
                    <a:bodyPr/>
                    <a:lstStyle/>
                    <a:p>
                      <a:pPr algn="ctr" rtl="0" fontAlgn="ctr"/>
                      <a:r>
                        <a:rPr lang="fa-IR" sz="1600" b="0" i="1" u="none" strike="noStrike" dirty="0">
                          <a:latin typeface="B Zar"/>
                          <a:cs typeface="B Nazanin" pitchFamily="2" charset="-78"/>
                        </a:rPr>
                        <a:t>-</a:t>
                      </a:r>
                      <a:endParaRPr lang="en-US" sz="16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600" b="0" i="1" u="none" strike="noStrike" dirty="0">
                          <a:latin typeface="B Zar"/>
                          <a:cs typeface="B Nazanin" pitchFamily="2" charset="-78"/>
                        </a:rPr>
                        <a:t>-</a:t>
                      </a:r>
                      <a:endParaRPr lang="en-US" sz="16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600" b="0" i="1" u="none" strike="noStrike" dirty="0">
                          <a:latin typeface="B Zar"/>
                          <a:cs typeface="B Nazanin" pitchFamily="2" charset="-78"/>
                        </a:rPr>
                        <a:t>-</a:t>
                      </a:r>
                      <a:endParaRPr lang="en-US" sz="16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342900" indent="-342900" algn="ctr" rtl="1" fontAlgn="ctr">
                        <a:lnSpc>
                          <a:spcPct val="100000"/>
                        </a:lnSpc>
                        <a:buNone/>
                      </a:pPr>
                      <a:r>
                        <a:rPr lang="fa-IR" sz="2000" b="0" i="0" u="none" strike="noStrike" baseline="0" dirty="0">
                          <a:effectLst/>
                          <a:latin typeface="B Zar"/>
                          <a:cs typeface="B Nazanin" pitchFamily="2" charset="-78"/>
                        </a:rPr>
                        <a:t>رسیدگی به دفاتر </a:t>
                      </a:r>
                    </a:p>
                    <a:p>
                      <a:pPr marL="342900" indent="-342900" algn="ctr" rtl="1" fontAlgn="ctr">
                        <a:lnSpc>
                          <a:spcPct val="100000"/>
                        </a:lnSpc>
                        <a:buNone/>
                      </a:pPr>
                      <a:r>
                        <a:rPr lang="fa-IR" sz="2000" b="0" i="0" u="none" strike="noStrike" baseline="0" dirty="0">
                          <a:effectLst/>
                          <a:latin typeface="B Zar"/>
                          <a:cs typeface="B Nazanin" pitchFamily="2" charset="-78"/>
                        </a:rPr>
                        <a:t>علی الرأس</a:t>
                      </a:r>
                    </a:p>
                    <a:p>
                      <a:pPr marL="342900" indent="-342900" algn="ctr" rtl="1" fontAlgn="ctr">
                        <a:lnSpc>
                          <a:spcPct val="100000"/>
                        </a:lnSpc>
                        <a:buNone/>
                      </a:pPr>
                      <a:r>
                        <a:rPr lang="fa-IR" sz="2000" b="0" i="0" u="none" strike="noStrike" baseline="0" dirty="0">
                          <a:effectLst/>
                          <a:latin typeface="B Zar"/>
                          <a:cs typeface="B Nazanin" pitchFamily="2" charset="-78"/>
                        </a:rPr>
                        <a:t>رسیدگی نشده</a:t>
                      </a:r>
                    </a:p>
                    <a:p>
                      <a:pPr marL="342900" indent="-342900" algn="ctr" rtl="1" fontAlgn="ctr">
                        <a:buAutoNum type="arabicParenR"/>
                      </a:pPr>
                      <a:endParaRPr lang="fa-IR" sz="1800" b="0" i="0" u="none" strike="noStrike" dirty="0">
                        <a:effectLst>
                          <a:outerShdw blurRad="38100" dist="38100" dir="2700000" algn="tl">
                            <a:srgbClr val="000000">
                              <a:alpha val="43137"/>
                            </a:srgbClr>
                          </a:outerShdw>
                        </a:effectLst>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800" b="0" i="0" u="none" strike="noStrike" dirty="0">
                          <a:effectLst>
                            <a:outerShdw blurRad="38100" dist="38100" dir="2700000" algn="tl">
                              <a:srgbClr val="000000">
                                <a:alpha val="43137"/>
                              </a:srgbClr>
                            </a:outerShdw>
                          </a:effectLst>
                          <a:latin typeface="B Zar"/>
                          <a:cs typeface="B Nazanin" pitchFamily="2" charset="-78"/>
                        </a:rPr>
                        <a:t>-</a:t>
                      </a:r>
                      <a:endParaRPr lang="en-US" sz="1800" b="0" i="0" u="none" strike="noStrike" dirty="0">
                        <a:effectLst>
                          <a:outerShdw blurRad="38100" dist="38100" dir="2700000" algn="tl">
                            <a:srgbClr val="000000">
                              <a:alpha val="43137"/>
                            </a:srgbClr>
                          </a:outerShdw>
                        </a:effectLst>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800" b="0" i="0" u="none" strike="noStrike" dirty="0">
                          <a:effectLst>
                            <a:outerShdw blurRad="38100" dist="38100" dir="2700000" algn="tl">
                              <a:srgbClr val="000000">
                                <a:alpha val="43137"/>
                              </a:srgbClr>
                            </a:outerShdw>
                          </a:effectLst>
                          <a:latin typeface="B Zar"/>
                          <a:cs typeface="B Nazanin" pitchFamily="2" charset="-78"/>
                        </a:rPr>
                        <a:t>ب</a:t>
                      </a:r>
                      <a:endParaRPr lang="en-US" sz="1800" b="0" i="0" u="none" strike="noStrike" dirty="0">
                        <a:effectLst>
                          <a:outerShdw blurRad="38100" dist="38100" dir="2700000" algn="tl">
                            <a:srgbClr val="000000">
                              <a:alpha val="43137"/>
                            </a:srgbClr>
                          </a:outerShdw>
                        </a:effectLst>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800" b="0" i="0" u="none" strike="noStrike" dirty="0">
                          <a:effectLst>
                            <a:outerShdw blurRad="38100" dist="38100" dir="2700000" algn="tl">
                              <a:srgbClr val="000000">
                                <a:alpha val="43137"/>
                              </a:srgbClr>
                            </a:outerShdw>
                          </a:effectLst>
                          <a:latin typeface="B Zar"/>
                          <a:cs typeface="B Nazanin" pitchFamily="2" charset="-78"/>
                        </a:rPr>
                        <a:t>ج</a:t>
                      </a:r>
                      <a:endParaRPr lang="en-US" sz="1800" b="0" i="0" u="none" strike="noStrike" dirty="0">
                        <a:effectLst>
                          <a:outerShdw blurRad="38100" dist="38100" dir="2700000" algn="tl">
                            <a:srgbClr val="000000">
                              <a:alpha val="43137"/>
                            </a:srgbClr>
                          </a:outerShdw>
                        </a:effectLst>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25642" name="TextBox 8"/>
          <p:cNvSpPr txBox="1">
            <a:spLocks noChangeArrowheads="1"/>
          </p:cNvSpPr>
          <p:nvPr/>
        </p:nvSpPr>
        <p:spPr bwMode="auto">
          <a:xfrm>
            <a:off x="381000" y="4343400"/>
            <a:ext cx="845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sz="2000">
                <a:cs typeface="B Nazanin" pitchFamily="2" charset="-78"/>
              </a:rPr>
              <a:t>این قسمت با استفاده از برگ قطعی مالیات عملکرد که از طرف اداره دارایی صادر می شود تکمیل می گردد. </a:t>
            </a:r>
          </a:p>
          <a:p>
            <a:pPr eaLnBrk="1" hangingPunct="1"/>
            <a:endParaRPr lang="fa-IR" sz="2000">
              <a:cs typeface="B Nazanin" pitchFamily="2" charset="-78"/>
            </a:endParaRPr>
          </a:p>
        </p:txBody>
      </p:sp>
    </p:spTree>
    <p:extLst>
      <p:ext uri="{BB962C8B-B14F-4D97-AF65-F5344CB8AC3E}">
        <p14:creationId xmlns:p14="http://schemas.microsoft.com/office/powerpoint/2010/main" val="2056263146"/>
      </p:ext>
    </p:extLst>
  </p:cSld>
  <p:clrMapOvr>
    <a:masterClrMapping/>
  </p:clrMapOvr>
  <p:transition>
    <p:wipe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685800" y="5114925"/>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0"/>
            <a:r>
              <a:rPr lang="ar-SA" sz="1400">
                <a:latin typeface="Tahoma" pitchFamily="34" charset="0"/>
                <a:cs typeface="B Nazanin" pitchFamily="2" charset="-78"/>
              </a:rPr>
              <a:t>فرصت ارائه اظهارنامه ، ترازنامه</a:t>
            </a:r>
            <a:endParaRPr lang="fa-IR" sz="1400">
              <a:latin typeface="Tahoma" pitchFamily="34" charset="0"/>
              <a:cs typeface="B Nazanin" pitchFamily="2" charset="-78"/>
            </a:endParaRPr>
          </a:p>
          <a:p>
            <a:pPr algn="l" rtl="0"/>
            <a:r>
              <a:rPr lang="ar-SA" sz="1400">
                <a:latin typeface="Tahoma" pitchFamily="34" charset="0"/>
                <a:cs typeface="B Nazanin" pitchFamily="2" charset="-78"/>
              </a:rPr>
              <a:t> و صورت سود و زیان</a:t>
            </a:r>
            <a:endParaRPr lang="en-US" sz="1400">
              <a:latin typeface="Tahoma" pitchFamily="34" charset="0"/>
              <a:cs typeface="B Nazanin" pitchFamily="2" charset="-78"/>
            </a:endParaRPr>
          </a:p>
        </p:txBody>
      </p:sp>
      <p:sp>
        <p:nvSpPr>
          <p:cNvPr id="26627" name="Rectangle 2"/>
          <p:cNvSpPr>
            <a:spLocks noChangeArrowheads="1"/>
          </p:cNvSpPr>
          <p:nvPr/>
        </p:nvSpPr>
        <p:spPr bwMode="auto">
          <a:xfrm>
            <a:off x="2438400" y="5178425"/>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400">
                <a:latin typeface="Tahoma" pitchFamily="34" charset="0"/>
                <a:ea typeface="Calibri" pitchFamily="34" charset="0"/>
                <a:cs typeface="B Nazanin" pitchFamily="2" charset="-78"/>
              </a:rPr>
              <a:t>فرصت ارائه گزارش مالی و مالیاتی</a:t>
            </a:r>
            <a:endParaRPr lang="ar-SA" sz="1400">
              <a:latin typeface="Arial" pitchFamily="34" charset="0"/>
              <a:ea typeface="Calibri" pitchFamily="34" charset="0"/>
              <a:cs typeface="B Nazanin" pitchFamily="2" charset="-78"/>
            </a:endParaRPr>
          </a:p>
        </p:txBody>
      </p:sp>
      <p:sp>
        <p:nvSpPr>
          <p:cNvPr id="26628" name="Rectangle 3"/>
          <p:cNvSpPr>
            <a:spLocks noChangeArrowheads="1"/>
          </p:cNvSpPr>
          <p:nvPr/>
        </p:nvSpPr>
        <p:spPr bwMode="auto">
          <a:xfrm>
            <a:off x="2743200" y="5910263"/>
            <a:ext cx="4800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600">
                <a:latin typeface="Tahoma" pitchFamily="34" charset="0"/>
                <a:ea typeface="Calibri" pitchFamily="34" charset="0"/>
                <a:cs typeface="B Nazanin" pitchFamily="2" charset="-78"/>
              </a:rPr>
              <a:t>فرصت 1 ساله برای صدور و 1سال و 3 ماه برای ابلاغ برگ تشخیص مالیات</a:t>
            </a:r>
            <a:endParaRPr lang="ar-SA" sz="1600">
              <a:latin typeface="Arial" pitchFamily="34" charset="0"/>
              <a:ea typeface="Calibri" pitchFamily="34" charset="0"/>
              <a:cs typeface="B Nazanin" pitchFamily="2" charset="-78"/>
            </a:endParaRPr>
          </a:p>
        </p:txBody>
      </p:sp>
      <p:sp>
        <p:nvSpPr>
          <p:cNvPr id="26629" name="Rectangle 7"/>
          <p:cNvSpPr>
            <a:spLocks noChangeArrowheads="1"/>
          </p:cNvSpPr>
          <p:nvPr/>
        </p:nvSpPr>
        <p:spPr bwMode="auto">
          <a:xfrm>
            <a:off x="6553200" y="4875213"/>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1200" b="1">
                <a:latin typeface="Tahoma" pitchFamily="34" charset="0"/>
                <a:ea typeface="Calibri" pitchFamily="34" charset="0"/>
                <a:cs typeface="B Lotus" pitchFamily="2" charset="-78"/>
              </a:rPr>
              <a:t> </a:t>
            </a:r>
            <a:endParaRPr lang="ar-SA" sz="1200" b="1">
              <a:latin typeface="Arial" pitchFamily="34" charset="0"/>
              <a:ea typeface="Calibri" pitchFamily="34" charset="0"/>
              <a:cs typeface="B Lotus" pitchFamily="2" charset="-78"/>
            </a:endParaRPr>
          </a:p>
        </p:txBody>
      </p:sp>
      <p:cxnSp>
        <p:nvCxnSpPr>
          <p:cNvPr id="14" name="Straight Arrow Connector 13"/>
          <p:cNvCxnSpPr/>
          <p:nvPr/>
        </p:nvCxnSpPr>
        <p:spPr>
          <a:xfrm>
            <a:off x="609600" y="4341813"/>
            <a:ext cx="5715000" cy="1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631" name="TextBox 14"/>
          <p:cNvSpPr txBox="1">
            <a:spLocks noChangeArrowheads="1"/>
          </p:cNvSpPr>
          <p:nvPr/>
        </p:nvSpPr>
        <p:spPr bwMode="auto">
          <a:xfrm rot="-5400000">
            <a:off x="180182" y="3401218"/>
            <a:ext cx="990600" cy="2841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l" rtl="0" eaLnBrk="1" hangingPunct="1"/>
            <a:r>
              <a:rPr lang="en-US" sz="1200" b="1">
                <a:latin typeface="Calibri" pitchFamily="34" charset="0"/>
                <a:cs typeface="B Lotus" pitchFamily="2" charset="-78"/>
              </a:rPr>
              <a:t>X1/12/29</a:t>
            </a:r>
          </a:p>
        </p:txBody>
      </p:sp>
      <p:cxnSp>
        <p:nvCxnSpPr>
          <p:cNvPr id="21" name="Straight Connector 20"/>
          <p:cNvCxnSpPr/>
          <p:nvPr/>
        </p:nvCxnSpPr>
        <p:spPr>
          <a:xfrm rot="5400000">
            <a:off x="2590800" y="3962400"/>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191000" y="3962400"/>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620000" y="3810000"/>
            <a:ext cx="152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324600" y="3962400"/>
            <a:ext cx="1981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305800" y="3886200"/>
            <a:ext cx="3810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8686800" y="3886200"/>
            <a:ext cx="152400"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6638" name="TextBox 35"/>
          <p:cNvSpPr txBox="1">
            <a:spLocks noChangeArrowheads="1"/>
          </p:cNvSpPr>
          <p:nvPr/>
        </p:nvSpPr>
        <p:spPr bwMode="auto">
          <a:xfrm rot="-5400000">
            <a:off x="5781676" y="3363912"/>
            <a:ext cx="912812" cy="2841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l" rtl="0" eaLnBrk="1" hangingPunct="1"/>
            <a:r>
              <a:rPr lang="en-US" sz="1200" b="1">
                <a:latin typeface="Calibri" pitchFamily="34" charset="0"/>
                <a:cs typeface="B Lotus" pitchFamily="2" charset="-78"/>
              </a:rPr>
              <a:t>X2/12/29</a:t>
            </a:r>
          </a:p>
        </p:txBody>
      </p:sp>
      <p:cxnSp>
        <p:nvCxnSpPr>
          <p:cNvPr id="43" name="Elbow Connector 42"/>
          <p:cNvCxnSpPr/>
          <p:nvPr/>
        </p:nvCxnSpPr>
        <p:spPr>
          <a:xfrm>
            <a:off x="685800" y="4875213"/>
            <a:ext cx="2057400" cy="1587"/>
          </a:xfrm>
          <a:prstGeom prst="bentConnector3">
            <a:avLst>
              <a:gd name="adj1" fmla="val 50000"/>
            </a:avLst>
          </a:prstGeom>
          <a:ln>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640" name="Rectangle 43"/>
          <p:cNvSpPr>
            <a:spLocks noChangeArrowheads="1"/>
          </p:cNvSpPr>
          <p:nvPr/>
        </p:nvSpPr>
        <p:spPr bwMode="auto">
          <a:xfrm>
            <a:off x="1295400" y="3609975"/>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0"/>
            <a:r>
              <a:rPr lang="ar-SA" sz="1200" b="1">
                <a:latin typeface="Calibri" pitchFamily="34" charset="0"/>
                <a:cs typeface="B Lotus" pitchFamily="2" charset="-78"/>
              </a:rPr>
              <a:t>4 ماه </a:t>
            </a:r>
            <a:endParaRPr lang="en-US" sz="1200" b="1">
              <a:latin typeface="Calibri" pitchFamily="34" charset="0"/>
              <a:cs typeface="B Lotus" pitchFamily="2" charset="-78"/>
            </a:endParaRPr>
          </a:p>
        </p:txBody>
      </p:sp>
      <p:cxnSp>
        <p:nvCxnSpPr>
          <p:cNvPr id="45" name="Elbow Connector 44"/>
          <p:cNvCxnSpPr/>
          <p:nvPr/>
        </p:nvCxnSpPr>
        <p:spPr>
          <a:xfrm>
            <a:off x="2819400" y="4875213"/>
            <a:ext cx="1600200" cy="1587"/>
          </a:xfrm>
          <a:prstGeom prst="bentConnector3">
            <a:avLst>
              <a:gd name="adj1" fmla="val 50000"/>
            </a:avLst>
          </a:prstGeom>
          <a:ln>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642" name="Rectangle 46"/>
          <p:cNvSpPr>
            <a:spLocks noChangeArrowheads="1"/>
          </p:cNvSpPr>
          <p:nvPr/>
        </p:nvSpPr>
        <p:spPr bwMode="auto">
          <a:xfrm>
            <a:off x="3048000" y="3533775"/>
            <a:ext cx="4683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rtl="0"/>
            <a:r>
              <a:rPr lang="ar-SA" sz="1200" b="1">
                <a:latin typeface="Calibri" pitchFamily="34" charset="0"/>
                <a:cs typeface="B Lotus" pitchFamily="2" charset="-78"/>
              </a:rPr>
              <a:t>3 ماه </a:t>
            </a:r>
            <a:endParaRPr lang="en-US" sz="1200" b="1">
              <a:latin typeface="Calibri" pitchFamily="34" charset="0"/>
              <a:cs typeface="B Lotus" pitchFamily="2" charset="-78"/>
            </a:endParaRPr>
          </a:p>
        </p:txBody>
      </p:sp>
      <p:cxnSp>
        <p:nvCxnSpPr>
          <p:cNvPr id="48" name="Elbow Connector 47"/>
          <p:cNvCxnSpPr/>
          <p:nvPr/>
        </p:nvCxnSpPr>
        <p:spPr>
          <a:xfrm>
            <a:off x="2667000" y="5789613"/>
            <a:ext cx="4953000" cy="1587"/>
          </a:xfrm>
          <a:prstGeom prst="bentConnector3">
            <a:avLst>
              <a:gd name="adj1" fmla="val 50000"/>
            </a:avLst>
          </a:prstGeom>
          <a:ln>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11811000" y="1828800"/>
            <a:ext cx="1524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11963400" y="1981200"/>
            <a:ext cx="1524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9" name="Rectangle 58"/>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t>قسمت دوم: اطلاعات مربوط به اظهارنامه و سوابق مالیاتی </a:t>
            </a:r>
            <a:endParaRPr lang="en-US" dirty="0"/>
          </a:p>
        </p:txBody>
      </p:sp>
      <p:sp>
        <p:nvSpPr>
          <p:cNvPr id="26649" name="Rectangle 62"/>
          <p:cNvSpPr>
            <a:spLocks noChangeArrowheads="1"/>
          </p:cNvSpPr>
          <p:nvPr/>
        </p:nvSpPr>
        <p:spPr bwMode="auto">
          <a:xfrm>
            <a:off x="5562600" y="838200"/>
            <a:ext cx="33496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fa-IR">
              <a:cs typeface="B Nazanin" pitchFamily="2" charset="-78"/>
            </a:endParaRPr>
          </a:p>
          <a:p>
            <a:endParaRPr lang="fa-IR">
              <a:cs typeface="B Nazanin" pitchFamily="2" charset="-78"/>
            </a:endParaRPr>
          </a:p>
          <a:p>
            <a:r>
              <a:rPr lang="fa-IR">
                <a:cs typeface="B Nazanin" pitchFamily="2" charset="-78"/>
              </a:rPr>
              <a:t>فرآیند صدور برگ قطعی به شرح زیر می‌باشد:</a:t>
            </a:r>
          </a:p>
          <a:p>
            <a:endParaRPr lang="fa-IR">
              <a:cs typeface="B Nazanin" pitchFamily="2" charset="-78"/>
            </a:endParaRPr>
          </a:p>
          <a:p>
            <a:endParaRPr lang="en-US">
              <a:cs typeface="B Nazanin" pitchFamily="2" charset="-78"/>
            </a:endParaRPr>
          </a:p>
        </p:txBody>
      </p:sp>
      <p:sp>
        <p:nvSpPr>
          <p:cNvPr id="25" name="TextBox 24">
            <a:extLst>
              <a:ext uri="{FF2B5EF4-FFF2-40B4-BE49-F238E27FC236}">
                <a16:creationId xmlns:a16="http://schemas.microsoft.com/office/drawing/2014/main" id="{1FB9EF9F-6A12-4D14-B110-BE2E16B3A376}"/>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5030199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429000" y="381000"/>
            <a:ext cx="1981200" cy="381000"/>
          </a:xfrm>
          <a:prstGeom prst="rect">
            <a:avLst/>
          </a:prstGeom>
          <a:solidFill>
            <a:schemeClr val="accent1"/>
          </a:solidFill>
          <a:ln w="9525" algn="ctr">
            <a:solidFill>
              <a:schemeClr val="tx1"/>
            </a:solidFill>
            <a:round/>
            <a:headEnd/>
            <a:tailEnd/>
          </a:ln>
        </p:spPr>
        <p:txBody>
          <a:bodyPr/>
          <a:lstStyle/>
          <a:p>
            <a:pPr algn="ctr" rtl="0"/>
            <a:r>
              <a:rPr lang="fa-IR">
                <a:cs typeface="B Nazanin" pitchFamily="2" charset="-78"/>
              </a:rPr>
              <a:t>ابللاغ برگ تشخیص</a:t>
            </a:r>
            <a:endParaRPr lang="en-US">
              <a:cs typeface="B Nazanin" pitchFamily="2" charset="-78"/>
            </a:endParaRPr>
          </a:p>
        </p:txBody>
      </p:sp>
      <p:cxnSp>
        <p:nvCxnSpPr>
          <p:cNvPr id="27651" name="Elbow Connector 7"/>
          <p:cNvCxnSpPr>
            <a:cxnSpLocks noChangeShapeType="1"/>
          </p:cNvCxnSpPr>
          <p:nvPr/>
        </p:nvCxnSpPr>
        <p:spPr bwMode="auto">
          <a:xfrm>
            <a:off x="4953000" y="762000"/>
            <a:ext cx="1371600" cy="533400"/>
          </a:xfrm>
          <a:prstGeom prst="bentConnector3">
            <a:avLst>
              <a:gd name="adj1" fmla="val 50000"/>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2" name="Elbow Connector 8"/>
          <p:cNvCxnSpPr>
            <a:cxnSpLocks noChangeShapeType="1"/>
          </p:cNvCxnSpPr>
          <p:nvPr/>
        </p:nvCxnSpPr>
        <p:spPr bwMode="auto">
          <a:xfrm rot="10800000" flipV="1">
            <a:off x="2819400" y="762000"/>
            <a:ext cx="914400" cy="609600"/>
          </a:xfrm>
          <a:prstGeom prst="bentConnector3">
            <a:avLst>
              <a:gd name="adj1" fmla="val 50000"/>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53" name="Rectangle 12"/>
          <p:cNvSpPr>
            <a:spLocks noChangeArrowheads="1"/>
          </p:cNvSpPr>
          <p:nvPr/>
        </p:nvSpPr>
        <p:spPr bwMode="auto">
          <a:xfrm>
            <a:off x="5638800" y="1295400"/>
            <a:ext cx="1981200" cy="304800"/>
          </a:xfrm>
          <a:prstGeom prst="rect">
            <a:avLst/>
          </a:prstGeom>
          <a:solidFill>
            <a:schemeClr val="accent1"/>
          </a:solidFill>
          <a:ln w="9525" algn="ctr">
            <a:solidFill>
              <a:schemeClr val="tx1"/>
            </a:solidFill>
            <a:round/>
            <a:headEnd/>
            <a:tailEnd/>
          </a:ln>
        </p:spPr>
        <p:txBody>
          <a:bodyPr anchor="ctr"/>
          <a:lstStyle/>
          <a:p>
            <a:pPr algn="ctr" rtl="0"/>
            <a:r>
              <a:rPr lang="fa-IR">
                <a:cs typeface="B Nazanin" pitchFamily="2" charset="-78"/>
              </a:rPr>
              <a:t>ابلاغ قانونی</a:t>
            </a:r>
            <a:endParaRPr lang="en-US">
              <a:cs typeface="B Nazanin" pitchFamily="2" charset="-78"/>
            </a:endParaRPr>
          </a:p>
        </p:txBody>
      </p:sp>
      <p:sp>
        <p:nvSpPr>
          <p:cNvPr id="27654" name="Rectangle 13"/>
          <p:cNvSpPr>
            <a:spLocks noChangeArrowheads="1"/>
          </p:cNvSpPr>
          <p:nvPr/>
        </p:nvSpPr>
        <p:spPr bwMode="auto">
          <a:xfrm>
            <a:off x="1295400" y="1371600"/>
            <a:ext cx="1981200" cy="304800"/>
          </a:xfrm>
          <a:prstGeom prst="rect">
            <a:avLst/>
          </a:prstGeom>
          <a:solidFill>
            <a:schemeClr val="accent1"/>
          </a:solidFill>
          <a:ln w="9525" algn="ctr">
            <a:solidFill>
              <a:schemeClr val="tx1"/>
            </a:solidFill>
            <a:round/>
            <a:headEnd/>
            <a:tailEnd/>
          </a:ln>
        </p:spPr>
        <p:txBody>
          <a:bodyPr anchor="ctr"/>
          <a:lstStyle/>
          <a:p>
            <a:pPr algn="ctr" rtl="0"/>
            <a:r>
              <a:rPr lang="fa-IR">
                <a:cs typeface="B Nazanin" pitchFamily="2" charset="-78"/>
              </a:rPr>
              <a:t>ابلاغ به مودی </a:t>
            </a:r>
            <a:endParaRPr lang="en-US">
              <a:cs typeface="B Nazanin" pitchFamily="2" charset="-78"/>
            </a:endParaRPr>
          </a:p>
        </p:txBody>
      </p:sp>
      <p:cxnSp>
        <p:nvCxnSpPr>
          <p:cNvPr id="27655" name="Straight Connector 15"/>
          <p:cNvCxnSpPr>
            <a:cxnSpLocks noChangeShapeType="1"/>
          </p:cNvCxnSpPr>
          <p:nvPr/>
        </p:nvCxnSpPr>
        <p:spPr bwMode="auto">
          <a:xfrm>
            <a:off x="1143000" y="1981200"/>
            <a:ext cx="2514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6" name="Straight Arrow Connector 17"/>
          <p:cNvCxnSpPr>
            <a:cxnSpLocks noChangeShapeType="1"/>
            <a:stCxn id="27654" idx="2"/>
          </p:cNvCxnSpPr>
          <p:nvPr/>
        </p:nvCxnSpPr>
        <p:spPr bwMode="auto">
          <a:xfrm rot="5400000">
            <a:off x="2133601" y="1828800"/>
            <a:ext cx="3048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57" name="Straight Arrow Connector 18"/>
          <p:cNvCxnSpPr>
            <a:cxnSpLocks noChangeShapeType="1"/>
          </p:cNvCxnSpPr>
          <p:nvPr/>
        </p:nvCxnSpPr>
        <p:spPr bwMode="auto">
          <a:xfrm rot="5400000">
            <a:off x="762794" y="2361406"/>
            <a:ext cx="762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58" name="Straight Arrow Connector 19"/>
          <p:cNvCxnSpPr>
            <a:cxnSpLocks noChangeShapeType="1"/>
          </p:cNvCxnSpPr>
          <p:nvPr/>
        </p:nvCxnSpPr>
        <p:spPr bwMode="auto">
          <a:xfrm rot="5400000">
            <a:off x="3505994" y="2132806"/>
            <a:ext cx="3048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59" name="Rectangle 21"/>
          <p:cNvSpPr>
            <a:spLocks noChangeArrowheads="1"/>
          </p:cNvSpPr>
          <p:nvPr/>
        </p:nvSpPr>
        <p:spPr bwMode="auto">
          <a:xfrm>
            <a:off x="152400" y="2743200"/>
            <a:ext cx="1981200" cy="304800"/>
          </a:xfrm>
          <a:prstGeom prst="rect">
            <a:avLst/>
          </a:prstGeom>
          <a:solidFill>
            <a:schemeClr val="accent1"/>
          </a:solidFill>
          <a:ln w="9525" algn="ctr">
            <a:solidFill>
              <a:schemeClr val="tx1"/>
            </a:solidFill>
            <a:round/>
            <a:headEnd/>
            <a:tailEnd/>
          </a:ln>
        </p:spPr>
        <p:txBody>
          <a:bodyPr anchor="ctr"/>
          <a:lstStyle/>
          <a:p>
            <a:pPr algn="ctr" rtl="0"/>
            <a:r>
              <a:rPr lang="fa-IR" sz="1600">
                <a:cs typeface="B Nazanin" pitchFamily="2" charset="-78"/>
              </a:rPr>
              <a:t>عدم اعتراض ظرف مدت ا ماه</a:t>
            </a:r>
            <a:endParaRPr lang="en-US" sz="1600">
              <a:cs typeface="B Nazanin" pitchFamily="2" charset="-78"/>
            </a:endParaRPr>
          </a:p>
        </p:txBody>
      </p:sp>
      <p:cxnSp>
        <p:nvCxnSpPr>
          <p:cNvPr id="27660" name="Straight Arrow Connector 22"/>
          <p:cNvCxnSpPr>
            <a:cxnSpLocks noChangeShapeType="1"/>
          </p:cNvCxnSpPr>
          <p:nvPr/>
        </p:nvCxnSpPr>
        <p:spPr bwMode="auto">
          <a:xfrm rot="5400000">
            <a:off x="-532606" y="4799806"/>
            <a:ext cx="33528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61" name="Straight Arrow Connector 25"/>
          <p:cNvCxnSpPr>
            <a:cxnSpLocks noChangeShapeType="1"/>
          </p:cNvCxnSpPr>
          <p:nvPr/>
        </p:nvCxnSpPr>
        <p:spPr bwMode="auto">
          <a:xfrm>
            <a:off x="1143000" y="6477000"/>
            <a:ext cx="20574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62" name="Oval 26"/>
          <p:cNvSpPr>
            <a:spLocks noChangeArrowheads="1"/>
          </p:cNvSpPr>
          <p:nvPr/>
        </p:nvSpPr>
        <p:spPr bwMode="auto">
          <a:xfrm>
            <a:off x="3200400" y="6172200"/>
            <a:ext cx="1981200" cy="533400"/>
          </a:xfrm>
          <a:prstGeom prst="ellipse">
            <a:avLst/>
          </a:prstGeom>
          <a:solidFill>
            <a:schemeClr val="accent1"/>
          </a:solidFill>
          <a:ln w="9525" algn="ctr">
            <a:solidFill>
              <a:schemeClr val="tx1"/>
            </a:solidFill>
            <a:round/>
            <a:headEnd/>
            <a:tailEnd/>
          </a:ln>
        </p:spPr>
        <p:txBody>
          <a:bodyPr/>
          <a:lstStyle/>
          <a:p>
            <a:pPr rtl="0"/>
            <a:r>
              <a:rPr lang="fa-IR" sz="1600">
                <a:cs typeface="B Nazanin" pitchFamily="2" charset="-78"/>
              </a:rPr>
              <a:t>صدور برگ قطعی</a:t>
            </a:r>
            <a:endParaRPr lang="en-US" sz="1600">
              <a:cs typeface="B Nazanin" pitchFamily="2" charset="-78"/>
            </a:endParaRPr>
          </a:p>
        </p:txBody>
      </p:sp>
      <p:cxnSp>
        <p:nvCxnSpPr>
          <p:cNvPr id="27663" name="Straight Arrow Connector 29"/>
          <p:cNvCxnSpPr>
            <a:cxnSpLocks noChangeShapeType="1"/>
          </p:cNvCxnSpPr>
          <p:nvPr/>
        </p:nvCxnSpPr>
        <p:spPr bwMode="auto">
          <a:xfrm>
            <a:off x="3733800" y="2286000"/>
            <a:ext cx="9144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64" name="Straight Arrow Connector 30"/>
          <p:cNvCxnSpPr>
            <a:cxnSpLocks noChangeShapeType="1"/>
          </p:cNvCxnSpPr>
          <p:nvPr/>
        </p:nvCxnSpPr>
        <p:spPr bwMode="auto">
          <a:xfrm rot="10800000">
            <a:off x="2514600" y="2286000"/>
            <a:ext cx="1371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65" name="Rectangle 33"/>
          <p:cNvSpPr>
            <a:spLocks noChangeArrowheads="1"/>
          </p:cNvSpPr>
          <p:nvPr/>
        </p:nvSpPr>
        <p:spPr bwMode="auto">
          <a:xfrm>
            <a:off x="2286000" y="2514600"/>
            <a:ext cx="1219200" cy="304800"/>
          </a:xfrm>
          <a:prstGeom prst="rect">
            <a:avLst/>
          </a:prstGeom>
          <a:solidFill>
            <a:schemeClr val="accent1"/>
          </a:solidFill>
          <a:ln w="9525" algn="ctr">
            <a:solidFill>
              <a:schemeClr val="tx1"/>
            </a:solidFill>
            <a:round/>
            <a:headEnd/>
            <a:tailEnd/>
          </a:ln>
        </p:spPr>
        <p:txBody>
          <a:bodyPr anchor="ctr"/>
          <a:lstStyle/>
          <a:p>
            <a:pPr algn="ctr" rtl="0"/>
            <a:r>
              <a:rPr lang="fa-IR" sz="1600">
                <a:cs typeface="B Nazanin" pitchFamily="2" charset="-78"/>
              </a:rPr>
              <a:t>قبول مالیات</a:t>
            </a:r>
            <a:endParaRPr lang="en-US" sz="1600">
              <a:cs typeface="B Nazanin" pitchFamily="2" charset="-78"/>
            </a:endParaRPr>
          </a:p>
        </p:txBody>
      </p:sp>
      <p:cxnSp>
        <p:nvCxnSpPr>
          <p:cNvPr id="27666" name="Straight Arrow Connector 35"/>
          <p:cNvCxnSpPr>
            <a:cxnSpLocks noChangeShapeType="1"/>
          </p:cNvCxnSpPr>
          <p:nvPr/>
        </p:nvCxnSpPr>
        <p:spPr bwMode="auto">
          <a:xfrm rot="5400000">
            <a:off x="2514601" y="2438400"/>
            <a:ext cx="1524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67" name="Straight Arrow Connector 37"/>
          <p:cNvCxnSpPr>
            <a:cxnSpLocks noChangeShapeType="1"/>
          </p:cNvCxnSpPr>
          <p:nvPr/>
        </p:nvCxnSpPr>
        <p:spPr bwMode="auto">
          <a:xfrm rot="5400000">
            <a:off x="2439194" y="3199606"/>
            <a:ext cx="609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68" name="Straight Arrow Connector 39"/>
          <p:cNvCxnSpPr>
            <a:cxnSpLocks noChangeShapeType="1"/>
          </p:cNvCxnSpPr>
          <p:nvPr/>
        </p:nvCxnSpPr>
        <p:spPr bwMode="auto">
          <a:xfrm rot="10800000">
            <a:off x="1143000" y="3505200"/>
            <a:ext cx="1600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69" name="Rectangle 43"/>
          <p:cNvSpPr>
            <a:spLocks noChangeArrowheads="1"/>
          </p:cNvSpPr>
          <p:nvPr/>
        </p:nvSpPr>
        <p:spPr bwMode="auto">
          <a:xfrm>
            <a:off x="3810000" y="2514600"/>
            <a:ext cx="1295400" cy="304800"/>
          </a:xfrm>
          <a:prstGeom prst="rect">
            <a:avLst/>
          </a:prstGeom>
          <a:solidFill>
            <a:schemeClr val="accent1"/>
          </a:solidFill>
          <a:ln w="9525" algn="ctr">
            <a:solidFill>
              <a:schemeClr val="tx1"/>
            </a:solidFill>
            <a:round/>
            <a:headEnd/>
            <a:tailEnd/>
          </a:ln>
        </p:spPr>
        <p:txBody>
          <a:bodyPr anchor="ctr"/>
          <a:lstStyle/>
          <a:p>
            <a:pPr algn="ctr" rtl="0"/>
            <a:r>
              <a:rPr lang="fa-IR" sz="1600">
                <a:cs typeface="B Nazanin" pitchFamily="2" charset="-78"/>
              </a:rPr>
              <a:t>اعتراض به مالیات</a:t>
            </a:r>
            <a:endParaRPr lang="en-US" sz="1600">
              <a:cs typeface="B Nazanin" pitchFamily="2" charset="-78"/>
            </a:endParaRPr>
          </a:p>
        </p:txBody>
      </p:sp>
      <p:cxnSp>
        <p:nvCxnSpPr>
          <p:cNvPr id="27670" name="Straight Arrow Connector 44"/>
          <p:cNvCxnSpPr>
            <a:cxnSpLocks noChangeShapeType="1"/>
          </p:cNvCxnSpPr>
          <p:nvPr/>
        </p:nvCxnSpPr>
        <p:spPr bwMode="auto">
          <a:xfrm rot="5400000">
            <a:off x="4572001" y="2438400"/>
            <a:ext cx="1524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71" name="Straight Arrow Connector 47"/>
          <p:cNvCxnSpPr>
            <a:cxnSpLocks noChangeShapeType="1"/>
          </p:cNvCxnSpPr>
          <p:nvPr/>
        </p:nvCxnSpPr>
        <p:spPr bwMode="auto">
          <a:xfrm rot="5400000">
            <a:off x="4267201" y="3200400"/>
            <a:ext cx="7620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72" name="Straight Arrow Connector 51"/>
          <p:cNvCxnSpPr>
            <a:cxnSpLocks noChangeShapeType="1"/>
          </p:cNvCxnSpPr>
          <p:nvPr/>
        </p:nvCxnSpPr>
        <p:spPr bwMode="auto">
          <a:xfrm>
            <a:off x="4572000" y="3657600"/>
            <a:ext cx="1143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73" name="Straight Arrow Connector 53"/>
          <p:cNvCxnSpPr>
            <a:cxnSpLocks noChangeShapeType="1"/>
          </p:cNvCxnSpPr>
          <p:nvPr/>
        </p:nvCxnSpPr>
        <p:spPr bwMode="auto">
          <a:xfrm rot="10800000">
            <a:off x="3581400" y="3657600"/>
            <a:ext cx="1143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74" name="Rectangle 57"/>
          <p:cNvSpPr>
            <a:spLocks noChangeArrowheads="1"/>
          </p:cNvSpPr>
          <p:nvPr/>
        </p:nvSpPr>
        <p:spPr bwMode="auto">
          <a:xfrm>
            <a:off x="1828800" y="4191000"/>
            <a:ext cx="2286000" cy="304800"/>
          </a:xfrm>
          <a:prstGeom prst="rect">
            <a:avLst/>
          </a:prstGeom>
          <a:solidFill>
            <a:schemeClr val="accent1"/>
          </a:solidFill>
          <a:ln w="9525" algn="ctr">
            <a:solidFill>
              <a:schemeClr val="tx1"/>
            </a:solidFill>
            <a:round/>
            <a:headEnd/>
            <a:tailEnd/>
          </a:ln>
        </p:spPr>
        <p:txBody>
          <a:bodyPr/>
          <a:lstStyle/>
          <a:p>
            <a:pPr algn="ctr" rtl="0"/>
            <a:r>
              <a:rPr lang="fa-IR" sz="1400">
                <a:cs typeface="B Nazanin" pitchFamily="2" charset="-78"/>
              </a:rPr>
              <a:t>توافق مودی با رئیس اداره امور مالیاتی</a:t>
            </a:r>
            <a:endParaRPr lang="en-US" sz="1600">
              <a:cs typeface="B Nazanin" pitchFamily="2" charset="-78"/>
            </a:endParaRPr>
          </a:p>
        </p:txBody>
      </p:sp>
      <p:sp>
        <p:nvSpPr>
          <p:cNvPr id="27675" name="Rectangle 58"/>
          <p:cNvSpPr>
            <a:spLocks noChangeArrowheads="1"/>
          </p:cNvSpPr>
          <p:nvPr/>
        </p:nvSpPr>
        <p:spPr bwMode="auto">
          <a:xfrm>
            <a:off x="4191000" y="3810000"/>
            <a:ext cx="2286000" cy="304800"/>
          </a:xfrm>
          <a:prstGeom prst="rect">
            <a:avLst/>
          </a:prstGeom>
          <a:solidFill>
            <a:schemeClr val="accent1"/>
          </a:solidFill>
          <a:ln w="9525" algn="ctr">
            <a:solidFill>
              <a:schemeClr val="tx1"/>
            </a:solidFill>
            <a:round/>
            <a:headEnd/>
            <a:tailEnd/>
          </a:ln>
        </p:spPr>
        <p:txBody>
          <a:bodyPr/>
          <a:lstStyle/>
          <a:p>
            <a:pPr algn="ctr" rtl="0"/>
            <a:r>
              <a:rPr lang="fa-IR" sz="1200">
                <a:cs typeface="B Nazanin" pitchFamily="2" charset="-78"/>
              </a:rPr>
              <a:t>عدم توافق مودی با رئیس اداره امور مالیاتی</a:t>
            </a:r>
            <a:endParaRPr lang="en-US" sz="1600">
              <a:cs typeface="B Nazanin" pitchFamily="2" charset="-78"/>
            </a:endParaRPr>
          </a:p>
        </p:txBody>
      </p:sp>
      <p:cxnSp>
        <p:nvCxnSpPr>
          <p:cNvPr id="27676" name="Straight Arrow Connector 59"/>
          <p:cNvCxnSpPr>
            <a:cxnSpLocks noChangeShapeType="1"/>
          </p:cNvCxnSpPr>
          <p:nvPr/>
        </p:nvCxnSpPr>
        <p:spPr bwMode="auto">
          <a:xfrm rot="5400000">
            <a:off x="2399507" y="5447506"/>
            <a:ext cx="1752600"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77" name="Straight Arrow Connector 65"/>
          <p:cNvCxnSpPr>
            <a:cxnSpLocks noChangeShapeType="1"/>
          </p:cNvCxnSpPr>
          <p:nvPr/>
        </p:nvCxnSpPr>
        <p:spPr bwMode="auto">
          <a:xfrm rot="5400000">
            <a:off x="3390901" y="3924300"/>
            <a:ext cx="5334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78" name="Straight Arrow Connector 73"/>
          <p:cNvCxnSpPr>
            <a:cxnSpLocks noChangeShapeType="1"/>
          </p:cNvCxnSpPr>
          <p:nvPr/>
        </p:nvCxnSpPr>
        <p:spPr bwMode="auto">
          <a:xfrm>
            <a:off x="6553200" y="2133600"/>
            <a:ext cx="10668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79" name="Straight Arrow Connector 74"/>
          <p:cNvCxnSpPr>
            <a:cxnSpLocks noChangeShapeType="1"/>
          </p:cNvCxnSpPr>
          <p:nvPr/>
        </p:nvCxnSpPr>
        <p:spPr bwMode="auto">
          <a:xfrm rot="10800000">
            <a:off x="4267200" y="2132013"/>
            <a:ext cx="2438400"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80" name="Straight Arrow Connector 76"/>
          <p:cNvCxnSpPr>
            <a:cxnSpLocks noChangeShapeType="1"/>
          </p:cNvCxnSpPr>
          <p:nvPr/>
        </p:nvCxnSpPr>
        <p:spPr bwMode="auto">
          <a:xfrm rot="5400000">
            <a:off x="6402388" y="1905000"/>
            <a:ext cx="455612"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81" name="Straight Arrow Connector 80"/>
          <p:cNvCxnSpPr>
            <a:cxnSpLocks noChangeShapeType="1"/>
          </p:cNvCxnSpPr>
          <p:nvPr/>
        </p:nvCxnSpPr>
        <p:spPr bwMode="auto">
          <a:xfrm rot="5400000">
            <a:off x="4267994" y="2209006"/>
            <a:ext cx="1524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82" name="Straight Arrow Connector 81"/>
          <p:cNvCxnSpPr>
            <a:cxnSpLocks noChangeShapeType="1"/>
          </p:cNvCxnSpPr>
          <p:nvPr/>
        </p:nvCxnSpPr>
        <p:spPr bwMode="auto">
          <a:xfrm rot="5400000">
            <a:off x="5639594" y="3733006"/>
            <a:ext cx="1524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83" name="Straight Arrow Connector 82"/>
          <p:cNvCxnSpPr>
            <a:cxnSpLocks noChangeShapeType="1"/>
          </p:cNvCxnSpPr>
          <p:nvPr/>
        </p:nvCxnSpPr>
        <p:spPr bwMode="auto">
          <a:xfrm rot="5400000">
            <a:off x="5638801" y="4343400"/>
            <a:ext cx="4572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84" name="Straight Arrow Connector 88"/>
          <p:cNvCxnSpPr>
            <a:cxnSpLocks noChangeShapeType="1"/>
          </p:cNvCxnSpPr>
          <p:nvPr/>
        </p:nvCxnSpPr>
        <p:spPr bwMode="auto">
          <a:xfrm rot="5400000">
            <a:off x="7392987" y="2360613"/>
            <a:ext cx="455613"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85" name="Rectangle 89"/>
          <p:cNvSpPr>
            <a:spLocks noChangeArrowheads="1"/>
          </p:cNvSpPr>
          <p:nvPr/>
        </p:nvSpPr>
        <p:spPr bwMode="auto">
          <a:xfrm>
            <a:off x="6553200" y="2590800"/>
            <a:ext cx="2057400" cy="304800"/>
          </a:xfrm>
          <a:prstGeom prst="rect">
            <a:avLst/>
          </a:prstGeom>
          <a:solidFill>
            <a:schemeClr val="accent1"/>
          </a:solidFill>
          <a:ln w="9525" algn="ctr">
            <a:solidFill>
              <a:schemeClr val="tx1"/>
            </a:solidFill>
            <a:round/>
            <a:headEnd/>
            <a:tailEnd/>
          </a:ln>
        </p:spPr>
        <p:txBody>
          <a:bodyPr anchor="ctr"/>
          <a:lstStyle/>
          <a:p>
            <a:pPr algn="ctr" rtl="0"/>
            <a:r>
              <a:rPr lang="fa-IR" sz="1600">
                <a:cs typeface="B Nazanin" pitchFamily="2" charset="-78"/>
              </a:rPr>
              <a:t>عدم مراجعه در حکم اعتراض</a:t>
            </a:r>
            <a:endParaRPr lang="en-US" sz="1600">
              <a:cs typeface="B Nazanin" pitchFamily="2" charset="-78"/>
            </a:endParaRPr>
          </a:p>
        </p:txBody>
      </p:sp>
      <p:cxnSp>
        <p:nvCxnSpPr>
          <p:cNvPr id="27686" name="Straight Arrow Connector 90"/>
          <p:cNvCxnSpPr>
            <a:cxnSpLocks noChangeShapeType="1"/>
          </p:cNvCxnSpPr>
          <p:nvPr/>
        </p:nvCxnSpPr>
        <p:spPr bwMode="auto">
          <a:xfrm rot="5400000">
            <a:off x="6668294" y="3847306"/>
            <a:ext cx="1905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87" name="Straight Arrow Connector 92"/>
          <p:cNvCxnSpPr>
            <a:cxnSpLocks noChangeShapeType="1"/>
          </p:cNvCxnSpPr>
          <p:nvPr/>
        </p:nvCxnSpPr>
        <p:spPr bwMode="auto">
          <a:xfrm>
            <a:off x="5867400" y="4572000"/>
            <a:ext cx="1752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88" name="Rectangle 96"/>
          <p:cNvSpPr>
            <a:spLocks noChangeArrowheads="1"/>
          </p:cNvSpPr>
          <p:nvPr/>
        </p:nvSpPr>
        <p:spPr bwMode="auto">
          <a:xfrm>
            <a:off x="4800600" y="4800600"/>
            <a:ext cx="3810000" cy="304800"/>
          </a:xfrm>
          <a:prstGeom prst="rect">
            <a:avLst/>
          </a:prstGeom>
          <a:solidFill>
            <a:schemeClr val="accent1"/>
          </a:solidFill>
          <a:ln w="9525" algn="ctr">
            <a:solidFill>
              <a:schemeClr val="tx1"/>
            </a:solidFill>
            <a:round/>
            <a:headEnd/>
            <a:tailEnd/>
          </a:ln>
        </p:spPr>
        <p:txBody>
          <a:bodyPr anchor="ctr"/>
          <a:lstStyle/>
          <a:p>
            <a:pPr algn="ctr" rtl="0"/>
            <a:r>
              <a:rPr lang="fa-IR" sz="1200">
                <a:cs typeface="B Nazanin" pitchFamily="2" charset="-78"/>
              </a:rPr>
              <a:t>ا</a:t>
            </a:r>
            <a:r>
              <a:rPr lang="fa-IR" sz="1200" b="1">
                <a:cs typeface="B Nazanin" pitchFamily="2" charset="-78"/>
              </a:rPr>
              <a:t>رسال</a:t>
            </a:r>
            <a:r>
              <a:rPr lang="fa-IR" sz="1600">
                <a:cs typeface="B Nazanin" pitchFamily="2" charset="-78"/>
              </a:rPr>
              <a:t> پرونده به هیأت حل اختلاف مالیاتی</a:t>
            </a:r>
            <a:endParaRPr lang="en-US" sz="1600">
              <a:cs typeface="B Nazanin" pitchFamily="2" charset="-78"/>
            </a:endParaRPr>
          </a:p>
        </p:txBody>
      </p:sp>
      <p:cxnSp>
        <p:nvCxnSpPr>
          <p:cNvPr id="27689" name="Straight Arrow Connector 97"/>
          <p:cNvCxnSpPr>
            <a:cxnSpLocks noChangeShapeType="1"/>
          </p:cNvCxnSpPr>
          <p:nvPr/>
        </p:nvCxnSpPr>
        <p:spPr bwMode="auto">
          <a:xfrm rot="5400000">
            <a:off x="6934994" y="5333206"/>
            <a:ext cx="457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7690" name="Oval 98"/>
          <p:cNvSpPr>
            <a:spLocks noChangeArrowheads="1"/>
          </p:cNvSpPr>
          <p:nvPr/>
        </p:nvSpPr>
        <p:spPr bwMode="auto">
          <a:xfrm>
            <a:off x="5029200" y="5562600"/>
            <a:ext cx="3886200" cy="457200"/>
          </a:xfrm>
          <a:prstGeom prst="ellipse">
            <a:avLst/>
          </a:prstGeom>
          <a:solidFill>
            <a:schemeClr val="accent1"/>
          </a:solidFill>
          <a:ln w="9525" algn="ctr">
            <a:solidFill>
              <a:schemeClr val="tx1"/>
            </a:solidFill>
            <a:round/>
            <a:headEnd/>
            <a:tailEnd/>
          </a:ln>
        </p:spPr>
        <p:txBody>
          <a:bodyPr/>
          <a:lstStyle/>
          <a:p>
            <a:pPr rtl="0"/>
            <a:r>
              <a:rPr lang="fa-IR" sz="1600">
                <a:cs typeface="B Nazanin" pitchFamily="2" charset="-78"/>
              </a:rPr>
              <a:t>ابلاغ رأی از طرف اداره مالیاتی به مودی</a:t>
            </a:r>
            <a:endParaRPr lang="en-US" sz="1600">
              <a:cs typeface="B Nazanin" pitchFamily="2" charset="-78"/>
            </a:endParaRPr>
          </a:p>
        </p:txBody>
      </p:sp>
      <p:cxnSp>
        <p:nvCxnSpPr>
          <p:cNvPr id="27691" name="Straight Arrow Connector 99"/>
          <p:cNvCxnSpPr>
            <a:cxnSpLocks noChangeShapeType="1"/>
          </p:cNvCxnSpPr>
          <p:nvPr/>
        </p:nvCxnSpPr>
        <p:spPr bwMode="auto">
          <a:xfrm rot="5400000">
            <a:off x="6934994" y="6247606"/>
            <a:ext cx="457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692" name="Straight Arrow Connector 100"/>
          <p:cNvCxnSpPr>
            <a:cxnSpLocks noChangeShapeType="1"/>
          </p:cNvCxnSpPr>
          <p:nvPr/>
        </p:nvCxnSpPr>
        <p:spPr bwMode="auto">
          <a:xfrm rot="10800000">
            <a:off x="5181600" y="6400800"/>
            <a:ext cx="1905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17421717"/>
      </p:ext>
    </p:extLst>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28600" y="1103313"/>
            <a:ext cx="8763000" cy="6510337"/>
          </a:xfrm>
          <a:prstGeom prst="rect">
            <a:avLst/>
          </a:prstGeom>
          <a:noFill/>
          <a:ln w="9525">
            <a:noFill/>
            <a:miter lim="800000"/>
            <a:headEnd/>
            <a:tailEnd/>
          </a:ln>
        </p:spPr>
        <p:txBody>
          <a:bodyPr anchor="ctr">
            <a:spAutoFit/>
          </a:bodyPr>
          <a:lstStyle/>
          <a:p>
            <a:pPr algn="justLow">
              <a:lnSpc>
                <a:spcPct val="150000"/>
              </a:lnSpc>
              <a:defRPr/>
            </a:pPr>
            <a:r>
              <a:rPr lang="ar-SA"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ماده </a:t>
            </a: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۲۷۲ : </a:t>
            </a:r>
            <a:r>
              <a:rPr lang="fa-IR" dirty="0">
                <a:latin typeface="Tahoma" pitchFamily="34" charset="0"/>
                <a:ea typeface="Calibri" pitchFamily="34" charset="0"/>
                <a:cs typeface="B Nazanin" pitchFamily="2" charset="-78"/>
              </a:rPr>
              <a:t>مطابق ماده 272 ق.م.م سازمان حسابرسی جمهوری اسلامی ایران و حسابداران رسمی و موسسات حسابرسی عضو جامعه حسابداران رسمی که عهده دار وظایف حسابرسی و بازرسی قانونی یا حسابرسی اشخاص هستند در صورت درخواست اشخاص مذکور مکلفند گزارش حسابرسی مالیاتی طبق نمونه ای که از طرف سازمان امور مالیاتی تهیه می شود،تنظیم کنند و جهت تسلیم به اداره امور مالیاتی مربوط در اختیار مودی قرار دهند.گزارش اخیر ذکر باید شامل موارد زیر باشد:   </a:t>
            </a:r>
            <a:endParaRPr lang="en-US" dirty="0">
              <a:latin typeface="Tahoma" pitchFamily="34" charset="0"/>
              <a:ea typeface="Calibri" pitchFamily="34" charset="0"/>
              <a:cs typeface="B Nazanin" pitchFamily="2" charset="-78"/>
            </a:endParaRPr>
          </a:p>
          <a:p>
            <a:pPr algn="justLow">
              <a:lnSpc>
                <a:spcPct val="150000"/>
              </a:lnSpc>
              <a:defRPr/>
            </a:pPr>
            <a:endParaRPr lang="fa-IR" dirty="0">
              <a:latin typeface="Tahoma" pitchFamily="34" charset="0"/>
              <a:ea typeface="Calibri" pitchFamily="34" charset="0"/>
              <a:cs typeface="B Nazanin" pitchFamily="2" charset="-78"/>
            </a:endParaRPr>
          </a:p>
          <a:p>
            <a:pPr algn="justLow">
              <a:lnSpc>
                <a:spcPct val="150000"/>
              </a:lnSpc>
              <a:defRPr/>
            </a:pP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الف) </a:t>
            </a:r>
            <a:r>
              <a:rPr lang="fa-IR" dirty="0">
                <a:latin typeface="Tahoma" pitchFamily="34" charset="0"/>
                <a:ea typeface="Calibri" pitchFamily="34" charset="0"/>
                <a:cs typeface="B Nazanin" pitchFamily="2" charset="-78"/>
              </a:rPr>
              <a:t>اظهار نظر نسبت به کفایت اسناد و مدارک حسابداری برای امر حسابرسی طبق مفاد قانون مالیات مستقیم و مقررات مربوط به رعایت اصول و ضوابط استانداردهای حسابداری.</a:t>
            </a:r>
          </a:p>
          <a:p>
            <a:pPr algn="justLow">
              <a:lnSpc>
                <a:spcPct val="150000"/>
              </a:lnSpc>
              <a:defRPr/>
            </a:pP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ب) </a:t>
            </a:r>
            <a:r>
              <a:rPr lang="fa-IR" dirty="0">
                <a:latin typeface="Tahoma" pitchFamily="34" charset="0"/>
                <a:ea typeface="Calibri" pitchFamily="34" charset="0"/>
                <a:cs typeface="B Nazanin" pitchFamily="2" charset="-78"/>
              </a:rPr>
              <a:t>تعیین درآمد مشمول مالیات بر اساس مفاد این قانون و مقررات مربوط.</a:t>
            </a:r>
          </a:p>
          <a:p>
            <a:pPr algn="justLow">
              <a:lnSpc>
                <a:spcPct val="150000"/>
              </a:lnSpc>
              <a:defRPr/>
            </a:pP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ج) </a:t>
            </a:r>
            <a:r>
              <a:rPr lang="fa-IR" dirty="0">
                <a:latin typeface="Tahoma" pitchFamily="34" charset="0"/>
                <a:ea typeface="Calibri" pitchFamily="34" charset="0"/>
                <a:cs typeface="B Nazanin" pitchFamily="2" charset="-78"/>
              </a:rPr>
              <a:t>اضهار نظر نسبت به مالیات‌های تکلیفی که مودی به موجب قانون مکلف به کسر و پرداخت آن به سازمان امور مالیاتی بوده است.</a:t>
            </a:r>
          </a:p>
          <a:p>
            <a:pPr algn="justLow">
              <a:lnSpc>
                <a:spcPct val="150000"/>
              </a:lnSpc>
              <a:defRPr/>
            </a:pP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د) </a:t>
            </a:r>
            <a:r>
              <a:rPr lang="fa-IR" dirty="0">
                <a:latin typeface="Tahoma" pitchFamily="34" charset="0"/>
                <a:ea typeface="Calibri" pitchFamily="34" charset="0"/>
                <a:cs typeface="B Nazanin" pitchFamily="2" charset="-78"/>
              </a:rPr>
              <a:t>سایر مواردی که در نمونه گزارش حسابرسی مالیاتی مورد نظر سازمان امور مالیاتی کشور تعیین خواهند شد.</a:t>
            </a:r>
          </a:p>
          <a:p>
            <a:pPr>
              <a:lnSpc>
                <a:spcPct val="150000"/>
              </a:lnSpc>
              <a:defRPr/>
            </a:pPr>
            <a:endParaRPr lang="fa-IR" sz="1400" dirty="0">
              <a:latin typeface="Tahoma" pitchFamily="34" charset="0"/>
              <a:ea typeface="Calibri" pitchFamily="34" charset="0"/>
              <a:cs typeface="B Nazanin" pitchFamily="2" charset="-78"/>
            </a:endParaRPr>
          </a:p>
          <a:p>
            <a:pPr>
              <a:lnSpc>
                <a:spcPct val="150000"/>
              </a:lnSpc>
              <a:defRPr/>
            </a:pPr>
            <a:endParaRPr lang="fa-IR" sz="1400" dirty="0">
              <a:latin typeface="Tahoma" pitchFamily="34" charset="0"/>
              <a:ea typeface="Calibri" pitchFamily="34" charset="0"/>
              <a:cs typeface="B Nazanin" pitchFamily="2" charset="-78"/>
            </a:endParaRPr>
          </a:p>
          <a:p>
            <a:pPr>
              <a:lnSpc>
                <a:spcPct val="150000"/>
              </a:lnSpc>
              <a:defRPr/>
            </a:pPr>
            <a:br>
              <a:rPr lang="fa-IR" sz="1000" dirty="0">
                <a:latin typeface="Tahoma" pitchFamily="34" charset="0"/>
                <a:ea typeface="Calibri" pitchFamily="34" charset="0"/>
                <a:cs typeface="Tahoma" pitchFamily="34" charset="0"/>
              </a:rPr>
            </a:br>
            <a:endParaRPr lang="en-US" sz="2400" dirty="0">
              <a:latin typeface="Arial" charset="0"/>
              <a:cs typeface="Arial" charset="0"/>
            </a:endParaRPr>
          </a:p>
        </p:txBody>
      </p:sp>
      <p:sp>
        <p:nvSpPr>
          <p:cNvPr id="6147" name="Rectangle 3"/>
          <p:cNvSpPr>
            <a:spLocks noChangeArrowheads="1"/>
          </p:cNvSpPr>
          <p:nvPr/>
        </p:nvSpPr>
        <p:spPr bwMode="auto">
          <a:xfrm>
            <a:off x="228600" y="2341563"/>
            <a:ext cx="861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a:latin typeface="Tahoma" pitchFamily="34" charset="0"/>
                <a:ea typeface="Calibri" pitchFamily="34" charset="0"/>
                <a:cs typeface="Tahoma" pitchFamily="34" charset="0"/>
              </a:rPr>
              <a:t>.</a:t>
            </a:r>
            <a:endParaRPr lang="en-US" sz="3200">
              <a:latin typeface="Arial" pitchFamily="34" charset="0"/>
              <a:ea typeface="Calibri" pitchFamily="34" charset="0"/>
              <a:cs typeface="Tahoma" pitchFamily="34" charset="0"/>
            </a:endParaRPr>
          </a:p>
        </p:txBody>
      </p:sp>
      <p:sp>
        <p:nvSpPr>
          <p:cNvPr id="17" name="Rectangle 16"/>
          <p:cNvSpPr/>
          <p:nvPr/>
        </p:nvSpPr>
        <p:spPr bwMode="auto">
          <a:xfrm>
            <a:off x="1905000" y="533400"/>
            <a:ext cx="5181600" cy="457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0">
              <a:defRPr/>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موضوع ماده 272 ق.م.م</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حسابرسی مالیاتی</a:t>
            </a:r>
          </a:p>
          <a:p>
            <a:pPr rtl="0">
              <a:defRPr/>
            </a:pPr>
            <a:endParaRPr lang="en-US" dirty="0">
              <a:solidFill>
                <a:schemeClr val="tx1"/>
              </a:solidFill>
            </a:endParaRPr>
          </a:p>
        </p:txBody>
      </p:sp>
      <p:sp>
        <p:nvSpPr>
          <p:cNvPr id="5" name="TextBox 4">
            <a:extLst>
              <a:ext uri="{FF2B5EF4-FFF2-40B4-BE49-F238E27FC236}">
                <a16:creationId xmlns:a16="http://schemas.microsoft.com/office/drawing/2014/main" id="{38BE968C-81A3-411E-AB40-0EEF492D9169}"/>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9855991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slide(fromBottom)">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fade">
                                      <p:cBhvr>
                                        <p:cTn id="12" dur="2000"/>
                                        <p:tgtEl>
                                          <p:spTgt spid="6147"/>
                                        </p:tgtEl>
                                      </p:cBhvr>
                                    </p:animEffect>
                                  </p:childTnLst>
                                </p:cTn>
                              </p:par>
                              <p:par>
                                <p:cTn id="13" presetID="10" presetClass="exit" presetSubtype="0" fill="hold" grpId="1" nodeType="withEffect">
                                  <p:stCondLst>
                                    <p:cond delay="0"/>
                                  </p:stCondLst>
                                  <p:childTnLst>
                                    <p:animEffect transition="out" filter="fade">
                                      <p:cBhvr>
                                        <p:cTn id="14" dur="2000"/>
                                        <p:tgtEl>
                                          <p:spTgt spid="6147"/>
                                        </p:tgtEl>
                                      </p:cBhvr>
                                    </p:animEffect>
                                    <p:set>
                                      <p:cBhvr>
                                        <p:cTn id="15" dur="1" fill="hold">
                                          <p:stCondLst>
                                            <p:cond delay="1999"/>
                                          </p:stCondLst>
                                        </p:cTn>
                                        <p:tgtEl>
                                          <p:spTgt spid="61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p:bldP spid="6147"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دوم: اطلاعات مربوط به اظهارنامه و سوابق مالیاتی</a:t>
            </a:r>
            <a:r>
              <a:rPr lang="fa-IR" dirty="0"/>
              <a:t> </a:t>
            </a:r>
            <a:endParaRPr lang="en-US" dirty="0"/>
          </a:p>
        </p:txBody>
      </p:sp>
      <p:sp>
        <p:nvSpPr>
          <p:cNvPr id="28677" name="TextBox 3"/>
          <p:cNvSpPr txBox="1">
            <a:spLocks noChangeArrowheads="1"/>
          </p:cNvSpPr>
          <p:nvPr/>
        </p:nvSpPr>
        <p:spPr bwMode="auto">
          <a:xfrm>
            <a:off x="609600" y="1066800"/>
            <a:ext cx="81534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r>
              <a:rPr lang="fa-IR" sz="2000">
                <a:cs typeface="B Nazanin" pitchFamily="2" charset="-78"/>
              </a:rPr>
              <a:t>4) در صورتی که قسمتی از سهام واحد مورد رسیدگی متعلق به دولت می باشد صورت ریز سهامداران حقوقی به تاریخ برگزاری مجمع جهت تصویب صورتهای مالی دوره مورد رسیدگی باذکر درصد سهام متعلقه ضمیمه و در خصوص دولتی یا غیر دولتی بودن آن اظهار نظر شود. </a:t>
            </a:r>
            <a:endParaRPr lang="en-US" sz="2000">
              <a:cs typeface="B Nazanin" pitchFamily="2" charset="-78"/>
            </a:endParaRPr>
          </a:p>
        </p:txBody>
      </p:sp>
      <p:sp>
        <p:nvSpPr>
          <p:cNvPr id="4" name="TextBox 3">
            <a:extLst>
              <a:ext uri="{FF2B5EF4-FFF2-40B4-BE49-F238E27FC236}">
                <a16:creationId xmlns:a16="http://schemas.microsoft.com/office/drawing/2014/main" id="{AD1F5618-ED95-4722-BBD7-35924CD7143E}"/>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680839762"/>
      </p:ext>
    </p:extLst>
  </p:cSld>
  <p:clrMapOvr>
    <a:masterClrMapping/>
  </p:clrMapOvr>
  <p:transition>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a:t>قسمت سوم: توضیحات مربوط به دفاتر و اسناد و مدارک مندرجات آنها </a:t>
            </a:r>
            <a:endParaRPr lang="en-US" dirty="0"/>
          </a:p>
        </p:txBody>
      </p:sp>
      <p:sp>
        <p:nvSpPr>
          <p:cNvPr id="29701" name="TextBox 2"/>
          <p:cNvSpPr txBox="1">
            <a:spLocks noChangeArrowheads="1"/>
          </p:cNvSpPr>
          <p:nvPr/>
        </p:nvSpPr>
        <p:spPr bwMode="auto">
          <a:xfrm>
            <a:off x="228600" y="1066800"/>
            <a:ext cx="86106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lnSpc>
                <a:spcPct val="150000"/>
              </a:lnSpc>
            </a:pPr>
            <a:r>
              <a:rPr lang="fa-IR" sz="2000" b="1">
                <a:cs typeface="B Nazanin" pitchFamily="2" charset="-78"/>
              </a:rPr>
              <a:t>1) فهرست و مشخصات دفاتر سال مورد رسیدگی:</a:t>
            </a:r>
          </a:p>
          <a:p>
            <a:pPr eaLnBrk="1" hangingPunct="1">
              <a:lnSpc>
                <a:spcPct val="150000"/>
              </a:lnSpc>
            </a:pPr>
            <a:r>
              <a:rPr lang="fa-IR">
                <a:cs typeface="B Nazanin" pitchFamily="2" charset="-78"/>
              </a:rPr>
              <a:t>الف)در این قسمت می بایست شماره و تاریخ پلمپ دفتر روزنامه و کل نزد اداره ثبت شرکتها و همچنین شماره قبض پستی حق الثبت پلمپ دفاتر درج گردد.</a:t>
            </a:r>
          </a:p>
          <a:p>
            <a:pPr eaLnBrk="1" hangingPunct="1">
              <a:lnSpc>
                <a:spcPct val="200000"/>
              </a:lnSpc>
            </a:pPr>
            <a:r>
              <a:rPr lang="fa-IR">
                <a:cs typeface="B Nazanin" pitchFamily="2" charset="-78"/>
              </a:rPr>
              <a:t>ب)سیستم حسابداری  و نرم افزارهای مورد استفاده در حسابداری با ذکر نام و تاریخ شروع استفاده از سیستم</a:t>
            </a:r>
          </a:p>
          <a:p>
            <a:pPr eaLnBrk="1" hangingPunct="1">
              <a:lnSpc>
                <a:spcPct val="150000"/>
              </a:lnSpc>
            </a:pPr>
            <a:endParaRPr lang="fa-IR" b="1">
              <a:cs typeface="B Nazanin" pitchFamily="2" charset="-78"/>
            </a:endParaRPr>
          </a:p>
          <a:p>
            <a:pPr eaLnBrk="1" hangingPunct="1">
              <a:lnSpc>
                <a:spcPct val="150000"/>
              </a:lnSpc>
            </a:pPr>
            <a:endParaRPr lang="fa-IR" b="1">
              <a:cs typeface="B Nazanin" pitchFamily="2" charset="-78"/>
            </a:endParaRPr>
          </a:p>
          <a:p>
            <a:pPr eaLnBrk="1" hangingPunct="1">
              <a:lnSpc>
                <a:spcPct val="150000"/>
              </a:lnSpc>
            </a:pPr>
            <a:endParaRPr lang="fa-IR" b="1">
              <a:cs typeface="B Nazanin" pitchFamily="2" charset="-78"/>
            </a:endParaRPr>
          </a:p>
          <a:p>
            <a:pPr algn="justLow" eaLnBrk="1" hangingPunct="1">
              <a:lnSpc>
                <a:spcPct val="150000"/>
              </a:lnSpc>
            </a:pPr>
            <a:r>
              <a:rPr lang="fa-IR" sz="2000" b="1">
                <a:cs typeface="B Nazanin" pitchFamily="2" charset="-78"/>
              </a:rPr>
              <a:t>2) ذکر اینکه مفاد آئین نامه موضوع تبصره 2 ماده 95 قانون مالیاتهای مستقیم  در تحریر و نگهداری دفاتر رعایت گردیده است.</a:t>
            </a:r>
          </a:p>
          <a:p>
            <a:pPr algn="justLow" eaLnBrk="1" hangingPunct="1">
              <a:lnSpc>
                <a:spcPct val="150000"/>
              </a:lnSpc>
            </a:pPr>
            <a:r>
              <a:rPr lang="fa-IR">
                <a:cs typeface="B Nazanin" pitchFamily="2" charset="-78"/>
              </a:rPr>
              <a:t> مفاد آئین نامه موضوع تبصره 2 ماده 95 قانون مالیاتهای مستقیم  در تحریر و نگهداری دفاتر رعایت گردیده است.</a:t>
            </a:r>
          </a:p>
          <a:p>
            <a:pPr eaLnBrk="1" hangingPunct="1">
              <a:lnSpc>
                <a:spcPct val="150000"/>
              </a:lnSpc>
            </a:pPr>
            <a:r>
              <a:rPr lang="fa-IR" b="1">
                <a:cs typeface="B Nazanin" pitchFamily="2" charset="-78"/>
              </a:rPr>
              <a:t>      </a:t>
            </a:r>
          </a:p>
          <a:p>
            <a:pPr eaLnBrk="1" hangingPunct="1">
              <a:lnSpc>
                <a:spcPct val="150000"/>
              </a:lnSpc>
            </a:pPr>
            <a:endParaRPr lang="fa-IR" b="1">
              <a:cs typeface="B Nazanin" pitchFamily="2" charset="-78"/>
            </a:endParaRPr>
          </a:p>
          <a:p>
            <a:pPr eaLnBrk="1" hangingPunct="1">
              <a:lnSpc>
                <a:spcPct val="150000"/>
              </a:lnSpc>
            </a:pPr>
            <a:endParaRPr lang="fa-IR" b="1">
              <a:cs typeface="B Nazanin" pitchFamily="2" charset="-78"/>
            </a:endParaRPr>
          </a:p>
          <a:p>
            <a:pPr eaLnBrk="1" hangingPunct="1">
              <a:lnSpc>
                <a:spcPct val="150000"/>
              </a:lnSpc>
            </a:pPr>
            <a:endParaRPr lang="fa-IR" b="1">
              <a:cs typeface="B Nazanin" pitchFamily="2" charset="-78"/>
            </a:endParaRPr>
          </a:p>
          <a:p>
            <a:pPr eaLnBrk="1" hangingPunct="1">
              <a:lnSpc>
                <a:spcPct val="150000"/>
              </a:lnSpc>
            </a:pPr>
            <a:endParaRPr lang="fa-IR" b="1">
              <a:cs typeface="B Nazanin" pitchFamily="2" charset="-78"/>
            </a:endParaRPr>
          </a:p>
          <a:p>
            <a:pPr eaLnBrk="1" hangingPunct="1">
              <a:lnSpc>
                <a:spcPct val="150000"/>
              </a:lnSpc>
            </a:pPr>
            <a:endParaRPr lang="en-US" b="1">
              <a:cs typeface="B Nazanin" pitchFamily="2" charset="-78"/>
            </a:endParaRPr>
          </a:p>
        </p:txBody>
      </p:sp>
      <p:sp>
        <p:nvSpPr>
          <p:cNvPr id="4" name="TextBox 3">
            <a:extLst>
              <a:ext uri="{FF2B5EF4-FFF2-40B4-BE49-F238E27FC236}">
                <a16:creationId xmlns:a16="http://schemas.microsoft.com/office/drawing/2014/main" id="{51B4960E-C074-4C99-8AE5-08E57C18A780}"/>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337805531"/>
      </p:ext>
    </p:extLst>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533400" y="838200"/>
            <a:ext cx="83058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endParaRPr lang="fa-IR" b="1">
              <a:cs typeface="B Nazanin" pitchFamily="2" charset="-78"/>
            </a:endParaRPr>
          </a:p>
          <a:p>
            <a:pPr algn="justLow" eaLnBrk="1" hangingPunct="1">
              <a:lnSpc>
                <a:spcPct val="150000"/>
              </a:lnSpc>
            </a:pPr>
            <a:r>
              <a:rPr lang="fa-IR" b="1">
                <a:cs typeface="B Nazanin" pitchFamily="2" charset="-78"/>
              </a:rPr>
              <a:t>3) اشاره به اینکه آیا دفاتر مورد رسیدگی در سال قبل دراجرای ماده 181 قانون مالیاتهای مستقیم مصوب اسفندماه  1366 بازدید ‌‌وکنترل شده است یا خیر و در صورت بازدید وکنترل از لحاظ ثبت عملیات مالی چه وضعی داشته است.</a:t>
            </a:r>
          </a:p>
          <a:p>
            <a:pPr algn="justLow" eaLnBrk="1" hangingPunct="1"/>
            <a:endParaRPr lang="fa-IR" b="1">
              <a:cs typeface="B Nazanin" pitchFamily="2" charset="-78"/>
            </a:endParaRPr>
          </a:p>
          <a:p>
            <a:pPr algn="justLow" eaLnBrk="1" hangingPunct="1"/>
            <a:endParaRPr lang="fa-IR" b="1">
              <a:cs typeface="B Nazanin" pitchFamily="2" charset="-78"/>
            </a:endParaRPr>
          </a:p>
          <a:p>
            <a:pPr algn="justLow" eaLnBrk="1" hangingPunct="1">
              <a:lnSpc>
                <a:spcPct val="150000"/>
              </a:lnSpc>
            </a:pPr>
            <a:endParaRPr lang="fa-IR" b="1">
              <a:cs typeface="B Nazanin" pitchFamily="2" charset="-78"/>
            </a:endParaRPr>
          </a:p>
          <a:p>
            <a:pPr algn="justLow" eaLnBrk="1" hangingPunct="1">
              <a:lnSpc>
                <a:spcPct val="150000"/>
              </a:lnSpc>
            </a:pPr>
            <a:endParaRPr lang="fa-IR" b="1">
              <a:cs typeface="B Nazanin" pitchFamily="2" charset="-78"/>
            </a:endParaRPr>
          </a:p>
          <a:p>
            <a:pPr algn="justLow" eaLnBrk="1" hangingPunct="1">
              <a:lnSpc>
                <a:spcPct val="150000"/>
              </a:lnSpc>
            </a:pPr>
            <a:endParaRPr lang="fa-IR" b="1">
              <a:cs typeface="B Nazanin" pitchFamily="2" charset="-78"/>
            </a:endParaRPr>
          </a:p>
          <a:p>
            <a:pPr algn="justLow" eaLnBrk="1" hangingPunct="1">
              <a:lnSpc>
                <a:spcPct val="150000"/>
              </a:lnSpc>
            </a:pPr>
            <a:endParaRPr lang="fa-IR" b="1">
              <a:cs typeface="B Nazanin" pitchFamily="2" charset="-78"/>
            </a:endParaRPr>
          </a:p>
          <a:p>
            <a:pPr algn="justLow" eaLnBrk="1" hangingPunct="1">
              <a:lnSpc>
                <a:spcPct val="150000"/>
              </a:lnSpc>
            </a:pPr>
            <a:endParaRPr lang="fa-IR" b="1">
              <a:cs typeface="B Nazanin" pitchFamily="2" charset="-78"/>
            </a:endParaRPr>
          </a:p>
        </p:txBody>
      </p:sp>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a:t>قسمت سوم: توضیحات مربوط به دفاتر و اسناد و مدارک مندرجات آنها </a:t>
            </a:r>
            <a:endParaRPr lang="en-US" dirty="0"/>
          </a:p>
        </p:txBody>
      </p:sp>
      <p:sp>
        <p:nvSpPr>
          <p:cNvPr id="30726" name="Rectangle 1"/>
          <p:cNvSpPr>
            <a:spLocks noChangeArrowheads="1"/>
          </p:cNvSpPr>
          <p:nvPr/>
        </p:nvSpPr>
        <p:spPr bwMode="auto">
          <a:xfrm>
            <a:off x="228600" y="2133600"/>
            <a:ext cx="8686800" cy="244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endParaRPr lang="fa-IR" b="1">
              <a:latin typeface="Tahoma" pitchFamily="34" charset="0"/>
              <a:ea typeface="Times New Roman" pitchFamily="18" charset="0"/>
              <a:cs typeface="B Nazanin" pitchFamily="2" charset="-78"/>
            </a:endParaRPr>
          </a:p>
          <a:p>
            <a:pPr algn="justLow" eaLnBrk="0" hangingPunct="0">
              <a:lnSpc>
                <a:spcPct val="150000"/>
              </a:lnSpc>
            </a:pPr>
            <a:r>
              <a:rPr lang="fa-IR">
                <a:latin typeface="Tahoma" pitchFamily="34" charset="0"/>
                <a:ea typeface="Times New Roman" pitchFamily="18" charset="0"/>
                <a:cs typeface="B Nazanin" pitchFamily="2" charset="-78"/>
              </a:rPr>
              <a:t>ماده 181: سازمان امور مالیاتی کشور می تواند به منظور نظارت براجرای قوانین و مقررات مالیاتی هیات هایی مرکب از سه نفر را جهت بازدید و کنترل دفاتر قانونی مودیان مالیاتی طبق آئین نامه ای که به پیشنهاد سازمان امور مالیاتی کشور و تصویب وزیر امور اقتصادی و دارائی خواهد بود اعزام نماید . درصورتی که مودی از ارائه دفاتر خودداری نماید با موافقت هیات مذکور در بند 3 ماده 97 این قانون درآمد مشمول مالیات سال مربوط از طریق علی الراس تشخیص خواهدشد .</a:t>
            </a:r>
            <a:endParaRPr lang="en-US">
              <a:ea typeface="Times New Roman" pitchFamily="18" charset="0"/>
              <a:cs typeface="B Nazanin" pitchFamily="2" charset="-78"/>
            </a:endParaRPr>
          </a:p>
          <a:p>
            <a:pPr algn="l" rtl="0" eaLnBrk="0" hangingPunct="0"/>
            <a:endParaRPr lang="en-US">
              <a:cs typeface="Times New Roman" pitchFamily="18" charset="0"/>
            </a:endParaRPr>
          </a:p>
        </p:txBody>
      </p:sp>
      <p:sp>
        <p:nvSpPr>
          <p:cNvPr id="30727" name="TextBox 5"/>
          <p:cNvSpPr txBox="1">
            <a:spLocks noChangeArrowheads="1"/>
          </p:cNvSpPr>
          <p:nvPr/>
        </p:nvSpPr>
        <p:spPr bwMode="auto">
          <a:xfrm>
            <a:off x="228600" y="4419600"/>
            <a:ext cx="868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sz="2000" b="1">
                <a:cs typeface="B Nazanin" pitchFamily="2" charset="-78"/>
              </a:rPr>
              <a:t>4) نتایج گزارش حسابرسی مالی:</a:t>
            </a:r>
          </a:p>
          <a:p>
            <a:pPr eaLnBrk="1" hangingPunct="1"/>
            <a:r>
              <a:rPr lang="fa-IR" sz="2000" b="1">
                <a:cs typeface="B Nazanin" pitchFamily="2" charset="-78"/>
              </a:rPr>
              <a:t> </a:t>
            </a:r>
            <a:endParaRPr lang="en-US" sz="2000" b="1">
              <a:cs typeface="B Nazanin" pitchFamily="2" charset="-78"/>
            </a:endParaRPr>
          </a:p>
        </p:txBody>
      </p:sp>
      <p:graphicFrame>
        <p:nvGraphicFramePr>
          <p:cNvPr id="7" name="Table 6"/>
          <p:cNvGraphicFramePr>
            <a:graphicFrameLocks noGrp="1"/>
          </p:cNvGraphicFramePr>
          <p:nvPr/>
        </p:nvGraphicFramePr>
        <p:xfrm>
          <a:off x="6858000" y="4953000"/>
          <a:ext cx="1676400" cy="314325"/>
        </p:xfrm>
        <a:graphic>
          <a:graphicData uri="http://schemas.openxmlformats.org/drawingml/2006/table">
            <a:tbl>
              <a:tblPr rtl="1"/>
              <a:tblGrid>
                <a:gridCol w="1676400">
                  <a:extLst>
                    <a:ext uri="{9D8B030D-6E8A-4147-A177-3AD203B41FA5}">
                      <a16:colId xmlns:a16="http://schemas.microsoft.com/office/drawing/2014/main" val="20000"/>
                    </a:ext>
                  </a:extLst>
                </a:gridCol>
              </a:tblGrid>
              <a:tr h="314325">
                <a:tc>
                  <a:txBody>
                    <a:bodyPr/>
                    <a:lstStyle/>
                    <a:p>
                      <a:pPr algn="ctr" rtl="1" fontAlgn="b"/>
                      <a:r>
                        <a:rPr lang="fa-IR" sz="1800" b="0" i="1" u="none" strike="noStrike" dirty="0">
                          <a:latin typeface="B Zar"/>
                          <a:cs typeface="B Nazanin" pitchFamily="2" charset="-78"/>
                        </a:rPr>
                        <a:t>اظهار نظر مشروط </a:t>
                      </a:r>
                      <a:endParaRPr lang="fa-IR" sz="1100" b="0" i="0" u="none" strike="noStrike" dirty="0">
                        <a:latin typeface="Arial"/>
                        <a:cs typeface="B Nazanin" pitchFamily="2" charset="-78"/>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0730" name="Rectangle 7"/>
          <p:cNvSpPr>
            <a:spLocks noChangeArrowheads="1"/>
          </p:cNvSpPr>
          <p:nvPr/>
        </p:nvSpPr>
        <p:spPr bwMode="auto">
          <a:xfrm>
            <a:off x="153647775" y="10610850"/>
            <a:ext cx="152400" cy="142875"/>
          </a:xfrm>
          <a:prstGeom prst="rect">
            <a:avLst/>
          </a:prstGeom>
          <a:solidFill>
            <a:srgbClr val="0000FF"/>
          </a:solidFill>
          <a:ln w="9525">
            <a:solidFill>
              <a:srgbClr val="000000"/>
            </a:solidFill>
            <a:miter lim="800000"/>
            <a:headEnd/>
            <a:tailEnd/>
          </a:ln>
        </p:spPr>
        <p:txBody>
          <a:bodyPr/>
          <a:lstStyle/>
          <a:p>
            <a:endParaRPr lang="fa-IR"/>
          </a:p>
        </p:txBody>
      </p:sp>
      <p:sp>
        <p:nvSpPr>
          <p:cNvPr id="30731" name="Rectangle 8"/>
          <p:cNvSpPr>
            <a:spLocks noChangeArrowheads="1"/>
          </p:cNvSpPr>
          <p:nvPr/>
        </p:nvSpPr>
        <p:spPr bwMode="auto">
          <a:xfrm>
            <a:off x="153647775" y="10610850"/>
            <a:ext cx="152400" cy="142875"/>
          </a:xfrm>
          <a:prstGeom prst="rect">
            <a:avLst/>
          </a:prstGeom>
          <a:solidFill>
            <a:srgbClr val="000000"/>
          </a:solidFill>
          <a:ln w="9525">
            <a:solidFill>
              <a:srgbClr val="000000"/>
            </a:solidFill>
            <a:miter lim="800000"/>
            <a:headEnd/>
            <a:tailEnd/>
          </a:ln>
        </p:spPr>
        <p:txBody>
          <a:bodyPr/>
          <a:lstStyle/>
          <a:p>
            <a:endParaRPr lang="fa-IR"/>
          </a:p>
        </p:txBody>
      </p:sp>
      <p:sp>
        <p:nvSpPr>
          <p:cNvPr id="30732" name="Rectangle 9"/>
          <p:cNvSpPr>
            <a:spLocks noChangeArrowheads="1"/>
          </p:cNvSpPr>
          <p:nvPr/>
        </p:nvSpPr>
        <p:spPr bwMode="auto">
          <a:xfrm>
            <a:off x="4029075" y="4887913"/>
            <a:ext cx="1241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a:cs typeface="B Nazanin" pitchFamily="2" charset="-78"/>
              </a:rPr>
              <a:t> عدم اظهار نظر</a:t>
            </a:r>
            <a:endParaRPr lang="en-US">
              <a:cs typeface="B Nazanin" pitchFamily="2" charset="-78"/>
            </a:endParaRPr>
          </a:p>
        </p:txBody>
      </p:sp>
      <p:sp>
        <p:nvSpPr>
          <p:cNvPr id="30733" name="Rectangle 10"/>
          <p:cNvSpPr>
            <a:spLocks noChangeArrowheads="1"/>
          </p:cNvSpPr>
          <p:nvPr/>
        </p:nvSpPr>
        <p:spPr bwMode="auto">
          <a:xfrm>
            <a:off x="6867525" y="4991100"/>
            <a:ext cx="142875" cy="190500"/>
          </a:xfrm>
          <a:prstGeom prst="rect">
            <a:avLst/>
          </a:prstGeom>
          <a:solidFill>
            <a:srgbClr val="FFFF00"/>
          </a:solidFill>
          <a:ln w="9525">
            <a:solidFill>
              <a:srgbClr val="000000"/>
            </a:solidFill>
            <a:miter lim="800000"/>
            <a:headEnd/>
            <a:tailEnd/>
          </a:ln>
        </p:spPr>
        <p:txBody>
          <a:bodyPr/>
          <a:lstStyle/>
          <a:p>
            <a:endParaRPr lang="fa-IR"/>
          </a:p>
        </p:txBody>
      </p:sp>
      <p:sp>
        <p:nvSpPr>
          <p:cNvPr id="30734" name="Rectangle 11"/>
          <p:cNvSpPr>
            <a:spLocks noChangeArrowheads="1"/>
          </p:cNvSpPr>
          <p:nvPr/>
        </p:nvSpPr>
        <p:spPr bwMode="auto">
          <a:xfrm>
            <a:off x="3886200" y="4991100"/>
            <a:ext cx="142875" cy="190500"/>
          </a:xfrm>
          <a:prstGeom prst="rect">
            <a:avLst/>
          </a:prstGeom>
          <a:solidFill>
            <a:srgbClr val="FFFF00"/>
          </a:solidFill>
          <a:ln w="9525">
            <a:solidFill>
              <a:srgbClr val="000000"/>
            </a:solidFill>
            <a:miter lim="800000"/>
            <a:headEnd/>
            <a:tailEnd/>
          </a:ln>
        </p:spPr>
        <p:txBody>
          <a:bodyPr/>
          <a:lstStyle/>
          <a:p>
            <a:endParaRPr lang="fa-IR"/>
          </a:p>
        </p:txBody>
      </p:sp>
      <p:graphicFrame>
        <p:nvGraphicFramePr>
          <p:cNvPr id="13" name="Table 12"/>
          <p:cNvGraphicFramePr>
            <a:graphicFrameLocks noGrp="1"/>
          </p:cNvGraphicFramePr>
          <p:nvPr/>
        </p:nvGraphicFramePr>
        <p:xfrm>
          <a:off x="7023100" y="5473700"/>
          <a:ext cx="1282700" cy="317500"/>
        </p:xfrm>
        <a:graphic>
          <a:graphicData uri="http://schemas.openxmlformats.org/drawingml/2006/table">
            <a:tbl>
              <a:tblPr rtl="1"/>
              <a:tblGrid>
                <a:gridCol w="1282700">
                  <a:extLst>
                    <a:ext uri="{9D8B030D-6E8A-4147-A177-3AD203B41FA5}">
                      <a16:colId xmlns:a16="http://schemas.microsoft.com/office/drawing/2014/main" val="20000"/>
                    </a:ext>
                  </a:extLst>
                </a:gridCol>
              </a:tblGrid>
              <a:tr h="317500">
                <a:tc>
                  <a:txBody>
                    <a:bodyPr/>
                    <a:lstStyle/>
                    <a:p>
                      <a:pPr algn="r" rtl="1" fontAlgn="ctr"/>
                      <a:r>
                        <a:rPr lang="fa-IR" sz="1800" b="0" i="0" u="none" strike="noStrike" dirty="0">
                          <a:latin typeface="B Zar"/>
                          <a:cs typeface="B Nazanin" pitchFamily="2" charset="-78"/>
                        </a:rPr>
                        <a:t>اظهار نظر مردود</a:t>
                      </a: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0737" name="Rectangle 13"/>
          <p:cNvSpPr>
            <a:spLocks noChangeArrowheads="1"/>
          </p:cNvSpPr>
          <p:nvPr/>
        </p:nvSpPr>
        <p:spPr bwMode="auto">
          <a:xfrm>
            <a:off x="6858000" y="5562600"/>
            <a:ext cx="142875" cy="190500"/>
          </a:xfrm>
          <a:prstGeom prst="rect">
            <a:avLst/>
          </a:prstGeom>
          <a:solidFill>
            <a:srgbClr val="FFFF00"/>
          </a:solidFill>
          <a:ln w="9525">
            <a:solidFill>
              <a:srgbClr val="000000"/>
            </a:solidFill>
            <a:miter lim="800000"/>
            <a:headEnd/>
            <a:tailEnd/>
          </a:ln>
        </p:spPr>
        <p:txBody>
          <a:bodyPr/>
          <a:lstStyle/>
          <a:p>
            <a:endParaRPr lang="fa-IR"/>
          </a:p>
        </p:txBody>
      </p:sp>
      <p:sp>
        <p:nvSpPr>
          <p:cNvPr id="30738" name="Rectangle 14"/>
          <p:cNvSpPr>
            <a:spLocks noChangeArrowheads="1"/>
          </p:cNvSpPr>
          <p:nvPr/>
        </p:nvSpPr>
        <p:spPr bwMode="auto">
          <a:xfrm>
            <a:off x="4006850" y="5410200"/>
            <a:ext cx="1403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a:t> </a:t>
            </a:r>
            <a:r>
              <a:rPr lang="fa-IR">
                <a:cs typeface="B Nazanin" pitchFamily="2" charset="-78"/>
              </a:rPr>
              <a:t>اظهارنظر مقبول </a:t>
            </a:r>
            <a:endParaRPr lang="en-US">
              <a:cs typeface="B Nazanin" pitchFamily="2" charset="-78"/>
            </a:endParaRPr>
          </a:p>
        </p:txBody>
      </p:sp>
      <p:sp>
        <p:nvSpPr>
          <p:cNvPr id="30739" name="Rectangle 15"/>
          <p:cNvSpPr>
            <a:spLocks noChangeArrowheads="1"/>
          </p:cNvSpPr>
          <p:nvPr/>
        </p:nvSpPr>
        <p:spPr bwMode="auto">
          <a:xfrm>
            <a:off x="3886200" y="5448300"/>
            <a:ext cx="142875" cy="190500"/>
          </a:xfrm>
          <a:prstGeom prst="rect">
            <a:avLst/>
          </a:prstGeom>
          <a:solidFill>
            <a:srgbClr val="FFFF00"/>
          </a:solidFill>
          <a:ln w="9525">
            <a:solidFill>
              <a:srgbClr val="000000"/>
            </a:solidFill>
            <a:miter lim="800000"/>
            <a:headEnd/>
            <a:tailEnd/>
          </a:ln>
        </p:spPr>
        <p:txBody>
          <a:bodyPr/>
          <a:lstStyle/>
          <a:p>
            <a:endParaRPr lang="fa-IR"/>
          </a:p>
        </p:txBody>
      </p:sp>
    </p:spTree>
    <p:extLst>
      <p:ext uri="{BB962C8B-B14F-4D97-AF65-F5344CB8AC3E}">
        <p14:creationId xmlns:p14="http://schemas.microsoft.com/office/powerpoint/2010/main" val="1004401419"/>
      </p:ext>
    </p:extLst>
  </p:cSld>
  <p:clrMapOvr>
    <a:masterClrMapping/>
  </p:clrMapOvr>
  <p:transition>
    <p:wipe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31888"/>
            <a:ext cx="8305800" cy="5802312"/>
          </a:xfrm>
          <a:prstGeom prst="rect">
            <a:avLst/>
          </a:prstGeom>
          <a:noFill/>
        </p:spPr>
        <p:txBody>
          <a:bodyPr>
            <a:spAutoFit/>
          </a:bodyPr>
          <a:lstStyle/>
          <a:p>
            <a:pPr>
              <a:defRPr/>
            </a:pPr>
            <a:r>
              <a:rPr lang="fa-IR" sz="2000" b="1" dirty="0">
                <a:cs typeface="B Nazanin" pitchFamily="2" charset="-78"/>
              </a:rPr>
              <a:t>این قسمت به بررسی موارد زیر می پردازد: </a:t>
            </a:r>
          </a:p>
          <a:p>
            <a:pPr algn="justLow">
              <a:defRPr/>
            </a:pPr>
            <a:endParaRPr lang="fa-IR" b="1" dirty="0">
              <a:cs typeface="B Nazanin" pitchFamily="2" charset="-78"/>
            </a:endParaRPr>
          </a:p>
          <a:p>
            <a:pPr marL="342900" indent="-342900" algn="justLow">
              <a:lnSpc>
                <a:spcPct val="150000"/>
              </a:lnSpc>
              <a:buFontTx/>
              <a:buAutoNum type="arabicParenR"/>
              <a:defRPr/>
            </a:pPr>
            <a:r>
              <a:rPr lang="fa-IR" dirty="0">
                <a:cs typeface="B Nazanin" pitchFamily="2" charset="-78"/>
              </a:rPr>
              <a:t>ذکر اینکه تراز اختتامیه سال قبل  با تراز افتتاحیه سال مورد رسیدگی از نظر ارقام و عناوین حسابها مطابقت داشته و مغایرتی مشاهده نشد و اگر اختلافی وجود دارد موضوع اختلاف وآثار آن چه بوده است.</a:t>
            </a:r>
          </a:p>
          <a:p>
            <a:pPr marL="342900" indent="-342900" algn="justLow">
              <a:buFontTx/>
              <a:buAutoNum type="arabicParenR"/>
              <a:defRPr/>
            </a:pPr>
            <a:endParaRPr lang="fa-IR" dirty="0">
              <a:cs typeface="B Nazanin" pitchFamily="2" charset="-78"/>
            </a:endParaRPr>
          </a:p>
          <a:p>
            <a:pPr marL="342900" indent="-342900" algn="justLow">
              <a:lnSpc>
                <a:spcPct val="150000"/>
              </a:lnSpc>
              <a:buFontTx/>
              <a:buAutoNum type="arabicParenR"/>
              <a:defRPr/>
            </a:pPr>
            <a:r>
              <a:rPr lang="fa-IR" dirty="0">
                <a:cs typeface="B Nazanin" pitchFamily="2" charset="-78"/>
              </a:rPr>
              <a:t> تشریح  اهم رویه های حسابداری طی سال مالی مورد رسیدگی و در صورت تغییر آن نسبت به دوره مالی قبل، ذکر تغییرات و اثر آن برسود ‌‌‌و ‌زیان و درآمد مشمول مالیات سال مورد رسیدگی.</a:t>
            </a:r>
          </a:p>
          <a:p>
            <a:pPr marL="342900" indent="-342900" algn="justLow">
              <a:buFontTx/>
              <a:buAutoNum type="arabicParenR"/>
              <a:defRPr/>
            </a:pPr>
            <a:endParaRPr lang="fa-IR" dirty="0">
              <a:cs typeface="B Nazanin" pitchFamily="2" charset="-78"/>
            </a:endParaRPr>
          </a:p>
          <a:p>
            <a:pPr marL="342900" indent="-342900" algn="justLow">
              <a:lnSpc>
                <a:spcPct val="150000"/>
              </a:lnSpc>
              <a:buFontTx/>
              <a:buAutoNum type="arabicParenR"/>
              <a:defRPr/>
            </a:pPr>
            <a:r>
              <a:rPr lang="fa-IR" dirty="0">
                <a:cs typeface="B Nazanin" pitchFamily="2" charset="-78"/>
              </a:rPr>
              <a:t>کنترل تراز حسابهای دفاتر کل و معین و اظهار نظر نسبت به مطابقت آنها با دفاتر قانونی. </a:t>
            </a:r>
          </a:p>
          <a:p>
            <a:pPr marL="342900" indent="-342900" algn="justLow">
              <a:buFontTx/>
              <a:buAutoNum type="arabicParenR"/>
              <a:defRPr/>
            </a:pPr>
            <a:endParaRPr lang="fa-IR" dirty="0">
              <a:cs typeface="B Nazanin" pitchFamily="2" charset="-78"/>
            </a:endParaRPr>
          </a:p>
          <a:p>
            <a:pPr marL="342900" indent="-342900" algn="justLow">
              <a:lnSpc>
                <a:spcPct val="150000"/>
              </a:lnSpc>
              <a:buFontTx/>
              <a:buAutoNum type="arabicParenR"/>
              <a:defRPr/>
            </a:pPr>
            <a:r>
              <a:rPr lang="fa-IR" dirty="0">
                <a:cs typeface="B Nazanin" pitchFamily="2" charset="-78"/>
              </a:rPr>
              <a:t>اظهار نظر نسبت به گردش و مانده حساب بدهکاران، بستانکاران، اسناد پرداختنی  و دریافتنی به تفکیک تجاری و غیر تجاری  و تعیین اثرات آن بر درآمد مشمول مالیات دوره مورد رسیدگی.</a:t>
            </a:r>
          </a:p>
          <a:p>
            <a:pPr marL="342900" indent="-342900" algn="justLow">
              <a:buFontTx/>
              <a:buAutoNum type="arabicParenR"/>
              <a:defRPr/>
            </a:pPr>
            <a:endParaRPr lang="fa-IR" dirty="0">
              <a:cs typeface="B Nazanin" pitchFamily="2" charset="-78"/>
            </a:endParaRPr>
          </a:p>
          <a:p>
            <a:pPr marL="342900" indent="-342900">
              <a:buFontTx/>
              <a:buAutoNum type="arabicParenR"/>
              <a:defRPr/>
            </a:pPr>
            <a:endParaRPr lang="fa-IR" dirty="0">
              <a:cs typeface="B Nazanin" pitchFamily="2" charset="-78"/>
            </a:endParaRPr>
          </a:p>
          <a:p>
            <a:pPr marL="342900" indent="-342900">
              <a:buFontTx/>
              <a:buAutoNum type="arabicParenR"/>
              <a:defRPr/>
            </a:pPr>
            <a:endParaRPr lang="fa-IR" dirty="0">
              <a:cs typeface="B Nazanin" pitchFamily="2" charset="-78"/>
            </a:endParaRPr>
          </a:p>
          <a:p>
            <a:pPr>
              <a:defRPr/>
            </a:pPr>
            <a:endParaRPr lang="fa-IR" dirty="0">
              <a:cs typeface="B Nazanin" pitchFamily="2" charset="-78"/>
            </a:endParaRPr>
          </a:p>
          <a:p>
            <a:pPr>
              <a:defRPr/>
            </a:pPr>
            <a:endParaRPr lang="en-US" dirty="0">
              <a:cs typeface="B Nazanin" pitchFamily="2" charset="-78"/>
            </a:endParaRPr>
          </a:p>
        </p:txBody>
      </p:sp>
      <p:sp>
        <p:nvSpPr>
          <p:cNvPr id="3" name="Rectangle 2"/>
          <p:cNvSpPr>
            <a:spLocks noChangeArrowheads="1"/>
          </p:cNvSpPr>
          <p:nvPr/>
        </p:nvSpPr>
        <p:spPr bwMode="auto">
          <a:xfrm>
            <a:off x="1066800" y="762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چهارم: توضیحات مربوط به حسابها</a:t>
            </a:r>
            <a:endParaRPr lang="en-US" dirty="0">
              <a:cs typeface="B Nazanin" pitchFamily="2" charset="-78"/>
            </a:endParaRPr>
          </a:p>
          <a:p>
            <a:pPr algn="ctr" rtl="0">
              <a:defRPr/>
            </a:pPr>
            <a:r>
              <a:rPr lang="fa-IR" dirty="0"/>
              <a:t> </a:t>
            </a:r>
            <a:endParaRPr lang="en-US" dirty="0"/>
          </a:p>
        </p:txBody>
      </p:sp>
      <p:sp>
        <p:nvSpPr>
          <p:cNvPr id="4" name="TextBox 3">
            <a:extLst>
              <a:ext uri="{FF2B5EF4-FFF2-40B4-BE49-F238E27FC236}">
                <a16:creationId xmlns:a16="http://schemas.microsoft.com/office/drawing/2014/main" id="{3EDF9DC7-51BB-41E9-9A1F-BA384C9FDF05}"/>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799330001"/>
      </p:ext>
    </p:extLst>
  </p:cSld>
  <p:clrMapOvr>
    <a:masterClrMapping/>
  </p:clrMapOvr>
  <p:transition>
    <p:wipe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چهارم: توضیحات مربوط به حسابها</a:t>
            </a:r>
            <a:endParaRPr lang="en-US" dirty="0">
              <a:cs typeface="B Nazanin" pitchFamily="2" charset="-78"/>
            </a:endParaRPr>
          </a:p>
          <a:p>
            <a:pPr algn="ctr" rtl="0">
              <a:defRPr/>
            </a:pPr>
            <a:r>
              <a:rPr lang="fa-IR" dirty="0"/>
              <a:t> </a:t>
            </a:r>
            <a:endParaRPr lang="en-US" dirty="0"/>
          </a:p>
        </p:txBody>
      </p:sp>
      <p:sp>
        <p:nvSpPr>
          <p:cNvPr id="32773" name="Rectangle 2"/>
          <p:cNvSpPr>
            <a:spLocks noChangeArrowheads="1"/>
          </p:cNvSpPr>
          <p:nvPr/>
        </p:nvSpPr>
        <p:spPr bwMode="auto">
          <a:xfrm>
            <a:off x="304800" y="1320800"/>
            <a:ext cx="84582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Low">
              <a:lnSpc>
                <a:spcPct val="150000"/>
              </a:lnSpc>
            </a:pPr>
            <a:r>
              <a:rPr lang="fa-IR">
                <a:cs typeface="B Nazanin" pitchFamily="2" charset="-78"/>
              </a:rPr>
              <a:t>5) بررسی و انطباق صورت مغایرت حسابهای  بانکی با دفاتر و صورت حساب بانکها و اظهار نظر نسبت به آن. </a:t>
            </a:r>
          </a:p>
          <a:p>
            <a:pPr marL="342900" indent="-342900" algn="justLow">
              <a:buFontTx/>
              <a:buAutoNum type="arabicParenR"/>
            </a:pPr>
            <a:endParaRPr lang="fa-IR">
              <a:cs typeface="B Nazanin" pitchFamily="2" charset="-78"/>
            </a:endParaRPr>
          </a:p>
          <a:p>
            <a:pPr marL="342900" indent="-342900" algn="justLow">
              <a:lnSpc>
                <a:spcPct val="150000"/>
              </a:lnSpc>
            </a:pPr>
            <a:r>
              <a:rPr lang="fa-IR">
                <a:cs typeface="B Nazanin" pitchFamily="2" charset="-78"/>
              </a:rPr>
              <a:t>6) بررسی صورت جریان وجوه نقد و اظهار نظر نسبت به اینکه منابع و مصارف در چارچوب عملیات موسسه بوده و آثار مالیاتی مواردی که غیر مرتبط با عملیات واحد مورد رسیدگی است درج شود.</a:t>
            </a:r>
          </a:p>
          <a:p>
            <a:pPr marL="342900" indent="-342900" algn="justLow">
              <a:lnSpc>
                <a:spcPct val="150000"/>
              </a:lnSpc>
            </a:pPr>
            <a:endParaRPr lang="fa-IR">
              <a:cs typeface="B Nazanin" pitchFamily="2" charset="-78"/>
            </a:endParaRPr>
          </a:p>
        </p:txBody>
      </p:sp>
      <p:sp>
        <p:nvSpPr>
          <p:cNvPr id="32774" name="Rectangle 3"/>
          <p:cNvSpPr>
            <a:spLocks noChangeArrowheads="1"/>
          </p:cNvSpPr>
          <p:nvPr/>
        </p:nvSpPr>
        <p:spPr bwMode="auto">
          <a:xfrm>
            <a:off x="381000" y="3073400"/>
            <a:ext cx="8382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fa-IR">
                <a:cs typeface="B Nazanin" pitchFamily="2" charset="-78"/>
              </a:rPr>
              <a:t>7) بررسی و اظهار نظر درخصوص گردش حساب جاری سهامداران ( جمع بدهکار، بستانکار و مانده نهائی ) وتعیین مبلغ برداشت آنان  طی سال.</a:t>
            </a:r>
          </a:p>
          <a:p>
            <a:pPr algn="justLow"/>
            <a:endParaRPr lang="fa-IR">
              <a:cs typeface="B Nazanin" pitchFamily="2" charset="-78"/>
            </a:endParaRPr>
          </a:p>
          <a:p>
            <a:pPr algn="justLow">
              <a:lnSpc>
                <a:spcPct val="150000"/>
              </a:lnSpc>
            </a:pPr>
            <a:r>
              <a:rPr lang="fa-IR">
                <a:cs typeface="B Nazanin" pitchFamily="2" charset="-78"/>
              </a:rPr>
              <a:t>8) بررسی صحت اقلام ثبت شده در حساب صندوق از نظر ورود وخروج وجه نقد و در صورت بستانکار شدن ذکر دلایل  آن. </a:t>
            </a:r>
          </a:p>
        </p:txBody>
      </p:sp>
      <p:sp>
        <p:nvSpPr>
          <p:cNvPr id="5" name="TextBox 4">
            <a:extLst>
              <a:ext uri="{FF2B5EF4-FFF2-40B4-BE49-F238E27FC236}">
                <a16:creationId xmlns:a16="http://schemas.microsoft.com/office/drawing/2014/main" id="{1A166D23-8E43-4C07-8A1B-AD56E6BE2B00}"/>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577989471"/>
      </p:ext>
    </p:extLst>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1524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چهارم: توضیحات مربوط به حسابها</a:t>
            </a:r>
            <a:endParaRPr lang="en-US" dirty="0">
              <a:cs typeface="B Nazanin" pitchFamily="2" charset="-78"/>
            </a:endParaRPr>
          </a:p>
          <a:p>
            <a:pPr algn="ctr" rtl="0">
              <a:defRPr/>
            </a:pPr>
            <a:r>
              <a:rPr lang="fa-IR" dirty="0"/>
              <a:t> </a:t>
            </a:r>
            <a:endParaRPr lang="en-US" dirty="0"/>
          </a:p>
        </p:txBody>
      </p:sp>
      <p:sp>
        <p:nvSpPr>
          <p:cNvPr id="33797" name="TextBox 2"/>
          <p:cNvSpPr txBox="1">
            <a:spLocks noChangeArrowheads="1"/>
          </p:cNvSpPr>
          <p:nvPr/>
        </p:nvSpPr>
        <p:spPr bwMode="auto">
          <a:xfrm>
            <a:off x="152400" y="533400"/>
            <a:ext cx="88392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endParaRPr lang="fa-IR">
              <a:cs typeface="B Nazanin" pitchFamily="2" charset="-78"/>
            </a:endParaRPr>
          </a:p>
          <a:p>
            <a:pPr algn="justLow" eaLnBrk="1" hangingPunct="1">
              <a:lnSpc>
                <a:spcPct val="150000"/>
              </a:lnSpc>
            </a:pPr>
            <a:r>
              <a:rPr lang="fa-IR">
                <a:cs typeface="B Nazanin" pitchFamily="2" charset="-78"/>
              </a:rPr>
              <a:t>9) صورت معاملاتی که مودی  از طریق مشارکت  یا مضاربه انجام داده است با تعیین میزان سود (‌زیان‌) شریک یا صاحب سرمایه و نحوه پرداخت مالیات شریک یا صاحب سرمایه (باستثنای قراردادهای مشارکت مدنی یا مضاربه منعقده با بانکها). </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10) رسیدگی به صورت ریز کامل واردات  و صادرات ثبت شده در دفاتر در سال مورد رسیدگی و انطباق با فهرستهای موجود در پرونده مالیاتی و در صورت وجود مغایرت تعیین اثرات آن بر درآمد مشمول مالیات.</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11) رسیدگی به صورت گردش  مقداری و ریالی کالا وتعیین میزان کسر یا اضافه ارزیابی بر اساس قیمت تمام شده و تعیین اثرات آن بر درآمد مشمول مالیات با ذکر روش قیمت گذاری موجودی مواد وکالا در پایان سال.</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12) رسیدگی به صورت گردش مقداری و ریالی مواد اولیه و محاسبات قیمت تمام شده انواع کالای ساخته شده و فروش رفته  و اظهار نظر در مورد تطبیق آنها با صورتهای مالی و جداول اظهارنامه تسلیمی  و ضایعات متعارف تولید و غیرتولید و ذکر علل ایجاد آن و اثرات آن  بر سود و زیان و درآمد مشمول مالیات سال مورد رسیدگی.</a:t>
            </a:r>
          </a:p>
        </p:txBody>
      </p:sp>
    </p:spTree>
    <p:extLst>
      <p:ext uri="{BB962C8B-B14F-4D97-AF65-F5344CB8AC3E}">
        <p14:creationId xmlns:p14="http://schemas.microsoft.com/office/powerpoint/2010/main" val="1045735879"/>
      </p:ext>
    </p:extLst>
  </p:cSld>
  <p:clrMapOvr>
    <a:masterClrMapping/>
  </p:clrMapOvr>
  <p:transition>
    <p:wipe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چهارم: توضیحات مربوط به حسابها</a:t>
            </a:r>
            <a:endParaRPr lang="en-US" dirty="0">
              <a:cs typeface="B Nazanin" pitchFamily="2" charset="-78"/>
            </a:endParaRPr>
          </a:p>
          <a:p>
            <a:pPr algn="ctr" rtl="0">
              <a:defRPr/>
            </a:pPr>
            <a:r>
              <a:rPr lang="fa-IR" dirty="0"/>
              <a:t> </a:t>
            </a:r>
            <a:endParaRPr lang="en-US" dirty="0"/>
          </a:p>
        </p:txBody>
      </p:sp>
      <p:sp>
        <p:nvSpPr>
          <p:cNvPr id="34821" name="TextBox 2"/>
          <p:cNvSpPr txBox="1">
            <a:spLocks noChangeArrowheads="1"/>
          </p:cNvSpPr>
          <p:nvPr/>
        </p:nvSpPr>
        <p:spPr bwMode="auto">
          <a:xfrm>
            <a:off x="228600" y="1343025"/>
            <a:ext cx="868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r>
              <a:rPr lang="fa-IR">
                <a:cs typeface="B Nazanin" pitchFamily="2" charset="-78"/>
              </a:rPr>
              <a:t>13) رسیدگی به صورت دارائی های قابل استهلاک، اظهارنظر نسبت به انطباق روشهای محاسبه هزینه استهلاک با مقررات قانونی و جدول استهلاکات، تعیین میزان کسر یا اضافه محاسبه هزینه استهلاک و ذکر اثرات آن برسود و زیان و درآمد مشمول مالیات سال مورد رسیدگی.</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14) بررسی واظهار نظر راجع به تغییرات ایجاد شده در اقلام دارائیهای ثابت  نسبت به سال مالی قبل و در صورت تجدید ارزیابی، ذکر اثرات آن در سود وزیان و درآمد مشمول مالیات سال مورد رسیدگی.</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15) تعیین رقم قابل قبول از هزینه های تاسیس و هزینه های زائد بردرآمد دوره قبل از بهره برداری و  بهره برداری آزمایشی در سال مورد رسیدگی.</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16) اظهار نظر نسبت به رسیدگی بعمل آمده  به حساب شعب و چگونگی ثبت عملیات شعب در دفاتر قانونی اداره مرکزی.</a:t>
            </a:r>
          </a:p>
          <a:p>
            <a:pPr eaLnBrk="1" hangingPunct="1"/>
            <a:endParaRPr lang="fa-IR"/>
          </a:p>
        </p:txBody>
      </p:sp>
      <p:sp>
        <p:nvSpPr>
          <p:cNvPr id="4" name="TextBox 3">
            <a:extLst>
              <a:ext uri="{FF2B5EF4-FFF2-40B4-BE49-F238E27FC236}">
                <a16:creationId xmlns:a16="http://schemas.microsoft.com/office/drawing/2014/main" id="{96F335FF-596F-4BFB-BE3B-A602AE9718ED}"/>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070287282"/>
      </p:ext>
    </p:extLst>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چهارم: توضیحات مربوط به حسابها</a:t>
            </a:r>
            <a:endParaRPr lang="en-US" dirty="0">
              <a:cs typeface="B Nazanin" pitchFamily="2" charset="-78"/>
            </a:endParaRPr>
          </a:p>
          <a:p>
            <a:pPr algn="ctr" rtl="0">
              <a:defRPr/>
            </a:pPr>
            <a:r>
              <a:rPr lang="fa-IR" dirty="0"/>
              <a:t> </a:t>
            </a:r>
            <a:endParaRPr lang="en-US" dirty="0"/>
          </a:p>
        </p:txBody>
      </p:sp>
      <p:sp>
        <p:nvSpPr>
          <p:cNvPr id="35845" name="TextBox 2"/>
          <p:cNvSpPr txBox="1">
            <a:spLocks noChangeArrowheads="1"/>
          </p:cNvSpPr>
          <p:nvPr/>
        </p:nvSpPr>
        <p:spPr bwMode="auto">
          <a:xfrm>
            <a:off x="228600" y="914400"/>
            <a:ext cx="86106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endParaRPr lang="fa-IR">
              <a:cs typeface="B Nazanin" pitchFamily="2" charset="-78"/>
            </a:endParaRPr>
          </a:p>
          <a:p>
            <a:pPr algn="justLow" eaLnBrk="1" hangingPunct="1">
              <a:lnSpc>
                <a:spcPct val="150000"/>
              </a:lnSpc>
            </a:pPr>
            <a:r>
              <a:rPr lang="fa-IR">
                <a:cs typeface="B Nazanin" pitchFamily="2" charset="-78"/>
              </a:rPr>
              <a:t>17) تطبیق اطلاعات و مدارک مالی موجود در پرونده مالیاتی (مانند فهرست پروانه های گمرگی وفهرست اظهارنامه های گمرگی و نیز اطلاعیه های واصله از طرف ادارات و واحدهای اطلاعات و خدمات مالیاتی مربوط یا سایر اشخاص و مراجع) درخصوص فعالیتهای انجام شده با دفاتر قانونی و ذکر مغایرتها.</a:t>
            </a:r>
          </a:p>
          <a:p>
            <a:pPr algn="justLow" eaLnBrk="1" hangingPunct="1">
              <a:lnSpc>
                <a:spcPct val="150000"/>
              </a:lnSpc>
            </a:pPr>
            <a:endParaRPr lang="fa-IR">
              <a:cs typeface="B Nazanin" pitchFamily="2" charset="-78"/>
            </a:endParaRPr>
          </a:p>
          <a:p>
            <a:pPr algn="justLow" eaLnBrk="1" hangingPunct="1">
              <a:lnSpc>
                <a:spcPct val="150000"/>
              </a:lnSpc>
            </a:pPr>
            <a:r>
              <a:rPr lang="fa-IR">
                <a:cs typeface="B Nazanin" pitchFamily="2" charset="-78"/>
              </a:rPr>
              <a:t>18) رسیدگی به حساب اندوخته ها و ذکر اندوخته های حاصل از منابع معاف و غیر معاف و اندوخته های انتقال یافته به حساب سرمایه یا سود وزیان و یا تقسیم سود.</a:t>
            </a:r>
          </a:p>
          <a:p>
            <a:pPr algn="justLow" eaLnBrk="1" hangingPunct="1">
              <a:lnSpc>
                <a:spcPct val="150000"/>
              </a:lnSpc>
            </a:pPr>
            <a:endParaRPr lang="fa-IR">
              <a:cs typeface="B Nazanin" pitchFamily="2" charset="-78"/>
            </a:endParaRPr>
          </a:p>
          <a:p>
            <a:pPr algn="justLow" eaLnBrk="1" hangingPunct="1">
              <a:lnSpc>
                <a:spcPct val="150000"/>
              </a:lnSpc>
            </a:pPr>
            <a:r>
              <a:rPr lang="fa-IR">
                <a:cs typeface="B Nazanin" pitchFamily="2" charset="-78"/>
              </a:rPr>
              <a:t>19) رعایت ماده 169 قانون مالیاتهای مستقیم در خصوص کاربرد وسایل و روشها و صورت حسابها و فرمها جهت نگهداری حساب از جمله فاکتور های فروش.</a:t>
            </a:r>
            <a:endParaRPr lang="en-US">
              <a:cs typeface="B Nazanin" pitchFamily="2" charset="-78"/>
            </a:endParaRPr>
          </a:p>
        </p:txBody>
      </p:sp>
      <p:sp>
        <p:nvSpPr>
          <p:cNvPr id="4" name="TextBox 3">
            <a:extLst>
              <a:ext uri="{FF2B5EF4-FFF2-40B4-BE49-F238E27FC236}">
                <a16:creationId xmlns:a16="http://schemas.microsoft.com/office/drawing/2014/main" id="{EC6246DB-B6EE-4D9B-ACE9-74CF0445E6A2}"/>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756552307"/>
      </p:ext>
    </p:extLst>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304800"/>
            <a:ext cx="8229600" cy="6324600"/>
          </a:xfrm>
        </p:spPr>
        <p:txBody>
          <a:bodyPr/>
          <a:lstStyle/>
          <a:p>
            <a:pPr algn="justLow" rtl="1">
              <a:lnSpc>
                <a:spcPct val="150000"/>
              </a:lnSpc>
              <a:defRPr/>
            </a:pPr>
            <a:endParaRPr lang="en-US" sz="1800" b="1" dirty="0">
              <a:effectLst/>
              <a:cs typeface="B Nazanin" pitchFamily="2" charset="-78"/>
            </a:endParaRPr>
          </a:p>
          <a:p>
            <a:pPr algn="justLow" rtl="1">
              <a:lnSpc>
                <a:spcPct val="150000"/>
              </a:lnSpc>
              <a:defRPr/>
            </a:pPr>
            <a:r>
              <a:rPr lang="fa-IR" sz="1800" dirty="0">
                <a:cs typeface="B Nazanin" pitchFamily="2" charset="-78"/>
              </a:rPr>
              <a:t>اظهار نظر نسبت به ارسال خلاصه معاملات فصلی مربوط به عملکرد  مورد رسیدگی</a:t>
            </a:r>
            <a:endParaRPr lang="en-US" sz="1800" dirty="0">
              <a:effectLst/>
              <a:cs typeface="B Nazanin" pitchFamily="2" charset="-78"/>
            </a:endParaRPr>
          </a:p>
          <a:p>
            <a:pPr algn="justLow" rtl="1">
              <a:lnSpc>
                <a:spcPct val="150000"/>
              </a:lnSpc>
              <a:buFont typeface="Wingdings" pitchFamily="2" charset="2"/>
              <a:buNone/>
              <a:defRPr/>
            </a:pPr>
            <a:endParaRPr lang="en-US" sz="1800" dirty="0">
              <a:effectLst/>
              <a:cs typeface="B Nazanin" pitchFamily="2" charset="-78"/>
            </a:endParaRPr>
          </a:p>
          <a:p>
            <a:pPr algn="justLow" rtl="1">
              <a:lnSpc>
                <a:spcPct val="150000"/>
              </a:lnSpc>
              <a:defRPr/>
            </a:pPr>
            <a:r>
              <a:rPr lang="ar-SA" sz="1800" dirty="0">
                <a:effectLst/>
                <a:cs typeface="B Nazanin" pitchFamily="2" charset="-78"/>
              </a:rPr>
              <a:t>ماده 169 مکرر ـ به سازمان امور مالياتي کشور اجازه داده‌ مي‌شود براي اشخاص حقيقي و حقوقي کارت اقتصادي شامل‌ شماره اقتصادي صادر کند. اشخاص حقيقي و حقوقي که حسب‌ اعلام سازمان امور مالياتي کشور موظف به اخذ کارت اقتصادي ‌مي‌شوند مکلف اند بر اساس دستورالعملي که توسط سازمان مزبور تهيه و اعلام مي‌شود براي انجام دادن معاملات خود صورت حساب ‌ صادر و شماره اقتصادي مربوط را در صورتحسابها و فرمها و اوراق مربوط درج نموده و فهرست معاملات خود را به سازمان امور مالياتي کشور تسليم کنند. عدم صدور صورت حساب يا عدم درج‌ شماره اقتصادي خود و طرف معامله حسب مورد يا استفاده از شماره اقتصادي خود براي معاملات ديگران يا استفاده از شماره‌ اقتصادي ديگران براي معاملات خود مشمول جريمه‌اي معادل ده‌ درصد (10%) مبلغ مورد معامله‌اي که بدون رعايت ضوابط فوق انجام شده است خواهد بود. </a:t>
            </a:r>
            <a:endParaRPr lang="fa-IR" sz="1800" dirty="0">
              <a:effectLst/>
              <a:cs typeface="B Nazanin" pitchFamily="2" charset="-78"/>
            </a:endParaRPr>
          </a:p>
        </p:txBody>
      </p:sp>
      <p:sp>
        <p:nvSpPr>
          <p:cNvPr id="3" name="Rectangle 2"/>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پنجم: معاملات با اشخاص وابسته</a:t>
            </a:r>
            <a:endParaRPr lang="en-US" dirty="0">
              <a:cs typeface="B Nazanin" pitchFamily="2" charset="-78"/>
            </a:endParaRPr>
          </a:p>
          <a:p>
            <a:pPr algn="ctr" rtl="0">
              <a:defRPr/>
            </a:pPr>
            <a:r>
              <a:rPr lang="fa-IR" dirty="0"/>
              <a:t> </a:t>
            </a:r>
            <a:endParaRPr lang="en-US" dirty="0"/>
          </a:p>
        </p:txBody>
      </p:sp>
    </p:spTree>
    <p:extLst>
      <p:ext uri="{BB962C8B-B14F-4D97-AF65-F5344CB8AC3E}">
        <p14:creationId xmlns:p14="http://schemas.microsoft.com/office/powerpoint/2010/main" val="3213519783"/>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304800"/>
            <a:ext cx="8229600" cy="6553200"/>
          </a:xfrm>
        </p:spPr>
        <p:txBody>
          <a:bodyPr/>
          <a:lstStyle/>
          <a:p>
            <a:pPr algn="just" rtl="1">
              <a:defRPr/>
            </a:pPr>
            <a:endParaRPr lang="en-US" sz="1800" b="1" dirty="0">
              <a:effectLst/>
              <a:cs typeface="B Nazanin" pitchFamily="2" charset="-78"/>
            </a:endParaRPr>
          </a:p>
          <a:p>
            <a:pPr algn="just" rtl="1">
              <a:defRPr/>
            </a:pPr>
            <a:endParaRPr lang="en-US" sz="1800" b="1" dirty="0">
              <a:effectLst/>
              <a:cs typeface="B Nazanin" pitchFamily="2" charset="-78"/>
            </a:endParaRPr>
          </a:p>
          <a:p>
            <a:pPr algn="just" rtl="1">
              <a:lnSpc>
                <a:spcPct val="150000"/>
              </a:lnSpc>
              <a:defRPr/>
            </a:pPr>
            <a:endParaRPr lang="en-US" sz="1800" b="1" dirty="0">
              <a:effectLst/>
              <a:cs typeface="B Nazanin" pitchFamily="2" charset="-78"/>
            </a:endParaRPr>
          </a:p>
          <a:p>
            <a:pPr algn="just" rtl="1">
              <a:lnSpc>
                <a:spcPct val="150000"/>
              </a:lnSpc>
              <a:defRPr/>
            </a:pPr>
            <a:r>
              <a:rPr lang="ar-SA" sz="1800" dirty="0">
                <a:effectLst/>
                <a:cs typeface="B Nazanin" pitchFamily="2" charset="-78"/>
              </a:rPr>
              <a:t>عدم ارائه فهرست معاملات انجام شده به سازمان امور مالياتي‌کشور طبق دستورالعمل  صادره مشمول جريمه‌اي معادل يک درصد (1%)  معاملاتي که  فهرست آنها ارائه نشده است خواهد بود. جرايم ‌مذکور توسط اداره امور مالياتي مربوط با رعايت مهلت  مقرر در ماده (157) اين قانون مطالبه خواهد شد و مؤدي مکلف است ظرف سي ‌روز از تاريخ  ابلاغ برگ مطالبه نسبت به پرداخت آن  اقدام کند. در غيراين صورت معترض شناخته  شده و موضوع جهت رسيدگي و  صدور رأي به هيأت حل اختلاف مالياتي ارجاع خواهد شد.</a:t>
            </a:r>
            <a:endParaRPr lang="en-US" sz="1800" dirty="0">
              <a:effectLst/>
              <a:cs typeface="B Nazanin" pitchFamily="2" charset="-78"/>
            </a:endParaRPr>
          </a:p>
          <a:p>
            <a:pPr algn="just" rtl="1">
              <a:defRPr/>
            </a:pPr>
            <a:endParaRPr lang="en-US" sz="1800" dirty="0">
              <a:effectLst/>
              <a:cs typeface="B Nazanin" pitchFamily="2" charset="-78"/>
            </a:endParaRPr>
          </a:p>
          <a:p>
            <a:pPr algn="just" rtl="1">
              <a:defRPr/>
            </a:pPr>
            <a:endParaRPr lang="en-US" sz="1800" dirty="0">
              <a:effectLst/>
              <a:cs typeface="B Nazanin" pitchFamily="2" charset="-78"/>
            </a:endParaRPr>
          </a:p>
          <a:p>
            <a:pPr algn="just" rtl="1">
              <a:lnSpc>
                <a:spcPct val="150000"/>
              </a:lnSpc>
              <a:defRPr/>
            </a:pPr>
            <a:r>
              <a:rPr lang="ar-SA" sz="1800" dirty="0">
                <a:effectLst/>
                <a:cs typeface="B Nazanin" pitchFamily="2" charset="-78"/>
              </a:rPr>
              <a:t>رأي هيأت مزبور قطعي ولازم الاجرا است‌. جريمه مذکور غير قابل بخشش است و از طريق  مقررات اجرايي موضوع اين قانون ‌قابل وصول خواهد بود.</a:t>
            </a:r>
            <a:endParaRPr lang="en-US" sz="1800" dirty="0">
              <a:effectLst/>
              <a:cs typeface="B Nazanin" pitchFamily="2" charset="-78"/>
            </a:endParaRPr>
          </a:p>
          <a:p>
            <a:pPr algn="just" rtl="1">
              <a:defRPr/>
            </a:pPr>
            <a:endParaRPr lang="en-US" sz="2000" dirty="0">
              <a:cs typeface="B Lotus" pitchFamily="2" charset="-78"/>
            </a:endParaRPr>
          </a:p>
        </p:txBody>
      </p:sp>
      <p:sp>
        <p:nvSpPr>
          <p:cNvPr id="3" name="Rectangle 2"/>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پنجم: معاملات با اشخاص وابسته</a:t>
            </a:r>
            <a:endParaRPr lang="en-US" dirty="0">
              <a:cs typeface="B Nazanin" pitchFamily="2" charset="-78"/>
            </a:endParaRPr>
          </a:p>
          <a:p>
            <a:pPr algn="ctr" rtl="0">
              <a:defRPr/>
            </a:pPr>
            <a:r>
              <a:rPr lang="fa-IR" dirty="0"/>
              <a:t> </a:t>
            </a:r>
            <a:endParaRPr lang="en-US" dirty="0"/>
          </a:p>
        </p:txBody>
      </p:sp>
    </p:spTree>
    <p:extLst>
      <p:ext uri="{BB962C8B-B14F-4D97-AF65-F5344CB8AC3E}">
        <p14:creationId xmlns:p14="http://schemas.microsoft.com/office/powerpoint/2010/main" val="3924420758"/>
      </p:ext>
    </p:extLst>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81000" y="762000"/>
            <a:ext cx="845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endParaRPr lang="fa-IR"/>
          </a:p>
        </p:txBody>
      </p:sp>
      <p:sp>
        <p:nvSpPr>
          <p:cNvPr id="4" name="TextBox 3"/>
          <p:cNvSpPr txBox="1"/>
          <p:nvPr/>
        </p:nvSpPr>
        <p:spPr>
          <a:xfrm>
            <a:off x="533400" y="1433513"/>
            <a:ext cx="8153400" cy="4662487"/>
          </a:xfrm>
          <a:prstGeom prst="rect">
            <a:avLst/>
          </a:prstGeom>
          <a:noFill/>
        </p:spPr>
        <p:txBody>
          <a:bodyPr>
            <a:spAutoFit/>
          </a:bodyPr>
          <a:lstStyle/>
          <a:p>
            <a:pPr algn="justLow">
              <a:lnSpc>
                <a:spcPct val="150000"/>
              </a:lnSpc>
              <a:defRPr/>
            </a:pPr>
            <a:r>
              <a:rPr lang="fa-IR" dirty="0">
                <a:latin typeface="Tahoma" pitchFamily="34" charset="0"/>
                <a:ea typeface="Calibri" pitchFamily="34" charset="0"/>
                <a:cs typeface="B Nazanin" pitchFamily="2" charset="-78"/>
              </a:rPr>
              <a:t>*** </a:t>
            </a: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مطابق تبصره (1) </a:t>
            </a:r>
            <a:r>
              <a:rPr lang="fa-IR" dirty="0">
                <a:latin typeface="Tahoma" pitchFamily="34" charset="0"/>
                <a:ea typeface="Calibri" pitchFamily="34" charset="0"/>
                <a:cs typeface="B Nazanin" pitchFamily="2" charset="-78"/>
              </a:rPr>
              <a:t>ماده 272 ق.م.م اداره امور مالیاتی گزارش حسابرسی مالیاتی را بدون رسیدگی قبول و مطابق مقررات برگ تشخیص صادر می کند، قبول گزارش حسابرسی موکول به آن است که مودی گزارش حسابرسی مالی نسبت به صورت های مالی که طبق استانداردهای حسابرسی که توسط همان حسابدار رسمی یا موسسه حسابرسی تنظیم شده باشد را ضمیمه گزارش حسابرسی مالیاتی همراه با اظهارنامه مالیاتی یا حداکثر سه ماه از تاریخ انقضای مهلت تسلیم اظهارنامه، تسلیم اداره مالیاتی مربوط نموده است.</a:t>
            </a:r>
          </a:p>
          <a:p>
            <a:pPr>
              <a:lnSpc>
                <a:spcPct val="150000"/>
              </a:lnSpc>
              <a:defRPr/>
            </a:pPr>
            <a:endParaRPr lang="fa-IR" dirty="0">
              <a:latin typeface="Tahoma" pitchFamily="34" charset="0"/>
              <a:ea typeface="Calibri" pitchFamily="34" charset="0"/>
              <a:cs typeface="B Nazanin" pitchFamily="2" charset="-78"/>
            </a:endParaRPr>
          </a:p>
          <a:p>
            <a:pPr>
              <a:lnSpc>
                <a:spcPct val="150000"/>
              </a:lnSpc>
              <a:defRPr/>
            </a:pPr>
            <a:endParaRPr lang="fa-IR" dirty="0">
              <a:latin typeface="Tahoma" pitchFamily="34" charset="0"/>
              <a:ea typeface="Calibri" pitchFamily="34" charset="0"/>
              <a:cs typeface="B Nazanin" pitchFamily="2" charset="-78"/>
            </a:endParaRPr>
          </a:p>
          <a:p>
            <a:pPr>
              <a:lnSpc>
                <a:spcPct val="150000"/>
              </a:lnSpc>
              <a:defRPr/>
            </a:pPr>
            <a:endParaRPr lang="fa-IR" dirty="0">
              <a:latin typeface="Tahoma" pitchFamily="34" charset="0"/>
              <a:ea typeface="Calibri" pitchFamily="34" charset="0"/>
              <a:cs typeface="B Nazanin" pitchFamily="2" charset="-78"/>
            </a:endParaRPr>
          </a:p>
          <a:p>
            <a:pPr>
              <a:lnSpc>
                <a:spcPct val="150000"/>
              </a:lnSpc>
              <a:defRPr/>
            </a:pPr>
            <a:r>
              <a:rPr lang="fa-IR" dirty="0">
                <a:latin typeface="Tahoma" pitchFamily="34" charset="0"/>
                <a:ea typeface="Calibri" pitchFamily="34" charset="0"/>
                <a:cs typeface="B Nazanin" pitchFamily="2" charset="-78"/>
              </a:rPr>
              <a:t>***</a:t>
            </a:r>
            <a:r>
              <a:rPr lang="fa-IR" b="1" dirty="0">
                <a:effectLst>
                  <a:outerShdw blurRad="38100" dist="38100" dir="2700000" algn="tl">
                    <a:srgbClr val="000000">
                      <a:alpha val="43137"/>
                    </a:srgbClr>
                  </a:outerShdw>
                </a:effectLst>
                <a:latin typeface="Tahoma" pitchFamily="34" charset="0"/>
                <a:ea typeface="Calibri" pitchFamily="34" charset="0"/>
                <a:cs typeface="B Nazanin" pitchFamily="2" charset="-78"/>
              </a:rPr>
              <a:t>مطابق تبصره (2) </a:t>
            </a:r>
            <a:r>
              <a:rPr lang="fa-IR" dirty="0">
                <a:latin typeface="Tahoma" pitchFamily="34" charset="0"/>
                <a:ea typeface="Calibri" pitchFamily="34" charset="0"/>
                <a:cs typeface="B Nazanin" pitchFamily="2" charset="-78"/>
              </a:rPr>
              <a:t>ماده 272 ق.م.م سازمان امور مالیاتی کشور می تواند حسابرسی صورت‌های مالی و تنظیم گزارش مالیاتی اشخاص حقیقی و حقوقی را به حسابداران رسمی یا موسسات حسابرسی واگذار نماید.در این صورت پرداخت حق‌الزحمه، طبق مقررات مربوط به عهده سازمان امور مالیاتی می باشد.</a:t>
            </a:r>
          </a:p>
        </p:txBody>
      </p:sp>
      <p:sp>
        <p:nvSpPr>
          <p:cNvPr id="5" name="Rectangle 4"/>
          <p:cNvSpPr/>
          <p:nvPr/>
        </p:nvSpPr>
        <p:spPr bwMode="auto">
          <a:xfrm>
            <a:off x="1905000" y="533400"/>
            <a:ext cx="5181600" cy="4572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0">
              <a:defRPr/>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 </a:t>
            </a: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 موضوع ماده 272 ق.م.م</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a:t>
            </a: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حسابرسی مالیاتی</a:t>
            </a:r>
          </a:p>
          <a:p>
            <a:pPr rtl="0">
              <a:defRPr/>
            </a:pPr>
            <a:endParaRPr lang="en-US" dirty="0">
              <a:solidFill>
                <a:schemeClr val="tx1"/>
              </a:solidFill>
            </a:endParaRPr>
          </a:p>
        </p:txBody>
      </p:sp>
      <p:sp>
        <p:nvSpPr>
          <p:cNvPr id="6" name="TextBox 5">
            <a:extLst>
              <a:ext uri="{FF2B5EF4-FFF2-40B4-BE49-F238E27FC236}">
                <a16:creationId xmlns:a16="http://schemas.microsoft.com/office/drawing/2014/main" id="{3206C8CA-DCEE-45D5-A6AE-E174C6C6C071}"/>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41198249"/>
      </p:ext>
    </p:extLst>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ششم: ذکر انواع فعالیهای مودی طبق دفاتر</a:t>
            </a:r>
            <a:endParaRPr lang="en-US" dirty="0">
              <a:cs typeface="B Nazanin" pitchFamily="2" charset="-78"/>
            </a:endParaRPr>
          </a:p>
          <a:p>
            <a:pPr algn="ctr" rtl="0">
              <a:defRPr/>
            </a:pPr>
            <a:r>
              <a:rPr lang="fa-IR" dirty="0"/>
              <a:t> </a:t>
            </a:r>
            <a:endParaRPr lang="en-US" dirty="0"/>
          </a:p>
        </p:txBody>
      </p:sp>
      <p:sp>
        <p:nvSpPr>
          <p:cNvPr id="41989" name="TextBox 5"/>
          <p:cNvSpPr txBox="1">
            <a:spLocks noChangeArrowheads="1"/>
          </p:cNvSpPr>
          <p:nvPr/>
        </p:nvSpPr>
        <p:spPr bwMode="auto">
          <a:xfrm>
            <a:off x="457200" y="1066800"/>
            <a:ext cx="838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sz="2000" b="1">
                <a:cs typeface="B Nazanin" pitchFamily="2" charset="-78"/>
              </a:rPr>
              <a:t>قسمت ششم به دو نکته زیر اشاره دارد: </a:t>
            </a:r>
            <a:endParaRPr lang="en-US" sz="2000" b="1">
              <a:cs typeface="B Nazanin" pitchFamily="2" charset="-78"/>
            </a:endParaRPr>
          </a:p>
        </p:txBody>
      </p:sp>
      <p:sp>
        <p:nvSpPr>
          <p:cNvPr id="41990" name="Rectangle 6"/>
          <p:cNvSpPr>
            <a:spLocks noChangeArrowheads="1"/>
          </p:cNvSpPr>
          <p:nvPr/>
        </p:nvSpPr>
        <p:spPr bwMode="auto">
          <a:xfrm>
            <a:off x="4040188" y="1600200"/>
            <a:ext cx="4722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b="1">
                <a:cs typeface="B Nazanin" pitchFamily="2" charset="-78"/>
              </a:rPr>
              <a:t>1) ذکر انواع فعالیهای شخص حقوقی طبق دفاتر ارائه شده :</a:t>
            </a:r>
            <a:endParaRPr lang="en-US" b="1">
              <a:cs typeface="B Nazanin" pitchFamily="2" charset="-78"/>
            </a:endParaRPr>
          </a:p>
        </p:txBody>
      </p:sp>
      <p:graphicFrame>
        <p:nvGraphicFramePr>
          <p:cNvPr id="8" name="Table 7"/>
          <p:cNvGraphicFramePr>
            <a:graphicFrameLocks noGrp="1"/>
          </p:cNvGraphicFramePr>
          <p:nvPr/>
        </p:nvGraphicFramePr>
        <p:xfrm>
          <a:off x="838200" y="2209800"/>
          <a:ext cx="7010400" cy="341313"/>
        </p:xfrm>
        <a:graphic>
          <a:graphicData uri="http://schemas.openxmlformats.org/drawingml/2006/table">
            <a:tbl>
              <a:tblPr rtl="1"/>
              <a:tblGrid>
                <a:gridCol w="2124327">
                  <a:extLst>
                    <a:ext uri="{9D8B030D-6E8A-4147-A177-3AD203B41FA5}">
                      <a16:colId xmlns:a16="http://schemas.microsoft.com/office/drawing/2014/main" val="20000"/>
                    </a:ext>
                  </a:extLst>
                </a:gridCol>
                <a:gridCol w="1474740">
                  <a:extLst>
                    <a:ext uri="{9D8B030D-6E8A-4147-A177-3AD203B41FA5}">
                      <a16:colId xmlns:a16="http://schemas.microsoft.com/office/drawing/2014/main" val="20001"/>
                    </a:ext>
                  </a:extLst>
                </a:gridCol>
                <a:gridCol w="3411333">
                  <a:extLst>
                    <a:ext uri="{9D8B030D-6E8A-4147-A177-3AD203B41FA5}">
                      <a16:colId xmlns:a16="http://schemas.microsoft.com/office/drawing/2014/main" val="20002"/>
                    </a:ext>
                  </a:extLst>
                </a:gridCol>
              </a:tblGrid>
              <a:tr h="341313">
                <a:tc>
                  <a:txBody>
                    <a:bodyPr/>
                    <a:lstStyle/>
                    <a:p>
                      <a:pPr algn="ctr" rtl="1" fontAlgn="ctr"/>
                      <a:r>
                        <a:rPr lang="fa-IR" sz="1800" b="1" i="0" u="none" strike="noStrike" dirty="0">
                          <a:latin typeface="B Zar"/>
                          <a:cs typeface="B Nazanin" pitchFamily="2" charset="-78"/>
                        </a:rPr>
                        <a:t>نام منبع در آمد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800" b="1" i="0" u="none" strike="noStrike" dirty="0">
                          <a:latin typeface="B Zar"/>
                          <a:cs typeface="B Nazanin" pitchFamily="2" charset="-78"/>
                        </a:rPr>
                        <a:t>مبلغ در آمد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800" b="1" i="0" u="none" strike="noStrike" dirty="0">
                          <a:latin typeface="B Zar"/>
                          <a:cs typeface="B Nazanin" pitchFamily="2" charset="-78"/>
                        </a:rPr>
                        <a:t>توضیحات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nvGraphicFramePr>
        <p:xfrm>
          <a:off x="844550" y="2590800"/>
          <a:ext cx="7004050" cy="341313"/>
        </p:xfrm>
        <a:graphic>
          <a:graphicData uri="http://schemas.openxmlformats.org/drawingml/2006/table">
            <a:tbl>
              <a:tblPr rtl="1"/>
              <a:tblGrid>
                <a:gridCol w="2133116">
                  <a:extLst>
                    <a:ext uri="{9D8B030D-6E8A-4147-A177-3AD203B41FA5}">
                      <a16:colId xmlns:a16="http://schemas.microsoft.com/office/drawing/2014/main" val="20000"/>
                    </a:ext>
                  </a:extLst>
                </a:gridCol>
                <a:gridCol w="1480841">
                  <a:extLst>
                    <a:ext uri="{9D8B030D-6E8A-4147-A177-3AD203B41FA5}">
                      <a16:colId xmlns:a16="http://schemas.microsoft.com/office/drawing/2014/main" val="20001"/>
                    </a:ext>
                  </a:extLst>
                </a:gridCol>
                <a:gridCol w="3390093">
                  <a:extLst>
                    <a:ext uri="{9D8B030D-6E8A-4147-A177-3AD203B41FA5}">
                      <a16:colId xmlns:a16="http://schemas.microsoft.com/office/drawing/2014/main" val="20002"/>
                    </a:ext>
                  </a:extLst>
                </a:gridCol>
              </a:tblGrid>
              <a:tr h="341313">
                <a:tc>
                  <a:txBody>
                    <a:bodyPr/>
                    <a:lstStyle/>
                    <a:p>
                      <a:pPr algn="ctr" rtl="1" fontAlgn="ctr"/>
                      <a:r>
                        <a:rPr lang="fa-IR" sz="1600" b="0" i="0" u="none" strike="noStrike" dirty="0">
                          <a:latin typeface="B Zar"/>
                          <a:cs typeface="B Nazanin" pitchFamily="2" charset="-78"/>
                        </a:rPr>
                        <a:t>درآمد پیمانکاری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400" b="0" i="1" u="none" strike="noStrike" dirty="0">
                          <a:latin typeface="B Zar"/>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600" b="0" i="0" u="none" strike="noStrike" dirty="0">
                          <a:latin typeface="B Zar"/>
                        </a:rPr>
                        <a:t>به شرح یادداشت توضیحی ...صورت های مالی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2011" name="Rectangle 9"/>
          <p:cNvSpPr>
            <a:spLocks noChangeArrowheads="1"/>
          </p:cNvSpPr>
          <p:nvPr/>
        </p:nvSpPr>
        <p:spPr bwMode="auto">
          <a:xfrm>
            <a:off x="381000" y="3581400"/>
            <a:ext cx="84582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fa-IR" b="1">
                <a:cs typeface="B Nazanin" pitchFamily="2" charset="-78"/>
              </a:rPr>
              <a:t>2) ذکر فعالیتهای که مشمول مالیات مقطوع بوده یا درآمدهائی که مالیات آن قبلا" پرداخت شده است و اظهار نظر نسبت به پرداخت یا عدم  پرداخت مالیات متعلقه:</a:t>
            </a:r>
          </a:p>
          <a:p>
            <a:endParaRPr lang="fa-IR" sz="2000">
              <a:cs typeface="B Nazanin" pitchFamily="2" charset="-78"/>
            </a:endParaRPr>
          </a:p>
          <a:p>
            <a:r>
              <a:rPr lang="fa-IR">
                <a:cs typeface="B Nazanin" pitchFamily="2" charset="-78"/>
              </a:rPr>
              <a:t>مثل مالیات حق تمبر، مالیات تکلیفی و ... </a:t>
            </a:r>
            <a:endParaRPr lang="en-US">
              <a:cs typeface="B Nazanin" pitchFamily="2" charset="-78"/>
            </a:endParaRPr>
          </a:p>
        </p:txBody>
      </p:sp>
      <p:sp>
        <p:nvSpPr>
          <p:cNvPr id="10" name="TextBox 9">
            <a:extLst>
              <a:ext uri="{FF2B5EF4-FFF2-40B4-BE49-F238E27FC236}">
                <a16:creationId xmlns:a16="http://schemas.microsoft.com/office/drawing/2014/main" id="{5531F56F-A806-435C-8560-F525CDA938D5}"/>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415715563"/>
      </p:ext>
    </p:extLst>
  </p:cSld>
  <p:clrMapOvr>
    <a:masterClrMapping/>
  </p:clrMapOvr>
  <p:transition>
    <p:wipe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هفتم : مالیات تکلیفی</a:t>
            </a:r>
            <a:endParaRPr lang="en-US" dirty="0">
              <a:cs typeface="B Nazanin" pitchFamily="2" charset="-78"/>
            </a:endParaRPr>
          </a:p>
          <a:p>
            <a:pPr algn="ctr" rtl="0">
              <a:defRPr/>
            </a:pPr>
            <a:r>
              <a:rPr lang="fa-IR" dirty="0"/>
              <a:t> </a:t>
            </a:r>
            <a:endParaRPr lang="en-US" dirty="0"/>
          </a:p>
        </p:txBody>
      </p:sp>
      <p:sp>
        <p:nvSpPr>
          <p:cNvPr id="43013" name="Rectangle 1"/>
          <p:cNvSpPr>
            <a:spLocks noChangeArrowheads="1"/>
          </p:cNvSpPr>
          <p:nvPr/>
        </p:nvSpPr>
        <p:spPr bwMode="auto">
          <a:xfrm>
            <a:off x="76200" y="1281113"/>
            <a:ext cx="8763000" cy="504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dirty="0">
                <a:latin typeface="Tahoma" pitchFamily="34" charset="0"/>
                <a:ea typeface="Times New Roman" pitchFamily="18" charset="0"/>
                <a:cs typeface="B Nazanin" pitchFamily="2" charset="-78"/>
              </a:rPr>
              <a:t>ماده 104 - وزارتخانه ها , موسسات دولتی , شهرداریها , موسسات وابسته به دولت و شهرداریها و کلیه اشخاص حقوقی اعم از انتفاعی و غیرانتفاعی و اشخاص موضوع بند ( الف ) ماده (95) این قانون مکلف اند در هر مورد که بابت حق الزحمه پزشکی , هزینه های بیمارستانی و آزمایشگاهی و رادیولوژی , داوری , مشاوره , کارشناسی , حسابرسی , خدمات مالی و اداری , نویسندگی , تألیف و تصنیف , آهنگ سازی , نوازندگی و هنرپیشگی و خوانندگی , نقاشی و دلالی و حق العمل کاری , هرگونه حق الزحمه یا کارمزد ارائه خدمات به استثنای کارمزد پرداختی به بانکها , صندوق تعاون و موسسات اعتباری غیربانکی مجاز , امورمربوط به نظافت اماکن و ابنیه , اجاره ماشین آلات اداری و محاسباتی , کلیه خدمات و ارتباطات رایانه ای , اجاره هر نوع وسایل نقلیه موتوری زمینی , هوایی و دریایی , ماشین آلات و کارخانجات و سردخانه ها , انبارداری , نگاهداری و تعمیر آسانسور و شوفاژ و تهویه مطبوع , هر نوع کار ساختمانی و تأسیسات فنی وتأسیساتی , تهیه طرح ساختمانهاو تأسیسات , نقشه کشی , نقشه برداری , نظارت و محاسبات فنی , حمل و نقل و وجوهی که بابت حق نمایش فیلم به هر عنوان پرداخت می کنند سه درصد آن را به عنوان علی الحساب مالیات مودی ( دریافت کنندگان وجوه ) کسر و تا پايان ماه بعد به حساب تعیین شده از طرف سازمان امور مالیاتی کشور واریز و رسید آن را به مودی تسلیم نمایند و همچنین ظرف همین مدت مشخصات دریافت کنندگان را با ذکر نام و نشانی آنها به اداره امور مالیاتی ذیربط ارسال دارند . </a:t>
            </a:r>
            <a:endParaRPr lang="fa-IR" dirty="0">
              <a:ea typeface="Times New Roman" pitchFamily="18" charset="0"/>
              <a:cs typeface="B Nazanin" pitchFamily="2" charset="-78"/>
            </a:endParaRPr>
          </a:p>
        </p:txBody>
      </p:sp>
    </p:spTree>
    <p:extLst>
      <p:ext uri="{BB962C8B-B14F-4D97-AF65-F5344CB8AC3E}">
        <p14:creationId xmlns:p14="http://schemas.microsoft.com/office/powerpoint/2010/main" val="206785549"/>
      </p:ext>
    </p:extLst>
  </p:cSld>
  <p:clrMapOvr>
    <a:masterClrMapping/>
  </p:clrMapOvr>
  <p:transition>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هفتم : مالیات تکلیفی</a:t>
            </a:r>
            <a:endParaRPr lang="en-US" dirty="0">
              <a:cs typeface="B Nazanin" pitchFamily="2" charset="-78"/>
            </a:endParaRPr>
          </a:p>
          <a:p>
            <a:pPr algn="ctr" rtl="0">
              <a:defRPr/>
            </a:pPr>
            <a:r>
              <a:rPr lang="fa-IR" dirty="0"/>
              <a:t> </a:t>
            </a:r>
            <a:endParaRPr lang="en-US" dirty="0"/>
          </a:p>
        </p:txBody>
      </p:sp>
      <p:graphicFrame>
        <p:nvGraphicFramePr>
          <p:cNvPr id="5" name="Table 4"/>
          <p:cNvGraphicFramePr>
            <a:graphicFrameLocks noGrp="1"/>
          </p:cNvGraphicFramePr>
          <p:nvPr/>
        </p:nvGraphicFramePr>
        <p:xfrm>
          <a:off x="1524000" y="914400"/>
          <a:ext cx="6096000" cy="282575"/>
        </p:xfrm>
        <a:graphic>
          <a:graphicData uri="http://schemas.openxmlformats.org/drawingml/2006/table">
            <a:tbl>
              <a:tblPr rtl="1"/>
              <a:tblGrid>
                <a:gridCol w="6096000">
                  <a:extLst>
                    <a:ext uri="{9D8B030D-6E8A-4147-A177-3AD203B41FA5}">
                      <a16:colId xmlns:a16="http://schemas.microsoft.com/office/drawing/2014/main" val="20000"/>
                    </a:ext>
                  </a:extLst>
                </a:gridCol>
              </a:tblGrid>
              <a:tr h="282575">
                <a:tc>
                  <a:txBody>
                    <a:bodyPr/>
                    <a:lstStyle/>
                    <a:p>
                      <a:pPr algn="ctr" rtl="1" fontAlgn="b"/>
                      <a:r>
                        <a:rPr lang="fa-IR" sz="1800" b="0" i="0" u="none" strike="noStrike" dirty="0">
                          <a:solidFill>
                            <a:srgbClr val="000000"/>
                          </a:solidFill>
                          <a:latin typeface="B Nazanin"/>
                          <a:cs typeface="B Nazanin" pitchFamily="2" charset="-78"/>
                        </a:rPr>
                        <a:t> جدول وظایف مودیان مالیاتی در امر مالیات های تکلیفی</a:t>
                      </a:r>
                    </a:p>
                  </a:txBody>
                  <a:tcPr marL="8194" marR="8194" marT="819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1542069"/>
              </p:ext>
            </p:extLst>
          </p:nvPr>
        </p:nvGraphicFramePr>
        <p:xfrm>
          <a:off x="228600" y="1447800"/>
          <a:ext cx="8763000" cy="5381627"/>
        </p:xfrm>
        <a:graphic>
          <a:graphicData uri="http://schemas.openxmlformats.org/drawingml/2006/table">
            <a:tbl>
              <a:tblPr rtl="1"/>
              <a:tblGrid>
                <a:gridCol w="4603008">
                  <a:extLst>
                    <a:ext uri="{9D8B030D-6E8A-4147-A177-3AD203B41FA5}">
                      <a16:colId xmlns:a16="http://schemas.microsoft.com/office/drawing/2014/main" val="20000"/>
                    </a:ext>
                  </a:extLst>
                </a:gridCol>
                <a:gridCol w="1512724">
                  <a:extLst>
                    <a:ext uri="{9D8B030D-6E8A-4147-A177-3AD203B41FA5}">
                      <a16:colId xmlns:a16="http://schemas.microsoft.com/office/drawing/2014/main" val="20001"/>
                    </a:ext>
                  </a:extLst>
                </a:gridCol>
                <a:gridCol w="1048103">
                  <a:extLst>
                    <a:ext uri="{9D8B030D-6E8A-4147-A177-3AD203B41FA5}">
                      <a16:colId xmlns:a16="http://schemas.microsoft.com/office/drawing/2014/main" val="20002"/>
                    </a:ext>
                  </a:extLst>
                </a:gridCol>
                <a:gridCol w="1599165">
                  <a:extLst>
                    <a:ext uri="{9D8B030D-6E8A-4147-A177-3AD203B41FA5}">
                      <a16:colId xmlns:a16="http://schemas.microsoft.com/office/drawing/2014/main" val="20003"/>
                    </a:ext>
                  </a:extLst>
                </a:gridCol>
              </a:tblGrid>
              <a:tr h="493316">
                <a:tc>
                  <a:txBody>
                    <a:bodyPr/>
                    <a:lstStyle/>
                    <a:p>
                      <a:pPr algn="ctr" rtl="1" fontAlgn="b"/>
                      <a:r>
                        <a:rPr lang="fa-IR" sz="1600" b="0" i="0" u="none" strike="noStrike" dirty="0">
                          <a:solidFill>
                            <a:srgbClr val="000000"/>
                          </a:solidFill>
                          <a:latin typeface="B Nazanin"/>
                          <a:cs typeface="B Nazanin" pitchFamily="2" charset="-78"/>
                        </a:rPr>
                        <a:t> پرداخت کنندگان</a:t>
                      </a:r>
                    </a:p>
                  </a:txBody>
                  <a:tcPr marL="5624" marR="5624" marT="5624"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rtl="1" fontAlgn="b"/>
                      <a:r>
                        <a:rPr lang="fa-IR" sz="1600" b="0" i="0" u="none" strike="noStrike" dirty="0">
                          <a:solidFill>
                            <a:srgbClr val="000000"/>
                          </a:solidFill>
                          <a:latin typeface="B Nazanin"/>
                          <a:cs typeface="B Nazanin" pitchFamily="2" charset="-78"/>
                        </a:rPr>
                        <a:t> موعد کسر و ایصال</a:t>
                      </a:r>
                    </a:p>
                  </a:txBody>
                  <a:tcPr marL="5624" marR="5624" marT="5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rtl="1" fontAlgn="b"/>
                      <a:r>
                        <a:rPr lang="fa-IR" sz="1600" b="0" i="0" u="none" strike="noStrike" dirty="0">
                          <a:solidFill>
                            <a:srgbClr val="000000"/>
                          </a:solidFill>
                          <a:latin typeface="B Nazanin"/>
                          <a:cs typeface="B Nazanin" pitchFamily="2" charset="-78"/>
                        </a:rPr>
                        <a:t> میزان </a:t>
                      </a:r>
                      <a:endParaRPr lang="en-US" sz="1600" b="0" i="0" u="none" strike="noStrike" dirty="0">
                        <a:solidFill>
                          <a:srgbClr val="000000"/>
                        </a:solidFill>
                        <a:latin typeface="B Nazanin"/>
                        <a:cs typeface="B Nazanin" pitchFamily="2" charset="-78"/>
                      </a:endParaRPr>
                    </a:p>
                    <a:p>
                      <a:pPr algn="ctr" rtl="1" fontAlgn="b"/>
                      <a:r>
                        <a:rPr lang="fa-IR" sz="1600" b="0" i="0" u="none" strike="noStrike" dirty="0">
                          <a:solidFill>
                            <a:srgbClr val="000000"/>
                          </a:solidFill>
                          <a:latin typeface="B Nazanin"/>
                          <a:cs typeface="B Nazanin" pitchFamily="2" charset="-78"/>
                        </a:rPr>
                        <a:t>کسر مالیات</a:t>
                      </a:r>
                    </a:p>
                  </a:txBody>
                  <a:tcPr marL="5624" marR="5624" marT="56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ctr" rtl="1" fontAlgn="b"/>
                      <a:r>
                        <a:rPr lang="fa-IR" sz="1600" b="0" i="0" u="none" strike="noStrike" dirty="0">
                          <a:solidFill>
                            <a:srgbClr val="000000"/>
                          </a:solidFill>
                          <a:latin typeface="B Nazanin"/>
                          <a:cs typeface="B Nazanin" pitchFamily="2" charset="-78"/>
                        </a:rPr>
                        <a:t> ماده قانونی</a:t>
                      </a:r>
                    </a:p>
                  </a:txBody>
                  <a:tcPr marL="5624" marR="5624" marT="5624"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16788">
                <a:tc>
                  <a:txBody>
                    <a:bodyPr/>
                    <a:lstStyle/>
                    <a:p>
                      <a:pPr algn="ctr" rtl="1" fontAlgn="b"/>
                      <a:r>
                        <a:rPr lang="fa-IR" sz="1400" b="0" i="0" u="none" strike="noStrike" dirty="0">
                          <a:solidFill>
                            <a:srgbClr val="000000"/>
                          </a:solidFill>
                          <a:latin typeface="B Nazanin"/>
                          <a:cs typeface="B Nazanin" pitchFamily="2" charset="-78"/>
                        </a:rPr>
                        <a:t> پرداخت کنندگان اجاره محل ( موجر شخص حقیقی )</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a:solidFill>
                            <a:srgbClr val="000000"/>
                          </a:solidFill>
                          <a:latin typeface="B Nazanin"/>
                          <a:cs typeface="B Nazanin" pitchFamily="2" charset="-78"/>
                        </a:rPr>
                        <a:t> ده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a:solidFill>
                            <a:srgbClr val="000000"/>
                          </a:solidFill>
                          <a:latin typeface="B Nazanin"/>
                          <a:cs typeface="B Nazanin" pitchFamily="2" charset="-78"/>
                        </a:rPr>
                        <a:t> نرخ ماده 131</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تبصره 9 ماده 53</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1"/>
                  </a:ext>
                </a:extLst>
              </a:tr>
              <a:tr h="400757">
                <a:tc>
                  <a:txBody>
                    <a:bodyPr/>
                    <a:lstStyle/>
                    <a:p>
                      <a:pPr algn="ctr" rtl="1" fontAlgn="b"/>
                      <a:r>
                        <a:rPr lang="fa-IR" sz="1400" b="0" i="0" u="none" strike="noStrike" dirty="0">
                          <a:solidFill>
                            <a:srgbClr val="000000"/>
                          </a:solidFill>
                          <a:latin typeface="B Nazanin"/>
                          <a:cs typeface="B Nazanin" pitchFamily="2" charset="-78"/>
                        </a:rPr>
                        <a:t> پرداخت کنندگان اجاره محل ( موجر شخص حقوقی )</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a:solidFill>
                            <a:srgbClr val="000000"/>
                          </a:solidFill>
                          <a:latin typeface="B Nazanin"/>
                          <a:cs typeface="B Nazanin" pitchFamily="2" charset="-78"/>
                        </a:rPr>
                        <a:t> ده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a:solidFill>
                            <a:srgbClr val="000000"/>
                          </a:solidFill>
                          <a:latin typeface="B Nazanin"/>
                          <a:cs typeface="B Nazanin" pitchFamily="2" charset="-78"/>
                        </a:rPr>
                        <a:t> نرخ ماده 105(25%)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تبصره 9 ماده 53</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2"/>
                  </a:ext>
                </a:extLst>
              </a:tr>
              <a:tr h="400757">
                <a:tc>
                  <a:txBody>
                    <a:bodyPr/>
                    <a:lstStyle/>
                    <a:p>
                      <a:pPr algn="ctr" rtl="1" fontAlgn="b"/>
                      <a:r>
                        <a:rPr lang="fa-IR" sz="1400" b="0" i="0" u="none" strike="noStrike" dirty="0">
                          <a:solidFill>
                            <a:srgbClr val="000000"/>
                          </a:solidFill>
                          <a:latin typeface="B Nazanin"/>
                          <a:cs typeface="B Nazanin" pitchFamily="2" charset="-78"/>
                        </a:rPr>
                        <a:t> پرداخت کنندگان به وکلا</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a:solidFill>
                            <a:srgbClr val="000000"/>
                          </a:solidFill>
                          <a:latin typeface="B Nazanin"/>
                          <a:cs typeface="B Nazanin" pitchFamily="2" charset="-78"/>
                        </a:rPr>
                        <a:t> ده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0" fontAlgn="ctr"/>
                      <a:r>
                        <a:rPr lang="en-US" sz="1200" b="0" i="0" u="none" strike="noStrike">
                          <a:solidFill>
                            <a:srgbClr val="000000"/>
                          </a:solidFill>
                          <a:latin typeface="B Nazanin"/>
                          <a:cs typeface="B Nazanin" pitchFamily="2" charset="-78"/>
                        </a:rPr>
                        <a:t>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تبصره 2 ماده 93</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3"/>
                  </a:ext>
                </a:extLst>
              </a:tr>
              <a:tr h="400757">
                <a:tc>
                  <a:txBody>
                    <a:bodyPr/>
                    <a:lstStyle/>
                    <a:p>
                      <a:pPr algn="ctr" rtl="1" fontAlgn="b"/>
                      <a:r>
                        <a:rPr lang="fa-IR" sz="1400" b="0" i="0" u="none" strike="noStrike" dirty="0">
                          <a:solidFill>
                            <a:srgbClr val="000000"/>
                          </a:solidFill>
                          <a:latin typeface="B Nazanin"/>
                          <a:cs typeface="B Nazanin" pitchFamily="2" charset="-78"/>
                        </a:rPr>
                        <a:t> پرداخت کنندگان به اشخاص حقوقی خارجی</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a:solidFill>
                            <a:srgbClr val="000000"/>
                          </a:solidFill>
                          <a:latin typeface="B Nazanin"/>
                          <a:cs typeface="B Nazanin" pitchFamily="2" charset="-78"/>
                        </a:rPr>
                        <a:t> ده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a:solidFill>
                            <a:srgbClr val="000000"/>
                          </a:solidFill>
                          <a:latin typeface="B Nazanin"/>
                          <a:cs typeface="B Nazanin" pitchFamily="2" charset="-78"/>
                        </a:rPr>
                        <a:t>5% ویا 25%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بندهای الف و ب ماده 107</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4"/>
                  </a:ext>
                </a:extLst>
              </a:tr>
              <a:tr h="400757">
                <a:tc>
                  <a:txBody>
                    <a:bodyPr/>
                    <a:lstStyle/>
                    <a:p>
                      <a:pPr algn="ctr" rtl="1" fontAlgn="b"/>
                      <a:r>
                        <a:rPr lang="fa-IR" sz="1400" b="0" i="0" u="none" strike="noStrike" dirty="0">
                          <a:solidFill>
                            <a:srgbClr val="000000"/>
                          </a:solidFill>
                          <a:latin typeface="B Nazanin"/>
                          <a:cs typeface="B Nazanin" pitchFamily="2" charset="-78"/>
                        </a:rPr>
                        <a:t> پرداخت کنندگان به اشخاص حقوقی و حقیقی ایرانی</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تا پايان ماه بعد</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0" fontAlgn="ctr"/>
                      <a:r>
                        <a:rPr lang="fa-IR" sz="1200" b="0" i="0" u="none" strike="noStrike" dirty="0">
                          <a:solidFill>
                            <a:srgbClr val="000000"/>
                          </a:solidFill>
                          <a:latin typeface="B Nazanin"/>
                          <a:cs typeface="B Nazanin" pitchFamily="2" charset="-78"/>
                        </a:rPr>
                        <a:t>3</a:t>
                      </a:r>
                      <a:r>
                        <a:rPr lang="en-US" sz="1200" b="0" i="0" u="none" strike="noStrike" dirty="0">
                          <a:solidFill>
                            <a:srgbClr val="000000"/>
                          </a:solidFill>
                          <a:latin typeface="B Nazanin"/>
                          <a:cs typeface="B Nazanin" pitchFamily="2" charset="-78"/>
                        </a:rPr>
                        <a:t>%</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ماده 104</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5"/>
                  </a:ext>
                </a:extLst>
              </a:tr>
              <a:tr h="432355">
                <a:tc>
                  <a:txBody>
                    <a:bodyPr/>
                    <a:lstStyle/>
                    <a:p>
                      <a:pPr algn="ctr" rtl="1" fontAlgn="b"/>
                      <a:r>
                        <a:rPr lang="fa-IR" sz="1400" b="0" i="0" u="none" strike="noStrike" dirty="0">
                          <a:solidFill>
                            <a:srgbClr val="000000"/>
                          </a:solidFill>
                          <a:latin typeface="B Nazanin"/>
                          <a:cs typeface="B Nazanin" pitchFamily="2" charset="-78"/>
                        </a:rPr>
                        <a:t> واگذاری عملیات پیمانکاری موضوع بندهای (الف) و (ب) </a:t>
                      </a:r>
                    </a:p>
                    <a:p>
                      <a:pPr algn="ctr" rtl="1" fontAlgn="b"/>
                      <a:r>
                        <a:rPr lang="fa-IR" sz="1400" b="0" i="0" u="none" strike="noStrike" dirty="0">
                          <a:solidFill>
                            <a:srgbClr val="000000"/>
                          </a:solidFill>
                          <a:latin typeface="B Nazanin"/>
                          <a:cs typeface="B Nazanin" pitchFamily="2" charset="-78"/>
                        </a:rPr>
                        <a:t>ماده 107 ق.م.م به اشخاص حقوقی پیمانکاری</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a:solidFill>
                            <a:srgbClr val="000000"/>
                          </a:solidFill>
                          <a:latin typeface="B Nazanin"/>
                          <a:cs typeface="B Nazanin" pitchFamily="2" charset="-78"/>
                        </a:rPr>
                        <a:t> سی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0" fontAlgn="ctr"/>
                      <a:r>
                        <a:rPr lang="en-US" sz="1200" b="0" i="0" u="none" strike="noStrike">
                          <a:solidFill>
                            <a:srgbClr val="000000"/>
                          </a:solidFill>
                          <a:latin typeface="B Nazanin"/>
                          <a:cs typeface="B Nazanin" pitchFamily="2" charset="-78"/>
                        </a:rPr>
                        <a:t>2.5%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تبصره 1 ماده 107</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6"/>
                  </a:ext>
                </a:extLst>
              </a:tr>
              <a:tr h="400757">
                <a:tc>
                  <a:txBody>
                    <a:bodyPr/>
                    <a:lstStyle/>
                    <a:p>
                      <a:pPr algn="ctr" rtl="1" fontAlgn="b"/>
                      <a:r>
                        <a:rPr lang="fa-IR" sz="1400" b="0" i="0" u="none" strike="noStrike" dirty="0">
                          <a:solidFill>
                            <a:srgbClr val="000000"/>
                          </a:solidFill>
                          <a:latin typeface="B Nazanin"/>
                          <a:cs typeface="B Nazanin" pitchFamily="2" charset="-78"/>
                        </a:rPr>
                        <a:t> پرداخت کنندگان حقوق</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سی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a:solidFill>
                            <a:srgbClr val="000000"/>
                          </a:solidFill>
                          <a:latin typeface="B Nazanin"/>
                          <a:cs typeface="B Nazanin" pitchFamily="2" charset="-78"/>
                        </a:rPr>
                        <a:t> نرخ ماده 85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ماده 86</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7"/>
                  </a:ext>
                </a:extLst>
              </a:tr>
              <a:tr h="400757">
                <a:tc>
                  <a:txBody>
                    <a:bodyPr/>
                    <a:lstStyle/>
                    <a:p>
                      <a:pPr algn="ctr" rtl="1" fontAlgn="b"/>
                      <a:r>
                        <a:rPr lang="fa-IR" sz="1400" b="0" i="0" u="none" strike="noStrike" dirty="0">
                          <a:solidFill>
                            <a:srgbClr val="000000"/>
                          </a:solidFill>
                          <a:latin typeface="B Nazanin"/>
                          <a:cs typeface="B Nazanin" pitchFamily="2" charset="-78"/>
                        </a:rPr>
                        <a:t> پرداخت از طرف غیر پرداخت کنندگان حقوق اصلی</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سی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dirty="0">
                          <a:solidFill>
                            <a:srgbClr val="000000"/>
                          </a:solidFill>
                          <a:latin typeface="B Nazanin"/>
                          <a:cs typeface="B Nazanin" pitchFamily="2" charset="-78"/>
                        </a:rPr>
                        <a:t>  نرخ ماده 85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تبصره ذیل ماده 86</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8"/>
                  </a:ext>
                </a:extLst>
              </a:tr>
              <a:tr h="400757">
                <a:tc>
                  <a:txBody>
                    <a:bodyPr/>
                    <a:lstStyle/>
                    <a:p>
                      <a:pPr algn="ctr" rtl="1" fontAlgn="b"/>
                      <a:r>
                        <a:rPr lang="fa-IR" sz="1400" b="0" i="0" u="none" strike="noStrike" dirty="0">
                          <a:solidFill>
                            <a:srgbClr val="000000"/>
                          </a:solidFill>
                          <a:latin typeface="B Nazanin"/>
                          <a:cs typeface="B Nazanin" pitchFamily="2" charset="-78"/>
                        </a:rPr>
                        <a:t> دریافت کنندگان حقوق از اشخاص مقیم خارج</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سی روز</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dirty="0">
                          <a:solidFill>
                            <a:srgbClr val="000000"/>
                          </a:solidFill>
                          <a:latin typeface="B Nazanin"/>
                          <a:cs typeface="B Nazanin" pitchFamily="2" charset="-78"/>
                        </a:rPr>
                        <a:t> نرخ ماده 85</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ماده 88</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09"/>
                  </a:ext>
                </a:extLst>
              </a:tr>
              <a:tr h="400757">
                <a:tc>
                  <a:txBody>
                    <a:bodyPr/>
                    <a:lstStyle/>
                    <a:p>
                      <a:pPr algn="ctr" rtl="1" fontAlgn="b"/>
                      <a:r>
                        <a:rPr lang="fa-IR" sz="1400" b="0" i="0" u="none" strike="noStrike" dirty="0">
                          <a:solidFill>
                            <a:srgbClr val="000000"/>
                          </a:solidFill>
                          <a:latin typeface="B Nazanin"/>
                          <a:cs typeface="B Nazanin" pitchFamily="2" charset="-78"/>
                        </a:rPr>
                        <a:t> صاحبان سرمایه در مضاربه</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زمان تسلیم اظهارنامه</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dirty="0">
                          <a:solidFill>
                            <a:srgbClr val="000000"/>
                          </a:solidFill>
                          <a:latin typeface="B Nazanin"/>
                          <a:cs typeface="B Nazanin" pitchFamily="2" charset="-78"/>
                        </a:rPr>
                        <a:t> نرخ ماده 131</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ماده 102</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10"/>
                  </a:ext>
                </a:extLst>
              </a:tr>
              <a:tr h="432355">
                <a:tc>
                  <a:txBody>
                    <a:bodyPr/>
                    <a:lstStyle/>
                    <a:p>
                      <a:pPr algn="ctr" rtl="1" fontAlgn="b"/>
                      <a:r>
                        <a:rPr lang="fa-IR" sz="1400" b="0" i="0" u="none" strike="noStrike" dirty="0">
                          <a:solidFill>
                            <a:srgbClr val="000000"/>
                          </a:solidFill>
                          <a:latin typeface="B Nazanin"/>
                          <a:cs typeface="B Nazanin" pitchFamily="2" charset="-78"/>
                        </a:rPr>
                        <a:t> بیمه گران اتکایی خارجی</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وجوه کسر شده </a:t>
                      </a:r>
                    </a:p>
                    <a:p>
                      <a:pPr algn="ctr" rtl="1" fontAlgn="b"/>
                      <a:r>
                        <a:rPr lang="fa-IR" sz="1400" b="0" i="0" u="none" strike="noStrike" dirty="0">
                          <a:solidFill>
                            <a:srgbClr val="000000"/>
                          </a:solidFill>
                          <a:latin typeface="B Nazanin"/>
                          <a:cs typeface="B Nazanin" pitchFamily="2" charset="-78"/>
                        </a:rPr>
                        <a:t>هرماه سی روزه</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dirty="0">
                          <a:solidFill>
                            <a:srgbClr val="000000"/>
                          </a:solidFill>
                          <a:latin typeface="B Nazanin"/>
                          <a:cs typeface="B Nazanin" pitchFamily="2" charset="-78"/>
                        </a:rPr>
                        <a:t>2 درصد</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تبصره 5 ماده 109</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11"/>
                  </a:ext>
                </a:extLst>
              </a:tr>
              <a:tr h="400757">
                <a:tc>
                  <a:txBody>
                    <a:bodyPr/>
                    <a:lstStyle/>
                    <a:p>
                      <a:pPr algn="ctr" rtl="1" fontAlgn="b"/>
                      <a:r>
                        <a:rPr lang="fa-IR" sz="1400" b="0" i="0" u="none" strike="noStrike" dirty="0">
                          <a:solidFill>
                            <a:srgbClr val="000000"/>
                          </a:solidFill>
                          <a:latin typeface="B Nazanin"/>
                          <a:cs typeface="B Nazanin" pitchFamily="2" charset="-78"/>
                        </a:rPr>
                        <a:t> کارگزاران بورس ها و بازارهای خارج از بورس</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در زمان انتقال</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ctr"/>
                      <a:r>
                        <a:rPr lang="fa-IR" sz="1200" b="0" i="0" u="none" strike="noStrike" dirty="0">
                          <a:solidFill>
                            <a:srgbClr val="000000"/>
                          </a:solidFill>
                          <a:latin typeface="B Nazanin"/>
                          <a:cs typeface="B Nazanin" pitchFamily="2" charset="-78"/>
                        </a:rPr>
                        <a:t>نیم درصد</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rtl="1" fontAlgn="b"/>
                      <a:r>
                        <a:rPr lang="fa-IR" sz="1400" b="0" i="0" u="none" strike="noStrike" dirty="0">
                          <a:solidFill>
                            <a:srgbClr val="000000"/>
                          </a:solidFill>
                          <a:latin typeface="B Nazanin"/>
                          <a:cs typeface="B Nazanin" pitchFamily="2" charset="-78"/>
                        </a:rPr>
                        <a:t> 143 مکرر الحاقی</a:t>
                      </a:r>
                    </a:p>
                  </a:txBody>
                  <a:tcPr marL="5624" marR="5624" marT="562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099705364"/>
      </p:ext>
    </p:extLst>
  </p:cSld>
  <p:clrMapOvr>
    <a:masterClrMapping/>
  </p:clrMapOvr>
  <p:transition>
    <p:wipe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هفتم : مالیات تکلیفی</a:t>
            </a:r>
            <a:endParaRPr lang="en-US" dirty="0">
              <a:cs typeface="B Nazanin" pitchFamily="2" charset="-78"/>
            </a:endParaRPr>
          </a:p>
          <a:p>
            <a:pPr algn="ctr" rtl="0">
              <a:defRPr/>
            </a:pPr>
            <a:r>
              <a:rPr lang="fa-IR" dirty="0"/>
              <a:t> </a:t>
            </a:r>
            <a:endParaRPr lang="en-US" dirty="0"/>
          </a:p>
        </p:txBody>
      </p:sp>
      <p:graphicFrame>
        <p:nvGraphicFramePr>
          <p:cNvPr id="5" name="Table 4"/>
          <p:cNvGraphicFramePr>
            <a:graphicFrameLocks noGrp="1"/>
          </p:cNvGraphicFramePr>
          <p:nvPr/>
        </p:nvGraphicFramePr>
        <p:xfrm>
          <a:off x="1066800" y="914400"/>
          <a:ext cx="6934200" cy="685800"/>
        </p:xfrm>
        <a:graphic>
          <a:graphicData uri="http://schemas.openxmlformats.org/drawingml/2006/table">
            <a:tbl>
              <a:tblPr rtl="1"/>
              <a:tblGrid>
                <a:gridCol w="6934200">
                  <a:extLst>
                    <a:ext uri="{9D8B030D-6E8A-4147-A177-3AD203B41FA5}">
                      <a16:colId xmlns:a16="http://schemas.microsoft.com/office/drawing/2014/main" val="20000"/>
                    </a:ext>
                  </a:extLst>
                </a:gridCol>
              </a:tblGrid>
              <a:tr h="685800">
                <a:tc>
                  <a:txBody>
                    <a:bodyPr/>
                    <a:lstStyle/>
                    <a:p>
                      <a:pPr algn="ctr" rtl="1" fontAlgn="ctr"/>
                      <a:r>
                        <a:rPr lang="fa-IR" sz="1800" b="1" i="0" u="none" strike="noStrike" dirty="0">
                          <a:solidFill>
                            <a:srgbClr val="000000"/>
                          </a:solidFill>
                          <a:effectLst>
                            <a:outerShdw blurRad="38100" dist="38100" dir="2700000" algn="tl">
                              <a:srgbClr val="000000">
                                <a:alpha val="43137"/>
                              </a:srgbClr>
                            </a:outerShdw>
                          </a:effectLst>
                          <a:latin typeface="B Nazanin"/>
                          <a:cs typeface="B Nazanin" pitchFamily="2" charset="-78"/>
                        </a:rPr>
                        <a:t> جدول جرایم مربوط به مالیات تکلیفی</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620713" y="2282825"/>
          <a:ext cx="7940675" cy="2289219"/>
        </p:xfrm>
        <a:graphic>
          <a:graphicData uri="http://schemas.openxmlformats.org/drawingml/2006/table">
            <a:tbl>
              <a:tblPr rtl="1"/>
              <a:tblGrid>
                <a:gridCol w="3183595">
                  <a:extLst>
                    <a:ext uri="{9D8B030D-6E8A-4147-A177-3AD203B41FA5}">
                      <a16:colId xmlns:a16="http://schemas.microsoft.com/office/drawing/2014/main" val="20000"/>
                    </a:ext>
                  </a:extLst>
                </a:gridCol>
                <a:gridCol w="598443">
                  <a:extLst>
                    <a:ext uri="{9D8B030D-6E8A-4147-A177-3AD203B41FA5}">
                      <a16:colId xmlns:a16="http://schemas.microsoft.com/office/drawing/2014/main" val="20001"/>
                    </a:ext>
                  </a:extLst>
                </a:gridCol>
                <a:gridCol w="671233">
                  <a:extLst>
                    <a:ext uri="{9D8B030D-6E8A-4147-A177-3AD203B41FA5}">
                      <a16:colId xmlns:a16="http://schemas.microsoft.com/office/drawing/2014/main" val="20002"/>
                    </a:ext>
                  </a:extLst>
                </a:gridCol>
                <a:gridCol w="3487404">
                  <a:extLst>
                    <a:ext uri="{9D8B030D-6E8A-4147-A177-3AD203B41FA5}">
                      <a16:colId xmlns:a16="http://schemas.microsoft.com/office/drawing/2014/main" val="20003"/>
                    </a:ext>
                  </a:extLst>
                </a:gridCol>
              </a:tblGrid>
              <a:tr h="727393">
                <a:tc>
                  <a:txBody>
                    <a:bodyPr/>
                    <a:lstStyle/>
                    <a:p>
                      <a:pPr algn="ctr" rtl="1" fontAlgn="ctr"/>
                      <a:r>
                        <a:rPr lang="fa-IR" sz="1800" b="0" i="0" u="none" strike="noStrike" dirty="0">
                          <a:solidFill>
                            <a:srgbClr val="000000"/>
                          </a:solidFill>
                          <a:latin typeface="B Nazanin"/>
                          <a:cs typeface="B Nazanin" pitchFamily="2" charset="-78"/>
                        </a:rPr>
                        <a:t> موضوع جریمه</a:t>
                      </a:r>
                    </a:p>
                  </a:txBody>
                  <a:tcPr marL="7595" marR="7595" marT="7593"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tc>
                  <a:txBody>
                    <a:bodyPr/>
                    <a:lstStyle/>
                    <a:p>
                      <a:pPr algn="ctr" rtl="1" fontAlgn="ctr"/>
                      <a:r>
                        <a:rPr lang="fa-IR" sz="1800" b="0" i="0" u="none" strike="noStrike" dirty="0">
                          <a:solidFill>
                            <a:srgbClr val="000000"/>
                          </a:solidFill>
                          <a:latin typeface="B Nazanin"/>
                          <a:cs typeface="B Nazanin" pitchFamily="2" charset="-78"/>
                        </a:rPr>
                        <a:t> ماده</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tc>
                  <a:txBody>
                    <a:bodyPr/>
                    <a:lstStyle/>
                    <a:p>
                      <a:pPr algn="ctr" rtl="1" fontAlgn="ctr"/>
                      <a:r>
                        <a:rPr lang="fa-IR" sz="1800" b="0" i="0" u="none" strike="noStrike" dirty="0">
                          <a:solidFill>
                            <a:srgbClr val="000000"/>
                          </a:solidFill>
                          <a:latin typeface="B Nazanin"/>
                          <a:cs typeface="B Nazanin" pitchFamily="2" charset="-78"/>
                        </a:rPr>
                        <a:t> نرخ</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tc>
                  <a:txBody>
                    <a:bodyPr/>
                    <a:lstStyle/>
                    <a:p>
                      <a:pPr algn="ctr" rtl="1" fontAlgn="ctr"/>
                      <a:r>
                        <a:rPr lang="fa-IR" sz="1800" b="0" i="0" u="none" strike="noStrike" dirty="0">
                          <a:solidFill>
                            <a:srgbClr val="000000"/>
                          </a:solidFill>
                          <a:latin typeface="B Nazanin"/>
                          <a:cs typeface="B Nazanin" pitchFamily="2" charset="-78"/>
                        </a:rPr>
                        <a:t> مأخذ</a:t>
                      </a:r>
                    </a:p>
                  </a:txBody>
                  <a:tcPr marL="7595" marR="7595" marT="7593"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704661">
                <a:tc>
                  <a:txBody>
                    <a:bodyPr/>
                    <a:lstStyle/>
                    <a:p>
                      <a:pPr algn="ctr" rtl="1" fontAlgn="ctr"/>
                      <a:r>
                        <a:rPr lang="fa-IR" sz="1800" b="0" i="0" u="none" strike="noStrike" dirty="0">
                          <a:solidFill>
                            <a:srgbClr val="000000"/>
                          </a:solidFill>
                          <a:latin typeface="B Nazanin"/>
                          <a:cs typeface="B Nazanin" pitchFamily="2" charset="-78"/>
                        </a:rPr>
                        <a:t> تسلیم خلاف واقع و یا عدم تسلیم قرارداد</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tc>
                  <a:txBody>
                    <a:bodyPr/>
                    <a:lstStyle/>
                    <a:p>
                      <a:pPr algn="ctr" rtl="0" fontAlgn="ctr"/>
                      <a:r>
                        <a:rPr lang="en-US" sz="1800" b="0" i="0" u="none" strike="noStrike" dirty="0">
                          <a:solidFill>
                            <a:srgbClr val="000000"/>
                          </a:solidFill>
                          <a:latin typeface="B Nazanin"/>
                          <a:cs typeface="B Nazanin" pitchFamily="2" charset="-78"/>
                        </a:rPr>
                        <a:t>197</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tc>
                  <a:txBody>
                    <a:bodyPr/>
                    <a:lstStyle/>
                    <a:p>
                      <a:pPr algn="ctr" rtl="0" fontAlgn="ctr"/>
                      <a:r>
                        <a:rPr lang="en-US" sz="1800" b="0" i="0" u="none" strike="noStrike" dirty="0">
                          <a:solidFill>
                            <a:srgbClr val="000000"/>
                          </a:solidFill>
                          <a:latin typeface="B Nazanin"/>
                          <a:cs typeface="B Nazanin" pitchFamily="2" charset="-78"/>
                        </a:rPr>
                        <a:t>1%</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tc>
                  <a:txBody>
                    <a:bodyPr/>
                    <a:lstStyle/>
                    <a:p>
                      <a:pPr algn="ctr" rtl="1" fontAlgn="ctr"/>
                      <a:r>
                        <a:rPr lang="fa-IR" sz="1800" b="0" i="0" u="none" strike="noStrike" dirty="0">
                          <a:solidFill>
                            <a:srgbClr val="000000"/>
                          </a:solidFill>
                          <a:latin typeface="B Nazanin"/>
                          <a:cs typeface="B Nazanin" pitchFamily="2" charset="-78"/>
                        </a:rPr>
                        <a:t> مبلغ قرارداد</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extLst>
                  <a:ext uri="{0D108BD9-81ED-4DB2-BD59-A6C34878D82A}">
                    <a16:rowId xmlns:a16="http://schemas.microsoft.com/office/drawing/2014/main" val="10001"/>
                  </a:ext>
                </a:extLst>
              </a:tr>
              <a:tr h="681932">
                <a:tc>
                  <a:txBody>
                    <a:bodyPr/>
                    <a:lstStyle/>
                    <a:p>
                      <a:pPr algn="ctr" rtl="1" fontAlgn="ctr"/>
                      <a:r>
                        <a:rPr lang="fa-IR" sz="1800" b="0" i="0" u="none" strike="noStrike" dirty="0">
                          <a:solidFill>
                            <a:srgbClr val="000000"/>
                          </a:solidFill>
                          <a:latin typeface="B Nazanin"/>
                          <a:cs typeface="B Nazanin" pitchFamily="2" charset="-78"/>
                        </a:rPr>
                        <a:t> عدم کسر و ایصال مالیات مودیان</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tc>
                  <a:txBody>
                    <a:bodyPr/>
                    <a:lstStyle/>
                    <a:p>
                      <a:pPr algn="ctr" rtl="0" fontAlgn="ctr"/>
                      <a:r>
                        <a:rPr lang="en-US" sz="1800" b="0" i="0" u="none" strike="noStrike" dirty="0">
                          <a:solidFill>
                            <a:srgbClr val="000000"/>
                          </a:solidFill>
                          <a:latin typeface="B Nazanin"/>
                          <a:cs typeface="B Nazanin" pitchFamily="2" charset="-78"/>
                        </a:rPr>
                        <a:t>199</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tc>
                  <a:txBody>
                    <a:bodyPr/>
                    <a:lstStyle/>
                    <a:p>
                      <a:pPr algn="ctr" rtl="0" fontAlgn="ctr"/>
                      <a:r>
                        <a:rPr lang="en-US" sz="1800" b="0" i="0" u="none" strike="noStrike" dirty="0">
                          <a:solidFill>
                            <a:srgbClr val="000000"/>
                          </a:solidFill>
                          <a:latin typeface="B Nazanin"/>
                          <a:cs typeface="B Nazanin" pitchFamily="2" charset="-78"/>
                        </a:rPr>
                        <a:t>20%</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tc>
                  <a:txBody>
                    <a:bodyPr/>
                    <a:lstStyle/>
                    <a:p>
                      <a:pPr algn="ctr" rtl="1" fontAlgn="ctr"/>
                      <a:r>
                        <a:rPr lang="fa-IR" sz="1800" b="0" i="0" u="none" strike="noStrike" dirty="0">
                          <a:solidFill>
                            <a:srgbClr val="000000"/>
                          </a:solidFill>
                          <a:latin typeface="B Nazanin"/>
                          <a:cs typeface="B Nazanin" pitchFamily="2" charset="-78"/>
                        </a:rPr>
                        <a:t> مالیات پرداخت نشده</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solidFill>
                  </a:tcPr>
                </a:tc>
                <a:extLst>
                  <a:ext uri="{0D108BD9-81ED-4DB2-BD59-A6C34878D82A}">
                    <a16:rowId xmlns:a16="http://schemas.microsoft.com/office/drawing/2014/main" val="10002"/>
                  </a:ext>
                </a:extLst>
              </a:tr>
              <a:tr h="175188">
                <a:tc>
                  <a:txBody>
                    <a:bodyPr/>
                    <a:lstStyle/>
                    <a:p>
                      <a:pPr algn="ctr" rtl="0" fontAlgn="ctr"/>
                      <a:r>
                        <a:rPr lang="en-US" sz="1100" b="0" i="0" u="none" strike="noStrike" dirty="0">
                          <a:solidFill>
                            <a:srgbClr val="000000"/>
                          </a:solidFill>
                          <a:latin typeface="B Nazanin"/>
                        </a:rPr>
                        <a:t> </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tc>
                  <a:txBody>
                    <a:bodyPr/>
                    <a:lstStyle/>
                    <a:p>
                      <a:pPr algn="ctr" rtl="0" fontAlgn="ctr"/>
                      <a:r>
                        <a:rPr lang="en-US" sz="1100" b="0" i="0" u="none" strike="noStrike" dirty="0">
                          <a:solidFill>
                            <a:srgbClr val="000000"/>
                          </a:solidFill>
                          <a:latin typeface="B Nazanin"/>
                        </a:rPr>
                        <a:t> </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tc>
                  <a:txBody>
                    <a:bodyPr/>
                    <a:lstStyle/>
                    <a:p>
                      <a:pPr algn="ctr" rtl="0" fontAlgn="ctr"/>
                      <a:r>
                        <a:rPr lang="en-US" sz="1100" b="0" i="0" u="none" strike="noStrike" dirty="0">
                          <a:solidFill>
                            <a:srgbClr val="000000"/>
                          </a:solidFill>
                          <a:latin typeface="B Nazanin"/>
                        </a:rPr>
                        <a:t> </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tc>
                  <a:txBody>
                    <a:bodyPr/>
                    <a:lstStyle/>
                    <a:p>
                      <a:pPr algn="ctr" rtl="0" fontAlgn="ctr"/>
                      <a:r>
                        <a:rPr lang="en-US" sz="1100" b="0" i="0" u="none" strike="noStrike" dirty="0">
                          <a:solidFill>
                            <a:srgbClr val="000000"/>
                          </a:solidFill>
                          <a:latin typeface="B Nazanin"/>
                        </a:rPr>
                        <a:t> </a:t>
                      </a:r>
                    </a:p>
                  </a:txBody>
                  <a:tcPr marL="7595" marR="7595"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19093607"/>
      </p:ext>
    </p:extLst>
  </p:cSld>
  <p:clrMapOvr>
    <a:masterClrMapping/>
  </p:clrMapOvr>
  <p:transition>
    <p:wipe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هشتم : رسیدگی به حساب هزینه و مالیات حقوق و دستمزد</a:t>
            </a:r>
            <a:endParaRPr lang="en-US" dirty="0">
              <a:cs typeface="B Nazanin" pitchFamily="2" charset="-78"/>
            </a:endParaRPr>
          </a:p>
          <a:p>
            <a:pPr algn="ctr" rtl="0">
              <a:defRPr/>
            </a:pPr>
            <a:endParaRPr lang="en-US" dirty="0">
              <a:cs typeface="B Nazanin" pitchFamily="2" charset="-78"/>
            </a:endParaRPr>
          </a:p>
          <a:p>
            <a:pPr algn="ctr" rtl="0">
              <a:defRPr/>
            </a:pPr>
            <a:r>
              <a:rPr lang="fa-IR" dirty="0"/>
              <a:t> </a:t>
            </a:r>
            <a:endParaRPr lang="en-US" dirty="0"/>
          </a:p>
        </p:txBody>
      </p:sp>
      <p:graphicFrame>
        <p:nvGraphicFramePr>
          <p:cNvPr id="6" name="Table 5"/>
          <p:cNvGraphicFramePr>
            <a:graphicFrameLocks noGrp="1"/>
          </p:cNvGraphicFramePr>
          <p:nvPr/>
        </p:nvGraphicFramePr>
        <p:xfrm>
          <a:off x="457200" y="2011363"/>
          <a:ext cx="8229600" cy="1570037"/>
        </p:xfrm>
        <a:graphic>
          <a:graphicData uri="http://schemas.openxmlformats.org/drawingml/2006/table">
            <a:tbl>
              <a:tblPr rtl="1"/>
              <a:tblGrid>
                <a:gridCol w="428502">
                  <a:extLst>
                    <a:ext uri="{9D8B030D-6E8A-4147-A177-3AD203B41FA5}">
                      <a16:colId xmlns:a16="http://schemas.microsoft.com/office/drawing/2014/main" val="20000"/>
                    </a:ext>
                  </a:extLst>
                </a:gridCol>
                <a:gridCol w="312716">
                  <a:extLst>
                    <a:ext uri="{9D8B030D-6E8A-4147-A177-3AD203B41FA5}">
                      <a16:colId xmlns:a16="http://schemas.microsoft.com/office/drawing/2014/main" val="20001"/>
                    </a:ext>
                  </a:extLst>
                </a:gridCol>
                <a:gridCol w="980704">
                  <a:extLst>
                    <a:ext uri="{9D8B030D-6E8A-4147-A177-3AD203B41FA5}">
                      <a16:colId xmlns:a16="http://schemas.microsoft.com/office/drawing/2014/main" val="20002"/>
                    </a:ext>
                  </a:extLst>
                </a:gridCol>
                <a:gridCol w="1222168">
                  <a:extLst>
                    <a:ext uri="{9D8B030D-6E8A-4147-A177-3AD203B41FA5}">
                      <a16:colId xmlns:a16="http://schemas.microsoft.com/office/drawing/2014/main" val="20003"/>
                    </a:ext>
                  </a:extLst>
                </a:gridCol>
                <a:gridCol w="1023258">
                  <a:extLst>
                    <a:ext uri="{9D8B030D-6E8A-4147-A177-3AD203B41FA5}">
                      <a16:colId xmlns:a16="http://schemas.microsoft.com/office/drawing/2014/main" val="20004"/>
                    </a:ext>
                  </a:extLst>
                </a:gridCol>
                <a:gridCol w="781792">
                  <a:extLst>
                    <a:ext uri="{9D8B030D-6E8A-4147-A177-3AD203B41FA5}">
                      <a16:colId xmlns:a16="http://schemas.microsoft.com/office/drawing/2014/main" val="20005"/>
                    </a:ext>
                  </a:extLst>
                </a:gridCol>
                <a:gridCol w="1004454">
                  <a:extLst>
                    <a:ext uri="{9D8B030D-6E8A-4147-A177-3AD203B41FA5}">
                      <a16:colId xmlns:a16="http://schemas.microsoft.com/office/drawing/2014/main" val="20006"/>
                    </a:ext>
                  </a:extLst>
                </a:gridCol>
                <a:gridCol w="1232066">
                  <a:extLst>
                    <a:ext uri="{9D8B030D-6E8A-4147-A177-3AD203B41FA5}">
                      <a16:colId xmlns:a16="http://schemas.microsoft.com/office/drawing/2014/main" val="20007"/>
                    </a:ext>
                  </a:extLst>
                </a:gridCol>
                <a:gridCol w="734290">
                  <a:extLst>
                    <a:ext uri="{9D8B030D-6E8A-4147-A177-3AD203B41FA5}">
                      <a16:colId xmlns:a16="http://schemas.microsoft.com/office/drawing/2014/main" val="20008"/>
                    </a:ext>
                  </a:extLst>
                </a:gridCol>
                <a:gridCol w="509650">
                  <a:extLst>
                    <a:ext uri="{9D8B030D-6E8A-4147-A177-3AD203B41FA5}">
                      <a16:colId xmlns:a16="http://schemas.microsoft.com/office/drawing/2014/main" val="20009"/>
                    </a:ext>
                  </a:extLst>
                </a:gridCol>
              </a:tblGrid>
              <a:tr h="1067015">
                <a:tc>
                  <a:txBody>
                    <a:bodyPr/>
                    <a:lstStyle/>
                    <a:p>
                      <a:pPr algn="ctr" rtl="1" fontAlgn="ctr"/>
                      <a:r>
                        <a:rPr lang="fa-IR" sz="1400" b="0" i="0" u="none" strike="noStrike" dirty="0">
                          <a:latin typeface="B Zar"/>
                          <a:cs typeface="B Nazanin" pitchFamily="2" charset="-78"/>
                        </a:rPr>
                        <a:t> ردیف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ماه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جمع حقوق ودستمزد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جمع حقوق و</a:t>
                      </a:r>
                    </a:p>
                    <a:p>
                      <a:pPr algn="ctr" rtl="1" fontAlgn="ctr"/>
                      <a:r>
                        <a:rPr lang="fa-IR" sz="1400" b="0" i="0" u="none" strike="noStrike" dirty="0">
                          <a:latin typeface="B Zar"/>
                          <a:cs typeface="B Nazanin" pitchFamily="2" charset="-78"/>
                        </a:rPr>
                        <a:t>دستمزد</a:t>
                      </a:r>
                    </a:p>
                    <a:p>
                      <a:pPr algn="ctr" rtl="1" fontAlgn="ctr"/>
                      <a:r>
                        <a:rPr lang="fa-IR" sz="1400" b="0" i="0" u="none" strike="noStrike" dirty="0">
                          <a:latin typeface="B Zar"/>
                          <a:cs typeface="B Nazanin" pitchFamily="2" charset="-78"/>
                        </a:rPr>
                        <a:t> مشمول مالیات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تاریخ</a:t>
                      </a:r>
                    </a:p>
                    <a:p>
                      <a:pPr algn="ctr" rtl="1" fontAlgn="ctr"/>
                      <a:r>
                        <a:rPr lang="fa-IR" sz="1400" b="0" i="0" u="none" strike="noStrike" dirty="0">
                          <a:latin typeface="B Zar"/>
                          <a:cs typeface="B Nazanin" pitchFamily="2" charset="-78"/>
                        </a:rPr>
                        <a:t> پرداخت تخصیص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مالیات متعلق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مبلغ</a:t>
                      </a:r>
                    </a:p>
                    <a:p>
                      <a:pPr algn="ctr" rtl="1" fontAlgn="ctr"/>
                      <a:r>
                        <a:rPr lang="fa-IR" sz="1400" b="0" i="0" u="none" strike="noStrike" dirty="0">
                          <a:latin typeface="B Zar"/>
                          <a:cs typeface="B Nazanin" pitchFamily="2" charset="-78"/>
                        </a:rPr>
                        <a:t> مالیات پرداختی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 شماره و تاریخ</a:t>
                      </a:r>
                    </a:p>
                    <a:p>
                      <a:pPr algn="ctr" rtl="1" fontAlgn="ctr"/>
                      <a:r>
                        <a:rPr lang="fa-IR" sz="1400" b="0" i="0" u="none" strike="noStrike" dirty="0">
                          <a:latin typeface="B Zar"/>
                          <a:cs typeface="B Nazanin" pitchFamily="2" charset="-78"/>
                        </a:rPr>
                        <a:t> قبض رسید مالیاتی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مانده بدهی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1" fontAlgn="ctr"/>
                      <a:r>
                        <a:rPr lang="fa-IR" sz="1400" b="0" i="0" u="none" strike="noStrike" dirty="0">
                          <a:latin typeface="B Zar"/>
                          <a:cs typeface="B Nazanin" pitchFamily="2" charset="-78"/>
                        </a:rPr>
                        <a:t>جریمه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503022">
                <a:tc>
                  <a:txBody>
                    <a:bodyPr/>
                    <a:lstStyle/>
                    <a:p>
                      <a:pPr algn="ctr" rtl="0" fontAlgn="ctr"/>
                      <a:endParaRPr lang="en-US" sz="700" b="0" i="1" u="none" strike="noStrike" dirty="0">
                        <a:latin typeface="B Za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1" fontAlgn="ctr"/>
                      <a:endParaRPr lang="fa-IR" sz="700" b="0" i="1" u="none" strike="noStrike" dirty="0">
                        <a:latin typeface="B Zar"/>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fa-IR" sz="1600" b="1" i="0" u="none" strike="noStrike" dirty="0">
                          <a:latin typeface="B Zar"/>
                          <a:cs typeface="B Nazanin" pitchFamily="2" charset="-78"/>
                        </a:rPr>
                        <a:t>1</a:t>
                      </a:r>
                      <a:endParaRPr lang="en-US" sz="16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fa-IR" sz="1600" b="1" i="0" u="none" strike="noStrike" kern="1200" dirty="0">
                          <a:solidFill>
                            <a:schemeClr val="tx1"/>
                          </a:solidFill>
                          <a:latin typeface="B Zar"/>
                          <a:ea typeface="+mn-ea"/>
                          <a:cs typeface="B Nazanin" pitchFamily="2" charset="-78"/>
                        </a:rPr>
                        <a:t>2</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fa-IR" sz="1600" b="1" i="0" u="none" strike="noStrike" kern="1200" dirty="0">
                          <a:solidFill>
                            <a:schemeClr val="tx1"/>
                          </a:solidFill>
                          <a:latin typeface="B Zar"/>
                          <a:ea typeface="+mn-ea"/>
                          <a:cs typeface="B Nazanin" pitchFamily="2" charset="-78"/>
                        </a:rPr>
                        <a:t>3</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fa-IR" sz="1600" b="1" i="0" u="none" strike="noStrike" kern="1200" dirty="0">
                          <a:solidFill>
                            <a:schemeClr val="tx1"/>
                          </a:solidFill>
                          <a:latin typeface="B Zar"/>
                          <a:ea typeface="+mn-ea"/>
                          <a:cs typeface="B Nazanin" pitchFamily="2" charset="-78"/>
                        </a:rPr>
                        <a:t>4</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fa-IR" sz="1600" b="1" i="0" u="none" strike="noStrike" kern="1200" dirty="0">
                          <a:solidFill>
                            <a:schemeClr val="tx1"/>
                          </a:solidFill>
                          <a:latin typeface="B Zar"/>
                          <a:ea typeface="+mn-ea"/>
                          <a:cs typeface="B Nazanin" pitchFamily="2" charset="-78"/>
                        </a:rPr>
                        <a:t>5</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fa-IR" sz="1600" b="1" i="0" u="none" strike="noStrike" kern="1200" dirty="0">
                          <a:solidFill>
                            <a:schemeClr val="tx1"/>
                          </a:solidFill>
                          <a:latin typeface="B Zar"/>
                          <a:ea typeface="+mn-ea"/>
                          <a:cs typeface="B Nazanin" pitchFamily="2" charset="-78"/>
                        </a:rPr>
                        <a:t>6</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fa-IR" sz="1600" b="1" i="0" u="none" strike="noStrike" kern="1200" dirty="0">
                          <a:solidFill>
                            <a:schemeClr val="tx1"/>
                          </a:solidFill>
                          <a:latin typeface="B Zar"/>
                          <a:ea typeface="+mn-ea"/>
                          <a:cs typeface="B Nazanin" pitchFamily="2" charset="-78"/>
                        </a:rPr>
                        <a:t>7</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fa-IR" sz="1600" b="1" i="0" u="none" strike="noStrike" kern="1200" dirty="0">
                          <a:solidFill>
                            <a:schemeClr val="tx1"/>
                          </a:solidFill>
                          <a:latin typeface="B Zar"/>
                          <a:ea typeface="+mn-ea"/>
                          <a:cs typeface="B Nazanin" pitchFamily="2" charset="-78"/>
                        </a:rPr>
                        <a:t>8</a:t>
                      </a:r>
                      <a:endParaRPr lang="en-US" sz="1600" b="1" i="0" u="none" strike="noStrike" kern="1200" dirty="0">
                        <a:solidFill>
                          <a:schemeClr val="tx1"/>
                        </a:solidFill>
                        <a:latin typeface="B Zar"/>
                        <a:ea typeface="+mn-ea"/>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bl>
          </a:graphicData>
        </a:graphic>
      </p:graphicFrame>
      <p:sp>
        <p:nvSpPr>
          <p:cNvPr id="48168" name="TextBox 6"/>
          <p:cNvSpPr txBox="1">
            <a:spLocks noChangeArrowheads="1"/>
          </p:cNvSpPr>
          <p:nvPr/>
        </p:nvSpPr>
        <p:spPr bwMode="auto">
          <a:xfrm>
            <a:off x="381000" y="3897313"/>
            <a:ext cx="861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1) این ستون می بایست با جمع هزینه حقوق ( 12 ماه سال ) طبق دفاتر مطابقت داشته باشد</a:t>
            </a:r>
            <a:r>
              <a:rPr lang="fa-IR"/>
              <a:t>.</a:t>
            </a:r>
            <a:endParaRPr lang="en-US"/>
          </a:p>
        </p:txBody>
      </p:sp>
      <p:sp>
        <p:nvSpPr>
          <p:cNvPr id="48169" name="TextBox 8"/>
          <p:cNvSpPr txBox="1">
            <a:spLocks noChangeArrowheads="1"/>
          </p:cNvSpPr>
          <p:nvPr/>
        </p:nvSpPr>
        <p:spPr bwMode="auto">
          <a:xfrm>
            <a:off x="381000" y="990600"/>
            <a:ext cx="845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در این قسمت به بررسی جدول حقوق و دستمزد گزارش مالیاتی و قوانین مالیاتی مربوطه می پردازیم</a:t>
            </a:r>
            <a:r>
              <a:rPr lang="fa-IR"/>
              <a:t>:</a:t>
            </a:r>
            <a:endParaRPr lang="en-US"/>
          </a:p>
        </p:txBody>
      </p:sp>
      <p:sp>
        <p:nvSpPr>
          <p:cNvPr id="11" name="Rectangle 10"/>
          <p:cNvSpPr/>
          <p:nvPr/>
        </p:nvSpPr>
        <p:spPr bwMode="auto">
          <a:xfrm>
            <a:off x="685800" y="1600200"/>
            <a:ext cx="7772400" cy="381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جدول حقوق ودستمزد طبق گزارش مالیاتی</a:t>
            </a:r>
            <a:endParaRPr lang="en-US" b="1" dirty="0">
              <a:cs typeface="B Nazanin" pitchFamily="2" charset="-78"/>
            </a:endParaRPr>
          </a:p>
        </p:txBody>
      </p:sp>
      <p:graphicFrame>
        <p:nvGraphicFramePr>
          <p:cNvPr id="12" name="Table 11"/>
          <p:cNvGraphicFramePr>
            <a:graphicFrameLocks noGrp="1"/>
          </p:cNvGraphicFramePr>
          <p:nvPr/>
        </p:nvGraphicFramePr>
        <p:xfrm>
          <a:off x="1136651" y="4267200"/>
          <a:ext cx="6711949" cy="2254251"/>
        </p:xfrm>
        <a:graphic>
          <a:graphicData uri="http://schemas.openxmlformats.org/drawingml/2006/table">
            <a:tbl>
              <a:tblPr rtl="1"/>
              <a:tblGrid>
                <a:gridCol w="1553783">
                  <a:extLst>
                    <a:ext uri="{9D8B030D-6E8A-4147-A177-3AD203B41FA5}">
                      <a16:colId xmlns:a16="http://schemas.microsoft.com/office/drawing/2014/main" val="20000"/>
                    </a:ext>
                  </a:extLst>
                </a:gridCol>
                <a:gridCol w="306257">
                  <a:extLst>
                    <a:ext uri="{9D8B030D-6E8A-4147-A177-3AD203B41FA5}">
                      <a16:colId xmlns:a16="http://schemas.microsoft.com/office/drawing/2014/main" val="20001"/>
                    </a:ext>
                  </a:extLst>
                </a:gridCol>
                <a:gridCol w="897183">
                  <a:extLst>
                    <a:ext uri="{9D8B030D-6E8A-4147-A177-3AD203B41FA5}">
                      <a16:colId xmlns:a16="http://schemas.microsoft.com/office/drawing/2014/main" val="20002"/>
                    </a:ext>
                  </a:extLst>
                </a:gridCol>
                <a:gridCol w="151419">
                  <a:extLst>
                    <a:ext uri="{9D8B030D-6E8A-4147-A177-3AD203B41FA5}">
                      <a16:colId xmlns:a16="http://schemas.microsoft.com/office/drawing/2014/main" val="20003"/>
                    </a:ext>
                  </a:extLst>
                </a:gridCol>
                <a:gridCol w="1658690">
                  <a:extLst>
                    <a:ext uri="{9D8B030D-6E8A-4147-A177-3AD203B41FA5}">
                      <a16:colId xmlns:a16="http://schemas.microsoft.com/office/drawing/2014/main" val="20004"/>
                    </a:ext>
                  </a:extLst>
                </a:gridCol>
                <a:gridCol w="1047554">
                  <a:extLst>
                    <a:ext uri="{9D8B030D-6E8A-4147-A177-3AD203B41FA5}">
                      <a16:colId xmlns:a16="http://schemas.microsoft.com/office/drawing/2014/main" val="20005"/>
                    </a:ext>
                  </a:extLst>
                </a:gridCol>
                <a:gridCol w="1097063">
                  <a:extLst>
                    <a:ext uri="{9D8B030D-6E8A-4147-A177-3AD203B41FA5}">
                      <a16:colId xmlns:a16="http://schemas.microsoft.com/office/drawing/2014/main" val="20006"/>
                    </a:ext>
                  </a:extLst>
                </a:gridCol>
              </a:tblGrid>
              <a:tr h="209609">
                <a:tc>
                  <a:txBody>
                    <a:bodyPr/>
                    <a:lstStyle/>
                    <a:p>
                      <a:pPr algn="r" rtl="1" fontAlgn="ctr"/>
                      <a:r>
                        <a:rPr lang="en-US" sz="900" b="0" i="0" u="none" strike="noStrike" dirty="0">
                          <a:solidFill>
                            <a:srgbClr val="000000"/>
                          </a:solidFill>
                          <a:latin typeface="B Nazanin"/>
                        </a:rPr>
                        <a:t> </a:t>
                      </a:r>
                    </a:p>
                  </a:txBody>
                  <a:tcPr marL="9526" marR="9526" marT="9528" marB="0" anchor="ctr">
                    <a:lnL>
                      <a:noFill/>
                    </a:lnL>
                    <a:lnR>
                      <a:noFill/>
                    </a:lnR>
                    <a:lnT>
                      <a:noFill/>
                    </a:lnT>
                    <a:lnB>
                      <a:noFill/>
                    </a:lnB>
                    <a:solidFill>
                      <a:srgbClr val="FFFFFF"/>
                    </a:solidFill>
                  </a:tcPr>
                </a:tc>
                <a:tc>
                  <a:txBody>
                    <a:bodyPr/>
                    <a:lstStyle/>
                    <a:p>
                      <a:pPr algn="r" rtl="1" fontAlgn="ctr"/>
                      <a:r>
                        <a:rPr lang="en-US" sz="900" b="0" i="0" u="none" strike="noStrike">
                          <a:solidFill>
                            <a:srgbClr val="000000"/>
                          </a:solidFill>
                          <a:latin typeface="B Nazanin"/>
                        </a:rPr>
                        <a:t> </a:t>
                      </a:r>
                    </a:p>
                  </a:txBody>
                  <a:tcPr marL="9526" marR="9526" marT="9528" marB="0" anchor="ctr">
                    <a:lnL>
                      <a:noFill/>
                    </a:lnL>
                    <a:lnR>
                      <a:noFill/>
                    </a:lnR>
                    <a:lnT>
                      <a:noFill/>
                    </a:lnT>
                    <a:lnB>
                      <a:noFill/>
                    </a:lnB>
                    <a:solidFill>
                      <a:srgbClr val="FFFFFF"/>
                    </a:solidFill>
                  </a:tcPr>
                </a:tc>
                <a:tc>
                  <a:txBody>
                    <a:bodyPr/>
                    <a:lstStyle/>
                    <a:p>
                      <a:pPr algn="r" rtl="1" fontAlgn="ctr"/>
                      <a:r>
                        <a:rPr lang="en-US" sz="900" b="0" i="0" u="none" strike="noStrike">
                          <a:solidFill>
                            <a:srgbClr val="000000"/>
                          </a:solidFill>
                          <a:latin typeface="B Nazanin"/>
                        </a:rPr>
                        <a:t> </a:t>
                      </a:r>
                    </a:p>
                  </a:txBody>
                  <a:tcPr marL="9526" marR="9526" marT="9528" marB="0" anchor="ctr">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r" rtl="1" fontAlgn="ctr"/>
                      <a:r>
                        <a:rPr lang="en-US" sz="900" b="0" i="0" u="none" strike="noStrike">
                          <a:solidFill>
                            <a:srgbClr val="000000"/>
                          </a:solidFill>
                          <a:latin typeface="B Nazanin"/>
                        </a:rPr>
                        <a:t> </a:t>
                      </a:r>
                    </a:p>
                  </a:txBody>
                  <a:tcPr marL="9526" marR="9526" marT="9528" marB="0" anchor="ctr">
                    <a:lnL>
                      <a:noFill/>
                    </a:lnL>
                    <a:lnR>
                      <a:noFill/>
                    </a:lnR>
                    <a:lnT>
                      <a:noFill/>
                    </a:lnT>
                    <a:lnB>
                      <a:noFill/>
                    </a:lnB>
                    <a:solidFill>
                      <a:srgbClr val="FFFFFF"/>
                    </a:solidFill>
                  </a:tcPr>
                </a:tc>
                <a:tc>
                  <a:txBody>
                    <a:bodyPr/>
                    <a:lstStyle/>
                    <a:p>
                      <a:pPr algn="r" rtl="1" fontAlgn="ctr"/>
                      <a:r>
                        <a:rPr lang="en-US" sz="900" b="0" i="0" u="none" strike="noStrike">
                          <a:solidFill>
                            <a:srgbClr val="000000"/>
                          </a:solidFill>
                          <a:latin typeface="B Nazanin"/>
                        </a:rPr>
                        <a:t> </a:t>
                      </a:r>
                    </a:p>
                  </a:txBody>
                  <a:tcPr marL="9526" marR="9526" marT="9528" marB="0" anchor="ctr">
                    <a:lnL>
                      <a:noFill/>
                    </a:lnL>
                    <a:lnR>
                      <a:noFill/>
                    </a:lnR>
                    <a:lnT>
                      <a:noFill/>
                    </a:lnT>
                    <a:lnB>
                      <a:noFill/>
                    </a:lnB>
                    <a:solidFill>
                      <a:srgbClr val="FFFFFF"/>
                    </a:solidFill>
                  </a:tcPr>
                </a:tc>
                <a:tc>
                  <a:txBody>
                    <a:bodyPr/>
                    <a:lstStyle/>
                    <a:p>
                      <a:pPr algn="r" rtl="1" fontAlgn="ctr"/>
                      <a:r>
                        <a:rPr lang="en-US" sz="900" b="0" i="0" u="none" strike="noStrike">
                          <a:solidFill>
                            <a:srgbClr val="000000"/>
                          </a:solidFill>
                          <a:latin typeface="B Nazanin"/>
                        </a:rPr>
                        <a:t> </a:t>
                      </a:r>
                    </a:p>
                  </a:txBody>
                  <a:tcPr marL="9526" marR="9526" marT="9528" marB="0" anchor="ctr">
                    <a:lnL>
                      <a:noFill/>
                    </a:lnL>
                    <a:lnR>
                      <a:noFill/>
                    </a:lnR>
                    <a:lnT>
                      <a:noFill/>
                    </a:lnT>
                    <a:lnB>
                      <a:noFill/>
                    </a:lnB>
                    <a:solidFill>
                      <a:srgbClr val="FFFFFF"/>
                    </a:solidFill>
                  </a:tcPr>
                </a:tc>
                <a:tc>
                  <a:txBody>
                    <a:bodyPr/>
                    <a:lstStyle/>
                    <a:p>
                      <a:pPr algn="r" rtl="1" fontAlgn="ctr"/>
                      <a:r>
                        <a:rPr lang="en-US" sz="900" b="0" i="0" u="none" strike="noStrike">
                          <a:solidFill>
                            <a:srgbClr val="000000"/>
                          </a:solidFill>
                          <a:latin typeface="B Nazanin"/>
                        </a:rPr>
                        <a:t> </a:t>
                      </a:r>
                    </a:p>
                  </a:txBody>
                  <a:tcPr marL="9526" marR="9526" marT="9528" marB="0" anchor="ctr">
                    <a:lnL>
                      <a:noFill/>
                    </a:lnL>
                    <a:lnR>
                      <a:noFill/>
                    </a:lnR>
                    <a:lnT>
                      <a:noFill/>
                    </a:lnT>
                    <a:lnB>
                      <a:noFill/>
                    </a:lnB>
                    <a:solidFill>
                      <a:srgbClr val="FFFFFF"/>
                    </a:solidFill>
                  </a:tcPr>
                </a:tc>
                <a:extLst>
                  <a:ext uri="{0D108BD9-81ED-4DB2-BD59-A6C34878D82A}">
                    <a16:rowId xmlns:a16="http://schemas.microsoft.com/office/drawing/2014/main" val="10000"/>
                  </a:ext>
                </a:extLst>
              </a:tr>
              <a:tr h="202622">
                <a:tc>
                  <a:txBody>
                    <a:bodyPr/>
                    <a:lstStyle/>
                    <a:p>
                      <a:pPr algn="r" rtl="1" fontAlgn="t"/>
                      <a:r>
                        <a:rPr lang="en-US" sz="900" b="0" i="0" u="none" strike="noStrike">
                          <a:solidFill>
                            <a:srgbClr val="000000"/>
                          </a:solidFill>
                          <a:latin typeface="B Nazanin"/>
                        </a:rPr>
                        <a:t> </a:t>
                      </a:r>
                    </a:p>
                  </a:txBody>
                  <a:tcPr marL="9526" marR="9526" marT="9528" marB="0">
                    <a:lnL>
                      <a:noFill/>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rowSpan="2">
                  <a:txBody>
                    <a:bodyPr/>
                    <a:lstStyle/>
                    <a:p>
                      <a:pPr algn="ctr" rtl="1" fontAlgn="b"/>
                      <a:r>
                        <a:rPr lang="fa-IR" sz="1400" b="0" i="0" u="none" strike="noStrike">
                          <a:solidFill>
                            <a:srgbClr val="000000"/>
                          </a:solidFill>
                          <a:latin typeface="B Nazanin"/>
                        </a:rPr>
                        <a:t>حقوق اصلی</a:t>
                      </a:r>
                      <a:br>
                        <a:rPr lang="fa-IR" sz="1400" b="0" i="0" u="none" strike="noStrike">
                          <a:solidFill>
                            <a:srgbClr val="000000"/>
                          </a:solidFill>
                          <a:latin typeface="B Nazanin"/>
                        </a:rPr>
                      </a:br>
                      <a:r>
                        <a:rPr lang="fa-IR" sz="1400" b="0" i="0" u="none" strike="noStrike">
                          <a:solidFill>
                            <a:srgbClr val="000000"/>
                          </a:solidFill>
                          <a:latin typeface="B Nazanin"/>
                        </a:rPr>
                        <a:t>( حقوق پایه )</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1"/>
                  </a:ext>
                </a:extLst>
              </a:tr>
              <a:tr h="349984">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vMerge="1">
                  <a:txBody>
                    <a:bodyPr/>
                    <a:lstStyle/>
                    <a:p>
                      <a:endParaRPr lang="en-US"/>
                    </a:p>
                  </a:txBody>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gridSpan="2">
                  <a:txBody>
                    <a:bodyPr/>
                    <a:lstStyle/>
                    <a:p>
                      <a:pPr algn="ctr" rtl="1" fontAlgn="b"/>
                      <a:r>
                        <a:rPr lang="fa-IR" sz="1400" b="0" i="0" u="none" strike="noStrike" dirty="0">
                          <a:solidFill>
                            <a:srgbClr val="000000"/>
                          </a:solidFill>
                          <a:latin typeface="B Nazanin"/>
                          <a:cs typeface="B Nazanin" pitchFamily="2" charset="-78"/>
                        </a:rPr>
                        <a:t>مزایای مستمر نقدی </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hMerge="1">
                  <a:txBody>
                    <a:bodyPr/>
                    <a:lstStyle/>
                    <a:p>
                      <a:endParaRPr lang="en-US"/>
                    </a:p>
                  </a:txBody>
                  <a:tcPr/>
                </a:tc>
                <a:extLst>
                  <a:ext uri="{0D108BD9-81ED-4DB2-BD59-A6C34878D82A}">
                    <a16:rowId xmlns:a16="http://schemas.microsoft.com/office/drawing/2014/main" val="10002"/>
                  </a:ext>
                </a:extLst>
              </a:tr>
              <a:tr h="377296">
                <a:tc>
                  <a:txBody>
                    <a:bodyPr/>
                    <a:lstStyle/>
                    <a:p>
                      <a:pPr algn="r" rtl="1" fontAlgn="b"/>
                      <a:r>
                        <a:rPr lang="fa-IR" sz="1400" b="0" i="0" u="none" strike="noStrike" dirty="0">
                          <a:solidFill>
                            <a:srgbClr val="000000"/>
                          </a:solidFill>
                          <a:latin typeface="B Nazanin"/>
                          <a:cs typeface="B Nazanin" pitchFamily="2" charset="-78"/>
                        </a:rPr>
                        <a:t>هزینه حقوق عبارت است از</a:t>
                      </a:r>
                      <a:r>
                        <a:rPr lang="fa-IR" sz="900" b="0" i="0" u="none" strike="noStrike" dirty="0">
                          <a:solidFill>
                            <a:srgbClr val="000000"/>
                          </a:solidFill>
                          <a:latin typeface="B Nazanin"/>
                        </a:rPr>
                        <a:t>:</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a:noFill/>
                    </a:lnR>
                    <a:lnT>
                      <a:noFill/>
                    </a:lnT>
                    <a:lnB>
                      <a:noFill/>
                    </a:lnB>
                    <a:solidFill>
                      <a:srgbClr val="FFFFFF"/>
                    </a:solidFill>
                  </a:tcPr>
                </a:tc>
                <a:tc>
                  <a:txBody>
                    <a:bodyPr/>
                    <a:lstStyle/>
                    <a:p>
                      <a:pPr algn="ctr" rtl="0" fontAlgn="b"/>
                      <a:r>
                        <a:rPr lang="en-US" sz="1400" b="0" i="0" u="none" strike="noStrike">
                          <a:solidFill>
                            <a:srgbClr val="000000"/>
                          </a:solidFill>
                          <a:latin typeface="B Nazanin"/>
                        </a:rPr>
                        <a:t>+</a:t>
                      </a:r>
                    </a:p>
                  </a:txBody>
                  <a:tcPr marL="9526" marR="9526" marT="9528"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algn="ctr" rtl="1" fontAlgn="b"/>
                      <a:r>
                        <a:rPr lang="fa-IR" sz="1400" b="0" i="0" u="none" strike="noStrike" dirty="0">
                          <a:solidFill>
                            <a:srgbClr val="000000"/>
                          </a:solidFill>
                          <a:latin typeface="B Nazanin"/>
                          <a:cs typeface="B Nazanin" pitchFamily="2" charset="-78"/>
                        </a:rPr>
                        <a:t>مزایای مستمر</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l" rtl="0" fontAlgn="b"/>
                      <a:r>
                        <a:rPr lang="en-US" sz="1400" b="0" i="0" u="none" strike="noStrike" dirty="0">
                          <a:solidFill>
                            <a:srgbClr val="000000"/>
                          </a:solidFill>
                          <a:latin typeface="B Nazanin"/>
                          <a:cs typeface="B Nazanin" pitchFamily="2" charset="-78"/>
                        </a:rPr>
                        <a:t> </a:t>
                      </a:r>
                    </a:p>
                  </a:txBody>
                  <a:tcPr marL="9526" marR="9526" marT="952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1400" b="0" i="0" u="none" strike="noStrike">
                          <a:solidFill>
                            <a:srgbClr val="000000"/>
                          </a:solidFill>
                          <a:latin typeface="B Nazanin"/>
                          <a:cs typeface="B Nazanin" pitchFamily="2" charset="-78"/>
                        </a:rPr>
                        <a:t> </a:t>
                      </a:r>
                    </a:p>
                  </a:txBody>
                  <a:tcPr marL="9526" marR="9526" marT="9528"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222948">
                <a:tc>
                  <a:txBody>
                    <a:bodyPr/>
                    <a:lstStyle/>
                    <a:p>
                      <a:pPr algn="l" rtl="0" fontAlgn="b"/>
                      <a:r>
                        <a:rPr lang="en-US" sz="900" b="0" i="0" u="none" strike="noStrike" dirty="0">
                          <a:solidFill>
                            <a:srgbClr val="000000"/>
                          </a:solidFill>
                          <a:latin typeface="B Nazanin"/>
                        </a:rPr>
                        <a:t> </a:t>
                      </a:r>
                    </a:p>
                  </a:txBody>
                  <a:tcPr marL="9526" marR="9526" marT="9528"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rowSpan="3">
                  <a:txBody>
                    <a:bodyPr/>
                    <a:lstStyle/>
                    <a:p>
                      <a:pPr algn="ctr" rtl="1" fontAlgn="b"/>
                      <a:r>
                        <a:rPr lang="fa-IR" sz="1400" b="0" i="0" u="none" strike="noStrike" dirty="0">
                          <a:solidFill>
                            <a:srgbClr val="000000"/>
                          </a:solidFill>
                          <a:latin typeface="B Nazanin"/>
                        </a:rPr>
                        <a:t>مزایای مربوط به شغل</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BE5F1"/>
                    </a:solidFill>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900" b="0" i="0" u="none" strike="noStrike" dirty="0">
                          <a:solidFill>
                            <a:srgbClr val="000000"/>
                          </a:solidFill>
                          <a:latin typeface="B Nazanin"/>
                        </a:rPr>
                        <a:t> </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gridSpan="2">
                  <a:txBody>
                    <a:bodyPr/>
                    <a:lstStyle/>
                    <a:p>
                      <a:pPr algn="ctr" rtl="1" fontAlgn="b"/>
                      <a:r>
                        <a:rPr lang="fa-IR" sz="1400" b="0" i="0" u="none" strike="noStrike" dirty="0">
                          <a:solidFill>
                            <a:srgbClr val="000000"/>
                          </a:solidFill>
                          <a:latin typeface="B Nazanin"/>
                          <a:cs typeface="B Nazanin" pitchFamily="2" charset="-78"/>
                        </a:rPr>
                        <a:t>مزایای مستمر</a:t>
                      </a:r>
                      <a:r>
                        <a:rPr lang="fa-IR" sz="1400" b="0" i="0" u="none" strike="noStrike" baseline="0" dirty="0">
                          <a:solidFill>
                            <a:srgbClr val="000000"/>
                          </a:solidFill>
                          <a:latin typeface="B Nazanin"/>
                          <a:cs typeface="B Nazanin" pitchFamily="2" charset="-78"/>
                        </a:rPr>
                        <a:t> </a:t>
                      </a:r>
                      <a:r>
                        <a:rPr lang="fa-IR" sz="1400" b="0" i="0" u="none" strike="noStrike" dirty="0">
                          <a:solidFill>
                            <a:srgbClr val="000000"/>
                          </a:solidFill>
                          <a:latin typeface="B Nazanin"/>
                          <a:cs typeface="B Nazanin" pitchFamily="2" charset="-78"/>
                        </a:rPr>
                        <a:t>غیر نقدی </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hMerge="1">
                  <a:txBody>
                    <a:bodyPr/>
                    <a:lstStyle/>
                    <a:p>
                      <a:endParaRPr lang="en-US"/>
                    </a:p>
                  </a:txBody>
                  <a:tcPr/>
                </a:tc>
                <a:extLst>
                  <a:ext uri="{0D108BD9-81ED-4DB2-BD59-A6C34878D82A}">
                    <a16:rowId xmlns:a16="http://schemas.microsoft.com/office/drawing/2014/main" val="10004"/>
                  </a:ext>
                </a:extLst>
              </a:tr>
              <a:tr h="222948">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vMerge="1">
                  <a:txBody>
                    <a:bodyPr/>
                    <a:lstStyle/>
                    <a:p>
                      <a:endParaRPr lang="en-US"/>
                    </a:p>
                  </a:txBody>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900" b="0" i="0" u="none" strike="noStrike" dirty="0">
                          <a:solidFill>
                            <a:srgbClr val="000000"/>
                          </a:solidFill>
                          <a:latin typeface="B Nazanin"/>
                        </a:rPr>
                        <a:t> </a:t>
                      </a:r>
                    </a:p>
                  </a:txBody>
                  <a:tcPr marL="9526" marR="9526" marT="9528" marB="0" anchor="ctr">
                    <a:lnL w="6350" cap="flat" cmpd="sng" algn="ctr">
                      <a:solidFill>
                        <a:srgbClr val="000000"/>
                      </a:solidFill>
                      <a:prstDash val="dot"/>
                      <a:round/>
                      <a:headEnd type="none" w="med" len="med"/>
                      <a:tailEnd type="none" w="med" len="med"/>
                    </a:lnL>
                    <a:lnR>
                      <a:noFill/>
                    </a:lnR>
                    <a:lnT>
                      <a:noFill/>
                    </a:lnT>
                    <a:lnB>
                      <a:noFill/>
                    </a:lnB>
                    <a:solidFill>
                      <a:srgbClr val="FFFFFF"/>
                    </a:solidFill>
                  </a:tcPr>
                </a:tc>
                <a:tc>
                  <a:txBody>
                    <a:bodyPr/>
                    <a:lstStyle/>
                    <a:p>
                      <a:pPr algn="l" rtl="0" fontAlgn="b"/>
                      <a:r>
                        <a:rPr lang="en-US" sz="1400" b="0" i="0" u="none" strike="noStrike" dirty="0">
                          <a:solidFill>
                            <a:srgbClr val="000000"/>
                          </a:solidFill>
                          <a:latin typeface="B Nazanin"/>
                          <a:cs typeface="B Nazanin" pitchFamily="2" charset="-78"/>
                        </a:rPr>
                        <a:t> </a:t>
                      </a:r>
                    </a:p>
                  </a:txBody>
                  <a:tcPr marL="9526" marR="9526" marT="9528"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1400" b="0" i="0" u="none" strike="noStrike" dirty="0">
                          <a:solidFill>
                            <a:srgbClr val="000000"/>
                          </a:solidFill>
                          <a:latin typeface="B Nazanin"/>
                          <a:cs typeface="B Nazanin" pitchFamily="2" charset="-78"/>
                        </a:rPr>
                        <a:t> </a:t>
                      </a:r>
                    </a:p>
                  </a:txBody>
                  <a:tcPr marL="9526" marR="9526" marT="9528"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222948">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a:noFill/>
                    </a:lnT>
                    <a:lnB>
                      <a:noFill/>
                    </a:lnB>
                    <a:solidFill>
                      <a:srgbClr val="FFFFFF"/>
                    </a:solidFill>
                  </a:tcPr>
                </a:tc>
                <a:tc vMerge="1">
                  <a:txBody>
                    <a:bodyPr/>
                    <a:lstStyle/>
                    <a:p>
                      <a:endParaRPr lang="en-US"/>
                    </a:p>
                  </a:txBody>
                  <a:tcPr/>
                </a:tc>
                <a:tc>
                  <a:txBody>
                    <a:bodyPr/>
                    <a:lstStyle/>
                    <a:p>
                      <a:pPr algn="l" rtl="0" fontAlgn="b"/>
                      <a:r>
                        <a:rPr lang="en-US" sz="900" b="0" i="0" u="none" strike="noStrike">
                          <a:solidFill>
                            <a:srgbClr val="000000"/>
                          </a:solidFill>
                          <a:latin typeface="B Nazanin"/>
                        </a:rPr>
                        <a:t> </a:t>
                      </a:r>
                    </a:p>
                  </a:txBody>
                  <a:tcPr marL="9526" marR="9526" marT="952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gridSpan="2">
                  <a:txBody>
                    <a:bodyPr/>
                    <a:lstStyle/>
                    <a:p>
                      <a:pPr algn="ctr" rtl="1" fontAlgn="b"/>
                      <a:r>
                        <a:rPr lang="fa-IR" sz="1400" b="0" i="0" u="none" strike="noStrike" dirty="0">
                          <a:solidFill>
                            <a:srgbClr val="000000"/>
                          </a:solidFill>
                          <a:latin typeface="B Nazanin"/>
                          <a:cs typeface="B Nazanin" pitchFamily="2" charset="-78"/>
                        </a:rPr>
                        <a:t>مزایای غیر مستمر نقدی</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hMerge="1">
                  <a:txBody>
                    <a:bodyPr/>
                    <a:lstStyle/>
                    <a:p>
                      <a:endParaRPr lang="en-US"/>
                    </a:p>
                  </a:txBody>
                  <a:tcPr/>
                </a:tc>
                <a:extLst>
                  <a:ext uri="{0D108BD9-81ED-4DB2-BD59-A6C34878D82A}">
                    <a16:rowId xmlns:a16="http://schemas.microsoft.com/office/drawing/2014/main" val="10006"/>
                  </a:ext>
                </a:extLst>
              </a:tr>
              <a:tr h="222948">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l" rtl="0" fontAlgn="b"/>
                      <a:r>
                        <a:rPr lang="en-US" sz="900" b="0" i="0" u="none" strike="noStrike">
                          <a:solidFill>
                            <a:srgbClr val="000000"/>
                          </a:solidFill>
                          <a:latin typeface="B Nazanin"/>
                        </a:rPr>
                        <a:t> </a:t>
                      </a:r>
                    </a:p>
                  </a:txBody>
                  <a:tcPr marL="9526" marR="9526" marT="9528" marB="0" anchor="b">
                    <a:lnL>
                      <a:noFill/>
                    </a:lnL>
                    <a:lnR w="6350" cap="flat" cmpd="sng" algn="ctr">
                      <a:solidFill>
                        <a:srgbClr val="000000"/>
                      </a:solidFill>
                      <a:prstDash val="dot"/>
                      <a:round/>
                      <a:headEnd type="none" w="med" len="med"/>
                      <a:tailEnd type="none" w="med" len="med"/>
                    </a:lnR>
                    <a:lnT>
                      <a:noFill/>
                    </a:lnT>
                    <a:lnB>
                      <a:noFill/>
                    </a:lnB>
                    <a:solidFill>
                      <a:srgbClr val="FFFFFF"/>
                    </a:solidFill>
                  </a:tcPr>
                </a:tc>
                <a:tc>
                  <a:txBody>
                    <a:bodyPr/>
                    <a:lstStyle/>
                    <a:p>
                      <a:pPr marL="0" algn="ctr" defTabSz="914400" rtl="1" eaLnBrk="1" fontAlgn="b" latinLnBrk="0" hangingPunct="1"/>
                      <a:r>
                        <a:rPr lang="fa-IR" sz="1400" b="0" i="0" u="none" strike="noStrike" kern="1200" dirty="0">
                          <a:solidFill>
                            <a:srgbClr val="000000"/>
                          </a:solidFill>
                          <a:latin typeface="B Nazanin"/>
                          <a:ea typeface="+mn-ea"/>
                          <a:cs typeface="B Nazanin" pitchFamily="2" charset="-78"/>
                        </a:rPr>
                        <a:t>مزایای غیر مستمر</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2F2F2"/>
                    </a:solidFill>
                  </a:tcPr>
                </a:tc>
                <a:tc>
                  <a:txBody>
                    <a:bodyPr/>
                    <a:lstStyle/>
                    <a:p>
                      <a:pPr algn="l" rtl="0" fontAlgn="b"/>
                      <a:r>
                        <a:rPr lang="en-US" sz="1400" b="0" i="0" u="none" strike="noStrike" dirty="0">
                          <a:solidFill>
                            <a:srgbClr val="000000"/>
                          </a:solidFill>
                          <a:latin typeface="B Nazanin"/>
                          <a:cs typeface="B Nazanin" pitchFamily="2" charset="-78"/>
                        </a:rPr>
                        <a:t> </a:t>
                      </a:r>
                    </a:p>
                  </a:txBody>
                  <a:tcPr marL="9526" marR="9526" marT="9528"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rtl="0" fontAlgn="b"/>
                      <a:r>
                        <a:rPr lang="en-US" sz="1400" b="0" i="0" u="none" strike="noStrike" dirty="0">
                          <a:solidFill>
                            <a:srgbClr val="000000"/>
                          </a:solidFill>
                          <a:latin typeface="B Nazanin"/>
                          <a:cs typeface="B Nazanin" pitchFamily="2" charset="-78"/>
                        </a:rPr>
                        <a:t> </a:t>
                      </a:r>
                    </a:p>
                  </a:txBody>
                  <a:tcPr marL="9526" marR="9526" marT="9528"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222948">
                <a:tc>
                  <a:txBody>
                    <a:bodyPr/>
                    <a:lstStyle/>
                    <a:p>
                      <a:pPr algn="l" rtl="0" fontAlgn="b"/>
                      <a:r>
                        <a:rPr lang="en-US" sz="11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11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11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1100" b="0" i="0" u="none" strike="noStrike">
                          <a:solidFill>
                            <a:srgbClr val="000000"/>
                          </a:solidFill>
                          <a:latin typeface="B Nazanin"/>
                        </a:rPr>
                        <a:t> </a:t>
                      </a:r>
                    </a:p>
                  </a:txBody>
                  <a:tcPr marL="9526" marR="9526" marT="9528" marB="0" anchor="b">
                    <a:lnL>
                      <a:noFill/>
                    </a:lnL>
                    <a:lnR>
                      <a:noFill/>
                    </a:lnR>
                    <a:lnT>
                      <a:noFill/>
                    </a:lnT>
                    <a:lnB>
                      <a:noFill/>
                    </a:lnB>
                    <a:solidFill>
                      <a:srgbClr val="FFFFFF"/>
                    </a:solidFill>
                  </a:tcPr>
                </a:tc>
                <a:tc>
                  <a:txBody>
                    <a:bodyPr/>
                    <a:lstStyle/>
                    <a:p>
                      <a:pPr algn="l" rtl="0" fontAlgn="b"/>
                      <a:r>
                        <a:rPr lang="en-US" sz="1100" b="0" i="0" u="none" strike="noStrike">
                          <a:solidFill>
                            <a:srgbClr val="000000"/>
                          </a:solidFill>
                          <a:latin typeface="B Nazanin"/>
                        </a:rPr>
                        <a:t> </a:t>
                      </a:r>
                    </a:p>
                  </a:txBody>
                  <a:tcPr marL="9526" marR="9526" marT="9528"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gridSpan="2">
                  <a:txBody>
                    <a:bodyPr/>
                    <a:lstStyle/>
                    <a:p>
                      <a:pPr algn="ctr" rtl="1" fontAlgn="b"/>
                      <a:r>
                        <a:rPr lang="fa-IR" sz="1400" b="0" i="0" u="none" strike="noStrike" dirty="0">
                          <a:solidFill>
                            <a:srgbClr val="000000"/>
                          </a:solidFill>
                          <a:latin typeface="B Nazanin"/>
                          <a:cs typeface="B Nazanin" pitchFamily="2" charset="-78"/>
                        </a:rPr>
                        <a:t>مزایای غیر مستمر غیر نقدی</a:t>
                      </a:r>
                    </a:p>
                  </a:txBody>
                  <a:tcPr marL="9526" marR="9526" marT="952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DE9D9"/>
                    </a:solidFill>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81811087"/>
      </p:ext>
    </p:extLst>
  </p:cSld>
  <p:clrMapOvr>
    <a:masterClrMapping/>
  </p:clrMapOvr>
  <p:transition>
    <p:wipe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هشتم : رسیدگی به حساب هزینه و مالیات حقوق و دستمزد</a:t>
            </a:r>
            <a:endParaRPr lang="en-US" dirty="0">
              <a:cs typeface="B Nazanin" pitchFamily="2" charset="-78"/>
            </a:endParaRPr>
          </a:p>
          <a:p>
            <a:pPr algn="ctr" rtl="0">
              <a:defRPr/>
            </a:pPr>
            <a:endParaRPr lang="en-US" dirty="0">
              <a:cs typeface="B Nazanin" pitchFamily="2" charset="-78"/>
            </a:endParaRPr>
          </a:p>
          <a:p>
            <a:pPr rtl="0">
              <a:defRPr/>
            </a:pPr>
            <a:r>
              <a:rPr lang="fa-IR" dirty="0"/>
              <a:t> </a:t>
            </a:r>
            <a:endParaRPr lang="en-US" dirty="0"/>
          </a:p>
        </p:txBody>
      </p:sp>
      <p:sp>
        <p:nvSpPr>
          <p:cNvPr id="5" name="Rectangle 4"/>
          <p:cNvSpPr/>
          <p:nvPr/>
        </p:nvSpPr>
        <p:spPr bwMode="auto">
          <a:xfrm>
            <a:off x="2667000" y="1143000"/>
            <a:ext cx="36576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rtl="0">
              <a:defRPr/>
            </a:pPr>
            <a:r>
              <a:rPr lang="fa-IR" b="1" dirty="0">
                <a:cs typeface="B Nazanin" pitchFamily="2" charset="-78"/>
              </a:rPr>
              <a:t>2) هزینه حقوق و دستمزد مشمول مالیات</a:t>
            </a:r>
            <a:r>
              <a:rPr lang="fa-IR" dirty="0"/>
              <a:t>:</a:t>
            </a:r>
            <a:endParaRPr lang="en-US" dirty="0"/>
          </a:p>
        </p:txBody>
      </p:sp>
      <p:cxnSp>
        <p:nvCxnSpPr>
          <p:cNvPr id="49158" name="Straight Arrow Connector 13"/>
          <p:cNvCxnSpPr>
            <a:cxnSpLocks noChangeShapeType="1"/>
          </p:cNvCxnSpPr>
          <p:nvPr/>
        </p:nvCxnSpPr>
        <p:spPr bwMode="auto">
          <a:xfrm rot="5400000">
            <a:off x="4267994" y="913606"/>
            <a:ext cx="457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9159" name="Rectangle 1"/>
          <p:cNvSpPr>
            <a:spLocks noChangeArrowheads="1"/>
          </p:cNvSpPr>
          <p:nvPr/>
        </p:nvSpPr>
        <p:spPr bwMode="auto">
          <a:xfrm>
            <a:off x="533400" y="1600200"/>
            <a:ext cx="83058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sz="1700" b="1" dirty="0">
                <a:latin typeface="Tahoma" pitchFamily="34" charset="0"/>
                <a:ea typeface="Times New Roman" pitchFamily="18" charset="0"/>
                <a:cs typeface="B Nazanin" pitchFamily="2" charset="-78"/>
              </a:rPr>
              <a:t>ماده 83 : مطابق ماده 83 ق.م.م درآمد مشمول مالیات حقوق عبارت است از حقوق (‌مقرری یا مزد‌, یا حقوق اصلی‌‌) و مزایای مربوط به شغل اعم از مستمر و یا غیر مستمر قبل از وضع کسور و پس از کسر معافیت های مقرر در این قانون .</a:t>
            </a:r>
            <a:endParaRPr lang="fa-IR" sz="1700" b="1" dirty="0">
              <a:ea typeface="Times New Roman" pitchFamily="18" charset="0"/>
              <a:cs typeface="B Nazanin" pitchFamily="2" charset="-78"/>
            </a:endParaRPr>
          </a:p>
        </p:txBody>
      </p:sp>
      <p:graphicFrame>
        <p:nvGraphicFramePr>
          <p:cNvPr id="19" name="Table 18"/>
          <p:cNvGraphicFramePr>
            <a:graphicFrameLocks noGrp="1"/>
          </p:cNvGraphicFramePr>
          <p:nvPr/>
        </p:nvGraphicFramePr>
        <p:xfrm>
          <a:off x="457200" y="2971800"/>
          <a:ext cx="8153400" cy="304800"/>
        </p:xfrm>
        <a:graphic>
          <a:graphicData uri="http://schemas.openxmlformats.org/drawingml/2006/table">
            <a:tbl>
              <a:tblPr rtl="1"/>
              <a:tblGrid>
                <a:gridCol w="8153400">
                  <a:extLst>
                    <a:ext uri="{9D8B030D-6E8A-4147-A177-3AD203B41FA5}">
                      <a16:colId xmlns:a16="http://schemas.microsoft.com/office/drawing/2014/main" val="20000"/>
                    </a:ext>
                  </a:extLst>
                </a:gridCol>
              </a:tblGrid>
              <a:tr h="304800">
                <a:tc>
                  <a:txBody>
                    <a:bodyPr/>
                    <a:lstStyle/>
                    <a:p>
                      <a:pPr algn="ctr" rtl="1" fontAlgn="b"/>
                      <a:r>
                        <a:rPr lang="fa-IR" sz="1600" b="1" i="0" u="none" strike="noStrike" dirty="0">
                          <a:solidFill>
                            <a:srgbClr val="000000"/>
                          </a:solidFill>
                          <a:latin typeface="B Nazanin"/>
                          <a:cs typeface="B Nazanin" pitchFamily="2" charset="-78"/>
                        </a:rPr>
                        <a:t>معافیت ماده 84 ق.م.م - حقوق و مزایای مربوط به شغل ( اعم از مستمر و غیر مستمر ) =</a:t>
                      </a:r>
                      <a:r>
                        <a:rPr lang="fa-IR" sz="1600" b="1" i="0" u="none" strike="noStrike" dirty="0">
                          <a:solidFill>
                            <a:srgbClr val="7030A0"/>
                          </a:solidFill>
                          <a:latin typeface="B Nazanin"/>
                          <a:cs typeface="B Nazanin" pitchFamily="2" charset="-78"/>
                        </a:rPr>
                        <a:t> </a:t>
                      </a:r>
                      <a:r>
                        <a:rPr lang="fa-IR" sz="1600" b="1" i="0" u="none" strike="noStrike" dirty="0">
                          <a:solidFill>
                            <a:srgbClr val="002060"/>
                          </a:solidFill>
                          <a:latin typeface="B Nazanin"/>
                          <a:cs typeface="B Nazanin" pitchFamily="2" charset="-78"/>
                        </a:rPr>
                        <a:t>درآمد مشمول مالیات حقوق</a:t>
                      </a:r>
                      <a:endParaRPr lang="fa-IR" sz="1600" b="1" i="0" u="none" strike="noStrike" dirty="0">
                        <a:solidFill>
                          <a:srgbClr val="000000"/>
                        </a:solidFill>
                        <a:latin typeface="B Nazanin"/>
                        <a:cs typeface="B Nazanin" pitchFamily="2" charset="-78"/>
                      </a:endParaRP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49166" name="Rectangle 2"/>
          <p:cNvSpPr>
            <a:spLocks noChangeArrowheads="1"/>
          </p:cNvSpPr>
          <p:nvPr/>
        </p:nvSpPr>
        <p:spPr bwMode="auto">
          <a:xfrm>
            <a:off x="457200" y="3505200"/>
            <a:ext cx="83820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sz="1700" b="1">
                <a:latin typeface="Tahoma" pitchFamily="34" charset="0"/>
                <a:ea typeface="Times New Roman" pitchFamily="18" charset="0"/>
                <a:cs typeface="B Nazanin" pitchFamily="2" charset="-78"/>
              </a:rPr>
              <a:t>ماده 84 : تا میزان یکصد و پنجاه برابر حداقل حقوق مبنای جدول حقوق موضوع ماده (1) قانون نظام هماهنگ پرداخت کارکنان دولت‌, مصوب 1370‌, درآمد سالانه مشمول مالیات حقوق کلیه حقوق بگیران از جمله کارگران مشمول قانون کار‌, از یک یا چند منبع , از پرداخت مالیات معاف می شود‌.</a:t>
            </a:r>
            <a:endParaRPr lang="fa-IR" sz="1700" b="1">
              <a:ea typeface="Times New Roman" pitchFamily="18" charset="0"/>
              <a:cs typeface="B Nazanin" pitchFamily="2" charset="-78"/>
            </a:endParaRPr>
          </a:p>
        </p:txBody>
      </p:sp>
      <p:sp>
        <p:nvSpPr>
          <p:cNvPr id="21" name="Rectangle 20"/>
          <p:cNvSpPr/>
          <p:nvPr/>
        </p:nvSpPr>
        <p:spPr bwMode="auto">
          <a:xfrm>
            <a:off x="3200400" y="5486400"/>
            <a:ext cx="25908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3) تاریخ تخصیص / پرداخت</a:t>
            </a:r>
            <a:endParaRPr lang="en-US" dirty="0"/>
          </a:p>
        </p:txBody>
      </p:sp>
      <p:cxnSp>
        <p:nvCxnSpPr>
          <p:cNvPr id="49168" name="Straight Arrow Connector 21"/>
          <p:cNvCxnSpPr>
            <a:cxnSpLocks noChangeShapeType="1"/>
          </p:cNvCxnSpPr>
          <p:nvPr/>
        </p:nvCxnSpPr>
        <p:spPr bwMode="auto">
          <a:xfrm rot="5400000">
            <a:off x="4342607" y="5257006"/>
            <a:ext cx="457200"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9169" name="TextBox 23"/>
          <p:cNvSpPr txBox="1">
            <a:spLocks noChangeArrowheads="1"/>
          </p:cNvSpPr>
          <p:nvPr/>
        </p:nvSpPr>
        <p:spPr bwMode="auto">
          <a:xfrm>
            <a:off x="228600" y="6019800"/>
            <a:ext cx="876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تاریخ تخصیص همان تاریخ ثبت شناسایی هزینه حقوق و دستمزد در دفاتر می باشد.</a:t>
            </a:r>
            <a:endParaRPr lang="en-US" b="1">
              <a:cs typeface="B Nazanin" pitchFamily="2" charset="-78"/>
            </a:endParaRPr>
          </a:p>
        </p:txBody>
      </p:sp>
    </p:spTree>
    <p:extLst>
      <p:ext uri="{BB962C8B-B14F-4D97-AF65-F5344CB8AC3E}">
        <p14:creationId xmlns:p14="http://schemas.microsoft.com/office/powerpoint/2010/main" val="1297696633"/>
      </p:ext>
    </p:extLst>
  </p:cSld>
  <p:clrMapOvr>
    <a:masterClrMapping/>
  </p:clrMapOvr>
  <p:transition>
    <p:wipe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هشتم : رسیدگی به حساب هزینه و مالیات حقوق و دستمزد</a:t>
            </a:r>
            <a:endParaRPr lang="en-US" dirty="0">
              <a:cs typeface="B Nazanin" pitchFamily="2" charset="-78"/>
            </a:endParaRPr>
          </a:p>
          <a:p>
            <a:pPr algn="ctr" rtl="0">
              <a:defRPr/>
            </a:pPr>
            <a:endParaRPr lang="en-US" dirty="0">
              <a:cs typeface="B Nazanin" pitchFamily="2" charset="-78"/>
            </a:endParaRPr>
          </a:p>
          <a:p>
            <a:pPr rtl="0">
              <a:defRPr/>
            </a:pPr>
            <a:r>
              <a:rPr lang="fa-IR" dirty="0"/>
              <a:t> </a:t>
            </a:r>
            <a:endParaRPr lang="en-US" dirty="0"/>
          </a:p>
        </p:txBody>
      </p:sp>
      <p:cxnSp>
        <p:nvCxnSpPr>
          <p:cNvPr id="50181" name="Straight Arrow Connector 4"/>
          <p:cNvCxnSpPr>
            <a:cxnSpLocks noChangeShapeType="1"/>
          </p:cNvCxnSpPr>
          <p:nvPr/>
        </p:nvCxnSpPr>
        <p:spPr bwMode="auto">
          <a:xfrm rot="5400000">
            <a:off x="4267994" y="913606"/>
            <a:ext cx="457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 name="Rectangle 5"/>
          <p:cNvSpPr/>
          <p:nvPr/>
        </p:nvSpPr>
        <p:spPr bwMode="auto">
          <a:xfrm>
            <a:off x="2895600" y="1143000"/>
            <a:ext cx="32766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4) مالیات متلق</a:t>
            </a:r>
            <a:endParaRPr lang="en-US" dirty="0"/>
          </a:p>
        </p:txBody>
      </p:sp>
      <p:graphicFrame>
        <p:nvGraphicFramePr>
          <p:cNvPr id="8" name="Table 7"/>
          <p:cNvGraphicFramePr>
            <a:graphicFrameLocks noGrp="1"/>
          </p:cNvGraphicFramePr>
          <p:nvPr/>
        </p:nvGraphicFramePr>
        <p:xfrm>
          <a:off x="457200" y="1905000"/>
          <a:ext cx="8153400" cy="304800"/>
        </p:xfrm>
        <a:graphic>
          <a:graphicData uri="http://schemas.openxmlformats.org/drawingml/2006/table">
            <a:tbl>
              <a:tblPr rtl="1"/>
              <a:tblGrid>
                <a:gridCol w="8153400">
                  <a:extLst>
                    <a:ext uri="{9D8B030D-6E8A-4147-A177-3AD203B41FA5}">
                      <a16:colId xmlns:a16="http://schemas.microsoft.com/office/drawing/2014/main" val="20000"/>
                    </a:ext>
                  </a:extLst>
                </a:gridCol>
              </a:tblGrid>
              <a:tr h="304800">
                <a:tc>
                  <a:txBody>
                    <a:bodyPr/>
                    <a:lstStyle/>
                    <a:p>
                      <a:pPr algn="ctr" rtl="1" fontAlgn="b"/>
                      <a:r>
                        <a:rPr lang="fa-IR" sz="1600" b="1" i="0" u="none" strike="noStrike" dirty="0">
                          <a:solidFill>
                            <a:srgbClr val="000000"/>
                          </a:solidFill>
                          <a:latin typeface="B Nazanin"/>
                          <a:cs typeface="B Nazanin" pitchFamily="2" charset="-78"/>
                        </a:rPr>
                        <a:t>[نرخ مالیات</a:t>
                      </a:r>
                      <a:r>
                        <a:rPr lang="fa-IR" sz="1600" b="1" i="0" u="none" strike="noStrike" baseline="0" dirty="0">
                          <a:solidFill>
                            <a:srgbClr val="000000"/>
                          </a:solidFill>
                          <a:latin typeface="B Nazanin"/>
                          <a:cs typeface="B Nazanin" pitchFamily="2" charset="-78"/>
                        </a:rPr>
                        <a:t> بر درآمد حقوق(ماده 85 ق.م.م) </a:t>
                      </a:r>
                      <a:r>
                        <a:rPr lang="fa-IR" sz="1600" b="1" i="0" u="none" strike="noStrike" dirty="0">
                          <a:solidFill>
                            <a:srgbClr val="000000"/>
                          </a:solidFill>
                          <a:latin typeface="B Nazanin"/>
                          <a:cs typeface="B Nazanin" pitchFamily="2" charset="-78"/>
                        </a:rPr>
                        <a:t>* درآمد مشمول</a:t>
                      </a:r>
                      <a:r>
                        <a:rPr lang="fa-IR" sz="1600" b="1" i="0" u="none" strike="noStrike" baseline="0" dirty="0">
                          <a:solidFill>
                            <a:srgbClr val="000000"/>
                          </a:solidFill>
                          <a:latin typeface="B Nazanin"/>
                          <a:cs typeface="B Nazanin" pitchFamily="2" charset="-78"/>
                        </a:rPr>
                        <a:t> مالیات حقوق]</a:t>
                      </a:r>
                      <a:r>
                        <a:rPr lang="fa-IR" sz="1600" b="1" i="0" u="none" strike="noStrike" dirty="0">
                          <a:solidFill>
                            <a:srgbClr val="000000"/>
                          </a:solidFill>
                          <a:latin typeface="B Nazanin"/>
                          <a:cs typeface="B Nazanin" pitchFamily="2" charset="-78"/>
                        </a:rPr>
                        <a:t>=</a:t>
                      </a:r>
                      <a:r>
                        <a:rPr lang="fa-IR" sz="1600" b="1" i="0" u="none" strike="noStrike" dirty="0">
                          <a:solidFill>
                            <a:srgbClr val="7030A0"/>
                          </a:solidFill>
                          <a:latin typeface="B Nazanin"/>
                          <a:cs typeface="B Nazanin" pitchFamily="2" charset="-78"/>
                        </a:rPr>
                        <a:t> </a:t>
                      </a:r>
                      <a:r>
                        <a:rPr lang="fa-IR" sz="1600" b="1" i="0" u="none" strike="noStrike" dirty="0">
                          <a:solidFill>
                            <a:srgbClr val="002060"/>
                          </a:solidFill>
                          <a:latin typeface="B Nazanin"/>
                          <a:cs typeface="B Nazanin" pitchFamily="2" charset="-78"/>
                        </a:rPr>
                        <a:t>مالیات متعلق</a:t>
                      </a:r>
                      <a:endParaRPr lang="fa-IR" sz="1600" b="1" i="0" u="none" strike="noStrike" dirty="0">
                        <a:solidFill>
                          <a:srgbClr val="000000"/>
                        </a:solidFill>
                        <a:latin typeface="B Nazanin"/>
                        <a:cs typeface="B Nazanin" pitchFamily="2" charset="-78"/>
                      </a:endParaRP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
        <p:nvSpPr>
          <p:cNvPr id="50189" name="Rectangle 1"/>
          <p:cNvSpPr>
            <a:spLocks noChangeArrowheads="1"/>
          </p:cNvSpPr>
          <p:nvPr/>
        </p:nvSpPr>
        <p:spPr bwMode="auto">
          <a:xfrm>
            <a:off x="228600" y="2346325"/>
            <a:ext cx="86868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sz="1700" b="1">
                <a:latin typeface="Tahoma" pitchFamily="34" charset="0"/>
                <a:ea typeface="Times New Roman" pitchFamily="18" charset="0"/>
                <a:cs typeface="B Nazanin" pitchFamily="2" charset="-78"/>
              </a:rPr>
              <a:t>ماده 85 : نرخ مالیات بردرآمد حقوق در مورد کارکنان مشمول قانون نظام هماهنگ پرداخت کارکنان دولت مصوب 13/6/1370 پس از کسر معافیت های مقرر در این قانون به نرخ مقطوع ده درصد (10% ) و در مورد سایر حقوق بگیران نیز پس از کسر معافیت های مقرر در این قانون تا مبلغ چهل و دو میلیون ( 42000000) ریال به نرخ ده درصد (10%) و نسبت به مازاد آن به نرخ های مقرر در ماده (131) این قانون خواهد بود .</a:t>
            </a:r>
            <a:endParaRPr lang="fa-IR" sz="1700" b="1">
              <a:ea typeface="Times New Roman" pitchFamily="18" charset="0"/>
              <a:cs typeface="B Nazanin" pitchFamily="2" charset="-78"/>
            </a:endParaRPr>
          </a:p>
        </p:txBody>
      </p:sp>
      <p:graphicFrame>
        <p:nvGraphicFramePr>
          <p:cNvPr id="11" name="Table 10"/>
          <p:cNvGraphicFramePr>
            <a:graphicFrameLocks noGrp="1"/>
          </p:cNvGraphicFramePr>
          <p:nvPr/>
        </p:nvGraphicFramePr>
        <p:xfrm>
          <a:off x="762000" y="4191000"/>
          <a:ext cx="7772400" cy="2286000"/>
        </p:xfrm>
        <a:graphic>
          <a:graphicData uri="http://schemas.openxmlformats.org/drawingml/2006/table">
            <a:tbl>
              <a:tblPr rtl="1"/>
              <a:tblGrid>
                <a:gridCol w="6470975">
                  <a:extLst>
                    <a:ext uri="{9D8B030D-6E8A-4147-A177-3AD203B41FA5}">
                      <a16:colId xmlns:a16="http://schemas.microsoft.com/office/drawing/2014/main" val="20000"/>
                    </a:ext>
                  </a:extLst>
                </a:gridCol>
                <a:gridCol w="1301425">
                  <a:extLst>
                    <a:ext uri="{9D8B030D-6E8A-4147-A177-3AD203B41FA5}">
                      <a16:colId xmlns:a16="http://schemas.microsoft.com/office/drawing/2014/main" val="20001"/>
                    </a:ext>
                  </a:extLst>
                </a:gridCol>
              </a:tblGrid>
              <a:tr h="380999">
                <a:tc gridSpan="2">
                  <a:txBody>
                    <a:bodyPr/>
                    <a:lstStyle/>
                    <a:p>
                      <a:pPr algn="ctr" rtl="1" fontAlgn="t"/>
                      <a:r>
                        <a:rPr lang="fa-IR" sz="1700" b="1" i="0" u="none" strike="noStrike" dirty="0">
                          <a:solidFill>
                            <a:srgbClr val="000000"/>
                          </a:solidFill>
                          <a:latin typeface="B Nazanin"/>
                          <a:cs typeface="B Nazanin" pitchFamily="2" charset="-78"/>
                        </a:rPr>
                        <a:t>جدول نرخ مقرر ماده (131) ق.م.م</a:t>
                      </a:r>
                    </a:p>
                  </a:txBody>
                  <a:tcPr marL="9525" marR="9525" marT="9525" marB="0">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0"/>
                  </a:ext>
                </a:extLst>
              </a:tr>
              <a:tr h="381000">
                <a:tc>
                  <a:txBody>
                    <a:bodyPr/>
                    <a:lstStyle/>
                    <a:p>
                      <a:pPr algn="r" rtl="1" fontAlgn="t"/>
                      <a:r>
                        <a:rPr lang="fa-IR" sz="1700" b="1" i="0" u="none" strike="noStrike">
                          <a:solidFill>
                            <a:srgbClr val="000000"/>
                          </a:solidFill>
                          <a:latin typeface="B Nazanin"/>
                          <a:cs typeface="B Nazanin" pitchFamily="2" charset="-78"/>
                        </a:rPr>
                        <a:t> تا میزان 42،000،000 درآمد مشمول مالیات سالانه</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t"/>
                      <a:r>
                        <a:rPr lang="en-US" sz="1700" b="1" i="0" u="none" strike="noStrike">
                          <a:solidFill>
                            <a:srgbClr val="000000"/>
                          </a:solidFill>
                          <a:latin typeface="B Nazanin"/>
                          <a:cs typeface="B Nazanin" pitchFamily="2" charset="-78"/>
                        </a:rPr>
                        <a:t>10%</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81000">
                <a:tc>
                  <a:txBody>
                    <a:bodyPr/>
                    <a:lstStyle/>
                    <a:p>
                      <a:pPr algn="r" rtl="1" fontAlgn="t"/>
                      <a:r>
                        <a:rPr lang="fa-IR" sz="1700" b="1" i="0" u="none" strike="noStrike">
                          <a:solidFill>
                            <a:srgbClr val="000000"/>
                          </a:solidFill>
                          <a:latin typeface="B Nazanin"/>
                          <a:cs typeface="B Nazanin" pitchFamily="2" charset="-78"/>
                        </a:rPr>
                        <a:t> تا میزان 100،000،000 درآمد مشمول مالیات سالانه نسبت به مازاد 42،000،000 ریال</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t"/>
                      <a:r>
                        <a:rPr lang="en-US" sz="1700" b="1" i="0" u="none" strike="noStrike">
                          <a:solidFill>
                            <a:srgbClr val="000000"/>
                          </a:solidFill>
                          <a:latin typeface="B Nazanin"/>
                          <a:cs typeface="B Nazanin" pitchFamily="2" charset="-78"/>
                        </a:rPr>
                        <a:t>20%</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81000">
                <a:tc>
                  <a:txBody>
                    <a:bodyPr/>
                    <a:lstStyle/>
                    <a:p>
                      <a:pPr algn="r" rtl="1" fontAlgn="t"/>
                      <a:r>
                        <a:rPr lang="fa-IR" sz="1700" b="1" i="0" u="none" strike="noStrike">
                          <a:solidFill>
                            <a:srgbClr val="000000"/>
                          </a:solidFill>
                          <a:latin typeface="B Nazanin"/>
                          <a:cs typeface="B Nazanin" pitchFamily="2" charset="-78"/>
                        </a:rPr>
                        <a:t> تا میزان 250،000،000 درآمد مشمول مالیات سالانه نسبت به مازاد 100،000،000 ریال</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t"/>
                      <a:r>
                        <a:rPr lang="en-US" sz="1700" b="1" i="0" u="none" strike="noStrike">
                          <a:solidFill>
                            <a:srgbClr val="000000"/>
                          </a:solidFill>
                          <a:latin typeface="B Nazanin"/>
                          <a:cs typeface="B Nazanin" pitchFamily="2" charset="-78"/>
                        </a:rPr>
                        <a:t>25%</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81001">
                <a:tc>
                  <a:txBody>
                    <a:bodyPr/>
                    <a:lstStyle/>
                    <a:p>
                      <a:pPr algn="r" rtl="1" fontAlgn="t"/>
                      <a:r>
                        <a:rPr lang="fa-IR" sz="1700" b="1" i="0" u="none" strike="noStrike">
                          <a:solidFill>
                            <a:srgbClr val="000000"/>
                          </a:solidFill>
                          <a:latin typeface="B Nazanin"/>
                          <a:cs typeface="B Nazanin" pitchFamily="2" charset="-78"/>
                        </a:rPr>
                        <a:t> تا میزان 1000،000،000 درآمد مشمول مالیات سالانه نسبت به مازاد 250،000،000 ریال</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t"/>
                      <a:r>
                        <a:rPr lang="en-US" sz="1700" b="1" i="0" u="none" strike="noStrike">
                          <a:solidFill>
                            <a:srgbClr val="000000"/>
                          </a:solidFill>
                          <a:latin typeface="B Nazanin"/>
                          <a:cs typeface="B Nazanin" pitchFamily="2" charset="-78"/>
                        </a:rPr>
                        <a:t>30%</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81000">
                <a:tc>
                  <a:txBody>
                    <a:bodyPr/>
                    <a:lstStyle/>
                    <a:p>
                      <a:pPr algn="r" rtl="1" fontAlgn="t"/>
                      <a:r>
                        <a:rPr lang="fa-IR" sz="1700" b="1" i="0" u="none" strike="noStrike" dirty="0">
                          <a:solidFill>
                            <a:srgbClr val="000000"/>
                          </a:solidFill>
                          <a:latin typeface="B Nazanin"/>
                          <a:cs typeface="B Nazanin" pitchFamily="2" charset="-78"/>
                        </a:rPr>
                        <a:t> نسبت به مازاد 1000،000،000 ریال درامد مشمول مالیات سالیانه</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rtl="1" fontAlgn="t"/>
                      <a:r>
                        <a:rPr lang="en-US" sz="1700" b="1" i="0" u="none" strike="noStrike" dirty="0">
                          <a:solidFill>
                            <a:srgbClr val="000000"/>
                          </a:solidFill>
                          <a:latin typeface="B Nazanin"/>
                          <a:cs typeface="B Nazanin" pitchFamily="2" charset="-78"/>
                        </a:rPr>
                        <a:t>35%</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9" name="TextBox 8">
            <a:extLst>
              <a:ext uri="{FF2B5EF4-FFF2-40B4-BE49-F238E27FC236}">
                <a16:creationId xmlns:a16="http://schemas.microsoft.com/office/drawing/2014/main" id="{7A8D1258-486B-49C4-9ABF-A88B18052D7C}"/>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46054810"/>
      </p:ext>
    </p:extLst>
  </p:cSld>
  <p:clrMapOvr>
    <a:masterClrMapping/>
  </p:clrMapOvr>
  <p:transition>
    <p:wipe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هشتم : رسیدگی به حساب هزینه و مالیات حقوق و دستمزد</a:t>
            </a:r>
            <a:endParaRPr lang="en-US" dirty="0">
              <a:cs typeface="B Nazanin" pitchFamily="2" charset="-78"/>
            </a:endParaRPr>
          </a:p>
          <a:p>
            <a:pPr algn="ctr" rtl="0">
              <a:defRPr/>
            </a:pPr>
            <a:endParaRPr lang="en-US" dirty="0">
              <a:cs typeface="B Nazanin" pitchFamily="2" charset="-78"/>
            </a:endParaRPr>
          </a:p>
          <a:p>
            <a:pPr rtl="0">
              <a:defRPr/>
            </a:pPr>
            <a:r>
              <a:rPr lang="fa-IR" dirty="0"/>
              <a:t> </a:t>
            </a:r>
            <a:endParaRPr lang="en-US" dirty="0"/>
          </a:p>
        </p:txBody>
      </p:sp>
      <p:cxnSp>
        <p:nvCxnSpPr>
          <p:cNvPr id="51205" name="Straight Arrow Connector 4"/>
          <p:cNvCxnSpPr>
            <a:cxnSpLocks noChangeShapeType="1"/>
          </p:cNvCxnSpPr>
          <p:nvPr/>
        </p:nvCxnSpPr>
        <p:spPr bwMode="auto">
          <a:xfrm rot="5400000">
            <a:off x="4306094" y="875506"/>
            <a:ext cx="381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 name="Rectangle 5"/>
          <p:cNvSpPr/>
          <p:nvPr/>
        </p:nvSpPr>
        <p:spPr bwMode="auto">
          <a:xfrm>
            <a:off x="2895600" y="1066800"/>
            <a:ext cx="32766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4) مبلغ مالیات پرداختی</a:t>
            </a:r>
            <a:endParaRPr lang="en-US" dirty="0"/>
          </a:p>
        </p:txBody>
      </p:sp>
      <p:sp>
        <p:nvSpPr>
          <p:cNvPr id="51207" name="TextBox 6"/>
          <p:cNvSpPr txBox="1">
            <a:spLocks noChangeArrowheads="1"/>
          </p:cNvSpPr>
          <p:nvPr/>
        </p:nvSpPr>
        <p:spPr bwMode="auto">
          <a:xfrm>
            <a:off x="381000" y="1600200"/>
            <a:ext cx="853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sz="1700" b="1">
                <a:cs typeface="B Nazanin" pitchFamily="2" charset="-78"/>
              </a:rPr>
              <a:t>4) مبلغ مالیات پرداختی: منظور همان میزان پرداخت مالیات حقوق به اداره دارایی طی سال مورد رسیدگی می‌باشد</a:t>
            </a:r>
            <a:r>
              <a:rPr lang="fa-IR"/>
              <a:t>.</a:t>
            </a:r>
            <a:endParaRPr lang="en-US"/>
          </a:p>
        </p:txBody>
      </p:sp>
      <p:sp>
        <p:nvSpPr>
          <p:cNvPr id="8" name="Rectangle 7"/>
          <p:cNvSpPr/>
          <p:nvPr/>
        </p:nvSpPr>
        <p:spPr bwMode="auto">
          <a:xfrm>
            <a:off x="2895600" y="2438400"/>
            <a:ext cx="32766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 5) شماره و تاریخ قبض رسید مالیاتی</a:t>
            </a:r>
            <a:endParaRPr lang="en-US" dirty="0"/>
          </a:p>
        </p:txBody>
      </p:sp>
      <p:cxnSp>
        <p:nvCxnSpPr>
          <p:cNvPr id="51209" name="Straight Arrow Connector 8"/>
          <p:cNvCxnSpPr>
            <a:cxnSpLocks noChangeShapeType="1"/>
          </p:cNvCxnSpPr>
          <p:nvPr/>
        </p:nvCxnSpPr>
        <p:spPr bwMode="auto">
          <a:xfrm rot="5400000">
            <a:off x="4457701" y="2246312"/>
            <a:ext cx="2286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1210" name="TextBox 9"/>
          <p:cNvSpPr txBox="1">
            <a:spLocks noChangeArrowheads="1"/>
          </p:cNvSpPr>
          <p:nvPr/>
        </p:nvSpPr>
        <p:spPr bwMode="auto">
          <a:xfrm>
            <a:off x="228600" y="28194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 eaLnBrk="1" hangingPunct="1">
              <a:lnSpc>
                <a:spcPct val="150000"/>
              </a:lnSpc>
            </a:pPr>
            <a:r>
              <a:rPr lang="fa-IR" b="1">
                <a:cs typeface="B Nazanin" pitchFamily="2" charset="-78"/>
              </a:rPr>
              <a:t>5) شماره و تاریخ قبض رسید مالیاتی: منظور شماره و تاریخ فیش پرداخت مالیات به اداره امور مالیاتی می‌باشد.</a:t>
            </a:r>
          </a:p>
          <a:p>
            <a:pPr algn="just" eaLnBrk="1" hangingPunct="1">
              <a:lnSpc>
                <a:spcPct val="150000"/>
              </a:lnSpc>
            </a:pPr>
            <a:r>
              <a:rPr lang="fa-IR" sz="1700" b="1">
                <a:cs typeface="B Nazanin" pitchFamily="2" charset="-78"/>
              </a:rPr>
              <a:t>نکته حائز اهمیت این است که بایستی بین تاریخ تخصیص مالیات در دفاتر تا تاریخ پرداخت مالیات شناسایی                          شده به اداره دارایی سی روز بیشتر فاصله نباشد.(‌مطابق ماده 86 ق.م.م)</a:t>
            </a:r>
            <a:endParaRPr lang="en-US"/>
          </a:p>
        </p:txBody>
      </p:sp>
      <p:sp>
        <p:nvSpPr>
          <p:cNvPr id="51211" name="Rectangle 10"/>
          <p:cNvSpPr>
            <a:spLocks noChangeArrowheads="1"/>
          </p:cNvSpPr>
          <p:nvPr/>
        </p:nvSpPr>
        <p:spPr bwMode="auto">
          <a:xfrm>
            <a:off x="304800" y="4086225"/>
            <a:ext cx="86106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fa-IR">
                <a:cs typeface="B Nazanin" pitchFamily="2" charset="-78"/>
              </a:rPr>
              <a:t> </a:t>
            </a:r>
            <a:r>
              <a:rPr lang="fa-IR" sz="1700" b="1">
                <a:cs typeface="B Nazanin" pitchFamily="2" charset="-78"/>
              </a:rPr>
              <a:t>مطابق ماده 86 ق.م.م: پرداخت کنندگان حقوق هنگام هر پرداخت یا تخصیص آن مکلف اند مالیات متعلق را طبق قانون مالیات های مستقیم محاسبه و کسر و ظرف سی روز به حساب وزارت امور اقتصادی و دارایی واریز نمایند.</a:t>
            </a:r>
            <a:endParaRPr lang="en-US" sz="1700" b="1">
              <a:cs typeface="B Nazanin" pitchFamily="2" charset="-78"/>
            </a:endParaRPr>
          </a:p>
        </p:txBody>
      </p:sp>
      <p:sp>
        <p:nvSpPr>
          <p:cNvPr id="12" name="Rectangle 11"/>
          <p:cNvSpPr/>
          <p:nvPr/>
        </p:nvSpPr>
        <p:spPr bwMode="auto">
          <a:xfrm>
            <a:off x="2895600" y="5486400"/>
            <a:ext cx="32766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 6) مانده بدهی</a:t>
            </a:r>
            <a:endParaRPr lang="en-US" dirty="0"/>
          </a:p>
        </p:txBody>
      </p:sp>
      <p:cxnSp>
        <p:nvCxnSpPr>
          <p:cNvPr id="51213" name="Straight Arrow Connector 12"/>
          <p:cNvCxnSpPr>
            <a:cxnSpLocks noChangeShapeType="1"/>
          </p:cNvCxnSpPr>
          <p:nvPr/>
        </p:nvCxnSpPr>
        <p:spPr bwMode="auto">
          <a:xfrm rot="5400000">
            <a:off x="4419601" y="5256212"/>
            <a:ext cx="3048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1214" name="TextBox 16"/>
          <p:cNvSpPr txBox="1">
            <a:spLocks noChangeArrowheads="1"/>
          </p:cNvSpPr>
          <p:nvPr/>
        </p:nvSpPr>
        <p:spPr bwMode="auto">
          <a:xfrm>
            <a:off x="762000" y="6019800"/>
            <a:ext cx="739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ctr" rtl="0" eaLnBrk="1" hangingPunct="1"/>
            <a:r>
              <a:rPr lang="fa-IR" b="1">
                <a:cs typeface="B Nazanin" pitchFamily="2" charset="-78"/>
              </a:rPr>
              <a:t>6) مانده بدهی = مالیات متعلق – مالیات پرداختی</a:t>
            </a:r>
            <a:endParaRPr lang="en-US" b="1">
              <a:cs typeface="B Nazanin" pitchFamily="2" charset="-78"/>
            </a:endParaRPr>
          </a:p>
        </p:txBody>
      </p:sp>
    </p:spTree>
    <p:extLst>
      <p:ext uri="{BB962C8B-B14F-4D97-AF65-F5344CB8AC3E}">
        <p14:creationId xmlns:p14="http://schemas.microsoft.com/office/powerpoint/2010/main" val="1713829785"/>
      </p:ext>
    </p:extLst>
  </p:cSld>
  <p:clrMapOvr>
    <a:masterClrMapping/>
  </p:clrMapOvr>
  <p:transition>
    <p:wipe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هشتم : رسیدگی به حساب هزینه و مالیات حقوق و دستمزد</a:t>
            </a:r>
            <a:endParaRPr lang="en-US" dirty="0">
              <a:cs typeface="B Nazanin" pitchFamily="2" charset="-78"/>
            </a:endParaRPr>
          </a:p>
          <a:p>
            <a:pPr algn="ctr" rtl="0">
              <a:defRPr/>
            </a:pPr>
            <a:endParaRPr lang="en-US" dirty="0">
              <a:cs typeface="B Nazanin" pitchFamily="2" charset="-78"/>
            </a:endParaRPr>
          </a:p>
          <a:p>
            <a:pPr rtl="0">
              <a:defRPr/>
            </a:pPr>
            <a:r>
              <a:rPr lang="fa-IR" dirty="0"/>
              <a:t> </a:t>
            </a:r>
            <a:endParaRPr lang="en-US" dirty="0"/>
          </a:p>
        </p:txBody>
      </p:sp>
      <p:cxnSp>
        <p:nvCxnSpPr>
          <p:cNvPr id="52229" name="Straight Arrow Connector 4"/>
          <p:cNvCxnSpPr>
            <a:cxnSpLocks noChangeShapeType="1"/>
          </p:cNvCxnSpPr>
          <p:nvPr/>
        </p:nvCxnSpPr>
        <p:spPr bwMode="auto">
          <a:xfrm rot="5400000">
            <a:off x="4306094" y="875506"/>
            <a:ext cx="381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 name="Rectangle 5"/>
          <p:cNvSpPr/>
          <p:nvPr/>
        </p:nvSpPr>
        <p:spPr bwMode="auto">
          <a:xfrm>
            <a:off x="2895600" y="1066800"/>
            <a:ext cx="3276600" cy="381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rtl="0">
              <a:defRPr/>
            </a:pPr>
            <a:r>
              <a:rPr lang="fa-IR" b="1" dirty="0">
                <a:cs typeface="B Nazanin" pitchFamily="2" charset="-78"/>
              </a:rPr>
              <a:t>8) جریمه‌های مالیات حقوق</a:t>
            </a:r>
            <a:endParaRPr lang="en-US" dirty="0"/>
          </a:p>
        </p:txBody>
      </p:sp>
      <p:sp>
        <p:nvSpPr>
          <p:cNvPr id="52231" name="TextBox 6"/>
          <p:cNvSpPr txBox="1">
            <a:spLocks noChangeArrowheads="1"/>
          </p:cNvSpPr>
          <p:nvPr/>
        </p:nvSpPr>
        <p:spPr bwMode="auto">
          <a:xfrm>
            <a:off x="304800" y="1676400"/>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8) جرایم مربوط به مالیات حقوق شامل شامل مفاد 197 و 199 ق.م.م به شرح زیر می باشد:</a:t>
            </a:r>
            <a:endParaRPr lang="en-US" b="1">
              <a:cs typeface="B Nazanin" pitchFamily="2" charset="-78"/>
            </a:endParaRPr>
          </a:p>
        </p:txBody>
      </p:sp>
      <p:graphicFrame>
        <p:nvGraphicFramePr>
          <p:cNvPr id="8" name="Table 7"/>
          <p:cNvGraphicFramePr>
            <a:graphicFrameLocks noGrp="1"/>
          </p:cNvGraphicFramePr>
          <p:nvPr/>
        </p:nvGraphicFramePr>
        <p:xfrm>
          <a:off x="533399" y="2514600"/>
          <a:ext cx="8305801" cy="2285999"/>
        </p:xfrm>
        <a:graphic>
          <a:graphicData uri="http://schemas.openxmlformats.org/drawingml/2006/table">
            <a:tbl>
              <a:tblPr rtl="1"/>
              <a:tblGrid>
                <a:gridCol w="3840678">
                  <a:extLst>
                    <a:ext uri="{9D8B030D-6E8A-4147-A177-3AD203B41FA5}">
                      <a16:colId xmlns:a16="http://schemas.microsoft.com/office/drawing/2014/main" val="20000"/>
                    </a:ext>
                  </a:extLst>
                </a:gridCol>
                <a:gridCol w="905494">
                  <a:extLst>
                    <a:ext uri="{9D8B030D-6E8A-4147-A177-3AD203B41FA5}">
                      <a16:colId xmlns:a16="http://schemas.microsoft.com/office/drawing/2014/main" val="20001"/>
                    </a:ext>
                  </a:extLst>
                </a:gridCol>
                <a:gridCol w="1302326">
                  <a:extLst>
                    <a:ext uri="{9D8B030D-6E8A-4147-A177-3AD203B41FA5}">
                      <a16:colId xmlns:a16="http://schemas.microsoft.com/office/drawing/2014/main" val="20002"/>
                    </a:ext>
                  </a:extLst>
                </a:gridCol>
                <a:gridCol w="2257303">
                  <a:extLst>
                    <a:ext uri="{9D8B030D-6E8A-4147-A177-3AD203B41FA5}">
                      <a16:colId xmlns:a16="http://schemas.microsoft.com/office/drawing/2014/main" val="20003"/>
                    </a:ext>
                  </a:extLst>
                </a:gridCol>
              </a:tblGrid>
              <a:tr h="594359">
                <a:tc gridSpan="4">
                  <a:txBody>
                    <a:bodyPr/>
                    <a:lstStyle/>
                    <a:p>
                      <a:pPr algn="ctr" rtl="1" fontAlgn="b"/>
                      <a:r>
                        <a:rPr lang="fa-IR" sz="1800" b="1" i="0" u="none" strike="noStrike" dirty="0">
                          <a:solidFill>
                            <a:srgbClr val="002060"/>
                          </a:solidFill>
                          <a:latin typeface="B Nazanin"/>
                          <a:cs typeface="B Nazanin" pitchFamily="2" charset="-78"/>
                        </a:rPr>
                        <a:t>جدول جرایم مالیاتی درآمد حقوق</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dot"/>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1500">
                <a:tc>
                  <a:txBody>
                    <a:bodyPr/>
                    <a:lstStyle/>
                    <a:p>
                      <a:pPr algn="ctr" rtl="1" fontAlgn="b"/>
                      <a:r>
                        <a:rPr lang="fa-IR" sz="1800" b="1" i="0" u="none" strike="noStrike" dirty="0">
                          <a:solidFill>
                            <a:srgbClr val="000000"/>
                          </a:solidFill>
                          <a:latin typeface="B Nazanin"/>
                          <a:cs typeface="B Nazanin" pitchFamily="2" charset="-78"/>
                        </a:rPr>
                        <a:t> موضوع جریمه</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b"/>
                      <a:r>
                        <a:rPr lang="fa-IR" sz="1800" b="1" i="0" u="none" strike="noStrike" dirty="0">
                          <a:solidFill>
                            <a:srgbClr val="000000"/>
                          </a:solidFill>
                          <a:latin typeface="B Nazanin"/>
                          <a:cs typeface="B Nazanin" pitchFamily="2" charset="-78"/>
                        </a:rPr>
                        <a:t>ماده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b"/>
                      <a:r>
                        <a:rPr lang="fa-IR" sz="1800" b="1" i="0" u="none" strike="noStrike">
                          <a:solidFill>
                            <a:srgbClr val="000000"/>
                          </a:solidFill>
                          <a:latin typeface="B Nazanin"/>
                          <a:cs typeface="B Nazanin" pitchFamily="2" charset="-78"/>
                        </a:rPr>
                        <a:t>نرخ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b"/>
                      <a:r>
                        <a:rPr lang="fa-IR" sz="1800" b="1" i="0" u="none" strike="noStrike" dirty="0">
                          <a:solidFill>
                            <a:srgbClr val="000000"/>
                          </a:solidFill>
                          <a:latin typeface="B Nazanin"/>
                          <a:cs typeface="B Nazanin" pitchFamily="2" charset="-78"/>
                        </a:rPr>
                        <a:t> ماُخذ</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48640">
                <a:tc>
                  <a:txBody>
                    <a:bodyPr/>
                    <a:lstStyle/>
                    <a:p>
                      <a:pPr algn="r" rtl="1" fontAlgn="b"/>
                      <a:r>
                        <a:rPr lang="fa-IR" sz="1800" b="1" i="0" u="none" strike="noStrike" dirty="0">
                          <a:solidFill>
                            <a:srgbClr val="000000"/>
                          </a:solidFill>
                          <a:latin typeface="B Nazanin"/>
                          <a:cs typeface="B Nazanin" pitchFamily="2" charset="-78"/>
                        </a:rPr>
                        <a:t> تسلیم خلاف واقع یا عدم تسلیم لیست حقوق</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800" b="1" i="0" u="none" strike="noStrike" dirty="0">
                          <a:solidFill>
                            <a:srgbClr val="000000"/>
                          </a:solidFill>
                          <a:latin typeface="B Nazanin"/>
                          <a:cs typeface="B Nazanin" pitchFamily="2" charset="-78"/>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n-US" sz="1800" b="1" i="0" u="none" strike="noStrike" dirty="0">
                          <a:solidFill>
                            <a:srgbClr val="000000"/>
                          </a:solidFill>
                          <a:latin typeface="B Nazanin"/>
                          <a:cs typeface="B Nazanin" pitchFamily="2" charset="-7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b"/>
                      <a:r>
                        <a:rPr lang="fa-IR" sz="1800" b="1" i="0" u="none" strike="noStrike" dirty="0">
                          <a:solidFill>
                            <a:srgbClr val="000000"/>
                          </a:solidFill>
                          <a:latin typeface="B Nazanin"/>
                          <a:cs typeface="B Nazanin" pitchFamily="2" charset="-78"/>
                        </a:rPr>
                        <a:t>حقوق پرداختنی</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71500">
                <a:tc>
                  <a:txBody>
                    <a:bodyPr/>
                    <a:lstStyle/>
                    <a:p>
                      <a:pPr algn="r" rtl="1" fontAlgn="ctr"/>
                      <a:r>
                        <a:rPr lang="fa-IR" sz="1800" b="1" i="0" u="none" strike="noStrike">
                          <a:solidFill>
                            <a:srgbClr val="000000"/>
                          </a:solidFill>
                          <a:latin typeface="B Nazanin"/>
                          <a:cs typeface="B Nazanin" pitchFamily="2" charset="-78"/>
                        </a:rPr>
                        <a:t> عدم کسر و ایصال مالیات موُدیان</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1" i="0" u="none" strike="noStrike">
                          <a:solidFill>
                            <a:srgbClr val="000000"/>
                          </a:solidFill>
                          <a:latin typeface="B Nazanin"/>
                          <a:cs typeface="B Nazanin" pitchFamily="2" charset="-78"/>
                        </a:rPr>
                        <a:t>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1" i="0" u="none" strike="noStrike" dirty="0">
                          <a:solidFill>
                            <a:srgbClr val="000000"/>
                          </a:solidFill>
                          <a:latin typeface="B Nazanin"/>
                          <a:cs typeface="B Nazanin" pitchFamily="2" charset="-78"/>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rtl="1" fontAlgn="ctr"/>
                      <a:r>
                        <a:rPr lang="fa-IR" sz="1800" b="1" i="0" u="none" strike="noStrike" dirty="0">
                          <a:solidFill>
                            <a:srgbClr val="000000"/>
                          </a:solidFill>
                          <a:latin typeface="B Nazanin"/>
                          <a:cs typeface="B Nazanin" pitchFamily="2" charset="-78"/>
                        </a:rPr>
                        <a:t>مالیات پرداخت نشده</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52257" name="TextBox 8"/>
          <p:cNvSpPr txBox="1">
            <a:spLocks noChangeArrowheads="1"/>
          </p:cNvSpPr>
          <p:nvPr/>
        </p:nvSpPr>
        <p:spPr bwMode="auto">
          <a:xfrm>
            <a:off x="457200" y="5257800"/>
            <a:ext cx="838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نکته: جرایم مربوط به مالیات حقوق جزو هزینه های غیر قابل قبول مالیاتی می باشد</a:t>
            </a:r>
            <a:r>
              <a:rPr lang="fa-IR"/>
              <a:t>.</a:t>
            </a:r>
            <a:endParaRPr lang="en-US"/>
          </a:p>
        </p:txBody>
      </p:sp>
    </p:spTree>
    <p:extLst>
      <p:ext uri="{BB962C8B-B14F-4D97-AF65-F5344CB8AC3E}">
        <p14:creationId xmlns:p14="http://schemas.microsoft.com/office/powerpoint/2010/main" val="3313867534"/>
      </p:ext>
    </p:extLst>
  </p:cSld>
  <p:clrMapOvr>
    <a:masterClrMapping/>
  </p:clrMapOvr>
  <p:transition>
    <p:wipe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نهم : تسهیلات دریافتی از بانکها و موسسات اعتباری مجاز</a:t>
            </a:r>
          </a:p>
          <a:p>
            <a:pPr algn="ctr" rtl="0">
              <a:defRPr/>
            </a:pPr>
            <a:endParaRPr lang="en-US" dirty="0">
              <a:cs typeface="B Nazanin" pitchFamily="2" charset="-78"/>
            </a:endParaRPr>
          </a:p>
          <a:p>
            <a:pPr algn="ctr" rtl="0">
              <a:defRPr/>
            </a:pPr>
            <a:r>
              <a:rPr lang="fa-IR" dirty="0"/>
              <a:t> </a:t>
            </a:r>
            <a:endParaRPr lang="en-US" dirty="0"/>
          </a:p>
        </p:txBody>
      </p:sp>
      <p:graphicFrame>
        <p:nvGraphicFramePr>
          <p:cNvPr id="5" name="Table 4"/>
          <p:cNvGraphicFramePr>
            <a:graphicFrameLocks noGrp="1"/>
          </p:cNvGraphicFramePr>
          <p:nvPr/>
        </p:nvGraphicFramePr>
        <p:xfrm>
          <a:off x="533400" y="990600"/>
          <a:ext cx="8229600" cy="2133600"/>
        </p:xfrm>
        <a:graphic>
          <a:graphicData uri="http://schemas.openxmlformats.org/drawingml/2006/table">
            <a:tbl>
              <a:tblPr rtl="1"/>
              <a:tblGrid>
                <a:gridCol w="385948">
                  <a:extLst>
                    <a:ext uri="{9D8B030D-6E8A-4147-A177-3AD203B41FA5}">
                      <a16:colId xmlns:a16="http://schemas.microsoft.com/office/drawing/2014/main" val="20000"/>
                    </a:ext>
                  </a:extLst>
                </a:gridCol>
                <a:gridCol w="985652">
                  <a:extLst>
                    <a:ext uri="{9D8B030D-6E8A-4147-A177-3AD203B41FA5}">
                      <a16:colId xmlns:a16="http://schemas.microsoft.com/office/drawing/2014/main" val="20001"/>
                    </a:ext>
                  </a:extLst>
                </a:gridCol>
                <a:gridCol w="1179616">
                  <a:extLst>
                    <a:ext uri="{9D8B030D-6E8A-4147-A177-3AD203B41FA5}">
                      <a16:colId xmlns:a16="http://schemas.microsoft.com/office/drawing/2014/main" val="20002"/>
                    </a:ext>
                  </a:extLst>
                </a:gridCol>
                <a:gridCol w="630382">
                  <a:extLst>
                    <a:ext uri="{9D8B030D-6E8A-4147-A177-3AD203B41FA5}">
                      <a16:colId xmlns:a16="http://schemas.microsoft.com/office/drawing/2014/main" val="20003"/>
                    </a:ext>
                  </a:extLst>
                </a:gridCol>
                <a:gridCol w="925339">
                  <a:extLst>
                    <a:ext uri="{9D8B030D-6E8A-4147-A177-3AD203B41FA5}">
                      <a16:colId xmlns:a16="http://schemas.microsoft.com/office/drawing/2014/main" val="20004"/>
                    </a:ext>
                  </a:extLst>
                </a:gridCol>
                <a:gridCol w="851011">
                  <a:extLst>
                    <a:ext uri="{9D8B030D-6E8A-4147-A177-3AD203B41FA5}">
                      <a16:colId xmlns:a16="http://schemas.microsoft.com/office/drawing/2014/main" val="20005"/>
                    </a:ext>
                  </a:extLst>
                </a:gridCol>
                <a:gridCol w="653063">
                  <a:extLst>
                    <a:ext uri="{9D8B030D-6E8A-4147-A177-3AD203B41FA5}">
                      <a16:colId xmlns:a16="http://schemas.microsoft.com/office/drawing/2014/main" val="20006"/>
                    </a:ext>
                  </a:extLst>
                </a:gridCol>
                <a:gridCol w="676047">
                  <a:extLst>
                    <a:ext uri="{9D8B030D-6E8A-4147-A177-3AD203B41FA5}">
                      <a16:colId xmlns:a16="http://schemas.microsoft.com/office/drawing/2014/main" val="20007"/>
                    </a:ext>
                  </a:extLst>
                </a:gridCol>
                <a:gridCol w="623640">
                  <a:extLst>
                    <a:ext uri="{9D8B030D-6E8A-4147-A177-3AD203B41FA5}">
                      <a16:colId xmlns:a16="http://schemas.microsoft.com/office/drawing/2014/main" val="20008"/>
                    </a:ext>
                  </a:extLst>
                </a:gridCol>
                <a:gridCol w="592195">
                  <a:extLst>
                    <a:ext uri="{9D8B030D-6E8A-4147-A177-3AD203B41FA5}">
                      <a16:colId xmlns:a16="http://schemas.microsoft.com/office/drawing/2014/main" val="20009"/>
                    </a:ext>
                  </a:extLst>
                </a:gridCol>
                <a:gridCol w="726707">
                  <a:extLst>
                    <a:ext uri="{9D8B030D-6E8A-4147-A177-3AD203B41FA5}">
                      <a16:colId xmlns:a16="http://schemas.microsoft.com/office/drawing/2014/main" val="20010"/>
                    </a:ext>
                  </a:extLst>
                </a:gridCol>
              </a:tblGrid>
              <a:tr h="1333444">
                <a:tc rowSpan="2">
                  <a:txBody>
                    <a:bodyPr/>
                    <a:lstStyle/>
                    <a:p>
                      <a:pPr algn="ctr" rtl="1" fontAlgn="ctr"/>
                      <a:r>
                        <a:rPr lang="fa-IR" sz="1400" b="0" i="0" u="none" strike="noStrike" dirty="0">
                          <a:latin typeface="B Zar"/>
                          <a:cs typeface="B Nazanin" pitchFamily="2" charset="-78"/>
                        </a:rPr>
                        <a:t>ردیف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0" i="0" u="none" strike="noStrike" dirty="0">
                          <a:latin typeface="B Zar"/>
                          <a:cs typeface="B Nazanin" pitchFamily="2" charset="-78"/>
                        </a:rPr>
                        <a:t>نام بانک یا</a:t>
                      </a:r>
                      <a:br>
                        <a:rPr lang="fa-IR" sz="1400" b="0" i="0" u="none" strike="noStrike" dirty="0">
                          <a:latin typeface="B Zar"/>
                          <a:cs typeface="B Nazanin" pitchFamily="2" charset="-78"/>
                        </a:rPr>
                      </a:br>
                      <a:r>
                        <a:rPr lang="fa-IR" sz="1400" b="0" i="0" u="none" strike="noStrike" dirty="0">
                          <a:latin typeface="B Zar"/>
                          <a:cs typeface="B Nazanin" pitchFamily="2" charset="-78"/>
                        </a:rPr>
                        <a:t> موسسه اعتباری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0" i="0" u="none" strike="noStrike" dirty="0">
                          <a:latin typeface="B Zar"/>
                          <a:cs typeface="B Nazanin" pitchFamily="2" charset="-78"/>
                        </a:rPr>
                        <a:t>شماره و تاریخ قرارداد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0" i="0" u="none" strike="noStrike" dirty="0">
                          <a:latin typeface="B Zar"/>
                          <a:cs typeface="B Nazanin" pitchFamily="2" charset="-78"/>
                        </a:rPr>
                        <a:t>موضوع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0" i="0" u="none" strike="noStrike" dirty="0">
                          <a:latin typeface="B Zar"/>
                          <a:cs typeface="B Nazanin" pitchFamily="2" charset="-78"/>
                        </a:rPr>
                        <a:t>مبلغ تسهیلات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0" i="0" u="none" strike="noStrike" dirty="0">
                          <a:latin typeface="B Zar"/>
                          <a:cs typeface="B Nazanin" pitchFamily="2" charset="-78"/>
                        </a:rPr>
                        <a:t>موارد مصرف تسهیلات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400" b="0" i="0" u="none" strike="noStrike" dirty="0">
                          <a:latin typeface="B Zar"/>
                          <a:cs typeface="B Nazanin" pitchFamily="2" charset="-78"/>
                        </a:rPr>
                        <a:t>مدت</a:t>
                      </a:r>
                      <a:br>
                        <a:rPr lang="fa-IR" sz="1400" b="0" i="0" u="none" strike="noStrike" dirty="0">
                          <a:latin typeface="B Zar"/>
                          <a:cs typeface="B Nazanin" pitchFamily="2" charset="-78"/>
                        </a:rPr>
                      </a:br>
                      <a:r>
                        <a:rPr lang="fa-IR" sz="1400" b="0" i="0" u="none" strike="noStrike" dirty="0">
                          <a:latin typeface="B Zar"/>
                          <a:cs typeface="B Nazanin" pitchFamily="2" charset="-78"/>
                        </a:rPr>
                        <a:t> بازپرداخت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1" fontAlgn="ctr"/>
                      <a:r>
                        <a:rPr lang="fa-IR" sz="1400" b="0" i="0" u="none" strike="noStrike">
                          <a:latin typeface="B Zar"/>
                          <a:cs typeface="B Nazanin" pitchFamily="2" charset="-78"/>
                        </a:rPr>
                        <a:t>میزان بازپرداخت در سال مورد رسیدگی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rtl="1" fontAlgn="ctr"/>
                      <a:r>
                        <a:rPr lang="fa-IR" sz="1400" b="1" i="0" u="none" strike="noStrike" dirty="0">
                          <a:latin typeface="B Zar"/>
                          <a:cs typeface="B Nazanin" pitchFamily="2" charset="-78"/>
                        </a:rPr>
                        <a:t>شماره و تاریخ گواهی</a:t>
                      </a:r>
                      <a:br>
                        <a:rPr lang="fa-IR" sz="1400" b="1" i="0" u="none" strike="noStrike" dirty="0">
                          <a:latin typeface="B Zar"/>
                          <a:cs typeface="B Nazanin" pitchFamily="2" charset="-78"/>
                        </a:rPr>
                      </a:br>
                      <a:r>
                        <a:rPr lang="fa-IR" sz="1400" b="1" i="0" u="none" strike="noStrike" dirty="0">
                          <a:latin typeface="B Zar"/>
                          <a:cs typeface="B Nazanin" pitchFamily="2" charset="-78"/>
                        </a:rPr>
                        <a:t>موضوع ماده 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0015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1" fontAlgn="ctr"/>
                      <a:r>
                        <a:rPr lang="fa-IR" sz="1400" b="0" i="0" u="none" strike="noStrike" dirty="0">
                          <a:latin typeface="B Zar"/>
                          <a:cs typeface="B Nazanin" pitchFamily="2" charset="-78"/>
                        </a:rPr>
                        <a:t>اصل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400" b="0" i="0" u="none" strike="noStrike" dirty="0">
                          <a:latin typeface="B Zar"/>
                          <a:cs typeface="B Nazanin" pitchFamily="2" charset="-78"/>
                        </a:rPr>
                        <a:t>سود و کارمزد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400" b="0" i="0" u="none" strike="noStrike" dirty="0">
                          <a:latin typeface="B Zar"/>
                          <a:cs typeface="B Nazanin" pitchFamily="2" charset="-78"/>
                        </a:rPr>
                        <a:t>جریمه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32AFE652-BBF7-405B-8428-F0B1DA7426B3}"/>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70466268"/>
      </p:ext>
    </p:extLst>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143000"/>
          </a:xfrm>
        </p:spPr>
        <p:txBody>
          <a:bodyPr>
            <a:noAutofit/>
          </a:bodyPr>
          <a:lstStyle/>
          <a:p>
            <a:pPr algn="r" rtl="1"/>
            <a:r>
              <a:rPr lang="fa-IR" sz="2800" dirty="0">
                <a:latin typeface="+mn-lt"/>
                <a:ea typeface="+mn-ea"/>
                <a:cs typeface="2  Badr" pitchFamily="2" charset="-78"/>
              </a:rPr>
              <a:t>آيا</a:t>
            </a:r>
            <a:r>
              <a:rPr lang="fa-IR" sz="3200" dirty="0"/>
              <a:t> </a:t>
            </a:r>
            <a:r>
              <a:rPr lang="fa-IR" sz="2800" dirty="0">
                <a:latin typeface="+mn-lt"/>
                <a:ea typeface="+mn-ea"/>
                <a:cs typeface="2  Badr" pitchFamily="2" charset="-78"/>
              </a:rPr>
              <a:t>اطلاق واژه حسابرسي به حسابرسي مالياتي صحيح است ؟</a:t>
            </a:r>
            <a:br>
              <a:rPr lang="fa-IR" sz="3200" dirty="0"/>
            </a:br>
            <a:endParaRPr lang="en-US" sz="3200" dirty="0"/>
          </a:p>
        </p:txBody>
      </p:sp>
      <p:sp>
        <p:nvSpPr>
          <p:cNvPr id="3" name="Content Placeholder 2"/>
          <p:cNvSpPr>
            <a:spLocks noGrp="1"/>
          </p:cNvSpPr>
          <p:nvPr>
            <p:ph idx="1"/>
          </p:nvPr>
        </p:nvSpPr>
        <p:spPr/>
        <p:txBody>
          <a:bodyPr>
            <a:normAutofit/>
          </a:bodyPr>
          <a:lstStyle/>
          <a:p>
            <a:pPr marL="514350" indent="-514350" algn="r" rtl="1">
              <a:buFont typeface="Wingdings" pitchFamily="2" charset="2"/>
              <a:buChar char="q"/>
            </a:pPr>
            <a:r>
              <a:rPr lang="fa-IR" sz="2800" b="1" dirty="0">
                <a:cs typeface="2  Badr" pitchFamily="2" charset="-78"/>
              </a:rPr>
              <a:t>حسابرسي و مفهوم آن </a:t>
            </a:r>
          </a:p>
          <a:p>
            <a:pPr marL="514350" indent="-514350" algn="r" rtl="1">
              <a:buNone/>
            </a:pPr>
            <a:r>
              <a:rPr lang="fa-IR" sz="2600" dirty="0">
                <a:cs typeface="2  Badr" pitchFamily="2" charset="-78"/>
              </a:rPr>
              <a:t>      حسابرسي به مفهوم عام آن عبارت است از انطباق ادعاهاي قابل اندازه گيري با معيارهاي از پيش تعيين شده توسط رسيدگي كننده مستقل و ارائه گزارش نتايج.</a:t>
            </a:r>
          </a:p>
          <a:p>
            <a:pPr marL="514350" indent="-514350" algn="r" rtl="1">
              <a:buFont typeface="Wingdings" pitchFamily="2" charset="2"/>
              <a:buChar char="ü"/>
            </a:pPr>
            <a:endParaRPr lang="fa-IR" sz="2400" dirty="0">
              <a:cs typeface="2  Badr" pitchFamily="2" charset="-78"/>
            </a:endParaRPr>
          </a:p>
          <a:p>
            <a:pPr marL="514350" indent="-514350" algn="r" rtl="1">
              <a:buFont typeface="Wingdings" pitchFamily="2" charset="2"/>
              <a:buChar char="q"/>
            </a:pPr>
            <a:r>
              <a:rPr lang="fa-IR" sz="2800" b="1" dirty="0">
                <a:cs typeface="2  Badr" pitchFamily="2" charset="-78"/>
              </a:rPr>
              <a:t>انواع خدمات اعتبار بخشي حسابرسان</a:t>
            </a:r>
          </a:p>
          <a:p>
            <a:pPr marL="514350" indent="-514350" algn="r" rtl="1">
              <a:buNone/>
            </a:pPr>
            <a:r>
              <a:rPr lang="fa-IR" sz="2400" dirty="0">
                <a:cs typeface="2  Badr" pitchFamily="2" charset="-78"/>
              </a:rPr>
              <a:t>الف- </a:t>
            </a:r>
            <a:r>
              <a:rPr lang="fa-IR" sz="2600" dirty="0">
                <a:cs typeface="2  Badr" pitchFamily="2" charset="-78"/>
              </a:rPr>
              <a:t>حسابرسي(</a:t>
            </a:r>
            <a:r>
              <a:rPr lang="en-US" sz="2000" dirty="0">
                <a:cs typeface="2  Badr" pitchFamily="2" charset="-78"/>
              </a:rPr>
              <a:t>Audit</a:t>
            </a:r>
            <a:r>
              <a:rPr lang="fa-IR" sz="2600" dirty="0">
                <a:cs typeface="2  Badr" pitchFamily="2" charset="-78"/>
              </a:rPr>
              <a:t>) </a:t>
            </a:r>
            <a:endParaRPr lang="en-US" sz="2600" dirty="0">
              <a:cs typeface="2  Badr" pitchFamily="2" charset="-78"/>
            </a:endParaRPr>
          </a:p>
          <a:p>
            <a:pPr marL="514350" indent="-514350" algn="r" rtl="1">
              <a:buNone/>
            </a:pPr>
            <a:r>
              <a:rPr lang="fa-IR" sz="2600" dirty="0">
                <a:cs typeface="2  Badr" pitchFamily="2" charset="-78"/>
              </a:rPr>
              <a:t>ب- اعتبار بخشي(</a:t>
            </a:r>
            <a:r>
              <a:rPr lang="en-US" sz="2000" dirty="0">
                <a:cs typeface="2  Badr" pitchFamily="2" charset="-78"/>
              </a:rPr>
              <a:t>Attestation</a:t>
            </a:r>
            <a:r>
              <a:rPr lang="fa-IR" sz="2600" dirty="0">
                <a:cs typeface="2  Badr" pitchFamily="2" charset="-78"/>
              </a:rPr>
              <a:t>) </a:t>
            </a:r>
            <a:endParaRPr lang="en-US" sz="2600" dirty="0">
              <a:cs typeface="2  Badr" pitchFamily="2" charset="-78"/>
            </a:endParaRPr>
          </a:p>
          <a:p>
            <a:pPr marL="514350" indent="-514350" algn="r" rtl="1">
              <a:buNone/>
            </a:pPr>
            <a:r>
              <a:rPr lang="fa-IR" sz="2600" dirty="0">
                <a:cs typeface="2  Badr" pitchFamily="2" charset="-78"/>
              </a:rPr>
              <a:t>ج- اطمينان بخشي(</a:t>
            </a:r>
            <a:r>
              <a:rPr lang="en-US" sz="2000" dirty="0">
                <a:cs typeface="2  Badr" pitchFamily="2" charset="-78"/>
              </a:rPr>
              <a:t>Assurance</a:t>
            </a:r>
            <a:r>
              <a:rPr lang="fa-IR" sz="2600" dirty="0">
                <a:cs typeface="2  Badr" pitchFamily="2" charset="-78"/>
              </a:rPr>
              <a:t>)</a:t>
            </a:r>
            <a:endParaRPr lang="en-US" sz="2600" dirty="0">
              <a:cs typeface="2  Badr" pitchFamily="2" charset="-78"/>
            </a:endParaRPr>
          </a:p>
          <a:p>
            <a:pPr algn="r" rtl="1">
              <a:buNone/>
            </a:pPr>
            <a:endParaRPr lang="en-US" dirty="0"/>
          </a:p>
        </p:txBody>
      </p:sp>
      <p:cxnSp>
        <p:nvCxnSpPr>
          <p:cNvPr id="4" name="Straight Connector 3"/>
          <p:cNvCxnSpPr/>
          <p:nvPr/>
        </p:nvCxnSpPr>
        <p:spPr>
          <a:xfrm>
            <a:off x="2143108" y="1000108"/>
            <a:ext cx="6500858"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descr="250371.jpg"/>
          <p:cNvPicPr>
            <a:picLocks noChangeAspect="1"/>
          </p:cNvPicPr>
          <p:nvPr/>
        </p:nvPicPr>
        <p:blipFill>
          <a:blip r:embed="rId2"/>
          <a:stretch>
            <a:fillRect/>
          </a:stretch>
        </p:blipFill>
        <p:spPr>
          <a:xfrm>
            <a:off x="0" y="3357562"/>
            <a:ext cx="4071934" cy="2928958"/>
          </a:xfrm>
          <a:prstGeom prst="rect">
            <a:avLst/>
          </a:prstGeom>
        </p:spPr>
      </p:pic>
      <p:sp>
        <p:nvSpPr>
          <p:cNvPr id="6" name="TextBox 5">
            <a:extLst>
              <a:ext uri="{FF2B5EF4-FFF2-40B4-BE49-F238E27FC236}">
                <a16:creationId xmlns:a16="http://schemas.microsoft.com/office/drawing/2014/main" id="{F9BE0407-2A24-4DD8-A5BD-96F4A2ADC81B}"/>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883004003"/>
      </p:ext>
    </p:extLst>
  </p:cSld>
  <p:clrMapOvr>
    <a:masterClrMapping/>
  </p:clrMapOvr>
  <p:transition>
    <p:wipe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نهم: تسهیلات دریافتی از بانکها و موسسات اعتباری مجاز</a:t>
            </a:r>
            <a:endParaRPr lang="en-US" dirty="0">
              <a:cs typeface="B Nazanin" pitchFamily="2" charset="-78"/>
            </a:endParaRPr>
          </a:p>
          <a:p>
            <a:pPr algn="ctr" rtl="0">
              <a:defRPr/>
            </a:pPr>
            <a:r>
              <a:rPr lang="fa-IR" dirty="0"/>
              <a:t> </a:t>
            </a:r>
            <a:endParaRPr lang="en-US" dirty="0"/>
          </a:p>
        </p:txBody>
      </p:sp>
      <p:sp>
        <p:nvSpPr>
          <p:cNvPr id="54277" name="Rectangle 4"/>
          <p:cNvSpPr>
            <a:spLocks noChangeArrowheads="1"/>
          </p:cNvSpPr>
          <p:nvPr/>
        </p:nvSpPr>
        <p:spPr bwMode="auto">
          <a:xfrm>
            <a:off x="381000" y="968375"/>
            <a:ext cx="8382000"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eaLnBrk="0" hangingPunct="0">
              <a:lnSpc>
                <a:spcPct val="150000"/>
              </a:lnSpc>
            </a:pPr>
            <a:r>
              <a:rPr lang="fa-IR">
                <a:latin typeface="Tahoma" pitchFamily="34" charset="0"/>
                <a:ea typeface="Times New Roman" pitchFamily="18" charset="0"/>
                <a:cs typeface="B Nazanin" pitchFamily="2" charset="-78"/>
              </a:rPr>
              <a:t>تبصره 1- اعطای تسهیلات بانکی به اشخاص حقوقی و همچنین صاحبان مشاغل از طرف بانکها و سایر موسسات اعتباری منوط به اخذ گواهی های زیر خواهد بود : 1- گواهی پرداخت یا ترتیب پرداخت بدهی مالیاتی قطعی شده 2- گواهی اداره امور مالیاتی مربوط مبنی بروصول نسخه ای از صورت های مالی ارائه شده به بانکها و سایر موسسات اعتباری ضوابط اجرائی این تبصره توسط سازمان امور مالیاتی و بانک مرکزی جمهوری اسلامی ایران تعیین و ابلاغ خواهد شد.</a:t>
            </a:r>
          </a:p>
          <a:p>
            <a:pPr algn="justLow" eaLnBrk="0" hangingPunct="0">
              <a:lnSpc>
                <a:spcPct val="150000"/>
              </a:lnSpc>
            </a:pPr>
            <a:endParaRPr lang="en-US" b="1">
              <a:ea typeface="Times New Roman" pitchFamily="18" charset="0"/>
              <a:cs typeface="B Nazanin" pitchFamily="2" charset="-78"/>
            </a:endParaRPr>
          </a:p>
          <a:p>
            <a:pPr algn="justLow" eaLnBrk="0" hangingPunct="0">
              <a:lnSpc>
                <a:spcPct val="150000"/>
              </a:lnSpc>
            </a:pPr>
            <a:r>
              <a:rPr lang="fa-IR">
                <a:latin typeface="Tahoma" pitchFamily="34" charset="0"/>
                <a:ea typeface="Times New Roman" pitchFamily="18" charset="0"/>
                <a:cs typeface="B Nazanin" pitchFamily="2" charset="-78"/>
              </a:rPr>
              <a:t>    تبصره 2- به سازمان امور مالیاتی کشور اجازه داده می شود مبلغی معادل یک در هزار درآمد مشمول مالیات قطعی شده صاحبان درآ مد مشاغل را وصول و در حساب مخصوص در خزانه منظور نموده تا در حدود اعتبارات مصوب بودجه سالانه به تشکل های صنفی و مجامع حرفه ای که در امر تشخیص ووصول مالیات همکاری می نماید پراخت نماید.</a:t>
            </a:r>
          </a:p>
          <a:p>
            <a:pPr algn="justLow" eaLnBrk="0" hangingPunct="0">
              <a:lnSpc>
                <a:spcPct val="150000"/>
              </a:lnSpc>
            </a:pPr>
            <a:endParaRPr lang="en-US" b="1">
              <a:cs typeface="B Nazanin" pitchFamily="2" charset="-78"/>
            </a:endParaRPr>
          </a:p>
        </p:txBody>
      </p:sp>
      <p:sp>
        <p:nvSpPr>
          <p:cNvPr id="5" name="TextBox 4">
            <a:extLst>
              <a:ext uri="{FF2B5EF4-FFF2-40B4-BE49-F238E27FC236}">
                <a16:creationId xmlns:a16="http://schemas.microsoft.com/office/drawing/2014/main" id="{35A093EA-3555-4562-99EF-2D7A626C3DA5}"/>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042302628"/>
      </p:ext>
    </p:extLst>
  </p:cSld>
  <p:clrMapOvr>
    <a:masterClrMapping/>
  </p:clrMapOvr>
  <p:transition>
    <p:wipe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دهم: معافیتها</a:t>
            </a:r>
          </a:p>
          <a:p>
            <a:pPr algn="ctr" rtl="0">
              <a:defRPr/>
            </a:pPr>
            <a:endParaRPr lang="en-US" dirty="0">
              <a:cs typeface="B Nazanin" pitchFamily="2" charset="-78"/>
            </a:endParaRPr>
          </a:p>
          <a:p>
            <a:pPr algn="ctr" rtl="0">
              <a:defRPr/>
            </a:pPr>
            <a:r>
              <a:rPr lang="fa-IR" dirty="0"/>
              <a:t> </a:t>
            </a:r>
            <a:endParaRPr lang="en-US" dirty="0"/>
          </a:p>
        </p:txBody>
      </p:sp>
      <p:sp>
        <p:nvSpPr>
          <p:cNvPr id="5" name="Rectangle 4"/>
          <p:cNvSpPr/>
          <p:nvPr/>
        </p:nvSpPr>
        <p:spPr>
          <a:xfrm>
            <a:off x="381000" y="1066800"/>
            <a:ext cx="8458200" cy="923925"/>
          </a:xfrm>
          <a:prstGeom prst="rect">
            <a:avLst/>
          </a:prstGeom>
        </p:spPr>
        <p:txBody>
          <a:bodyPr>
            <a:spAutoFit/>
          </a:bodyPr>
          <a:lstStyle/>
          <a:p>
            <a:pPr>
              <a:lnSpc>
                <a:spcPct val="150000"/>
              </a:lnSpc>
              <a:defRPr/>
            </a:pPr>
            <a:r>
              <a:rPr lang="fa-IR" b="1" dirty="0">
                <a:effectLst>
                  <a:outerShdw blurRad="38100" dist="38100" dir="2700000" algn="tl">
                    <a:srgbClr val="000000">
                      <a:alpha val="43137"/>
                    </a:srgbClr>
                  </a:outerShdw>
                </a:effectLst>
                <a:cs typeface="B Nazanin" pitchFamily="2" charset="-78"/>
              </a:rPr>
              <a:t>قسمت دهم: </a:t>
            </a:r>
            <a:r>
              <a:rPr lang="fa-IR" b="1" dirty="0">
                <a:cs typeface="B Nazanin" pitchFamily="2" charset="-78"/>
              </a:rPr>
              <a:t>اشاره به معافیت های مالیاتی متعلقه طبق قوانین و مقررات مالیاتی و سایر قوانین  به تفکیک نوع، مبداء ،مدت، مجوز قانونی و میزان با ذکر مستندات آن دارد:</a:t>
            </a:r>
            <a:endParaRPr lang="en-US" b="1" dirty="0">
              <a:cs typeface="B Nazanin" pitchFamily="2" charset="-78"/>
            </a:endParaRPr>
          </a:p>
        </p:txBody>
      </p:sp>
      <p:graphicFrame>
        <p:nvGraphicFramePr>
          <p:cNvPr id="6" name="Table 5"/>
          <p:cNvGraphicFramePr>
            <a:graphicFrameLocks noGrp="1"/>
          </p:cNvGraphicFramePr>
          <p:nvPr/>
        </p:nvGraphicFramePr>
        <p:xfrm>
          <a:off x="914401" y="2209800"/>
          <a:ext cx="7315199" cy="1235075"/>
        </p:xfrm>
        <a:graphic>
          <a:graphicData uri="http://schemas.openxmlformats.org/drawingml/2006/table">
            <a:tbl>
              <a:tblPr rtl="1"/>
              <a:tblGrid>
                <a:gridCol w="279158">
                  <a:extLst>
                    <a:ext uri="{9D8B030D-6E8A-4147-A177-3AD203B41FA5}">
                      <a16:colId xmlns:a16="http://schemas.microsoft.com/office/drawing/2014/main" val="20000"/>
                    </a:ext>
                  </a:extLst>
                </a:gridCol>
                <a:gridCol w="929156">
                  <a:extLst>
                    <a:ext uri="{9D8B030D-6E8A-4147-A177-3AD203B41FA5}">
                      <a16:colId xmlns:a16="http://schemas.microsoft.com/office/drawing/2014/main" val="20001"/>
                    </a:ext>
                  </a:extLst>
                </a:gridCol>
                <a:gridCol w="1606138">
                  <a:extLst>
                    <a:ext uri="{9D8B030D-6E8A-4147-A177-3AD203B41FA5}">
                      <a16:colId xmlns:a16="http://schemas.microsoft.com/office/drawing/2014/main" val="20002"/>
                    </a:ext>
                  </a:extLst>
                </a:gridCol>
                <a:gridCol w="678190">
                  <a:extLst>
                    <a:ext uri="{9D8B030D-6E8A-4147-A177-3AD203B41FA5}">
                      <a16:colId xmlns:a16="http://schemas.microsoft.com/office/drawing/2014/main" val="20003"/>
                    </a:ext>
                  </a:extLst>
                </a:gridCol>
                <a:gridCol w="444114">
                  <a:extLst>
                    <a:ext uri="{9D8B030D-6E8A-4147-A177-3AD203B41FA5}">
                      <a16:colId xmlns:a16="http://schemas.microsoft.com/office/drawing/2014/main" val="20004"/>
                    </a:ext>
                  </a:extLst>
                </a:gridCol>
                <a:gridCol w="1080568">
                  <a:extLst>
                    <a:ext uri="{9D8B030D-6E8A-4147-A177-3AD203B41FA5}">
                      <a16:colId xmlns:a16="http://schemas.microsoft.com/office/drawing/2014/main" val="20005"/>
                    </a:ext>
                  </a:extLst>
                </a:gridCol>
                <a:gridCol w="1317172">
                  <a:extLst>
                    <a:ext uri="{9D8B030D-6E8A-4147-A177-3AD203B41FA5}">
                      <a16:colId xmlns:a16="http://schemas.microsoft.com/office/drawing/2014/main" val="20006"/>
                    </a:ext>
                  </a:extLst>
                </a:gridCol>
                <a:gridCol w="980703">
                  <a:extLst>
                    <a:ext uri="{9D8B030D-6E8A-4147-A177-3AD203B41FA5}">
                      <a16:colId xmlns:a16="http://schemas.microsoft.com/office/drawing/2014/main" val="20007"/>
                    </a:ext>
                  </a:extLst>
                </a:gridCol>
              </a:tblGrid>
              <a:tr h="711200">
                <a:tc>
                  <a:txBody>
                    <a:bodyPr/>
                    <a:lstStyle/>
                    <a:p>
                      <a:pPr algn="ctr" rtl="1" fontAlgn="ctr"/>
                      <a:r>
                        <a:rPr lang="fa-IR" sz="1600" b="0" i="0" u="none" strike="noStrike" dirty="0">
                          <a:latin typeface="B Zar"/>
                          <a:cs typeface="B Nazanin" pitchFamily="2" charset="-78"/>
                        </a:rPr>
                        <a:t>ردیف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0" i="0" u="none" strike="noStrike">
                          <a:latin typeface="B Zar"/>
                          <a:cs typeface="B Nazanin" pitchFamily="2" charset="-78"/>
                        </a:rPr>
                        <a:t>نوع فعالیت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0" i="0" u="none" strike="noStrike">
                          <a:latin typeface="B Zar"/>
                          <a:cs typeface="B Nazanin" pitchFamily="2" charset="-78"/>
                        </a:rPr>
                        <a:t>شماره وتاریخ پروانه بهره برداری با سایر مجوز ها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0" i="0" u="none" strike="noStrike">
                          <a:latin typeface="B Zar"/>
                          <a:cs typeface="B Nazanin" pitchFamily="2" charset="-78"/>
                        </a:rPr>
                        <a:t>تاریخ شروع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0" i="0" u="none" strike="noStrike">
                          <a:latin typeface="B Zar"/>
                          <a:cs typeface="B Nazanin" pitchFamily="2" charset="-78"/>
                        </a:rPr>
                        <a:t>مدت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0" i="0" u="none" strike="noStrike" dirty="0">
                          <a:latin typeface="B Zar"/>
                          <a:cs typeface="B Nazanin" pitchFamily="2" charset="-78"/>
                        </a:rPr>
                        <a:t> شماره ماده </a:t>
                      </a:r>
                    </a:p>
                    <a:p>
                      <a:pPr algn="ctr" rtl="1" fontAlgn="ctr"/>
                      <a:r>
                        <a:rPr lang="fa-IR" sz="1600" b="0" i="0" u="none" strike="noStrike" dirty="0">
                          <a:latin typeface="B Zar"/>
                          <a:cs typeface="B Nazanin" pitchFamily="2" charset="-78"/>
                        </a:rPr>
                        <a:t>ومجوز قانونی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fa-IR" sz="1600" b="0" i="0" u="none" strike="noStrike" dirty="0">
                          <a:latin typeface="B Zar"/>
                          <a:cs typeface="B Nazanin" pitchFamily="2" charset="-78"/>
                        </a:rPr>
                        <a:t>شماره وتاریخ</a:t>
                      </a:r>
                      <a:r>
                        <a:rPr lang="fa-IR" sz="1600" b="0" i="0" u="none" strike="noStrike" baseline="0" dirty="0">
                          <a:latin typeface="B Zar"/>
                          <a:cs typeface="B Nazanin" pitchFamily="2" charset="-78"/>
                        </a:rPr>
                        <a:t> </a:t>
                      </a:r>
                      <a:r>
                        <a:rPr lang="fa-IR" sz="1600" b="0" i="0" u="none" strike="noStrike" dirty="0">
                          <a:latin typeface="B Zar"/>
                          <a:cs typeface="B Nazanin" pitchFamily="2" charset="-78"/>
                        </a:rPr>
                        <a:t>گواهی</a:t>
                      </a:r>
                      <a:r>
                        <a:rPr lang="fa-IR" sz="1600" b="0" i="0" u="none" strike="noStrike" baseline="0" dirty="0">
                          <a:latin typeface="B Zar"/>
                          <a:cs typeface="B Nazanin" pitchFamily="2" charset="-78"/>
                        </a:rPr>
                        <a:t> </a:t>
                      </a:r>
                      <a:r>
                        <a:rPr lang="fa-IR" sz="1600" b="0" i="0" u="none" strike="noStrike" dirty="0">
                          <a:latin typeface="B Zar"/>
                          <a:cs typeface="B Nazanin" pitchFamily="2" charset="-78"/>
                        </a:rPr>
                        <a:t>استفاده از فعالیت </a:t>
                      </a:r>
                      <a:endParaRPr lang="fa-IR" sz="1000" b="0" i="0" u="none" strike="noStrike" dirty="0">
                        <a:latin typeface="Arial"/>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0" i="0" u="none" strike="noStrike" dirty="0">
                          <a:latin typeface="B Zar"/>
                          <a:cs typeface="B Nazanin" pitchFamily="2" charset="-78"/>
                        </a:rPr>
                        <a:t>مبلغ -ریال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3875">
                <a:tc>
                  <a:txBody>
                    <a:bodyPr/>
                    <a:lstStyle/>
                    <a:p>
                      <a:pPr algn="ctr" rtl="0" fontAlgn="ctr"/>
                      <a:r>
                        <a:rPr lang="en-US" sz="1200" b="0" i="1" u="none" strike="noStrike" dirty="0">
                          <a:latin typeface="B Zar"/>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200" b="0" i="1" u="none" strike="noStrike" dirty="0">
                          <a:latin typeface="B Zar"/>
                        </a:rPr>
                        <a:t>سود سپرده بانکی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1" u="none" strike="noStrike" dirty="0">
                          <a:latin typeface="B Zar"/>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1" u="none" strike="noStrike" dirty="0">
                          <a:latin typeface="B Zar"/>
                        </a:rPr>
                        <a:t>1390/01/01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200" b="0" i="1" u="none" strike="noStrike" dirty="0">
                          <a:latin typeface="B Zar"/>
                        </a:rPr>
                        <a:t>یکسال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200" b="0" i="1" u="none" strike="noStrike" dirty="0">
                          <a:latin typeface="B Zar"/>
                        </a:rPr>
                        <a:t> بند 2 ماده 145 ق.م.م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1" u="none" strike="noStrike" dirty="0">
                          <a:latin typeface="B Zar"/>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1" u="none" strike="noStrike" dirty="0">
                          <a:latin typeface="B Zar"/>
                        </a:rPr>
                        <a:t>303,061,620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5303" name="Line 10"/>
          <p:cNvSpPr>
            <a:spLocks noChangeShapeType="1"/>
          </p:cNvSpPr>
          <p:nvPr/>
        </p:nvSpPr>
        <p:spPr bwMode="auto">
          <a:xfrm flipH="1">
            <a:off x="151247475" y="302895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55304" name="TextBox 7"/>
          <p:cNvSpPr txBox="1">
            <a:spLocks noChangeArrowheads="1"/>
          </p:cNvSpPr>
          <p:nvPr/>
        </p:nvSpPr>
        <p:spPr bwMode="auto">
          <a:xfrm>
            <a:off x="304800" y="3962400"/>
            <a:ext cx="845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b="1">
                <a:cs typeface="B Nazanin" pitchFamily="2" charset="-78"/>
              </a:rPr>
              <a:t>معافیت های مقرر در این قسمت شامل مفاد (132 تا 146 ق.م.م) می‌‌باشد.</a:t>
            </a:r>
            <a:endParaRPr lang="en-US" b="1">
              <a:cs typeface="B Nazanin" pitchFamily="2" charset="-78"/>
            </a:endParaRPr>
          </a:p>
        </p:txBody>
      </p:sp>
      <p:sp>
        <p:nvSpPr>
          <p:cNvPr id="55305" name="Rectangle 8"/>
          <p:cNvSpPr>
            <a:spLocks noChangeArrowheads="1"/>
          </p:cNvSpPr>
          <p:nvPr/>
        </p:nvSpPr>
        <p:spPr bwMode="auto">
          <a:xfrm>
            <a:off x="228600" y="4694238"/>
            <a:ext cx="8534400"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fa-IR">
                <a:cs typeface="B Nazanin" pitchFamily="2" charset="-78"/>
              </a:rPr>
              <a:t>ماده 132: درآمد مشمول مالیات ابرازی ناشی از فعالیت های تولیدی و معدنی در واحدهای تولیدی یا معدنی در بخش های تعاونی و خصوصی که از اول سال 1381 به بعد از طرف وزارتخانه های ذیربط برای آنها پروانه بهره برداری صادر یا قرارداد استخراج و فروش منعقد می شود , از تاریخ شروع بهره برداری یا استخراج به میزان هشتاد درصد (80% ) و به مدت چهار سال و در مناطق کمتر توسعه یافته به میزان صددرصد(100% ) و به مدت ده سال از مالیات موضوع ماده (105) این قانون معاف هستند .</a:t>
            </a:r>
            <a:endParaRPr lang="en-US">
              <a:cs typeface="B Nazanin" pitchFamily="2" charset="-78"/>
            </a:endParaRPr>
          </a:p>
        </p:txBody>
      </p:sp>
    </p:spTree>
    <p:extLst>
      <p:ext uri="{BB962C8B-B14F-4D97-AF65-F5344CB8AC3E}">
        <p14:creationId xmlns:p14="http://schemas.microsoft.com/office/powerpoint/2010/main" val="1177374617"/>
      </p:ext>
    </p:extLst>
  </p:cSld>
  <p:clrMapOvr>
    <a:masterClrMapping/>
  </p:clrMapOvr>
  <p:transition>
    <p:wipe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دهم: معافیتها</a:t>
            </a:r>
          </a:p>
          <a:p>
            <a:pPr algn="ctr" rtl="0">
              <a:defRPr/>
            </a:pPr>
            <a:endParaRPr lang="en-US" dirty="0">
              <a:cs typeface="B Nazanin" pitchFamily="2" charset="-78"/>
            </a:endParaRPr>
          </a:p>
          <a:p>
            <a:pPr algn="ctr" rtl="0">
              <a:defRPr/>
            </a:pPr>
            <a:r>
              <a:rPr lang="fa-IR" dirty="0"/>
              <a:t> </a:t>
            </a:r>
            <a:endParaRPr lang="en-US" dirty="0"/>
          </a:p>
        </p:txBody>
      </p:sp>
      <p:sp>
        <p:nvSpPr>
          <p:cNvPr id="56325" name="Rectangle 3"/>
          <p:cNvSpPr>
            <a:spLocks noChangeArrowheads="1"/>
          </p:cNvSpPr>
          <p:nvPr/>
        </p:nvSpPr>
        <p:spPr bwMode="auto">
          <a:xfrm>
            <a:off x="304800" y="1016000"/>
            <a:ext cx="8534400" cy="830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a:latin typeface="Tahoma" pitchFamily="34" charset="0"/>
                <a:ea typeface="Times New Roman" pitchFamily="18" charset="0"/>
                <a:cs typeface="B Nazanin" pitchFamily="2" charset="-78"/>
              </a:rPr>
              <a:t>ماده 133: صددرصد درآمد شرکت های تعاونی روستائی , عشایری , کشاورزی , صیادان , کارگری , کارمندی , دانشجویان و دانش آموزان و اتحادیه های آنها از مالیات معاف است. </a:t>
            </a:r>
          </a:p>
          <a:p>
            <a:pPr algn="justLow" eaLnBrk="0" hangingPunct="0">
              <a:lnSpc>
                <a:spcPct val="150000"/>
              </a:lnSpc>
            </a:pPr>
            <a:endParaRPr lang="fa-IR">
              <a:latin typeface="Tahoma" pitchFamily="34" charset="0"/>
              <a:ea typeface="Times New Roman" pitchFamily="18" charset="0"/>
              <a:cs typeface="B Nazanin" pitchFamily="2" charset="-78"/>
            </a:endParaRPr>
          </a:p>
          <a:p>
            <a:pPr algn="justLow" eaLnBrk="0" hangingPunct="0">
              <a:lnSpc>
                <a:spcPct val="150000"/>
              </a:lnSpc>
            </a:pPr>
            <a:r>
              <a:rPr lang="fa-IR">
                <a:ea typeface="Times New Roman" pitchFamily="18" charset="0"/>
                <a:cs typeface="B Nazanin" pitchFamily="2" charset="-78"/>
              </a:rPr>
              <a:t>ماده 134: درآمد حاصل از تعلیم و تربیت مدارس غیر انتفاعی اعم از ابتدائی , راهنمایی , متوسطه , فنی و حرفه ای , دانشگاهها و مراکز آموزش عالی غیر انتفاعی و درآمد موسسات نگهداری معلولین ذهنی و حرکتی بابت نگهداری اشخاص مذکور که حسب مورد دارای پروانه فعالیت از مراجع ذیربط هستند همچنین درآمد باشگاهها و موسسات ورزشی دارای مجوز از سازمان تربیت بدنی حاصل از فعالیت های منحصرا ورزشی از پرداخت مالیات معاف است . آئین نامه اجرائی این ماده به پیشنهاد وزارت امور اقتصادی و دارائی به تصویب هیئت وزیران خواهد رسید.</a:t>
            </a:r>
          </a:p>
          <a:p>
            <a:pPr algn="justLow" eaLnBrk="0" hangingPunct="0">
              <a:lnSpc>
                <a:spcPct val="150000"/>
              </a:lnSpc>
            </a:pPr>
            <a:endParaRPr lang="fa-IR">
              <a:ea typeface="Times New Roman" pitchFamily="18" charset="0"/>
              <a:cs typeface="B Nazanin" pitchFamily="2" charset="-78"/>
            </a:endParaRPr>
          </a:p>
          <a:p>
            <a:pPr>
              <a:lnSpc>
                <a:spcPct val="150000"/>
              </a:lnSpc>
            </a:pPr>
            <a:r>
              <a:rPr lang="fa-IR">
                <a:ea typeface="Times New Roman" pitchFamily="18" charset="0"/>
                <a:cs typeface="B Nazanin" pitchFamily="2" charset="-78"/>
              </a:rPr>
              <a:t> ماده 135: حذف شد.  </a:t>
            </a:r>
          </a:p>
          <a:p>
            <a:pPr algn="justLow">
              <a:lnSpc>
                <a:spcPct val="150000"/>
              </a:lnSpc>
            </a:pPr>
            <a:endParaRPr lang="en-US">
              <a:ea typeface="Times New Roman" pitchFamily="18" charset="0"/>
              <a:cs typeface="B Nazanin" pitchFamily="2" charset="-78"/>
            </a:endParaRPr>
          </a:p>
          <a:p>
            <a:pPr algn="justLow">
              <a:lnSpc>
                <a:spcPct val="150000"/>
              </a:lnSpc>
            </a:pPr>
            <a:r>
              <a:rPr lang="fa-IR">
                <a:ea typeface="Times New Roman" pitchFamily="18" charset="0"/>
                <a:cs typeface="B Nazanin" pitchFamily="2" charset="-78"/>
              </a:rPr>
              <a:t>ماده 136: وجوه پرداختی بابت بیمه عمر از طرف موسسات بیمه که به موجب قراردادهای منعقده بیمه عاید ذینفع می شود از پرداخت مالیات معاف است.</a:t>
            </a:r>
          </a:p>
          <a:p>
            <a:pPr algn="justLow"/>
            <a:endParaRPr lang="fa-IR" sz="1700" b="1">
              <a:ea typeface="Times New Roman" pitchFamily="18" charset="0"/>
              <a:cs typeface="B Nazanin" pitchFamily="2" charset="-78"/>
            </a:endParaRPr>
          </a:p>
          <a:p>
            <a:pPr algn="justLow"/>
            <a:endParaRPr lang="en-US" sz="1700" b="1">
              <a:ea typeface="Times New Roman" pitchFamily="18" charset="0"/>
              <a:cs typeface="B Nazanin" pitchFamily="2" charset="-78"/>
            </a:endParaRPr>
          </a:p>
          <a:p>
            <a:pPr algn="justLow" eaLnBrk="0" hangingPunct="0"/>
            <a:endParaRPr lang="fa-IR" sz="1700" b="1">
              <a:ea typeface="Times New Roman" pitchFamily="18" charset="0"/>
              <a:cs typeface="B Nazanin" pitchFamily="2" charset="-78"/>
            </a:endParaRPr>
          </a:p>
          <a:p>
            <a:pPr algn="justLow" eaLnBrk="0" hangingPunct="0"/>
            <a:endParaRPr lang="fa-IR" sz="1700" b="1">
              <a:ea typeface="Times New Roman" pitchFamily="18" charset="0"/>
              <a:cs typeface="B Nazanin" pitchFamily="2" charset="-78"/>
            </a:endParaRPr>
          </a:p>
          <a:p>
            <a:pPr algn="justLow" eaLnBrk="0" hangingPunct="0"/>
            <a:endParaRPr lang="en-US" sz="1700" b="1">
              <a:ea typeface="Times New Roman" pitchFamily="18" charset="0"/>
              <a:cs typeface="B Nazanin" pitchFamily="2" charset="-78"/>
            </a:endParaRPr>
          </a:p>
          <a:p>
            <a:pPr algn="justLow" eaLnBrk="0" hangingPunct="0"/>
            <a:endParaRPr lang="fa-IR" sz="1600" b="1">
              <a:ea typeface="Times New Roman" pitchFamily="18" charset="0"/>
              <a:cs typeface="B Nazanin" pitchFamily="2" charset="-78"/>
            </a:endParaRPr>
          </a:p>
          <a:p>
            <a:pPr algn="justLow" eaLnBrk="0" hangingPunct="0"/>
            <a:endParaRPr lang="fa-IR" sz="1600" b="1">
              <a:ea typeface="Times New Roman" pitchFamily="18" charset="0"/>
              <a:cs typeface="B Nazanin" pitchFamily="2" charset="-78"/>
            </a:endParaRPr>
          </a:p>
          <a:p>
            <a:pPr algn="justLow" eaLnBrk="0" hangingPunct="0"/>
            <a:endParaRPr lang="fa-IR" sz="1600" b="1">
              <a:ea typeface="Times New Roman" pitchFamily="18" charset="0"/>
              <a:cs typeface="B Nazanin" pitchFamily="2" charset="-78"/>
            </a:endParaRPr>
          </a:p>
          <a:p>
            <a:pPr algn="justLow" eaLnBrk="0" hangingPunct="0"/>
            <a:endParaRPr lang="en-US" sz="1600" b="1">
              <a:ea typeface="Times New Roman" pitchFamily="18" charset="0"/>
              <a:cs typeface="B Nazanin" pitchFamily="2" charset="-78"/>
            </a:endParaRPr>
          </a:p>
          <a:p>
            <a:pPr algn="justLow" eaLnBrk="0" hangingPunct="0"/>
            <a:endParaRPr lang="fa-IR" sz="1700" b="1">
              <a:latin typeface="Tahoma" pitchFamily="34" charset="0"/>
              <a:ea typeface="Times New Roman" pitchFamily="18" charset="0"/>
              <a:cs typeface="B Nazanin" pitchFamily="2" charset="-78"/>
            </a:endParaRPr>
          </a:p>
          <a:p>
            <a:pPr algn="justLow" eaLnBrk="0" hangingPunct="0"/>
            <a:endParaRPr lang="fa-IR" sz="1700" b="1">
              <a:cs typeface="B Nazanin" pitchFamily="2" charset="-78"/>
            </a:endParaRPr>
          </a:p>
        </p:txBody>
      </p:sp>
    </p:spTree>
    <p:extLst>
      <p:ext uri="{BB962C8B-B14F-4D97-AF65-F5344CB8AC3E}">
        <p14:creationId xmlns:p14="http://schemas.microsoft.com/office/powerpoint/2010/main" val="176107062"/>
      </p:ext>
    </p:extLst>
  </p:cSld>
  <p:clrMapOvr>
    <a:masterClrMapping/>
  </p:clrMapOvr>
  <p:transition>
    <p:wipe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دهم: معافیتها</a:t>
            </a:r>
          </a:p>
          <a:p>
            <a:pPr algn="ctr" rtl="0">
              <a:defRPr/>
            </a:pPr>
            <a:endParaRPr lang="en-US" dirty="0">
              <a:cs typeface="B Nazanin" pitchFamily="2" charset="-78"/>
            </a:endParaRPr>
          </a:p>
          <a:p>
            <a:pPr algn="ctr" rtl="0">
              <a:defRPr/>
            </a:pPr>
            <a:r>
              <a:rPr lang="fa-IR" dirty="0"/>
              <a:t> </a:t>
            </a:r>
            <a:endParaRPr lang="en-US" dirty="0"/>
          </a:p>
        </p:txBody>
      </p:sp>
      <p:sp>
        <p:nvSpPr>
          <p:cNvPr id="57349" name="Rectangle 4"/>
          <p:cNvSpPr>
            <a:spLocks noChangeArrowheads="1"/>
          </p:cNvSpPr>
          <p:nvPr/>
        </p:nvSpPr>
        <p:spPr bwMode="auto">
          <a:xfrm>
            <a:off x="228600" y="1028700"/>
            <a:ext cx="8686800"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fa-IR">
                <a:cs typeface="B Nazanin" pitchFamily="2" charset="-78"/>
              </a:rPr>
              <a:t> ماده 137: هزینه های درمانی پرداختی هر مودی بابت معالجه خود و یا همسر و اولاد و پدر و مادر و برادر و خواهر تحت تکفل در یک سال مالیاتی به شرط این که اگر دریافت کننده موسسه درمانی یا پزشک مقیم ایران باشد دریافت وجه را گواهی نماید و چنانچه به تائید وزارت بهداشت , درمان و آموزش پزشکی به علت فقدان امکانات لازم معالجه درخارج از ایران صورت گرفته است پرداخت هزینه مزبور به گواهی مقامات رسمی دولت جمهوری اسلامی ایران در کشور محل معالجه یا وزارت بهداشت , درمان و آموزش پزشکی رسیده باشد , همچنین حق بیمه پرداختی هر شخص حقیقی به موسسات بیمه ایرانی بابت بیمه عمر و بیمه های درمانی از درآمد مشمول مالیات مودی کسر خواهدشد . در مورد معلولان و بیماران خاص و صعب العلاج علاوه برهزینه های مذکور هزینه مراقبت و توانبخشی آنان نیز قابل کسر از درآمد مشمول مالیات معلول یا بیمار شخصی که تکفل او را عهده دار است می باشد .</a:t>
            </a:r>
            <a:endParaRPr lang="en-US">
              <a:cs typeface="B Nazanin" pitchFamily="2" charset="-78"/>
            </a:endParaRPr>
          </a:p>
        </p:txBody>
      </p:sp>
      <p:sp>
        <p:nvSpPr>
          <p:cNvPr id="5" name="TextBox 4">
            <a:extLst>
              <a:ext uri="{FF2B5EF4-FFF2-40B4-BE49-F238E27FC236}">
                <a16:creationId xmlns:a16="http://schemas.microsoft.com/office/drawing/2014/main" id="{DF39981C-81D5-4E00-B0E4-C749E6201A68}"/>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731902424"/>
      </p:ext>
    </p:extLst>
  </p:cSld>
  <p:clrMapOvr>
    <a:masterClrMapping/>
  </p:clrMapOvr>
  <p:transition>
    <p:wipe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دهم: معافیتها</a:t>
            </a:r>
          </a:p>
          <a:p>
            <a:pPr algn="ctr" rtl="0">
              <a:defRPr/>
            </a:pPr>
            <a:endParaRPr lang="en-US" dirty="0">
              <a:cs typeface="B Nazanin" pitchFamily="2" charset="-78"/>
            </a:endParaRPr>
          </a:p>
          <a:p>
            <a:pPr algn="ctr" rtl="0">
              <a:defRPr/>
            </a:pPr>
            <a:r>
              <a:rPr lang="fa-IR" dirty="0"/>
              <a:t> </a:t>
            </a:r>
            <a:endParaRPr lang="en-US" dirty="0"/>
          </a:p>
        </p:txBody>
      </p:sp>
      <p:sp>
        <p:nvSpPr>
          <p:cNvPr id="58373" name="Rectangle 1"/>
          <p:cNvSpPr>
            <a:spLocks noChangeArrowheads="1"/>
          </p:cNvSpPr>
          <p:nvPr/>
        </p:nvSpPr>
        <p:spPr bwMode="auto">
          <a:xfrm>
            <a:off x="152400" y="779463"/>
            <a:ext cx="8839200" cy="613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a:lnSpc>
                <a:spcPct val="150000"/>
              </a:lnSpc>
            </a:pPr>
            <a:r>
              <a:rPr lang="fa-IR" u="sng">
                <a:latin typeface="Tahoma" pitchFamily="34" charset="0"/>
                <a:ea typeface="Times New Roman" pitchFamily="18" charset="0"/>
                <a:cs typeface="B Nazanin" pitchFamily="2" charset="-78"/>
              </a:rPr>
              <a:t>ماده 138: </a:t>
            </a:r>
            <a:r>
              <a:rPr lang="fa-IR">
                <a:latin typeface="Tahoma" pitchFamily="34" charset="0"/>
                <a:ea typeface="Times New Roman" pitchFamily="18" charset="0"/>
                <a:cs typeface="B Nazanin" pitchFamily="2" charset="-78"/>
              </a:rPr>
              <a:t>در قسمت یازدهم بررسی می‌گردد.</a:t>
            </a:r>
          </a:p>
          <a:p>
            <a:r>
              <a:rPr lang="fa-IR">
                <a:latin typeface="Tahoma" pitchFamily="34" charset="0"/>
                <a:ea typeface="Times New Roman" pitchFamily="18" charset="0"/>
                <a:cs typeface="B Nazanin" pitchFamily="2" charset="-78"/>
              </a:rPr>
              <a:t> </a:t>
            </a:r>
          </a:p>
          <a:p>
            <a:pPr algn="justLow">
              <a:lnSpc>
                <a:spcPct val="150000"/>
              </a:lnSpc>
            </a:pPr>
            <a:r>
              <a:rPr lang="fa-IR" u="sng">
                <a:ea typeface="Times New Roman" pitchFamily="18" charset="0"/>
                <a:cs typeface="B Nazanin" pitchFamily="2" charset="-78"/>
              </a:rPr>
              <a:t>ماده 139:</a:t>
            </a:r>
            <a:r>
              <a:rPr lang="fa-IR">
                <a:ea typeface="Times New Roman" pitchFamily="18" charset="0"/>
                <a:cs typeface="B Nazanin" pitchFamily="2" charset="-78"/>
              </a:rPr>
              <a:t>الف : موقوفات , نذورات , پذیره , کمکها و هدایای دریافتی نقدی وغیر نقدی آستان قدس رضوی , آستان حضرت عبدالعظیم الحسنی (ع) , آستانه حضرت معصومه , آستان حضرت احمد ابن موسی ( شاه چراغ ) آستان مقدس امام خمینی, مساجد , حسینیه ها , تکایا و سایر بقاع متبرکه از پرداخت مالیات معاف است . تشخیص سایر بقاع به عهده سازمان اوقاف و امور خیریه می باشد.</a:t>
            </a:r>
            <a:endParaRPr lang="en-US">
              <a:ea typeface="Times New Roman" pitchFamily="18" charset="0"/>
              <a:cs typeface="B Nazanin" pitchFamily="2" charset="-78"/>
            </a:endParaRPr>
          </a:p>
          <a:p>
            <a:pPr>
              <a:lnSpc>
                <a:spcPct val="150000"/>
              </a:lnSpc>
            </a:pPr>
            <a:r>
              <a:rPr lang="fa-IR">
                <a:ea typeface="Times New Roman" pitchFamily="18" charset="0"/>
                <a:cs typeface="B Nazanin" pitchFamily="2" charset="-78"/>
              </a:rPr>
              <a:t>ب : کمکها وهدایای دریافتی نقدی و غیر نقدی سازمان هلال احمر جمهوری اسلامی ایران از پرداخت مالیات معاف است. </a:t>
            </a:r>
          </a:p>
          <a:p>
            <a:endParaRPr lang="fa-IR">
              <a:ea typeface="Times New Roman" pitchFamily="18" charset="0"/>
              <a:cs typeface="B Nazanin" pitchFamily="2" charset="-78"/>
            </a:endParaRPr>
          </a:p>
          <a:p>
            <a:pPr>
              <a:lnSpc>
                <a:spcPct val="150000"/>
              </a:lnSpc>
            </a:pPr>
            <a:r>
              <a:rPr lang="fa-IR" u="sng">
                <a:ea typeface="Times New Roman" pitchFamily="18" charset="0"/>
                <a:cs typeface="B Nazanin" pitchFamily="2" charset="-78"/>
              </a:rPr>
              <a:t>ماده 140: </a:t>
            </a:r>
            <a:r>
              <a:rPr lang="fa-IR">
                <a:ea typeface="Times New Roman" pitchFamily="18" charset="0"/>
                <a:cs typeface="B Nazanin" pitchFamily="2" charset="-78"/>
              </a:rPr>
              <a:t>حذف شد .</a:t>
            </a:r>
          </a:p>
          <a:p>
            <a:endParaRPr lang="fa-IR">
              <a:ea typeface="Times New Roman" pitchFamily="18" charset="0"/>
              <a:cs typeface="B Nazanin" pitchFamily="2" charset="-78"/>
            </a:endParaRPr>
          </a:p>
          <a:p>
            <a:pPr>
              <a:lnSpc>
                <a:spcPct val="150000"/>
              </a:lnSpc>
            </a:pPr>
            <a:r>
              <a:rPr lang="fa-IR" u="sng">
                <a:ea typeface="Times New Roman" pitchFamily="18" charset="0"/>
                <a:cs typeface="B Nazanin" pitchFamily="2" charset="-78"/>
              </a:rPr>
              <a:t>ماده 141: </a:t>
            </a:r>
            <a:r>
              <a:rPr lang="fa-IR">
                <a:ea typeface="Times New Roman" pitchFamily="18" charset="0"/>
                <a:cs typeface="B Nazanin" pitchFamily="2" charset="-78"/>
              </a:rPr>
              <a:t>الف : صددرصد درآمد حاصل از صادرات محصولات تمام شده کالای صنعتی و محصولات بخش کشاورزی ( شامل محصولات زراعی , باغی , دام و طیور , شیلات , جنگل و مرتع ) و صنایع تبدیلی و تکمیلی آن پنجاه درصد درآمد حاصل از صادرات سایر کالاهائی که به منظور دست یافتن به اهداف صادرات کالاهای غیر نفتی به خارج از کشور صادر می شوند از شمول مالیات معاف هستند .</a:t>
            </a:r>
            <a:endParaRPr lang="en-US">
              <a:ea typeface="Times New Roman" pitchFamily="18" charset="0"/>
              <a:cs typeface="B Nazanin" pitchFamily="2" charset="-78"/>
            </a:endParaRPr>
          </a:p>
          <a:p>
            <a:pPr algn="justLow"/>
            <a:endParaRPr lang="en-US" sz="1600" b="1">
              <a:ea typeface="Times New Roman" pitchFamily="18" charset="0"/>
              <a:cs typeface="B Nazanin" pitchFamily="2" charset="-78"/>
            </a:endParaRPr>
          </a:p>
          <a:p>
            <a:pPr algn="justLow" eaLnBrk="0" hangingPunct="0"/>
            <a:endParaRPr lang="fa-IR" sz="1700" b="1">
              <a:ea typeface="Times New Roman" pitchFamily="18" charset="0"/>
              <a:cs typeface="B Nazanin" pitchFamily="2" charset="-78"/>
            </a:endParaRPr>
          </a:p>
        </p:txBody>
      </p:sp>
      <p:sp>
        <p:nvSpPr>
          <p:cNvPr id="5" name="TextBox 4">
            <a:extLst>
              <a:ext uri="{FF2B5EF4-FFF2-40B4-BE49-F238E27FC236}">
                <a16:creationId xmlns:a16="http://schemas.microsoft.com/office/drawing/2014/main" id="{AB081C31-3D9A-47C7-8540-C21462C709BA}"/>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246008442"/>
      </p:ext>
    </p:extLst>
  </p:cSld>
  <p:clrMapOvr>
    <a:masterClrMapping/>
  </p:clrMapOvr>
  <p:transition>
    <p:wipe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دهم: معافیتها</a:t>
            </a:r>
          </a:p>
          <a:p>
            <a:pPr algn="ctr" rtl="0">
              <a:defRPr/>
            </a:pPr>
            <a:endParaRPr lang="en-US" dirty="0">
              <a:cs typeface="B Nazanin" pitchFamily="2" charset="-78"/>
            </a:endParaRPr>
          </a:p>
          <a:p>
            <a:pPr algn="ctr" rtl="0">
              <a:defRPr/>
            </a:pPr>
            <a:r>
              <a:rPr lang="fa-IR" dirty="0"/>
              <a:t> </a:t>
            </a:r>
            <a:endParaRPr lang="en-US" dirty="0"/>
          </a:p>
        </p:txBody>
      </p:sp>
      <p:sp>
        <p:nvSpPr>
          <p:cNvPr id="59397" name="Rectangle 1"/>
          <p:cNvSpPr>
            <a:spLocks noChangeArrowheads="1"/>
          </p:cNvSpPr>
          <p:nvPr/>
        </p:nvSpPr>
        <p:spPr bwMode="auto">
          <a:xfrm>
            <a:off x="228600" y="1160463"/>
            <a:ext cx="8686800" cy="572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u="sng">
                <a:latin typeface="Tahoma" pitchFamily="34" charset="0"/>
                <a:ea typeface="Times New Roman" pitchFamily="18" charset="0"/>
                <a:cs typeface="B Nazanin" pitchFamily="2" charset="-78"/>
              </a:rPr>
              <a:t>ماده 142: </a:t>
            </a:r>
            <a:r>
              <a:rPr lang="fa-IR">
                <a:latin typeface="Tahoma" pitchFamily="34" charset="0"/>
                <a:ea typeface="Times New Roman" pitchFamily="18" charset="0"/>
                <a:cs typeface="B Nazanin" pitchFamily="2" charset="-78"/>
              </a:rPr>
              <a:t>درآمد کارگاه های فرش دستباف و صنایع دستی و شرکت های تعاونی و اتحادیه های تولیدی مربوطه از پرداخت مالیات معاف است .</a:t>
            </a:r>
          </a:p>
          <a:p>
            <a:pPr algn="justLow" eaLnBrk="0" hangingPunct="0"/>
            <a:endParaRPr lang="en-US">
              <a:ea typeface="Times New Roman" pitchFamily="18" charset="0"/>
              <a:cs typeface="B Nazanin" pitchFamily="2" charset="-78"/>
            </a:endParaRPr>
          </a:p>
          <a:p>
            <a:pPr algn="justLow" eaLnBrk="0" hangingPunct="0">
              <a:lnSpc>
                <a:spcPct val="150000"/>
              </a:lnSpc>
            </a:pPr>
            <a:r>
              <a:rPr lang="fa-IR" u="sng">
                <a:latin typeface="Tahoma" pitchFamily="34" charset="0"/>
                <a:ea typeface="Times New Roman" pitchFamily="18" charset="0"/>
                <a:cs typeface="B Nazanin" pitchFamily="2" charset="-78"/>
              </a:rPr>
              <a:t>ماده 143: </a:t>
            </a:r>
            <a:r>
              <a:rPr lang="fa-IR">
                <a:latin typeface="Tahoma" pitchFamily="34" charset="0"/>
                <a:ea typeface="Times New Roman" pitchFamily="18" charset="0"/>
                <a:cs typeface="B Nazanin" pitchFamily="2" charset="-78"/>
              </a:rPr>
              <a:t>شرکت هایی که سهام آنها طبق قانون مربوط از طرف هیات پذیرش برای معامله در بورس قبول می شود از سال پذیرش تا سال که از فهرست نرخها در بورس حذف نشده درصورتی که کلیه نقل و انتقالات سهام از طریق کارگزاران بورس انجام و در دفاتر مربوط ثبت می گردد معادل 10 درصد مالیات آنها بخشوده می شود </a:t>
            </a:r>
            <a:r>
              <a:rPr lang="fa-IR">
                <a:latin typeface="Tahoma" pitchFamily="34" charset="0"/>
                <a:cs typeface="Times New Roman" pitchFamily="18" charset="0"/>
              </a:rPr>
              <a:t>. </a:t>
            </a:r>
          </a:p>
          <a:p>
            <a:pPr algn="justLow" eaLnBrk="0" hangingPunct="0"/>
            <a:endParaRPr lang="fa-IR">
              <a:latin typeface="Tahoma" pitchFamily="34" charset="0"/>
              <a:cs typeface="B Nazanin" pitchFamily="2" charset="-78"/>
            </a:endParaRPr>
          </a:p>
          <a:p>
            <a:pPr algn="justLow">
              <a:lnSpc>
                <a:spcPct val="150000"/>
              </a:lnSpc>
            </a:pPr>
            <a:r>
              <a:rPr lang="fa-IR" u="sng">
                <a:cs typeface="B Nazanin" pitchFamily="2" charset="-78"/>
              </a:rPr>
              <a:t>ماده 144: </a:t>
            </a:r>
            <a:r>
              <a:rPr lang="fa-IR">
                <a:cs typeface="B Nazanin" pitchFamily="2" charset="-78"/>
              </a:rPr>
              <a:t>جهیزیه منقول و مهریه اعم از منقول و جوایز علمی و بورس های تحصیلی و همچنین درآمدی که بابت حق اختراع یا حق اکتشاف عاید مخترعین و مکتشفین می گردد بطور کلی و نیز درآمد ناشی از فعالیت های پژوهشی و تحقیقاتی مراکزی که دارای پروانه تحقیق از وزارتخانه های ذیصلاح می باشند به مدت ده سال از تاریخ اجرای این اصلاحیه طبق مقررات در آیین نامه ای که به پیشنهاد وزارتخانه های فرهنگ و آموزش عالی , بهداشت و درمان و آموزش پزشکی و امور اقتصادی و دارائی به تصویب هیئت وزیران خواهد رسید , از پرداخت مالیات معاف می باشند .</a:t>
            </a:r>
            <a:r>
              <a:rPr lang="fa-IR"/>
              <a:t> </a:t>
            </a:r>
          </a:p>
          <a:p>
            <a:pPr algn="justLow"/>
            <a:endParaRPr lang="fa-IR" sz="1600" b="1">
              <a:cs typeface="B Nazanin" pitchFamily="2" charset="-78"/>
            </a:endParaRPr>
          </a:p>
          <a:p>
            <a:pPr algn="justLow" eaLnBrk="0" hangingPunct="0"/>
            <a:endParaRPr lang="en-US" sz="1600" b="1">
              <a:cs typeface="B Nazanin" pitchFamily="2" charset="-78"/>
            </a:endParaRPr>
          </a:p>
          <a:p>
            <a:pPr algn="justLow" eaLnBrk="0" hangingPunct="0"/>
            <a:endParaRPr lang="fa-IR" sz="1000">
              <a:latin typeface="Tahoma" pitchFamily="34" charset="0"/>
              <a:cs typeface="Times New Roman" pitchFamily="18" charset="0"/>
            </a:endParaRPr>
          </a:p>
          <a:p>
            <a:pPr algn="justLow" eaLnBrk="0" hangingPunct="0"/>
            <a:endParaRPr lang="fa-IR"/>
          </a:p>
        </p:txBody>
      </p:sp>
    </p:spTree>
    <p:extLst>
      <p:ext uri="{BB962C8B-B14F-4D97-AF65-F5344CB8AC3E}">
        <p14:creationId xmlns:p14="http://schemas.microsoft.com/office/powerpoint/2010/main" val="919866610"/>
      </p:ext>
    </p:extLst>
  </p:cSld>
  <p:clrMapOvr>
    <a:masterClrMapping/>
  </p:clrMapOvr>
  <p:transition>
    <p:wipe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دهم: معافیتها</a:t>
            </a:r>
          </a:p>
          <a:p>
            <a:pPr algn="ctr" rtl="0">
              <a:defRPr/>
            </a:pPr>
            <a:endParaRPr lang="en-US" dirty="0">
              <a:cs typeface="B Nazanin" pitchFamily="2" charset="-78"/>
            </a:endParaRPr>
          </a:p>
          <a:p>
            <a:pPr algn="ctr" rtl="0">
              <a:defRPr/>
            </a:pPr>
            <a:r>
              <a:rPr lang="fa-IR" dirty="0"/>
              <a:t> </a:t>
            </a:r>
            <a:endParaRPr lang="en-US" dirty="0"/>
          </a:p>
        </p:txBody>
      </p:sp>
      <p:sp>
        <p:nvSpPr>
          <p:cNvPr id="60421" name="TextBox 5"/>
          <p:cNvSpPr txBox="1">
            <a:spLocks noChangeArrowheads="1"/>
          </p:cNvSpPr>
          <p:nvPr/>
        </p:nvSpPr>
        <p:spPr bwMode="auto">
          <a:xfrm>
            <a:off x="533400" y="762000"/>
            <a:ext cx="8305800" cy="660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r>
              <a:rPr lang="fa-IR" u="sng">
                <a:cs typeface="B Nazanin" pitchFamily="2" charset="-78"/>
              </a:rPr>
              <a:t>ماده 145: </a:t>
            </a:r>
            <a:r>
              <a:rPr lang="fa-IR">
                <a:cs typeface="B Nazanin" pitchFamily="2" charset="-78"/>
              </a:rPr>
              <a:t>سود دریافتی به هر عنوان در موارد زیر ازپرداخت مالیات معاف است :</a:t>
            </a:r>
            <a:endParaRPr lang="en-US">
              <a:cs typeface="B Nazanin" pitchFamily="2" charset="-78"/>
            </a:endParaRPr>
          </a:p>
          <a:p>
            <a:pPr algn="justLow" eaLnBrk="1" hangingPunct="1">
              <a:lnSpc>
                <a:spcPct val="150000"/>
              </a:lnSpc>
            </a:pPr>
            <a:r>
              <a:rPr lang="fa-IR">
                <a:cs typeface="B Nazanin" pitchFamily="2" charset="-78"/>
              </a:rPr>
              <a:t>1- سود متعلق به سپرده های مربوط به کسور بازنشستگی و پس انداز کارمندان و کارگران نزد بانک های ایرانی در حدود مقررات استخدامی مربوط. </a:t>
            </a:r>
          </a:p>
          <a:p>
            <a:pPr algn="justLow" eaLnBrk="1" hangingPunct="1"/>
            <a:endParaRPr lang="en-US">
              <a:cs typeface="B Nazanin" pitchFamily="2" charset="-78"/>
            </a:endParaRPr>
          </a:p>
          <a:p>
            <a:pPr algn="justLow" eaLnBrk="1" hangingPunct="1">
              <a:lnSpc>
                <a:spcPct val="150000"/>
              </a:lnSpc>
            </a:pPr>
            <a:r>
              <a:rPr lang="fa-IR">
                <a:cs typeface="B Nazanin" pitchFamily="2" charset="-78"/>
              </a:rPr>
              <a:t>2- سود یا جوایز متعلق به حسابهای پس انداز و سپرده های مختلف نزد بانکهای ایرانی یا موسسات اعتباری غیر بانکی مجاز . این معافیت شامل سپرده هایی که بانکها یا موسسات اعتباری غیر بانکی مجاز نزد هم می گذارند نخواهد بود.</a:t>
            </a:r>
          </a:p>
          <a:p>
            <a:pPr algn="justLow" eaLnBrk="1" hangingPunct="1"/>
            <a:endParaRPr lang="en-US">
              <a:cs typeface="B Nazanin" pitchFamily="2" charset="-78"/>
            </a:endParaRPr>
          </a:p>
          <a:p>
            <a:pPr algn="justLow" eaLnBrk="1" hangingPunct="1">
              <a:lnSpc>
                <a:spcPct val="150000"/>
              </a:lnSpc>
            </a:pPr>
            <a:r>
              <a:rPr lang="fa-IR">
                <a:cs typeface="B Nazanin" pitchFamily="2" charset="-78"/>
              </a:rPr>
              <a:t>3- جوایز متعلق به اوراق قرضه دولتی و اسناد خزانه </a:t>
            </a:r>
          </a:p>
          <a:p>
            <a:pPr algn="justLow" eaLnBrk="1" hangingPunct="1"/>
            <a:endParaRPr lang="en-US">
              <a:cs typeface="B Nazanin" pitchFamily="2" charset="-78"/>
            </a:endParaRPr>
          </a:p>
          <a:p>
            <a:pPr algn="justLow" eaLnBrk="1" hangingPunct="1">
              <a:lnSpc>
                <a:spcPct val="150000"/>
              </a:lnSpc>
            </a:pPr>
            <a:r>
              <a:rPr lang="fa-IR">
                <a:cs typeface="B Nazanin" pitchFamily="2" charset="-78"/>
              </a:rPr>
              <a:t>4- سود پرداختی بانک های ایرانی به بانک های خارج از ایران بابت اضافه برداشت (اوردرافت ) و سپرده ثابت به شرط معامله متقابل. </a:t>
            </a:r>
          </a:p>
          <a:p>
            <a:pPr algn="justLow" eaLnBrk="1" hangingPunct="1"/>
            <a:endParaRPr lang="en-US">
              <a:cs typeface="B Nazanin" pitchFamily="2" charset="-78"/>
            </a:endParaRPr>
          </a:p>
          <a:p>
            <a:pPr algn="justLow" eaLnBrk="1" hangingPunct="1">
              <a:lnSpc>
                <a:spcPct val="150000"/>
              </a:lnSpc>
            </a:pPr>
            <a:r>
              <a:rPr lang="fa-IR">
                <a:cs typeface="B Nazanin" pitchFamily="2" charset="-78"/>
              </a:rPr>
              <a:t>5- سود و جوایز متعلق به اوراق مشارکت.</a:t>
            </a:r>
          </a:p>
          <a:p>
            <a:pPr algn="justLow" eaLnBrk="1" hangingPunct="1"/>
            <a:endParaRPr lang="fa-IR">
              <a:cs typeface="B Nazanin" pitchFamily="2" charset="-78"/>
            </a:endParaRPr>
          </a:p>
          <a:p>
            <a:pPr algn="justLow" eaLnBrk="1" hangingPunct="1">
              <a:lnSpc>
                <a:spcPct val="150000"/>
              </a:lnSpc>
            </a:pPr>
            <a:r>
              <a:rPr lang="fa-IR" u="sng">
                <a:cs typeface="B Nazanin" pitchFamily="2" charset="-78"/>
              </a:rPr>
              <a:t>ماده 146: </a:t>
            </a:r>
            <a:r>
              <a:rPr lang="fa-IR">
                <a:cs typeface="B Nazanin" pitchFamily="2" charset="-78"/>
              </a:rPr>
              <a:t>کلیه معافیت های مدت دار که به موجب قوانین مالیاتی و مقررات قبلی مقرر شده است با رعایت مقررات مربوط تا انقضا مدت به قوت خود باقی است.</a:t>
            </a:r>
            <a:endParaRPr lang="en-US">
              <a:cs typeface="B Nazanin" pitchFamily="2" charset="-78"/>
            </a:endParaRPr>
          </a:p>
          <a:p>
            <a:pPr algn="justLow" eaLnBrk="1" hangingPunct="1"/>
            <a:endParaRPr lang="fa-IR" b="1">
              <a:cs typeface="B Nazanin" pitchFamily="2" charset="-78"/>
            </a:endParaRPr>
          </a:p>
          <a:p>
            <a:pPr algn="justLow" eaLnBrk="1" hangingPunct="1"/>
            <a:endParaRPr lang="en-US" b="1">
              <a:cs typeface="B Nazanin" pitchFamily="2" charset="-78"/>
            </a:endParaRPr>
          </a:p>
        </p:txBody>
      </p:sp>
    </p:spTree>
    <p:extLst>
      <p:ext uri="{BB962C8B-B14F-4D97-AF65-F5344CB8AC3E}">
        <p14:creationId xmlns:p14="http://schemas.microsoft.com/office/powerpoint/2010/main" val="1417114895"/>
      </p:ext>
    </p:extLst>
  </p:cSld>
  <p:clrMapOvr>
    <a:masterClrMapping/>
  </p:clrMapOvr>
  <p:transition>
    <p:wipe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dirty="0">
                <a:cs typeface="B Nazanin" pitchFamily="2" charset="-78"/>
              </a:rPr>
              <a:t>قسمت یازدهم: معافیت مالیاتی مربوط به  طرح وتوسعه موضوع ماده 138 قانون مالیاتهای مستقیم </a:t>
            </a:r>
            <a:endParaRPr lang="en-US" dirty="0">
              <a:cs typeface="B Nazanin" pitchFamily="2" charset="-78"/>
            </a:endParaRPr>
          </a:p>
          <a:p>
            <a:pPr algn="ctr" rtl="0">
              <a:defRPr/>
            </a:pPr>
            <a:r>
              <a:rPr lang="fa-IR" dirty="0"/>
              <a:t> </a:t>
            </a:r>
            <a:endParaRPr lang="en-US" dirty="0"/>
          </a:p>
        </p:txBody>
      </p:sp>
      <p:sp>
        <p:nvSpPr>
          <p:cNvPr id="6" name="TextBox 5"/>
          <p:cNvSpPr txBox="1"/>
          <p:nvPr/>
        </p:nvSpPr>
        <p:spPr>
          <a:xfrm>
            <a:off x="228600" y="990600"/>
            <a:ext cx="8686800" cy="5459413"/>
          </a:xfrm>
          <a:prstGeom prst="rect">
            <a:avLst/>
          </a:prstGeom>
          <a:noFill/>
        </p:spPr>
        <p:txBody>
          <a:bodyPr>
            <a:spAutoFit/>
          </a:bodyPr>
          <a:lstStyle/>
          <a:p>
            <a:pPr algn="justLow">
              <a:lnSpc>
                <a:spcPct val="150000"/>
              </a:lnSpc>
              <a:defRPr/>
            </a:pPr>
            <a:r>
              <a:rPr lang="fa-IR" u="sng" dirty="0">
                <a:latin typeface="Tahoma" pitchFamily="34" charset="0"/>
                <a:ea typeface="Times New Roman" pitchFamily="18" charset="0"/>
                <a:cs typeface="B Nazanin" pitchFamily="2" charset="-78"/>
              </a:rPr>
              <a:t>ماده 138: </a:t>
            </a:r>
            <a:r>
              <a:rPr lang="fa-IR" dirty="0">
                <a:latin typeface="Tahoma" pitchFamily="34" charset="0"/>
                <a:ea typeface="Times New Roman" pitchFamily="18" charset="0"/>
                <a:cs typeface="B Nazanin" pitchFamily="2" charset="-78"/>
              </a:rPr>
              <a:t>آن قسمت از سود ابرازی شرکت های تعاونی و خصوصی که برای توسعه و بازسازی و نوسازی یا تکمیل واحدهای صنعتی و معدنی خود یا ایجاد واحدهای جدید صنعتی یا معدنی درآن سال مصرف گردد از 50 درصد مالیات متعلق موضوع </a:t>
            </a:r>
            <a:r>
              <a:rPr lang="fa-IR" dirty="0">
                <a:effectLst>
                  <a:outerShdw blurRad="38100" dist="38100" dir="2700000" algn="tl">
                    <a:srgbClr val="000000">
                      <a:alpha val="43137"/>
                    </a:srgbClr>
                  </a:outerShdw>
                </a:effectLst>
                <a:latin typeface="Tahoma" pitchFamily="34" charset="0"/>
                <a:ea typeface="Times New Roman" pitchFamily="18" charset="0"/>
                <a:cs typeface="B Nazanin" pitchFamily="2" charset="-78"/>
              </a:rPr>
              <a:t>ماده 105</a:t>
            </a:r>
            <a:r>
              <a:rPr lang="fa-IR" dirty="0">
                <a:latin typeface="Tahoma" pitchFamily="34" charset="0"/>
                <a:ea typeface="Times New Roman" pitchFamily="18" charset="0"/>
                <a:cs typeface="B Nazanin" pitchFamily="2" charset="-78"/>
              </a:rPr>
              <a:t> این قانون معاف خواهد بود مشروط براین که قبلا“ اجازه توسعه یا تکمیل یا ایجاد واحد صنعتی و یا معدنی جدید در قالب طرح سرمایه گذاری معین از وزارتخانه ذیربط تحصیل شده باشد . درصورتی که هزینه اجرای طرح یا طرح های یاد شده در هرسال مازاد سود ابرازی همان سال باشد و یااز طرح سرمایه گذاری کمتر باشد شرکت می تواند از معافیت مذکور در محاسبه مالیات سود ابرازی سال های بعد حداکثر به مدت سه سال و به میزان مازاد مذکور و یا باقی مانده هزینه اجرای کامل طرح بهره مند شود.</a:t>
            </a:r>
          </a:p>
          <a:p>
            <a:pPr algn="justLow">
              <a:lnSpc>
                <a:spcPct val="150000"/>
              </a:lnSpc>
              <a:defRPr/>
            </a:pPr>
            <a:endParaRPr lang="fa-IR" dirty="0">
              <a:latin typeface="Tahoma" pitchFamily="34" charset="0"/>
              <a:ea typeface="Times New Roman" pitchFamily="18" charset="0"/>
              <a:cs typeface="B Nazanin" pitchFamily="2" charset="-78"/>
            </a:endParaRPr>
          </a:p>
          <a:p>
            <a:pPr algn="justLow">
              <a:lnSpc>
                <a:spcPct val="150000"/>
              </a:lnSpc>
              <a:defRPr/>
            </a:pPr>
            <a:r>
              <a:rPr lang="fa-IR" u="sng" dirty="0">
                <a:effectLst>
                  <a:outerShdw blurRad="38100" dist="38100" dir="2700000" algn="tl">
                    <a:srgbClr val="000000">
                      <a:alpha val="43137"/>
                    </a:srgbClr>
                  </a:outerShdw>
                </a:effectLst>
                <a:cs typeface="B Nazanin" pitchFamily="2" charset="-78"/>
              </a:rPr>
              <a:t> ماده 105 : </a:t>
            </a:r>
            <a:r>
              <a:rPr lang="fa-IR" dirty="0">
                <a:cs typeface="B Nazanin" pitchFamily="2" charset="-78"/>
              </a:rPr>
              <a:t>جمع درآمد شرکتها و درآمد ناشی از فعالیت های انتفاعی سایر اشخاص حقوقی از منابع مختلف در ایران یا خارج از ایران تحصیل می شود , پس از وضع زیان های حاصل از منابع غیر معاف و کسر معافیت های مقرر به استثنای مواردی که طبق مقررات این قانون دارای نرخ جداگانه ای می باشد , مشمول مالیات به نرخ بیست و پنج درصد ( 25% ) خواهند بود.</a:t>
            </a:r>
            <a:endParaRPr lang="en-US" dirty="0">
              <a:cs typeface="B Nazanin" pitchFamily="2" charset="-78"/>
            </a:endParaRPr>
          </a:p>
          <a:p>
            <a:pPr algn="justLow">
              <a:lnSpc>
                <a:spcPct val="150000"/>
              </a:lnSpc>
              <a:defRPr/>
            </a:pPr>
            <a:endParaRPr lang="fa-IR" b="1" dirty="0">
              <a:latin typeface="Tahoma" pitchFamily="34" charset="0"/>
              <a:ea typeface="Times New Roman" pitchFamily="18" charset="0"/>
              <a:cs typeface="B Nazanin" pitchFamily="2" charset="-78"/>
            </a:endParaRPr>
          </a:p>
        </p:txBody>
      </p:sp>
      <p:sp>
        <p:nvSpPr>
          <p:cNvPr id="4" name="TextBox 3">
            <a:extLst>
              <a:ext uri="{FF2B5EF4-FFF2-40B4-BE49-F238E27FC236}">
                <a16:creationId xmlns:a16="http://schemas.microsoft.com/office/drawing/2014/main" id="{CCCDD41D-65C0-44AA-8CDC-2BF93FB08979}"/>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050481950"/>
      </p:ext>
    </p:extLst>
  </p:cSld>
  <p:clrMapOvr>
    <a:masterClrMapping/>
  </p:clrMapOvr>
  <p:transition>
    <p:wipe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دوازدهم : فهرست صادرات و ما به ازاء دریافتی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graphicFrame>
        <p:nvGraphicFramePr>
          <p:cNvPr id="6" name="Table 5"/>
          <p:cNvGraphicFramePr>
            <a:graphicFrameLocks noGrp="1"/>
          </p:cNvGraphicFramePr>
          <p:nvPr/>
        </p:nvGraphicFramePr>
        <p:xfrm>
          <a:off x="304796" y="1823072"/>
          <a:ext cx="8534403" cy="3282328"/>
        </p:xfrm>
        <a:graphic>
          <a:graphicData uri="http://schemas.openxmlformats.org/drawingml/2006/table">
            <a:tbl>
              <a:tblPr rtl="1"/>
              <a:tblGrid>
                <a:gridCol w="396277">
                  <a:extLst>
                    <a:ext uri="{9D8B030D-6E8A-4147-A177-3AD203B41FA5}">
                      <a16:colId xmlns:a16="http://schemas.microsoft.com/office/drawing/2014/main" val="20000"/>
                    </a:ext>
                  </a:extLst>
                </a:gridCol>
                <a:gridCol w="660462">
                  <a:extLst>
                    <a:ext uri="{9D8B030D-6E8A-4147-A177-3AD203B41FA5}">
                      <a16:colId xmlns:a16="http://schemas.microsoft.com/office/drawing/2014/main" val="20001"/>
                    </a:ext>
                  </a:extLst>
                </a:gridCol>
                <a:gridCol w="656334">
                  <a:extLst>
                    <a:ext uri="{9D8B030D-6E8A-4147-A177-3AD203B41FA5}">
                      <a16:colId xmlns:a16="http://schemas.microsoft.com/office/drawing/2014/main" val="20002"/>
                    </a:ext>
                  </a:extLst>
                </a:gridCol>
                <a:gridCol w="396277">
                  <a:extLst>
                    <a:ext uri="{9D8B030D-6E8A-4147-A177-3AD203B41FA5}">
                      <a16:colId xmlns:a16="http://schemas.microsoft.com/office/drawing/2014/main" val="20003"/>
                    </a:ext>
                  </a:extLst>
                </a:gridCol>
                <a:gridCol w="511858">
                  <a:extLst>
                    <a:ext uri="{9D8B030D-6E8A-4147-A177-3AD203B41FA5}">
                      <a16:colId xmlns:a16="http://schemas.microsoft.com/office/drawing/2014/main" val="20004"/>
                    </a:ext>
                  </a:extLst>
                </a:gridCol>
                <a:gridCol w="577904">
                  <a:extLst>
                    <a:ext uri="{9D8B030D-6E8A-4147-A177-3AD203B41FA5}">
                      <a16:colId xmlns:a16="http://schemas.microsoft.com/office/drawing/2014/main" val="20005"/>
                    </a:ext>
                  </a:extLst>
                </a:gridCol>
                <a:gridCol w="577904">
                  <a:extLst>
                    <a:ext uri="{9D8B030D-6E8A-4147-A177-3AD203B41FA5}">
                      <a16:colId xmlns:a16="http://schemas.microsoft.com/office/drawing/2014/main" val="20006"/>
                    </a:ext>
                  </a:extLst>
                </a:gridCol>
                <a:gridCol w="513923">
                  <a:extLst>
                    <a:ext uri="{9D8B030D-6E8A-4147-A177-3AD203B41FA5}">
                      <a16:colId xmlns:a16="http://schemas.microsoft.com/office/drawing/2014/main" val="20007"/>
                    </a:ext>
                  </a:extLst>
                </a:gridCol>
                <a:gridCol w="833832">
                  <a:extLst>
                    <a:ext uri="{9D8B030D-6E8A-4147-A177-3AD203B41FA5}">
                      <a16:colId xmlns:a16="http://schemas.microsoft.com/office/drawing/2014/main" val="20008"/>
                    </a:ext>
                  </a:extLst>
                </a:gridCol>
                <a:gridCol w="833832">
                  <a:extLst>
                    <a:ext uri="{9D8B030D-6E8A-4147-A177-3AD203B41FA5}">
                      <a16:colId xmlns:a16="http://schemas.microsoft.com/office/drawing/2014/main" val="20009"/>
                    </a:ext>
                  </a:extLst>
                </a:gridCol>
                <a:gridCol w="396277">
                  <a:extLst>
                    <a:ext uri="{9D8B030D-6E8A-4147-A177-3AD203B41FA5}">
                      <a16:colId xmlns:a16="http://schemas.microsoft.com/office/drawing/2014/main" val="20010"/>
                    </a:ext>
                  </a:extLst>
                </a:gridCol>
                <a:gridCol w="569647">
                  <a:extLst>
                    <a:ext uri="{9D8B030D-6E8A-4147-A177-3AD203B41FA5}">
                      <a16:colId xmlns:a16="http://schemas.microsoft.com/office/drawing/2014/main" val="20011"/>
                    </a:ext>
                  </a:extLst>
                </a:gridCol>
                <a:gridCol w="412789">
                  <a:extLst>
                    <a:ext uri="{9D8B030D-6E8A-4147-A177-3AD203B41FA5}">
                      <a16:colId xmlns:a16="http://schemas.microsoft.com/office/drawing/2014/main" val="20012"/>
                    </a:ext>
                  </a:extLst>
                </a:gridCol>
                <a:gridCol w="321974">
                  <a:extLst>
                    <a:ext uri="{9D8B030D-6E8A-4147-A177-3AD203B41FA5}">
                      <a16:colId xmlns:a16="http://schemas.microsoft.com/office/drawing/2014/main" val="20013"/>
                    </a:ext>
                  </a:extLst>
                </a:gridCol>
                <a:gridCol w="511858">
                  <a:extLst>
                    <a:ext uri="{9D8B030D-6E8A-4147-A177-3AD203B41FA5}">
                      <a16:colId xmlns:a16="http://schemas.microsoft.com/office/drawing/2014/main" val="20014"/>
                    </a:ext>
                  </a:extLst>
                </a:gridCol>
                <a:gridCol w="363255">
                  <a:extLst>
                    <a:ext uri="{9D8B030D-6E8A-4147-A177-3AD203B41FA5}">
                      <a16:colId xmlns:a16="http://schemas.microsoft.com/office/drawing/2014/main" val="20015"/>
                    </a:ext>
                  </a:extLst>
                </a:gridCol>
              </a:tblGrid>
              <a:tr h="274916">
                <a:tc rowSpan="4">
                  <a:txBody>
                    <a:bodyPr/>
                    <a:lstStyle/>
                    <a:p>
                      <a:pPr algn="ctr" rtl="1" fontAlgn="ctr"/>
                      <a:r>
                        <a:rPr lang="fa-IR" sz="1000" b="0" i="1" u="none" strike="noStrike" dirty="0">
                          <a:latin typeface="B Zar"/>
                          <a:cs typeface="B Nazanin" pitchFamily="2" charset="-78"/>
                        </a:rPr>
                        <a:t>ردیف</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6">
                  <a:txBody>
                    <a:bodyPr/>
                    <a:lstStyle/>
                    <a:p>
                      <a:pPr algn="ctr" rtl="1" fontAlgn="ctr"/>
                      <a:r>
                        <a:rPr lang="fa-IR" sz="1000" b="1" i="1" u="none" strike="noStrike" dirty="0">
                          <a:latin typeface="B Zar"/>
                          <a:cs typeface="B Nazanin" pitchFamily="2" charset="-78"/>
                        </a:rPr>
                        <a:t>صادرات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9">
                  <a:txBody>
                    <a:bodyPr/>
                    <a:lstStyle/>
                    <a:p>
                      <a:pPr algn="ctr" rtl="1" fontAlgn="ctr"/>
                      <a:r>
                        <a:rPr lang="fa-IR" sz="1000" b="1" i="1" u="none" strike="noStrike" dirty="0">
                          <a:latin typeface="B Zar"/>
                          <a:cs typeface="B Nazanin" pitchFamily="2" charset="-78"/>
                        </a:rPr>
                        <a:t>ما به ازاء صادرات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4916">
                <a:tc vMerge="1">
                  <a:txBody>
                    <a:bodyPr/>
                    <a:lstStyle/>
                    <a:p>
                      <a:endParaRPr lang="en-US"/>
                    </a:p>
                  </a:txBody>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algn="ctr" rtl="1" fontAlgn="ctr"/>
                      <a:r>
                        <a:rPr lang="fa-IR" sz="1000" b="1" i="1" u="none" strike="noStrike">
                          <a:latin typeface="B Zar"/>
                          <a:cs typeface="B Nazanin" pitchFamily="2" charset="-78"/>
                        </a:rPr>
                        <a:t>دریافت ارزی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rtl="1" fontAlgn="ctr"/>
                      <a:r>
                        <a:rPr lang="fa-IR" sz="1000" b="1" i="1" u="none" strike="noStrike" dirty="0">
                          <a:latin typeface="B Zar"/>
                          <a:cs typeface="B Nazanin" pitchFamily="2" charset="-78"/>
                        </a:rPr>
                        <a:t>واردات کالا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rtl="1" fontAlgn="ctr"/>
                      <a:r>
                        <a:rPr lang="fa-IR" sz="1000" b="0" i="1" u="none" strike="noStrike" dirty="0">
                          <a:latin typeface="B Zar"/>
                          <a:cs typeface="B Nazanin" pitchFamily="2" charset="-78"/>
                        </a:rPr>
                        <a:t>دریافت ریالی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1486">
                <a:tc vMerge="1">
                  <a:txBody>
                    <a:bodyPr/>
                    <a:lstStyle/>
                    <a:p>
                      <a:endParaRPr lang="en-US"/>
                    </a:p>
                  </a:txBody>
                  <a:tcPr/>
                </a:tc>
                <a:tc rowSpan="2">
                  <a:txBody>
                    <a:bodyPr/>
                    <a:lstStyle/>
                    <a:p>
                      <a:pPr algn="ctr" rtl="1" fontAlgn="ctr"/>
                      <a:r>
                        <a:rPr lang="fa-IR" sz="1000" b="0" i="1" u="none" strike="noStrike">
                          <a:latin typeface="B Zar"/>
                          <a:cs typeface="B Nazanin" pitchFamily="2" charset="-78"/>
                        </a:rPr>
                        <a:t>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شرح</a:t>
                      </a:r>
                      <a:br>
                        <a:rPr lang="fa-IR" sz="1000" b="0" i="1" u="none" strike="noStrike">
                          <a:latin typeface="B Zar"/>
                          <a:cs typeface="B Nazanin" pitchFamily="2" charset="-78"/>
                        </a:rPr>
                      </a:br>
                      <a:r>
                        <a:rPr lang="fa-IR" sz="1000" b="0" i="1" u="none" strike="noStrike">
                          <a:latin typeface="B Zar"/>
                          <a:cs typeface="B Nazanin" pitchFamily="2" charset="-78"/>
                        </a:rPr>
                        <a:t> کالا/ خدمات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کشور مقصد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1" fontAlgn="ctr"/>
                      <a:r>
                        <a:rPr lang="fa-IR" sz="1000" b="0" i="1" u="none" strike="noStrike">
                          <a:latin typeface="B Zar"/>
                          <a:cs typeface="B Nazanin" pitchFamily="2" charset="-78"/>
                        </a:rPr>
                        <a:t>ارزش کالای / خدمات صادراتی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rtl="1" fontAlgn="ctr"/>
                      <a:r>
                        <a:rPr lang="fa-IR" sz="1000" b="0" i="1" u="none" strike="noStrike">
                          <a:latin typeface="B Zar"/>
                          <a:cs typeface="B Nazanin" pitchFamily="2" charset="-78"/>
                        </a:rPr>
                        <a:t>مبلغ ارزی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نوع ارز</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شماره حساب بانکی ارز واریزی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شماره پروانه سبز گمرکی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شرح کالا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مبلغ ارزی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a:latin typeface="B Zar"/>
                          <a:cs typeface="B Nazanin" pitchFamily="2" charset="-78"/>
                        </a:rPr>
                        <a:t>نوع ارز</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000" b="0" i="1" u="none" strike="noStrike" dirty="0">
                          <a:latin typeface="B Zar"/>
                          <a:cs typeface="B Nazanin" pitchFamily="2" charset="-78"/>
                        </a:rPr>
                        <a:t>معادل ریالی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5914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1" fontAlgn="ctr"/>
                      <a:r>
                        <a:rPr lang="fa-IR" sz="1000" b="0" i="1" u="none" strike="noStrike">
                          <a:latin typeface="B Zar"/>
                          <a:cs typeface="B Nazanin" pitchFamily="2" charset="-78"/>
                        </a:rPr>
                        <a:t>مبلغ ارزی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000" b="0" i="1" u="none" strike="noStrike">
                          <a:latin typeface="B Zar"/>
                          <a:cs typeface="B Nazanin" pitchFamily="2" charset="-78"/>
                        </a:rPr>
                        <a:t>نوع ارز</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000" b="0" i="1" u="none" strike="noStrike" dirty="0">
                          <a:latin typeface="B Zar"/>
                          <a:cs typeface="B Nazanin" pitchFamily="2" charset="-78"/>
                        </a:rPr>
                        <a:t>معادل ریالی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258254">
                <a:tc>
                  <a:txBody>
                    <a:bodyPr/>
                    <a:lstStyle/>
                    <a:p>
                      <a:pPr algn="ctr" rtl="0" fontAlgn="ctr"/>
                      <a:r>
                        <a:rPr lang="en-US" sz="800" b="0" i="1" u="none" strike="noStrike">
                          <a:latin typeface="B Zar"/>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8254">
                <a:tc>
                  <a:txBody>
                    <a:bodyPr/>
                    <a:lstStyle/>
                    <a:p>
                      <a:pPr algn="ctr" rtl="0" fontAlgn="ctr"/>
                      <a:r>
                        <a:rPr lang="en-US" sz="800" b="0" i="1" u="none" strike="noStrike">
                          <a:latin typeface="B Zar"/>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8254">
                <a:tc>
                  <a:txBody>
                    <a:bodyPr/>
                    <a:lstStyle/>
                    <a:p>
                      <a:pPr algn="ctr" rtl="0" fontAlgn="ctr"/>
                      <a:r>
                        <a:rPr lang="en-US" sz="800" b="0" i="1" u="none" strike="noStrike">
                          <a:latin typeface="B Zar"/>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8254">
                <a:tc>
                  <a:txBody>
                    <a:bodyPr/>
                    <a:lstStyle/>
                    <a:p>
                      <a:pPr algn="ctr" rtl="0" fontAlgn="ctr"/>
                      <a:r>
                        <a:rPr lang="en-US" sz="800" b="0" i="1" u="none" strike="noStrike">
                          <a:latin typeface="B Zar"/>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8254">
                <a:tc>
                  <a:txBody>
                    <a:bodyPr/>
                    <a:lstStyle/>
                    <a:p>
                      <a:pPr algn="ctr" rtl="0" fontAlgn="ctr"/>
                      <a:r>
                        <a:rPr lang="en-US" sz="800" b="0" i="1" u="none" strike="noStrike">
                          <a:latin typeface="B Zar"/>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8254">
                <a:tc>
                  <a:txBody>
                    <a:bodyPr/>
                    <a:lstStyle/>
                    <a:p>
                      <a:pPr algn="ctr" rtl="0" fontAlgn="ctr"/>
                      <a:r>
                        <a:rPr lang="en-US" sz="800" b="0" i="1" u="none" strike="noStrike" dirty="0">
                          <a:latin typeface="B Zar"/>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dirty="0">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800" b="0" i="1" u="none" strike="noStrike" dirty="0">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dirty="0">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1" u="none" strike="noStrike" dirty="0">
                          <a:latin typeface="B Zar"/>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87294191"/>
      </p:ext>
    </p:extLst>
  </p:cSld>
  <p:clrMapOvr>
    <a:masterClrMapping/>
  </p:clrMapOvr>
  <p:transition>
    <p:wipe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سیزدهم: فعالیت پیمانکاری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graphicFrame>
        <p:nvGraphicFramePr>
          <p:cNvPr id="5" name="Table 4"/>
          <p:cNvGraphicFramePr>
            <a:graphicFrameLocks noGrp="1"/>
          </p:cNvGraphicFramePr>
          <p:nvPr/>
        </p:nvGraphicFramePr>
        <p:xfrm>
          <a:off x="304800" y="1600200"/>
          <a:ext cx="8534400" cy="2865438"/>
        </p:xfrm>
        <a:graphic>
          <a:graphicData uri="http://schemas.openxmlformats.org/drawingml/2006/table">
            <a:tbl>
              <a:tblPr rtl="1"/>
              <a:tblGrid>
                <a:gridCol w="434932">
                  <a:extLst>
                    <a:ext uri="{9D8B030D-6E8A-4147-A177-3AD203B41FA5}">
                      <a16:colId xmlns:a16="http://schemas.microsoft.com/office/drawing/2014/main" val="20000"/>
                    </a:ext>
                  </a:extLst>
                </a:gridCol>
                <a:gridCol w="1546268">
                  <a:extLst>
                    <a:ext uri="{9D8B030D-6E8A-4147-A177-3AD203B41FA5}">
                      <a16:colId xmlns:a16="http://schemas.microsoft.com/office/drawing/2014/main" val="20001"/>
                    </a:ext>
                  </a:extLst>
                </a:gridCol>
                <a:gridCol w="711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965200">
                  <a:extLst>
                    <a:ext uri="{9D8B030D-6E8A-4147-A177-3AD203B41FA5}">
                      <a16:colId xmlns:a16="http://schemas.microsoft.com/office/drawing/2014/main" val="20004"/>
                    </a:ext>
                  </a:extLst>
                </a:gridCol>
                <a:gridCol w="5842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1035377">
                  <a:extLst>
                    <a:ext uri="{9D8B030D-6E8A-4147-A177-3AD203B41FA5}">
                      <a16:colId xmlns:a16="http://schemas.microsoft.com/office/drawing/2014/main" val="20007"/>
                    </a:ext>
                  </a:extLst>
                </a:gridCol>
                <a:gridCol w="1101213">
                  <a:extLst>
                    <a:ext uri="{9D8B030D-6E8A-4147-A177-3AD203B41FA5}">
                      <a16:colId xmlns:a16="http://schemas.microsoft.com/office/drawing/2014/main" val="20008"/>
                    </a:ext>
                  </a:extLst>
                </a:gridCol>
                <a:gridCol w="860610">
                  <a:extLst>
                    <a:ext uri="{9D8B030D-6E8A-4147-A177-3AD203B41FA5}">
                      <a16:colId xmlns:a16="http://schemas.microsoft.com/office/drawing/2014/main" val="20009"/>
                    </a:ext>
                  </a:extLst>
                </a:gridCol>
              </a:tblGrid>
              <a:tr h="447725">
                <a:tc rowSpan="2">
                  <a:txBody>
                    <a:bodyPr/>
                    <a:lstStyle/>
                    <a:p>
                      <a:pPr algn="ctr" rtl="1" fontAlgn="ctr"/>
                      <a:r>
                        <a:rPr lang="fa-IR" sz="1200" b="0" i="1" u="none" strike="noStrike" dirty="0">
                          <a:latin typeface="B Zar"/>
                          <a:cs typeface="B Nazanin" pitchFamily="2" charset="-78"/>
                        </a:rPr>
                        <a:t>ردیف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200" b="0" i="1" u="none" strike="noStrike">
                          <a:latin typeface="B Zar"/>
                          <a:cs typeface="B Nazanin" pitchFamily="2" charset="-78"/>
                        </a:rPr>
                        <a:t>مشخصات کارفرما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1" fontAlgn="ctr"/>
                      <a:r>
                        <a:rPr lang="fa-IR" sz="1200" b="0" i="1" u="none" strike="noStrike">
                          <a:latin typeface="B Zar"/>
                          <a:cs typeface="B Nazanin" pitchFamily="2" charset="-78"/>
                        </a:rPr>
                        <a:t>پیمان/ الحاقیه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rtl="1" fontAlgn="ctr"/>
                      <a:r>
                        <a:rPr lang="fa-IR" sz="1200" b="0" i="1" u="none" strike="noStrike">
                          <a:latin typeface="B Zar"/>
                          <a:cs typeface="B Nazanin" pitchFamily="2" charset="-78"/>
                        </a:rPr>
                        <a:t>موضوع پیمان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1" fontAlgn="ctr"/>
                      <a:r>
                        <a:rPr lang="fa-IR" sz="1200" b="0" i="1" u="none" strike="noStrike">
                          <a:latin typeface="B Zar"/>
                          <a:cs typeface="B Nazanin" pitchFamily="2" charset="-78"/>
                        </a:rPr>
                        <a:t>مبلغ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rtl="1" fontAlgn="b"/>
                      <a:r>
                        <a:rPr lang="fa-IR" sz="1200" b="0" i="1" u="none" strike="noStrike" dirty="0">
                          <a:latin typeface="B Zar"/>
                          <a:cs typeface="B Nazanin" pitchFamily="2" charset="-78"/>
                        </a:rPr>
                        <a:t>درآمد سال مورد رسیدگی براساس درصد پیشرفت کار</a:t>
                      </a:r>
                      <a:endParaRPr lang="fa-IR" sz="1200" b="0" i="0" u="none" strike="noStrike" dirty="0">
                        <a:latin typeface="Arial"/>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200" b="0" i="1" u="none" strike="noStrike">
                          <a:latin typeface="B Zar"/>
                          <a:cs typeface="B Nazanin" pitchFamily="2" charset="-78"/>
                        </a:rPr>
                        <a:t>درآمد ابرازی بابت پیمان تاپایان عملکرد مورد رسیدگی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1" fontAlgn="ctr"/>
                      <a:r>
                        <a:rPr lang="fa-IR" sz="1200" b="0" i="1" u="none" strike="noStrike">
                          <a:latin typeface="B Zar"/>
                          <a:cs typeface="B Nazanin" pitchFamily="2" charset="-78"/>
                        </a:rPr>
                        <a:t>باقیمانده مبلغ پیمان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7725">
                <a:tc vMerge="1">
                  <a:txBody>
                    <a:bodyPr/>
                    <a:lstStyle/>
                    <a:p>
                      <a:endParaRPr lang="en-US"/>
                    </a:p>
                  </a:txBody>
                  <a:tcPr/>
                </a:tc>
                <a:tc vMerge="1">
                  <a:txBody>
                    <a:bodyPr/>
                    <a:lstStyle/>
                    <a:p>
                      <a:endParaRPr lang="en-US"/>
                    </a:p>
                  </a:txBody>
                  <a:tcPr/>
                </a:tc>
                <a:tc>
                  <a:txBody>
                    <a:bodyPr/>
                    <a:lstStyle/>
                    <a:p>
                      <a:pPr algn="ctr" rtl="1" fontAlgn="ctr"/>
                      <a:r>
                        <a:rPr lang="fa-IR" sz="1200" b="0" i="1" u="none" strike="noStrike">
                          <a:latin typeface="B Zar"/>
                          <a:cs typeface="B Nazanin" pitchFamily="2" charset="-78"/>
                        </a:rPr>
                        <a:t>شماره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200" b="0" i="1" u="none" strike="noStrike">
                          <a:latin typeface="B Zar"/>
                          <a:cs typeface="B Nazanin" pitchFamily="2" charset="-78"/>
                        </a:rPr>
                        <a:t>تاریخ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1" fontAlgn="ctr"/>
                      <a:r>
                        <a:rPr lang="fa-IR" sz="1200" b="0" i="1" u="none" strike="noStrike">
                          <a:latin typeface="B Zar"/>
                          <a:cs typeface="B Nazanin" pitchFamily="2" charset="-78"/>
                        </a:rPr>
                        <a:t>پیمان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200" b="0" i="1" u="none" strike="noStrike">
                          <a:latin typeface="B Zar"/>
                          <a:cs typeface="B Nazanin" pitchFamily="2" charset="-78"/>
                        </a:rPr>
                        <a:t>الحاقیه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984994">
                <a:tc>
                  <a:txBody>
                    <a:bodyPr/>
                    <a:lstStyle/>
                    <a:p>
                      <a:pPr algn="ctr" rtl="0" fontAlgn="ctr"/>
                      <a:r>
                        <a:rPr lang="en-US" sz="1600" b="1" i="0" u="none" strike="noStrike">
                          <a:latin typeface="B Zar"/>
                          <a:cs typeface="B Nazanin" pitchFamily="2" charset="-7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600" b="1" i="0" u="none" strike="noStrike" dirty="0">
                          <a:latin typeface="B Zar"/>
                          <a:cs typeface="B Nazanin" pitchFamily="2" charset="-78"/>
                        </a:rPr>
                        <a:t> شرکت ملی مهندسی و ساختمان نفت ایران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200" b="0" i="1" u="none" strike="noStrike" dirty="0">
                          <a:latin typeface="B Zar"/>
                          <a:cs typeface="B Nazanin" pitchFamily="2" charset="-78"/>
                        </a:rPr>
                        <a:t> -</a:t>
                      </a:r>
                    </a:p>
                    <a:p>
                      <a:pPr algn="ctr" rtl="1" fontAlgn="ctr"/>
                      <a:endParaRPr lang="fa-IR"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600" b="1" i="0" u="none" strike="noStrike" dirty="0">
                          <a:latin typeface="B Zar"/>
                          <a:cs typeface="B Nazanin" pitchFamily="2" charset="-78"/>
                        </a:rPr>
                        <a:t>الف</a:t>
                      </a:r>
                    </a:p>
                    <a:p>
                      <a:pPr algn="ctr" rtl="0" fontAlgn="ctr"/>
                      <a:endParaRPr lang="en-US" sz="16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600" b="1" i="0" u="none" strike="noStrike" dirty="0">
                          <a:latin typeface="B Zar"/>
                          <a:cs typeface="B Nazanin" pitchFamily="2" charset="-78"/>
                        </a:rPr>
                        <a:t>ب</a:t>
                      </a:r>
                    </a:p>
                    <a:p>
                      <a:pPr algn="ctr" rtl="0" fontAlgn="ctr"/>
                      <a:endParaRPr lang="fa-IR" sz="16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84994">
                <a:tc>
                  <a:txBody>
                    <a:bodyPr/>
                    <a:lstStyle/>
                    <a:p>
                      <a:pPr algn="ctr" rtl="0" fontAlgn="ctr"/>
                      <a:r>
                        <a:rPr lang="en-US" sz="1600" b="1" i="0" u="none" strike="noStrike">
                          <a:latin typeface="B Zar"/>
                          <a:cs typeface="B Nazanin" pitchFamily="2" charset="-7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600" b="1" i="0" u="none" strike="noStrike" dirty="0">
                          <a:latin typeface="B Zar"/>
                          <a:cs typeface="B Nazanin" pitchFamily="2" charset="-78"/>
                        </a:rPr>
                        <a:t> شرکت گاز</a:t>
                      </a:r>
                    </a:p>
                    <a:p>
                      <a:pPr algn="ctr" rtl="1" fontAlgn="ctr"/>
                      <a:r>
                        <a:rPr lang="fa-IR" sz="1600" b="1" i="0" u="none" strike="noStrike" dirty="0">
                          <a:latin typeface="B Zar"/>
                          <a:cs typeface="B Nazanin" pitchFamily="2" charset="-78"/>
                        </a:rPr>
                        <a:t> استان فارس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1" u="none" strike="noStrike" dirty="0">
                          <a:latin typeface="B Zar"/>
                          <a:cs typeface="B Nazanin" pitchFamily="2" charset="-78"/>
                        </a:rPr>
                        <a:t> </a:t>
                      </a: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fa-IR" sz="1200" b="0" i="1" u="none" strike="noStrike" dirty="0">
                          <a:latin typeface="B Zar"/>
                          <a:cs typeface="B Nazanin" pitchFamily="2" charset="-78"/>
                        </a:rPr>
                        <a:t>-</a:t>
                      </a:r>
                    </a:p>
                    <a:p>
                      <a:pPr algn="ctr" rtl="1" fontAlgn="ctr"/>
                      <a:endParaRPr lang="fa-IR"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fa-IR" sz="1200" b="0" i="1" u="none" strike="noStrike" dirty="0">
                          <a:latin typeface="B Zar"/>
                          <a:cs typeface="B Nazanin" pitchFamily="2" charset="-78"/>
                        </a:rPr>
                        <a:t>-</a:t>
                      </a:r>
                    </a:p>
                    <a:p>
                      <a:pPr algn="ctr" rtl="0" fontAlgn="ctr"/>
                      <a:endParaRPr lang="en-US" sz="1200" b="0" i="1"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63543" name="Line 10"/>
          <p:cNvSpPr>
            <a:spLocks noChangeShapeType="1"/>
          </p:cNvSpPr>
          <p:nvPr/>
        </p:nvSpPr>
        <p:spPr bwMode="auto">
          <a:xfrm flipH="1">
            <a:off x="147218400" y="250507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3544" name="TextBox 6"/>
          <p:cNvSpPr txBox="1">
            <a:spLocks noChangeArrowheads="1"/>
          </p:cNvSpPr>
          <p:nvPr/>
        </p:nvSpPr>
        <p:spPr bwMode="auto">
          <a:xfrm>
            <a:off x="457200" y="4648200"/>
            <a:ext cx="838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fa-IR">
                <a:cs typeface="B Nazanin" pitchFamily="2" charset="-78"/>
              </a:rPr>
              <a:t>الف) درآمد سالهای قبل + درآمد سال مورد رسیدگی بر اساس درصد پیشرفت کار</a:t>
            </a:r>
          </a:p>
          <a:p>
            <a:pPr eaLnBrk="1" hangingPunct="1"/>
            <a:endParaRPr lang="fa-IR">
              <a:cs typeface="B Nazanin" pitchFamily="2" charset="-78"/>
            </a:endParaRPr>
          </a:p>
          <a:p>
            <a:pPr eaLnBrk="1" hangingPunct="1"/>
            <a:r>
              <a:rPr lang="fa-IR">
                <a:cs typeface="B Nazanin" pitchFamily="2" charset="-78"/>
              </a:rPr>
              <a:t>ب) درآمد ابرازی پیمان تا پایان عملکرد مورد رسیدگی – (مبلغ اولیه پیمان + مبلغ الحاقیه) </a:t>
            </a:r>
            <a:endParaRPr lang="en-US">
              <a:cs typeface="B Nazanin" pitchFamily="2" charset="-78"/>
            </a:endParaRPr>
          </a:p>
        </p:txBody>
      </p:sp>
      <p:sp>
        <p:nvSpPr>
          <p:cNvPr id="63545" name="Rectangle 6"/>
          <p:cNvSpPr>
            <a:spLocks noChangeArrowheads="1"/>
          </p:cNvSpPr>
          <p:nvPr/>
        </p:nvSpPr>
        <p:spPr bwMode="auto">
          <a:xfrm>
            <a:off x="1981200" y="990600"/>
            <a:ext cx="693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b="1">
                <a:cs typeface="B Nazanin" pitchFamily="2" charset="-78"/>
              </a:rPr>
              <a:t>قسمت سیزدهم: وضعیت پروژه /پیمان در دست اجراء در مورد فعالیتهای پیمانکاری </a:t>
            </a:r>
            <a:endParaRPr lang="en-US" b="1">
              <a:cs typeface="B Nazanin" pitchFamily="2" charset="-78"/>
            </a:endParaRPr>
          </a:p>
        </p:txBody>
      </p:sp>
    </p:spTree>
    <p:extLst>
      <p:ext uri="{BB962C8B-B14F-4D97-AF65-F5344CB8AC3E}">
        <p14:creationId xmlns:p14="http://schemas.microsoft.com/office/powerpoint/2010/main" val="4257312097"/>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a:cs typeface="2  Badr" pitchFamily="2" charset="-78"/>
              </a:rPr>
              <a:t>انواع حسابرسي</a:t>
            </a:r>
            <a:br>
              <a:rPr lang="fa-IR" sz="3600" b="1" dirty="0">
                <a:cs typeface="2  Badr" pitchFamily="2" charset="-78"/>
              </a:rPr>
            </a:br>
            <a:endParaRPr lang="en-US" sz="3600" dirty="0">
              <a:cs typeface="2  Badr" pitchFamily="2" charset="-78"/>
            </a:endParaRPr>
          </a:p>
        </p:txBody>
      </p:sp>
      <p:cxnSp>
        <p:nvCxnSpPr>
          <p:cNvPr id="4" name="Straight Connector 3"/>
          <p:cNvCxnSpPr/>
          <p:nvPr/>
        </p:nvCxnSpPr>
        <p:spPr>
          <a:xfrm>
            <a:off x="2285984" y="928670"/>
            <a:ext cx="6500858"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nvGraphicFramePr>
        <p:xfrm>
          <a:off x="714348" y="1142984"/>
          <a:ext cx="785818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43768" y="1500174"/>
            <a:ext cx="1285884" cy="769441"/>
          </a:xfrm>
          <a:prstGeom prst="rect">
            <a:avLst/>
          </a:prstGeom>
          <a:noFill/>
        </p:spPr>
        <p:txBody>
          <a:bodyPr wrap="square" rtlCol="0">
            <a:spAutoFit/>
          </a:bodyPr>
          <a:lstStyle/>
          <a:p>
            <a:pPr rtl="0"/>
            <a:r>
              <a:rPr lang="fa-IR" b="1" dirty="0">
                <a:solidFill>
                  <a:prstClr val="black"/>
                </a:solidFill>
              </a:rPr>
              <a:t>   </a:t>
            </a:r>
            <a:r>
              <a:rPr lang="fa-IR" sz="2200" b="1" dirty="0">
                <a:solidFill>
                  <a:prstClr val="black"/>
                </a:solidFill>
                <a:cs typeface="2  Badr" pitchFamily="2" charset="-78"/>
              </a:rPr>
              <a:t>حسابرسي       مالي</a:t>
            </a:r>
            <a:endParaRPr lang="en-US" sz="2200" b="1" dirty="0">
              <a:solidFill>
                <a:prstClr val="black"/>
              </a:solidFill>
              <a:cs typeface="2  Badr" pitchFamily="2" charset="-78"/>
            </a:endParaRPr>
          </a:p>
        </p:txBody>
      </p:sp>
      <p:sp>
        <p:nvSpPr>
          <p:cNvPr id="7" name="TextBox 6"/>
          <p:cNvSpPr txBox="1"/>
          <p:nvPr/>
        </p:nvSpPr>
        <p:spPr>
          <a:xfrm>
            <a:off x="714348" y="1357298"/>
            <a:ext cx="6143668" cy="1107996"/>
          </a:xfrm>
          <a:prstGeom prst="rect">
            <a:avLst/>
          </a:prstGeom>
          <a:noFill/>
          <a:scene3d>
            <a:camera prst="orthographicFront"/>
            <a:lightRig rig="threePt" dir="t"/>
          </a:scene3d>
          <a:sp3d>
            <a:bevelT/>
          </a:sp3d>
        </p:spPr>
        <p:txBody>
          <a:bodyPr wrap="square" rtlCol="0">
            <a:spAutoFit/>
          </a:bodyPr>
          <a:lstStyle/>
          <a:p>
            <a:pPr rtl="0"/>
            <a:r>
              <a:rPr lang="fa-IR" sz="2200" dirty="0">
                <a:solidFill>
                  <a:prstClr val="black"/>
                </a:solidFill>
                <a:cs typeface="2  Badr" pitchFamily="2" charset="-78"/>
              </a:rPr>
              <a:t>هدف آن بررسي دقت و صحت صورتهاي مالي در يك دوره معين و انطباق آن با اصول پذيرفته شده حسابداري است ودر نهايت منجر به صدور گزارش و اظهار نظر حرفه اي در خصوص صحت و سقم عملیات و اعداد و ارقام مندرج در صورتهاي مالي مي شود.</a:t>
            </a:r>
            <a:endParaRPr lang="en-US" sz="2200" dirty="0">
              <a:solidFill>
                <a:prstClr val="black"/>
              </a:solidFill>
              <a:cs typeface="2  Badr" pitchFamily="2" charset="-78"/>
            </a:endParaRPr>
          </a:p>
        </p:txBody>
      </p:sp>
      <p:sp>
        <p:nvSpPr>
          <p:cNvPr id="8" name="TextBox 7"/>
          <p:cNvSpPr txBox="1"/>
          <p:nvPr/>
        </p:nvSpPr>
        <p:spPr>
          <a:xfrm>
            <a:off x="7000892" y="3429000"/>
            <a:ext cx="1285884" cy="769441"/>
          </a:xfrm>
          <a:prstGeom prst="rect">
            <a:avLst/>
          </a:prstGeom>
          <a:noFill/>
        </p:spPr>
        <p:txBody>
          <a:bodyPr wrap="square" rtlCol="0">
            <a:spAutoFit/>
          </a:bodyPr>
          <a:lstStyle/>
          <a:p>
            <a:pPr rtl="0"/>
            <a:r>
              <a:rPr lang="fa-IR" dirty="0">
                <a:solidFill>
                  <a:prstClr val="black"/>
                </a:solidFill>
              </a:rPr>
              <a:t>   </a:t>
            </a:r>
            <a:r>
              <a:rPr lang="fa-IR" sz="2200" b="1" dirty="0">
                <a:solidFill>
                  <a:prstClr val="black"/>
                </a:solidFill>
                <a:cs typeface="2  Badr" pitchFamily="2" charset="-78"/>
              </a:rPr>
              <a:t>حسابرسي     عملياتي</a:t>
            </a:r>
            <a:endParaRPr lang="en-US" sz="2200" b="1" dirty="0">
              <a:solidFill>
                <a:prstClr val="black"/>
              </a:solidFill>
              <a:cs typeface="2  Badr" pitchFamily="2" charset="-78"/>
            </a:endParaRPr>
          </a:p>
        </p:txBody>
      </p:sp>
      <p:sp>
        <p:nvSpPr>
          <p:cNvPr id="9" name="TextBox 8"/>
          <p:cNvSpPr txBox="1"/>
          <p:nvPr/>
        </p:nvSpPr>
        <p:spPr>
          <a:xfrm>
            <a:off x="7072330" y="5143512"/>
            <a:ext cx="1285884" cy="769441"/>
          </a:xfrm>
          <a:prstGeom prst="rect">
            <a:avLst/>
          </a:prstGeom>
          <a:noFill/>
        </p:spPr>
        <p:txBody>
          <a:bodyPr wrap="square" rtlCol="0">
            <a:spAutoFit/>
          </a:bodyPr>
          <a:lstStyle/>
          <a:p>
            <a:pPr rtl="0"/>
            <a:r>
              <a:rPr lang="fa-IR" dirty="0">
                <a:solidFill>
                  <a:prstClr val="black"/>
                </a:solidFill>
              </a:rPr>
              <a:t>   </a:t>
            </a:r>
            <a:r>
              <a:rPr lang="fa-IR" sz="2200" b="1" dirty="0">
                <a:solidFill>
                  <a:prstClr val="black"/>
                </a:solidFill>
                <a:cs typeface="2  Badr" pitchFamily="2" charset="-78"/>
              </a:rPr>
              <a:t>حسابرسي      رعايت</a:t>
            </a:r>
            <a:endParaRPr lang="en-US" sz="2200" b="1" dirty="0">
              <a:solidFill>
                <a:prstClr val="black"/>
              </a:solidFill>
              <a:cs typeface="2  Badr" pitchFamily="2" charset="-78"/>
            </a:endParaRPr>
          </a:p>
        </p:txBody>
      </p:sp>
      <p:sp>
        <p:nvSpPr>
          <p:cNvPr id="10" name="TextBox 9"/>
          <p:cNvSpPr txBox="1"/>
          <p:nvPr/>
        </p:nvSpPr>
        <p:spPr>
          <a:xfrm>
            <a:off x="928662" y="3500438"/>
            <a:ext cx="5500726" cy="461665"/>
          </a:xfrm>
          <a:prstGeom prst="rect">
            <a:avLst/>
          </a:prstGeom>
          <a:noFill/>
        </p:spPr>
        <p:txBody>
          <a:bodyPr wrap="square" rtlCol="0">
            <a:spAutoFit/>
          </a:bodyPr>
          <a:lstStyle/>
          <a:p>
            <a:pPr rtl="0"/>
            <a:r>
              <a:rPr lang="fa-IR" sz="2400" dirty="0">
                <a:solidFill>
                  <a:prstClr val="black"/>
                </a:solidFill>
                <a:cs typeface="2  Badr" pitchFamily="2" charset="-78"/>
              </a:rPr>
              <a:t>هدف آن اثربخشي ، كارايي ، صرفه و صلاح</a:t>
            </a:r>
            <a:r>
              <a:rPr lang="fa-IR" sz="2000" dirty="0">
                <a:solidFill>
                  <a:prstClr val="black"/>
                </a:solidFill>
              </a:rPr>
              <a:t> </a:t>
            </a:r>
            <a:r>
              <a:rPr lang="fa-IR" sz="2400" dirty="0">
                <a:solidFill>
                  <a:prstClr val="black"/>
                </a:solidFill>
                <a:cs typeface="2  Badr" pitchFamily="2" charset="-78"/>
              </a:rPr>
              <a:t>اقتصادي است.</a:t>
            </a:r>
          </a:p>
        </p:txBody>
      </p:sp>
      <p:sp>
        <p:nvSpPr>
          <p:cNvPr id="11" name="TextBox 10"/>
          <p:cNvSpPr txBox="1"/>
          <p:nvPr/>
        </p:nvSpPr>
        <p:spPr>
          <a:xfrm>
            <a:off x="928662" y="4857760"/>
            <a:ext cx="6143668" cy="1569660"/>
          </a:xfrm>
          <a:prstGeom prst="rect">
            <a:avLst/>
          </a:prstGeom>
          <a:noFill/>
        </p:spPr>
        <p:txBody>
          <a:bodyPr wrap="square" rtlCol="0">
            <a:spAutoFit/>
          </a:bodyPr>
          <a:lstStyle/>
          <a:p>
            <a:pPr lvl="1"/>
            <a:r>
              <a:rPr lang="fa-IR" sz="2400" dirty="0">
                <a:solidFill>
                  <a:prstClr val="black"/>
                </a:solidFill>
                <a:cs typeface="2  Badr" pitchFamily="2" charset="-78"/>
              </a:rPr>
              <a:t>اين نوع حسابرسي بر رعايت مقررات و استاندارد هاي وضع شده تاكيد دارد. به طوري كه حسابرس با وجود چنين مقررات و قوانين و استانداردهايي قادر خواهد بود ،اظهار نظر كند در تهيه صورتهاي مالي مقررات مربوط رعايت شده ياخير.</a:t>
            </a:r>
            <a:endParaRPr lang="en-US" sz="2400" dirty="0">
              <a:solidFill>
                <a:prstClr val="black"/>
              </a:solidFill>
              <a:cs typeface="2  Badr" pitchFamily="2" charset="-78"/>
            </a:endParaRPr>
          </a:p>
        </p:txBody>
      </p:sp>
      <p:sp>
        <p:nvSpPr>
          <p:cNvPr id="12" name="TextBox 11">
            <a:extLst>
              <a:ext uri="{FF2B5EF4-FFF2-40B4-BE49-F238E27FC236}">
                <a16:creationId xmlns:a16="http://schemas.microsoft.com/office/drawing/2014/main" id="{D7AADF0C-197B-42A0-A6F9-BF8F2BC842EC}"/>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096464678"/>
      </p:ext>
    </p:extLst>
  </p:cSld>
  <p:clrMapOvr>
    <a:masterClrMapping/>
  </p:clrMapOvr>
  <p:transition>
    <p:wipe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پانزدهم: رسیدگی به حساب هزینه ها وتعیین اقلام غیر قابل قبول</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64517" name="Rectangle 1"/>
          <p:cNvSpPr>
            <a:spLocks noChangeArrowheads="1"/>
          </p:cNvSpPr>
          <p:nvPr/>
        </p:nvSpPr>
        <p:spPr bwMode="auto">
          <a:xfrm>
            <a:off x="152400" y="3175"/>
            <a:ext cx="8839200"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endParaRPr lang="fa-IR" sz="1700" b="1">
              <a:latin typeface="Tahoma" pitchFamily="34" charset="0"/>
              <a:ea typeface="Times New Roman" pitchFamily="18" charset="0"/>
              <a:cs typeface="B Nazanin" pitchFamily="2" charset="-78"/>
            </a:endParaRPr>
          </a:p>
          <a:p>
            <a:pPr algn="justLow" eaLnBrk="0" hangingPunct="0">
              <a:lnSpc>
                <a:spcPct val="150000"/>
              </a:lnSpc>
            </a:pPr>
            <a:endParaRPr lang="fa-IR" sz="1700" b="1">
              <a:latin typeface="Tahoma" pitchFamily="34" charset="0"/>
              <a:ea typeface="Times New Roman" pitchFamily="18" charset="0"/>
              <a:cs typeface="B Nazanin" pitchFamily="2" charset="-78"/>
            </a:endParaRPr>
          </a:p>
          <a:p>
            <a:pPr algn="justLow" eaLnBrk="0" hangingPunct="0">
              <a:lnSpc>
                <a:spcPct val="150000"/>
              </a:lnSpc>
            </a:pPr>
            <a:r>
              <a:rPr lang="fa-IR" sz="1700" b="1">
                <a:latin typeface="Tahoma" pitchFamily="34" charset="0"/>
                <a:ea typeface="Times New Roman" pitchFamily="18" charset="0"/>
                <a:cs typeface="B Nazanin" pitchFamily="2" charset="-78"/>
              </a:rPr>
              <a:t>موارد قانونی مرتبط با این قسمت شامل مفاد 147 تا 151 ق.م.م ( هزینه‌های قابل قبول و استهلاک) می‌باشد:</a:t>
            </a:r>
          </a:p>
          <a:p>
            <a:pPr algn="justLow" eaLnBrk="0" hangingPunct="0"/>
            <a:endParaRPr lang="en-US" sz="1700" b="1">
              <a:latin typeface="Tahoma" pitchFamily="34" charset="0"/>
              <a:ea typeface="Times New Roman" pitchFamily="18" charset="0"/>
              <a:cs typeface="B Nazanin" pitchFamily="2" charset="-78"/>
            </a:endParaRPr>
          </a:p>
          <a:p>
            <a:pPr algn="justLow" eaLnBrk="0" hangingPunct="0">
              <a:lnSpc>
                <a:spcPct val="150000"/>
              </a:lnSpc>
            </a:pPr>
            <a:r>
              <a:rPr lang="fa-IR" u="sng">
                <a:latin typeface="Tahoma" pitchFamily="34" charset="0"/>
                <a:ea typeface="Times New Roman" pitchFamily="18" charset="0"/>
                <a:cs typeface="B Nazanin" pitchFamily="2" charset="-78"/>
              </a:rPr>
              <a:t>ماده 147 ق.م.م:  </a:t>
            </a:r>
            <a:r>
              <a:rPr lang="fa-IR">
                <a:latin typeface="Tahoma" pitchFamily="34" charset="0"/>
                <a:ea typeface="Times New Roman" pitchFamily="18" charset="0"/>
                <a:cs typeface="B Nazanin" pitchFamily="2" charset="-78"/>
              </a:rPr>
              <a:t>هزینه های قابل قبول برای تشخیص درآمد مشمول مالیات به شرحی که ضمن مقررات این قانون مقرر می گردد عبارت است از هزینه هایی که در حدود متعارف متکی به مدارک بوده و منحصرا مربوط به تحصیل درآمد موسسسه در دوره مالی مربوط به رعایت حد نصاب های مقرر باشد. در مواردی که هزینه ای در این قانون پیش بینی نشده یا بیش از نصاب های مقرر در این قانون بوده ولی پرداخت آن به موجب قانون و یا مصوبه هیات وزیران صورت گرفته باشد قابل قبول خواهد بود.</a:t>
            </a:r>
            <a:endParaRPr lang="fa-IR">
              <a:cs typeface="B Nazanin" pitchFamily="2" charset="-78"/>
            </a:endParaRPr>
          </a:p>
        </p:txBody>
      </p:sp>
      <p:sp>
        <p:nvSpPr>
          <p:cNvPr id="64518" name="Rectangle 2"/>
          <p:cNvSpPr>
            <a:spLocks noChangeArrowheads="1"/>
          </p:cNvSpPr>
          <p:nvPr/>
        </p:nvSpPr>
        <p:spPr bwMode="auto">
          <a:xfrm>
            <a:off x="76200" y="3429000"/>
            <a:ext cx="899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r>
              <a:rPr lang="fa-IR" u="sng">
                <a:latin typeface="Tahoma" pitchFamily="34" charset="0"/>
                <a:ea typeface="Times New Roman" pitchFamily="18" charset="0"/>
                <a:cs typeface="B Nazanin" pitchFamily="2" charset="-78"/>
              </a:rPr>
              <a:t>ماده 148 ق.م.م :</a:t>
            </a:r>
            <a:r>
              <a:rPr lang="fa-IR">
                <a:latin typeface="Tahoma" pitchFamily="34" charset="0"/>
                <a:ea typeface="Times New Roman" pitchFamily="18" charset="0"/>
                <a:cs typeface="B Nazanin" pitchFamily="2" charset="-78"/>
              </a:rPr>
              <a:t> به بررسی هزینه هایی که حائز شرایط مذکور در ماده 147 ق.م.م می باشد می‌پردازد.</a:t>
            </a:r>
            <a:endParaRPr lang="fa-IR" sz="4000">
              <a:ea typeface="Times New Roman" pitchFamily="18" charset="0"/>
              <a:cs typeface="B Nazanin" pitchFamily="2" charset="-78"/>
            </a:endParaRPr>
          </a:p>
        </p:txBody>
      </p:sp>
      <p:sp>
        <p:nvSpPr>
          <p:cNvPr id="64519" name="Rectangle 3"/>
          <p:cNvSpPr>
            <a:spLocks noChangeArrowheads="1"/>
          </p:cNvSpPr>
          <p:nvPr/>
        </p:nvSpPr>
        <p:spPr bwMode="auto">
          <a:xfrm>
            <a:off x="228600" y="3760788"/>
            <a:ext cx="8839200"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endParaRPr lang="fa-IR" sz="1700" b="1" u="sng">
              <a:latin typeface="Tahoma" pitchFamily="34" charset="0"/>
              <a:ea typeface="Times New Roman" pitchFamily="18" charset="0"/>
              <a:cs typeface="B Nazanin" pitchFamily="2" charset="-78"/>
            </a:endParaRPr>
          </a:p>
          <a:p>
            <a:pPr algn="justLow" eaLnBrk="0" hangingPunct="0">
              <a:lnSpc>
                <a:spcPct val="150000"/>
              </a:lnSpc>
            </a:pPr>
            <a:r>
              <a:rPr lang="fa-IR" u="sng">
                <a:latin typeface="Tahoma" pitchFamily="34" charset="0"/>
                <a:ea typeface="Times New Roman" pitchFamily="18" charset="0"/>
                <a:cs typeface="B Nazanin" pitchFamily="2" charset="-78"/>
              </a:rPr>
              <a:t>ماده 149 ق.م.م </a:t>
            </a:r>
            <a:r>
              <a:rPr lang="fa-IR">
                <a:latin typeface="Tahoma" pitchFamily="34" charset="0"/>
                <a:ea typeface="Times New Roman" pitchFamily="18" charset="0"/>
                <a:cs typeface="B Nazanin" pitchFamily="2" charset="-78"/>
              </a:rPr>
              <a:t>: در تشخیص درآمد مشمول مالیات محاسبه استهلاکات دارائی وهزینه های تاسیس و سرمایه ای با رعایت اصول زیر انجام می شود : </a:t>
            </a:r>
            <a:endParaRPr lang="en-US">
              <a:ea typeface="Times New Roman" pitchFamily="18" charset="0"/>
              <a:cs typeface="B Nazanin" pitchFamily="2" charset="-78"/>
            </a:endParaRPr>
          </a:p>
          <a:p>
            <a:pPr algn="justLow" eaLnBrk="0" hangingPunct="0">
              <a:lnSpc>
                <a:spcPct val="150000"/>
              </a:lnSpc>
            </a:pPr>
            <a:r>
              <a:rPr lang="fa-IR">
                <a:latin typeface="Tahoma" pitchFamily="34" charset="0"/>
                <a:ea typeface="Times New Roman" pitchFamily="18" charset="0"/>
                <a:cs typeface="B Nazanin" pitchFamily="2" charset="-78"/>
              </a:rPr>
              <a:t>1- آن قسمت از دارائی ثابت که بر اثر استعمال یا گذشت زمان یا سایر عوامل بدون توجه به تغییر قیمتها ارزش آن تقلیل می یابد قابل استهلاک است .</a:t>
            </a:r>
            <a:endParaRPr lang="en-US">
              <a:cs typeface="B Nazanin" pitchFamily="2" charset="-78"/>
            </a:endParaRPr>
          </a:p>
          <a:p>
            <a:pPr algn="justLow" eaLnBrk="0" hangingPunct="0">
              <a:lnSpc>
                <a:spcPct val="150000"/>
              </a:lnSpc>
            </a:pPr>
            <a:r>
              <a:rPr lang="fa-IR">
                <a:latin typeface="Tahoma" pitchFamily="34" charset="0"/>
                <a:cs typeface="B Nazanin" pitchFamily="2" charset="-78"/>
              </a:rPr>
              <a:t>2- ماخذ استهلاک قیمت تمام شده دارائی می باشد.</a:t>
            </a:r>
            <a:endParaRPr lang="en-US">
              <a:cs typeface="B Nazanin" pitchFamily="2" charset="-78"/>
            </a:endParaRPr>
          </a:p>
        </p:txBody>
      </p:sp>
      <p:sp>
        <p:nvSpPr>
          <p:cNvPr id="6" name="TextBox 5">
            <a:extLst>
              <a:ext uri="{FF2B5EF4-FFF2-40B4-BE49-F238E27FC236}">
                <a16:creationId xmlns:a16="http://schemas.microsoft.com/office/drawing/2014/main" id="{89ACF818-E59B-484F-9054-4D8A2455AE95}"/>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976826812"/>
      </p:ext>
    </p:extLst>
  </p:cSld>
  <p:clrMapOvr>
    <a:masterClrMapping/>
  </p:clrMapOvr>
  <p:transition>
    <p:wipe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پانزدهم: رسیدگی به حساب هزینه ها وتعیین اقلام غیر قابل قبول</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65541" name="Rectangle 4"/>
          <p:cNvSpPr>
            <a:spLocks noChangeArrowheads="1"/>
          </p:cNvSpPr>
          <p:nvPr/>
        </p:nvSpPr>
        <p:spPr bwMode="auto">
          <a:xfrm>
            <a:off x="228600" y="914400"/>
            <a:ext cx="8686800" cy="504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eaLnBrk="0" hangingPunct="0">
              <a:lnSpc>
                <a:spcPct val="150000"/>
              </a:lnSpc>
            </a:pPr>
            <a:r>
              <a:rPr lang="fa-IR">
                <a:latin typeface="Tahoma" pitchFamily="34" charset="0"/>
                <a:ea typeface="Times New Roman" pitchFamily="18" charset="0"/>
                <a:cs typeface="B Nazanin" pitchFamily="2" charset="-78"/>
              </a:rPr>
              <a:t>3- استهلاکات از تاریخی محاسبه می شود که دارائی قابل استهلاک آماده برای بهره برداری , در اختیار موسسه قرار می گیرد . درصورتی که دارائی قابل استهلاک به استثنای فیلم های سینمائی وارده از خارج از کشور که از تاریخ اولین نمایش قابل استهلاک خواهد بود در خلال ماه در اختیار موسسه قرار گیرد, ماه مزبور در محاسبه منظور نخواهد شد. در مورد کارخانجات دوره بهره برداری آزمایشی جز بهره برداری محسوب نمی گردد.</a:t>
            </a:r>
          </a:p>
          <a:p>
            <a:pPr algn="justLow" eaLnBrk="0" hangingPunct="0">
              <a:lnSpc>
                <a:spcPct val="150000"/>
              </a:lnSpc>
            </a:pPr>
            <a:endParaRPr lang="en-US">
              <a:ea typeface="Times New Roman" pitchFamily="18" charset="0"/>
              <a:cs typeface="B Nazanin" pitchFamily="2" charset="-78"/>
            </a:endParaRPr>
          </a:p>
          <a:p>
            <a:pPr algn="justLow" eaLnBrk="0" hangingPunct="0">
              <a:lnSpc>
                <a:spcPct val="150000"/>
              </a:lnSpc>
            </a:pPr>
            <a:r>
              <a:rPr lang="fa-IR">
                <a:latin typeface="Tahoma" pitchFamily="34" charset="0"/>
                <a:ea typeface="Times New Roman" pitchFamily="18" charset="0"/>
                <a:cs typeface="B Nazanin" pitchFamily="2" charset="-78"/>
              </a:rPr>
              <a:t>4- هزینه های تاسیس از قبیل ثبت موسسه حق مشاوره و نظایر آن و هزینه های زاید بردرآمد (دوره قبل از بهره برداری و دوره بهره برداری ) جز در مواردی که ضمن جدول مقرر در ماده 151 این قانون تصریح خواهد شد حداکثرتا مدت ده سال از تاریخ بهره برداری بطور مساوی قابل استهلاک است.</a:t>
            </a:r>
          </a:p>
          <a:p>
            <a:pPr algn="justLow" eaLnBrk="0" hangingPunct="0">
              <a:lnSpc>
                <a:spcPct val="150000"/>
              </a:lnSpc>
            </a:pPr>
            <a:endParaRPr lang="en-US">
              <a:cs typeface="B Nazanin" pitchFamily="2" charset="-78"/>
            </a:endParaRPr>
          </a:p>
          <a:p>
            <a:pPr algn="justLow" eaLnBrk="0" hangingPunct="0">
              <a:lnSpc>
                <a:spcPct val="150000"/>
              </a:lnSpc>
            </a:pPr>
            <a:r>
              <a:rPr lang="fa-IR">
                <a:latin typeface="Tahoma" pitchFamily="34" charset="0"/>
                <a:cs typeface="B Nazanin" pitchFamily="2" charset="-78"/>
              </a:rPr>
              <a:t>5- درصورتی که براثر فروش مال قابل استهلاک یا مسلوب المنفعه شدن ماشین الات زیانی متوجه موسسه گردد زیان حاصل معادل ارزش مستهلک نشده دا رائی منهای حاصل فروش (در صورت فروش )یک جا قابل احتساب در حساب سود و زیان همان سال می باشد.</a:t>
            </a:r>
            <a:endParaRPr lang="fa-IR">
              <a:cs typeface="B Nazanin" pitchFamily="2" charset="-78"/>
            </a:endParaRPr>
          </a:p>
        </p:txBody>
      </p:sp>
      <p:sp>
        <p:nvSpPr>
          <p:cNvPr id="5" name="TextBox 4">
            <a:extLst>
              <a:ext uri="{FF2B5EF4-FFF2-40B4-BE49-F238E27FC236}">
                <a16:creationId xmlns:a16="http://schemas.microsoft.com/office/drawing/2014/main" id="{90E494CB-5DE1-4E47-8206-92F1B2305BAE}"/>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008780609"/>
      </p:ext>
    </p:extLst>
  </p:cSld>
  <p:clrMapOvr>
    <a:masterClrMapping/>
  </p:clrMapOvr>
  <p:transition>
    <p:wipe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پانزدهم: رسیدگی به حساب هزینه ها وتعیین اقلام غیر قابل قبول</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66565" name="Rectangle 1"/>
          <p:cNvSpPr>
            <a:spLocks noChangeArrowheads="1"/>
          </p:cNvSpPr>
          <p:nvPr/>
        </p:nvSpPr>
        <p:spPr bwMode="auto">
          <a:xfrm>
            <a:off x="152400" y="771525"/>
            <a:ext cx="8839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sz="1700" u="sng">
                <a:latin typeface="Tahoma" pitchFamily="34" charset="0"/>
                <a:ea typeface="Times New Roman" pitchFamily="18" charset="0"/>
                <a:cs typeface="B Nazanin" pitchFamily="2" charset="-78"/>
              </a:rPr>
              <a:t>ماده 150: </a:t>
            </a:r>
            <a:r>
              <a:rPr lang="fa-IR" sz="1700">
                <a:latin typeface="Tahoma" pitchFamily="34" charset="0"/>
                <a:ea typeface="Times New Roman" pitchFamily="18" charset="0"/>
                <a:cs typeface="B Nazanin" pitchFamily="2" charset="-78"/>
              </a:rPr>
              <a:t>طرز محاسبه استهلاک به شرح زیر است : الف: در مواردی که طبق جدول مذکور در ماده 151 ابن قانون برای استهلاک نرخ تعیین شود نرخها ثابت بوده و در هر سال مابه التفاوت قیمت تمام شده مال مورد استهلاک و مبلغی که در سالهای قبل برای آن به عنوان استهلاک منظور شده است اعمال می گردد.</a:t>
            </a:r>
            <a:endParaRPr lang="fa-IR" sz="1700">
              <a:ea typeface="Times New Roman" pitchFamily="18" charset="0"/>
              <a:cs typeface="B Nazanin" pitchFamily="2" charset="-78"/>
            </a:endParaRPr>
          </a:p>
        </p:txBody>
      </p:sp>
      <p:sp>
        <p:nvSpPr>
          <p:cNvPr id="66566" name="Rectangle 5"/>
          <p:cNvSpPr>
            <a:spLocks noChangeArrowheads="1"/>
          </p:cNvSpPr>
          <p:nvPr/>
        </p:nvSpPr>
        <p:spPr bwMode="auto">
          <a:xfrm>
            <a:off x="381000" y="2057400"/>
            <a:ext cx="86106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fa-IR" u="sng">
                <a:cs typeface="B Nazanin" pitchFamily="2" charset="-78"/>
              </a:rPr>
              <a:t>ماده 151: </a:t>
            </a:r>
            <a:r>
              <a:rPr lang="fa-IR">
                <a:cs typeface="B Nazanin" pitchFamily="2" charset="-78"/>
              </a:rPr>
              <a:t>جدول استهلاکات براساس ضوابط مصوب از طرف سازمان امور مالیاتی کشور تهیه و پس از تصویب وزیر امور اقتصادی و دارائی به موقع اجرا گذارده می شود </a:t>
            </a:r>
            <a:endParaRPr lang="en-US">
              <a:cs typeface="B Nazanin" pitchFamily="2" charset="-78"/>
            </a:endParaRPr>
          </a:p>
        </p:txBody>
      </p:sp>
      <p:sp>
        <p:nvSpPr>
          <p:cNvPr id="66567" name="Rectangle 6"/>
          <p:cNvSpPr>
            <a:spLocks noChangeArrowheads="1"/>
          </p:cNvSpPr>
          <p:nvPr/>
        </p:nvSpPr>
        <p:spPr bwMode="auto">
          <a:xfrm>
            <a:off x="762000" y="3200400"/>
            <a:ext cx="7848600" cy="381000"/>
          </a:xfrm>
          <a:prstGeom prst="rect">
            <a:avLst/>
          </a:prstGeom>
          <a:solidFill>
            <a:schemeClr val="accent1"/>
          </a:solidFill>
          <a:ln w="9525" algn="ctr">
            <a:solidFill>
              <a:schemeClr val="tx1"/>
            </a:solidFill>
            <a:round/>
            <a:headEnd/>
            <a:tailEnd/>
          </a:ln>
        </p:spPr>
        <p:txBody>
          <a:bodyPr/>
          <a:lstStyle/>
          <a:p>
            <a:pPr algn="ctr" rtl="0"/>
            <a:r>
              <a:rPr lang="fa-IR" b="1">
                <a:cs typeface="B Nazanin" pitchFamily="2" charset="-78"/>
              </a:rPr>
              <a:t>نمونه‌ای</a:t>
            </a:r>
            <a:r>
              <a:rPr lang="fa-IR"/>
              <a:t> </a:t>
            </a:r>
            <a:r>
              <a:rPr lang="fa-IR" b="1">
                <a:cs typeface="B Nazanin" pitchFamily="2" charset="-78"/>
              </a:rPr>
              <a:t>از هزینه های غیر قابل قبول به شرح زیر است</a:t>
            </a:r>
            <a:r>
              <a:rPr lang="fa-IR"/>
              <a:t>:</a:t>
            </a:r>
            <a:endParaRPr lang="en-US"/>
          </a:p>
        </p:txBody>
      </p:sp>
      <p:graphicFrame>
        <p:nvGraphicFramePr>
          <p:cNvPr id="6" name="Table 5"/>
          <p:cNvGraphicFramePr>
            <a:graphicFrameLocks noGrp="1"/>
          </p:cNvGraphicFramePr>
          <p:nvPr/>
        </p:nvGraphicFramePr>
        <p:xfrm>
          <a:off x="381000" y="3810000"/>
          <a:ext cx="8534400" cy="2880360"/>
        </p:xfrm>
        <a:graphic>
          <a:graphicData uri="http://schemas.openxmlformats.org/drawingml/2006/table">
            <a:tbl>
              <a:tblPr rtl="1"/>
              <a:tblGrid>
                <a:gridCol w="8534400">
                  <a:extLst>
                    <a:ext uri="{9D8B030D-6E8A-4147-A177-3AD203B41FA5}">
                      <a16:colId xmlns:a16="http://schemas.microsoft.com/office/drawing/2014/main" val="20000"/>
                    </a:ext>
                  </a:extLst>
                </a:gridCol>
              </a:tblGrid>
              <a:tr h="411389">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هزینه های فاقد مدارک و مستندات</a:t>
                      </a:r>
                      <a:endParaRPr lang="en-US" sz="20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411389">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هزینه های غیرمرتبط با فعالیت شرکت</a:t>
                      </a:r>
                      <a:endParaRPr lang="en-US" sz="20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411389">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عدم تعلق هزینه به شرکت</a:t>
                      </a:r>
                      <a:endParaRPr lang="en-US" sz="20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411389">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شناسایی هزینه های متعلق به سنوات بعد </a:t>
                      </a:r>
                      <a:endParaRPr lang="en-US" sz="20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411389">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هزینه مالی مربوط به بانکها و مؤسسات غیرمجاز </a:t>
                      </a:r>
                      <a:endParaRPr lang="en-US" sz="20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822779">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عدم پرداخت مالیات تکلیفی </a:t>
                      </a:r>
                      <a:endParaRPr lang="en-US" sz="1800" b="0" dirty="0">
                        <a:latin typeface="Times New Roman"/>
                        <a:ea typeface="MS Mincho"/>
                        <a:cs typeface="B Nazanin" pitchFamily="2" charset="-78"/>
                      </a:endParaRPr>
                    </a:p>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هزینه های تبلیغات و آموزش</a:t>
                      </a:r>
                      <a:endParaRPr lang="en-US" sz="20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5835720"/>
      </p:ext>
    </p:extLst>
  </p:cSld>
  <p:clrMapOvr>
    <a:masterClrMapping/>
  </p:clrMapOvr>
  <p:transition>
    <p:wipe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پانزدهم: رسیدگی به حساب هزینه ها وتعیین اقلام غیر قابل قبول</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67589" name="Rectangle 6"/>
          <p:cNvSpPr>
            <a:spLocks noChangeArrowheads="1"/>
          </p:cNvSpPr>
          <p:nvPr/>
        </p:nvSpPr>
        <p:spPr bwMode="auto">
          <a:xfrm>
            <a:off x="762000" y="1219200"/>
            <a:ext cx="7848600" cy="381000"/>
          </a:xfrm>
          <a:prstGeom prst="rect">
            <a:avLst/>
          </a:prstGeom>
          <a:solidFill>
            <a:schemeClr val="accent1"/>
          </a:solidFill>
          <a:ln w="9525" algn="ctr">
            <a:solidFill>
              <a:schemeClr val="tx1"/>
            </a:solidFill>
            <a:round/>
            <a:headEnd/>
            <a:tailEnd/>
          </a:ln>
        </p:spPr>
        <p:txBody>
          <a:bodyPr/>
          <a:lstStyle/>
          <a:p>
            <a:pPr algn="ctr" rtl="0"/>
            <a:r>
              <a:rPr lang="fa-IR" b="1">
                <a:cs typeface="B Nazanin" pitchFamily="2" charset="-78"/>
              </a:rPr>
              <a:t>نمونه‌ای</a:t>
            </a:r>
            <a:r>
              <a:rPr lang="fa-IR"/>
              <a:t> </a:t>
            </a:r>
            <a:r>
              <a:rPr lang="fa-IR" b="1">
                <a:cs typeface="B Nazanin" pitchFamily="2" charset="-78"/>
              </a:rPr>
              <a:t>از هزینه های غیر قابل قبول به شرح زیر است</a:t>
            </a:r>
            <a:r>
              <a:rPr lang="fa-IR"/>
              <a:t>:</a:t>
            </a:r>
            <a:endParaRPr lang="en-US"/>
          </a:p>
        </p:txBody>
      </p:sp>
      <p:sp>
        <p:nvSpPr>
          <p:cNvPr id="67590" name="Down Arrow 5"/>
          <p:cNvSpPr>
            <a:spLocks noChangeArrowheads="1"/>
          </p:cNvSpPr>
          <p:nvPr/>
        </p:nvSpPr>
        <p:spPr bwMode="auto">
          <a:xfrm>
            <a:off x="4572000" y="762000"/>
            <a:ext cx="1524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pPr rtl="0"/>
            <a:endParaRPr lang="fa-IR"/>
          </a:p>
        </p:txBody>
      </p:sp>
      <p:graphicFrame>
        <p:nvGraphicFramePr>
          <p:cNvPr id="7" name="Table 6"/>
          <p:cNvGraphicFramePr>
            <a:graphicFrameLocks noGrp="1"/>
          </p:cNvGraphicFramePr>
          <p:nvPr/>
        </p:nvGraphicFramePr>
        <p:xfrm>
          <a:off x="304800" y="1836738"/>
          <a:ext cx="8534400" cy="4937760"/>
        </p:xfrm>
        <a:graphic>
          <a:graphicData uri="http://schemas.openxmlformats.org/drawingml/2006/table">
            <a:tbl>
              <a:tblPr rtl="1"/>
              <a:tblGrid>
                <a:gridCol w="8534400">
                  <a:extLst>
                    <a:ext uri="{9D8B030D-6E8A-4147-A177-3AD203B41FA5}">
                      <a16:colId xmlns:a16="http://schemas.microsoft.com/office/drawing/2014/main" val="20000"/>
                    </a:ext>
                  </a:extLst>
                </a:gridCol>
              </a:tblGrid>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مازاد هزینه نسبت به حد نصاب آئین نامه های اجرایی قانون مالیاتهای مستقیم</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زیان کاهش ارزش دارایی، موجودی و سرمایه گذاریها</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پاداش هیئت مدیره </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هزینه مطالبات مشکوک الوصول در صورت عدم رعایت آئین نامه اجرایی مربوطه</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زیان تسعیر ارز در صورت عدم رعایت آئین نامه اجرایی مربوطه</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زیان خسارت به دارایی ها در صورت عدم رعایت آئین نامه اجرایی مربوطه</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مالیات حقوق، تکلیفی، عملکرد، اجاره و ....</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جرائم مالیاتها و بیمه </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ضایعات غیرعادی و غیرمتعارف </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8"/>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بهره وامهای دریافتی و استفاده شده توسط شرکاء و شرکتهای تابعه و وابسته</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 مغایرتهای مغایر با بند 9 ماده 148</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r h="411427">
                <a:tc>
                  <a:txBody>
                    <a:bodyPr/>
                    <a:lstStyle/>
                    <a:p>
                      <a:pPr algn="justLow" rtl="1">
                        <a:lnSpc>
                          <a:spcPct val="150000"/>
                        </a:lnSpc>
                        <a:spcAft>
                          <a:spcPts val="0"/>
                        </a:spcAft>
                      </a:pPr>
                      <a:r>
                        <a:rPr lang="en-US" sz="1800" b="0" dirty="0">
                          <a:latin typeface="Times New Roman"/>
                          <a:ea typeface="MS Mincho"/>
                          <a:cs typeface="B Nazanin" pitchFamily="2" charset="-78"/>
                          <a:sym typeface="Wingdings 2"/>
                        </a:rPr>
                        <a:t></a:t>
                      </a:r>
                      <a:r>
                        <a:rPr lang="fa-IR" sz="1800" b="0" dirty="0">
                          <a:latin typeface="Times New Roman"/>
                          <a:ea typeface="MS Mincho"/>
                          <a:cs typeface="B Nazanin" pitchFamily="2" charset="-78"/>
                        </a:rPr>
                        <a:t> عوارض دولتی قابل اعمال در ذیل فاکتورهای فروش </a:t>
                      </a:r>
                      <a:endParaRPr lang="en-US" sz="1800" b="0" dirty="0">
                        <a:latin typeface="Times New Roman"/>
                        <a:ea typeface="MS Mincho"/>
                        <a:cs typeface="B Nazanin" pitchFamily="2" charset="-78"/>
                      </a:endParaRPr>
                    </a:p>
                  </a:txBody>
                  <a:tcPr marL="68580" marR="68580" marT="0" marB="0">
                    <a:lnL>
                      <a:noFill/>
                    </a:lnL>
                    <a:lnR>
                      <a:noFill/>
                    </a:lnR>
                    <a:lnT>
                      <a:noFill/>
                    </a:lnT>
                    <a:lnB>
                      <a:noFill/>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11720466"/>
      </p:ext>
    </p:extLst>
  </p:cSld>
  <p:clrMapOvr>
    <a:masterClrMapping/>
  </p:clrMapOvr>
  <p:transition>
    <p:wipe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شانزدهم: جدول خلاصه وضعیت رسیدگی به منابع مختلف درآمدی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graphicFrame>
        <p:nvGraphicFramePr>
          <p:cNvPr id="5" name="Table 4"/>
          <p:cNvGraphicFramePr>
            <a:graphicFrameLocks noGrp="1"/>
          </p:cNvGraphicFramePr>
          <p:nvPr/>
        </p:nvGraphicFramePr>
        <p:xfrm>
          <a:off x="228600" y="1098761"/>
          <a:ext cx="8610601" cy="2482639"/>
        </p:xfrm>
        <a:graphic>
          <a:graphicData uri="http://schemas.openxmlformats.org/drawingml/2006/table">
            <a:tbl>
              <a:tblPr rtl="1"/>
              <a:tblGrid>
                <a:gridCol w="257108">
                  <a:extLst>
                    <a:ext uri="{9D8B030D-6E8A-4147-A177-3AD203B41FA5}">
                      <a16:colId xmlns:a16="http://schemas.microsoft.com/office/drawing/2014/main" val="20000"/>
                    </a:ext>
                  </a:extLst>
                </a:gridCol>
                <a:gridCol w="1419292">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117600">
                  <a:extLst>
                    <a:ext uri="{9D8B030D-6E8A-4147-A177-3AD203B41FA5}">
                      <a16:colId xmlns:a16="http://schemas.microsoft.com/office/drawing/2014/main" val="20004"/>
                    </a:ext>
                  </a:extLst>
                </a:gridCol>
                <a:gridCol w="939800">
                  <a:extLst>
                    <a:ext uri="{9D8B030D-6E8A-4147-A177-3AD203B41FA5}">
                      <a16:colId xmlns:a16="http://schemas.microsoft.com/office/drawing/2014/main" val="20005"/>
                    </a:ext>
                  </a:extLst>
                </a:gridCol>
                <a:gridCol w="889000">
                  <a:extLst>
                    <a:ext uri="{9D8B030D-6E8A-4147-A177-3AD203B41FA5}">
                      <a16:colId xmlns:a16="http://schemas.microsoft.com/office/drawing/2014/main" val="20006"/>
                    </a:ext>
                  </a:extLst>
                </a:gridCol>
                <a:gridCol w="1092200">
                  <a:extLst>
                    <a:ext uri="{9D8B030D-6E8A-4147-A177-3AD203B41FA5}">
                      <a16:colId xmlns:a16="http://schemas.microsoft.com/office/drawing/2014/main" val="20007"/>
                    </a:ext>
                  </a:extLst>
                </a:gridCol>
                <a:gridCol w="660401">
                  <a:extLst>
                    <a:ext uri="{9D8B030D-6E8A-4147-A177-3AD203B41FA5}">
                      <a16:colId xmlns:a16="http://schemas.microsoft.com/office/drawing/2014/main" val="20008"/>
                    </a:ext>
                  </a:extLst>
                </a:gridCol>
              </a:tblGrid>
              <a:tr h="1207003">
                <a:tc>
                  <a:txBody>
                    <a:bodyPr/>
                    <a:lstStyle/>
                    <a:p>
                      <a:pPr algn="ctr" rtl="1" fontAlgn="ctr"/>
                      <a:r>
                        <a:rPr lang="fa-IR" sz="1600" b="1" i="0" u="none" strike="noStrike" dirty="0">
                          <a:latin typeface="B Zar"/>
                          <a:cs typeface="B Nazanin" pitchFamily="2" charset="-78"/>
                        </a:rPr>
                        <a:t>ردیف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نوع فعالیت </a:t>
                      </a:r>
                      <a:endParaRPr lang="en-US" sz="1600" b="1" i="0" u="none" strike="noStrike" dirty="0">
                        <a:latin typeface="B Zar"/>
                        <a:cs typeface="B Nazanin" pitchFamily="2" charset="-78"/>
                      </a:endParaRPr>
                    </a:p>
                    <a:p>
                      <a:pPr algn="ctr" rtl="1" fontAlgn="ctr"/>
                      <a:r>
                        <a:rPr lang="fa-IR" sz="1600" b="1" i="0" u="none" strike="noStrike" dirty="0">
                          <a:latin typeface="B Zar"/>
                          <a:cs typeface="B Nazanin" pitchFamily="2" charset="-78"/>
                        </a:rPr>
                        <a:t>(منابع درآمدی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میزان درآمد </a:t>
                      </a:r>
                      <a:endParaRPr lang="en-US" sz="1600" b="1" i="0" u="none" strike="noStrike" dirty="0">
                        <a:latin typeface="B Zar"/>
                        <a:cs typeface="B Nazanin" pitchFamily="2" charset="-78"/>
                      </a:endParaRPr>
                    </a:p>
                    <a:p>
                      <a:pPr algn="ctr" rtl="1" fontAlgn="ctr"/>
                      <a:r>
                        <a:rPr lang="fa-IR" sz="1600" b="1" i="0" u="none" strike="noStrike" dirty="0">
                          <a:latin typeface="B Zar"/>
                          <a:cs typeface="B Nazanin" pitchFamily="2" charset="-78"/>
                        </a:rPr>
                        <a:t>یا فروش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بهای تمام شده کالای فروش رفته /خدمات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سهم از هزینه های عمومی ومشترک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سود متعلقه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هزینه های برگشتی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fa-IR" sz="1600" b="1" i="0" u="none" strike="noStrike" dirty="0">
                          <a:latin typeface="B Zar"/>
                          <a:cs typeface="B Nazanin" pitchFamily="2" charset="-78"/>
                        </a:rPr>
                        <a:t>معافیت مالیاتی </a:t>
                      </a:r>
                      <a:endParaRPr lang="fa-IR" sz="1200" b="1" i="0" u="none" strike="noStrike" dirty="0">
                        <a:latin typeface="Arial"/>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600" b="1" i="0" u="none" strike="noStrike" dirty="0">
                          <a:latin typeface="B Zar"/>
                          <a:cs typeface="B Nazanin" pitchFamily="2" charset="-78"/>
                        </a:rPr>
                        <a:t>درآمد مشمول مالیات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3801">
                <a:tc>
                  <a:txBody>
                    <a:bodyPr/>
                    <a:lstStyle/>
                    <a:p>
                      <a:pPr algn="ctr" rtl="0" fontAlgn="ctr"/>
                      <a:r>
                        <a:rPr lang="en-US" sz="1400" b="1" i="0" u="none" strike="noStrike" dirty="0">
                          <a:latin typeface="B Zar"/>
                          <a:cs typeface="B Nazanin" pitchFamily="2" charset="-7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fa-IR" sz="1500" b="1" i="0" u="none" strike="noStrike" dirty="0">
                          <a:latin typeface="B Zar"/>
                          <a:cs typeface="B Nazanin" pitchFamily="2" charset="-78"/>
                        </a:rPr>
                        <a:t>درآمد حاصل از ارائه خدمات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1835">
                <a:tc gridSpan="2">
                  <a:txBody>
                    <a:bodyPr/>
                    <a:lstStyle/>
                    <a:p>
                      <a:pPr algn="ctr" rtl="1" fontAlgn="ctr"/>
                      <a:r>
                        <a:rPr lang="fa-IR" sz="1400" b="1" i="0" u="none" strike="noStrike" dirty="0">
                          <a:latin typeface="B Zar"/>
                          <a:cs typeface="B Nazanin" pitchFamily="2" charset="-78"/>
                        </a:rPr>
                        <a:t> جمع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US" sz="1400" b="1" i="0" u="none" strike="noStrike" dirty="0">
                        <a:latin typeface="B Zar"/>
                        <a:cs typeface="B Nazanin" pitchFamily="2" charset="-7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8614" name="Line 10"/>
          <p:cNvSpPr>
            <a:spLocks noChangeShapeType="1"/>
          </p:cNvSpPr>
          <p:nvPr/>
        </p:nvSpPr>
        <p:spPr bwMode="auto">
          <a:xfrm flipH="1">
            <a:off x="150733125" y="243840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Tree>
    <p:extLst>
      <p:ext uri="{BB962C8B-B14F-4D97-AF65-F5344CB8AC3E}">
        <p14:creationId xmlns:p14="http://schemas.microsoft.com/office/powerpoint/2010/main" val="2192821127"/>
      </p:ext>
    </p:extLst>
  </p:cSld>
  <p:clrMapOvr>
    <a:masterClrMapping/>
  </p:clrMapOvr>
  <p:transition>
    <p:wipe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solidFill>
            <a:schemeClr val="accent5"/>
          </a:solidFill>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هفدهم: تجدید ارزیابی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69635" name="Rectangle 4"/>
          <p:cNvSpPr>
            <a:spLocks noChangeArrowheads="1"/>
          </p:cNvSpPr>
          <p:nvPr/>
        </p:nvSpPr>
        <p:spPr bwMode="auto">
          <a:xfrm>
            <a:off x="228600" y="990600"/>
            <a:ext cx="8686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fa-IR">
                <a:cs typeface="B Nazanin" pitchFamily="2" charset="-78"/>
              </a:rPr>
              <a:t>این قسمت به بررسی تجدید ارزیابی داراییهای شرکت در اجرای  مقررات مربوط به جزء (ب) بند 78 قانون بودجه سال 1390 کل کشور یا قوانین بودجه سالهای آتی از جمله بند (39) قانون بودجه سال 1391 می‌پردازد.</a:t>
            </a:r>
            <a:endParaRPr lang="en-US">
              <a:cs typeface="B Nazanin" pitchFamily="2" charset="-78"/>
            </a:endParaRPr>
          </a:p>
        </p:txBody>
      </p:sp>
    </p:spTree>
    <p:extLst>
      <p:ext uri="{BB962C8B-B14F-4D97-AF65-F5344CB8AC3E}">
        <p14:creationId xmlns:p14="http://schemas.microsoft.com/office/powerpoint/2010/main" val="2636040803"/>
      </p:ext>
    </p:extLst>
  </p:cSld>
  <p:clrMapOvr>
    <a:masterClrMapping/>
  </p:clrMapOvr>
  <p:transition>
    <p:wipe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هجدهم: تعدیلات سنواتی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70661" name="TextBox 5"/>
          <p:cNvSpPr txBox="1">
            <a:spLocks noChangeArrowheads="1"/>
          </p:cNvSpPr>
          <p:nvPr/>
        </p:nvSpPr>
        <p:spPr bwMode="auto">
          <a:xfrm>
            <a:off x="381000" y="1571625"/>
            <a:ext cx="845820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r>
              <a:rPr lang="fa-IR" sz="2000" b="1">
                <a:cs typeface="B Nazanin" pitchFamily="2" charset="-78"/>
              </a:rPr>
              <a:t>قسمت هجدهم شامل سه بخش می‌باشد:</a:t>
            </a:r>
            <a:endParaRPr lang="en-US" sz="2000" b="1">
              <a:cs typeface="B Nazanin" pitchFamily="2" charset="-78"/>
            </a:endParaRPr>
          </a:p>
          <a:p>
            <a:pPr algn="justLow" eaLnBrk="1" hangingPunct="1">
              <a:lnSpc>
                <a:spcPct val="150000"/>
              </a:lnSpc>
            </a:pPr>
            <a:endParaRPr lang="fa-IR" b="1">
              <a:cs typeface="B Nazanin" pitchFamily="2" charset="-78"/>
            </a:endParaRPr>
          </a:p>
          <a:p>
            <a:pPr algn="justLow" eaLnBrk="1" hangingPunct="1">
              <a:lnSpc>
                <a:spcPct val="150000"/>
              </a:lnSpc>
            </a:pPr>
            <a:r>
              <a:rPr lang="fa-IR">
                <a:cs typeface="B Nazanin" pitchFamily="2" charset="-78"/>
              </a:rPr>
              <a:t>الف) جدول رسیدگی به حساب تعدیلات سنواتی / عملکرد سال</a:t>
            </a:r>
            <a:r>
              <a:rPr lang="en-US">
                <a:cs typeface="B Nazanin" pitchFamily="2" charset="-78"/>
              </a:rPr>
              <a:t>.</a:t>
            </a:r>
          </a:p>
          <a:p>
            <a:pPr algn="justLow" eaLnBrk="1" hangingPunct="1"/>
            <a:endParaRPr lang="fa-IR">
              <a:cs typeface="B Nazanin" pitchFamily="2" charset="-78"/>
            </a:endParaRPr>
          </a:p>
          <a:p>
            <a:pPr algn="justLow" eaLnBrk="1" hangingPunct="1">
              <a:lnSpc>
                <a:spcPct val="150000"/>
              </a:lnSpc>
            </a:pPr>
            <a:r>
              <a:rPr lang="fa-IR">
                <a:cs typeface="B Nazanin" pitchFamily="2" charset="-78"/>
              </a:rPr>
              <a:t>ب) اقلامی که مودی از ارائه  مدارک آن خودداری نموده و به استناد قسمت اخیر بند 2ماده 97 قانون می بایستی درآمد مشمول مالیات آن از طریق علی الراس تعیین گردد</a:t>
            </a:r>
            <a:r>
              <a:rPr lang="en-US">
                <a:cs typeface="B Nazanin" pitchFamily="2" charset="-78"/>
              </a:rPr>
              <a:t>.</a:t>
            </a:r>
          </a:p>
          <a:p>
            <a:pPr algn="justLow" eaLnBrk="1" hangingPunct="1"/>
            <a:endParaRPr lang="fa-IR" b="1">
              <a:cs typeface="B Nazanin" pitchFamily="2" charset="-78"/>
            </a:endParaRPr>
          </a:p>
          <a:p>
            <a:pPr algn="justLow" eaLnBrk="1" hangingPunct="1">
              <a:lnSpc>
                <a:spcPct val="150000"/>
              </a:lnSpc>
            </a:pPr>
            <a:r>
              <a:rPr lang="fa-IR" b="1">
                <a:cs typeface="B Nazanin" pitchFamily="2" charset="-78"/>
              </a:rPr>
              <a:t>ج) بندهای توضیحی</a:t>
            </a:r>
            <a:r>
              <a:rPr lang="en-US" b="1">
                <a:cs typeface="B Nazanin" pitchFamily="2" charset="-78"/>
              </a:rPr>
              <a:t>.</a:t>
            </a:r>
          </a:p>
        </p:txBody>
      </p:sp>
      <p:sp>
        <p:nvSpPr>
          <p:cNvPr id="70662" name="Rectangle 6"/>
          <p:cNvSpPr>
            <a:spLocks noChangeArrowheads="1"/>
          </p:cNvSpPr>
          <p:nvPr/>
        </p:nvSpPr>
        <p:spPr bwMode="auto">
          <a:xfrm>
            <a:off x="381000" y="4764088"/>
            <a:ext cx="8305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lnSpc>
                <a:spcPct val="150000"/>
              </a:lnSpc>
            </a:pPr>
            <a:r>
              <a:rPr lang="en-US">
                <a:cs typeface="B Nazanin" pitchFamily="2" charset="-78"/>
              </a:rPr>
              <a:t>(1 </a:t>
            </a:r>
            <a:r>
              <a:rPr lang="fa-IR">
                <a:cs typeface="B Nazanin" pitchFamily="2" charset="-78"/>
              </a:rPr>
              <a:t>ذکر اثرات بندهای شرط حسابرسی  مالی برگزارش حسابرسی مالیاتی.</a:t>
            </a:r>
          </a:p>
          <a:p>
            <a:pPr algn="justLow"/>
            <a:endParaRPr lang="en-US">
              <a:cs typeface="B Nazanin" pitchFamily="2" charset="-78"/>
            </a:endParaRPr>
          </a:p>
          <a:p>
            <a:pPr algn="justLow">
              <a:lnSpc>
                <a:spcPct val="150000"/>
              </a:lnSpc>
            </a:pPr>
            <a:r>
              <a:rPr lang="fa-IR">
                <a:cs typeface="B Nazanin" pitchFamily="2" charset="-78"/>
              </a:rPr>
              <a:t> </a:t>
            </a:r>
            <a:r>
              <a:rPr lang="en-US">
                <a:cs typeface="B Nazanin" pitchFamily="2" charset="-78"/>
              </a:rPr>
              <a:t>(2</a:t>
            </a:r>
            <a:r>
              <a:rPr lang="fa-IR">
                <a:cs typeface="B Nazanin" pitchFamily="2" charset="-78"/>
              </a:rPr>
              <a:t>توضیحات لازم دیگری که به نظر رسیدگی کننده برای تشخیص درآمد مشمول مالیات ومالیات وشناسائی درآمد واقعی مودی مفید بوده یا خواهد بود.</a:t>
            </a:r>
            <a:endParaRPr lang="en-US">
              <a:cs typeface="B Nazanin" pitchFamily="2" charset="-78"/>
            </a:endParaRPr>
          </a:p>
        </p:txBody>
      </p:sp>
    </p:spTree>
    <p:extLst>
      <p:ext uri="{BB962C8B-B14F-4D97-AF65-F5344CB8AC3E}">
        <p14:creationId xmlns:p14="http://schemas.microsoft.com/office/powerpoint/2010/main" val="4232033695"/>
      </p:ext>
    </p:extLst>
  </p:cSld>
  <p:clrMapOvr>
    <a:masterClrMapping/>
  </p:clrMapOvr>
  <p:transition>
    <p:wipe di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هجدهم: تعدیلات سنواتی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71685" name="Rectangle 4"/>
          <p:cNvSpPr>
            <a:spLocks noChangeArrowheads="1"/>
          </p:cNvSpPr>
          <p:nvPr/>
        </p:nvSpPr>
        <p:spPr bwMode="auto">
          <a:xfrm>
            <a:off x="1066800" y="1295400"/>
            <a:ext cx="6934200" cy="381000"/>
          </a:xfrm>
          <a:prstGeom prst="rect">
            <a:avLst/>
          </a:prstGeom>
          <a:solidFill>
            <a:schemeClr val="accent1"/>
          </a:solidFill>
          <a:ln w="9525" algn="ctr">
            <a:solidFill>
              <a:schemeClr val="tx1"/>
            </a:solidFill>
            <a:round/>
            <a:headEnd/>
            <a:tailEnd/>
          </a:ln>
        </p:spPr>
        <p:txBody>
          <a:bodyPr/>
          <a:lstStyle/>
          <a:p>
            <a:pPr algn="ctr" rtl="0"/>
            <a:r>
              <a:rPr lang="fa-IR" b="1">
                <a:cs typeface="B Nazanin" pitchFamily="2" charset="-78"/>
              </a:rPr>
              <a:t>جدول رسیدگی به حساب تعدیلات سنواتی / عملکرد سال</a:t>
            </a:r>
            <a:endParaRPr lang="en-US"/>
          </a:p>
        </p:txBody>
      </p:sp>
      <p:sp>
        <p:nvSpPr>
          <p:cNvPr id="71686" name="Down Arrow 5"/>
          <p:cNvSpPr>
            <a:spLocks noChangeArrowheads="1"/>
          </p:cNvSpPr>
          <p:nvPr/>
        </p:nvSpPr>
        <p:spPr bwMode="auto">
          <a:xfrm>
            <a:off x="4495800" y="762000"/>
            <a:ext cx="152400" cy="457200"/>
          </a:xfrm>
          <a:prstGeom prst="downArrow">
            <a:avLst>
              <a:gd name="adj1" fmla="val 50000"/>
              <a:gd name="adj2" fmla="val 50000"/>
            </a:avLst>
          </a:prstGeom>
          <a:solidFill>
            <a:schemeClr val="accent1"/>
          </a:solidFill>
          <a:ln w="9525" algn="ctr">
            <a:solidFill>
              <a:schemeClr val="tx1"/>
            </a:solidFill>
            <a:round/>
            <a:headEnd/>
            <a:tailEnd/>
          </a:ln>
        </p:spPr>
        <p:txBody>
          <a:bodyPr/>
          <a:lstStyle/>
          <a:p>
            <a:pPr rtl="0"/>
            <a:endParaRPr lang="fa-IR"/>
          </a:p>
        </p:txBody>
      </p:sp>
      <p:sp>
        <p:nvSpPr>
          <p:cNvPr id="71687" name="TextBox 6"/>
          <p:cNvSpPr txBox="1">
            <a:spLocks noChangeArrowheads="1"/>
          </p:cNvSpPr>
          <p:nvPr/>
        </p:nvSpPr>
        <p:spPr bwMode="auto">
          <a:xfrm>
            <a:off x="304800" y="2133600"/>
            <a:ext cx="8534400"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justLow" eaLnBrk="1" hangingPunct="1">
              <a:lnSpc>
                <a:spcPct val="150000"/>
              </a:lnSpc>
            </a:pPr>
            <a:r>
              <a:rPr lang="fa-IR">
                <a:cs typeface="B Nazanin" pitchFamily="2" charset="-78"/>
              </a:rPr>
              <a:t>به موجب استاندارد حسابداری شماره 6 با عنوان گزارش عملکرد مالی، تعدیلات سنواتی یعنی اقلام مربوط به سنوات قبل که در تعدیل مانده سود (زیان) انباشته ابتدای دوره منظور می‌گردد، به اقلامی محدود می‌شود که از تغییر در رویه حسابداری و اصلاح اشتباه ناشی می‌گردد.</a:t>
            </a:r>
          </a:p>
          <a:p>
            <a:pPr algn="justLow" eaLnBrk="1" hangingPunct="1">
              <a:lnSpc>
                <a:spcPct val="150000"/>
              </a:lnSpc>
            </a:pPr>
            <a:endParaRPr lang="fa-IR">
              <a:cs typeface="B Nazanin" pitchFamily="2" charset="-78"/>
            </a:endParaRPr>
          </a:p>
          <a:p>
            <a:pPr algn="justLow" eaLnBrk="1" hangingPunct="1">
              <a:lnSpc>
                <a:spcPct val="150000"/>
              </a:lnSpc>
            </a:pPr>
            <a:r>
              <a:rPr lang="fa-IR">
                <a:cs typeface="B Nazanin" pitchFamily="2" charset="-78"/>
              </a:rPr>
              <a:t>اثر تعدیلات سنواتی باید از طریق اصلاح مانده سود (زیان) انباشته ابتدای دوره در صورت‌های مالی منعکس گردد.اقلام مقایسه‌ای صورت‌های مالی نیز باید ارائه مجدد شود، مگر آنکه این امر عملی نباشد.</a:t>
            </a:r>
          </a:p>
          <a:p>
            <a:pPr algn="justLow" eaLnBrk="1" hangingPunct="1">
              <a:lnSpc>
                <a:spcPct val="150000"/>
              </a:lnSpc>
            </a:pPr>
            <a:r>
              <a:rPr lang="fa-IR">
                <a:cs typeface="B Nazanin" pitchFamily="2" charset="-78"/>
              </a:rPr>
              <a:t>در چنین شرایطی موضوع باید در یادداشتهای توضیحی افشا شود، همچنین باید میزان و ماهیت اقلام تشکیل دهنده تعدیلات سنواتی و دلایل توجیهی تغییر در رویه حسابداری و همچنین این امر که اقلام مقایسه‌ای صورت‌های مالی ارائه مجدد شده است (یا عملی نبودن ارائه مجدد) باید دریادداشتهای توضیحی افشا شود.</a:t>
            </a:r>
            <a:endParaRPr lang="en-US">
              <a:cs typeface="B Nazanin" pitchFamily="2" charset="-78"/>
            </a:endParaRPr>
          </a:p>
        </p:txBody>
      </p:sp>
    </p:spTree>
    <p:extLst>
      <p:ext uri="{BB962C8B-B14F-4D97-AF65-F5344CB8AC3E}">
        <p14:creationId xmlns:p14="http://schemas.microsoft.com/office/powerpoint/2010/main" val="858196717"/>
      </p:ext>
    </p:extLst>
  </p:cSld>
  <p:clrMapOvr>
    <a:masterClrMapping/>
  </p:clrMapOvr>
  <p:transition>
    <p:wipe dir="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هجدهم: تعدیلات سنواتی</a:t>
            </a:r>
            <a:endParaRPr lang="en-US" b="1" dirty="0">
              <a:cs typeface="B Nazanin" pitchFamily="2" charset="-78"/>
            </a:endParaRPr>
          </a:p>
          <a:p>
            <a:pPr algn="ctr" rtl="0">
              <a:defRPr/>
            </a:pPr>
            <a:r>
              <a:rPr lang="fa-IR" dirty="0">
                <a:cs typeface="B Nazanin" pitchFamily="2" charset="-78"/>
              </a:rPr>
              <a:t> </a:t>
            </a:r>
            <a:endParaRPr lang="en-US" dirty="0">
              <a:cs typeface="B Nazanin" pitchFamily="2" charset="-78"/>
            </a:endParaRPr>
          </a:p>
          <a:p>
            <a:pPr algn="ctr" rtl="0">
              <a:defRPr/>
            </a:pPr>
            <a:r>
              <a:rPr lang="fa-IR" dirty="0"/>
              <a:t> </a:t>
            </a:r>
            <a:endParaRPr lang="en-US" dirty="0"/>
          </a:p>
        </p:txBody>
      </p:sp>
      <p:sp>
        <p:nvSpPr>
          <p:cNvPr id="72709" name="Rectangle 4"/>
          <p:cNvSpPr>
            <a:spLocks noChangeArrowheads="1"/>
          </p:cNvSpPr>
          <p:nvPr/>
        </p:nvSpPr>
        <p:spPr bwMode="auto">
          <a:xfrm>
            <a:off x="1066800" y="1295400"/>
            <a:ext cx="6934200" cy="381000"/>
          </a:xfrm>
          <a:prstGeom prst="rect">
            <a:avLst/>
          </a:prstGeom>
          <a:solidFill>
            <a:schemeClr val="accent1"/>
          </a:solidFill>
          <a:ln w="9525" algn="ctr">
            <a:solidFill>
              <a:schemeClr val="tx1"/>
            </a:solidFill>
            <a:round/>
            <a:headEnd/>
            <a:tailEnd/>
          </a:ln>
        </p:spPr>
        <p:txBody>
          <a:bodyPr/>
          <a:lstStyle/>
          <a:p>
            <a:pPr algn="ctr" rtl="0"/>
            <a:r>
              <a:rPr lang="fa-IR" b="1">
                <a:cs typeface="B Nazanin" pitchFamily="2" charset="-78"/>
              </a:rPr>
              <a:t>ب: اقلامی که مودی از ارائه  مدارک آن خودداری نموده است:</a:t>
            </a:r>
            <a:endParaRPr lang="en-US"/>
          </a:p>
        </p:txBody>
      </p:sp>
      <p:sp>
        <p:nvSpPr>
          <p:cNvPr id="72710" name="Rectangle 1"/>
          <p:cNvSpPr>
            <a:spLocks noChangeArrowheads="1"/>
          </p:cNvSpPr>
          <p:nvPr/>
        </p:nvSpPr>
        <p:spPr bwMode="auto">
          <a:xfrm>
            <a:off x="152400" y="1828800"/>
            <a:ext cx="8839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eaLnBrk="0" hangingPunct="0">
              <a:lnSpc>
                <a:spcPct val="150000"/>
              </a:lnSpc>
            </a:pPr>
            <a:r>
              <a:rPr lang="fa-IR">
                <a:latin typeface="Tahoma" pitchFamily="34" charset="0"/>
                <a:ea typeface="Times New Roman" pitchFamily="18" charset="0"/>
                <a:cs typeface="B Nazanin" pitchFamily="2" charset="-78"/>
              </a:rPr>
              <a:t>ماده 97 : در موارد زیر درآمد مشمول مالیات مودی از طریق علی الرأس تشخیص خواهد شد : </a:t>
            </a:r>
          </a:p>
          <a:p>
            <a:pPr algn="justLow" eaLnBrk="0" hangingPunct="0"/>
            <a:endParaRPr lang="en-US">
              <a:ea typeface="Times New Roman" pitchFamily="18" charset="0"/>
              <a:cs typeface="B Nazanin" pitchFamily="2" charset="-78"/>
            </a:endParaRPr>
          </a:p>
          <a:p>
            <a:pPr algn="justLow" eaLnBrk="0" hangingPunct="0">
              <a:lnSpc>
                <a:spcPct val="150000"/>
              </a:lnSpc>
            </a:pPr>
            <a:r>
              <a:rPr lang="fa-IR">
                <a:latin typeface="Tahoma" pitchFamily="34" charset="0"/>
                <a:ea typeface="Times New Roman" pitchFamily="18" charset="0"/>
                <a:cs typeface="B Nazanin" pitchFamily="2" charset="-78"/>
              </a:rPr>
              <a:t>1) درصورتی که تا موعد مقرر ترازنامه و حساب سود و زیان و یا حساب درآمد و هزینه و حساب سود و زیان، حسب مورد، تسلیم نشده باشد. </a:t>
            </a:r>
          </a:p>
          <a:p>
            <a:pPr algn="justLow" eaLnBrk="0" hangingPunct="0"/>
            <a:endParaRPr lang="en-US">
              <a:cs typeface="B Nazanin" pitchFamily="2" charset="-78"/>
            </a:endParaRPr>
          </a:p>
          <a:p>
            <a:pPr algn="justLow" eaLnBrk="0" hangingPunct="0">
              <a:lnSpc>
                <a:spcPct val="150000"/>
              </a:lnSpc>
            </a:pPr>
            <a:r>
              <a:rPr lang="fa-IR">
                <a:latin typeface="Tahoma" pitchFamily="34" charset="0"/>
                <a:cs typeface="B Nazanin" pitchFamily="2" charset="-78"/>
              </a:rPr>
              <a:t>2) درصورتی که مودی به درخواست کتبی اداره امورمالیاتی مربوط از ارائه دفاتر و یا مدارک حساب در محل کار خود خودداری نماید (منظور از محل کار در مورد اشخاص حقوقی نیز همان اقامتگاه قانونی آنها می باشد مگر این که مودی قبلا مرکز عملیات خود را برای ارائه دفاتر و اسناد و مدارک کتبا به اداره امور مالیاتی مربوط اعلام نموده باشد.</a:t>
            </a:r>
            <a:endParaRPr lang="fa-IR">
              <a:cs typeface="B Nazanin" pitchFamily="2" charset="-78"/>
            </a:endParaRPr>
          </a:p>
        </p:txBody>
      </p:sp>
      <p:sp>
        <p:nvSpPr>
          <p:cNvPr id="72711" name="Down Arrow 6"/>
          <p:cNvSpPr>
            <a:spLocks noChangeArrowheads="1"/>
          </p:cNvSpPr>
          <p:nvPr/>
        </p:nvSpPr>
        <p:spPr bwMode="auto">
          <a:xfrm>
            <a:off x="4419600" y="762000"/>
            <a:ext cx="2286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pPr rtl="0"/>
            <a:endParaRPr lang="fa-IR"/>
          </a:p>
        </p:txBody>
      </p:sp>
    </p:spTree>
    <p:extLst>
      <p:ext uri="{BB962C8B-B14F-4D97-AF65-F5344CB8AC3E}">
        <p14:creationId xmlns:p14="http://schemas.microsoft.com/office/powerpoint/2010/main" val="1693424317"/>
      </p:ext>
    </p:extLst>
  </p:cSld>
  <p:clrMapOvr>
    <a:masterClrMapping/>
  </p:clrMapOvr>
  <p:transition>
    <p:wipe dir="u"/>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66800" y="304800"/>
            <a:ext cx="6934200" cy="381000"/>
          </a:xfrm>
          <a:prstGeom prst="rect">
            <a:avLst/>
          </a:prstGeom>
          <a:ln w="9525" algn="ctr">
            <a:solidFill>
              <a:schemeClr val="tx1"/>
            </a:solidFill>
            <a:round/>
            <a:headEnd/>
            <a:tailEnd/>
          </a:ln>
        </p:spPr>
        <p:style>
          <a:lnRef idx="0">
            <a:scrgbClr r="0" g="0" b="0"/>
          </a:lnRef>
          <a:fillRef idx="1002">
            <a:schemeClr val="lt1"/>
          </a:fillRef>
          <a:effectRef idx="0">
            <a:scrgbClr r="0" g="0" b="0"/>
          </a:effectRef>
          <a:fontRef idx="major"/>
        </p:style>
        <p:txBody>
          <a:bodyPr/>
          <a:lstStyle/>
          <a:p>
            <a:pPr algn="ctr" rtl="0">
              <a:defRPr/>
            </a:pPr>
            <a:r>
              <a:rPr lang="fa-IR" b="1" dirty="0">
                <a:cs typeface="B Nazanin" pitchFamily="2" charset="-78"/>
              </a:rPr>
              <a:t>قسمت نوزدهم: جدول تعیین درآمد مشمول مالیات</a:t>
            </a:r>
            <a:endParaRPr lang="fa-IR" sz="1600" b="1" dirty="0">
              <a:cs typeface="B Nazanin" pitchFamily="2" charset="-78"/>
            </a:endParaRPr>
          </a:p>
        </p:txBody>
      </p:sp>
      <p:sp>
        <p:nvSpPr>
          <p:cNvPr id="73733" name="Rectangle 4"/>
          <p:cNvSpPr>
            <a:spLocks noChangeArrowheads="1"/>
          </p:cNvSpPr>
          <p:nvPr/>
        </p:nvSpPr>
        <p:spPr bwMode="auto">
          <a:xfrm>
            <a:off x="5730875" y="1001713"/>
            <a:ext cx="2955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a:cs typeface="B Nazanin" pitchFamily="2" charset="-78"/>
              </a:rPr>
              <a:t>1) جدول تعیین درآمد مشمول مالیات</a:t>
            </a:r>
            <a:r>
              <a:rPr lang="en-US">
                <a:cs typeface="B Nazanin" pitchFamily="2" charset="-78"/>
              </a:rPr>
              <a:t>:</a:t>
            </a:r>
            <a:r>
              <a:rPr lang="fa-IR">
                <a:cs typeface="B Nazanin" pitchFamily="2" charset="-78"/>
              </a:rPr>
              <a:t> </a:t>
            </a:r>
            <a:endParaRPr lang="en-US">
              <a:cs typeface="B Nazanin" pitchFamily="2" charset="-78"/>
            </a:endParaRPr>
          </a:p>
          <a:p>
            <a:endParaRPr lang="en-US">
              <a:cs typeface="B Nazanin" pitchFamily="2" charset="-78"/>
            </a:endParaRPr>
          </a:p>
        </p:txBody>
      </p:sp>
      <p:sp>
        <p:nvSpPr>
          <p:cNvPr id="73734" name="Rectangle 5"/>
          <p:cNvSpPr>
            <a:spLocks noChangeArrowheads="1"/>
          </p:cNvSpPr>
          <p:nvPr/>
        </p:nvSpPr>
        <p:spPr bwMode="auto">
          <a:xfrm>
            <a:off x="4718050" y="1382713"/>
            <a:ext cx="40449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cs typeface="B Nazanin" pitchFamily="2" charset="-78"/>
            </a:endParaRPr>
          </a:p>
          <a:p>
            <a:r>
              <a:rPr lang="fa-IR">
                <a:cs typeface="B Nazanin" pitchFamily="2" charset="-78"/>
              </a:rPr>
              <a:t> 2) خلاصه درآمدهای مشمول مالیات و</a:t>
            </a:r>
            <a:r>
              <a:rPr lang="en-US">
                <a:cs typeface="B Nazanin" pitchFamily="2" charset="-78"/>
              </a:rPr>
              <a:t> </a:t>
            </a:r>
            <a:r>
              <a:rPr lang="fa-IR">
                <a:cs typeface="B Nazanin" pitchFamily="2" charset="-78"/>
              </a:rPr>
              <a:t>مالیات متعلق</a:t>
            </a:r>
            <a:r>
              <a:rPr lang="en-US">
                <a:cs typeface="B Nazanin" pitchFamily="2" charset="-78"/>
              </a:rPr>
              <a:t>:</a:t>
            </a:r>
          </a:p>
        </p:txBody>
      </p:sp>
      <p:sp>
        <p:nvSpPr>
          <p:cNvPr id="73735" name="Rectangle 6"/>
          <p:cNvSpPr>
            <a:spLocks noChangeArrowheads="1"/>
          </p:cNvSpPr>
          <p:nvPr/>
        </p:nvSpPr>
        <p:spPr bwMode="auto">
          <a:xfrm>
            <a:off x="4540250" y="1752600"/>
            <a:ext cx="41798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cs typeface="B Nazanin" pitchFamily="2" charset="-78"/>
            </a:endParaRPr>
          </a:p>
          <a:p>
            <a:endParaRPr lang="en-US">
              <a:cs typeface="B Nazanin" pitchFamily="2" charset="-78"/>
            </a:endParaRPr>
          </a:p>
          <a:p>
            <a:r>
              <a:rPr lang="en-US">
                <a:cs typeface="B Nazanin" pitchFamily="2" charset="-78"/>
              </a:rPr>
              <a:t>3</a:t>
            </a:r>
            <a:r>
              <a:rPr lang="fa-IR">
                <a:cs typeface="B Nazanin" pitchFamily="2" charset="-78"/>
              </a:rPr>
              <a:t>)اظهار نظر حسابرس باتوجه به حسابرسی به عمل آمده:</a:t>
            </a:r>
            <a:endParaRPr lang="en-US">
              <a:cs typeface="B Nazanin" pitchFamily="2" charset="-78"/>
            </a:endParaRPr>
          </a:p>
        </p:txBody>
      </p:sp>
      <p:sp>
        <p:nvSpPr>
          <p:cNvPr id="73736" name="Rectangle 8"/>
          <p:cNvSpPr>
            <a:spLocks noChangeArrowheads="1"/>
          </p:cNvSpPr>
          <p:nvPr/>
        </p:nvSpPr>
        <p:spPr bwMode="auto">
          <a:xfrm>
            <a:off x="1066800" y="990600"/>
            <a:ext cx="1371600" cy="381000"/>
          </a:xfrm>
          <a:prstGeom prst="rect">
            <a:avLst/>
          </a:prstGeom>
          <a:solidFill>
            <a:srgbClr val="99FF99"/>
          </a:solidFill>
          <a:ln w="9525" algn="ctr">
            <a:solidFill>
              <a:schemeClr val="tx1"/>
            </a:solidFill>
            <a:round/>
            <a:headEnd/>
            <a:tailEnd/>
          </a:ln>
        </p:spPr>
        <p:txBody>
          <a:bodyPr/>
          <a:lstStyle/>
          <a:p>
            <a:pPr algn="ctr" rtl="0"/>
            <a:r>
              <a:rPr lang="fa-IR">
                <a:cs typeface="B Nazanin" pitchFamily="2" charset="-78"/>
              </a:rPr>
              <a:t>فایل ضمیمه</a:t>
            </a:r>
            <a:endParaRPr lang="en-US">
              <a:cs typeface="B Nazanin" pitchFamily="2" charset="-78"/>
            </a:endParaRPr>
          </a:p>
        </p:txBody>
      </p:sp>
      <p:sp>
        <p:nvSpPr>
          <p:cNvPr id="73737" name="Rectangle 9"/>
          <p:cNvSpPr>
            <a:spLocks noChangeArrowheads="1"/>
          </p:cNvSpPr>
          <p:nvPr/>
        </p:nvSpPr>
        <p:spPr bwMode="auto">
          <a:xfrm>
            <a:off x="1066800" y="1676400"/>
            <a:ext cx="1371600" cy="381000"/>
          </a:xfrm>
          <a:prstGeom prst="rect">
            <a:avLst/>
          </a:prstGeom>
          <a:solidFill>
            <a:srgbClr val="99FF99"/>
          </a:solidFill>
          <a:ln w="9525" algn="ctr">
            <a:solidFill>
              <a:schemeClr val="tx1"/>
            </a:solidFill>
            <a:round/>
            <a:headEnd/>
            <a:tailEnd/>
          </a:ln>
        </p:spPr>
        <p:txBody>
          <a:bodyPr/>
          <a:lstStyle/>
          <a:p>
            <a:pPr algn="ctr" rtl="0"/>
            <a:r>
              <a:rPr lang="fa-IR">
                <a:cs typeface="B Nazanin" pitchFamily="2" charset="-78"/>
              </a:rPr>
              <a:t>فایل ضمیمه</a:t>
            </a:r>
            <a:endParaRPr lang="en-US">
              <a:cs typeface="B Nazanin" pitchFamily="2" charset="-78"/>
            </a:endParaRPr>
          </a:p>
        </p:txBody>
      </p:sp>
      <p:sp>
        <p:nvSpPr>
          <p:cNvPr id="15" name="Right Arrow 14"/>
          <p:cNvSpPr/>
          <p:nvPr/>
        </p:nvSpPr>
        <p:spPr bwMode="auto">
          <a:xfrm rot="10800000">
            <a:off x="2514600" y="1066800"/>
            <a:ext cx="2895600" cy="228600"/>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rtl="0">
              <a:defRPr/>
            </a:pPr>
            <a:endParaRPr lang="en-US"/>
          </a:p>
        </p:txBody>
      </p:sp>
      <p:sp>
        <p:nvSpPr>
          <p:cNvPr id="16" name="Right Arrow 15"/>
          <p:cNvSpPr/>
          <p:nvPr/>
        </p:nvSpPr>
        <p:spPr bwMode="auto">
          <a:xfrm rot="10800000">
            <a:off x="2514600" y="1752600"/>
            <a:ext cx="2362200" cy="228600"/>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rtl="0">
              <a:defRPr/>
            </a:pPr>
            <a:endParaRPr lang="en-US"/>
          </a:p>
        </p:txBody>
      </p:sp>
      <p:sp>
        <p:nvSpPr>
          <p:cNvPr id="73740" name="Right Arrow 16"/>
          <p:cNvSpPr>
            <a:spLocks noChangeArrowheads="1"/>
          </p:cNvSpPr>
          <p:nvPr/>
        </p:nvSpPr>
        <p:spPr bwMode="auto">
          <a:xfrm rot="10800000">
            <a:off x="2514600" y="2362200"/>
            <a:ext cx="2133600" cy="228600"/>
          </a:xfrm>
          <a:prstGeom prst="rightArrow">
            <a:avLst>
              <a:gd name="adj1" fmla="val 50000"/>
              <a:gd name="adj2" fmla="val 49994"/>
            </a:avLst>
          </a:prstGeom>
          <a:solidFill>
            <a:srgbClr val="0070C0"/>
          </a:solidFill>
          <a:ln w="9525" algn="ctr">
            <a:solidFill>
              <a:schemeClr val="tx1"/>
            </a:solidFill>
            <a:round/>
            <a:headEnd/>
            <a:tailEnd/>
          </a:ln>
        </p:spPr>
        <p:txBody>
          <a:bodyPr/>
          <a:lstStyle/>
          <a:p>
            <a:pPr rtl="0"/>
            <a:endParaRPr lang="fa-IR"/>
          </a:p>
        </p:txBody>
      </p:sp>
      <p:sp>
        <p:nvSpPr>
          <p:cNvPr id="73741" name="Rectangle 17"/>
          <p:cNvSpPr>
            <a:spLocks noChangeArrowheads="1"/>
          </p:cNvSpPr>
          <p:nvPr/>
        </p:nvSpPr>
        <p:spPr bwMode="auto">
          <a:xfrm>
            <a:off x="3733800" y="2743200"/>
            <a:ext cx="4913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a:cs typeface="B Nazanin" pitchFamily="2" charset="-78"/>
              </a:rPr>
              <a:t>الف)راجع به کفایت اسناد ومدارک</a:t>
            </a:r>
            <a:r>
              <a:rPr lang="en-US">
                <a:cs typeface="B Nazanin" pitchFamily="2" charset="-78"/>
              </a:rPr>
              <a:t>.</a:t>
            </a:r>
          </a:p>
        </p:txBody>
      </p:sp>
      <p:sp>
        <p:nvSpPr>
          <p:cNvPr id="73742" name="Rectangle 18"/>
          <p:cNvSpPr>
            <a:spLocks noChangeArrowheads="1"/>
          </p:cNvSpPr>
          <p:nvPr/>
        </p:nvSpPr>
        <p:spPr bwMode="auto">
          <a:xfrm>
            <a:off x="5511800" y="2667000"/>
            <a:ext cx="30988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endParaRPr lang="en-US">
              <a:cs typeface="B Nazanin" pitchFamily="2" charset="-78"/>
            </a:endParaRPr>
          </a:p>
          <a:p>
            <a:r>
              <a:rPr lang="fa-IR">
                <a:cs typeface="B Nazanin" pitchFamily="2" charset="-78"/>
              </a:rPr>
              <a:t>ب) راجع به تعیین درآمد مشمول مالیات</a:t>
            </a:r>
            <a:r>
              <a:rPr lang="en-US">
                <a:cs typeface="B Nazanin" pitchFamily="2" charset="-78"/>
              </a:rPr>
              <a:t>.</a:t>
            </a:r>
          </a:p>
        </p:txBody>
      </p:sp>
      <p:sp>
        <p:nvSpPr>
          <p:cNvPr id="73743" name="Rectangle 19"/>
          <p:cNvSpPr>
            <a:spLocks noChangeArrowheads="1"/>
          </p:cNvSpPr>
          <p:nvPr/>
        </p:nvSpPr>
        <p:spPr bwMode="auto">
          <a:xfrm>
            <a:off x="2057400" y="3163888"/>
            <a:ext cx="6553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cs typeface="B Nazanin" pitchFamily="2" charset="-78"/>
            </a:endParaRPr>
          </a:p>
          <a:p>
            <a:r>
              <a:rPr lang="fa-IR">
                <a:cs typeface="B Nazanin" pitchFamily="2" charset="-78"/>
              </a:rPr>
              <a:t>ج)راجع به رعایت قوانین و مقررات در خصوص کسر و پرداخت مالیات‌های تکلیفی</a:t>
            </a:r>
            <a:r>
              <a:rPr lang="en-US">
                <a:cs typeface="B Nazanin" pitchFamily="2" charset="-78"/>
              </a:rPr>
              <a:t>.</a:t>
            </a:r>
          </a:p>
        </p:txBody>
      </p:sp>
      <p:sp>
        <p:nvSpPr>
          <p:cNvPr id="73744" name="Right Bracket 21"/>
          <p:cNvSpPr>
            <a:spLocks/>
          </p:cNvSpPr>
          <p:nvPr/>
        </p:nvSpPr>
        <p:spPr bwMode="auto">
          <a:xfrm>
            <a:off x="8534400" y="2743200"/>
            <a:ext cx="46038" cy="1066800"/>
          </a:xfrm>
          <a:prstGeom prst="rightBracket">
            <a:avLst>
              <a:gd name="adj" fmla="val 8260"/>
            </a:avLst>
          </a:prstGeom>
          <a:solidFill>
            <a:schemeClr val="bg1"/>
          </a:solidFill>
          <a:ln w="9525" algn="ctr">
            <a:solidFill>
              <a:schemeClr val="tx1"/>
            </a:solidFill>
            <a:round/>
            <a:headEnd/>
            <a:tailEnd/>
          </a:ln>
        </p:spPr>
        <p:txBody>
          <a:bodyPr/>
          <a:lstStyle/>
          <a:p>
            <a:pPr rtl="0"/>
            <a:endParaRPr lang="fa-IR"/>
          </a:p>
        </p:txBody>
      </p:sp>
      <p:sp>
        <p:nvSpPr>
          <p:cNvPr id="73745" name="Rectangle 22"/>
          <p:cNvSpPr>
            <a:spLocks noChangeArrowheads="1"/>
          </p:cNvSpPr>
          <p:nvPr/>
        </p:nvSpPr>
        <p:spPr bwMode="auto">
          <a:xfrm>
            <a:off x="1066800" y="2286000"/>
            <a:ext cx="1371600" cy="381000"/>
          </a:xfrm>
          <a:prstGeom prst="rect">
            <a:avLst/>
          </a:prstGeom>
          <a:solidFill>
            <a:srgbClr val="99FF99"/>
          </a:solidFill>
          <a:ln w="9525" algn="ctr">
            <a:solidFill>
              <a:schemeClr val="tx1"/>
            </a:solidFill>
            <a:round/>
            <a:headEnd/>
            <a:tailEnd/>
          </a:ln>
        </p:spPr>
        <p:txBody>
          <a:bodyPr/>
          <a:lstStyle/>
          <a:p>
            <a:pPr algn="ctr" rtl="0"/>
            <a:r>
              <a:rPr lang="fa-IR">
                <a:cs typeface="B Nazanin" pitchFamily="2" charset="-78"/>
              </a:rPr>
              <a:t>فایل ضمیمه</a:t>
            </a:r>
            <a:endParaRPr lang="en-US">
              <a:cs typeface="B Nazanin" pitchFamily="2" charset="-78"/>
            </a:endParaRPr>
          </a:p>
        </p:txBody>
      </p:sp>
    </p:spTree>
    <p:extLst>
      <p:ext uri="{BB962C8B-B14F-4D97-AF65-F5344CB8AC3E}">
        <p14:creationId xmlns:p14="http://schemas.microsoft.com/office/powerpoint/2010/main" val="1743783396"/>
      </p:ext>
    </p:extLst>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a:cs typeface="2  Badr" pitchFamily="2" charset="-78"/>
              </a:rPr>
              <a:t>حسابرسي مالياتي در كدام دسته از خدمات اعتبار بخشي حسابرسان و انواع حسابرسي قرار مي گيرد ؟</a:t>
            </a:r>
            <a:endParaRPr lang="en-US" sz="2400" dirty="0">
              <a:cs typeface="2  Badr" pitchFamily="2" charset="-78"/>
            </a:endParaRPr>
          </a:p>
        </p:txBody>
      </p:sp>
      <p:graphicFrame>
        <p:nvGraphicFramePr>
          <p:cNvPr id="4" name="Content Placeholder 3"/>
          <p:cNvGraphicFramePr>
            <a:graphicFrameLocks noGrp="1"/>
          </p:cNvGraphicFramePr>
          <p:nvPr>
            <p:ph idx="1"/>
          </p:nvPr>
        </p:nvGraphicFramePr>
        <p:xfrm>
          <a:off x="3000364" y="1142984"/>
          <a:ext cx="8229600" cy="4186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Isosceles Triangle 7"/>
          <p:cNvSpPr/>
          <p:nvPr/>
        </p:nvSpPr>
        <p:spPr>
          <a:xfrm>
            <a:off x="6000760" y="1000108"/>
            <a:ext cx="1857388" cy="1428760"/>
          </a:xfrm>
          <a:prstGeom prst="triangl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a-IR" sz="2000" b="1" dirty="0">
                <a:solidFill>
                  <a:prstClr val="white"/>
                </a:solidFill>
              </a:rPr>
              <a:t>چه خدمتي</a:t>
            </a:r>
            <a:endParaRPr lang="en-US" sz="2000" b="1" dirty="0">
              <a:solidFill>
                <a:prstClr val="white"/>
              </a:solidFill>
            </a:endParaRPr>
          </a:p>
          <a:p>
            <a:pPr algn="ctr" rtl="0"/>
            <a:endParaRPr lang="en-US" dirty="0">
              <a:solidFill>
                <a:prstClr val="white"/>
              </a:solidFill>
            </a:endParaRPr>
          </a:p>
        </p:txBody>
      </p:sp>
      <p:graphicFrame>
        <p:nvGraphicFramePr>
          <p:cNvPr id="9" name="Content Placeholder 3"/>
          <p:cNvGraphicFramePr>
            <a:graphicFrameLocks/>
          </p:cNvGraphicFramePr>
          <p:nvPr/>
        </p:nvGraphicFramePr>
        <p:xfrm>
          <a:off x="0" y="2671746"/>
          <a:ext cx="5786478" cy="41862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Isosceles Triangle 9"/>
          <p:cNvSpPr/>
          <p:nvPr/>
        </p:nvSpPr>
        <p:spPr>
          <a:xfrm>
            <a:off x="1857356" y="2357430"/>
            <a:ext cx="2071702" cy="1428760"/>
          </a:xfrm>
          <a:prstGeom prst="triangl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a-IR" sz="2000" b="1" dirty="0">
                <a:solidFill>
                  <a:prstClr val="white"/>
                </a:solidFill>
              </a:rPr>
              <a:t>چه نوع حسابرسي</a:t>
            </a:r>
            <a:endParaRPr lang="en-US" sz="2000" b="1" dirty="0">
              <a:solidFill>
                <a:prstClr val="white"/>
              </a:solidFill>
            </a:endParaRPr>
          </a:p>
          <a:p>
            <a:pPr algn="ctr" rtl="0"/>
            <a:endParaRPr lang="en-US" dirty="0">
              <a:solidFill>
                <a:prstClr val="white"/>
              </a:solidFill>
            </a:endParaRPr>
          </a:p>
        </p:txBody>
      </p:sp>
    </p:spTree>
    <p:extLst>
      <p:ext uri="{BB962C8B-B14F-4D97-AF65-F5344CB8AC3E}">
        <p14:creationId xmlns:p14="http://schemas.microsoft.com/office/powerpoint/2010/main" val="1776359977"/>
      </p:ext>
    </p:extLst>
  </p:cSld>
  <p:clrMapOvr>
    <a:masterClrMapping/>
  </p:clrMapOvr>
  <p:transition>
    <p:wipe dir="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714612" y="285728"/>
            <a:ext cx="6715172" cy="1357314"/>
            <a:chOff x="714348" y="714356"/>
            <a:chExt cx="8229600" cy="1357314"/>
          </a:xfrm>
          <a:effectLst>
            <a:outerShdw blurRad="50800" dist="38100" dir="8100000" algn="tr" rotWithShape="0">
              <a:prstClr val="black">
                <a:alpha val="40000"/>
              </a:prstClr>
            </a:outerShdw>
            <a:reflection blurRad="6350" stA="50000" endA="300" endPos="90000" dir="5400000" sy="-100000" algn="bl" rotWithShape="0"/>
          </a:effectLst>
          <a:scene3d>
            <a:camera prst="orthographicFront">
              <a:rot lat="0" lon="0" rev="0"/>
            </a:camera>
            <a:lightRig rig="soft" dir="t">
              <a:rot lat="0" lon="0" rev="0"/>
            </a:lightRig>
          </a:scene3d>
        </p:grpSpPr>
        <p:sp>
          <p:nvSpPr>
            <p:cNvPr id="4" name="Flowchart: Alternate Process 3"/>
            <p:cNvSpPr/>
            <p:nvPr/>
          </p:nvSpPr>
          <p:spPr>
            <a:xfrm>
              <a:off x="1428728" y="714356"/>
              <a:ext cx="7143800" cy="1285884"/>
            </a:xfrm>
            <a:prstGeom prst="flowChartAlternateProcess">
              <a:avLst/>
            </a:prstGeom>
            <a:ln>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714348" y="928670"/>
              <a:ext cx="8229600" cy="1143000"/>
            </a:xfrm>
            <a:prstGeom prst="rect">
              <a:avLst/>
            </a:prstGeom>
            <a:ln>
              <a:noFill/>
            </a:ln>
            <a:effectLst>
              <a:outerShdw blurRad="107950" dist="12700" dir="5400000" algn="ctr">
                <a:srgbClr val="000000"/>
              </a:outerShdw>
            </a:effectLst>
            <a:sp3d contourW="44450" prstMaterial="matte">
              <a:bevelT w="63500" h="63500" prst="artDeco"/>
              <a:contourClr>
                <a:srgbClr val="FFFFFF"/>
              </a:contourClr>
            </a:sp3d>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400" b="0" i="0" u="none" strike="noStrike" kern="1200" cap="none" spc="0" normalizeH="0" baseline="0" noProof="0" dirty="0">
                  <a:ln>
                    <a:noFill/>
                  </a:ln>
                  <a:solidFill>
                    <a:schemeClr val="tx1"/>
                  </a:solidFill>
                  <a:effectLst/>
                  <a:uLnTx/>
                  <a:uFillTx/>
                  <a:latin typeface="+mj-lt"/>
                  <a:ea typeface="+mj-ea"/>
                  <a:cs typeface="+mj-cs"/>
                </a:rPr>
                <a:t>در گزارش حسابرسی مالیاتی اظهارنظر حسابرس</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4400" b="0" i="0" u="none" strike="noStrike" kern="1200" cap="none" spc="0" normalizeH="0" baseline="0" noProof="0" dirty="0">
                  <a:ln>
                    <a:noFill/>
                  </a:ln>
                  <a:solidFill>
                    <a:schemeClr val="tx1"/>
                  </a:solidFill>
                  <a:effectLst/>
                  <a:uLnTx/>
                  <a:uFillTx/>
                  <a:latin typeface="+mj-lt"/>
                  <a:ea typeface="+mj-ea"/>
                  <a:cs typeface="+mj-cs"/>
                </a:rPr>
                <a:t> به شرح زیر است: </a:t>
              </a:r>
              <a:br>
                <a:rPr kumimoji="0" lang="en-US" sz="4400" b="0" i="0" u="none" strike="noStrike" kern="1200" cap="none" spc="0" normalizeH="0" baseline="0" noProof="0" dirty="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pSp>
      <p:sp>
        <p:nvSpPr>
          <p:cNvPr id="8" name="Rectangle 7"/>
          <p:cNvSpPr/>
          <p:nvPr/>
        </p:nvSpPr>
        <p:spPr>
          <a:xfrm>
            <a:off x="214314" y="1714488"/>
            <a:ext cx="8572528" cy="4071966"/>
          </a:xfrm>
          <a:prstGeom prst="rect">
            <a:avLst/>
          </a:prstGeom>
          <a:ln>
            <a:noFill/>
          </a:ln>
          <a:effectLst>
            <a:outerShdw blurRad="50800" dist="38100" dir="8100000" algn="tr" rotWithShape="0">
              <a:prstClr val="black">
                <a:alpha val="40000"/>
              </a:prstClr>
            </a:outerShdw>
            <a:reflection blurRad="6350" stA="50000" endA="300" endPos="90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solidFill>
                  <a:schemeClr val="tx1"/>
                </a:solidFill>
              </a:rPr>
              <a:t>اظهارنامه‌ی مالیاتی، ترازنامه، صورت سود و زیان و یادداشت های توضیحی پیوست آن ، مربوط به شرکت.........برای سال مالی منتهی به ...............13 و اطلاعات تکمیلی آن که توسط هیات مدیره‌ی شرکت تهیه و تایید شده مورد حسابرسی مالیاتی این موسسه قرار گرفته است. مسئولیت این موسسه اظهارنظر نسبت به </a:t>
            </a:r>
            <a:r>
              <a:rPr lang="fa-IR" sz="2400" dirty="0">
                <a:solidFill>
                  <a:srgbClr val="FFFF00"/>
                </a:solidFill>
              </a:rPr>
              <a:t>چگونگی روش های رسیدگی</a:t>
            </a:r>
            <a:r>
              <a:rPr lang="fa-IR" sz="2400" dirty="0">
                <a:solidFill>
                  <a:schemeClr val="tx1"/>
                </a:solidFill>
              </a:rPr>
              <a:t>، کفایت اسناد مدارک حسابداری شرکت برای امر حسابرسی مالیاتی، تعیین درآمد مشمول مالیاتی و اظهارنظر نسبت به کسر و پرداخت مالیات های تکلیفی و هم چنین مالیات ‌های مقطوع قابل احتساب در منبع طبق مقررات مربوط، به اتکای رسیدگی های انجام شده جهت تهیه‌ی گزارش حسابرسی مالی مورخ ...... این موسسه و نیز براساس حسابرسی مالیاتی انجام شده، نسبت به اسناد و مدارک و دفاتر قانونی مودی است. </a:t>
            </a:r>
            <a:endParaRPr lang="en-US" sz="2400" dirty="0">
              <a:solidFill>
                <a:schemeClr val="tx1"/>
              </a:solidFill>
            </a:endParaRPr>
          </a:p>
        </p:txBody>
      </p:sp>
      <p:sp>
        <p:nvSpPr>
          <p:cNvPr id="9" name="Curved Left Arrow 8"/>
          <p:cNvSpPr/>
          <p:nvPr/>
        </p:nvSpPr>
        <p:spPr>
          <a:xfrm rot="300620">
            <a:off x="1210103" y="5255076"/>
            <a:ext cx="785818" cy="1571612"/>
          </a:xfrm>
          <a:prstGeom prst="curvedLeftArrow">
            <a:avLst/>
          </a:prstGeom>
          <a:solidFill>
            <a:srgbClr val="C00000"/>
          </a:solidFill>
          <a:effectLst>
            <a:glow rad="63500">
              <a:schemeClr val="accent1">
                <a:satMod val="175000"/>
                <a:alpha val="40000"/>
              </a:schemeClr>
            </a:glow>
            <a:outerShdw blurRad="50800" dist="38100" dir="5400000" algn="t"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52122682"/>
      </p:ext>
    </p:extLst>
  </p:cSld>
  <p:clrMapOvr>
    <a:masterClrMapping/>
  </p:clrMapOvr>
  <p:transition>
    <p:wipe dir="u"/>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ound Diagonal Corner Rectangle 3"/>
          <p:cNvSpPr/>
          <p:nvPr/>
        </p:nvSpPr>
        <p:spPr>
          <a:xfrm>
            <a:off x="285720" y="1142984"/>
            <a:ext cx="8572560" cy="4714908"/>
          </a:xfrm>
          <a:prstGeom prst="round2DiagRect">
            <a:avLst>
              <a:gd name="adj1" fmla="val 17336"/>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solidFill>
                  <a:schemeClr val="tx1"/>
                </a:solidFill>
              </a:rPr>
              <a:t>حسابرسی این موسسه، براساس مفاد </a:t>
            </a:r>
            <a:r>
              <a:rPr lang="fa-IR" sz="2400" dirty="0">
                <a:solidFill>
                  <a:srgbClr val="FFFF00"/>
                </a:solidFill>
              </a:rPr>
              <a:t>قانون مالیات های مستقی</a:t>
            </a:r>
            <a:r>
              <a:rPr lang="fa-IR" sz="2400" dirty="0">
                <a:solidFill>
                  <a:schemeClr val="tx1"/>
                </a:solidFill>
              </a:rPr>
              <a:t>م مصوب اسفند ماه 1366 و اصلاحیه های بعدی و هم چنین اصلاحیه‌ی مصوب 27/11/1380 و رویه ها و مقررات مربوط و مراجعه به مصوبات سازمان امور مالیاتی کشور و دستورالعمل حسابرسی مالیاتی انجام شده است. مفاد قانون فوق الذکر و دستورالعمل مزبور ایجاب می‌کند که این موسسه حسابرسی را چنان برنامه‌ریزی و اجرا کند که </a:t>
            </a:r>
            <a:r>
              <a:rPr lang="fa-IR" sz="2400" dirty="0">
                <a:solidFill>
                  <a:srgbClr val="FFFF00"/>
                </a:solidFill>
              </a:rPr>
              <a:t>اطمینانی معقول</a:t>
            </a:r>
            <a:r>
              <a:rPr lang="fa-IR" sz="2400" dirty="0">
                <a:solidFill>
                  <a:schemeClr val="tx1"/>
                </a:solidFill>
              </a:rPr>
              <a:t> در نیل به اهداف حسابرسی مالیاتی در اجرای ماده 272 قانون مالیاتهای مستقیم به شرح بند یک فوق به دست آید. این حسابرسی از جمله شامل رسیدگی به شواهد و مدارک پشتوانه‌ی مبالغ و اطلاعات مندرج د ر مستندات مزبور و در انطباق با مفاد قانون فوق الذکر است، به گونه ای که همراه با سایر رسیدگی ها، </a:t>
            </a:r>
            <a:r>
              <a:rPr lang="fa-IR" sz="2400" dirty="0">
                <a:solidFill>
                  <a:srgbClr val="FFFF00"/>
                </a:solidFill>
              </a:rPr>
              <a:t>مبنایی معقول برای اظهارنظر </a:t>
            </a:r>
            <a:r>
              <a:rPr lang="fa-IR" sz="2400" dirty="0">
                <a:solidFill>
                  <a:schemeClr val="tx1"/>
                </a:solidFill>
              </a:rPr>
              <a:t>فراهم آورد. </a:t>
            </a:r>
            <a:endParaRPr lang="en-US" sz="2400" dirty="0">
              <a:solidFill>
                <a:schemeClr val="tx1"/>
              </a:solidFill>
            </a:endParaRPr>
          </a:p>
        </p:txBody>
      </p:sp>
      <p:sp>
        <p:nvSpPr>
          <p:cNvPr id="6" name="Curved Left Arrow 5"/>
          <p:cNvSpPr/>
          <p:nvPr/>
        </p:nvSpPr>
        <p:spPr>
          <a:xfrm rot="20560346">
            <a:off x="7461709" y="-127203"/>
            <a:ext cx="857256" cy="1785926"/>
          </a:xfrm>
          <a:prstGeom prst="curvedLeftArrow">
            <a:avLst/>
          </a:prstGeom>
          <a:solidFill>
            <a:srgbClr val="C0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08700408"/>
      </p:ext>
    </p:extLst>
  </p:cSld>
  <p:clrMapOvr>
    <a:masterClrMapping/>
  </p:clrMapOvr>
  <p:transition>
    <p:wipe dir="u"/>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18" y="-142900"/>
            <a:ext cx="8229600" cy="1143000"/>
          </a:xfrm>
        </p:spPr>
        <p:txBody>
          <a:bodyPr>
            <a:normAutofit/>
          </a:bodyPr>
          <a:lstStyle/>
          <a:p>
            <a:pPr algn="r"/>
            <a:r>
              <a:rPr lang="fa-IR" sz="2800" dirty="0"/>
              <a:t>با توجه به رسیدگی های مالیاتی به عمل آمده: </a:t>
            </a:r>
            <a:endParaRPr lang="en-US" sz="2800" dirty="0"/>
          </a:p>
        </p:txBody>
      </p:sp>
      <p:sp>
        <p:nvSpPr>
          <p:cNvPr id="3" name="Content Placeholder 2"/>
          <p:cNvSpPr>
            <a:spLocks noGrp="1"/>
          </p:cNvSpPr>
          <p:nvPr>
            <p:ph idx="1"/>
          </p:nvPr>
        </p:nvSpPr>
        <p:spPr>
          <a:xfrm>
            <a:off x="0" y="928670"/>
            <a:ext cx="9144000" cy="5197493"/>
          </a:xfrm>
        </p:spPr>
        <p:txBody>
          <a:bodyPr>
            <a:noAutofit/>
          </a:bodyPr>
          <a:lstStyle/>
          <a:p>
            <a:pPr algn="r" rtl="1">
              <a:buNone/>
            </a:pPr>
            <a:r>
              <a:rPr lang="fa-IR" sz="2200" dirty="0"/>
              <a:t>الف: به نظر این موسسه، اسناد و مدارک حسابداری برای امر حسابرسی مالیاتی طبق مفاد قانون مالیات های مستقیم و با رعایت اصول و ضوابط حسابداری کفایت داشته است.</a:t>
            </a:r>
            <a:endParaRPr lang="en-US" sz="2200" dirty="0"/>
          </a:p>
          <a:p>
            <a:pPr algn="r" rtl="1">
              <a:buNone/>
            </a:pPr>
            <a:r>
              <a:rPr lang="fa-IR" sz="2200" dirty="0"/>
              <a:t>ب: به نظر این موسسه، درآمد مشمول مالیات ( زیان) ابراز شده در اظهارنامه‌ی مالیاتی سال مالی منتهی به ........شرکت به مبلغ .........ریال صحیح بوده و تایید می‌شود.</a:t>
            </a:r>
            <a:endParaRPr lang="en-US" sz="2200" dirty="0"/>
          </a:p>
          <a:p>
            <a:pPr algn="r" rtl="1">
              <a:buNone/>
            </a:pPr>
            <a:r>
              <a:rPr lang="fa-IR" sz="2200" dirty="0"/>
              <a:t>ج: به نظر این موسسه، با توجه به آثار مندرج در فرم گزارش حسابرسی، درآمد مشمول مالیات ( زیان) ابراز شده در اظهارنامه مالیاتی سال مالی منتهی به ....... از مبلغ .....ریال به مبلغ ...... ریال تغییر و تعیین می‌گردد. </a:t>
            </a:r>
            <a:endParaRPr lang="en-US" sz="2200" dirty="0"/>
          </a:p>
          <a:p>
            <a:pPr algn="r" rtl="1">
              <a:buNone/>
            </a:pPr>
            <a:r>
              <a:rPr lang="fa-IR" sz="2200" dirty="0"/>
              <a:t>د: این موسسه، به شواهدی که نشان دهد مالیات های تکلیفی و هم چنین مالیات های مقطوع قابل وضع در منبع که طبق مفاد مواد قانونی مربوط کسر و پرداخت نشده، برخورد نکرده است. </a:t>
            </a:r>
            <a:endParaRPr lang="en-US" sz="2200" dirty="0"/>
          </a:p>
          <a:p>
            <a:pPr algn="r" rtl="1">
              <a:buNone/>
            </a:pPr>
            <a:r>
              <a:rPr lang="fa-IR" sz="2200" dirty="0"/>
              <a:t>ه: به نظر این موسسه، به دلیل نامشخص بودن پیامدهای ناشی از رفع ابهام اساسی مندرج در بندهای .......گزارش حسابرسی و در نتیجه عدم امکان تعیین آثار آن، تعیین درآمد مشمول مالیات شرکت......برای سال مالی منتهی به .....امکان پذیر نبوده و مطابق مقررات موضوعه منوط به اعلام نظر سازمان امور مالیاتی کشور است. </a:t>
            </a:r>
            <a:endParaRPr lang="en-US" sz="2200" dirty="0"/>
          </a:p>
          <a:p>
            <a:pPr algn="r" rtl="1">
              <a:buNone/>
            </a:pPr>
            <a:r>
              <a:rPr lang="fa-IR" sz="2200" dirty="0"/>
              <a:t>و: به نظر این موسسه، به دلیل اهمیت موارد مندرج در بندهای ..... گزارش حسابرسی، قوانین و مقررات مالیاتی در خصوص کسر و پرداخت تمام یا قسمتی از مالیات های تکلیفی کسر و پرداخت نشده و جرائم متعلق به شرح جداول گزارش مزبور است. </a:t>
            </a:r>
            <a:endParaRPr lang="en-US" sz="2200" dirty="0"/>
          </a:p>
          <a:p>
            <a:pPr algn="r">
              <a:buNone/>
            </a:pPr>
            <a:endParaRPr lang="en-US" sz="2200" dirty="0"/>
          </a:p>
        </p:txBody>
      </p:sp>
      <p:cxnSp>
        <p:nvCxnSpPr>
          <p:cNvPr id="4" name="Straight Connector 3"/>
          <p:cNvCxnSpPr/>
          <p:nvPr/>
        </p:nvCxnSpPr>
        <p:spPr>
          <a:xfrm>
            <a:off x="1643042" y="857232"/>
            <a:ext cx="7000924"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971836"/>
      </p:ext>
    </p:extLst>
  </p:cSld>
  <p:clrMapOvr>
    <a:masterClrMapping/>
  </p:clrMapOvr>
  <p:transition>
    <p:wipe dir="u"/>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ایرادات گزارش حسابرسی مالیاتی</a:t>
            </a:r>
            <a:endParaRPr lang="en-US" dirty="0"/>
          </a:p>
        </p:txBody>
      </p:sp>
      <p:pic>
        <p:nvPicPr>
          <p:cNvPr id="4" name="Content Placeholder 3" descr="تت.bmp"/>
          <p:cNvPicPr>
            <a:picLocks noGrp="1" noChangeAspect="1"/>
          </p:cNvPicPr>
          <p:nvPr>
            <p:ph idx="1"/>
          </p:nvPr>
        </p:nvPicPr>
        <p:blipFill>
          <a:blip r:embed="rId2"/>
          <a:stretch>
            <a:fillRect/>
          </a:stretch>
        </p:blipFill>
        <p:spPr>
          <a:xfrm>
            <a:off x="2643174" y="1214422"/>
            <a:ext cx="3347987" cy="5286388"/>
          </a:xfrm>
          <a:prstGeom prst="rect">
            <a:avLst/>
          </a:prstGeom>
        </p:spPr>
      </p:pic>
    </p:spTree>
    <p:extLst>
      <p:ext uri="{BB962C8B-B14F-4D97-AF65-F5344CB8AC3E}">
        <p14:creationId xmlns:p14="http://schemas.microsoft.com/office/powerpoint/2010/main" val="3202231870"/>
      </p:ext>
    </p:extLst>
  </p:cSld>
  <p:clrMapOvr>
    <a:masterClrMapping/>
  </p:clrMapOvr>
  <p:transition>
    <p:wipe dir="u"/>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64" y="46069"/>
            <a:ext cx="8715436" cy="5526071"/>
          </a:xfrm>
        </p:spPr>
        <p:txBody>
          <a:bodyPr>
            <a:noAutofit/>
          </a:bodyPr>
          <a:lstStyle/>
          <a:p>
            <a:pPr lvl="0" algn="r" rtl="1">
              <a:lnSpc>
                <a:spcPct val="120000"/>
              </a:lnSpc>
              <a:buBlip>
                <a:blip r:embed="rId2"/>
              </a:buBlip>
            </a:pPr>
            <a:r>
              <a:rPr lang="fa-IR" sz="2200" dirty="0"/>
              <a:t>1- گزارش مزبور ظاهرا بايد بر مبناي بخش800 استانداردهاي حسابرسي ،گزارش حسابرس در حسابرسي موارد خاص  تنظيم مي شد ،در صورتي كه اين گزارش با هيچ يك از انواع گزارشهاي بخش 800 مطابقت ندارد.</a:t>
            </a:r>
          </a:p>
          <a:p>
            <a:pPr lvl="0" algn="r" rtl="1">
              <a:lnSpc>
                <a:spcPct val="120000"/>
              </a:lnSpc>
              <a:buNone/>
            </a:pPr>
            <a:endParaRPr lang="en-US" sz="2200" dirty="0"/>
          </a:p>
          <a:p>
            <a:pPr lvl="0" algn="r" rtl="1">
              <a:lnSpc>
                <a:spcPct val="120000"/>
              </a:lnSpc>
              <a:buBlip>
                <a:blip r:embed="rId2"/>
              </a:buBlip>
            </a:pPr>
            <a:r>
              <a:rPr lang="fa-IR" sz="2200" dirty="0"/>
              <a:t>2- شايد اولين بار در تاريخ گزارش نويسي حسابرسي مي باشد كه بدون وجود هرگونه بند مقدمه و دامنه حسابرسي (رسيدگي ) و قبل از شروع گزارش حسابرسي (فصل چهاردهم) درباره صورت جريان وجوه نقد و چهار قلم از صورتهاي مالي به شرح فصل چهارم اظهار نظر مي شود.</a:t>
            </a:r>
          </a:p>
          <a:p>
            <a:pPr lvl="0" algn="r" rtl="1">
              <a:lnSpc>
                <a:spcPct val="120000"/>
              </a:lnSpc>
              <a:buNone/>
            </a:pPr>
            <a:endParaRPr lang="en-US" sz="2200" dirty="0"/>
          </a:p>
          <a:p>
            <a:pPr algn="r" rtl="1">
              <a:lnSpc>
                <a:spcPct val="120000"/>
              </a:lnSpc>
              <a:buBlip>
                <a:blip r:embed="rId2"/>
              </a:buBlip>
            </a:pPr>
            <a:r>
              <a:rPr lang="fa-IR" sz="2200" dirty="0"/>
              <a:t>3- در بند اظهار نظر، اظهار نظر  نسبت به چگونگی روش های رسیدگی از قلم افتاده است  و اساسا پرسش این است که چگونه امکان دارد حسابرس نسبت به روش های رسیدگی خودش اظهار نظر کند . </a:t>
            </a:r>
            <a:endParaRPr lang="en-US" sz="2200" dirty="0"/>
          </a:p>
          <a:p>
            <a:pPr algn="r" rtl="1">
              <a:lnSpc>
                <a:spcPct val="120000"/>
              </a:lnSpc>
              <a:buBlip>
                <a:blip r:embed="rId2"/>
              </a:buBlip>
            </a:pPr>
            <a:endParaRPr lang="en-US" sz="2200" dirty="0"/>
          </a:p>
          <a:p>
            <a:pPr lvl="0" algn="r" rtl="1">
              <a:lnSpc>
                <a:spcPct val="120000"/>
              </a:lnSpc>
              <a:buBlip>
                <a:blip r:embed="rId2"/>
              </a:buBlip>
            </a:pPr>
            <a:endParaRPr lang="en-US" sz="2200" dirty="0"/>
          </a:p>
        </p:txBody>
      </p:sp>
      <p:sp>
        <p:nvSpPr>
          <p:cNvPr id="4" name="TextBox 3">
            <a:extLst>
              <a:ext uri="{FF2B5EF4-FFF2-40B4-BE49-F238E27FC236}">
                <a16:creationId xmlns:a16="http://schemas.microsoft.com/office/drawing/2014/main" id="{1B404CFB-CDAB-46F2-AD6A-D3766449A189}"/>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967638726"/>
      </p:ext>
    </p:extLst>
  </p:cSld>
  <p:clrMapOvr>
    <a:masterClrMapping/>
  </p:clrMapOvr>
  <p:transition>
    <p:wipe dir="u"/>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8929718" cy="6357958"/>
          </a:xfrm>
        </p:spPr>
        <p:txBody>
          <a:bodyPr>
            <a:normAutofit/>
          </a:bodyPr>
          <a:lstStyle/>
          <a:p>
            <a:pPr lvl="0" algn="r" rtl="1">
              <a:lnSpc>
                <a:spcPct val="120000"/>
              </a:lnSpc>
              <a:buBlip>
                <a:blip r:embed="rId2"/>
              </a:buBlip>
            </a:pPr>
            <a:r>
              <a:rPr lang="fa-IR" sz="2200" dirty="0"/>
              <a:t>4- در فرم مزبور مشخص نیست که مسئولیت حسابرس اظهار نظر نسبت یه درآمد مشمول مالیات است یا تعیین ان،  چرا که اظهارنظر نسبت به تعیین درآمد مشمول مالیات، بی معنی است و تعیین درآمد مشمول مالیات از طریق حسابرسی امکان پذیر نیست و نتیجه‌ی هر حسابرسی اظهارنظر نسبت به ادعای شخص دیگری است نه تعیین آن.</a:t>
            </a:r>
          </a:p>
          <a:p>
            <a:pPr lvl="0" algn="r" rtl="1">
              <a:lnSpc>
                <a:spcPct val="120000"/>
              </a:lnSpc>
              <a:buNone/>
            </a:pPr>
            <a:endParaRPr lang="fa-IR" sz="2200" dirty="0"/>
          </a:p>
          <a:p>
            <a:pPr lvl="0" algn="r" rtl="1">
              <a:lnSpc>
                <a:spcPct val="120000"/>
              </a:lnSpc>
              <a:buBlip>
                <a:blip r:embed="rId2"/>
              </a:buBlip>
            </a:pPr>
            <a:r>
              <a:rPr lang="fa-IR" sz="2200" dirty="0"/>
              <a:t>5- در بند مقدمه اشاره شود که اظهارنامه، ترازنامه و .....مورد حسابرسی مالیاتی قرار گرفته است. تا کنون استانداردی به نام استاندارد حسابرسی مالیاتی تدوین نشده است و اگر منظور از استاندارد حسابرسی در گزارش حسابرسی مالیاتی همان استاندارد های حسابرسی سازمان حسابرسی است باید اذعان داشت که آن استانداردهای مربوط به اهمیت، برآورد خطر، روش های تحلیلی و نمونه‌گیری با اهداف و نوع گزارشگری حسابرسی مالیاتی تفاوت های فاحش دارد.</a:t>
            </a:r>
          </a:p>
          <a:p>
            <a:pPr algn="r" rtl="1">
              <a:buBlip>
                <a:blip r:embed="rId2"/>
              </a:buBlip>
            </a:pPr>
            <a:endParaRPr lang="en-US" sz="2200" dirty="0"/>
          </a:p>
          <a:p>
            <a:pPr algn="r" rtl="1">
              <a:lnSpc>
                <a:spcPct val="120000"/>
              </a:lnSpc>
              <a:buBlip>
                <a:blip r:embed="rId2"/>
              </a:buBlip>
            </a:pPr>
            <a:endParaRPr lang="en-US" sz="2200" dirty="0"/>
          </a:p>
        </p:txBody>
      </p:sp>
      <p:sp>
        <p:nvSpPr>
          <p:cNvPr id="4" name="TextBox 3">
            <a:extLst>
              <a:ext uri="{FF2B5EF4-FFF2-40B4-BE49-F238E27FC236}">
                <a16:creationId xmlns:a16="http://schemas.microsoft.com/office/drawing/2014/main" id="{953677F4-E1C3-48C9-A873-55602AA9B666}"/>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015174338"/>
      </p:ext>
    </p:extLst>
  </p:cSld>
  <p:clrMapOvr>
    <a:masterClrMapping/>
  </p:clrMapOvr>
  <p:transition>
    <p:wipe dir="u"/>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29600" cy="1143000"/>
          </a:xfrm>
        </p:spPr>
        <p:txBody>
          <a:bodyPr>
            <a:noAutofit/>
          </a:bodyPr>
          <a:lstStyle/>
          <a:p>
            <a:pPr algn="r"/>
            <a:r>
              <a:rPr lang="ar-SA" sz="2800" b="1" dirty="0"/>
              <a:t>مزاياي اجراي ماده 272 قانون مالياتهاي</a:t>
            </a:r>
            <a:r>
              <a:rPr lang="fa-IR" sz="2800" b="1" dirty="0"/>
              <a:t> </a:t>
            </a:r>
            <a:r>
              <a:rPr lang="ar-SA" sz="2800" b="1" dirty="0"/>
              <a:t>مستق</a:t>
            </a:r>
            <a:r>
              <a:rPr lang="fa-IR" sz="2800" b="1" dirty="0"/>
              <a:t>یم</a:t>
            </a:r>
            <a:endParaRPr lang="en-US" sz="2800" dirty="0"/>
          </a:p>
        </p:txBody>
      </p:sp>
      <p:sp>
        <p:nvSpPr>
          <p:cNvPr id="3" name="Content Placeholder 2"/>
          <p:cNvSpPr>
            <a:spLocks noGrp="1"/>
          </p:cNvSpPr>
          <p:nvPr>
            <p:ph idx="1"/>
          </p:nvPr>
        </p:nvSpPr>
        <p:spPr>
          <a:xfrm>
            <a:off x="2571736" y="1071546"/>
            <a:ext cx="6115064" cy="5786454"/>
          </a:xfrm>
        </p:spPr>
        <p:txBody>
          <a:bodyPr>
            <a:noAutofit/>
          </a:bodyPr>
          <a:lstStyle/>
          <a:p>
            <a:pPr algn="r" rtl="1">
              <a:buNone/>
            </a:pPr>
            <a:r>
              <a:rPr lang="fa-IR" sz="2200" dirty="0"/>
              <a:t>1) كاهش نقش اجرايي دولت به دليل واگذاري بخشي از وظايف اجرايي به بخش خصوصي</a:t>
            </a:r>
            <a:endParaRPr lang="en-US" sz="2200" dirty="0"/>
          </a:p>
          <a:p>
            <a:pPr algn="r" rtl="1">
              <a:buNone/>
            </a:pPr>
            <a:r>
              <a:rPr lang="fa-IR" sz="2200" dirty="0"/>
              <a:t>2) كاهش بخشي از حجم امور مالياتي محوله به سازمان امور مالياتي بويژه در واحد تشخيص و رسيدگي ماليات و در نتيجه كاهش هزينه هاي وصول ماليات</a:t>
            </a:r>
            <a:r>
              <a:rPr lang="en-US" sz="2200" dirty="0"/>
              <a:t>.</a:t>
            </a:r>
          </a:p>
          <a:p>
            <a:pPr algn="r" rtl="1">
              <a:buNone/>
            </a:pPr>
            <a:r>
              <a:rPr lang="fa-IR" sz="2200" dirty="0"/>
              <a:t>3) اجراي عمليات حسابرسي با صرف وقت و نيروي انساني كافي و عدم وجود محدوديتهاي سازمان امور مالياتي در نتيجه حسابرسي مالياتي جامع زمينه تحقق عدالت مالياتي را فراهم خواهد نمود</a:t>
            </a:r>
            <a:r>
              <a:rPr lang="en-US" sz="2200" dirty="0"/>
              <a:t>.</a:t>
            </a:r>
          </a:p>
          <a:p>
            <a:pPr algn="r" rtl="1">
              <a:buNone/>
            </a:pPr>
            <a:r>
              <a:rPr lang="fa-IR" sz="2200" dirty="0"/>
              <a:t>4) تسريع در امر رسيدگي، تشخيص و وصول ماليات</a:t>
            </a:r>
            <a:r>
              <a:rPr lang="en-US" sz="2200" dirty="0"/>
              <a:t>.</a:t>
            </a:r>
          </a:p>
          <a:p>
            <a:pPr algn="r" rtl="1">
              <a:buNone/>
            </a:pPr>
            <a:r>
              <a:rPr lang="fa-IR" sz="2200" dirty="0"/>
              <a:t>5) موكول نمودن قبول گزارش حسابرسي مالياتي به تهيه و ارائه گزارش حسابرسي مالي موجب شفافيت و افزايش ضريب اطمينان به صورتهاي مالي مي گردد</a:t>
            </a:r>
            <a:r>
              <a:rPr lang="en-US" sz="2200" dirty="0"/>
              <a:t>.</a:t>
            </a:r>
          </a:p>
          <a:p>
            <a:pPr algn="r" rtl="1">
              <a:buNone/>
            </a:pPr>
            <a:r>
              <a:rPr lang="fa-IR" sz="2200" dirty="0"/>
              <a:t>6) افزايش نقش نظارتي دولت از طريق مجامع حرفه اي</a:t>
            </a:r>
            <a:r>
              <a:rPr lang="en-US" sz="2200" dirty="0"/>
              <a:t>.</a:t>
            </a:r>
          </a:p>
          <a:p>
            <a:pPr algn="r">
              <a:buNone/>
            </a:pPr>
            <a:endParaRPr lang="en-US" sz="2200" dirty="0"/>
          </a:p>
        </p:txBody>
      </p:sp>
      <p:cxnSp>
        <p:nvCxnSpPr>
          <p:cNvPr id="4" name="Straight Connector 3"/>
          <p:cNvCxnSpPr/>
          <p:nvPr/>
        </p:nvCxnSpPr>
        <p:spPr>
          <a:xfrm>
            <a:off x="1857356" y="928670"/>
            <a:ext cx="7000924"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descr="صصص.bmp"/>
          <p:cNvPicPr>
            <a:picLocks noChangeAspect="1"/>
          </p:cNvPicPr>
          <p:nvPr/>
        </p:nvPicPr>
        <p:blipFill>
          <a:blip r:embed="rId2"/>
          <a:stretch>
            <a:fillRect/>
          </a:stretch>
        </p:blipFill>
        <p:spPr>
          <a:xfrm>
            <a:off x="0" y="1785926"/>
            <a:ext cx="2643174" cy="4357718"/>
          </a:xfrm>
          <a:prstGeom prst="rect">
            <a:avLst/>
          </a:prstGeom>
        </p:spPr>
      </p:pic>
      <p:sp>
        <p:nvSpPr>
          <p:cNvPr id="6" name="TextBox 5">
            <a:extLst>
              <a:ext uri="{FF2B5EF4-FFF2-40B4-BE49-F238E27FC236}">
                <a16:creationId xmlns:a16="http://schemas.microsoft.com/office/drawing/2014/main" id="{3C1E2F40-22EA-4D98-A9CD-E29059D3AEFB}"/>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201354234"/>
      </p:ext>
    </p:extLst>
  </p:cSld>
  <p:clrMapOvr>
    <a:masterClrMapping/>
  </p:clrMapOvr>
  <p:transition>
    <p:wipe dir="u"/>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Autofit/>
          </a:bodyPr>
          <a:lstStyle/>
          <a:p>
            <a:pPr algn="r"/>
            <a:r>
              <a:rPr lang="fa-IR" sz="2800" b="1" dirty="0"/>
              <a:t>نقاط ضعف اجراي ماده 272 قانون مالياتهاي مستقيم</a:t>
            </a:r>
            <a:br>
              <a:rPr lang="en-US" sz="2800" dirty="0"/>
            </a:br>
            <a:endParaRPr lang="en-US" sz="2800" dirty="0"/>
          </a:p>
        </p:txBody>
      </p:sp>
      <p:sp>
        <p:nvSpPr>
          <p:cNvPr id="3" name="Content Placeholder 2"/>
          <p:cNvSpPr>
            <a:spLocks noGrp="1"/>
          </p:cNvSpPr>
          <p:nvPr>
            <p:ph idx="1"/>
          </p:nvPr>
        </p:nvSpPr>
        <p:spPr>
          <a:xfrm>
            <a:off x="2100242" y="785794"/>
            <a:ext cx="7043758" cy="6072206"/>
          </a:xfrm>
        </p:spPr>
        <p:txBody>
          <a:bodyPr>
            <a:normAutofit fontScale="70000" lnSpcReduction="20000"/>
          </a:bodyPr>
          <a:lstStyle/>
          <a:p>
            <a:pPr marL="514350" indent="-514350" algn="r" rtl="1">
              <a:buAutoNum type="arabicParenR"/>
            </a:pPr>
            <a:r>
              <a:rPr lang="fa-IR" dirty="0"/>
              <a:t>فقدان تجربه، اطلاعات و دانش مالياتي لازم و يا عدم برداشت صحيح </a:t>
            </a:r>
          </a:p>
          <a:p>
            <a:pPr marL="514350" indent="-514350" algn="r" rtl="1">
              <a:buNone/>
            </a:pPr>
            <a:r>
              <a:rPr lang="fa-IR" dirty="0"/>
              <a:t>     از بخشنامه ها، دستورالعمل ها، قوانين و مقررات مالياتي</a:t>
            </a:r>
            <a:r>
              <a:rPr lang="en-US" dirty="0"/>
              <a:t>.</a:t>
            </a:r>
          </a:p>
          <a:p>
            <a:pPr algn="r" rtl="1">
              <a:buNone/>
            </a:pPr>
            <a:r>
              <a:rPr lang="fa-IR" dirty="0"/>
              <a:t>2) وابستگي مستقيم درآمد حق الزحمه موسسات حسابرسي به شركتها و موسسات صاحبكار موجب كاهش در اصل استقلال و بي طرفي كامل </a:t>
            </a:r>
          </a:p>
          <a:p>
            <a:pPr algn="r" rtl="1">
              <a:buNone/>
            </a:pPr>
            <a:r>
              <a:rPr lang="fa-IR" dirty="0"/>
              <a:t>     مي شود</a:t>
            </a:r>
            <a:r>
              <a:rPr lang="en-US" dirty="0"/>
              <a:t>.</a:t>
            </a:r>
          </a:p>
          <a:p>
            <a:pPr algn="r" rtl="1">
              <a:buNone/>
            </a:pPr>
            <a:r>
              <a:rPr lang="fa-IR" dirty="0"/>
              <a:t>3) عدم دسترسي سازمان امور مالياتي به دفاتر، اسناد و مدارك اشخاص مورد رسيدگي جهت كنترل، نظارت و تأييد عمليات حسابرسي مالياتي انجام شده</a:t>
            </a:r>
            <a:r>
              <a:rPr lang="en-US" dirty="0"/>
              <a:t>.</a:t>
            </a:r>
          </a:p>
          <a:p>
            <a:pPr algn="r" rtl="1">
              <a:buNone/>
            </a:pPr>
            <a:r>
              <a:rPr lang="fa-IR" dirty="0"/>
              <a:t>4) عدم وجود يا ضعف دستگاه نظارتي در كنترل عملكرد موسسات حسابرسي و نبود تشريفات و جرايم متناسب با قصوريا سهل انگاري در عمليات حسابرسي مالياتي</a:t>
            </a:r>
            <a:r>
              <a:rPr lang="en-US" dirty="0"/>
              <a:t>.</a:t>
            </a:r>
          </a:p>
          <a:p>
            <a:pPr algn="r" rtl="1">
              <a:buNone/>
            </a:pPr>
            <a:r>
              <a:rPr lang="fa-IR" dirty="0"/>
              <a:t>5)ديدگاه غالب حسابرسان در تعيين درآمد مشمول ماليات صرفاً بر اساس رسيدگي به دفاتر بوده كه اين امر موجبات غفلت از موارد عدم رعايت آئين نامه تحرير دفاتر، كشف تقلب و كتمان خواهد گرديد</a:t>
            </a:r>
            <a:r>
              <a:rPr lang="en-US" dirty="0"/>
              <a:t>.</a:t>
            </a:r>
          </a:p>
          <a:p>
            <a:pPr algn="r" rtl="1">
              <a:buNone/>
            </a:pPr>
            <a:r>
              <a:rPr lang="fa-IR" dirty="0"/>
              <a:t>6) عدم وجود استانداردهاي مدون رسيدگي جهت حسابرسي مالياتي و الزام به رعايت آنها از طرف حسابرسان</a:t>
            </a:r>
            <a:r>
              <a:rPr lang="en-US" dirty="0"/>
              <a:t>.</a:t>
            </a:r>
          </a:p>
          <a:p>
            <a:pPr algn="r" rtl="1">
              <a:buNone/>
            </a:pPr>
            <a:r>
              <a:rPr lang="fa-IR" dirty="0"/>
              <a:t>7) عدم بهره مندي حسابرسان از قدرت اجرايي و حاكميتي سازمان امور مالياتي در جهت پيگيري موثر و دقيق حقوق دولت</a:t>
            </a:r>
            <a:r>
              <a:rPr lang="en-US" dirty="0"/>
              <a:t>.</a:t>
            </a:r>
          </a:p>
          <a:p>
            <a:pPr algn="r">
              <a:buNone/>
            </a:pPr>
            <a:endParaRPr lang="en-US" dirty="0"/>
          </a:p>
        </p:txBody>
      </p:sp>
      <p:cxnSp>
        <p:nvCxnSpPr>
          <p:cNvPr id="4" name="Straight Connector 3"/>
          <p:cNvCxnSpPr/>
          <p:nvPr/>
        </p:nvCxnSpPr>
        <p:spPr>
          <a:xfrm>
            <a:off x="2143076" y="714356"/>
            <a:ext cx="7000924" cy="1588"/>
          </a:xfrm>
          <a:prstGeom prst="line">
            <a:avLst/>
          </a:prstGeom>
          <a:ln w="5715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descr="untitled.bmp"/>
          <p:cNvPicPr>
            <a:picLocks noChangeAspect="1"/>
          </p:cNvPicPr>
          <p:nvPr/>
        </p:nvPicPr>
        <p:blipFill>
          <a:blip r:embed="rId2"/>
          <a:stretch>
            <a:fillRect/>
          </a:stretch>
        </p:blipFill>
        <p:spPr>
          <a:xfrm>
            <a:off x="1" y="571480"/>
            <a:ext cx="2285983" cy="6286520"/>
          </a:xfrm>
          <a:prstGeom prst="rect">
            <a:avLst/>
          </a:prstGeom>
        </p:spPr>
      </p:pic>
    </p:spTree>
    <p:extLst>
      <p:ext uri="{BB962C8B-B14F-4D97-AF65-F5344CB8AC3E}">
        <p14:creationId xmlns:p14="http://schemas.microsoft.com/office/powerpoint/2010/main" val="3441801392"/>
      </p:ext>
    </p:extLst>
  </p:cSld>
  <p:clrMapOvr>
    <a:masterClrMapping/>
  </p:clrMapOvr>
  <p:transition>
    <p:wipe dir="u"/>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928688"/>
            <a:ext cx="7772400" cy="4840287"/>
          </a:xfrm>
        </p:spPr>
        <p:txBody>
          <a:bodyPr/>
          <a:lstStyle/>
          <a:p>
            <a:pPr algn="ctr">
              <a:defRPr/>
            </a:pPr>
            <a:br>
              <a:rPr lang="en-US" dirty="0">
                <a:cs typeface="B Nazanin" pitchFamily="2" charset="-78"/>
              </a:rPr>
            </a:br>
            <a:br>
              <a:rPr lang="fa-IR" dirty="0">
                <a:cs typeface="B Nazanin" pitchFamily="2" charset="-78"/>
              </a:rPr>
            </a:br>
            <a:r>
              <a:rPr lang="fa-IR" b="0" dirty="0">
                <a:effectLst/>
                <a:cs typeface="B Nazanin" pitchFamily="2" charset="-78"/>
              </a:rPr>
              <a:t>با تشکر از همراهی</a:t>
            </a:r>
            <a:br>
              <a:rPr lang="fa-IR" b="0" dirty="0">
                <a:effectLst/>
                <a:cs typeface="B Nazanin" pitchFamily="2" charset="-78"/>
              </a:rPr>
            </a:br>
            <a:r>
              <a:rPr lang="fa-IR" b="0" dirty="0">
                <a:effectLst/>
                <a:cs typeface="B Nazanin" pitchFamily="2" charset="-78"/>
              </a:rPr>
              <a:t>استاد محترم دکتر نوری فــــــرد</a:t>
            </a:r>
            <a:br>
              <a:rPr lang="fa-IR" b="0" dirty="0">
                <a:effectLst/>
                <a:cs typeface="B Nazanin" pitchFamily="2" charset="-78"/>
              </a:rPr>
            </a:br>
            <a:r>
              <a:rPr lang="fa-IR" b="0" dirty="0">
                <a:effectLst/>
                <a:cs typeface="B Nazanin" pitchFamily="2" charset="-78"/>
              </a:rPr>
              <a:t>و  دوستان گرامی</a:t>
            </a:r>
          </a:p>
        </p:txBody>
      </p:sp>
      <p:sp>
        <p:nvSpPr>
          <p:cNvPr id="3" name="TextBox 2">
            <a:extLst>
              <a:ext uri="{FF2B5EF4-FFF2-40B4-BE49-F238E27FC236}">
                <a16:creationId xmlns:a16="http://schemas.microsoft.com/office/drawing/2014/main" id="{53244B80-6B40-4070-985D-F24AFC7A2FFC}"/>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415624413"/>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11.jpg"/>
          <p:cNvPicPr>
            <a:picLocks noChangeAspect="1"/>
          </p:cNvPicPr>
          <p:nvPr/>
        </p:nvPicPr>
        <p:blipFill>
          <a:blip r:embed="rId2"/>
          <a:stretch>
            <a:fillRect/>
          </a:stretch>
        </p:blipFill>
        <p:spPr>
          <a:xfrm>
            <a:off x="26889" y="238972"/>
            <a:ext cx="5429255" cy="6572272"/>
          </a:xfrm>
          <a:prstGeom prst="rect">
            <a:avLst/>
          </a:prstGeom>
        </p:spPr>
      </p:pic>
      <p:sp>
        <p:nvSpPr>
          <p:cNvPr id="5" name="Rectangle 4"/>
          <p:cNvSpPr/>
          <p:nvPr/>
        </p:nvSpPr>
        <p:spPr>
          <a:xfrm>
            <a:off x="5652120" y="1052736"/>
            <a:ext cx="3015403" cy="4968551"/>
          </a:xfrm>
          <a:prstGeom prst="rect">
            <a:avLst/>
          </a:prstGeom>
          <a:noFill/>
          <a:ln>
            <a:solidFill>
              <a:srgbClr val="FF0000"/>
            </a:solidFill>
          </a:ln>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7200" b="1" cap="none" spc="0" dirty="0">
              <a:ln w="11430"/>
              <a:solidFill>
                <a:schemeClr val="accent2">
                  <a:lumMod val="75000"/>
                </a:schemeClr>
              </a:solidFill>
              <a:effectLst>
                <a:outerShdw blurRad="80000" dist="40000" dir="5040000" algn="tl">
                  <a:srgbClr val="000000">
                    <a:alpha val="30000"/>
                  </a:srgbClr>
                </a:outerShdw>
              </a:effectLst>
            </a:endParaRPr>
          </a:p>
        </p:txBody>
      </p:sp>
      <p:sp>
        <p:nvSpPr>
          <p:cNvPr id="3" name="Rectangle 2"/>
          <p:cNvSpPr/>
          <p:nvPr/>
        </p:nvSpPr>
        <p:spPr>
          <a:xfrm>
            <a:off x="5652120" y="1196752"/>
            <a:ext cx="3015403" cy="4401205"/>
          </a:xfrm>
          <a:prstGeom prst="rect">
            <a:avLst/>
          </a:prstGeom>
        </p:spPr>
        <p:txBody>
          <a:bodyPr wrap="square">
            <a:spAutoFit/>
          </a:bodyPr>
          <a:lstStyle/>
          <a:p>
            <a:pPr algn="ctr"/>
            <a:br>
              <a:rPr lang="fa-IR" sz="4000" dirty="0"/>
            </a:br>
            <a:r>
              <a:rPr lang="fa-IR" sz="4000" dirty="0"/>
              <a:t>با تشکر از همراهی</a:t>
            </a:r>
            <a:br>
              <a:rPr lang="fa-IR" sz="4000" dirty="0"/>
            </a:br>
            <a:r>
              <a:rPr lang="fa-IR" sz="4000" dirty="0"/>
              <a:t>استاد محترم دکتر نوری فــــــرد</a:t>
            </a:r>
            <a:br>
              <a:rPr lang="fa-IR" sz="4000" dirty="0"/>
            </a:br>
            <a:r>
              <a:rPr lang="fa-IR" sz="4000" dirty="0"/>
              <a:t>و  دوستان گرامی</a:t>
            </a:r>
          </a:p>
        </p:txBody>
      </p:sp>
      <p:sp>
        <p:nvSpPr>
          <p:cNvPr id="6" name="TextBox 5">
            <a:extLst>
              <a:ext uri="{FF2B5EF4-FFF2-40B4-BE49-F238E27FC236}">
                <a16:creationId xmlns:a16="http://schemas.microsoft.com/office/drawing/2014/main" id="{BFBC1F2A-2968-4451-9CC4-7F5A8D764B87}"/>
              </a:ext>
            </a:extLst>
          </p:cNvPr>
          <p:cNvSpPr txBox="1"/>
          <p:nvPr/>
        </p:nvSpPr>
        <p:spPr>
          <a:xfrm>
            <a:off x="755576" y="6465790"/>
            <a:ext cx="4572000" cy="369332"/>
          </a:xfrm>
          <a:prstGeom prst="rect">
            <a:avLst/>
          </a:prstGeom>
          <a:noFill/>
        </p:spPr>
        <p:txBody>
          <a:bodyPr wrap="square">
            <a:spAutoFit/>
          </a:bodyPr>
          <a:lstStyle/>
          <a:p>
            <a:r>
              <a:rPr lang="en-US" dirty="0"/>
              <a:t>www.irhesabdaran.ir</a:t>
            </a:r>
          </a:p>
        </p:txBody>
      </p:sp>
      <p:sp>
        <p:nvSpPr>
          <p:cNvPr id="7" name="TextBox 6">
            <a:extLst>
              <a:ext uri="{FF2B5EF4-FFF2-40B4-BE49-F238E27FC236}">
                <a16:creationId xmlns:a16="http://schemas.microsoft.com/office/drawing/2014/main" id="{90FA38CD-49E7-4461-9DDD-7C5A6EA2770A}"/>
              </a:ext>
            </a:extLst>
          </p:cNvPr>
          <p:cNvSpPr txBox="1"/>
          <p:nvPr/>
        </p:nvSpPr>
        <p:spPr>
          <a:xfrm>
            <a:off x="4296972" y="6474271"/>
            <a:ext cx="4572000"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71339560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18" presetClass="entr" presetSubtype="1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pPr algn="r" rtl="1">
              <a:buNone/>
            </a:pPr>
            <a:r>
              <a:rPr lang="fa-IR" dirty="0">
                <a:cs typeface="2  Badr" pitchFamily="2" charset="-78"/>
              </a:rPr>
              <a:t>برخي صاحب نظران بر اين باورند كه حسابرسي مالياتي نوعي حسابرسي رعايت (يكي از انواع خدمات اعتبار دهي) است در صورتي كه در حسابرسي رعايت نيز حسابرسان صرفا به به ميزان رعايت ادعا با ضوابط از پيش تعيين شده اظهار نظر مي كنند و مورد ادعا را تعيين نمي كنند. </a:t>
            </a:r>
          </a:p>
          <a:p>
            <a:pPr algn="r" rtl="1">
              <a:buNone/>
            </a:pPr>
            <a:endParaRPr lang="en-US" dirty="0">
              <a:cs typeface="2  Badr" pitchFamily="2" charset="-78"/>
            </a:endParaRPr>
          </a:p>
          <a:p>
            <a:pPr algn="r" rtl="1">
              <a:buNone/>
            </a:pPr>
            <a:r>
              <a:rPr lang="fa-IR" dirty="0">
                <a:cs typeface="2  Badr" pitchFamily="2" charset="-78"/>
              </a:rPr>
              <a:t>در صورتي كه حسابرسي مالياتي را نوعي حسابرسي رعايت فرض كنيم در اين صورت گزارش حسابرس مالياتي بايد حاكي از رعايت قوانين و مقررات توسط مودي باشد و نه تعيين درآمد مشمول ماليات.</a:t>
            </a:r>
          </a:p>
          <a:p>
            <a:pPr algn="r" rtl="1">
              <a:buNone/>
            </a:pPr>
            <a:endParaRPr lang="en-US" dirty="0">
              <a:cs typeface="2  Badr" pitchFamily="2" charset="-78"/>
            </a:endParaRPr>
          </a:p>
          <a:p>
            <a:pPr algn="r">
              <a:buNone/>
            </a:pPr>
            <a:r>
              <a:rPr lang="fa-IR" dirty="0">
                <a:cs typeface="2  Badr" pitchFamily="2" charset="-78"/>
              </a:rPr>
              <a:t>تنها استاندارد قابل انطباق با حسابرسي مالياتي در حال حاضر ، استاندارد اظهار نظر نسبت به ذخيره ماليات به عنوان يكي از اقلام صورتهاي مالي است(استاندارد حسابرسي 800). در اين نوع گزارش حسابرس نسبت به كفايت ذخيره ماليات به عنوان يك قلم از صورتهاي مالي اظهار نظر مي كند و اين اظهار نظر به منزله تشخيص يا تعيين ادعا(ذخيره ماليات ) نخواهد بود.</a:t>
            </a:r>
            <a:endParaRPr lang="en-US" dirty="0">
              <a:cs typeface="2  Badr" pitchFamily="2" charset="-78"/>
            </a:endParaRPr>
          </a:p>
        </p:txBody>
      </p:sp>
    </p:spTree>
    <p:extLst>
      <p:ext uri="{BB962C8B-B14F-4D97-AF65-F5344CB8AC3E}">
        <p14:creationId xmlns:p14="http://schemas.microsoft.com/office/powerpoint/2010/main" val="527198651"/>
      </p:ext>
    </p:extLst>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304800" y="3048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r>
              <a:rPr lang="fa-IR" i="1">
                <a:cs typeface="B Nazanin" pitchFamily="2" charset="-78"/>
              </a:rPr>
              <a:t>دستور العمل حسابرسی مالیاتی برای حسابداران رسمی و موسسات حسابرسی عضو جامعه حسابداران رسمی ایران موضوع                                                                                                                 بخشنامه 200/56358/ص مورخ 1388/06/11 </a:t>
            </a:r>
            <a:endParaRPr lang="en-US" i="1">
              <a:cs typeface="B Nazanin" pitchFamily="2" charset="-78"/>
            </a:endParaRPr>
          </a:p>
        </p:txBody>
      </p:sp>
      <p:sp>
        <p:nvSpPr>
          <p:cNvPr id="6" name="TextBox 5"/>
          <p:cNvSpPr txBox="1"/>
          <p:nvPr/>
        </p:nvSpPr>
        <p:spPr>
          <a:xfrm>
            <a:off x="381000" y="1066800"/>
            <a:ext cx="8458200" cy="5308600"/>
          </a:xfrm>
          <a:prstGeom prst="rect">
            <a:avLst/>
          </a:prstGeom>
          <a:noFill/>
        </p:spPr>
        <p:txBody>
          <a:bodyPr>
            <a:spAutoFit/>
          </a:bodyPr>
          <a:lstStyle/>
          <a:p>
            <a:pPr algn="just">
              <a:lnSpc>
                <a:spcPct val="150000"/>
              </a:lnSpc>
              <a:defRPr/>
            </a:pPr>
            <a:r>
              <a:rPr lang="fa-IR" sz="1600" b="1" dirty="0">
                <a:cs typeface="B Nazanin" pitchFamily="2" charset="-78"/>
              </a:rPr>
              <a:t>نمونه گزارش حسابرسی مالیاتی موضوع ماده 272 ق.م.م توسط سازمان امور مالیاتی کشور تنظیم و جهت استفاده سازمان حسابرسی و حسابداران رسمی منتشر شده لذا سازمان حسابرسی و حسابداران رسمی و موسسات حسابرسی عضو جامعه حسابداران رسمی ایران ملزم هستند در تهیه گزارش شرکتها و موسسات حسابرسی دقیقاً وفق فرم مذکور‌عمل نمایند، به نحوی که پاسخ تمام قسمتهای آن از جمله معاملات با اشخاص ثالث، مالیات‌های تکلیفی و هزینه‌ها دقیقاً داده شود.علاوه بر دقت در مندرجات فرم یاد شده و پاسخگویی به هریک از موارد، حسابداران مزبور در رسیدگی و تنظیم گزارش ملزم به رعایت قوانین و مقررات مالیاتی و استاندارد‌های حسابرسی می باشندکه در این مقوله به ذکر برخی نکات مهم به شرح زیر اکتفا می شود:</a:t>
            </a:r>
            <a:endParaRPr lang="en-US" sz="1600" b="1" dirty="0">
              <a:cs typeface="B Nazanin" pitchFamily="2" charset="-78"/>
            </a:endParaRPr>
          </a:p>
          <a:p>
            <a:pPr algn="just">
              <a:lnSpc>
                <a:spcPct val="150000"/>
              </a:lnSpc>
              <a:defRPr/>
            </a:pPr>
            <a:endParaRPr lang="en-US" sz="1400" b="1" dirty="0">
              <a:cs typeface="B Nazanin" pitchFamily="2" charset="-78"/>
            </a:endParaRPr>
          </a:p>
          <a:p>
            <a:pPr algn="just">
              <a:lnSpc>
                <a:spcPct val="150000"/>
              </a:lnSpc>
              <a:defRPr/>
            </a:pPr>
            <a:endParaRPr lang="en-US" sz="1400" b="1" dirty="0">
              <a:cs typeface="B Nazanin" pitchFamily="2" charset="-78"/>
            </a:endParaRPr>
          </a:p>
          <a:p>
            <a:pPr marL="342900" indent="-342900" algn="justLow">
              <a:lnSpc>
                <a:spcPct val="150000"/>
              </a:lnSpc>
              <a:defRPr/>
            </a:pPr>
            <a:r>
              <a:rPr lang="en-US" dirty="0">
                <a:cs typeface="B Nazanin" pitchFamily="2" charset="-78"/>
              </a:rPr>
              <a:t> </a:t>
            </a:r>
            <a:r>
              <a:rPr lang="en-US" b="1" dirty="0">
                <a:effectLst>
                  <a:outerShdw blurRad="38100" dist="38100" dir="2700000" algn="tl">
                    <a:srgbClr val="000000">
                      <a:alpha val="43137"/>
                    </a:srgbClr>
                  </a:outerShdw>
                </a:effectLst>
                <a:cs typeface="B Nazanin" pitchFamily="2" charset="-78"/>
              </a:rPr>
              <a:t>(1</a:t>
            </a:r>
            <a:r>
              <a:rPr lang="fa-IR" dirty="0">
                <a:cs typeface="B Nazanin" pitchFamily="2" charset="-78"/>
              </a:rPr>
              <a:t>مبنای درآمد مشمول مالیات، قانون مالیات‌های مستقیم و مقررات مربوط به آن است که عندالاقتضاء با در نظر گرفتن سایر قوانین موضوعه از جمله قانون تجارت، قوانین بودجه سنواتی، و اساسنامه قانونی شرکتهای دولتی و استاندارد‌های حسابداری (تا آن حد که مغایرت آشکار با قانون مالیات های مستقیم نداشته باشد) اعمال می شود.         </a:t>
            </a:r>
          </a:p>
          <a:p>
            <a:pPr marL="342900" indent="-342900" algn="just">
              <a:lnSpc>
                <a:spcPct val="150000"/>
              </a:lnSpc>
              <a:buFontTx/>
              <a:buAutoNum type="arabicParenR"/>
              <a:defRPr/>
            </a:pPr>
            <a:endParaRPr lang="fa-IR" sz="1400" dirty="0">
              <a:cs typeface="B Nazanin" pitchFamily="2" charset="-78"/>
            </a:endParaRPr>
          </a:p>
          <a:p>
            <a:pPr algn="just">
              <a:lnSpc>
                <a:spcPct val="150000"/>
              </a:lnSpc>
              <a:defRPr/>
            </a:pPr>
            <a:endParaRPr lang="en-US" dirty="0">
              <a:cs typeface="B Nazanin" pitchFamily="2" charset="-78"/>
            </a:endParaRPr>
          </a:p>
        </p:txBody>
      </p:sp>
    </p:spTree>
    <p:extLst>
      <p:ext uri="{BB962C8B-B14F-4D97-AF65-F5344CB8AC3E}">
        <p14:creationId xmlns:p14="http://schemas.microsoft.com/office/powerpoint/2010/main" val="2674621679"/>
      </p:ext>
    </p:extLst>
  </p:cSld>
  <p:clrMapOvr>
    <a:masterClrMapping/>
  </p:clrMapOvr>
  <p:transition>
    <p:wipe dir="u"/>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11213</Words>
  <Application>Microsoft Office PowerPoint</Application>
  <PresentationFormat>On-screen Show (4:3)</PresentationFormat>
  <Paragraphs>1076</Paragraphs>
  <Slides>79</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79</vt:i4>
      </vt:variant>
    </vt:vector>
  </HeadingPairs>
  <TitlesOfParts>
    <vt:vector size="90" baseType="lpstr">
      <vt:lpstr>Arial</vt:lpstr>
      <vt:lpstr>B Nazanin</vt:lpstr>
      <vt:lpstr>B Zar</vt:lpstr>
      <vt:lpstr>Calibri</vt:lpstr>
      <vt:lpstr>Garamond</vt:lpstr>
      <vt:lpstr>Tahoma</vt:lpstr>
      <vt:lpstr>Times New Roman</vt:lpstr>
      <vt:lpstr>Wingdings</vt:lpstr>
      <vt:lpstr>1_Office Theme</vt:lpstr>
      <vt:lpstr>Office Theme</vt:lpstr>
      <vt:lpstr>2_Office Theme</vt:lpstr>
      <vt:lpstr>PowerPoint Presentation</vt:lpstr>
      <vt:lpstr>PowerPoint Presentation</vt:lpstr>
      <vt:lpstr>PowerPoint Presentation</vt:lpstr>
      <vt:lpstr>PowerPoint Presentation</vt:lpstr>
      <vt:lpstr>آيا اطلاق واژه حسابرسي به حسابرسي مالياتي صحيح است ؟ </vt:lpstr>
      <vt:lpstr>انواع حسابرسي </vt:lpstr>
      <vt:lpstr>حسابرسي مالياتي در كدام دسته از خدمات اعتبار بخشي حسابرسان و انواع حسابرسي قرار مي گيرد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جایگاه حسابرسی مالیاتی در دنیا                      نقطه نظر صاحب نظران در خصوص حسابرسی مالیاتی</vt:lpstr>
      <vt:lpstr> دکتر حساس یگانه  </vt:lpstr>
      <vt:lpstr> مصاحبه با آقای مهرادفر (مدیر ارشد حسابرسی موسسه مفید راهبر)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توجه به رسیدگی های مالیاتی به عمل آمده: </vt:lpstr>
      <vt:lpstr>ایرادات گزارش حسابرسی مالیاتی</vt:lpstr>
      <vt:lpstr>PowerPoint Presentation</vt:lpstr>
      <vt:lpstr>PowerPoint Presentation</vt:lpstr>
      <vt:lpstr>مزاياي اجراي ماده 272 قانون مالياتهاي مستقیم</vt:lpstr>
      <vt:lpstr>نقاط ضعف اجراي ماده 272 قانون مالياتهاي مستقيم </vt:lpstr>
      <vt:lpstr>  با تشکر از همراهی استاد محترم دکتر نوری فــــــرد و  دوستان گرامی</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Dear User!</dc:creator>
  <cp:lastModifiedBy>nabizadeh73</cp:lastModifiedBy>
  <cp:revision>20</cp:revision>
  <dcterms:created xsi:type="dcterms:W3CDTF">2013-11-06T12:01:14Z</dcterms:created>
  <dcterms:modified xsi:type="dcterms:W3CDTF">2023-08-30T20:48:02Z</dcterms:modified>
</cp:coreProperties>
</file>