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3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F81BD"/>
    <a:srgbClr val="FFCCFF"/>
    <a:srgbClr val="FFFF99"/>
    <a:srgbClr val="E5F452"/>
    <a:srgbClr val="DCE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1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20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7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9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8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93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7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5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9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3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5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48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4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610480"/>
          </a:xfrm>
        </p:spPr>
        <p:txBody>
          <a:bodyPr>
            <a:normAutofit fontScale="90000"/>
          </a:bodyPr>
          <a:lstStyle/>
          <a:p>
            <a:r>
              <a:rPr lang="fa-I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سیستم های حسابداری</a:t>
            </a:r>
            <a:br>
              <a:rPr lang="fa-I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fa-I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موضوع ارائه : سیستم پرداخت</a:t>
            </a:r>
            <a:br>
              <a:rPr lang="fa-I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fa-I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ارائه دهنده :</a:t>
            </a:r>
            <a:br>
              <a:rPr lang="fa-I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fa-I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استاد مربوطه :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584474" y="688582"/>
            <a:ext cx="3200400" cy="1463040"/>
          </a:xfrm>
        </p:spPr>
        <p:txBody>
          <a:bodyPr>
            <a:normAutofit/>
          </a:bodyPr>
          <a:lstStyle/>
          <a:p>
            <a:pPr algn="ctr"/>
            <a:r>
              <a:rPr lang="fa-IR" sz="6000" dirty="0"/>
              <a:t>به نام خدا</a:t>
            </a:r>
          </a:p>
        </p:txBody>
      </p:sp>
      <p:sp>
        <p:nvSpPr>
          <p:cNvPr id="6" name="Rectangle 5"/>
          <p:cNvSpPr/>
          <p:nvPr/>
        </p:nvSpPr>
        <p:spPr>
          <a:xfrm>
            <a:off x="8229600" y="4585064"/>
            <a:ext cx="548640" cy="212924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703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09451"/>
            <a:ext cx="9720071" cy="6008915"/>
          </a:xfrm>
        </p:spPr>
        <p:txBody>
          <a:bodyPr>
            <a:normAutofit fontScale="92500" lnSpcReduction="10000"/>
          </a:bodyPr>
          <a:lstStyle/>
          <a:p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10- اخذ امضا تحویل گیرنده بر روی برگ پرداخت و تحویل چک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11- درج مهر چک صادر شد بر روس برگ دستور پرداخت و مدارک اولیه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12- بایگانی یک نسخه از برگ پرداخت به ترتیب شماره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13- ورود اطلاعات در سیستم مکانیزه و یا ارسال آنها به دفتر داری و صدور سند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14- در صورت پاسخ خیر ابطال چک و برگ دستور پرداخت و درج مهر باطل شد بر روی آنها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15- بایگانی چک باطل شده به ترتیب شماره به همراه دسته چک مربوط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16- بایگانی دستور پرداخت به همراه مدارک اولیه ذی ربط به ترتیب شماره</a:t>
            </a:r>
          </a:p>
          <a:p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9</a:t>
            </a:r>
          </a:p>
          <a:p>
            <a:endParaRPr lang="fa-IR" dirty="0"/>
          </a:p>
        </p:txBody>
      </p:sp>
      <p:sp>
        <p:nvSpPr>
          <p:cNvPr id="2" name="Rectangle 1"/>
          <p:cNvSpPr/>
          <p:nvPr/>
        </p:nvSpPr>
        <p:spPr>
          <a:xfrm>
            <a:off x="496389" y="509451"/>
            <a:ext cx="653142" cy="1463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1316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25473"/>
            <a:ext cx="11446003" cy="6439988"/>
          </a:xfrm>
        </p:spPr>
        <p:txBody>
          <a:bodyPr>
            <a:normAutofit lnSpcReduction="10000"/>
          </a:bodyPr>
          <a:lstStyle/>
          <a:p>
            <a:endParaRPr lang="fa-IR" dirty="0"/>
          </a:p>
          <a:p>
            <a:r>
              <a:rPr lang="fa-IR" dirty="0"/>
              <a:t>فلوچارت</a:t>
            </a:r>
          </a:p>
          <a:p>
            <a:r>
              <a:rPr lang="fa-IR" dirty="0"/>
              <a:t>4-6</a:t>
            </a:r>
          </a:p>
          <a:p>
            <a:r>
              <a:rPr lang="fa-IR" dirty="0"/>
              <a:t>گردش</a:t>
            </a:r>
          </a:p>
          <a:p>
            <a:r>
              <a:rPr lang="fa-IR" dirty="0"/>
              <a:t>عملیات</a:t>
            </a:r>
          </a:p>
          <a:p>
            <a:r>
              <a:rPr lang="fa-IR" dirty="0"/>
              <a:t>پرداخت</a:t>
            </a:r>
          </a:p>
          <a:p>
            <a:r>
              <a:rPr lang="fa-IR" dirty="0"/>
              <a:t>طی چک </a:t>
            </a:r>
          </a:p>
          <a:p>
            <a:r>
              <a:rPr lang="fa-IR" dirty="0"/>
              <a:t>یا سند</a:t>
            </a:r>
          </a:p>
          <a:p>
            <a:r>
              <a:rPr lang="fa-IR" dirty="0"/>
              <a:t>بهادار</a:t>
            </a:r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r>
              <a:rPr lang="fa-IR" dirty="0"/>
              <a:t>                                                                                 </a:t>
            </a:r>
          </a:p>
          <a:p>
            <a:r>
              <a:rPr lang="fa-IR" dirty="0"/>
              <a:t>                                                                        </a:t>
            </a:r>
            <a:r>
              <a:rPr lang="fa-IR" sz="1400" dirty="0"/>
              <a:t>ادامه عملیات دفتر داری و صدور سند                                                                      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8882743" y="336231"/>
            <a:ext cx="1606731" cy="68253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1-برگ دستور پرداخت</a:t>
            </a:r>
          </a:p>
        </p:txBody>
      </p:sp>
      <p:sp>
        <p:nvSpPr>
          <p:cNvPr id="5" name="Flowchart: Document 4"/>
          <p:cNvSpPr/>
          <p:nvPr/>
        </p:nvSpPr>
        <p:spPr>
          <a:xfrm>
            <a:off x="8882743" y="1240971"/>
            <a:ext cx="1606731" cy="535578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2- چک یا سند بهادار</a:t>
            </a:r>
          </a:p>
        </p:txBody>
      </p:sp>
      <p:sp>
        <p:nvSpPr>
          <p:cNvPr id="10" name="Flowchart: Document 9"/>
          <p:cNvSpPr/>
          <p:nvPr/>
        </p:nvSpPr>
        <p:spPr>
          <a:xfrm>
            <a:off x="7810938" y="3304903"/>
            <a:ext cx="1515292" cy="627017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Flowchart: Document 10"/>
          <p:cNvSpPr/>
          <p:nvPr/>
        </p:nvSpPr>
        <p:spPr>
          <a:xfrm>
            <a:off x="8024187" y="3317966"/>
            <a:ext cx="1593668" cy="64008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اسناد و مدارک اولیه</a:t>
            </a:r>
          </a:p>
        </p:txBody>
      </p:sp>
      <p:sp>
        <p:nvSpPr>
          <p:cNvPr id="12" name="Flowchart: Document 11"/>
          <p:cNvSpPr/>
          <p:nvPr/>
        </p:nvSpPr>
        <p:spPr>
          <a:xfrm>
            <a:off x="8630307" y="2775858"/>
            <a:ext cx="1619795" cy="666205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برگ دستور پرداخت</a:t>
            </a:r>
          </a:p>
        </p:txBody>
      </p:sp>
      <p:sp>
        <p:nvSpPr>
          <p:cNvPr id="13" name="Flowchart: Document 12"/>
          <p:cNvSpPr/>
          <p:nvPr/>
        </p:nvSpPr>
        <p:spPr>
          <a:xfrm>
            <a:off x="8921932" y="2076995"/>
            <a:ext cx="1515291" cy="862148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3-چک</a:t>
            </a:r>
          </a:p>
        </p:txBody>
      </p:sp>
      <p:cxnSp>
        <p:nvCxnSpPr>
          <p:cNvPr id="15" name="Straight Arrow Connector 14"/>
          <p:cNvCxnSpPr>
            <a:stCxn id="11" idx="2"/>
          </p:cNvCxnSpPr>
          <p:nvPr/>
        </p:nvCxnSpPr>
        <p:spPr>
          <a:xfrm>
            <a:off x="8821021" y="3915730"/>
            <a:ext cx="0" cy="617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8432727" y="4532812"/>
            <a:ext cx="893504" cy="5225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4و5و6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8821021" y="5074919"/>
            <a:ext cx="3264" cy="705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537269" y="600891"/>
            <a:ext cx="0" cy="5159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531393" y="5780314"/>
            <a:ext cx="128962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749040" y="600891"/>
            <a:ext cx="3788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49040" y="600891"/>
            <a:ext cx="0" cy="339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Diamond 34"/>
          <p:cNvSpPr/>
          <p:nvPr/>
        </p:nvSpPr>
        <p:spPr>
          <a:xfrm>
            <a:off x="2677885" y="940525"/>
            <a:ext cx="2142309" cy="836024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تصویب شد؟</a:t>
            </a:r>
          </a:p>
        </p:txBody>
      </p:sp>
      <p:cxnSp>
        <p:nvCxnSpPr>
          <p:cNvPr id="37" name="Straight Connector 36"/>
          <p:cNvCxnSpPr>
            <a:stCxn id="35" idx="3"/>
          </p:cNvCxnSpPr>
          <p:nvPr/>
        </p:nvCxnSpPr>
        <p:spPr>
          <a:xfrm>
            <a:off x="4820194" y="1358537"/>
            <a:ext cx="4833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16583" y="1358537"/>
            <a:ext cx="0" cy="41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5" idx="1"/>
          </p:cNvCxnSpPr>
          <p:nvPr/>
        </p:nvCxnSpPr>
        <p:spPr>
          <a:xfrm flipH="1">
            <a:off x="2259874" y="1358537"/>
            <a:ext cx="4180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259874" y="1358537"/>
            <a:ext cx="0" cy="41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1841862" y="1796142"/>
            <a:ext cx="836023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14</a:t>
            </a:r>
          </a:p>
        </p:txBody>
      </p:sp>
      <p:sp>
        <p:nvSpPr>
          <p:cNvPr id="49" name="Flowchart: Document 48"/>
          <p:cNvSpPr/>
          <p:nvPr/>
        </p:nvSpPr>
        <p:spPr>
          <a:xfrm>
            <a:off x="4372796" y="1919461"/>
            <a:ext cx="1404255" cy="476793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Flowchart: Document 49"/>
          <p:cNvSpPr/>
          <p:nvPr/>
        </p:nvSpPr>
        <p:spPr>
          <a:xfrm>
            <a:off x="4658378" y="1695872"/>
            <a:ext cx="1515293" cy="551905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8-برگ پرداخت </a:t>
            </a:r>
          </a:p>
        </p:txBody>
      </p:sp>
      <p:sp>
        <p:nvSpPr>
          <p:cNvPr id="51" name="Oval 50"/>
          <p:cNvSpPr/>
          <p:nvPr/>
        </p:nvSpPr>
        <p:spPr>
          <a:xfrm>
            <a:off x="5049613" y="2835421"/>
            <a:ext cx="789652" cy="5977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200" dirty="0"/>
              <a:t>9و10و11</a:t>
            </a:r>
          </a:p>
        </p:txBody>
      </p:sp>
      <p:cxnSp>
        <p:nvCxnSpPr>
          <p:cNvPr id="55" name="Straight Arrow Connector 54"/>
          <p:cNvCxnSpPr>
            <a:endCxn id="51" idx="0"/>
          </p:cNvCxnSpPr>
          <p:nvPr/>
        </p:nvCxnSpPr>
        <p:spPr>
          <a:xfrm>
            <a:off x="5444439" y="2316172"/>
            <a:ext cx="0" cy="519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1" idx="4"/>
          </p:cNvCxnSpPr>
          <p:nvPr/>
        </p:nvCxnSpPr>
        <p:spPr>
          <a:xfrm>
            <a:off x="5444439" y="3433185"/>
            <a:ext cx="0" cy="308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820194" y="3754008"/>
            <a:ext cx="155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361611" y="3754008"/>
            <a:ext cx="13063" cy="426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820194" y="3754008"/>
            <a:ext cx="0" cy="426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Flowchart: Document 69"/>
          <p:cNvSpPr/>
          <p:nvPr/>
        </p:nvSpPr>
        <p:spPr>
          <a:xfrm>
            <a:off x="6061168" y="4180114"/>
            <a:ext cx="1293221" cy="587829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12-برگ پرداخت</a:t>
            </a:r>
          </a:p>
        </p:txBody>
      </p:sp>
      <p:sp>
        <p:nvSpPr>
          <p:cNvPr id="71" name="Flowchart: Document 70"/>
          <p:cNvSpPr/>
          <p:nvPr/>
        </p:nvSpPr>
        <p:spPr>
          <a:xfrm>
            <a:off x="3729457" y="4757826"/>
            <a:ext cx="1156060" cy="614415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2" name="Flowchart: Document 71"/>
          <p:cNvSpPr/>
          <p:nvPr/>
        </p:nvSpPr>
        <p:spPr>
          <a:xfrm>
            <a:off x="3931920" y="4749037"/>
            <a:ext cx="1267094" cy="629962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مدارک اولیه</a:t>
            </a:r>
          </a:p>
        </p:txBody>
      </p:sp>
      <p:sp>
        <p:nvSpPr>
          <p:cNvPr id="73" name="Flowchart: Document 72"/>
          <p:cNvSpPr/>
          <p:nvPr/>
        </p:nvSpPr>
        <p:spPr>
          <a:xfrm>
            <a:off x="4637318" y="4180114"/>
            <a:ext cx="1195249" cy="690907"/>
          </a:xfrm>
          <a:prstGeom prst="flowChart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13-برگ پرداخت</a:t>
            </a:r>
          </a:p>
        </p:txBody>
      </p:sp>
      <p:sp>
        <p:nvSpPr>
          <p:cNvPr id="74" name="Flowchart: Merge 73"/>
          <p:cNvSpPr/>
          <p:nvPr/>
        </p:nvSpPr>
        <p:spPr>
          <a:xfrm>
            <a:off x="6335486" y="5179563"/>
            <a:ext cx="744583" cy="744583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ش</a:t>
            </a:r>
          </a:p>
        </p:txBody>
      </p:sp>
      <p:cxnSp>
        <p:nvCxnSpPr>
          <p:cNvPr id="78" name="Straight Arrow Connector 77"/>
          <p:cNvCxnSpPr>
            <a:stCxn id="70" idx="2"/>
            <a:endCxn id="74" idx="0"/>
          </p:cNvCxnSpPr>
          <p:nvPr/>
        </p:nvCxnSpPr>
        <p:spPr>
          <a:xfrm flipH="1">
            <a:off x="6707778" y="4729081"/>
            <a:ext cx="1" cy="450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553105" y="6405673"/>
            <a:ext cx="25080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553105" y="6090699"/>
            <a:ext cx="25080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48" idx="4"/>
          </p:cNvCxnSpPr>
          <p:nvPr/>
        </p:nvCxnSpPr>
        <p:spPr>
          <a:xfrm flipH="1">
            <a:off x="2259873" y="2436222"/>
            <a:ext cx="1" cy="2939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1335024" y="2730135"/>
            <a:ext cx="1905382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240406" y="2730135"/>
            <a:ext cx="0" cy="416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Flowchart: Document 94"/>
          <p:cNvSpPr/>
          <p:nvPr/>
        </p:nvSpPr>
        <p:spPr>
          <a:xfrm>
            <a:off x="2677885" y="3146585"/>
            <a:ext cx="1436915" cy="453152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15-چک باطل شده</a:t>
            </a:r>
          </a:p>
        </p:txBody>
      </p:sp>
      <p:sp>
        <p:nvSpPr>
          <p:cNvPr id="96" name="Flowchart: Document 95"/>
          <p:cNvSpPr/>
          <p:nvPr/>
        </p:nvSpPr>
        <p:spPr>
          <a:xfrm>
            <a:off x="339310" y="3704011"/>
            <a:ext cx="914400" cy="608986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7" name="Flowchart: Document 96"/>
          <p:cNvSpPr/>
          <p:nvPr/>
        </p:nvSpPr>
        <p:spPr>
          <a:xfrm>
            <a:off x="608569" y="3719097"/>
            <a:ext cx="1100870" cy="5939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مدارک اولیه</a:t>
            </a:r>
          </a:p>
        </p:txBody>
      </p:sp>
      <p:sp>
        <p:nvSpPr>
          <p:cNvPr id="98" name="Flowchart: Document 97"/>
          <p:cNvSpPr/>
          <p:nvPr/>
        </p:nvSpPr>
        <p:spPr>
          <a:xfrm>
            <a:off x="1039965" y="3167743"/>
            <a:ext cx="1219908" cy="659673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16-برگ دستور پرداخت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1332412" y="2730135"/>
            <a:ext cx="0" cy="431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Flowchart: Merge 100"/>
          <p:cNvSpPr/>
          <p:nvPr/>
        </p:nvSpPr>
        <p:spPr>
          <a:xfrm>
            <a:off x="2965276" y="4091018"/>
            <a:ext cx="587829" cy="808473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ش</a:t>
            </a:r>
          </a:p>
        </p:txBody>
      </p:sp>
      <p:sp>
        <p:nvSpPr>
          <p:cNvPr id="102" name="Flowchart: Merge 101"/>
          <p:cNvSpPr/>
          <p:nvPr/>
        </p:nvSpPr>
        <p:spPr>
          <a:xfrm>
            <a:off x="572896" y="4767943"/>
            <a:ext cx="723843" cy="783911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ش</a:t>
            </a:r>
          </a:p>
        </p:txBody>
      </p:sp>
      <p:cxnSp>
        <p:nvCxnSpPr>
          <p:cNvPr id="104" name="Straight Arrow Connector 103"/>
          <p:cNvCxnSpPr>
            <a:endCxn id="102" idx="0"/>
          </p:cNvCxnSpPr>
          <p:nvPr/>
        </p:nvCxnSpPr>
        <p:spPr>
          <a:xfrm>
            <a:off x="904853" y="4312997"/>
            <a:ext cx="29965" cy="454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3240406" y="3599737"/>
            <a:ext cx="0" cy="462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lowchart: Manual Operation 16"/>
          <p:cNvSpPr/>
          <p:nvPr/>
        </p:nvSpPr>
        <p:spPr>
          <a:xfrm>
            <a:off x="3842280" y="5532261"/>
            <a:ext cx="1459771" cy="372292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/>
              <a:t>13</a:t>
            </a:r>
          </a:p>
        </p:txBody>
      </p:sp>
      <p:cxnSp>
        <p:nvCxnSpPr>
          <p:cNvPr id="19" name="Straight Arrow Connector 18"/>
          <p:cNvCxnSpPr>
            <a:stCxn id="72" idx="2"/>
            <a:endCxn id="17" idx="0"/>
          </p:cNvCxnSpPr>
          <p:nvPr/>
        </p:nvCxnSpPr>
        <p:spPr>
          <a:xfrm>
            <a:off x="4565467" y="5337352"/>
            <a:ext cx="6699" cy="194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</p:cNvCxnSpPr>
          <p:nvPr/>
        </p:nvCxnSpPr>
        <p:spPr>
          <a:xfrm flipH="1">
            <a:off x="4572165" y="5904553"/>
            <a:ext cx="1" cy="186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>
            <a:off x="9686109" y="973642"/>
            <a:ext cx="0" cy="267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679577" y="1741141"/>
            <a:ext cx="6531" cy="335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72896" y="600891"/>
            <a:ext cx="680814" cy="117565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065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404948"/>
            <a:ext cx="10641003" cy="6453051"/>
          </a:xfrm>
        </p:spPr>
        <p:txBody>
          <a:bodyPr>
            <a:normAutofit/>
          </a:bodyPr>
          <a:lstStyle/>
          <a:p>
            <a:r>
              <a:rPr lang="fa-IR" sz="3300" dirty="0">
                <a:solidFill>
                  <a:schemeClr val="accent2">
                    <a:lumMod val="75000"/>
                  </a:schemeClr>
                </a:solidFill>
              </a:rPr>
              <a:t>گردش عملیات برداشت مستقیم بانک                                             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</a:rPr>
              <a:t>11</a:t>
            </a:r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sz="26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7360" y="1071153"/>
            <a:ext cx="9366068" cy="56562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7406640" y="1058091"/>
            <a:ext cx="3696788" cy="56692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>
                <a:latin typeface="Arial" panose="020B0604020202020204" pitchFamily="34" charset="0"/>
                <a:cs typeface="Arial" panose="020B0604020202020204" pitchFamily="34" charset="0"/>
              </a:rPr>
              <a:t>1- دریافت اعلامیه بدهکار(برداشت)</a:t>
            </a:r>
            <a:endParaRPr lang="fa-I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fa-I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fa-I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a-IR" sz="1600" b="1" dirty="0">
                <a:latin typeface="Arial" panose="020B0604020202020204" pitchFamily="34" charset="0"/>
                <a:cs typeface="Arial" panose="020B0604020202020204" pitchFamily="34" charset="0"/>
              </a:rPr>
              <a:t>2- کنترل اعلامیه بدهکار از نظر حسابهای بانکی</a:t>
            </a:r>
          </a:p>
          <a:p>
            <a:pPr algn="r"/>
            <a:endParaRPr lang="fa-I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a-IR" sz="1600" b="1" dirty="0">
                <a:latin typeface="Arial" panose="020B0604020202020204" pitchFamily="34" charset="0"/>
                <a:cs typeface="Arial" panose="020B0604020202020204" pitchFamily="34" charset="0"/>
              </a:rPr>
              <a:t>3- تهیه برگ پرداخت در دو نسخه</a:t>
            </a:r>
          </a:p>
          <a:p>
            <a:pPr algn="r"/>
            <a:endParaRPr lang="fa-I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a-IR" sz="1600" b="1" dirty="0">
                <a:latin typeface="Arial" panose="020B0604020202020204" pitchFamily="34" charset="0"/>
                <a:cs typeface="Arial" panose="020B0604020202020204" pitchFamily="34" charset="0"/>
              </a:rPr>
              <a:t>4- تأیید برگ پرداخت</a:t>
            </a:r>
          </a:p>
          <a:p>
            <a:pPr algn="r"/>
            <a:endParaRPr lang="fa-I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a-IR" sz="1600" b="1" dirty="0">
                <a:latin typeface="Arial" panose="020B0604020202020204" pitchFamily="34" charset="0"/>
                <a:cs typeface="Arial" panose="020B0604020202020204" pitchFamily="34" charset="0"/>
              </a:rPr>
              <a:t>5- بایگانی یک نسخه از برگ پرداخت به ترتیب شماره</a:t>
            </a:r>
          </a:p>
          <a:p>
            <a:pPr algn="r"/>
            <a:endParaRPr lang="fa-I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a-IR" sz="1600" b="1" dirty="0">
                <a:latin typeface="Arial" panose="020B0604020202020204" pitchFamily="34" charset="0"/>
                <a:cs typeface="Arial" panose="020B0604020202020204" pitchFamily="34" charset="0"/>
              </a:rPr>
              <a:t>6- ورود اطلاعات در سیستم مکانیزه دفترداری و یا ارسال دستی به دفترداری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9954" y="1058091"/>
            <a:ext cx="4506686" cy="56692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8" name="Rectangle 7"/>
          <p:cNvSpPr/>
          <p:nvPr/>
        </p:nvSpPr>
        <p:spPr>
          <a:xfrm>
            <a:off x="1737360" y="1058091"/>
            <a:ext cx="1162594" cy="7968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بانک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9954" y="1058091"/>
            <a:ext cx="4506686" cy="7968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امور مالی – دریافت و پرداخت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06640" y="1058092"/>
            <a:ext cx="3696789" cy="7968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شرح</a:t>
            </a:r>
          </a:p>
        </p:txBody>
      </p:sp>
      <p:sp>
        <p:nvSpPr>
          <p:cNvPr id="2" name="Flowchart: Document 1"/>
          <p:cNvSpPr/>
          <p:nvPr/>
        </p:nvSpPr>
        <p:spPr>
          <a:xfrm>
            <a:off x="4415245" y="1980653"/>
            <a:ext cx="1639389" cy="501289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اعلامیه بدهکار</a:t>
            </a:r>
          </a:p>
        </p:txBody>
      </p:sp>
      <p:sp>
        <p:nvSpPr>
          <p:cNvPr id="5" name="Flowchart: Document 4"/>
          <p:cNvSpPr/>
          <p:nvPr/>
        </p:nvSpPr>
        <p:spPr>
          <a:xfrm>
            <a:off x="4408714" y="3428997"/>
            <a:ext cx="1489165" cy="571501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Flowchart: Document 10"/>
          <p:cNvSpPr/>
          <p:nvPr/>
        </p:nvSpPr>
        <p:spPr>
          <a:xfrm>
            <a:off x="4513216" y="3380013"/>
            <a:ext cx="1541417" cy="561703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3 برگ پرداخت</a:t>
            </a:r>
          </a:p>
        </p:txBody>
      </p:sp>
      <p:sp>
        <p:nvSpPr>
          <p:cNvPr id="12" name="Oval 11"/>
          <p:cNvSpPr/>
          <p:nvPr/>
        </p:nvSpPr>
        <p:spPr>
          <a:xfrm>
            <a:off x="4931227" y="2571748"/>
            <a:ext cx="607422" cy="57639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4849587" y="4204595"/>
            <a:ext cx="607420" cy="51762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4</a:t>
            </a:r>
          </a:p>
        </p:txBody>
      </p:sp>
      <p:cxnSp>
        <p:nvCxnSpPr>
          <p:cNvPr id="15" name="Straight Arrow Connector 14"/>
          <p:cNvCxnSpPr>
            <a:stCxn id="2" idx="2"/>
          </p:cNvCxnSpPr>
          <p:nvPr/>
        </p:nvCxnSpPr>
        <p:spPr>
          <a:xfrm>
            <a:off x="5234940" y="2448801"/>
            <a:ext cx="3266" cy="122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34940" y="3148147"/>
            <a:ext cx="0" cy="231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3" idx="0"/>
          </p:cNvCxnSpPr>
          <p:nvPr/>
        </p:nvCxnSpPr>
        <p:spPr>
          <a:xfrm>
            <a:off x="5153297" y="3962715"/>
            <a:ext cx="0" cy="241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4"/>
          </p:cNvCxnSpPr>
          <p:nvPr/>
        </p:nvCxnSpPr>
        <p:spPr>
          <a:xfrm flipH="1">
            <a:off x="5153296" y="4722218"/>
            <a:ext cx="1" cy="215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94998" y="4937760"/>
            <a:ext cx="16772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072266" y="4937760"/>
            <a:ext cx="0" cy="28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94998" y="4937760"/>
            <a:ext cx="0" cy="28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lowchart: Manual Operation 36"/>
          <p:cNvSpPr/>
          <p:nvPr/>
        </p:nvSpPr>
        <p:spPr>
          <a:xfrm>
            <a:off x="5656217" y="5225143"/>
            <a:ext cx="1293223" cy="418011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6</a:t>
            </a:r>
          </a:p>
        </p:txBody>
      </p:sp>
      <p:sp>
        <p:nvSpPr>
          <p:cNvPr id="38" name="Flowchart: Document 37"/>
          <p:cNvSpPr/>
          <p:nvPr/>
        </p:nvSpPr>
        <p:spPr>
          <a:xfrm>
            <a:off x="3670664" y="5221877"/>
            <a:ext cx="1404256" cy="424542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5 برگ پرداخت</a:t>
            </a:r>
          </a:p>
        </p:txBody>
      </p:sp>
      <p:sp>
        <p:nvSpPr>
          <p:cNvPr id="39" name="Flowchart: Merge 38"/>
          <p:cNvSpPr/>
          <p:nvPr/>
        </p:nvSpPr>
        <p:spPr>
          <a:xfrm>
            <a:off x="4137660" y="5750920"/>
            <a:ext cx="470263" cy="450669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ش</a:t>
            </a:r>
          </a:p>
        </p:txBody>
      </p:sp>
      <p:cxnSp>
        <p:nvCxnSpPr>
          <p:cNvPr id="41" name="Straight Arrow Connector 40"/>
          <p:cNvCxnSpPr>
            <a:stCxn id="38" idx="2"/>
            <a:endCxn id="39" idx="0"/>
          </p:cNvCxnSpPr>
          <p:nvPr/>
        </p:nvCxnSpPr>
        <p:spPr>
          <a:xfrm>
            <a:off x="4372792" y="5618352"/>
            <a:ext cx="0" cy="132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156" y="5930536"/>
            <a:ext cx="1876478" cy="479817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>
            <a:off x="5342381" y="5976254"/>
            <a:ext cx="19626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321481" y="6388188"/>
            <a:ext cx="19626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7" idx="2"/>
          </p:cNvCxnSpPr>
          <p:nvPr/>
        </p:nvCxnSpPr>
        <p:spPr>
          <a:xfrm>
            <a:off x="6302829" y="5643154"/>
            <a:ext cx="41799" cy="310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116183" y="2231297"/>
            <a:ext cx="22566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1703" y="731520"/>
            <a:ext cx="462424" cy="124913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1262318"/>
      </p:ext>
    </p:extLst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46" y="506838"/>
            <a:ext cx="10757261" cy="1034578"/>
          </a:xfrm>
        </p:spPr>
        <p:txBody>
          <a:bodyPr>
            <a:normAutofit/>
          </a:bodyPr>
          <a:lstStyle/>
          <a:p>
            <a:pPr algn="r"/>
            <a:r>
              <a:rPr lang="fa-IR" sz="3300" dirty="0">
                <a:solidFill>
                  <a:schemeClr val="accent2">
                    <a:lumMod val="75000"/>
                  </a:schemeClr>
                </a:solidFill>
              </a:rPr>
              <a:t>برگ دستور پرداخت                                                      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2229" y="1802674"/>
            <a:ext cx="10012678" cy="46111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8640" y="692331"/>
            <a:ext cx="522514" cy="111034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51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61703"/>
            <a:ext cx="10641003" cy="6178731"/>
          </a:xfrm>
        </p:spPr>
        <p:txBody>
          <a:bodyPr>
            <a:normAutofit/>
          </a:bodyPr>
          <a:lstStyle/>
          <a:p>
            <a:r>
              <a:rPr lang="fa-IR" sz="3300" dirty="0">
                <a:solidFill>
                  <a:schemeClr val="accent2">
                    <a:lumMod val="75000"/>
                  </a:schemeClr>
                </a:solidFill>
              </a:rPr>
              <a:t>دستور العمل تنظیم و ثبت                                                       </a:t>
            </a:r>
            <a:r>
              <a:rPr lang="fa-IR" sz="2400" dirty="0">
                <a:solidFill>
                  <a:schemeClr val="accent2">
                    <a:lumMod val="75000"/>
                  </a:schemeClr>
                </a:solidFill>
              </a:rPr>
              <a:t>13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7177" y="1358537"/>
            <a:ext cx="8817427" cy="7837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مشخصات اختصاصی: </a:t>
            </a:r>
            <a:r>
              <a:rPr lang="fa-IR" dirty="0"/>
              <a:t>فرم دارای شماره سریال چاپی است.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7176" y="2142309"/>
            <a:ext cx="8817428" cy="9013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کاربرد: </a:t>
            </a:r>
            <a:r>
              <a:rPr lang="fa-IR" dirty="0"/>
              <a:t>1- در خواست پرداخت به ذینفع 2- تأیید و تصویب پرداخت     3- مبنای صدور چک / سند بهادار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177" y="3043647"/>
            <a:ext cx="8817427" cy="9274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زمان تنظیم و ثبت: </a:t>
            </a:r>
            <a:r>
              <a:rPr lang="fa-IR" dirty="0"/>
              <a:t>1- درخواست ذینفع  2- مهلت تعیین شده      3- زمان پیش بینی شده      4- حسب مورد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7175" y="3971110"/>
            <a:ext cx="8817429" cy="8229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مسئول تهیه: </a:t>
            </a:r>
            <a:r>
              <a:rPr lang="fa-IR" dirty="0"/>
              <a:t>1- واحد بازرگانی          2- واحد مالی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07176" y="4794069"/>
            <a:ext cx="8817429" cy="96665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تعداد نسخ: </a:t>
            </a:r>
          </a:p>
          <a:p>
            <a:pPr algn="r"/>
            <a:r>
              <a:rPr lang="fa-IR" dirty="0"/>
              <a:t>1- نسخه اول پس از تصویب جهت صدور چک ضمیمه اسناد و مدارک اولیه می شود.     </a:t>
            </a:r>
          </a:p>
          <a:p>
            <a:pPr algn="r"/>
            <a:r>
              <a:rPr lang="fa-IR" dirty="0"/>
              <a:t>2- نسخه دوم بایگانی به ترتیب شماره در دریافت و پرداخت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07176" y="5760723"/>
            <a:ext cx="8817429" cy="692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مبنای تهیه: </a:t>
            </a:r>
            <a:r>
              <a:rPr lang="fa-IR" dirty="0"/>
              <a:t>1-  قرار داد         2- صورتحساب         3- درخواست ذینفع</a:t>
            </a:r>
          </a:p>
        </p:txBody>
      </p:sp>
      <p:sp>
        <p:nvSpPr>
          <p:cNvPr id="2" name="Rectangle 1"/>
          <p:cNvSpPr/>
          <p:nvPr/>
        </p:nvSpPr>
        <p:spPr>
          <a:xfrm>
            <a:off x="470263" y="679269"/>
            <a:ext cx="553865" cy="135853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49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2090056"/>
            <a:ext cx="10907486" cy="432380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solidFill>
                  <a:srgbClr val="4F81BD"/>
                </a:solidFill>
              </a:rPr>
              <a:t>مشخصات اختصاصی: </a:t>
            </a:r>
            <a:r>
              <a:rPr lang="fa-IR" dirty="0"/>
              <a:t>شماره برگ پرداخت به صورت سریال چاپی است.</a:t>
            </a:r>
          </a:p>
          <a:p>
            <a:pPr algn="just"/>
            <a:r>
              <a:rPr lang="fa-IR" dirty="0">
                <a:solidFill>
                  <a:srgbClr val="4F81BD"/>
                </a:solidFill>
              </a:rPr>
              <a:t>کاربرد : </a:t>
            </a:r>
            <a:r>
              <a:rPr lang="fa-IR" dirty="0"/>
              <a:t>1- مبنای پرداخت طی چک/ سند بهادار   2- مبنای اخذ رسید از دریافت کننده</a:t>
            </a:r>
          </a:p>
          <a:p>
            <a:pPr algn="just"/>
            <a:r>
              <a:rPr lang="fa-IR" dirty="0"/>
              <a:t>زمان تنظیم و ثبت: پس از صدور دستور پرداخت</a:t>
            </a:r>
          </a:p>
          <a:p>
            <a:pPr algn="just"/>
            <a:r>
              <a:rPr lang="fa-IR" dirty="0">
                <a:solidFill>
                  <a:srgbClr val="4F81BD"/>
                </a:solidFill>
              </a:rPr>
              <a:t>مسئول تهیه: </a:t>
            </a:r>
            <a:r>
              <a:rPr lang="fa-IR" dirty="0"/>
              <a:t>امور مالی – دریافت و پرداخت</a:t>
            </a:r>
          </a:p>
          <a:p>
            <a:pPr algn="just"/>
            <a:r>
              <a:rPr lang="fa-IR" dirty="0">
                <a:solidFill>
                  <a:srgbClr val="4F81BD"/>
                </a:solidFill>
              </a:rPr>
              <a:t>تعداد نسخ: </a:t>
            </a:r>
            <a:r>
              <a:rPr lang="fa-IR" dirty="0"/>
              <a:t>پس از تکمیل امضا </a:t>
            </a:r>
          </a:p>
          <a:p>
            <a:pPr algn="just"/>
            <a:r>
              <a:rPr lang="fa-IR" dirty="0">
                <a:solidFill>
                  <a:srgbClr val="4F81BD"/>
                </a:solidFill>
              </a:rPr>
              <a:t>نسخه اول : </a:t>
            </a:r>
            <a:r>
              <a:rPr lang="fa-IR" dirty="0"/>
              <a:t>ضمیمه اسناد مثبته به متصدی دفترداری جهت صدور سند/ نسخه دوم: بایگانی به ترتیب شماره</a:t>
            </a:r>
          </a:p>
          <a:p>
            <a:endParaRPr lang="fa-IR" dirty="0"/>
          </a:p>
          <a:p>
            <a:endParaRPr lang="fa-IR" dirty="0"/>
          </a:p>
          <a:p>
            <a:r>
              <a:rPr lang="fa-IR" dirty="0"/>
              <a:t>                                                                  14</a:t>
            </a:r>
          </a:p>
          <a:p>
            <a:endParaRPr lang="fa-IR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7562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دستورالعمل تنظیم و ثبت</a:t>
            </a:r>
          </a:p>
        </p:txBody>
      </p:sp>
    </p:spTree>
    <p:extLst>
      <p:ext uri="{BB962C8B-B14F-4D97-AF65-F5344CB8AC3E}">
        <p14:creationId xmlns:p14="http://schemas.microsoft.com/office/powerpoint/2010/main" val="1126422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2868" y="585216"/>
            <a:ext cx="9689525" cy="572350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0080" y="585216"/>
            <a:ext cx="274320" cy="123052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9320343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67543"/>
            <a:ext cx="9720071" cy="5021942"/>
          </a:xfrm>
        </p:spPr>
        <p:txBody>
          <a:bodyPr>
            <a:normAutofit lnSpcReduction="10000"/>
          </a:bodyPr>
          <a:lstStyle/>
          <a:p>
            <a:endParaRPr lang="fa-IR" dirty="0"/>
          </a:p>
          <a:p>
            <a:pPr marL="0" indent="0">
              <a:buNone/>
            </a:pPr>
            <a:r>
              <a:rPr lang="fa-IR" dirty="0"/>
              <a:t>1- شماره و تاریخ در قسمت اول فرم درج می شود.</a:t>
            </a:r>
          </a:p>
          <a:p>
            <a:r>
              <a:rPr lang="fa-IR" dirty="0"/>
              <a:t>2- شماره دستور پرداخت چاپی در ردیف قید می شود.</a:t>
            </a:r>
          </a:p>
          <a:p>
            <a:r>
              <a:rPr lang="fa-IR" dirty="0"/>
              <a:t>3- مشخصات طرف حساب </a:t>
            </a:r>
          </a:p>
          <a:p>
            <a:r>
              <a:rPr lang="fa-IR" dirty="0"/>
              <a:t>(دریافت کننده و نوع سند عادی/ تضمینی) .</a:t>
            </a:r>
          </a:p>
          <a:p>
            <a:r>
              <a:rPr lang="fa-IR" dirty="0"/>
              <a:t>4- مشخصات چک </a:t>
            </a:r>
          </a:p>
          <a:p>
            <a:r>
              <a:rPr lang="fa-IR" dirty="0"/>
              <a:t>5- مشخصات سفته یا سایر اسناد بهادار</a:t>
            </a:r>
          </a:p>
          <a:p>
            <a:r>
              <a:rPr lang="fa-IR" dirty="0"/>
              <a:t>6- تهیه کننده امضا و سپس توسط مدیر مالی تایید شده </a:t>
            </a:r>
          </a:p>
          <a:p>
            <a:r>
              <a:rPr lang="fa-IR" dirty="0"/>
              <a:t>و از دریافت کننده رسید یا امضا گرفته می شود.</a:t>
            </a:r>
          </a:p>
          <a:p>
            <a:endParaRPr lang="fa-IR" dirty="0"/>
          </a:p>
          <a:p>
            <a:r>
              <a:rPr lang="fa-IR" dirty="0"/>
              <a:t>                                                         16</a:t>
            </a:r>
          </a:p>
          <a:p>
            <a:endParaRPr lang="fa-IR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7562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نحوه تنظیم یا ثبت</a:t>
            </a:r>
          </a:p>
        </p:txBody>
      </p:sp>
    </p:spTree>
    <p:extLst>
      <p:ext uri="{BB962C8B-B14F-4D97-AF65-F5344CB8AC3E}">
        <p14:creationId xmlns:p14="http://schemas.microsoft.com/office/powerpoint/2010/main" val="3491573198"/>
      </p:ext>
    </p:extLst>
  </p:cSld>
  <p:clrMapOvr>
    <a:masterClrMapping/>
  </p:clrMapOvr>
  <p:transition spd="med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74766"/>
            <a:ext cx="9720071" cy="5734594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1489166" y="992777"/>
            <a:ext cx="9255033" cy="484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2103120" y="1515291"/>
            <a:ext cx="8007531" cy="38012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 سپاس از توجه شما</a:t>
            </a:r>
          </a:p>
        </p:txBody>
      </p:sp>
    </p:spTree>
    <p:extLst>
      <p:ext uri="{BB962C8B-B14F-4D97-AF65-F5344CB8AC3E}">
        <p14:creationId xmlns:p14="http://schemas.microsoft.com/office/powerpoint/2010/main" val="339409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014" y="1097280"/>
            <a:ext cx="9720071" cy="560396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a-IR" sz="3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مقدمه</a:t>
            </a:r>
          </a:p>
          <a:p>
            <a:pPr marL="0" indent="0" algn="just">
              <a:buNone/>
            </a:pPr>
            <a:endParaRPr lang="fa-IR" sz="28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28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                                                               </a:t>
            </a:r>
            <a:endParaRPr lang="fa-IR" sz="2400" dirty="0"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3400" dirty="0">
                <a:latin typeface="Arial" panose="020B0604020202020204" pitchFamily="34" charset="0"/>
                <a:ea typeface="MS Gothic" panose="020B0609070205080204" pitchFamily="49" charset="-128"/>
              </a:rPr>
              <a:t>از دیدگاه عملیاتی سیستم های حسابداری به سه زیر سیستم اصلی: سیستم حسابداری مالی ، سیستم حسابداری صنعتی و سیستم حسابداری مدیریت  (شامل سیستم بودجه بندی ) تجزیه می گردد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3400" dirty="0">
                <a:latin typeface="Arial" panose="020B0604020202020204" pitchFamily="34" charset="0"/>
                <a:ea typeface="MS Gothic" panose="020B0609070205080204" pitchFamily="49" charset="-128"/>
              </a:rPr>
              <a:t>سیستم حسابداری عمومی(مالی) یکی از سیستم های اطلاعاتی است که با حجم وسیعی از عملیات مالی و طبقه بندی اطلاعات حسابداری روبرو است.سیستم حسابداری عمومی وظیفه گزارشات و صورتهایی را به عهده دارد که علاوه بر نیازهای اطلاعاتی مدیران و تصمیم گیران داخلی، وضعیت مالی و نتایج عملیات سازمان را برای سهامدارن، بانکها و سایر استفاده کنندگان ارائه می کند.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3400" dirty="0">
                <a:latin typeface="Arial" panose="020B0604020202020204" pitchFamily="34" charset="0"/>
                <a:ea typeface="MS Gothic" panose="020B0609070205080204" pitchFamily="49" charset="-128"/>
              </a:rPr>
              <a:t>سیستم حسابداری عمومی عمداً در پنج طبقه فرعی  قابل طبقه بندی است.سیستم دریافت و پرداخت یکی از طبقات فرعی این سیستم اصلی است.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fa-IR" sz="3400" dirty="0">
                <a:latin typeface="Arial" panose="020B0604020202020204" pitchFamily="34" charset="0"/>
                <a:ea typeface="MS Gothic" panose="020B0609070205080204" pitchFamily="49" charset="-128"/>
              </a:rPr>
              <a:t>                                                            1                                              </a:t>
            </a:r>
          </a:p>
          <a:p>
            <a:pPr marL="0" indent="0" algn="just">
              <a:buNone/>
            </a:pPr>
            <a:endParaRPr lang="fa-IR" sz="28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a-IR" sz="28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                                                 </a:t>
            </a:r>
          </a:p>
          <a:p>
            <a:pPr marL="0" indent="0"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  <a:p>
            <a:endParaRPr lang="fa-IR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7112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4800" dirty="0"/>
              <a:t>      </a:t>
            </a:r>
            <a:r>
              <a:rPr lang="fa-IR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مقدمه</a:t>
            </a:r>
          </a:p>
        </p:txBody>
      </p:sp>
    </p:spTree>
    <p:extLst>
      <p:ext uri="{BB962C8B-B14F-4D97-AF65-F5344CB8AC3E}">
        <p14:creationId xmlns:p14="http://schemas.microsoft.com/office/powerpoint/2010/main" val="245144161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04503"/>
            <a:ext cx="11273245" cy="6662057"/>
          </a:xfrm>
        </p:spPr>
        <p:txBody>
          <a:bodyPr/>
          <a:lstStyle/>
          <a:p>
            <a:r>
              <a:rPr lang="fa-IR" sz="2400" dirty="0">
                <a:ln w="0"/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جایگاه سیستم دریافت و پرداخت</a:t>
            </a: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n w="0"/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dirty="0">
                <a:ln w="0"/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2</a:t>
            </a:r>
            <a:endParaRPr lang="fa-IR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59383" y="613954"/>
            <a:ext cx="2717074" cy="4833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>
                <a:latin typeface="Arial" panose="020B0604020202020204" pitchFamily="34" charset="0"/>
                <a:cs typeface="Arial" panose="020B0604020202020204" pitchFamily="34" charset="0"/>
              </a:rPr>
              <a:t>سیستم  حسابداری</a:t>
            </a:r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6217920" y="1097280"/>
            <a:ext cx="0" cy="300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77440" y="1397726"/>
            <a:ext cx="76678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17920" y="1397726"/>
            <a:ext cx="0" cy="248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77440" y="1397726"/>
            <a:ext cx="0" cy="248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45337" y="1397726"/>
            <a:ext cx="0" cy="248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859383" y="1645920"/>
            <a:ext cx="2717074" cy="40494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حسابداری صنعتی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031967" y="1645920"/>
            <a:ext cx="2743199" cy="4049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سیستم حسابداری مدیریت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588828" y="1645919"/>
            <a:ext cx="2913017" cy="40494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حسابداری عمومی</a:t>
            </a:r>
          </a:p>
        </p:txBody>
      </p:sp>
      <p:cxnSp>
        <p:nvCxnSpPr>
          <p:cNvPr id="21" name="Straight Connector 20"/>
          <p:cNvCxnSpPr>
            <a:stCxn id="19" idx="3"/>
          </p:cNvCxnSpPr>
          <p:nvPr/>
        </p:nvCxnSpPr>
        <p:spPr>
          <a:xfrm flipV="1">
            <a:off x="11501845" y="1848393"/>
            <a:ext cx="2416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743509" y="1848393"/>
            <a:ext cx="0" cy="4434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9039496" y="2446834"/>
            <a:ext cx="2462349" cy="5225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حسابداری کارکنان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9023166" y="3308992"/>
            <a:ext cx="2462349" cy="5094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سیستم حسابداری فروش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9820005" y="4138476"/>
            <a:ext cx="1681840" cy="7707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دریافت و پرداخت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9039495" y="5135339"/>
            <a:ext cx="2462349" cy="5486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دفتر داری و صدور سند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039495" y="6035038"/>
            <a:ext cx="2446020" cy="4963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سهام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464731" y="3906625"/>
            <a:ext cx="1018903" cy="590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نظام دریافت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464731" y="4559765"/>
            <a:ext cx="1018903" cy="5168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نظام پرداخت</a:t>
            </a:r>
          </a:p>
        </p:txBody>
      </p:sp>
      <p:cxnSp>
        <p:nvCxnSpPr>
          <p:cNvPr id="41" name="Straight Connector 40"/>
          <p:cNvCxnSpPr>
            <a:stCxn id="26" idx="3"/>
          </p:cNvCxnSpPr>
          <p:nvPr/>
        </p:nvCxnSpPr>
        <p:spPr>
          <a:xfrm>
            <a:off x="11485515" y="3563718"/>
            <a:ext cx="257994" cy="2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9" idx="3"/>
          </p:cNvCxnSpPr>
          <p:nvPr/>
        </p:nvCxnSpPr>
        <p:spPr>
          <a:xfrm flipV="1">
            <a:off x="11501844" y="5408023"/>
            <a:ext cx="241665" cy="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0" idx="3"/>
          </p:cNvCxnSpPr>
          <p:nvPr/>
        </p:nvCxnSpPr>
        <p:spPr>
          <a:xfrm>
            <a:off x="11485515" y="6283232"/>
            <a:ext cx="25799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5" idx="3"/>
          </p:cNvCxnSpPr>
          <p:nvPr/>
        </p:nvCxnSpPr>
        <p:spPr>
          <a:xfrm flipV="1">
            <a:off x="11501845" y="2704011"/>
            <a:ext cx="241664" cy="4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7" idx="3"/>
          </p:cNvCxnSpPr>
          <p:nvPr/>
        </p:nvCxnSpPr>
        <p:spPr>
          <a:xfrm>
            <a:off x="11501845" y="4523832"/>
            <a:ext cx="241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7" idx="1"/>
            <a:endCxn id="32" idx="3"/>
          </p:cNvCxnSpPr>
          <p:nvPr/>
        </p:nvCxnSpPr>
        <p:spPr>
          <a:xfrm flipH="1" flipV="1">
            <a:off x="9483634" y="4201761"/>
            <a:ext cx="336371" cy="322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7" idx="1"/>
            <a:endCxn id="33" idx="3"/>
          </p:cNvCxnSpPr>
          <p:nvPr/>
        </p:nvCxnSpPr>
        <p:spPr>
          <a:xfrm flipH="1">
            <a:off x="9483634" y="4523832"/>
            <a:ext cx="336371" cy="294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7" idx="3"/>
          </p:cNvCxnSpPr>
          <p:nvPr/>
        </p:nvCxnSpPr>
        <p:spPr>
          <a:xfrm flipV="1">
            <a:off x="7576457" y="1848393"/>
            <a:ext cx="195943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772400" y="1848393"/>
            <a:ext cx="0" cy="3835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342709" y="2599509"/>
            <a:ext cx="2090057" cy="8229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حسابداری انبار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5303520" y="3818443"/>
            <a:ext cx="2155371" cy="858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سیستم حسابداری اموال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5355771" y="5190043"/>
            <a:ext cx="2090057" cy="96256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حسابداری قیمت تمام شده</a:t>
            </a:r>
          </a:p>
        </p:txBody>
      </p:sp>
      <p:cxnSp>
        <p:nvCxnSpPr>
          <p:cNvPr id="85" name="Straight Connector 84"/>
          <p:cNvCxnSpPr>
            <a:stCxn id="81" idx="3"/>
          </p:cNvCxnSpPr>
          <p:nvPr/>
        </p:nvCxnSpPr>
        <p:spPr>
          <a:xfrm>
            <a:off x="7432766" y="3010989"/>
            <a:ext cx="3363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2" idx="3"/>
          </p:cNvCxnSpPr>
          <p:nvPr/>
        </p:nvCxnSpPr>
        <p:spPr>
          <a:xfrm>
            <a:off x="7458891" y="4247473"/>
            <a:ext cx="3135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7458891" y="5683979"/>
            <a:ext cx="316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8" idx="3"/>
          </p:cNvCxnSpPr>
          <p:nvPr/>
        </p:nvCxnSpPr>
        <p:spPr>
          <a:xfrm flipV="1">
            <a:off x="3775166" y="1848393"/>
            <a:ext cx="209005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984171" y="1848393"/>
            <a:ext cx="0" cy="3822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1332411" y="2599509"/>
            <a:ext cx="2338252" cy="822960"/>
          </a:xfrm>
          <a:prstGeom prst="roundRect">
            <a:avLst/>
          </a:prstGeom>
          <a:solidFill>
            <a:srgbClr val="E5F45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کنترل عملکرد و بهبود روش ها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1332412" y="3906625"/>
            <a:ext cx="2312126" cy="911541"/>
          </a:xfrm>
          <a:prstGeom prst="roundRect">
            <a:avLst/>
          </a:prstGeom>
          <a:solidFill>
            <a:srgbClr val="E5F452"/>
          </a:solidFill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گزارشات مدیریتی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1332411" y="5190043"/>
            <a:ext cx="2315389" cy="962561"/>
          </a:xfrm>
          <a:prstGeom prst="roundRect">
            <a:avLst/>
          </a:prstGeom>
          <a:solidFill>
            <a:srgbClr val="E5F45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سیستم بودجه بندی</a:t>
            </a:r>
          </a:p>
        </p:txBody>
      </p:sp>
      <p:cxnSp>
        <p:nvCxnSpPr>
          <p:cNvPr id="105" name="Straight Connector 104"/>
          <p:cNvCxnSpPr>
            <a:stCxn id="98" idx="3"/>
          </p:cNvCxnSpPr>
          <p:nvPr/>
        </p:nvCxnSpPr>
        <p:spPr>
          <a:xfrm>
            <a:off x="3670663" y="3010989"/>
            <a:ext cx="313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9" idx="3"/>
          </p:cNvCxnSpPr>
          <p:nvPr/>
        </p:nvCxnSpPr>
        <p:spPr>
          <a:xfrm>
            <a:off x="3644538" y="4362396"/>
            <a:ext cx="339633" cy="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0" idx="3"/>
          </p:cNvCxnSpPr>
          <p:nvPr/>
        </p:nvCxnSpPr>
        <p:spPr>
          <a:xfrm flipV="1">
            <a:off x="3647800" y="5671323"/>
            <a:ext cx="33637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61257" y="613954"/>
            <a:ext cx="640080" cy="123443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884267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668" y="770709"/>
            <a:ext cx="9418321" cy="5538651"/>
          </a:xfrm>
        </p:spPr>
        <p:txBody>
          <a:bodyPr/>
          <a:lstStyle/>
          <a:p>
            <a:r>
              <a:rPr lang="fa-IR" sz="3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تعریف</a:t>
            </a:r>
          </a:p>
          <a:p>
            <a:endParaRPr lang="fa-I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a-I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سیستم دریافت و پرداخت یا سیستم کنترل رویداد های مالی نقدی یکی از سیستم ها ی حسابداری عمومی در یک شبکه ارتباطی حسابداری است. </a:t>
            </a:r>
          </a:p>
          <a:p>
            <a:pPr algn="just"/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این سیستم وظیفه مدیریت وجوه و حساب بانکی، کنترل وجوه واریزی به حسابهای بانکی و پرداختهای وجوه با توجه به مدارک و مجوزهای لازم و عملیات خزانه داری در شرکت ها و بنگاههای اصلی در ارتباط با واحد های زیر مجموعه در قسمت سیستم دریافت و پرداخت را بعهده داشته و در واقع کلیه دریافتها و پرداختهای شرکت و اطلاعات مرتبط را کنترل و منتقل می نماید.</a:t>
            </a:r>
          </a:p>
          <a:p>
            <a:endParaRPr lang="fa-IR" dirty="0"/>
          </a:p>
          <a:p>
            <a:r>
              <a:rPr lang="fa-IR" dirty="0"/>
              <a:t>                                                          3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"/>
            <a:ext cx="12192000" cy="17373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تعریف</a:t>
            </a:r>
          </a:p>
        </p:txBody>
      </p:sp>
    </p:spTree>
    <p:extLst>
      <p:ext uri="{BB962C8B-B14F-4D97-AF65-F5344CB8AC3E}">
        <p14:creationId xmlns:p14="http://schemas.microsoft.com/office/powerpoint/2010/main" val="229315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29" y="718457"/>
            <a:ext cx="9601200" cy="5590903"/>
          </a:xfrm>
        </p:spPr>
        <p:txBody>
          <a:bodyPr>
            <a:normAutofit lnSpcReduction="10000"/>
          </a:bodyPr>
          <a:lstStyle/>
          <a:p>
            <a:r>
              <a:rPr lang="fa-IR" sz="33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هدف سیستم</a:t>
            </a:r>
          </a:p>
          <a:p>
            <a:endParaRPr lang="fa-I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a-I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a-IR" sz="2600" dirty="0">
                <a:latin typeface="Arial" panose="020B0604020202020204" pitchFamily="34" charset="0"/>
                <a:cs typeface="Arial" panose="020B0604020202020204" pitchFamily="34" charset="0"/>
              </a:rPr>
              <a:t>ارائه گزارشات و مستندات مورد نظر پس از ورود اطلاعات پایه شامل: اطلاعات حسابهای بانکی، برگهای دریافت و پرداخت ، اطلاعات صدور چکها، وضعیت تنخواه گردانها و موجودی های ارزی.</a:t>
            </a:r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r>
              <a:rPr lang="fa-IR" dirty="0"/>
              <a:t>                                                            4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7373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هدف سیستم</a:t>
            </a:r>
          </a:p>
        </p:txBody>
      </p:sp>
    </p:spTree>
    <p:extLst>
      <p:ext uri="{BB962C8B-B14F-4D97-AF65-F5344CB8AC3E}">
        <p14:creationId xmlns:p14="http://schemas.microsoft.com/office/powerpoint/2010/main" val="149044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66" y="418011"/>
            <a:ext cx="9699170" cy="6335486"/>
          </a:xfrm>
        </p:spPr>
        <p:txBody>
          <a:bodyPr>
            <a:normAutofit/>
          </a:bodyPr>
          <a:lstStyle/>
          <a:p>
            <a:r>
              <a:rPr lang="fa-IR" sz="2600" dirty="0">
                <a:solidFill>
                  <a:schemeClr val="accent2">
                    <a:lumMod val="75000"/>
                  </a:schemeClr>
                </a:solidFill>
              </a:rPr>
              <a:t>ورودی ها و خروجی ها سیستم دریافت و پرداخت</a:t>
            </a: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sz="26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5</a:t>
            </a:r>
          </a:p>
          <a:p>
            <a:pPr marL="0" indent="0">
              <a:buNone/>
            </a:pPr>
            <a:r>
              <a:rPr lang="fa-IR" sz="26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</a:t>
            </a:r>
          </a:p>
        </p:txBody>
      </p:sp>
      <p:sp>
        <p:nvSpPr>
          <p:cNvPr id="4" name="Down Arrow 3"/>
          <p:cNvSpPr/>
          <p:nvPr/>
        </p:nvSpPr>
        <p:spPr>
          <a:xfrm>
            <a:off x="7359614" y="1306288"/>
            <a:ext cx="2024742" cy="1254034"/>
          </a:xfrm>
          <a:prstGeom prst="downArrow">
            <a:avLst>
              <a:gd name="adj1" fmla="val 50000"/>
              <a:gd name="adj2" fmla="val 5104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ورودی ها</a:t>
            </a:r>
          </a:p>
        </p:txBody>
      </p:sp>
      <p:sp>
        <p:nvSpPr>
          <p:cNvPr id="5" name="Up Arrow 4"/>
          <p:cNvSpPr/>
          <p:nvPr/>
        </p:nvSpPr>
        <p:spPr>
          <a:xfrm>
            <a:off x="3072385" y="1306288"/>
            <a:ext cx="2246811" cy="1293223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خروجی ها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6075" y="2730137"/>
            <a:ext cx="3131819" cy="3317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sz="2400" dirty="0"/>
              <a:t>- اطلاعات حسابهای جاری</a:t>
            </a:r>
          </a:p>
          <a:p>
            <a:pPr algn="r"/>
            <a:r>
              <a:rPr lang="fa-IR" sz="2400" dirty="0"/>
              <a:t>- اطلاعات واریزی مشتریان</a:t>
            </a:r>
          </a:p>
          <a:p>
            <a:pPr algn="r"/>
            <a:r>
              <a:rPr lang="fa-IR" sz="2400" dirty="0"/>
              <a:t>- اطلاعات وجوه بانکی</a:t>
            </a:r>
          </a:p>
          <a:p>
            <a:pPr algn="r"/>
            <a:r>
              <a:rPr lang="fa-IR" sz="2400" dirty="0"/>
              <a:t>- اطلاعات کلیه پرداختها</a:t>
            </a:r>
          </a:p>
          <a:p>
            <a:pPr algn="r"/>
            <a:r>
              <a:rPr lang="fa-IR" sz="2400" dirty="0"/>
              <a:t>- اطلاعات وجوه دریافتی</a:t>
            </a:r>
          </a:p>
        </p:txBody>
      </p:sp>
      <p:sp>
        <p:nvSpPr>
          <p:cNvPr id="9" name="Rectangle 8"/>
          <p:cNvSpPr/>
          <p:nvPr/>
        </p:nvSpPr>
        <p:spPr>
          <a:xfrm>
            <a:off x="2615184" y="2730137"/>
            <a:ext cx="3161211" cy="33179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sz="2000" dirty="0"/>
              <a:t>- اسناد و مدارک ارسالی به دفتری داری و صدور سند</a:t>
            </a:r>
          </a:p>
          <a:p>
            <a:pPr algn="r"/>
            <a:r>
              <a:rPr lang="fa-IR" sz="2000" dirty="0"/>
              <a:t>- اطلاعات و اسناد و مدارک پرداخت</a:t>
            </a:r>
          </a:p>
          <a:p>
            <a:pPr algn="r"/>
            <a:r>
              <a:rPr lang="fa-IR" sz="2000" dirty="0"/>
              <a:t>- اطلاعات روزانه وضعیت نقدی سازمان</a:t>
            </a:r>
          </a:p>
          <a:p>
            <a:pPr algn="r"/>
            <a:r>
              <a:rPr lang="fa-IR" sz="2000" dirty="0"/>
              <a:t>- اطلاعات واریزی مشتریان</a:t>
            </a:r>
          </a:p>
          <a:p>
            <a:pPr algn="r"/>
            <a:r>
              <a:rPr lang="fa-IR" sz="2000" dirty="0"/>
              <a:t>- اطلاعات دریافتهای نقدی</a:t>
            </a:r>
          </a:p>
        </p:txBody>
      </p:sp>
      <p:sp>
        <p:nvSpPr>
          <p:cNvPr id="2" name="Rectangle 1"/>
          <p:cNvSpPr/>
          <p:nvPr/>
        </p:nvSpPr>
        <p:spPr>
          <a:xfrm>
            <a:off x="561703" y="522514"/>
            <a:ext cx="326571" cy="126709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5761724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679269"/>
            <a:ext cx="11469188" cy="5630091"/>
          </a:xfrm>
        </p:spPr>
        <p:txBody>
          <a:bodyPr>
            <a:normAutofit/>
          </a:bodyPr>
          <a:lstStyle/>
          <a:p>
            <a:r>
              <a:rPr lang="fa-IR" sz="3300" dirty="0">
                <a:solidFill>
                  <a:schemeClr val="accent2">
                    <a:lumMod val="75000"/>
                  </a:schemeClr>
                </a:solidFill>
              </a:rPr>
              <a:t>ساختار سیستمی دریافت و پرداخت</a:t>
            </a:r>
          </a:p>
          <a:p>
            <a:endParaRPr lang="fa-IR" sz="33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33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33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33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33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33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33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sz="26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6</a:t>
            </a:r>
            <a:endParaRPr lang="fa-IR" sz="3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43845" y="1397726"/>
            <a:ext cx="2978332" cy="4702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دریافت و پرداخت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77241" y="2351314"/>
            <a:ext cx="2913016" cy="600892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سیستم پرداخت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41371" y="2351314"/>
            <a:ext cx="3383280" cy="58782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کنترل رویداد های مالی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686798" y="2351314"/>
            <a:ext cx="3161211" cy="60089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سیستم دریافت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233749" y="2037806"/>
            <a:ext cx="80336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4" idx="0"/>
          </p:cNvCxnSpPr>
          <p:nvPr/>
        </p:nvCxnSpPr>
        <p:spPr>
          <a:xfrm>
            <a:off x="2233749" y="2037806"/>
            <a:ext cx="0" cy="313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267406" y="2037806"/>
            <a:ext cx="0" cy="313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" idx="2"/>
            <a:endCxn id="5" idx="0"/>
          </p:cNvCxnSpPr>
          <p:nvPr/>
        </p:nvCxnSpPr>
        <p:spPr>
          <a:xfrm>
            <a:off x="6133011" y="1867989"/>
            <a:ext cx="0" cy="483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2"/>
          </p:cNvCxnSpPr>
          <p:nvPr/>
        </p:nvCxnSpPr>
        <p:spPr>
          <a:xfrm>
            <a:off x="10267404" y="2952206"/>
            <a:ext cx="2" cy="352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2"/>
          </p:cNvCxnSpPr>
          <p:nvPr/>
        </p:nvCxnSpPr>
        <p:spPr>
          <a:xfrm>
            <a:off x="6133011" y="2939143"/>
            <a:ext cx="0" cy="365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" idx="2"/>
          </p:cNvCxnSpPr>
          <p:nvPr/>
        </p:nvCxnSpPr>
        <p:spPr>
          <a:xfrm>
            <a:off x="2233749" y="2952206"/>
            <a:ext cx="0" cy="352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869680" y="3304903"/>
            <a:ext cx="2756263" cy="30044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/>
              <a:t>- سیستم دریافت از طریق بانک</a:t>
            </a:r>
          </a:p>
          <a:p>
            <a:pPr algn="r"/>
            <a:r>
              <a:rPr lang="fa-IR" dirty="0"/>
              <a:t>- سیستم دریافت طی چک/سند بهادار</a:t>
            </a:r>
          </a:p>
          <a:p>
            <a:pPr algn="r"/>
            <a:r>
              <a:rPr lang="fa-IR" dirty="0"/>
              <a:t>- سیستم واگذاری اسناد به بانک جهت وصول</a:t>
            </a:r>
          </a:p>
          <a:p>
            <a:pPr algn="r"/>
            <a:r>
              <a:rPr lang="fa-IR" dirty="0"/>
              <a:t>- سیستم وصول یا واخواست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643845" y="3304903"/>
            <a:ext cx="2978332" cy="19724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/>
              <a:t>- سیستم تهیه صورت مغایرت بانکی</a:t>
            </a:r>
          </a:p>
          <a:p>
            <a:pPr algn="r"/>
            <a:r>
              <a:rPr lang="fa-IR" dirty="0"/>
              <a:t>- سیستم پیگیری اقلام باز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881743" y="3304903"/>
            <a:ext cx="2697482" cy="30044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dirty="0"/>
              <a:t>- سیستم صدور دستور پرداخت</a:t>
            </a:r>
          </a:p>
          <a:p>
            <a:pPr algn="r"/>
            <a:r>
              <a:rPr lang="fa-IR" dirty="0"/>
              <a:t>- سیستم پرداخت طی چک/سند بهادار</a:t>
            </a:r>
          </a:p>
          <a:p>
            <a:pPr algn="r"/>
            <a:r>
              <a:rPr lang="fa-IR" dirty="0"/>
              <a:t>- سیستم برداشت مستقیم</a:t>
            </a:r>
          </a:p>
          <a:p>
            <a:pPr algn="r"/>
            <a:r>
              <a:rPr lang="fa-IR" dirty="0"/>
              <a:t>- سیستم پرداخت طی تنخواه</a:t>
            </a:r>
          </a:p>
        </p:txBody>
      </p:sp>
      <p:sp>
        <p:nvSpPr>
          <p:cNvPr id="7" name="Rectangle 6"/>
          <p:cNvSpPr/>
          <p:nvPr/>
        </p:nvSpPr>
        <p:spPr>
          <a:xfrm>
            <a:off x="574766" y="679269"/>
            <a:ext cx="306977" cy="1188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9652892"/>
      </p:ext>
    </p:extLst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74320"/>
            <a:ext cx="10928386" cy="6583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6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fa-IR" sz="2800" dirty="0">
                <a:solidFill>
                  <a:schemeClr val="accent2">
                    <a:lumMod val="75000"/>
                  </a:schemeClr>
                </a:solidFill>
              </a:rPr>
              <a:t>گردش عملیات سیستم صدور دستور پرداخت                                                  7</a:t>
            </a:r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sz="26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</a:t>
            </a:r>
          </a:p>
          <a:p>
            <a:r>
              <a:rPr lang="fa-IR" sz="26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ااا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9531" y="875211"/>
            <a:ext cx="10476412" cy="56823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7119257" y="875211"/>
            <a:ext cx="4506686" cy="56823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fa-IR" sz="2400" dirty="0"/>
              <a:t>1- دریافت اسناد و مدارک</a:t>
            </a:r>
          </a:p>
          <a:p>
            <a:pPr algn="r"/>
            <a:r>
              <a:rPr lang="fa-IR" sz="2400" dirty="0"/>
              <a:t>2- بررسی اسناد و مدارک و کنترل پرداخت</a:t>
            </a:r>
          </a:p>
          <a:p>
            <a:pPr algn="r"/>
            <a:r>
              <a:rPr lang="fa-IR" sz="2400" dirty="0"/>
              <a:t>3- تهیه برگ دستور پرداخت در دو نسخه</a:t>
            </a:r>
          </a:p>
          <a:p>
            <a:pPr algn="r"/>
            <a:r>
              <a:rPr lang="fa-IR" sz="2400" dirty="0"/>
              <a:t>4- امضای برگ دستور پرداخت توسط تهیه کننده</a:t>
            </a:r>
          </a:p>
          <a:p>
            <a:pPr algn="r"/>
            <a:r>
              <a:rPr lang="fa-IR" sz="2400" dirty="0"/>
              <a:t>5- امضای مدیر مالی</a:t>
            </a:r>
          </a:p>
          <a:p>
            <a:pPr algn="r"/>
            <a:r>
              <a:rPr lang="fa-IR" sz="2400" dirty="0"/>
              <a:t>6- اخذ امضای تصویب کننده</a:t>
            </a:r>
          </a:p>
          <a:p>
            <a:pPr algn="r"/>
            <a:r>
              <a:rPr lang="fa-IR" sz="2400" dirty="0"/>
              <a:t>7- بایگانی یک نسخه از برگ دستور پرداخت به ترتیب شماره </a:t>
            </a:r>
          </a:p>
          <a:p>
            <a:pPr algn="r"/>
            <a:r>
              <a:rPr lang="fa-IR" sz="2400" dirty="0"/>
              <a:t>8- ادامه عملیات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36469" y="875211"/>
            <a:ext cx="5982788" cy="56823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/>
          </a:p>
          <a:p>
            <a:pPr algn="ctr"/>
            <a:endParaRPr lang="fa-IR" dirty="0"/>
          </a:p>
          <a:p>
            <a:pPr algn="ctr"/>
            <a:endParaRPr lang="fa-IR" dirty="0"/>
          </a:p>
          <a:p>
            <a:pPr algn="ctr"/>
            <a:endParaRPr lang="fa-IR" dirty="0"/>
          </a:p>
          <a:p>
            <a:pPr algn="ctr"/>
            <a:endParaRPr lang="fa-IR" dirty="0"/>
          </a:p>
          <a:p>
            <a:pPr algn="ctr"/>
            <a:endParaRPr lang="fa-IR" dirty="0"/>
          </a:p>
          <a:p>
            <a:pPr algn="ctr"/>
            <a:r>
              <a:rPr lang="fa-IR" dirty="0"/>
              <a:t>                                                                    ادامه فلوچارت 4-6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19257" y="875211"/>
            <a:ext cx="4506686" cy="5878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شرح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36469" y="875211"/>
            <a:ext cx="5982788" cy="5878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/>
              <a:t>امور مالی – دریافت و پرداخت</a:t>
            </a:r>
          </a:p>
        </p:txBody>
      </p:sp>
      <p:sp>
        <p:nvSpPr>
          <p:cNvPr id="16" name="Flowchart: Document 15"/>
          <p:cNvSpPr/>
          <p:nvPr/>
        </p:nvSpPr>
        <p:spPr>
          <a:xfrm>
            <a:off x="5185954" y="1632857"/>
            <a:ext cx="1593669" cy="64008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>
                <a:ln w="0"/>
                <a:solidFill>
                  <a:schemeClr val="tx1"/>
                </a:solidFill>
              </a:rPr>
              <a:t>1-اسناد و مدارک</a:t>
            </a:r>
          </a:p>
        </p:txBody>
      </p:sp>
      <p:cxnSp>
        <p:nvCxnSpPr>
          <p:cNvPr id="18" name="Straight Arrow Connector 17"/>
          <p:cNvCxnSpPr>
            <a:stCxn id="16" idx="2"/>
          </p:cNvCxnSpPr>
          <p:nvPr/>
        </p:nvCxnSpPr>
        <p:spPr>
          <a:xfrm>
            <a:off x="5982789" y="2230621"/>
            <a:ext cx="0" cy="381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675811" y="2635569"/>
            <a:ext cx="613954" cy="5747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2</a:t>
            </a:r>
          </a:p>
        </p:txBody>
      </p:sp>
      <p:cxnSp>
        <p:nvCxnSpPr>
          <p:cNvPr id="23" name="Straight Arrow Connector 22"/>
          <p:cNvCxnSpPr>
            <a:stCxn id="19" idx="4"/>
          </p:cNvCxnSpPr>
          <p:nvPr/>
        </p:nvCxnSpPr>
        <p:spPr>
          <a:xfrm>
            <a:off x="5982788" y="3210335"/>
            <a:ext cx="0" cy="355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Flowchart: Document 23"/>
          <p:cNvSpPr/>
          <p:nvPr/>
        </p:nvSpPr>
        <p:spPr>
          <a:xfrm>
            <a:off x="5185954" y="3566159"/>
            <a:ext cx="1593669" cy="718458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Flowchart: Document 24"/>
          <p:cNvSpPr/>
          <p:nvPr/>
        </p:nvSpPr>
        <p:spPr>
          <a:xfrm>
            <a:off x="5081451" y="3768632"/>
            <a:ext cx="1580606" cy="756083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3- برگ دستور پرداخت</a:t>
            </a:r>
          </a:p>
        </p:txBody>
      </p:sp>
      <p:cxnSp>
        <p:nvCxnSpPr>
          <p:cNvPr id="27" name="Straight Arrow Connector 26"/>
          <p:cNvCxnSpPr>
            <a:stCxn id="25" idx="2"/>
          </p:cNvCxnSpPr>
          <p:nvPr/>
        </p:nvCxnSpPr>
        <p:spPr>
          <a:xfrm>
            <a:off x="5871754" y="4474730"/>
            <a:ext cx="0" cy="410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512526" y="4872446"/>
            <a:ext cx="777239" cy="6531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4و5</a:t>
            </a:r>
          </a:p>
        </p:txBody>
      </p:sp>
      <p:sp>
        <p:nvSpPr>
          <p:cNvPr id="29" name="Oval 28"/>
          <p:cNvSpPr/>
          <p:nvPr/>
        </p:nvSpPr>
        <p:spPr>
          <a:xfrm>
            <a:off x="5501095" y="5728062"/>
            <a:ext cx="800099" cy="71845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/>
              <a:t>6</a:t>
            </a:r>
          </a:p>
        </p:txBody>
      </p:sp>
      <p:cxnSp>
        <p:nvCxnSpPr>
          <p:cNvPr id="31" name="Straight Arrow Connector 30"/>
          <p:cNvCxnSpPr>
            <a:stCxn id="28" idx="4"/>
            <a:endCxn id="29" idx="0"/>
          </p:cNvCxnSpPr>
          <p:nvPr/>
        </p:nvCxnSpPr>
        <p:spPr>
          <a:xfrm flipH="1">
            <a:off x="5901145" y="5525589"/>
            <a:ext cx="1" cy="202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2"/>
          </p:cNvCxnSpPr>
          <p:nvPr/>
        </p:nvCxnSpPr>
        <p:spPr>
          <a:xfrm flipH="1">
            <a:off x="4598126" y="6087291"/>
            <a:ext cx="9029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585063" y="2076994"/>
            <a:ext cx="13063" cy="4010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686050" y="2076994"/>
            <a:ext cx="18990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77886" y="2076994"/>
            <a:ext cx="0" cy="1959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67989" y="2272937"/>
            <a:ext cx="20639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1867988" y="2272937"/>
            <a:ext cx="1" cy="242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931920" y="2272937"/>
            <a:ext cx="0" cy="242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Flowchart: Document 50"/>
          <p:cNvSpPr/>
          <p:nvPr/>
        </p:nvSpPr>
        <p:spPr>
          <a:xfrm>
            <a:off x="3370217" y="2515381"/>
            <a:ext cx="1084217" cy="69495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/>
              <a:t>7 – برگ دستور پرداخت</a:t>
            </a:r>
          </a:p>
        </p:txBody>
      </p:sp>
      <p:sp>
        <p:nvSpPr>
          <p:cNvPr id="52" name="Flowchart: Document 51"/>
          <p:cNvSpPr/>
          <p:nvPr/>
        </p:nvSpPr>
        <p:spPr>
          <a:xfrm>
            <a:off x="1798755" y="2512771"/>
            <a:ext cx="1186108" cy="69495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/>
              <a:t>8-اسناد و مدارک اولیه</a:t>
            </a:r>
          </a:p>
        </p:txBody>
      </p:sp>
      <p:sp>
        <p:nvSpPr>
          <p:cNvPr id="53" name="Flowchart: Document 52"/>
          <p:cNvSpPr/>
          <p:nvPr/>
        </p:nvSpPr>
        <p:spPr>
          <a:xfrm>
            <a:off x="1180883" y="3019107"/>
            <a:ext cx="1235746" cy="792119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400" dirty="0"/>
              <a:t>برگ دستور پرداخت</a:t>
            </a:r>
          </a:p>
        </p:txBody>
      </p:sp>
      <p:cxnSp>
        <p:nvCxnSpPr>
          <p:cNvPr id="56" name="Straight Arrow Connector 55"/>
          <p:cNvCxnSpPr>
            <a:stCxn id="51" idx="2"/>
          </p:cNvCxnSpPr>
          <p:nvPr/>
        </p:nvCxnSpPr>
        <p:spPr>
          <a:xfrm>
            <a:off x="3912326" y="3164391"/>
            <a:ext cx="19594" cy="604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945" y="3768632"/>
            <a:ext cx="749873" cy="755970"/>
          </a:xfrm>
          <a:prstGeom prst="rect">
            <a:avLst/>
          </a:prstGeom>
        </p:spPr>
      </p:pic>
      <p:cxnSp>
        <p:nvCxnSpPr>
          <p:cNvPr id="66" name="Straight Arrow Connector 65"/>
          <p:cNvCxnSpPr>
            <a:stCxn id="53" idx="2"/>
          </p:cNvCxnSpPr>
          <p:nvPr/>
        </p:nvCxnSpPr>
        <p:spPr>
          <a:xfrm flipH="1">
            <a:off x="1798755" y="3758858"/>
            <a:ext cx="1" cy="52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0891" y="561703"/>
            <a:ext cx="222069" cy="117565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6" name="Straight Connector 5"/>
          <p:cNvCxnSpPr/>
          <p:nvPr/>
        </p:nvCxnSpPr>
        <p:spPr>
          <a:xfrm>
            <a:off x="1180883" y="4284617"/>
            <a:ext cx="15051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80883" y="4676503"/>
            <a:ext cx="15051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37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01782"/>
            <a:ext cx="9720071" cy="5656217"/>
          </a:xfrm>
        </p:spPr>
        <p:txBody>
          <a:bodyPr>
            <a:normAutofit fontScale="92500" lnSpcReduction="10000"/>
          </a:bodyPr>
          <a:lstStyle/>
          <a:p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1- دریافت برگ دستور پرداخت و مدارک ضمیمه آن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2- صدور چک / سند بهادار بر اساس دستور پرداخت پس از تعیین منبع پرداخت ( انتخاب بانک)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3- ارسال چک به همراه برگ دستور پرداخت، جهت امضا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4- کنترل مبالغ و مدارک و دستور پرداخت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5- امضا چک توسط مدیریت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6- دریافت چک و برگ دستور پرداخت و اسناد پیوست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7- کنترل اینکه آیا پرداخت تصویب شده است؟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8- در صورت تصویب، تهیه برگه پرداخت در دونسخه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9- امضا برگه پرداخت توسط تهیه کننده</a:t>
            </a:r>
          </a:p>
          <a:p>
            <a:r>
              <a:rPr lang="fa-IR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8</a:t>
            </a: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7373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گردش عملیات پرداخت طی چک / سند بهادار</a:t>
            </a:r>
          </a:p>
        </p:txBody>
      </p:sp>
    </p:spTree>
    <p:extLst>
      <p:ext uri="{BB962C8B-B14F-4D97-AF65-F5344CB8AC3E}">
        <p14:creationId xmlns:p14="http://schemas.microsoft.com/office/powerpoint/2010/main" val="853676083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713</TotalTime>
  <Words>1209</Words>
  <Application>Microsoft Office PowerPoint</Application>
  <PresentationFormat>Widescreen</PresentationFormat>
  <Paragraphs>267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Arabic Typesetting</vt:lpstr>
      <vt:lpstr>Arial</vt:lpstr>
      <vt:lpstr>Tw Cen MT</vt:lpstr>
      <vt:lpstr>Tw Cen MT Condensed</vt:lpstr>
      <vt:lpstr>Wingdings 3</vt:lpstr>
      <vt:lpstr>Integral</vt:lpstr>
      <vt:lpstr>سیستم های حسابداری موضوع ارائه : سیستم پرداخت ارائه دهنده : استاد مربوطه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برگ دستور پرداخت                                                      12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سیستم های حسابداری سیستم پرداخت ارئه دهنده میترا جلالت پور</dc:title>
  <dc:creator>sanay info</dc:creator>
  <cp:lastModifiedBy>nabizadeh73</cp:lastModifiedBy>
  <cp:revision>173</cp:revision>
  <dcterms:created xsi:type="dcterms:W3CDTF">2017-04-04T14:56:40Z</dcterms:created>
  <dcterms:modified xsi:type="dcterms:W3CDTF">2021-09-12T19:31:03Z</dcterms:modified>
</cp:coreProperties>
</file>