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4"/>
  </p:notesMasterIdLst>
  <p:handoutMasterIdLst>
    <p:handoutMasterId r:id="rId15"/>
  </p:handoutMasterIdLst>
  <p:sldIdLst>
    <p:sldId id="256" r:id="rId2"/>
    <p:sldId id="257" r:id="rId3"/>
    <p:sldId id="266" r:id="rId4"/>
    <p:sldId id="26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82"/>
      </p:cViewPr>
      <p:guideLst>
        <p:guide orient="horz" pos="2160"/>
        <p:guide pos="3840"/>
      </p:guideLst>
    </p:cSldViewPr>
  </p:slideViewPr>
  <p:notesTextViewPr>
    <p:cViewPr>
      <p:scale>
        <a:sx n="1" d="1"/>
        <a:sy n="1" d="1"/>
      </p:scale>
      <p:origin x="0" y="0"/>
    </p:cViewPr>
  </p:notesTextViewPr>
  <p:sorterViewPr>
    <p:cViewPr>
      <p:scale>
        <a:sx n="84" d="100"/>
        <a:sy n="84" d="100"/>
      </p:scale>
      <p:origin x="0" y="0"/>
    </p:cViewPr>
  </p:sorterViewPr>
  <p:notesViewPr>
    <p:cSldViewPr snapToGrid="0">
      <p:cViewPr varScale="1">
        <p:scale>
          <a:sx n="53" d="100"/>
          <a:sy n="53" d="100"/>
        </p:scale>
        <p:origin x="28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a:defRPr sz="1200"/>
            </a:lvl1pPr>
          </a:lstStyle>
          <a:p>
            <a:fld id="{EEC1DD48-069B-4AFC-BFC6-ED037981A3B5}" type="datetimeFigureOut">
              <a:rPr lang="fa-IR" smtClean="0"/>
              <a:t>1445/02/08</a:t>
            </a:fld>
            <a:endParaRPr lang="fa-I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a:defRPr sz="1200"/>
            </a:lvl1pPr>
          </a:lstStyle>
          <a:p>
            <a:fld id="{6D9E1252-E760-4788-A90E-17BDCB490B50}" type="slidenum">
              <a:rPr lang="fa-IR" smtClean="0"/>
              <a:t>‹#›</a:t>
            </a:fld>
            <a:endParaRPr lang="fa-IR"/>
          </a:p>
        </p:txBody>
      </p:sp>
    </p:spTree>
    <p:extLst>
      <p:ext uri="{BB962C8B-B14F-4D97-AF65-F5344CB8AC3E}">
        <p14:creationId xmlns:p14="http://schemas.microsoft.com/office/powerpoint/2010/main" val="1594422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03FE6A-CB2B-454C-B1A6-7D4F8DA4D6A2}" type="datetimeFigureOut">
              <a:rPr lang="fa-IR" smtClean="0"/>
              <a:t>1445/02/08</a:t>
            </a:fld>
            <a:endParaRPr lang="fa-I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EC2687B-EEE3-40CD-BD12-2FC2C0C78A3E}" type="slidenum">
              <a:rPr lang="fa-IR" smtClean="0"/>
              <a:t>‹#›</a:t>
            </a:fld>
            <a:endParaRPr lang="fa-IR"/>
          </a:p>
        </p:txBody>
      </p:sp>
    </p:spTree>
    <p:extLst>
      <p:ext uri="{BB962C8B-B14F-4D97-AF65-F5344CB8AC3E}">
        <p14:creationId xmlns:p14="http://schemas.microsoft.com/office/powerpoint/2010/main" val="23968993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FEC2687B-EEE3-40CD-BD12-2FC2C0C78A3E}" type="slidenum">
              <a:rPr lang="fa-IR" smtClean="0"/>
              <a:t>2</a:t>
            </a:fld>
            <a:endParaRPr lang="fa-IR"/>
          </a:p>
        </p:txBody>
      </p:sp>
    </p:spTree>
    <p:extLst>
      <p:ext uri="{BB962C8B-B14F-4D97-AF65-F5344CB8AC3E}">
        <p14:creationId xmlns:p14="http://schemas.microsoft.com/office/powerpoint/2010/main" val="1059312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5581CAB-DD77-4DBC-A033-4AA1E5E0CFEF}" type="datetimeFigureOut">
              <a:rPr lang="fa-IR" smtClean="0"/>
              <a:t>1445/02/08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4AB6E395-EE47-45C4-9438-51EA0CBDC6C8}"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581CAB-DD77-4DBC-A033-4AA1E5E0CFEF}" type="datetimeFigureOut">
              <a:rPr lang="fa-IR" smtClean="0"/>
              <a:t>1445/02/08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581CAB-DD77-4DBC-A033-4AA1E5E0CFEF}" type="datetimeFigureOut">
              <a:rPr lang="fa-IR" smtClean="0"/>
              <a:t>1445/02/08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5581CAB-DD77-4DBC-A033-4AA1E5E0CFEF}" type="datetimeFigureOut">
              <a:rPr lang="fa-IR" smtClean="0"/>
              <a:t>1445/02/08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5581CAB-DD77-4DBC-A033-4AA1E5E0CFEF}" type="datetimeFigureOut">
              <a:rPr lang="fa-IR" smtClean="0"/>
              <a:t>1445/02/08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B6E395-EE47-45C4-9438-51EA0CBDC6C8}"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581CAB-DD77-4DBC-A033-4AA1E5E0CFEF}" type="datetimeFigureOut">
              <a:rPr lang="fa-IR" smtClean="0"/>
              <a:t>1445/02/08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5581CAB-DD77-4DBC-A033-4AA1E5E0CFEF}" type="datetimeFigureOut">
              <a:rPr lang="fa-IR" smtClean="0"/>
              <a:t>1445/02/08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5581CAB-DD77-4DBC-A033-4AA1E5E0CFEF}" type="datetimeFigureOut">
              <a:rPr lang="fa-IR" smtClean="0"/>
              <a:t>1445/02/08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81CAB-DD77-4DBC-A033-4AA1E5E0CFEF}" type="datetimeFigureOut">
              <a:rPr lang="fa-IR" smtClean="0"/>
              <a:t>1445/02/08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5581CAB-DD77-4DBC-A033-4AA1E5E0CFEF}" type="datetimeFigureOut">
              <a:rPr lang="fa-IR" smtClean="0"/>
              <a:t>1445/02/08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AB6E395-EE47-45C4-9438-51EA0CBDC6C8}"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5581CAB-DD77-4DBC-A033-4AA1E5E0CFEF}" type="datetimeFigureOut">
              <a:rPr lang="fa-IR" smtClean="0"/>
              <a:t>1445/02/08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10769600" y="6356351"/>
            <a:ext cx="812800" cy="365125"/>
          </a:xfrm>
        </p:spPr>
        <p:txBody>
          <a:bodyPr/>
          <a:lstStyle/>
          <a:p>
            <a:fld id="{4AB6E395-EE47-45C4-9438-51EA0CBDC6C8}" type="slidenum">
              <a:rPr lang="fa-IR" smtClean="0"/>
              <a:t>‹#›</a:t>
            </a:fld>
            <a:endParaRPr lang="fa-I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0">
              <a:srgbClr val="EBF5FE"/>
            </a:gs>
            <a:gs pos="7000">
              <a:srgbClr val="C3E0FB"/>
            </a:gs>
            <a:gs pos="13000">
              <a:srgbClr val="B9DBFA"/>
            </a:gs>
            <a:gs pos="22000">
              <a:schemeClr val="accent1">
                <a:lumMod val="5000"/>
                <a:lumOff val="95000"/>
              </a:schemeClr>
            </a:gs>
            <a:gs pos="93000">
              <a:schemeClr val="accent1">
                <a:lumMod val="45000"/>
                <a:lumOff val="55000"/>
              </a:schemeClr>
            </a:gs>
            <a:gs pos="96000">
              <a:schemeClr val="accent1">
                <a:lumMod val="45000"/>
                <a:lumOff val="55000"/>
              </a:schemeClr>
            </a:gs>
            <a:gs pos="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581CAB-DD77-4DBC-A033-4AA1E5E0CFEF}" type="datetimeFigureOut">
              <a:rPr lang="fa-IR" smtClean="0"/>
              <a:t>1445/02/08</a:t>
            </a:fld>
            <a:endParaRPr lang="fa-I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B6E395-EE47-45C4-9438-51EA0CBDC6C8}" type="slidenum">
              <a:rPr lang="fa-IR" smtClean="0"/>
              <a:t>‹#›</a:t>
            </a:fld>
            <a:endParaRPr lang="fa-I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965" y="2369128"/>
            <a:ext cx="10086108" cy="400110"/>
          </a:xfrm>
          <a:prstGeom prst="rect">
            <a:avLst/>
          </a:prstGeom>
        </p:spPr>
        <p:txBody>
          <a:bodyPr wrap="square">
            <a:spAutoFit/>
          </a:bodyPr>
          <a:lstStyle/>
          <a:p>
            <a:pPr algn="ctr" rtl="1">
              <a:spcAft>
                <a:spcPts val="0"/>
              </a:spcAft>
            </a:pPr>
            <a:r>
              <a:rPr lang="fa-IR" sz="2000" b="1"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انتقادات وارده بر تئوری اثباتی حسابداری</a:t>
            </a:r>
            <a:endParaRPr lang="en-US" sz="2000" b="1" dirty="0">
              <a:effectLst/>
              <a:latin typeface="Times New Roman" panose="02020603050405020304" pitchFamily="18" charset="0"/>
              <a:ea typeface="Times New Roman" panose="02020603050405020304" pitchFamily="18" charset="0"/>
              <a:cs typeface="B Lotus" panose="00000400000000000000" pitchFamily="2" charset="-78"/>
            </a:endParaRPr>
          </a:p>
        </p:txBody>
      </p:sp>
    </p:spTree>
    <p:extLst>
      <p:ext uri="{BB962C8B-B14F-4D97-AF65-F5344CB8AC3E}">
        <p14:creationId xmlns:p14="http://schemas.microsoft.com/office/powerpoint/2010/main" val="239480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345" y="1674439"/>
            <a:ext cx="11305309" cy="2573691"/>
          </a:xfrm>
          <a:prstGeom prst="rect">
            <a:avLst/>
          </a:prstGeom>
        </p:spPr>
        <p:txBody>
          <a:bodyPr wrap="square" lIns="360000" tIns="360000" rIns="360000" bIns="360000">
            <a:spAutoFit/>
          </a:bodyPr>
          <a:lstStyle/>
          <a:p>
            <a:pPr algn="justLow" rtl="1">
              <a:spcAft>
                <a:spcPts val="0"/>
              </a:spcAft>
            </a:pPr>
            <a:r>
              <a:rPr lang="fa-IR" sz="2000" u="sng"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استفاده از ابزارهای اندازه‌گیری ساده (نه جامع) در تحقیقات: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اندازه‌گیری‌ها یا شاخص‌های مورد استفاده در تحقیقات اثباتی اغلب بسیار ساده‌انگارانه (ابتدایی) می‌باشد.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ورنون کام انتقاد وارد بر تئوری اثباتی را تحت عنوان تصور غلط اثبات‌گرایان مطرح می‌کند و بیان می‌کند که باید میان تئوری اندازه‌گیری‌های حسابداری و تئوری رفتاری درباره وضع و تدوین استانداردهای حسابداری تمایز وجود داشته باشد.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تئوری اندازه‌گیری حسابداری با رویه‌های انتخابی حسابداری یک شرکت در ارائه صورتهای مالی سروکار دارد و تئوری‌های رفتاری بر اینکه چرا مدیریت آن رویه را انتخاب می‌کند دلالت دارد.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727B1E84-42A0-4103-AFD0-F16C317EA81D}"/>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411667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760" y="1367204"/>
            <a:ext cx="11319164" cy="3804797"/>
          </a:xfrm>
          <a:prstGeom prst="rect">
            <a:avLst/>
          </a:prstGeom>
        </p:spPr>
        <p:txBody>
          <a:bodyPr wrap="square" lIns="360000" tIns="360000" rIns="360000" bIns="360000">
            <a:spAutoFit/>
          </a:bodyPr>
          <a:lstStyle/>
          <a:p>
            <a:pPr algn="justLow" rtl="1">
              <a:spcAft>
                <a:spcPts val="0"/>
              </a:spcAft>
            </a:pPr>
            <a:r>
              <a:rPr lang="fa-IR" sz="2000" u="sng"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ایراد علمی:</a:t>
            </a:r>
            <a:endParaRPr lang="en-US" sz="2000" u="sng"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در حالیکه واتز و زیمرمن در جهت مشروع‌سازی و عمومیت بخشیدن به تئوری خود رویکرد مورد استفاده و روش‌شناسی آن را از نوعی می‌دانند که در علم مطرح است. لکن فرضیات ایجاد شده بر طبق تئوری اثباتی حسابداری (زمینه استقراض، فرضیه پاداش و فرضیه هزینه سیاسی) دارای پشتوانه قوی نبوده و درستی یا نادرستی آن اثبات نگردیده است.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به عنوان مثال: در خصوص فرضیه پاداش اگر سود کمتر از مبلغ مورد نیاز برای پاداش باشد انگیزه مدیران کاهش  سود سال جاری و افزايش سود و پاداش سال بعد مي‌باشد.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طبق نظر ویگان و آنرمن با مطالعه رفتار افراد (حسابداری فرآیندی است که به وسیله افراد انجام می‌گیرد و فرآیند حسابداری با فرض نبود افراد نمی‌توان به وجود آید) بسیار غیر باور است مدلی را پیاده کنیم که بتوان تمام حالات انسان را بطور کامل توصیف نماید. </a:t>
            </a: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تئوری اثباتی بر مبنای روشهای استدلال قیاسی و استقراری می‌باشد. شاید مهم‌ترین نقص، عدم توان آزمایش تئوری‌ها در عمل می‌باشد. در علوم فیزیک اجرای آزمایش به دفعات امکانپذیر است حال آن‌که انجام‌دادن آزمون‌های مشابه در علوم اجتماعی به ندرت امکانپذیر می‌باشد.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371DAA63-451B-4F12-974A-E6698A4EE633}"/>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503173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855" y="1508617"/>
            <a:ext cx="11319162" cy="3804797"/>
          </a:xfrm>
          <a:prstGeom prst="rect">
            <a:avLst/>
          </a:prstGeom>
        </p:spPr>
        <p:txBody>
          <a:bodyPr wrap="square" lIns="360000" tIns="360000" rIns="360000" bIns="360000">
            <a:spAutoFit/>
          </a:bodyPr>
          <a:lstStyle/>
          <a:p>
            <a:pPr algn="justLow" rtl="1">
              <a:spcAft>
                <a:spcPts val="0"/>
              </a:spcAft>
            </a:pPr>
            <a:r>
              <a:rPr lang="fa-IR" sz="2000"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 </a:t>
            </a:r>
            <a:endParaRPr lang="en-US" sz="2000" dirty="0">
              <a:solidFill>
                <a:srgbClr val="FF0000"/>
              </a:solidFill>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u="sng"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اعتقاد به فلسفه واقع‌گرا :</a:t>
            </a:r>
            <a:endParaRPr lang="en-US" sz="2000" u="sng" dirty="0">
              <a:solidFill>
                <a:srgbClr val="FF0000"/>
              </a:solidFill>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فلسفه واقع‌گرا: می‌توان قوانین و اصول مورد انتظار که متناسب با شرایط مختلف عمل کند را ایجاد نمود و دیدگاه روش این‌است که واقعیت به طور عینی وجود دارد و نظر افراد در خصوصیت واقعیت مشابه خواهد بود. </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منتقدین فلسفه واقع‌گرا بر‌این باورند که دیدگاه‌ها و نظرات جامع‌تر احتمال دارد با مطالعاتی اساسی عمیق به دست آید. مطالعه موردی خاص زمان و مکان خاصی است و قابل تعمیم به جامعه وسيعتر نخواهد بود.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استرلینگ می‌گوید تحقیقات حسابداری، انسان‌شناسی است این مشکلی است که دامن‌گیر تحقیقات حسابداری است و باید به جای رفتار حسابداران با پدیده‌های حسابداری مطالعه شود.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هدف حسابداری ثبت و گزارش ثروت و سود است در صورتی که هدف تئوری حسابداری ثبت و گزارش رفتار حسابداران است . </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1000"/>
              </a:spcAft>
            </a:pPr>
            <a:r>
              <a:rPr lang="en-US" sz="2000" dirty="0">
                <a:effectLst/>
                <a:latin typeface="Calibri" panose="020F0502020204030204" pitchFamily="34" charset="0"/>
                <a:ea typeface="Calibri" panose="020F0502020204030204" pitchFamily="34" charset="0"/>
                <a:cs typeface="B Lotus" panose="00000400000000000000" pitchFamily="2" charset="-78"/>
              </a:rPr>
              <a:t> </a:t>
            </a:r>
          </a:p>
        </p:txBody>
      </p:sp>
      <p:sp>
        <p:nvSpPr>
          <p:cNvPr id="3" name="TextBox 2">
            <a:extLst>
              <a:ext uri="{FF2B5EF4-FFF2-40B4-BE49-F238E27FC236}">
                <a16:creationId xmlns:a16="http://schemas.microsoft.com/office/drawing/2014/main" id="{CD064A63-6925-4908-B1DC-9E58D05AEEFA}"/>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19438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683" y="619369"/>
            <a:ext cx="11402291" cy="5959233"/>
          </a:xfrm>
          <a:prstGeom prst="rect">
            <a:avLst/>
          </a:prstGeom>
        </p:spPr>
        <p:txBody>
          <a:bodyPr wrap="square" lIns="360000" tIns="360000" rIns="360000" bIns="360000">
            <a:spAutoFit/>
          </a:bodyPr>
          <a:lstStyle/>
          <a:p>
            <a:pPr algn="just" rtl="1">
              <a:spcAft>
                <a:spcPts val="0"/>
              </a:spcAft>
            </a:pPr>
            <a:r>
              <a:rPr lang="fa-IR" sz="2000" u="sng" dirty="0">
                <a:solidFill>
                  <a:srgbClr val="FF0000"/>
                </a:solidFill>
                <a:latin typeface="Calibri" panose="020F0502020204030204" pitchFamily="34" charset="0"/>
                <a:ea typeface="Calibri" panose="020F0502020204030204" pitchFamily="34" charset="0"/>
                <a:cs typeface="B Lotus" panose="00000400000000000000" pitchFamily="2" charset="-78"/>
              </a:rPr>
              <a:t>مقدمه</a:t>
            </a:r>
          </a:p>
          <a:p>
            <a:pPr algn="just" rtl="1">
              <a:spcAft>
                <a:spcPts val="0"/>
              </a:spcAft>
            </a:pPr>
            <a:r>
              <a:rPr lang="fa-IR" sz="2000" b="1" u="sng" dirty="0">
                <a:solidFill>
                  <a:schemeClr val="tx1">
                    <a:lumMod val="95000"/>
                    <a:lumOff val="5000"/>
                  </a:schemeClr>
                </a:solidFill>
                <a:effectLst/>
                <a:latin typeface="Calibri" panose="020F0502020204030204" pitchFamily="34" charset="0"/>
                <a:ea typeface="Times New Roman" panose="02020603050405020304" pitchFamily="18" charset="0"/>
                <a:cs typeface="B Lotus" panose="00000400000000000000" pitchFamily="2" charset="-78"/>
              </a:rPr>
              <a:t>تئوري اثباتي حسابداري:</a:t>
            </a:r>
            <a:endParaRPr lang="en-US" sz="2000" b="1" u="sng" dirty="0">
              <a:solidFill>
                <a:schemeClr val="tx1">
                  <a:lumMod val="95000"/>
                  <a:lumOff val="5000"/>
                </a:schemeClr>
              </a:solidFill>
              <a:effectLst/>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تحقيقات تجربي و مشاهده‌اي هستند كه سعي دارد تا ارتباطات رفتاري را در حسابداري بيان نمايد. ارتباطات رفتاري نظير اينكه:</a:t>
            </a: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چرا هيئت تدوين استانداردها، روش خاصي را انتخاب مي كند.</a:t>
            </a: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چرا مديريت شركت روش خاصي را ازميان روش هاي پذيرفته شده حسابداري بر مي گزيند.</a:t>
            </a:r>
            <a:endParaRPr lang="en-US" sz="2000"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algn="just" rtl="1">
              <a:spcAft>
                <a:spcPts val="0"/>
              </a:spcAft>
            </a:pPr>
            <a:endPar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تئوري قرارداد:</a:t>
            </a: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هرواحد تجاري قراردادهاي مختلف ميان افراد تنظيم نموده و با آنها ارتباط دارد. نظير سهامداران، مديران، فروشندگان و ...</a:t>
            </a:r>
          </a:p>
          <a:p>
            <a:pPr algn="just" rtl="1"/>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در مدل قرارداد فرض بر اين است كه همه افراد به دنبال منافع شخصي خود مي باشند.</a:t>
            </a:r>
          </a:p>
          <a:p>
            <a:pPr algn="just" rtl="1">
              <a:spcAft>
                <a:spcPts val="0"/>
              </a:spcAft>
            </a:pPr>
            <a:endPar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تئوري كارگزاري:</a:t>
            </a: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مديران كارگزار مالكان و اعتباردهندگان هستند.</a:t>
            </a: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 </a:t>
            </a: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بنیان و اساس طرح تحقیقات اثباتی در حسابداری به انتقادات جنسن از تحقیقات هنجاری (دستوری) برمی‌گردد.</a:t>
            </a:r>
            <a:r>
              <a:rPr lang="fa-IR" sz="2000" dirty="0">
                <a:latin typeface="Times New Roman" panose="02020603050405020304" pitchFamily="18" charset="0"/>
                <a:ea typeface="Calibri" panose="020F0502020204030204" pitchFamily="34" charset="0"/>
                <a:cs typeface="B Lotus" panose="00000400000000000000" pitchFamily="2" charset="-78"/>
              </a:rPr>
              <a:t> </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پیام اصلی این انتقادها این بود که بیشتر تئوری‌های حسابداری غیرعلمی‌اند زیرا جنبه هنجاری و دستوری دارند. اساس تئوری‌های اثباتی بر منفعت شخصی بنا شده است، بطوریکه تدوین استانداردهای حسابداری نتیجه مشارکت اشخاص و گروه‌های مختلف و همچنین حاصل مباحث و برخورد افکار متفاوت می باشد.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4" name="TextBox 3">
            <a:extLst>
              <a:ext uri="{FF2B5EF4-FFF2-40B4-BE49-F238E27FC236}">
                <a16:creationId xmlns:a16="http://schemas.microsoft.com/office/drawing/2014/main" id="{A7285960-57CA-4E90-8ACF-899573A21387}"/>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63402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3818" y="1420797"/>
            <a:ext cx="10800146" cy="3804797"/>
          </a:xfrm>
          <a:prstGeom prst="rect">
            <a:avLst/>
          </a:prstGeom>
          <a:noFill/>
        </p:spPr>
        <p:txBody>
          <a:bodyPr wrap="square" lIns="360000" tIns="360000" rIns="360000" bIns="360000">
            <a:spAutoFit/>
          </a:bodyPr>
          <a:lstStyle/>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بنابر تعریف هنریکسون و ون‌بردا هر تئوری حسابداری مجموعه به هم پیوسته از اصول مختلفی است که:</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1ـ موجب درک بهتر اعمال موجود برای حسابداران، سرمایه گذاران، مدیران و دانشجویان می باشد.</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2ـ چارچوب نظری برای ارزیابی اعمال موجود حسابداری ارائه می کند (دامنه توضيحات و پيش بيني)</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3ـ به عنوان راهنمایی برای توسعه روش‌ها و اعمال جدیدی می باشد. (سود مندي تئوري در پيش بيني)</a:t>
            </a:r>
          </a:p>
          <a:p>
            <a:pPr algn="just" rtl="1">
              <a:spcAft>
                <a:spcPts val="0"/>
              </a:spcAft>
            </a:pPr>
            <a:endPar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توسعه حسابداری اثباتی در حسابداری مدیون روش استدلال استقراری است. ورنون کام بیان می کند که تحقیق در حسابداری امروزی بر اساس رویکرد عملی اثباتی است یعنی تلاش برای افشای تجربي تفسیر پدیده‌ها در محیط حسابداری و مالی. </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تئوری اثباتی، نوعی از تئوری است که با استفاده از آن می توان زمینه شرح و تحلیل علت به کارگیری برخی روش‌ها حسابداری از سوی مدیران واحدهای اقتصادی را فراهم کرد و در همان حال، علل تغییر در استانداردهای حسابداری در طی زمان را نیز توصیه کرد.</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9A49CE76-96F8-43B3-B279-BFCFA891F037}"/>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88258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1405246"/>
            <a:ext cx="11152910" cy="3497020"/>
          </a:xfrm>
          <a:prstGeom prst="rect">
            <a:avLst/>
          </a:prstGeom>
        </p:spPr>
        <p:txBody>
          <a:bodyPr wrap="square" lIns="360000" tIns="360000" rIns="396000" bIns="360000">
            <a:spAutoFit/>
          </a:bodyPr>
          <a:lstStyle/>
          <a:p>
            <a:pPr algn="justLow" rtl="1">
              <a:spcAft>
                <a:spcPts val="0"/>
              </a:spcAft>
            </a:pPr>
            <a:r>
              <a:rPr lang="fa-IR" sz="2000" dirty="0">
                <a:solidFill>
                  <a:srgbClr val="FF0000"/>
                </a:solidFill>
                <a:latin typeface="Calibri" panose="020F0502020204030204" pitchFamily="34" charset="0"/>
                <a:ea typeface="Calibri" panose="020F0502020204030204" pitchFamily="34" charset="0"/>
                <a:cs typeface="B Lotus" panose="00000400000000000000" pitchFamily="2" charset="-78"/>
              </a:rPr>
              <a:t>انتقادات وارده بر تئوری اثباتی حسابداری</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عدم وجود الزام یا دستور عملی در مقایسه با تئوری هنجاری یا دستوری</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با وجود ادعای تئورسین‌های تئوری اثباتی حسابداری، این نوع تئوری بدون قضاوت ارزشی نیست</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توجه بیش از حد به این فرض اساسی که هدف هر فرد در حداکثر کردن ثروت شخصی خود است</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عدم گسترش مفاهیم مورد بحث در این نوع تحقیقات از آغاز تاکنون</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موردی بودن حوزه‌های تحقیقاتی این نوع تئوری</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ایراد علمی</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اعتقاد به فلسفه واقع‌گرا</a:t>
            </a:r>
            <a:endParaRPr lang="en-US" sz="2000" dirty="0">
              <a:latin typeface="Times New Roman" panose="02020603050405020304" pitchFamily="18" charset="0"/>
              <a:ea typeface="Times New Roman" panose="02020603050405020304" pitchFamily="18" charset="0"/>
              <a:cs typeface="B Lotus" panose="00000400000000000000" pitchFamily="2" charset="-78"/>
            </a:endParaRPr>
          </a:p>
          <a:p>
            <a:pPr algn="justLow" rtl="1"/>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ـ </a:t>
            </a:r>
            <a:r>
              <a:rPr lang="ar-SA" sz="2000" dirty="0">
                <a:solidFill>
                  <a:srgbClr val="000000"/>
                </a:solidFill>
                <a:latin typeface="Calibri" panose="020F0502020204030204" pitchFamily="34" charset="0"/>
                <a:ea typeface="Calibri" panose="020F0502020204030204" pitchFamily="34" charset="0"/>
                <a:cs typeface="B Lotus" panose="00000400000000000000" pitchFamily="2" charset="-78"/>
              </a:rPr>
              <a:t>بکارگیری ابزارهای اندازه</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a:t>
            </a:r>
            <a:r>
              <a:rPr lang="ar-SA" sz="2000" dirty="0">
                <a:solidFill>
                  <a:srgbClr val="000000"/>
                </a:solidFill>
                <a:latin typeface="Calibri" panose="020F0502020204030204" pitchFamily="34" charset="0"/>
                <a:ea typeface="Calibri" panose="020F0502020204030204" pitchFamily="34" charset="0"/>
                <a:cs typeface="B Lotus" panose="00000400000000000000" pitchFamily="2" charset="-78"/>
              </a:rPr>
              <a:t>گیری ساده</a:t>
            </a: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a:t>
            </a:r>
            <a:r>
              <a:rPr lang="ar-SA" sz="2000" dirty="0">
                <a:solidFill>
                  <a:srgbClr val="000000"/>
                </a:solidFill>
                <a:latin typeface="Calibri" panose="020F0502020204030204" pitchFamily="34" charset="0"/>
                <a:ea typeface="Calibri" panose="020F0502020204030204" pitchFamily="34" charset="0"/>
                <a:cs typeface="B Lotus" panose="00000400000000000000" pitchFamily="2" charset="-78"/>
              </a:rPr>
              <a:t>انگارانه</a:t>
            </a:r>
            <a:endParaRPr lang="en-US" sz="2000" dirty="0">
              <a:cs typeface="B Lotus" panose="00000400000000000000" pitchFamily="2" charset="-78"/>
            </a:endParaRPr>
          </a:p>
        </p:txBody>
      </p:sp>
      <p:sp>
        <p:nvSpPr>
          <p:cNvPr id="3" name="TextBox 2">
            <a:extLst>
              <a:ext uri="{FF2B5EF4-FFF2-40B4-BE49-F238E27FC236}">
                <a16:creationId xmlns:a16="http://schemas.microsoft.com/office/drawing/2014/main" id="{4D1F8AD4-A481-4839-B595-3D9A6B781EAE}"/>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135889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056" y="1609390"/>
            <a:ext cx="11596255" cy="3189244"/>
          </a:xfrm>
          <a:prstGeom prst="rect">
            <a:avLst/>
          </a:prstGeom>
        </p:spPr>
        <p:txBody>
          <a:bodyPr wrap="square" lIns="360000" tIns="360000" rIns="360000" bIns="360000">
            <a:spAutoFit/>
          </a:bodyPr>
          <a:lstStyle/>
          <a:p>
            <a:pPr algn="just" rtl="1">
              <a:spcAft>
                <a:spcPts val="0"/>
              </a:spcAft>
            </a:pPr>
            <a:r>
              <a:rPr lang="fa-IR" sz="2000" u="sng" dirty="0">
                <a:solidFill>
                  <a:srgbClr val="FF0000"/>
                </a:solidFill>
                <a:latin typeface="Calibri" panose="020F0502020204030204" pitchFamily="34" charset="0"/>
                <a:ea typeface="Calibri" panose="020F0502020204030204" pitchFamily="34" charset="0"/>
                <a:cs typeface="B Lotus" panose="00000400000000000000" pitchFamily="2" charset="-78"/>
              </a:rPr>
              <a:t>عدم وجود بر الزام یا دستور عملی</a:t>
            </a:r>
            <a:endParaRPr lang="en-US" sz="2000" u="sng" dirty="0">
              <a:effectLst/>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یکی از بیشترین و گسترده‌ترین انتقادات بر تئوری اثباتی حسابداری این‌است که این تئوری هیچ‌گونه دستور یا الزام عملی را صادر نمی‌کند و از این رو جهت بهبود انجام عمل حسابداری هیچ‌گونه رویه و ابزاری ارائه نمی کند.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هدف حسابداری توضیح و پیش بینی حسابداری است. تئوری اثباتی به دلیل اینکه محدود به مسائل توصیفی می‌باشد نمی‌تواند در مورد تمام مسائل پاسخ‌های یکسانی ارائه نماید.</a:t>
            </a:r>
          </a:p>
          <a:p>
            <a:pPr algn="just" rtl="1">
              <a:spcAft>
                <a:spcPts val="0"/>
              </a:spcAft>
            </a:pP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در برخی از تحقیقات اثباتی، توان پیش‌بینی متغیرهای تحقیق ضعیف است و در برخی دیگر از آنجایی که انتخاب رویه حسابداری به رفتار بشر بستگی دارد، تدوین یک تئوری که قادر باشد همه رویه‌های انتخاب شده توسط حسابداران را پیش بینی کند، مشکل به نظر می رسد.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4C46F7B5-0633-405A-9841-7D4A1DE25E3D}"/>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94701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4" y="1197477"/>
            <a:ext cx="11568546" cy="4420350"/>
          </a:xfrm>
          <a:prstGeom prst="rect">
            <a:avLst/>
          </a:prstGeom>
        </p:spPr>
        <p:txBody>
          <a:bodyPr wrap="square" lIns="360000" tIns="360000" rIns="360000" bIns="360000">
            <a:spAutoFit/>
          </a:bodyPr>
          <a:lstStyle/>
          <a:p>
            <a:pPr marL="363538" algn="just" rtl="1">
              <a:spcAft>
                <a:spcPts val="0"/>
              </a:spcAft>
            </a:pPr>
            <a:r>
              <a:rPr lang="fa-IR" sz="2000" b="1" u="sng"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آنگونه که ادعا می‌شود تئوری اثباتی حسابداری بدون قضاوت ارزشی نيست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marL="363538" algn="just"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عدم الزام و یا دستور عملی در تئوری حسابداری به این معنی است که هیچ‌گونه راهنمای عملی وجود ندارد که به افراد بگوید چه باید انجام بدهند. در توجیه هدف (توضیح و پیش بینی) تئوری اثباتی تئورسین‌های اثباتی عنوان می کنند که نمی خواهد نظرشان را به دیگران تحمیل کنند بلکه ترجیح می‌دهند اطلاعاتی را درباره اثرات مورد انتظار رویه‌های خاص تهیه نموده و به افراد اجازه دهند نسبت به آنچه خودشان باید انجام دهند تصمیم‌گیری نمایند.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marL="363538" algn="just"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نمونه‌های زیادی در تئوری اثباتی حسابداری وجود دارد که بر مبنای قضاوت ارزشی است برای مثال با اعتقاد به اینکه تمام اعمال فردی از تئوری منفعت شخصی پيروي مي‌كند به نوعی قضاوت ارزشی است.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marL="363538" algn="just"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واتز و زیمرمن در هنگام تعیین اهداف تحقیق حسابداری به نوعی از شرایط تحقیق دستوری استفاده کرده‌اند اگرچه واتز و زیرمن از تئوری هنجاری به دلیل تجویزی بودنش بیزارند، لکن نگرش آنها نیز به تئوری ـ اینکه هدف تئوری باید توضیح و پیش بینی فعالیت باشد ـ نگرش هنجاری است.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marL="363538" algn="just"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بکلویی نیز معتقداست که تئوری‌های اثباتی یا تجربی نیز می‌توانند دارای بار ارزشی و هنجاری باشند زیرا معمولا از دیدگاه رویه‌ها و سیاست‌های حسابداری این نوع از تئوری‌ها دارای نشانه از عقاید و ایدئولوژی‌های محافظه‌کارانه هستند.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AB387CAB-D709-4AE1-A397-BA798D141268}"/>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13707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873" y="1816923"/>
            <a:ext cx="11416145" cy="2610042"/>
          </a:xfrm>
          <a:prstGeom prst="rect">
            <a:avLst/>
          </a:prstGeom>
        </p:spPr>
        <p:txBody>
          <a:bodyPr wrap="square" lIns="360000" tIns="360000" rIns="360000" bIns="360000">
            <a:spAutoFit/>
          </a:bodyPr>
          <a:lstStyle/>
          <a:p>
            <a:pPr algn="justLow" rtl="1">
              <a:spcAft>
                <a:spcPts val="0"/>
              </a:spcAft>
            </a:pPr>
            <a:r>
              <a:rPr lang="fa-IR" sz="2000" u="sng" dirty="0">
                <a:solidFill>
                  <a:srgbClr val="000000"/>
                </a:solidFill>
                <a:latin typeface="Calibri" panose="020F0502020204030204" pitchFamily="34" charset="0"/>
                <a:ea typeface="Calibri" panose="020F0502020204030204" pitchFamily="34" charset="0"/>
                <a:cs typeface="B Lotus" panose="00000400000000000000" pitchFamily="2" charset="-78"/>
              </a:rPr>
              <a:t> </a:t>
            </a:r>
            <a:endParaRPr lang="en-US" sz="2000" u="sng"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u="sng" dirty="0">
                <a:solidFill>
                  <a:srgbClr val="FF0000"/>
                </a:solidFill>
                <a:latin typeface="Calibri" panose="020F0502020204030204" pitchFamily="34" charset="0"/>
                <a:ea typeface="Calibri" panose="020F0502020204030204" pitchFamily="34" charset="0"/>
                <a:cs typeface="B Lotus" panose="00000400000000000000" pitchFamily="2" charset="-78"/>
              </a:rPr>
              <a:t>فاصله گرفتن از دیدگاه انسانی با داشتن توجه بیش از حد به  این فرض اساسی که هدف هر فرد حداکثر ساختن ثروت شخصی است.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latin typeface="Calibri" panose="020F0502020204030204" pitchFamily="34" charset="0"/>
                <a:ea typeface="Calibri" panose="020F0502020204030204" pitchFamily="34" charset="0"/>
                <a:cs typeface="B Lotus" panose="00000400000000000000" pitchFamily="2" charset="-78"/>
              </a:rPr>
              <a:t>طبق نظر میلتون فریدمن تمام اعمال یک فرد برگرفته از تمایل وی به حداکثر کردن ثروت شخصی خود است که تئوری اثباتی حسابداری نیز مبتنی بر همین فرض اساسی است به نظر بسیاری از محققین چنین فرضی بر مبنای فاصله گرفتن از دیدگاه انسانی می‌باشد در این مورد گری و دیگران بیان می‌دارند که تئوری اثباتی حسابداری به نوعی دیدگاه شکست اخلاقی را در دنیا رواج می‌دهد با این فرض که هر کسی بر حسب منفعت شخصی خود عمل می‌کند می‌توان دیدگاه منفعت شخصی خود را در مورد کارهای تحقیقاتی دانشمندان نیز تعمیم داد.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434BC6CF-B4A3-4097-ADBC-0B3DB0913DA3}"/>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300524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7" y="1462099"/>
            <a:ext cx="11318503" cy="3804797"/>
          </a:xfrm>
          <a:prstGeom prst="rect">
            <a:avLst/>
          </a:prstGeom>
        </p:spPr>
        <p:txBody>
          <a:bodyPr wrap="square" lIns="360000" tIns="360000" rIns="360000" bIns="360000">
            <a:spAutoFit/>
          </a:bodyPr>
          <a:lstStyle/>
          <a:p>
            <a:pPr algn="justLow" rtl="1">
              <a:spcAft>
                <a:spcPts val="0"/>
              </a:spcAft>
            </a:pPr>
            <a:r>
              <a:rPr lang="fa-IR" sz="2000" u="sng"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عدم گسترش موضوعات مورد بحث این نوع تحقیقات از آغاز تاکنون</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تحقیقات تئوری حسابداری در سال 1970 شروع و در سال 1978 در تحقیقات واتز و زیمرمن سه فرضیه کلیدی را مطرح کردند: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1ـ فرضیه استقراض: سازمان برای ایفای قراردادهای مبتنی بر ارقام حسابداری، روشی را انتخاب می‌کند که موجب افزایش سود و داراییهای شرکت شود.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2ـ فرضیه پاداش: مدیران بر اساس طرح‌های پاداش مبتنی بر ارقام حسابداری روشی را انتخاب می‌کنند که منجر به افزایش سود گردد.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3ـ فرضیه هزینه‌های سیاسی: بر اساس قوانین دولتی شرکت روشی از حسابداری را انتخاب می‌کند که سود را کمتر نشان دهد.</a:t>
            </a:r>
            <a:r>
              <a:rPr lang="en-US"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 </a:t>
            </a: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(به خصوص در شركت‌هاي بزرگ)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اساس تئوری‌های اثباتی بر مبنای تجربه و مشاهده می باشد و اعتقاد بر این است که پافشاری بر تجربه یکی از راه‌های پیشگیری از تفسیر و برداشت ذهنی است لذا توسعه و گسترش در این تحقیقات صورت نگرفته است حال آنکه تئوریسین‌ها معتقدند که نمی‌توان دانش را با تجربه گرایی محض بدست آرود.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413010D8-D94F-4C91-8D41-7544338DFBC6}"/>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338829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6" y="1622795"/>
            <a:ext cx="11281556" cy="2881467"/>
          </a:xfrm>
          <a:prstGeom prst="rect">
            <a:avLst/>
          </a:prstGeom>
        </p:spPr>
        <p:txBody>
          <a:bodyPr wrap="square" lIns="360000" tIns="360000" rIns="360000" bIns="360000">
            <a:spAutoFit/>
          </a:bodyPr>
          <a:lstStyle/>
          <a:p>
            <a:pPr algn="justLow" rtl="1">
              <a:spcAft>
                <a:spcPts val="0"/>
              </a:spcAft>
            </a:pPr>
            <a:r>
              <a:rPr lang="fa-IR" sz="2000" u="sng" dirty="0">
                <a:solidFill>
                  <a:srgbClr val="FF0000"/>
                </a:solidFill>
                <a:effectLst/>
                <a:latin typeface="Calibri" panose="020F0502020204030204" pitchFamily="34" charset="0"/>
                <a:ea typeface="Calibri" panose="020F0502020204030204" pitchFamily="34" charset="0"/>
                <a:cs typeface="B Lotus" panose="00000400000000000000" pitchFamily="2" charset="-78"/>
              </a:rPr>
              <a:t>بیشتر تحقیقات در تئوری اثباتی حول حوزه‌های موردی حسابداری به تحقیق می پردازد: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تحقیقات موردی و در نظر نگرفتن اثرات تمام روش‌های انتخابی حسابداری و نتیجه‌گیری کلی بر اساس نتایج آن یکی از انتقادات وارد بر تئوری اثباتی حسابداری است.</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a:p>
            <a:pPr algn="justLow" rtl="1">
              <a:spcAft>
                <a:spcPts val="0"/>
              </a:spcAft>
            </a:pPr>
            <a:r>
              <a:rPr lang="fa-IR" sz="2000" dirty="0">
                <a:solidFill>
                  <a:srgbClr val="000000"/>
                </a:solidFill>
                <a:effectLst/>
                <a:latin typeface="Calibri" panose="020F0502020204030204" pitchFamily="34" charset="0"/>
                <a:ea typeface="Calibri" panose="020F0502020204030204" pitchFamily="34" charset="0"/>
                <a:cs typeface="B Lotus" panose="00000400000000000000" pitchFamily="2" charset="-78"/>
              </a:rPr>
              <a:t>مشکلی که در تحقیقات اثباتی دامن‌گیر مي‌باشد عدم مشابهت میان پدیده‌ها و عدم تکرارپذیری کامل یکسان آنان است. مثلاً در افزایش قیمت سهام عوامل مختلفی سهیم است که اطلاعات مربوطه به سود هر سهم فقط یکی از آنهاست. ممکن است سود روی قیمت هر سهم تاثیر داشته باشد اما در زمان انتشار اطلاعات عوامل دیگر اثر آن را خنثی کند. به همین دلیل هم نتایج حاصله قطعیت نتایج تحقیقات تجربی در علوم طبیعی را ندارد.</a:t>
            </a:r>
            <a:endParaRPr lang="en-US" sz="2000" dirty="0">
              <a:effectLst/>
              <a:latin typeface="Times New Roman" panose="02020603050405020304" pitchFamily="18" charset="0"/>
              <a:ea typeface="Times New Roman" panose="02020603050405020304" pitchFamily="18" charset="0"/>
              <a:cs typeface="B Lotus" panose="00000400000000000000" pitchFamily="2" charset="-78"/>
            </a:endParaRPr>
          </a:p>
        </p:txBody>
      </p:sp>
      <p:sp>
        <p:nvSpPr>
          <p:cNvPr id="3" name="TextBox 2">
            <a:extLst>
              <a:ext uri="{FF2B5EF4-FFF2-40B4-BE49-F238E27FC236}">
                <a16:creationId xmlns:a16="http://schemas.microsoft.com/office/drawing/2014/main" id="{92D2D39A-2492-4AA2-A4DC-7F0442CB63B1}"/>
              </a:ext>
            </a:extLst>
          </p:cNvPr>
          <p:cNvSpPr txBox="1"/>
          <p:nvPr/>
        </p:nvSpPr>
        <p:spPr>
          <a:xfrm>
            <a:off x="442026" y="6393936"/>
            <a:ext cx="6108568"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517584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550</TotalTime>
  <Words>1675</Words>
  <Application>Microsoft Office PowerPoint</Application>
  <PresentationFormat>Widescreen</PresentationFormat>
  <Paragraphs>81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Constantia</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لیلا فتحی</dc:creator>
  <cp:lastModifiedBy>nabizadeh73</cp:lastModifiedBy>
  <cp:revision>47</cp:revision>
  <dcterms:created xsi:type="dcterms:W3CDTF">2021-04-05T09:02:20Z</dcterms:created>
  <dcterms:modified xsi:type="dcterms:W3CDTF">2023-08-23T21:03:27Z</dcterms:modified>
</cp:coreProperties>
</file>