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4" r:id="rId15"/>
    <p:sldId id="276" r:id="rId16"/>
    <p:sldId id="277" r:id="rId17"/>
    <p:sldId id="271" r:id="rId18"/>
    <p:sldId id="272" r:id="rId19"/>
    <p:sldId id="278" r:id="rId20"/>
    <p:sldId id="279" r:id="rId21"/>
    <p:sldId id="281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1" d="100"/>
          <a:sy n="81" d="100"/>
        </p:scale>
        <p:origin x="149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44D5203-5792-4654-B025-9761ED104B30}" type="datetimeFigureOut">
              <a:rPr lang="fa-IR" smtClean="0"/>
              <a:pPr/>
              <a:t>1445/02/14</a:t>
            </a:fld>
            <a:endParaRPr lang="fa-I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B49162A-A98E-4488-A847-CA3CB112780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D5203-5792-4654-B025-9761ED104B30}" type="datetimeFigureOut">
              <a:rPr lang="fa-IR" smtClean="0"/>
              <a:pPr/>
              <a:t>1445/02/14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162A-A98E-4488-A847-CA3CB112780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944D5203-5792-4654-B025-9761ED104B30}" type="datetimeFigureOut">
              <a:rPr lang="fa-IR" smtClean="0"/>
              <a:pPr/>
              <a:t>1445/02/14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B49162A-A98E-4488-A847-CA3CB112780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D5203-5792-4654-B025-9761ED104B30}" type="datetimeFigureOut">
              <a:rPr lang="fa-IR" smtClean="0"/>
              <a:pPr/>
              <a:t>1445/02/14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162A-A98E-4488-A847-CA3CB112780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44D5203-5792-4654-B025-9761ED104B30}" type="datetimeFigureOut">
              <a:rPr lang="fa-IR" smtClean="0"/>
              <a:pPr/>
              <a:t>1445/02/14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0B49162A-A98E-4488-A847-CA3CB112780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D5203-5792-4654-B025-9761ED104B30}" type="datetimeFigureOut">
              <a:rPr lang="fa-IR" smtClean="0"/>
              <a:pPr/>
              <a:t>1445/02/14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162A-A98E-4488-A847-CA3CB112780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D5203-5792-4654-B025-9761ED104B30}" type="datetimeFigureOut">
              <a:rPr lang="fa-IR" smtClean="0"/>
              <a:pPr/>
              <a:t>1445/02/14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162A-A98E-4488-A847-CA3CB112780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D5203-5792-4654-B025-9761ED104B30}" type="datetimeFigureOut">
              <a:rPr lang="fa-IR" smtClean="0"/>
              <a:pPr/>
              <a:t>1445/02/14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162A-A98E-4488-A847-CA3CB112780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44D5203-5792-4654-B025-9761ED104B30}" type="datetimeFigureOut">
              <a:rPr lang="fa-IR" smtClean="0"/>
              <a:pPr/>
              <a:t>1445/02/14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162A-A98E-4488-A847-CA3CB112780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D5203-5792-4654-B025-9761ED104B30}" type="datetimeFigureOut">
              <a:rPr lang="fa-IR" smtClean="0"/>
              <a:pPr/>
              <a:t>1445/02/14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162A-A98E-4488-A847-CA3CB112780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D5203-5792-4654-B025-9761ED104B30}" type="datetimeFigureOut">
              <a:rPr lang="fa-IR" smtClean="0"/>
              <a:pPr/>
              <a:t>1445/02/14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162A-A98E-4488-A847-CA3CB112780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44D5203-5792-4654-B025-9761ED104B30}" type="datetimeFigureOut">
              <a:rPr lang="fa-IR" smtClean="0"/>
              <a:pPr/>
              <a:t>1445/02/14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B49162A-A98E-4488-A847-CA3CB112780E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3182"/>
            <a:ext cx="7772400" cy="957268"/>
          </a:xfrm>
        </p:spPr>
        <p:txBody>
          <a:bodyPr/>
          <a:lstStyle/>
          <a:p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Picture 3" descr="E:\3\نامه ها\Besmelah\04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000108"/>
            <a:ext cx="7786742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11D6FD9-F189-47D4-9477-868D29255384}"/>
              </a:ext>
            </a:extLst>
          </p:cNvPr>
          <p:cNvSpPr txBox="1"/>
          <p:nvPr/>
        </p:nvSpPr>
        <p:spPr>
          <a:xfrm>
            <a:off x="3491772" y="6458823"/>
            <a:ext cx="46521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7472386" cy="6455736"/>
          </a:xfrm>
        </p:spPr>
        <p:txBody>
          <a:bodyPr>
            <a:normAutofit lnSpcReduction="10000"/>
          </a:bodyPr>
          <a:lstStyle/>
          <a:p>
            <a:r>
              <a:rPr lang="fa-IR" dirty="0"/>
              <a:t>‏ د- بررسي علل و عوامل خانوادگي موثر بر شكست تحصيلي دانش‌آموزان استان سيستان و بلوچستان از 86- ‏‏1366 با مطالعه اسناد و مدارك موجود در آموزش و پرورش استان مربوطه، تحقيق از خانواده آنها و در نهايت ‏مطالعه اسناد و مدارك موجود در دادگاهها ‏</a:t>
            </a:r>
            <a:br>
              <a:rPr lang="en-US" dirty="0"/>
            </a:br>
            <a:r>
              <a:rPr lang="fa-IR" dirty="0"/>
              <a:t>‏ هـ- علل بزهكاري در ميان جوانان و نوجوانان شهر تهران در سال 1386، از طريق مطالعه اسناد و مدارك موجود ‏در نهادها و.....‏</a:t>
            </a:r>
            <a:br>
              <a:rPr lang="en-US" dirty="0"/>
            </a:br>
            <a:r>
              <a:rPr lang="fa-IR" dirty="0"/>
              <a:t>‏ و- بررسي عوامل اجتماعي و اقتصادي موثر در طلاق از سال 86-1378 در شهر تهران، با مطالعه اسناد و مدارك ‏موجود در نهادهای مرتبط.‏</a:t>
            </a:r>
            <a:br>
              <a:rPr lang="en-US" dirty="0"/>
            </a:br>
            <a:r>
              <a:rPr lang="fa-IR" dirty="0"/>
              <a:t>در تمام موارد ياد شده عمل صورت گرفته و فقط نتيجه آن باقي است و محقق در اين دست از تحقيقات تنها با ‏مطالعه نتيجه و زمينه‌ قبلي مي‌تواند احتمالاً به علت وقوع عمل پي ببرد</a:t>
            </a:r>
            <a:br>
              <a:rPr lang="en-US" dirty="0"/>
            </a:br>
            <a:endParaRPr lang="fa-I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0"/>
            <a:ext cx="7643866" cy="1071546"/>
          </a:xfrm>
        </p:spPr>
        <p:txBody>
          <a:bodyPr>
            <a:normAutofit fontScale="90000"/>
          </a:bodyPr>
          <a:lstStyle/>
          <a:p>
            <a:pPr algn="r"/>
            <a:r>
              <a:rPr lang="fa-IR" dirty="0"/>
              <a:t>مثالهايي جهت خاصيت مقايسه اي:</a:t>
            </a:r>
            <a:br>
              <a:rPr lang="fa-IR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785794"/>
            <a:ext cx="7715304" cy="5669942"/>
          </a:xfrm>
        </p:spPr>
        <p:txBody>
          <a:bodyPr>
            <a:normAutofit fontScale="70000" lnSpcReduction="20000"/>
          </a:bodyPr>
          <a:lstStyle/>
          <a:p>
            <a:r>
              <a:rPr lang="fa-IR" dirty="0"/>
              <a:t>‏1-‏ بررسي تاثير جنسيت (زن- مرد) در موفقيت شغلي فارغ‌التحصيلان رشته پزشكي. متغير مستقل(علت) جنسيت ‏‏(مرد- زن) است و متغير وابسته (معلول</a:t>
            </a:r>
            <a:r>
              <a:rPr lang="en-US" dirty="0"/>
              <a:t>)</a:t>
            </a:r>
            <a:r>
              <a:rPr lang="fa-IR" dirty="0"/>
              <a:t>، موفقيت شغلي فارغ‌التحصيلان رشته پزشكي است. موفقيت شغلي مرداني ‏كه فارغ‌التحصيل رشته پزشكي هستند با موفقيت شغلي زناني كه داراي رشته پزشكي هستند مورد مقايسه قرار ‏مي‌گيرند.‏</a:t>
            </a:r>
            <a:br>
              <a:rPr lang="en-US" dirty="0"/>
            </a:br>
            <a:r>
              <a:rPr lang="fa-IR" dirty="0"/>
              <a:t>‏2-‏ بررسي تاثير آموزش ضمن خدمت بر عملكرد شغلي معلمان شهر تهران در سال </a:t>
            </a:r>
            <a:r>
              <a:rPr lang="en-US" dirty="0"/>
              <a:t>1386. </a:t>
            </a:r>
            <a:r>
              <a:rPr lang="fa-IR" dirty="0"/>
              <a:t>متغير مستقل (علت) ‏طي دوره ضمن خدمت ( معلماني كه دوره ديده‌اند و معلماني كه دوره نديده‌اند) و متغير وابسته (معلول): ‏عملكرد شغلي معلمان ، در اين روش دو گروه از معلمان (يك گروه كه دوره ديده‌اند و يك گروه كه دوره ‏نديده‌اند) انتخاب مي‌شوند و سپس عملكرد شغلي آنها با هم مقايسه مي‌گردد.‏</a:t>
            </a:r>
            <a:br>
              <a:rPr lang="en-US" dirty="0"/>
            </a:br>
            <a:r>
              <a:rPr lang="fa-IR" dirty="0"/>
              <a:t>‏3-‏ بررسي تاثير اعتياد بر غيبت سربازان در پادگانهای شهر ‏</a:t>
            </a:r>
            <a:r>
              <a:rPr lang="en-US" dirty="0"/>
              <a:t>A</a:t>
            </a:r>
            <a:r>
              <a:rPr lang="fa-IR" dirty="0"/>
              <a:t>در سال 1386‏</a:t>
            </a:r>
            <a:br>
              <a:rPr lang="en-US" dirty="0"/>
            </a:br>
            <a:r>
              <a:rPr lang="fa-IR" dirty="0"/>
              <a:t>متغير مستقل (علت): اعتياد و متغير وابسته(معلول): غيبت سربازان در اين حالت دو گروه از سربازان (يك گروه كه ‏مشكوك به اعتياد هستند و گروه ديگر كه كاملاً سالم هستند) انتخاب مي‌شوند و سپس غيبت اين دو گروه با هم ‏مقايسه مي‌گردند.‏</a:t>
            </a:r>
            <a:br>
              <a:rPr lang="en-US" dirty="0"/>
            </a:br>
            <a:r>
              <a:rPr lang="fa-IR" dirty="0"/>
              <a:t>‏4- بررسي علل ورشكستگي شركت الف در شهر صنعتی ‏‎</a:t>
            </a:r>
            <a:r>
              <a:rPr lang="en-US" dirty="0"/>
              <a:t> X</a:t>
            </a:r>
            <a:r>
              <a:rPr lang="fa-IR" dirty="0"/>
              <a:t>‎‏( اگر اين شركت وجود نداشته باشد و مدتها پيش اتفاق ‏افتاده باشد از روش تحقيق تاريخي استفاده مي‌گردد، و اگر شركت به حيات خود ادامه مي‌دهد از روش تحقيق علي ‏مقايسه‌اي استفاده بعمل خواهد آمد.)‏</a:t>
            </a:r>
            <a:br>
              <a:rPr lang="en-US" dirty="0"/>
            </a:br>
            <a:r>
              <a:rPr lang="fa-IR" dirty="0"/>
              <a:t>‏5- بررسي علت پرخاشگري و بزه‌كاري در ميان نوجوانان شهر تهران از </a:t>
            </a:r>
            <a:r>
              <a:rPr lang="en-US" dirty="0"/>
              <a:t>1380-1386</a:t>
            </a:r>
            <a:r>
              <a:rPr lang="fa-IR" dirty="0"/>
              <a:t>‏ </a:t>
            </a:r>
            <a:endParaRPr lang="en-US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320040"/>
            <a:ext cx="7858180" cy="680068"/>
          </a:xfrm>
        </p:spPr>
        <p:txBody>
          <a:bodyPr>
            <a:normAutofit fontScale="90000"/>
          </a:bodyPr>
          <a:lstStyle/>
          <a:p>
            <a:pPr algn="r"/>
            <a:r>
              <a:rPr lang="fa-IR" dirty="0"/>
              <a:t>ويژگيهاي تحقيق علي يا پس از وقوع: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7543824" cy="5169876"/>
          </a:xfrm>
        </p:spPr>
        <p:txBody>
          <a:bodyPr>
            <a:normAutofit fontScale="92500" lnSpcReduction="20000"/>
          </a:bodyPr>
          <a:lstStyle/>
          <a:p>
            <a:r>
              <a:rPr lang="fa-IR" dirty="0"/>
              <a:t>‏ الف- بررسي علل، پس از وقوع از ويژگيهاي تحقيقات علّي يا پس از وقوع مي‌باشد</a:t>
            </a:r>
            <a:br>
              <a:rPr lang="en-US" dirty="0"/>
            </a:br>
            <a:r>
              <a:rPr lang="fa-IR" dirty="0"/>
              <a:t>‏ ب- محقق، در اين نوع تحقيق، اطلاعات لازم را جهت بررسي علل وقوع يك حادثه، هنگامي جمع‌آوري مي‌كند ‏كه حادثه اتفاق افتاده باشد.‏</a:t>
            </a:r>
            <a:br>
              <a:rPr lang="en-US" dirty="0"/>
            </a:br>
            <a:r>
              <a:rPr lang="fa-IR" dirty="0"/>
              <a:t>‏ ج- محقق هيچگونه دخالتي در بروز حادثه ندارد. او تنها با مطالعه زمينه و شرايط قبلي، درصدد جستجوي علل يا ‏روابطي براي وقوع حادثه است. ‏</a:t>
            </a:r>
            <a:br>
              <a:rPr lang="en-US" dirty="0"/>
            </a:br>
            <a:r>
              <a:rPr lang="fa-IR" dirty="0"/>
              <a:t>در اين صورت او يك يا چند اثر ( عمل انجام شده يا متغير وابسته) را انتخاب كرده و با مطالعه زمينه و شرايط قبلي ‏درصدد جستجوي علل يا روابطي ( متغير مستقل) براي وقوع آن حادثه است.‏</a:t>
            </a:r>
            <a:br>
              <a:rPr lang="en-US" dirty="0"/>
            </a:br>
            <a:r>
              <a:rPr lang="fa-IR" dirty="0"/>
              <a:t>‏ د- در مقايسه با روش تحقيق آزمايشي (تجربه‌اي) محقق هيچگونه كنترلي بر متغيرهاي مستقل ندارد چون آنها از ‏پيش اتفاق افتاده‌اند.‏</a:t>
            </a:r>
            <a:br>
              <a:rPr lang="en-US" dirty="0"/>
            </a:br>
            <a:endParaRPr lang="fa-I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1E70D6-C3CE-452C-9C68-8FC03536EF49}"/>
              </a:ext>
            </a:extLst>
          </p:cNvPr>
          <p:cNvSpPr txBox="1"/>
          <p:nvPr/>
        </p:nvSpPr>
        <p:spPr>
          <a:xfrm>
            <a:off x="3491772" y="6458823"/>
            <a:ext cx="46521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7615262" cy="6170008"/>
          </a:xfrm>
        </p:spPr>
        <p:txBody>
          <a:bodyPr/>
          <a:lstStyle/>
          <a:p>
            <a:r>
              <a:rPr lang="fa-IR" dirty="0"/>
              <a:t>‏ هـ- هزينه تحقيق علّي يا پس از وقوع نسبتاً كم است. ‏</a:t>
            </a:r>
            <a:br>
              <a:rPr lang="en-US" dirty="0"/>
            </a:br>
            <a:r>
              <a:rPr lang="fa-IR" dirty="0"/>
              <a:t>‏ و- دقت كمتري را طلب مي‌كند.‏</a:t>
            </a:r>
            <a:br>
              <a:rPr lang="en-US" dirty="0"/>
            </a:br>
            <a:r>
              <a:rPr lang="fa-IR" dirty="0"/>
              <a:t>‏ ز- به طور همزمان تعداد زيادي متغير مستقل را مي‌توان مورد بررسي قرار داد. ‏</a:t>
            </a:r>
            <a:br>
              <a:rPr lang="en-US" dirty="0"/>
            </a:br>
            <a:r>
              <a:rPr lang="fa-IR" dirty="0"/>
              <a:t>‏ ح- هيچگونه منع اخلاقي يا مخاطره براي آزمودني‌ها وجود ندارد</a:t>
            </a:r>
            <a:br>
              <a:rPr lang="en-US" dirty="0"/>
            </a:br>
            <a:r>
              <a:rPr lang="fa-IR" dirty="0"/>
              <a:t>‏ ط- آنچه از طريق روش تحقيق علي مقايسه‌اي بدست مي‌آيد يك روابط علت و معلولي قطعي نيست.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DE0911-F7DD-4620-A65F-33022F00287E}"/>
              </a:ext>
            </a:extLst>
          </p:cNvPr>
          <p:cNvSpPr txBox="1"/>
          <p:nvPr/>
        </p:nvSpPr>
        <p:spPr>
          <a:xfrm>
            <a:off x="3491772" y="6458823"/>
            <a:ext cx="46521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86700" cy="914384"/>
          </a:xfrm>
        </p:spPr>
        <p:txBody>
          <a:bodyPr>
            <a:normAutofit fontScale="90000"/>
          </a:bodyPr>
          <a:lstStyle/>
          <a:p>
            <a:pPr algn="r"/>
            <a:r>
              <a:rPr lang="fa-IR" dirty="0"/>
              <a:t>‏2- نكات مثبت تحقيقات علّي- مقايسه‌اي يا پس از وقوع:‏</a:t>
            </a:r>
            <a:br/>
            <a:endParaRPr lang="fa-I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42984"/>
            <a:ext cx="7615262" cy="714380"/>
          </a:xfrm>
        </p:spPr>
        <p:txBody>
          <a:bodyPr>
            <a:normAutofit/>
          </a:bodyPr>
          <a:lstStyle/>
          <a:p>
            <a:r>
              <a:rPr lang="fa-IR" sz="20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1-2روش تحقيق پس رويدادي در شرايط ذيل مناسب ترين روش ميباشد: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615262" cy="4371752"/>
          </a:xfrm>
        </p:spPr>
        <p:txBody>
          <a:bodyPr/>
          <a:lstStyle/>
          <a:p>
            <a:r>
              <a:rPr lang="fa-IR" dirty="0"/>
              <a:t>‏(1)‏ هنگامي كه گزينش، كنترل و دستكاري عوامل لازم براي بررسي و مطالعه مستقيم روابط علت و معلولي ‏مقدور نباشد.‏</a:t>
            </a:r>
            <a:br>
              <a:rPr lang="en-US" dirty="0"/>
            </a:br>
            <a:r>
              <a:rPr lang="fa-IR" dirty="0"/>
              <a:t> ‏ مثال:</a:t>
            </a:r>
            <a:br>
              <a:rPr lang="en-US" dirty="0"/>
            </a:br>
            <a:r>
              <a:rPr lang="fa-IR" dirty="0"/>
              <a:t>‏ ‏گروه‌ها ‏ روابط گرم ‏پدرومادر روابط بي‌تفاوت پدر ‏در خانواده روابط خصمانه پدر ‏در خانواده حجم نمونه</a:t>
            </a:r>
            <a:br>
              <a:rPr lang="en-US" dirty="0"/>
            </a:br>
            <a:endParaRPr lang="fa-IR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6CECE6-9077-4E67-B58A-B78424B1BDFF}"/>
              </a:ext>
            </a:extLst>
          </p:cNvPr>
          <p:cNvSpPr txBox="1"/>
          <p:nvPr/>
        </p:nvSpPr>
        <p:spPr>
          <a:xfrm>
            <a:off x="3491772" y="6458823"/>
            <a:ext cx="46521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812818"/>
          </a:xfrm>
        </p:spPr>
        <p:txBody>
          <a:bodyPr>
            <a:normAutofit/>
          </a:bodyPr>
          <a:lstStyle/>
          <a:p>
            <a:r>
              <a:rPr lang="fa-IR" dirty="0"/>
              <a:t>(2)‏ هنگامي كه كنترل تمام متغيرهاي بازيگر در شرايط مورد مطالعه و آزاد گذاشتن يكي از آنها به نظر ‏غيرطبيعي مي‌رسد. به عبارت ديگر،‌ هنگامي كه كنترل تمام متغيرها و آزاد گذاشتن يكي از آنها در صحنه ‏مورد مطالعه مانعي براي ايجاد و بروز كنش و واكنش‌هاي طبيعي و واقعي به وجود مي‌آورد.‏</a:t>
            </a:r>
          </a:p>
          <a:p>
            <a:r>
              <a:rPr lang="fa-IR" dirty="0"/>
              <a:t>مثال :</a:t>
            </a:r>
          </a:p>
          <a:p>
            <a:r>
              <a:rPr lang="fa-IR" dirty="0"/>
              <a:t> گروه‌ بزهكار‏ ‏(3 نفر</a:t>
            </a:r>
            <a:r>
              <a:rPr lang="en-US" dirty="0"/>
              <a:t>) 15%</a:t>
            </a:r>
            <a:r>
              <a:rPr lang="fa-IR" dirty="0"/>
              <a:t>‏ ‏(7نفر) 35%‏ ‏(10نفر) 50%‏ ‏20نفر</a:t>
            </a:r>
            <a:br>
              <a:rPr lang="en-US" dirty="0"/>
            </a:br>
            <a:r>
              <a:rPr lang="fa-IR" dirty="0"/>
              <a:t>گروه غيربزهكار ‏(2نفر) 10%‏ ‏(3نفر) 15%‏ ‏(10نفر) 75%‏ ‏20نفر</a:t>
            </a:r>
            <a:br>
              <a:rPr lang="en-US" dirty="0"/>
            </a:br>
            <a:r>
              <a:rPr lang="fa-IR" dirty="0"/>
              <a:t>جمع جامعه نمونه ‏5نفر ‏10نفر ‏25نفر ‏40نفر</a:t>
            </a:r>
            <a:br>
              <a:rPr lang="en-US" dirty="0"/>
            </a:br>
            <a:endParaRPr lang="fa-I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‏(3)‏ هنگامي كه كنترل تجربي و آزمايشگاهي براي انجام هدف‌هاي تحقيق غيرعلمي و پرخرج مي‌باشد. و يا از ‏نظر فرهنگي و قومي، خوش‌آيند نيست. ‏</a:t>
            </a:r>
            <a:br>
              <a:rPr lang="en-US" dirty="0"/>
            </a:br>
            <a:endParaRPr lang="fa-I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4290"/>
            <a:ext cx="8143900" cy="1643074"/>
          </a:xfrm>
        </p:spPr>
        <p:txBody>
          <a:bodyPr>
            <a:normAutofit/>
          </a:bodyPr>
          <a:lstStyle/>
          <a:p>
            <a:pPr algn="r"/>
            <a:r>
              <a:rPr lang="fa-IR" sz="2800" dirty="0"/>
              <a:t>2-2-‏ اين نوع تحقيقات در مورد كيفيت پديده‌ها يا وقايع (متغيرها) اطلاعات مفيدي را ارائه مي‌دهند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500306"/>
            <a:ext cx="7715304" cy="3741116"/>
          </a:xfrm>
        </p:spPr>
        <p:txBody>
          <a:bodyPr/>
          <a:lstStyle/>
          <a:p>
            <a:r>
              <a:rPr lang="fa-IR" dirty="0"/>
              <a:t>‏ </a:t>
            </a:r>
            <a:br>
              <a:rPr lang="en-US" dirty="0"/>
            </a:br>
            <a:r>
              <a:rPr lang="fa-IR" dirty="0"/>
              <a:t>مانند: </a:t>
            </a:r>
          </a:p>
          <a:p>
            <a:endParaRPr lang="fa-IR" dirty="0"/>
          </a:p>
          <a:p>
            <a:r>
              <a:rPr lang="fa-IR" dirty="0"/>
              <a:t>چگونگي ارتباط متغيرها، چگونگي شرايط وقوع آنها، و خلاصه چگونگي نظام و پي‌آمدهاي متغيرهائي كه اين وقايع ‏حاصل آنها است.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4290"/>
            <a:ext cx="8072462" cy="1214446"/>
          </a:xfrm>
        </p:spPr>
        <p:txBody>
          <a:bodyPr>
            <a:normAutofit/>
          </a:bodyPr>
          <a:lstStyle/>
          <a:p>
            <a:pPr algn="r"/>
            <a:r>
              <a:rPr lang="fa-IR" sz="2800" dirty="0"/>
              <a:t>‏3- نارسائي تحقيقات علّي يا پس از وقوع:‏</a:t>
            </a:r>
            <a:br>
              <a:rPr lang="en-US" sz="2800" dirty="0"/>
            </a:br>
            <a:endParaRPr lang="fa-I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000240"/>
            <a:ext cx="7786742" cy="4455496"/>
          </a:xfrm>
        </p:spPr>
        <p:txBody>
          <a:bodyPr/>
          <a:lstStyle/>
          <a:p>
            <a:r>
              <a:rPr lang="fa-IR" dirty="0"/>
              <a:t>الف- عدم توانائي كنترل متغيرهاي مستقل.‏</a:t>
            </a:r>
            <a:br>
              <a:rPr lang="en-US" dirty="0"/>
            </a:br>
            <a:r>
              <a:rPr lang="fa-IR" dirty="0"/>
              <a:t>‏ ب- عدم اطمينان محقق از اينكه آيا عامل يا عوامل علّي واقعي كه سبب وقوع حادثه شده‌اند جزء آن دسته از ‏عواملي مي‌باشند كه در اين تحقيق مورد بررسي قرار دارند؟</a:t>
            </a:r>
            <a:br>
              <a:rPr lang="en-US" dirty="0"/>
            </a:br>
            <a:r>
              <a:rPr lang="fa-IR" dirty="0"/>
              <a:t> ‏ ج- آگاهي محقق از اينكه هيچگاه يك عامل، يك نتيجه را سبب نمي‌شود، بلكه تركيبي از عوامل تحت شرايطي ‏معين نتيجه‌اي را سبب مي‌شوند، خود ابهام ديگري در اين نوع تحقيق‌ها است.‏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4918F0-EDB8-4BBE-ABC1-9E3E2F2234B1}"/>
              </a:ext>
            </a:extLst>
          </p:cNvPr>
          <p:cNvSpPr txBox="1"/>
          <p:nvPr/>
        </p:nvSpPr>
        <p:spPr>
          <a:xfrm>
            <a:off x="3491772" y="6458823"/>
            <a:ext cx="46521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500042"/>
            <a:ext cx="7786742" cy="5955694"/>
          </a:xfrm>
        </p:spPr>
        <p:txBody>
          <a:bodyPr/>
          <a:lstStyle/>
          <a:p>
            <a:r>
              <a:rPr lang="fa-IR" dirty="0"/>
              <a:t>‏ د- دشواري تشخيص صحيح عوامل خاص در تحقيقات علّي.‏</a:t>
            </a:r>
            <a:br>
              <a:rPr lang="en-US" dirty="0"/>
            </a:br>
            <a:r>
              <a:rPr lang="fa-IR" dirty="0"/>
              <a:t>ممكن است بعضي از پديده‌ها (متغيرها) در محيط ويژه‌اي زاده علل يا عوامل خاصي باشند. و در محيط و شرايط ‏ديگري همان پديده‌ها در اثر عوامل ديگري كه با عوامل محيط قبلي تفاوت دارد، عيناً به وجود آيند. براي مثال: ‏</a:t>
            </a:r>
            <a:br>
              <a:rPr lang="en-US" dirty="0"/>
            </a:br>
            <a:r>
              <a:rPr lang="fa-IR" dirty="0"/>
              <a:t>‏ علت اعتياد جوانان به ترياك در جامعه‌اي ممكن است فقر و بيسوادي باشد، در حالي كه در جامعه‌ي ‏ديگري اعتياد جوانان به ترياك سهل‌الوصول بودن اين ماده مخدر است.‏</a:t>
            </a:r>
            <a:br>
              <a:rPr lang="en-US" dirty="0"/>
            </a:br>
            <a:endParaRPr lang="fa-I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0B4DAB-CBF8-41BA-98FB-27A7FA10558D}"/>
              </a:ext>
            </a:extLst>
          </p:cNvPr>
          <p:cNvSpPr txBox="1"/>
          <p:nvPr/>
        </p:nvSpPr>
        <p:spPr>
          <a:xfrm>
            <a:off x="3491772" y="6458823"/>
            <a:ext cx="46521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a-IR" b="1" u="sng" dirty="0"/>
              <a:t>روش تحقيق در علوم اجتماعي</a:t>
            </a:r>
            <a:br>
              <a:rPr lang="en-US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fa-IR" b="1" dirty="0"/>
              <a:t>موضوع تحقيق: روش پس رويدادي</a:t>
            </a:r>
            <a:endParaRPr lang="en-US" dirty="0"/>
          </a:p>
          <a:p>
            <a:pPr algn="ctr"/>
            <a:r>
              <a:rPr lang="fa-IR" b="1" dirty="0"/>
              <a:t>منابع :</a:t>
            </a:r>
            <a:endParaRPr lang="en-US" dirty="0"/>
          </a:p>
          <a:p>
            <a:pPr algn="ctr"/>
            <a:r>
              <a:rPr lang="fa-IR" b="1" dirty="0"/>
              <a:t>نام استاد:</a:t>
            </a:r>
            <a:endParaRPr lang="en-US" dirty="0"/>
          </a:p>
          <a:p>
            <a:pPr algn="ctr"/>
            <a:r>
              <a:rPr lang="fa-IR" b="1" dirty="0"/>
              <a:t>سركار خانم فريبا صلاحي</a:t>
            </a:r>
            <a:endParaRPr lang="en-US" dirty="0"/>
          </a:p>
          <a:p>
            <a:pPr algn="ctr"/>
            <a:r>
              <a:rPr lang="fa-IR" b="1" dirty="0"/>
              <a:t>دانشجو:</a:t>
            </a:r>
            <a:endParaRPr lang="en-US" dirty="0"/>
          </a:p>
          <a:p>
            <a:pPr algn="ctr"/>
            <a:r>
              <a:rPr lang="fa-IR" b="1" dirty="0"/>
              <a:t>مريم جاودان</a:t>
            </a:r>
            <a:endParaRPr lang="en-US" dirty="0"/>
          </a:p>
          <a:p>
            <a:pPr algn="ctr"/>
            <a:r>
              <a:rPr lang="fa-IR" b="1" dirty="0"/>
              <a:t>پاييز92</a:t>
            </a:r>
            <a:endParaRPr lang="en-US" dirty="0"/>
          </a:p>
          <a:p>
            <a:pPr algn="ctr"/>
            <a:endParaRPr lang="fa-I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7ED7B7-4F47-423A-AB30-C963D8BBD304}"/>
              </a:ext>
            </a:extLst>
          </p:cNvPr>
          <p:cNvSpPr txBox="1"/>
          <p:nvPr/>
        </p:nvSpPr>
        <p:spPr>
          <a:xfrm>
            <a:off x="3491772" y="6458823"/>
            <a:ext cx="46521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7400948" cy="6027132"/>
          </a:xfrm>
        </p:spPr>
        <p:txBody>
          <a:bodyPr/>
          <a:lstStyle/>
          <a:p>
            <a:r>
              <a:rPr lang="fa-IR" dirty="0"/>
              <a:t>‏ هـ- در وقوع پديده‌ها ممكن است دو يا چند عامل مربوط بهم دست‌اندركار باشند. الزاماً اين بهم‌پيوستگي ‏نمي‌تواند رابطه علت و معلولي بين آنها را مشخص سازد. اين خود ابهام ديگري در اين نوع تحقيقات است، شايد همه ‏آن عوامل معلول يا علت عامل ديگري باشند كه محقق احتمالاً نتوانسته آنها را تشخيص دهد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C69F7F-D283-423B-9161-4BCEDB640332}"/>
              </a:ext>
            </a:extLst>
          </p:cNvPr>
          <p:cNvSpPr txBox="1"/>
          <p:nvPr/>
        </p:nvSpPr>
        <p:spPr>
          <a:xfrm>
            <a:off x="3491772" y="6458823"/>
            <a:ext cx="46521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543824" cy="628632"/>
          </a:xfrm>
        </p:spPr>
        <p:txBody>
          <a:bodyPr/>
          <a:lstStyle/>
          <a:p>
            <a:pPr algn="r"/>
            <a:r>
              <a:rPr lang="fa-IR" dirty="0"/>
              <a:t>4- مراحل مختلف تنظيم تحقيق علّي يا پس از وقوع:‏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42984"/>
            <a:ext cx="7543824" cy="714380"/>
          </a:xfrm>
        </p:spPr>
        <p:txBody>
          <a:bodyPr>
            <a:noAutofit/>
          </a:bodyPr>
          <a:lstStyle/>
          <a:p>
            <a:r>
              <a:rPr lang="fa-IR" sz="2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‏ الف- انتخاب موضوع تحقيق و تعريف آن.‏</a:t>
            </a:r>
            <a:br>
              <a:rPr lang="en-US" sz="2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</a:br>
            <a:endParaRPr lang="fa-IR" sz="24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0" y="2133600"/>
            <a:ext cx="8143900" cy="4371752"/>
          </a:xfrm>
        </p:spPr>
        <p:txBody>
          <a:bodyPr>
            <a:normAutofit/>
          </a:bodyPr>
          <a:lstStyle/>
          <a:p>
            <a:r>
              <a:rPr lang="fa-IR" dirty="0"/>
              <a:t>‏ محقق ابتدا بايد بر مبناي مشكل يا احساس مشكل موضوع را انتخاب و سپس متغيرهايي را كه در اثر مطالعه ‏و بررسي مشخص كرده مورد بررسي ومطالعه قرار داده و آنها را روشن مي‌كند. اين عمل بيشتر با مطالعه ادبيات ‏تحقيق عملي مي‌گردد. و علل و عوامل احتمالي كه بر متغير وابسته (معلول) موثر هستند را ليست مي‌نمايد.‏</a:t>
            </a:r>
            <a:endParaRPr lang="en-US" dirty="0"/>
          </a:p>
          <a:p>
            <a:endParaRPr lang="fa-IR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CF7A2C-5450-48DD-9069-24D49CBD3BE3}"/>
              </a:ext>
            </a:extLst>
          </p:cNvPr>
          <p:cNvSpPr txBox="1"/>
          <p:nvPr/>
        </p:nvSpPr>
        <p:spPr>
          <a:xfrm>
            <a:off x="3491772" y="6458823"/>
            <a:ext cx="46521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7858180" cy="1785950"/>
          </a:xfrm>
        </p:spPr>
        <p:txBody>
          <a:bodyPr>
            <a:normAutofit/>
          </a:bodyPr>
          <a:lstStyle/>
          <a:p>
            <a:pPr algn="r"/>
            <a:r>
              <a:rPr lang="fa-IR" sz="2400" dirty="0"/>
              <a:t>‏ ب- محقق پس از مطالعه و بررسي دقيق و عميق نوشته‌ها و مقالات موجود در حوزه موضوع مورد تحقيق مساله ‏خود را تدوين و اهداف تحقيق را تبيين نمايد.‏</a:t>
            </a:r>
            <a:br>
              <a:rPr lang="en-US" sz="2400" dirty="0"/>
            </a:br>
            <a:endParaRPr lang="fa-I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500306"/>
            <a:ext cx="7929618" cy="3955430"/>
          </a:xfrm>
        </p:spPr>
        <p:txBody>
          <a:bodyPr>
            <a:normAutofit/>
          </a:bodyPr>
          <a:lstStyle/>
          <a:p>
            <a:r>
              <a:rPr lang="fa-IR" dirty="0"/>
              <a:t>مثال: موضوع 1 : آيا پرخاشگري يكي از علل موثر بر گرايش جوانان به بزهكاري است؟</a:t>
            </a:r>
            <a:br>
              <a:rPr lang="en-US" dirty="0"/>
            </a:br>
            <a:r>
              <a:rPr lang="fa-IR" dirty="0"/>
              <a:t>موضوع 2: آيا اختلاف طبقاتي اجتماعي بين زن و شوهر يكي از علل طلاق مي‌باشد؟</a:t>
            </a:r>
            <a:br>
              <a:rPr lang="en-US" dirty="0"/>
            </a:br>
            <a:r>
              <a:rPr lang="fa-IR" dirty="0"/>
              <a:t>موضوع 3: آيا بين نامساعد بودن جو عاطفي خانواده و احتمال شكست تحصيلي فرزندان رابطه مستقيم وجود دارد؟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FC6A0B-DC5B-4C1A-B623-B346D166D3E4}"/>
              </a:ext>
            </a:extLst>
          </p:cNvPr>
          <p:cNvSpPr txBox="1"/>
          <p:nvPr/>
        </p:nvSpPr>
        <p:spPr>
          <a:xfrm>
            <a:off x="3491772" y="6458823"/>
            <a:ext cx="46521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40"/>
            <a:ext cx="8001024" cy="1143000"/>
          </a:xfrm>
        </p:spPr>
        <p:txBody>
          <a:bodyPr>
            <a:noAutofit/>
          </a:bodyPr>
          <a:lstStyle/>
          <a:p>
            <a:pPr algn="r"/>
            <a:r>
              <a:rPr lang="fa-IR" sz="2800" dirty="0"/>
              <a:t>ج- فرضيه‌هايي كه نتيجه پژوهش يا پاسخ موقت مساله است را تعيين كنيد و به روشني آنها را بيان نمائيد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5992"/>
            <a:ext cx="8072462" cy="4169744"/>
          </a:xfrm>
        </p:spPr>
        <p:txBody>
          <a:bodyPr/>
          <a:lstStyle/>
          <a:p>
            <a:r>
              <a:rPr lang="fa-IR" sz="2400" b="1" dirty="0"/>
              <a:t>براي 3 ‏موضوع بالا 3 فرضيه ذيل تدوين مي‌گردد</a:t>
            </a:r>
            <a:r>
              <a:rPr lang="en-US" sz="2400" b="1" dirty="0"/>
              <a:t>:</a:t>
            </a:r>
          </a:p>
          <a:p>
            <a:br>
              <a:rPr lang="en-US" dirty="0"/>
            </a:br>
            <a:r>
              <a:rPr lang="fa-IR" dirty="0"/>
              <a:t>فرضيه 1</a:t>
            </a:r>
            <a:r>
              <a:rPr lang="en-US" dirty="0"/>
              <a:t>: </a:t>
            </a:r>
            <a:r>
              <a:rPr lang="fa-IR" dirty="0"/>
              <a:t>پرخاشگري موجب بزهكاري جوانان مي‌باشد.‏</a:t>
            </a:r>
            <a:br>
              <a:rPr lang="en-US" dirty="0"/>
            </a:br>
            <a:r>
              <a:rPr lang="fa-IR" dirty="0"/>
              <a:t>فرضيه 2: ا اختلافات طبقاتي اجتماعي زن و شوهر باعث طلاق مي‌شود</a:t>
            </a:r>
          </a:p>
          <a:p>
            <a:r>
              <a:rPr lang="fa-IR" dirty="0"/>
              <a:t>فرضيه 3: بين نامساعد بودن جو عاطفي خانواده و احتمال شكست تحصيلي فرزندان رابطه مستقيم وجود دارد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320040"/>
            <a:ext cx="7786742" cy="1143000"/>
          </a:xfrm>
        </p:spPr>
        <p:txBody>
          <a:bodyPr>
            <a:normAutofit/>
          </a:bodyPr>
          <a:lstStyle/>
          <a:p>
            <a:pPr algn="r"/>
            <a:r>
              <a:rPr lang="fa-IR" sz="2800" dirty="0"/>
              <a:t>د- انتخاب گروه مطالعه و مقايسه ( جامعه آماري و نمونه):‏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785926"/>
            <a:ext cx="7858180" cy="4669810"/>
          </a:xfrm>
        </p:spPr>
        <p:txBody>
          <a:bodyPr/>
          <a:lstStyle/>
          <a:p>
            <a:r>
              <a:rPr lang="en-US" dirty="0"/>
              <a:t>(1) </a:t>
            </a:r>
            <a:r>
              <a:rPr lang="fa-IR" dirty="0"/>
              <a:t>گروه مطالعه: گروه مورد مطالعه همان جامعه‌اي هستند كه بايد متغيرهاي (علت) مستقل (همان ويژگي‌هاي ‏مورد مطالعه) از مطالعه آنها مشخص شود. ‏</a:t>
            </a:r>
            <a:br>
              <a:rPr lang="en-US" dirty="0"/>
            </a:br>
            <a:r>
              <a:rPr lang="fa-IR" dirty="0"/>
              <a:t>‏ </a:t>
            </a:r>
            <a:r>
              <a:rPr lang="en-US" dirty="0"/>
              <a:t>(2) </a:t>
            </a:r>
            <a:r>
              <a:rPr lang="fa-IR" dirty="0"/>
              <a:t>گروه مقايسه: افراد گروه مقايسه، افرادي مشابه گروه مطالعه هستند كه ويژگي‌ها يا متغيرهاي مورد نظر در ‏آنها وجود ندارد.‏</a:t>
            </a:r>
            <a:br>
              <a:rPr lang="en-US" dirty="0"/>
            </a:br>
            <a:r>
              <a:rPr lang="fa-IR" dirty="0"/>
              <a:t>به طور مثال:گروه مطالعه: جوانان بزهكار- زوج‌هاي طلاق گرفته- دانش‌آموزان شكست خورده تحصيلي</a:t>
            </a:r>
            <a:br>
              <a:rPr lang="en-US" dirty="0"/>
            </a:br>
            <a:r>
              <a:rPr lang="fa-IR" dirty="0"/>
              <a:t>گروه مقايسه: جوانان هنجار(غير بزهكار)- زوج‌هايي كه با هم زندگي مي‌كنند</a:t>
            </a:r>
            <a:r>
              <a:rPr lang="en-US" dirty="0"/>
              <a:t>- </a:t>
            </a:r>
            <a:r>
              <a:rPr lang="fa-IR" dirty="0"/>
              <a:t>دانش‌آموزان موفق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29BA0F-B168-4E78-8714-FC5248028527}"/>
              </a:ext>
            </a:extLst>
          </p:cNvPr>
          <p:cNvSpPr txBox="1"/>
          <p:nvPr/>
        </p:nvSpPr>
        <p:spPr>
          <a:xfrm>
            <a:off x="3491772" y="6458823"/>
            <a:ext cx="46521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‏ هـ- پس از مشخص كردن منابع اطلاعات مناسب مرتبط با موضوع مورد تحقيق، روش و ابزار جمع‌آوري اطلاعات را ‏مشخص كنيد. روايي و اعتبار روش‌ها و وسايل جمع‌آوري اطلاعات را مورد سنجش و ارزيابي قرار دهيد،پس از جمع ‏آوری اطلاعات ، سپس به طبقه‌بندي يافته ها مبادرت نمائيد.‏</a:t>
            </a:r>
            <a:endParaRPr lang="en-US" dirty="0"/>
          </a:p>
          <a:p>
            <a:endParaRPr lang="fa-I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B90512-4C5B-4B6E-93E1-EEDDFB689F28}"/>
              </a:ext>
            </a:extLst>
          </p:cNvPr>
          <p:cNvSpPr txBox="1"/>
          <p:nvPr/>
        </p:nvSpPr>
        <p:spPr>
          <a:xfrm>
            <a:off x="3491772" y="6458823"/>
            <a:ext cx="46521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28604"/>
            <a:ext cx="7500990" cy="6027132"/>
          </a:xfrm>
        </p:spPr>
        <p:txBody>
          <a:bodyPr>
            <a:normAutofit fontScale="92500" lnSpcReduction="10000"/>
          </a:bodyPr>
          <a:lstStyle/>
          <a:p>
            <a:r>
              <a:rPr lang="fa-IR" dirty="0"/>
              <a:t>و- تجزيه و تحليل يافته‌هاي تحقيق:پس از جمع‌آوري اطلاعات و طبقه‌بندي آنها، با استفاده از آمار توصيفي و آمار ‏استنباطي يافته‌ها را مورد تجزيه و تحليل قرار دهيد. و به تعبير و تفسير يافته‌ها بپردازيد. در صورتي كه از نظر ‏متغيرهاي پيش‌بيني شده بين دو گروه ( مطالعه و مقايسه) تفاوت معني‌داري وجود داشت مي‌توان نتيجه گرفت كه ‏متغيرهاي مستقل پيش‌بيني شده عواملی از علل احتمالي متغير وابسته (معلوم) است.‏</a:t>
            </a:r>
            <a:endParaRPr lang="en-US" dirty="0"/>
          </a:p>
          <a:p>
            <a:br>
              <a:rPr lang="en-US" dirty="0"/>
            </a:br>
            <a:r>
              <a:rPr lang="fa-IR" dirty="0"/>
              <a:t>ذ- پس از تجزيه و تحليل آماري يافته‌ها و تاييد يا رد فرضيه‌ها، گزارشي صحيح و دقيق از نتايج تحقيق تهيه و ارائه ‏مي‌گردد.‏</a:t>
            </a:r>
          </a:p>
          <a:p>
            <a:endParaRPr lang="fa-IR" dirty="0"/>
          </a:p>
          <a:p>
            <a:r>
              <a:rPr lang="fa-IR" dirty="0"/>
              <a:t>مثال: بررسي علل ورشكستگي كارخانه خودروسازي دوو گروه كره جنوبي:‏</a:t>
            </a:r>
            <a:br>
              <a:rPr lang="en-US" dirty="0"/>
            </a:br>
            <a:br>
              <a:rPr lang="en-US" dirty="0"/>
            </a:br>
            <a:endParaRPr lang="fa-I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01C39B-97D1-43D8-9CBA-C6586D9E2F81}"/>
              </a:ext>
            </a:extLst>
          </p:cNvPr>
          <p:cNvSpPr txBox="1"/>
          <p:nvPr/>
        </p:nvSpPr>
        <p:spPr>
          <a:xfrm>
            <a:off x="3491772" y="6458823"/>
            <a:ext cx="46521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85728"/>
            <a:ext cx="7715304" cy="6170008"/>
          </a:xfrm>
        </p:spPr>
        <p:txBody>
          <a:bodyPr>
            <a:normAutofit fontScale="92500" lnSpcReduction="20000"/>
          </a:bodyPr>
          <a:lstStyle/>
          <a:p>
            <a:r>
              <a:rPr lang="fa-IR" dirty="0"/>
              <a:t>محقق پس از شناسايي و انتخاب گروه كاري متخصص با موضوع مورد مطالعه به گردآوري اطلاعات و تدوين مساله، ‏هدف و فرضيه ( فرضيه‌هاي) خود مي‌پردازد</a:t>
            </a:r>
            <a:r>
              <a:rPr lang="en-US" dirty="0"/>
              <a:t>. </a:t>
            </a:r>
            <a:r>
              <a:rPr lang="fa-IR" dirty="0"/>
              <a:t>كه در نتيجه مطالعه به فرضيه اهم ذيل مي‌رسد.‏</a:t>
            </a:r>
            <a:br>
              <a:rPr lang="en-US" dirty="0"/>
            </a:br>
            <a:r>
              <a:rPr lang="fa-IR" dirty="0"/>
              <a:t>فرضيه: « عدم اعمال مديريت صحيح، موجب ورشكستگي كارخانه شده است. ‏</a:t>
            </a:r>
            <a:br>
              <a:rPr lang="en-US" dirty="0"/>
            </a:br>
            <a:r>
              <a:rPr lang="fa-IR" dirty="0"/>
              <a:t>‏ محقق با استفاده از جامعه آماري و بررسي اسناد و مدارك موجود، اطلاعات لازم و مفيد را جمع‌آوري و سپس ‏فرضيه فوق را مورد آزمون قرار مي‌دهد. پس از تاييد فرضيه و يا رد آن نتايج تحقيق خود را به طور دقيق گزارش ‏مي‌نمايد.‏</a:t>
            </a:r>
            <a:br>
              <a:rPr lang="en-US" dirty="0"/>
            </a:br>
            <a:r>
              <a:rPr lang="fa-IR" dirty="0"/>
              <a:t>توضيح اينكه براي اين موضوع ممكن است ‏</a:t>
            </a:r>
            <a:r>
              <a:rPr lang="en-US" dirty="0"/>
              <a:t>N</a:t>
            </a:r>
            <a:r>
              <a:rPr lang="fa-IR" dirty="0"/>
              <a:t>‏ فرضيه تدوين و مورد آزمون قرار گيرد ولي بخاطر كوتاهي مطلب به ‏يك فرضيه اشاره گرديده است. زيرا در تحقيقات علي- مقايسه‌اي نمي‌توان يك عامل را علت عامل ديگر دانست ‏واصولاً در تحقيقات علوم انساني رابطه علت و معلول آن‌چنان كه در تحقيقات علوم مادي و فيزيكي مطرح مي‌باشد، ‏موجود نيست.‏</a:t>
            </a:r>
            <a:br>
              <a:rPr lang="en-US" dirty="0"/>
            </a:br>
            <a:endParaRPr lang="fa-I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40"/>
            <a:ext cx="8001024" cy="751506"/>
          </a:xfrm>
        </p:spPr>
        <p:txBody>
          <a:bodyPr>
            <a:noAutofit/>
          </a:bodyPr>
          <a:lstStyle/>
          <a:p>
            <a:pPr algn="r"/>
            <a:br>
              <a:rPr lang="en-US" sz="2800" dirty="0"/>
            </a:br>
            <a:r>
              <a:rPr lang="fa-IR" sz="2800" dirty="0"/>
              <a:t>‏5- تفاوت روش تحقيق علّي با روش آزمايشي:‏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9416"/>
            <a:ext cx="7786742" cy="4846320"/>
          </a:xfrm>
        </p:spPr>
        <p:txBody>
          <a:bodyPr/>
          <a:lstStyle/>
          <a:p>
            <a:r>
              <a:rPr lang="fa-IR" dirty="0"/>
              <a:t>‏ </a:t>
            </a:r>
            <a:r>
              <a:rPr lang="fa-IR" sz="2800" b="1" dirty="0"/>
              <a:t>الف- در تحقيق آزمايشي:‏</a:t>
            </a:r>
          </a:p>
          <a:p>
            <a:br>
              <a:rPr lang="en-US" dirty="0"/>
            </a:br>
            <a:r>
              <a:rPr lang="fa-IR" dirty="0"/>
              <a:t>‏(1)‏ امكان دستكاري متغير مستقل و تاثير آن بر روي متغير وابسته وجود دارد.‏</a:t>
            </a:r>
            <a:br>
              <a:rPr lang="en-US" dirty="0"/>
            </a:br>
            <a:r>
              <a:rPr lang="fa-IR" dirty="0"/>
              <a:t>‏(2)‏ امكان كنترل تاثير متغيرهاي نامرتبط مقدور مي‌‌باشد</a:t>
            </a:r>
            <a:br>
              <a:rPr lang="en-US" dirty="0"/>
            </a:br>
            <a:r>
              <a:rPr lang="fa-IR" dirty="0"/>
              <a:t>‏(3)‏ امكان دسترسي به شواهد قانع كننده‌تري درباره روابط علت و معلولي در بين متغيرها وجود دارد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8895C4-B0F4-41F4-983C-865B2BF1B8FF}"/>
              </a:ext>
            </a:extLst>
          </p:cNvPr>
          <p:cNvSpPr txBox="1"/>
          <p:nvPr/>
        </p:nvSpPr>
        <p:spPr>
          <a:xfrm>
            <a:off x="3491772" y="6458823"/>
            <a:ext cx="46521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428604"/>
            <a:ext cx="7786742" cy="6027132"/>
          </a:xfrm>
        </p:spPr>
        <p:txBody>
          <a:bodyPr/>
          <a:lstStyle/>
          <a:p>
            <a:r>
              <a:rPr lang="fa-IR" sz="3200" b="1" dirty="0"/>
              <a:t>‏ </a:t>
            </a:r>
            <a:r>
              <a:rPr lang="fa-IR" sz="2800" b="1" dirty="0"/>
              <a:t>ب- در تحقيق علّي- مقايسه‌اي:‏</a:t>
            </a:r>
          </a:p>
          <a:p>
            <a:br>
              <a:rPr lang="en-US" dirty="0"/>
            </a:br>
            <a:r>
              <a:rPr lang="fa-IR" dirty="0"/>
              <a:t>‏ </a:t>
            </a:r>
            <a:r>
              <a:rPr lang="en-US" dirty="0"/>
              <a:t>(1) </a:t>
            </a:r>
            <a:r>
              <a:rPr lang="fa-IR" dirty="0"/>
              <a:t>امكان دستكاري متغير مستقل و تاثير آن بر روي متغير وابسته وجود ندارد. ‏</a:t>
            </a:r>
            <a:br>
              <a:rPr lang="en-US" dirty="0"/>
            </a:br>
            <a:r>
              <a:rPr lang="fa-IR" dirty="0"/>
              <a:t>‏ </a:t>
            </a:r>
            <a:r>
              <a:rPr lang="en-US" dirty="0"/>
              <a:t>(2) </a:t>
            </a:r>
            <a:r>
              <a:rPr lang="fa-IR" dirty="0"/>
              <a:t>امكان كنترل تاثير متغيرهاي نامرتبط مقدور نيست زيرا در گذشته اتفاق افتاده است.‏</a:t>
            </a:r>
            <a:br>
              <a:rPr lang="en-US" dirty="0"/>
            </a:br>
            <a:r>
              <a:rPr lang="fa-IR" dirty="0"/>
              <a:t>‏ </a:t>
            </a:r>
            <a:r>
              <a:rPr lang="en-US" dirty="0"/>
              <a:t>(3) </a:t>
            </a:r>
            <a:r>
              <a:rPr lang="fa-IR" dirty="0"/>
              <a:t>روابط علت و معلول بين متغيرها در گذشته اتفاق افتاده و محقق اجباراً همان اطلاعات موجود را مي‌تواند ‏مورد تجزيه و تحليل قرار دهد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D6DA21-D52F-40A6-8A64-5AF1B8499CDE}"/>
              </a:ext>
            </a:extLst>
          </p:cNvPr>
          <p:cNvSpPr txBox="1"/>
          <p:nvPr/>
        </p:nvSpPr>
        <p:spPr>
          <a:xfrm>
            <a:off x="3491772" y="6458823"/>
            <a:ext cx="46521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u="sng" dirty="0"/>
              <a:t>فهرست :</a:t>
            </a:r>
            <a:br>
              <a:rPr lang="en-US" u="sng" dirty="0"/>
            </a:br>
            <a:endParaRPr lang="fa-IR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7239000" cy="5312752"/>
          </a:xfrm>
        </p:spPr>
        <p:txBody>
          <a:bodyPr/>
          <a:lstStyle/>
          <a:p>
            <a:r>
              <a:rPr lang="fa-IR" b="1" dirty="0"/>
              <a:t>دسته بندي روشهاي تحقيق</a:t>
            </a:r>
            <a:endParaRPr lang="en-US" dirty="0"/>
          </a:p>
          <a:p>
            <a:r>
              <a:rPr lang="fa-IR" b="1" dirty="0"/>
              <a:t>                   بر اساس هدف</a:t>
            </a:r>
            <a:endParaRPr lang="en-US" dirty="0"/>
          </a:p>
          <a:p>
            <a:r>
              <a:rPr lang="fa-IR" b="1" dirty="0"/>
              <a:t>                بر اساس نحوه گرد آوري داده ها</a:t>
            </a:r>
            <a:endParaRPr lang="en-US" dirty="0"/>
          </a:p>
          <a:p>
            <a:r>
              <a:rPr lang="fa-IR" b="1" dirty="0"/>
              <a:t>تعريف روش تحقيق علي يا پس رويدادي </a:t>
            </a:r>
            <a:endParaRPr lang="en-US" dirty="0"/>
          </a:p>
          <a:p>
            <a:r>
              <a:rPr lang="fa-IR" b="1" dirty="0"/>
              <a:t>ويژگي هاي روش  تحقيق </a:t>
            </a:r>
            <a:endParaRPr lang="en-US" dirty="0"/>
          </a:p>
          <a:p>
            <a:r>
              <a:rPr lang="fa-IR" b="1" dirty="0"/>
              <a:t>نكات مثبت روش تحقيق </a:t>
            </a:r>
            <a:endParaRPr lang="en-US" dirty="0"/>
          </a:p>
          <a:p>
            <a:r>
              <a:rPr lang="fa-IR" b="1" dirty="0"/>
              <a:t>نارسائي روش تحقيق </a:t>
            </a:r>
            <a:endParaRPr lang="en-US" dirty="0"/>
          </a:p>
          <a:p>
            <a:r>
              <a:rPr lang="fa-IR" b="1" dirty="0"/>
              <a:t>مراحل مختلف تنظيم  روش تحقيق</a:t>
            </a:r>
            <a:endParaRPr lang="en-US" dirty="0"/>
          </a:p>
          <a:p>
            <a:r>
              <a:rPr lang="fa-IR" b="1" dirty="0"/>
              <a:t>تفاوت روش تحقيق پس رويدادي باروش آزمايشي</a:t>
            </a:r>
            <a:endParaRPr lang="en-US" dirty="0"/>
          </a:p>
          <a:p>
            <a:endParaRPr lang="fa-I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14D066-28BA-4EE4-87EA-FEA25A9377EB}"/>
              </a:ext>
            </a:extLst>
          </p:cNvPr>
          <p:cNvSpPr txBox="1"/>
          <p:nvPr/>
        </p:nvSpPr>
        <p:spPr>
          <a:xfrm>
            <a:off x="3491772" y="6458823"/>
            <a:ext cx="46521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85860"/>
            <a:ext cx="7715304" cy="4143404"/>
          </a:xfrm>
        </p:spPr>
        <p:txBody>
          <a:bodyPr/>
          <a:lstStyle/>
          <a:p>
            <a:r>
              <a:rPr lang="fa-IR" dirty="0"/>
              <a:t>‏ ج- هدف هر دو روش مقايسه دو گروه است كه از نظر تمام ويژگيها به استثناء يكي مشابه هستند و آن هم ‏دستگاري متغيرهاي مستقل است كه در روش علي اطلاعات وجود دارد بايد آن‌ها را جمع‌آوري و تجزيه و تحليل ‏نمود ولي در روش آزمايشی محقق مي‌تواند اطلاعات جديدي با استفاده از دستگاري متغيرهاي مستقل بدست آورد.‏</a:t>
            </a:r>
          </a:p>
          <a:p>
            <a:endParaRPr lang="fa-IR" dirty="0"/>
          </a:p>
          <a:p>
            <a:pPr algn="l"/>
            <a:r>
              <a:rPr lang="fa-IR" dirty="0"/>
              <a:t>پايان</a:t>
            </a:r>
            <a:endParaRPr lang="en-US" dirty="0"/>
          </a:p>
          <a:p>
            <a:endParaRPr lang="fa-I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868F0F-91EF-4E67-9DB6-637B41DBB7CB}"/>
              </a:ext>
            </a:extLst>
          </p:cNvPr>
          <p:cNvSpPr txBox="1"/>
          <p:nvPr/>
        </p:nvSpPr>
        <p:spPr>
          <a:xfrm>
            <a:off x="3491772" y="6458823"/>
            <a:ext cx="46521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320040"/>
            <a:ext cx="7858180" cy="2251704"/>
          </a:xfrm>
        </p:spPr>
        <p:txBody>
          <a:bodyPr>
            <a:noAutofit/>
          </a:bodyPr>
          <a:lstStyle/>
          <a:p>
            <a:pPr algn="r"/>
            <a:br>
              <a:rPr lang="fa-IR" sz="2800" dirty="0"/>
            </a:br>
            <a:br>
              <a:rPr lang="fa-IR" sz="2800" dirty="0"/>
            </a:br>
            <a:br>
              <a:rPr lang="fa-IR" sz="2800" dirty="0"/>
            </a:br>
            <a:br>
              <a:rPr lang="fa-IR" sz="2800" dirty="0"/>
            </a:br>
            <a:br>
              <a:rPr lang="fa-IR" sz="2800" dirty="0"/>
            </a:br>
            <a:r>
              <a:rPr lang="fa-IR" sz="2800" dirty="0"/>
              <a:t>روشهاي پژوهش در علوم رفتاري را  معمولا با توجه به دو ملاك هدف و </a:t>
            </a:r>
            <a:r>
              <a:rPr lang="fa-IR" sz="2800" u="sng" dirty="0"/>
              <a:t>ماهيت تقسيم بندي ميكنند:</a:t>
            </a:r>
            <a:br>
              <a:rPr lang="en-US" sz="2800" u="sng" dirty="0"/>
            </a:br>
            <a:endParaRPr lang="fa-IR" sz="2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714620"/>
            <a:ext cx="8072462" cy="3741116"/>
          </a:xfrm>
        </p:spPr>
        <p:txBody>
          <a:bodyPr/>
          <a:lstStyle/>
          <a:p>
            <a:r>
              <a:rPr lang="fa-IR" dirty="0"/>
              <a:t>	   </a:t>
            </a:r>
            <a:endParaRPr lang="en-US" dirty="0"/>
          </a:p>
          <a:p>
            <a:pPr lvl="0"/>
            <a:r>
              <a:rPr lang="fa-IR" dirty="0"/>
              <a:t>                                          1- پژوهش بنيادي</a:t>
            </a:r>
          </a:p>
          <a:p>
            <a:pPr lvl="0"/>
            <a:endParaRPr lang="fa-IR" dirty="0"/>
          </a:p>
          <a:p>
            <a:pPr>
              <a:buNone/>
            </a:pPr>
            <a:r>
              <a:rPr lang="fa-IR" sz="2200" b="1" dirty="0">
                <a:cs typeface="0 Nazanin Bold" pitchFamily="2" charset="-78"/>
              </a:rPr>
              <a:t>دسته بندي روشهاي تحقيق بر اساس هدف</a:t>
            </a:r>
          </a:p>
          <a:p>
            <a:pPr lvl="0"/>
            <a:r>
              <a:rPr lang="fa-IR" dirty="0"/>
              <a:t>                           </a:t>
            </a:r>
          </a:p>
          <a:p>
            <a:pPr lvl="0"/>
            <a:r>
              <a:rPr lang="fa-IR" dirty="0"/>
              <a:t>                                         2- پژوهش كاربردي</a:t>
            </a:r>
          </a:p>
          <a:p>
            <a:endParaRPr lang="fa-IR" dirty="0"/>
          </a:p>
        </p:txBody>
      </p:sp>
      <p:sp>
        <p:nvSpPr>
          <p:cNvPr id="4" name="Right Brace 3"/>
          <p:cNvSpPr/>
          <p:nvPr/>
        </p:nvSpPr>
        <p:spPr>
          <a:xfrm>
            <a:off x="3286116" y="2928934"/>
            <a:ext cx="500066" cy="278608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B7B214-39A2-46C4-8E8D-51E4DE9F541E}"/>
              </a:ext>
            </a:extLst>
          </p:cNvPr>
          <p:cNvSpPr txBox="1"/>
          <p:nvPr/>
        </p:nvSpPr>
        <p:spPr>
          <a:xfrm>
            <a:off x="3491772" y="6458823"/>
            <a:ext cx="46521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500042"/>
            <a:ext cx="7901014" cy="5955694"/>
          </a:xfrm>
        </p:spPr>
        <p:txBody>
          <a:bodyPr/>
          <a:lstStyle/>
          <a:p>
            <a:r>
              <a:rPr lang="fa-IR" dirty="0"/>
              <a:t>                                                   </a:t>
            </a:r>
            <a:r>
              <a:rPr lang="fa-IR" sz="1800" dirty="0">
                <a:cs typeface="0 Nazanin Bold" pitchFamily="2" charset="-78"/>
              </a:rPr>
              <a:t>1-مقطعي</a:t>
            </a:r>
          </a:p>
          <a:p>
            <a:r>
              <a:rPr lang="fa-IR" dirty="0"/>
              <a:t>                                      </a:t>
            </a:r>
            <a:r>
              <a:rPr lang="fa-IR" sz="1800" dirty="0">
                <a:cs typeface="0 Nazanin Bold" pitchFamily="2" charset="-78"/>
              </a:rPr>
              <a:t>1- پيمايشي        2- طولي </a:t>
            </a:r>
          </a:p>
          <a:p>
            <a:r>
              <a:rPr lang="fa-IR" sz="1800" dirty="0">
                <a:cs typeface="0 Nazanin Bold" pitchFamily="2" charset="-78"/>
              </a:rPr>
              <a:t>                                                                                                           3- دلفي</a:t>
            </a:r>
          </a:p>
          <a:p>
            <a:endParaRPr lang="fa-IR" sz="1800" dirty="0">
              <a:cs typeface="0 Nazanin Bold" pitchFamily="2" charset="-78"/>
            </a:endParaRPr>
          </a:p>
          <a:p>
            <a:r>
              <a:rPr lang="fa-IR" sz="1800" dirty="0">
                <a:cs typeface="0 Nazanin Bold" pitchFamily="2" charset="-78"/>
              </a:rPr>
              <a:t>                                                                               2-همبستگي</a:t>
            </a:r>
            <a:r>
              <a:rPr lang="fa-IR" dirty="0"/>
              <a:t>   </a:t>
            </a:r>
            <a:r>
              <a:rPr lang="fa-IR" sz="1800" dirty="0">
                <a:cs typeface="0 Nazanin Bold" pitchFamily="2" charset="-78"/>
              </a:rPr>
              <a:t> 1-دو متغييري</a:t>
            </a:r>
            <a:r>
              <a:rPr lang="fa-IR" dirty="0"/>
              <a:t>                        </a:t>
            </a:r>
          </a:p>
          <a:p>
            <a:pPr>
              <a:buNone/>
            </a:pPr>
            <a:r>
              <a:rPr lang="fa-IR" sz="1800" dirty="0">
                <a:cs typeface="0 Nazanin Bold" pitchFamily="2" charset="-78"/>
              </a:rPr>
              <a:t>دسته بندي روشهاي تحقيق         </a:t>
            </a:r>
            <a:r>
              <a:rPr lang="fa-IR" sz="1600" dirty="0">
                <a:cs typeface="0 Nazanin Bold" pitchFamily="2" charset="-78"/>
              </a:rPr>
              <a:t>1</a:t>
            </a:r>
            <a:r>
              <a:rPr lang="fa-IR" sz="1800" dirty="0">
                <a:cs typeface="0 Nazanin Bold" pitchFamily="2" charset="-78"/>
              </a:rPr>
              <a:t>-تحقيق توصيفي</a:t>
            </a:r>
            <a:r>
              <a:rPr lang="fa-IR" sz="1600" dirty="0">
                <a:cs typeface="0 Nazanin Bold" pitchFamily="2" charset="-78"/>
              </a:rPr>
              <a:t>                                    2</a:t>
            </a:r>
            <a:r>
              <a:rPr lang="fa-IR" sz="1800" dirty="0">
                <a:cs typeface="0 Nazanin Bold" pitchFamily="2" charset="-78"/>
              </a:rPr>
              <a:t>-رگرسيون</a:t>
            </a:r>
          </a:p>
          <a:p>
            <a:pPr>
              <a:buNone/>
            </a:pPr>
            <a:r>
              <a:rPr lang="fa-IR" sz="1800" dirty="0">
                <a:cs typeface="0 Nazanin Bold" pitchFamily="2" charset="-78"/>
              </a:rPr>
              <a:t> بر اساس نحوه گردآوري داده ها   (غير آزمايش)                                      3-كواريانس</a:t>
            </a:r>
          </a:p>
          <a:p>
            <a:pPr>
              <a:buNone/>
            </a:pPr>
            <a:r>
              <a:rPr lang="fa-IR" sz="1600" dirty="0">
                <a:cs typeface="0 Nazanin Bold" pitchFamily="2" charset="-78"/>
              </a:rPr>
              <a:t>                </a:t>
            </a:r>
          </a:p>
          <a:p>
            <a:pPr>
              <a:buNone/>
            </a:pPr>
            <a:r>
              <a:rPr lang="fa-IR" sz="1600" dirty="0">
                <a:cs typeface="0 Nazanin Bold" pitchFamily="2" charset="-78"/>
              </a:rPr>
              <a:t>                                                                                              3</a:t>
            </a:r>
            <a:r>
              <a:rPr lang="fa-IR" sz="1800" dirty="0">
                <a:cs typeface="0 Nazanin Bold" pitchFamily="2" charset="-78"/>
              </a:rPr>
              <a:t>-پس رويدادي</a:t>
            </a:r>
          </a:p>
          <a:p>
            <a:pPr>
              <a:buNone/>
            </a:pPr>
            <a:r>
              <a:rPr lang="fa-IR" sz="1800" dirty="0">
                <a:cs typeface="0 Nazanin Bold" pitchFamily="2" charset="-78"/>
              </a:rPr>
              <a:t>                                                                                     4-اقدام پژوهشي</a:t>
            </a:r>
          </a:p>
          <a:p>
            <a:pPr>
              <a:buNone/>
            </a:pPr>
            <a:r>
              <a:rPr lang="fa-IR" sz="1800" dirty="0">
                <a:cs typeface="0 Nazanin Bold" pitchFamily="2" charset="-78"/>
              </a:rPr>
              <a:t>                                                                                     5- بررسي موردي</a:t>
            </a:r>
          </a:p>
          <a:p>
            <a:pPr>
              <a:buNone/>
            </a:pPr>
            <a:r>
              <a:rPr lang="fa-IR" sz="1800" dirty="0">
                <a:cs typeface="0 Nazanin Bold" pitchFamily="2" charset="-78"/>
              </a:rPr>
              <a:t>                                                                                           </a:t>
            </a:r>
          </a:p>
          <a:p>
            <a:pPr>
              <a:buNone/>
            </a:pPr>
            <a:r>
              <a:rPr lang="fa-IR" sz="1800" dirty="0">
                <a:cs typeface="0 Nazanin Bold" pitchFamily="2" charset="-78"/>
              </a:rPr>
              <a:t>                                                                                        1-تمام آزمايشي</a:t>
            </a:r>
          </a:p>
          <a:p>
            <a:pPr>
              <a:buNone/>
            </a:pPr>
            <a:r>
              <a:rPr lang="fa-IR" sz="1800" dirty="0">
                <a:cs typeface="0 Nazanin Bold" pitchFamily="2" charset="-78"/>
              </a:rPr>
              <a:t>                                                     2-تحقيق آزمايشي     2-نيمه آزمايشي</a:t>
            </a:r>
          </a:p>
        </p:txBody>
      </p:sp>
      <p:sp>
        <p:nvSpPr>
          <p:cNvPr id="4" name="Right Brace 3"/>
          <p:cNvSpPr/>
          <p:nvPr/>
        </p:nvSpPr>
        <p:spPr>
          <a:xfrm>
            <a:off x="5357818" y="642918"/>
            <a:ext cx="285752" cy="55721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Right Brace 5"/>
          <p:cNvSpPr/>
          <p:nvPr/>
        </p:nvSpPr>
        <p:spPr>
          <a:xfrm>
            <a:off x="3571868" y="1071546"/>
            <a:ext cx="571504" cy="37147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Right Brace 6"/>
          <p:cNvSpPr/>
          <p:nvPr/>
        </p:nvSpPr>
        <p:spPr>
          <a:xfrm>
            <a:off x="2500298" y="571480"/>
            <a:ext cx="285752" cy="142876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ight Brace 7"/>
          <p:cNvSpPr/>
          <p:nvPr/>
        </p:nvSpPr>
        <p:spPr>
          <a:xfrm>
            <a:off x="2428860" y="2143116"/>
            <a:ext cx="214314" cy="135732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Right Brace 8"/>
          <p:cNvSpPr/>
          <p:nvPr/>
        </p:nvSpPr>
        <p:spPr>
          <a:xfrm>
            <a:off x="3643306" y="5000636"/>
            <a:ext cx="285752" cy="107157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3BC3312-AC28-488A-9AD1-1E8910DE6917}"/>
              </a:ext>
            </a:extLst>
          </p:cNvPr>
          <p:cNvSpPr txBox="1"/>
          <p:nvPr/>
        </p:nvSpPr>
        <p:spPr>
          <a:xfrm>
            <a:off x="3491772" y="6458823"/>
            <a:ext cx="46521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br>
              <a:rPr lang="fa-IR" dirty="0"/>
            </a:br>
            <a:r>
              <a:rPr lang="fa-IR" sz="3100" dirty="0"/>
              <a:t>روش</a:t>
            </a:r>
            <a:r>
              <a:rPr lang="fa-IR" dirty="0"/>
              <a:t> تحقيق علي يا پس رويدادي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214554"/>
            <a:ext cx="7500990" cy="3714776"/>
          </a:xfrm>
        </p:spPr>
        <p:txBody>
          <a:bodyPr/>
          <a:lstStyle/>
          <a:p>
            <a:r>
              <a:rPr lang="fa-IR" dirty="0"/>
              <a:t>عنوان (</a:t>
            </a:r>
            <a:r>
              <a:rPr lang="en-US" dirty="0"/>
              <a:t>Ex  post facto research</a:t>
            </a:r>
            <a:r>
              <a:rPr lang="fa-IR" dirty="0"/>
              <a:t>)کلمه لاتینی به معنی (پس از واقعیت است) در این گونه تحقیقات محقق کنترل مستقیم بر متغیر مستقل ندارد زیرا یا این متغیرها ماهیتا قابل دستکاری نیستند و یا اینکه قبل از شروع تحقیق اتفاق افتاده اند.(به این گونه تحقیقات گاهی اوقات تحقیقات بعد از واقعه گفته می شود)</a:t>
            </a:r>
            <a:endParaRPr lang="en-US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7239000" cy="6241446"/>
          </a:xfrm>
        </p:spPr>
        <p:txBody>
          <a:bodyPr/>
          <a:lstStyle/>
          <a:p>
            <a:pPr algn="just"/>
            <a:r>
              <a:rPr lang="fa-IR" dirty="0"/>
              <a:t>روش های علی – مقایسه ای یا روش های پس رویدادی ، معمولا به تحقیقاتی اطلاق می شود که در آنها پژوهشگر با توجه به متغیر وابسته به بررسی علل احتمالی وقوع آن می پردازد به عبارت دیگر تحقیق علی – مقایسه ای   گذشته نگر بوده و سعی بر آن دارد که از معلول به علت احتمالی پی برد برای مثال به منظور شناسایی علل احتمالی شکست تحصیلی دانش آموزان می توان از این روش استفاده کرد </a:t>
            </a:r>
          </a:p>
          <a:p>
            <a:pPr algn="just"/>
            <a:endParaRPr lang="fa-I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7786742" cy="6241446"/>
          </a:xfrm>
        </p:spPr>
        <p:txBody>
          <a:bodyPr/>
          <a:lstStyle/>
          <a:p>
            <a:r>
              <a:rPr lang="fa-IR" dirty="0"/>
              <a:t>در مقايسه با روش تحقيق تجربي كه در آن اطلاعات و نتايج مورد نظر تحت شرايط جاري و كنترل شده‌اي ‏بدست مي‌آيد، در روش تحقيق علّي محقق به دنبال كشف و بررسي روابط بين عوامل و شرايط خاص يا نوعي رفتار ‏كه قبلاً وجود داشته يا رخ داده از طريق مطالعه نتايج حاصل از آنها، است. لذا محقق در پي بررسي امكان وجود ‏روابط علّت و معلولي از طريق مشاهده و مطالعه نتايج موجود و زمينه قبلي آنها به اميد يافتن علت وقوع پديده يا ‏عمل است، به عبارت ديگر محقق در روش تحقيق علي- مقايسه‌اي بدنبال مطالعه و بررسي علل احتمالي متغير ‏وابسته مي‌باشد، زيرا متغير وابسته و مستقل هر دو در گذشته رخ داده‌اند و بر همين مبنا اين نوع تحقيق را غير ‏آزمايشي (تجربي ) يا پس از وقوع </a:t>
            </a:r>
            <a:r>
              <a:rPr lang="en-US" dirty="0"/>
              <a:t>( </a:t>
            </a:r>
            <a:r>
              <a:rPr lang="fa-IR" dirty="0"/>
              <a:t>پس رويدادي) مي‌نامند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785794"/>
          </a:xfrm>
        </p:spPr>
        <p:txBody>
          <a:bodyPr>
            <a:normAutofit fontScale="90000"/>
          </a:bodyPr>
          <a:lstStyle/>
          <a:p>
            <a:pPr algn="r"/>
            <a:r>
              <a:rPr lang="fa-IR" dirty="0"/>
              <a:t>مثالهاي جهت خواص پس از وقوع: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7786742" cy="5527066"/>
          </a:xfrm>
        </p:spPr>
        <p:txBody>
          <a:bodyPr>
            <a:normAutofit/>
          </a:bodyPr>
          <a:lstStyle/>
          <a:p>
            <a:r>
              <a:rPr lang="fa-IR" dirty="0"/>
              <a:t>‏ الف- بررسي علل خودكشي زنان استان ‏</a:t>
            </a:r>
            <a:r>
              <a:rPr lang="en-US" dirty="0"/>
              <a:t>x</a:t>
            </a:r>
            <a:r>
              <a:rPr lang="fa-IR" dirty="0"/>
              <a:t>‏ از 86- 1376 از طريق مطالعه و بررسي پرونده‌هائي كه در اين مورد در ‏اداره پليس و دادسراها موجود است.‏</a:t>
            </a:r>
            <a:br>
              <a:rPr lang="en-US" dirty="0"/>
            </a:br>
            <a:r>
              <a:rPr lang="fa-IR" dirty="0"/>
              <a:t>‏ ب- شناسايي و بررسي ويژگيهاي شخصيتي افرادي كه مكرر تصادف اتومبيل داشته‌اند يا برعكس كساني كه هرگز ‏تصادف نكرده‌اند، از طريق مطالعه و بررسي اطلاعات موجود در شركت‌هاي بيمه اتومبيل از سال 86 – 1376 در ‏شهر تهران.‏</a:t>
            </a:r>
            <a:br>
              <a:rPr lang="en-US" dirty="0"/>
            </a:br>
            <a:r>
              <a:rPr lang="fa-IR" dirty="0"/>
              <a:t>‏ ج- علل سقوط هواپيمايي مسافربري‏</a:t>
            </a:r>
            <a:r>
              <a:rPr lang="en-US" dirty="0"/>
              <a:t>z</a:t>
            </a:r>
            <a:r>
              <a:rPr lang="fa-IR" dirty="0"/>
              <a:t>‏ در سال 1380 در استان لرستان از طريق مطالعه و بررسي اطلاعات موجود ‏در شركت هواپيمايي و شركت بيمه و ساير نهادهاي اثرگذار در ايران.‏</a:t>
            </a:r>
            <a:br>
              <a:rPr lang="en-US" dirty="0"/>
            </a:br>
            <a:endParaRPr lang="fa-I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142</TotalTime>
  <Words>2868</Words>
  <Application>Microsoft Office PowerPoint</Application>
  <PresentationFormat>On-screen Show (4:3)</PresentationFormat>
  <Paragraphs>110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Trebuchet MS</vt:lpstr>
      <vt:lpstr>Wingdings</vt:lpstr>
      <vt:lpstr>Wingdings 2</vt:lpstr>
      <vt:lpstr>Opulent</vt:lpstr>
      <vt:lpstr>PowerPoint Presentation</vt:lpstr>
      <vt:lpstr>روش تحقيق در علوم اجتماعي </vt:lpstr>
      <vt:lpstr>فهرست : </vt:lpstr>
      <vt:lpstr>     روشهاي پژوهش در علوم رفتاري را  معمولا با توجه به دو ملاك هدف و ماهيت تقسيم بندي ميكنند: </vt:lpstr>
      <vt:lpstr>PowerPoint Presentation</vt:lpstr>
      <vt:lpstr> روش تحقيق علي يا پس رويدادي :</vt:lpstr>
      <vt:lpstr>PowerPoint Presentation</vt:lpstr>
      <vt:lpstr>PowerPoint Presentation</vt:lpstr>
      <vt:lpstr>مثالهاي جهت خواص پس از وقوع:</vt:lpstr>
      <vt:lpstr>PowerPoint Presentation</vt:lpstr>
      <vt:lpstr>مثالهايي جهت خاصيت مقايسه اي: </vt:lpstr>
      <vt:lpstr>ويژگيهاي تحقيق علي يا پس از وقوع:</vt:lpstr>
      <vt:lpstr>PowerPoint Presentation</vt:lpstr>
      <vt:lpstr>‏2- نكات مثبت تحقيقات علّي- مقايسه‌اي يا پس از وقوع:‏ </vt:lpstr>
      <vt:lpstr>PowerPoint Presentation</vt:lpstr>
      <vt:lpstr>PowerPoint Presentation</vt:lpstr>
      <vt:lpstr>2-2-‏ اين نوع تحقيقات در مورد كيفيت پديده‌ها يا وقايع (متغيرها) اطلاعات مفيدي را ارائه مي‌دهند</vt:lpstr>
      <vt:lpstr>‏3- نارسائي تحقيقات علّي يا پس از وقوع:‏ </vt:lpstr>
      <vt:lpstr>PowerPoint Presentation</vt:lpstr>
      <vt:lpstr>PowerPoint Presentation</vt:lpstr>
      <vt:lpstr>4- مراحل مختلف تنظيم تحقيق علّي يا پس از وقوع:‏</vt:lpstr>
      <vt:lpstr>‏ ب- محقق پس از مطالعه و بررسي دقيق و عميق نوشته‌ها و مقالات موجود در حوزه موضوع مورد تحقيق مساله ‏خود را تدوين و اهداف تحقيق را تبيين نمايد.‏ </vt:lpstr>
      <vt:lpstr>ج- فرضيه‌هايي كه نتيجه پژوهش يا پاسخ موقت مساله است را تعيين كنيد و به روشني آنها را بيان نمائيد :</vt:lpstr>
      <vt:lpstr>د- انتخاب گروه مطالعه و مقايسه ( جامعه آماري و نمونه):‏</vt:lpstr>
      <vt:lpstr>PowerPoint Presentation</vt:lpstr>
      <vt:lpstr>PowerPoint Presentation</vt:lpstr>
      <vt:lpstr>PowerPoint Presentation</vt:lpstr>
      <vt:lpstr> ‏5- تفاوت روش تحقيق علّي با روش آزمايشي:‏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maryam.javedan</dc:creator>
  <cp:lastModifiedBy>nabizadeh73</cp:lastModifiedBy>
  <cp:revision>47</cp:revision>
  <dcterms:created xsi:type="dcterms:W3CDTF">2013-11-16T11:47:23Z</dcterms:created>
  <dcterms:modified xsi:type="dcterms:W3CDTF">2023-08-29T21:32:53Z</dcterms:modified>
</cp:coreProperties>
</file>