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1"/>
  </p:notesMasterIdLst>
  <p:sldIdLst>
    <p:sldId id="256" r:id="rId2"/>
    <p:sldId id="280" r:id="rId3"/>
    <p:sldId id="281" r:id="rId4"/>
    <p:sldId id="282" r:id="rId5"/>
    <p:sldId id="284" r:id="rId6"/>
    <p:sldId id="277" r:id="rId7"/>
    <p:sldId id="278" r:id="rId8"/>
    <p:sldId id="279" r:id="rId9"/>
    <p:sldId id="261" r:id="rId10"/>
    <p:sldId id="262" r:id="rId11"/>
    <p:sldId id="276" r:id="rId12"/>
    <p:sldId id="258" r:id="rId13"/>
    <p:sldId id="259" r:id="rId14"/>
    <p:sldId id="260" r:id="rId15"/>
    <p:sldId id="257" r:id="rId16"/>
    <p:sldId id="283" r:id="rId17"/>
    <p:sldId id="263" r:id="rId18"/>
    <p:sldId id="264" r:id="rId19"/>
    <p:sldId id="265" r:id="rId20"/>
    <p:sldId id="266" r:id="rId21"/>
    <p:sldId id="267" r:id="rId22"/>
    <p:sldId id="268" r:id="rId23"/>
    <p:sldId id="269" r:id="rId24"/>
    <p:sldId id="271" r:id="rId25"/>
    <p:sldId id="270" r:id="rId26"/>
    <p:sldId id="272" r:id="rId27"/>
    <p:sldId id="273" r:id="rId28"/>
    <p:sldId id="274"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2D2"/>
    <a:srgbClr val="F8A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dirty="0"/>
              <a:t>هزینه</a:t>
            </a:r>
            <a:r>
              <a:rPr lang="fa-IR" baseline="0" dirty="0"/>
              <a:t> ارزیابی به ازای واحد سالم محصول</a:t>
            </a:r>
            <a:endParaRPr lang="en-US" dirty="0"/>
          </a:p>
        </c:rich>
      </c:tx>
      <c:overlay val="0"/>
    </c:title>
    <c:autoTitleDeleted val="0"/>
    <c:plotArea>
      <c:layout/>
      <c:scatterChart>
        <c:scatterStyle val="smoothMarker"/>
        <c:varyColors val="0"/>
        <c:ser>
          <c:idx val="0"/>
          <c:order val="0"/>
          <c:tx>
            <c:strRef>
              <c:f>Sheet1!$B$1</c:f>
              <c:strCache>
                <c:ptCount val="1"/>
                <c:pt idx="0">
                  <c:v>ارزیابی و پیشگیرانه</c:v>
                </c:pt>
              </c:strCache>
            </c:strRef>
          </c:tx>
          <c:marker>
            <c:symbol val="none"/>
          </c:marker>
          <c:xVal>
            <c:numRef>
              <c:f>Sheet1!$A$2:$A$5</c:f>
              <c:numCache>
                <c:formatCode>General</c:formatCode>
                <c:ptCount val="4"/>
                <c:pt idx="0">
                  <c:v>1</c:v>
                </c:pt>
                <c:pt idx="1">
                  <c:v>0.7</c:v>
                </c:pt>
                <c:pt idx="2">
                  <c:v>1.5</c:v>
                </c:pt>
                <c:pt idx="3">
                  <c:v>3</c:v>
                </c:pt>
              </c:numCache>
            </c:numRef>
          </c:xVal>
          <c:yVal>
            <c:numRef>
              <c:f>Sheet1!$B$2:$B$5</c:f>
              <c:numCache>
                <c:formatCode>General</c:formatCode>
                <c:ptCount val="4"/>
                <c:pt idx="1">
                  <c:v>0</c:v>
                </c:pt>
                <c:pt idx="2">
                  <c:v>0.3</c:v>
                </c:pt>
                <c:pt idx="3">
                  <c:v>1</c:v>
                </c:pt>
              </c:numCache>
            </c:numRef>
          </c:yVal>
          <c:smooth val="1"/>
          <c:extLst>
            <c:ext xmlns:c16="http://schemas.microsoft.com/office/drawing/2014/chart" uri="{C3380CC4-5D6E-409C-BE32-E72D297353CC}">
              <c16:uniqueId val="{00000000-16ED-4AE1-820C-56785E0D412F}"/>
            </c:ext>
          </c:extLst>
        </c:ser>
        <c:ser>
          <c:idx val="1"/>
          <c:order val="1"/>
          <c:tx>
            <c:strRef>
              <c:f>Sheet1!$C$1</c:f>
              <c:strCache>
                <c:ptCount val="1"/>
                <c:pt idx="0">
                  <c:v>کل هزینه های کیفیت</c:v>
                </c:pt>
              </c:strCache>
            </c:strRef>
          </c:tx>
          <c:marker>
            <c:symbol val="none"/>
          </c:marker>
          <c:xVal>
            <c:numRef>
              <c:f>Sheet1!$A$2:$A$5</c:f>
              <c:numCache>
                <c:formatCode>General</c:formatCode>
                <c:ptCount val="4"/>
                <c:pt idx="0">
                  <c:v>1</c:v>
                </c:pt>
                <c:pt idx="1">
                  <c:v>0.7</c:v>
                </c:pt>
                <c:pt idx="2">
                  <c:v>1.5</c:v>
                </c:pt>
                <c:pt idx="3">
                  <c:v>3</c:v>
                </c:pt>
              </c:numCache>
            </c:numRef>
          </c:xVal>
          <c:yVal>
            <c:numRef>
              <c:f>Sheet1!$C$2:$C$5</c:f>
              <c:numCache>
                <c:formatCode>General</c:formatCode>
                <c:ptCount val="4"/>
                <c:pt idx="1">
                  <c:v>3</c:v>
                </c:pt>
                <c:pt idx="2">
                  <c:v>1.5</c:v>
                </c:pt>
                <c:pt idx="3">
                  <c:v>1</c:v>
                </c:pt>
              </c:numCache>
            </c:numRef>
          </c:yVal>
          <c:smooth val="1"/>
          <c:extLst>
            <c:ext xmlns:c16="http://schemas.microsoft.com/office/drawing/2014/chart" uri="{C3380CC4-5D6E-409C-BE32-E72D297353CC}">
              <c16:uniqueId val="{00000001-16ED-4AE1-820C-56785E0D412F}"/>
            </c:ext>
          </c:extLst>
        </c:ser>
        <c:ser>
          <c:idx val="2"/>
          <c:order val="2"/>
          <c:tx>
            <c:strRef>
              <c:f>Sheet1!$D$1</c:f>
              <c:strCache>
                <c:ptCount val="1"/>
                <c:pt idx="0">
                  <c:v>هزینه شکست داخلی و خارجی</c:v>
                </c:pt>
              </c:strCache>
            </c:strRef>
          </c:tx>
          <c:marker>
            <c:symbol val="none"/>
          </c:marker>
          <c:xVal>
            <c:numRef>
              <c:f>Sheet1!$A$2:$A$5</c:f>
              <c:numCache>
                <c:formatCode>General</c:formatCode>
                <c:ptCount val="4"/>
                <c:pt idx="0">
                  <c:v>1</c:v>
                </c:pt>
                <c:pt idx="1">
                  <c:v>0.7</c:v>
                </c:pt>
                <c:pt idx="2">
                  <c:v>1.5</c:v>
                </c:pt>
                <c:pt idx="3">
                  <c:v>3</c:v>
                </c:pt>
              </c:numCache>
            </c:numRef>
          </c:xVal>
          <c:yVal>
            <c:numRef>
              <c:f>Sheet1!$D$2:$D$5</c:f>
              <c:numCache>
                <c:formatCode>General</c:formatCode>
                <c:ptCount val="4"/>
                <c:pt idx="1">
                  <c:v>3</c:v>
                </c:pt>
                <c:pt idx="2">
                  <c:v>1</c:v>
                </c:pt>
                <c:pt idx="3">
                  <c:v>0</c:v>
                </c:pt>
              </c:numCache>
            </c:numRef>
          </c:yVal>
          <c:smooth val="1"/>
          <c:extLst>
            <c:ext xmlns:c16="http://schemas.microsoft.com/office/drawing/2014/chart" uri="{C3380CC4-5D6E-409C-BE32-E72D297353CC}">
              <c16:uniqueId val="{00000002-16ED-4AE1-820C-56785E0D412F}"/>
            </c:ext>
          </c:extLst>
        </c:ser>
        <c:dLbls>
          <c:showLegendKey val="0"/>
          <c:showVal val="0"/>
          <c:showCatName val="0"/>
          <c:showSerName val="0"/>
          <c:showPercent val="0"/>
          <c:showBubbleSize val="0"/>
        </c:dLbls>
        <c:axId val="116710784"/>
        <c:axId val="116712576"/>
      </c:scatterChart>
      <c:valAx>
        <c:axId val="116710784"/>
        <c:scaling>
          <c:orientation val="minMax"/>
        </c:scaling>
        <c:delete val="0"/>
        <c:axPos val="b"/>
        <c:numFmt formatCode="General" sourceLinked="1"/>
        <c:majorTickMark val="out"/>
        <c:minorTickMark val="none"/>
        <c:tickLblPos val="nextTo"/>
        <c:crossAx val="116712576"/>
        <c:crosses val="autoZero"/>
        <c:crossBetween val="midCat"/>
      </c:valAx>
      <c:valAx>
        <c:axId val="116712576"/>
        <c:scaling>
          <c:orientation val="minMax"/>
        </c:scaling>
        <c:delete val="0"/>
        <c:axPos val="l"/>
        <c:majorGridlines/>
        <c:numFmt formatCode="General" sourceLinked="1"/>
        <c:majorTickMark val="out"/>
        <c:minorTickMark val="none"/>
        <c:tickLblPos val="nextTo"/>
        <c:crossAx val="116710784"/>
        <c:crosses val="autoZero"/>
        <c:crossBetween val="midCat"/>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20355788859725"/>
          <c:y val="3.1370725398455625E-2"/>
          <c:w val="0.74214737046758039"/>
          <c:h val="0.81881699570162425"/>
        </c:manualLayout>
      </c:layout>
      <c:scatterChart>
        <c:scatterStyle val="smoothMarker"/>
        <c:varyColors val="0"/>
        <c:ser>
          <c:idx val="0"/>
          <c:order val="0"/>
          <c:tx>
            <c:strRef>
              <c:f>Sheet1!$B$1</c:f>
              <c:strCache>
                <c:ptCount val="1"/>
                <c:pt idx="0">
                  <c:v>انهتات</c:v>
                </c:pt>
              </c:strCache>
            </c:strRef>
          </c:tx>
          <c:spPr>
            <a:ln>
              <a:solidFill>
                <a:schemeClr val="accent1"/>
              </a:solidFill>
            </a:ln>
          </c:spPr>
          <c:marker>
            <c:symbol val="none"/>
          </c:marker>
          <c:xVal>
            <c:numRef>
              <c:f>Sheet1!$A$2:$A$6</c:f>
              <c:numCache>
                <c:formatCode>General</c:formatCode>
                <c:ptCount val="5"/>
                <c:pt idx="0">
                  <c:v>0.5</c:v>
                </c:pt>
                <c:pt idx="1">
                  <c:v>1.23</c:v>
                </c:pt>
                <c:pt idx="2">
                  <c:v>3</c:v>
                </c:pt>
              </c:numCache>
            </c:numRef>
          </c:xVal>
          <c:yVal>
            <c:numRef>
              <c:f>Sheet1!$B$2:$B$6</c:f>
              <c:numCache>
                <c:formatCode>General</c:formatCode>
                <c:ptCount val="5"/>
                <c:pt idx="0">
                  <c:v>0</c:v>
                </c:pt>
                <c:pt idx="1">
                  <c:v>0.5</c:v>
                </c:pt>
                <c:pt idx="2">
                  <c:v>3</c:v>
                </c:pt>
              </c:numCache>
            </c:numRef>
          </c:yVal>
          <c:smooth val="1"/>
          <c:extLst>
            <c:ext xmlns:c16="http://schemas.microsoft.com/office/drawing/2014/chart" uri="{C3380CC4-5D6E-409C-BE32-E72D297353CC}">
              <c16:uniqueId val="{00000000-5AAA-43E0-93F3-C8E46CAE3069}"/>
            </c:ext>
          </c:extLst>
        </c:ser>
        <c:ser>
          <c:idx val="1"/>
          <c:order val="1"/>
          <c:tx>
            <c:strRef>
              <c:f>Sheet1!$C$1</c:f>
              <c:strCache>
                <c:ptCount val="1"/>
                <c:pt idx="0">
                  <c:v>Column2</c:v>
                </c:pt>
              </c:strCache>
            </c:strRef>
          </c:tx>
          <c:marker>
            <c:symbol val="none"/>
          </c:marker>
          <c:xVal>
            <c:numRef>
              <c:f>Sheet1!$A$2:$A$6</c:f>
              <c:numCache>
                <c:formatCode>General</c:formatCode>
                <c:ptCount val="5"/>
                <c:pt idx="0">
                  <c:v>0.5</c:v>
                </c:pt>
                <c:pt idx="1">
                  <c:v>1.23</c:v>
                </c:pt>
                <c:pt idx="2">
                  <c:v>3</c:v>
                </c:pt>
              </c:numCache>
            </c:numRef>
          </c:xVal>
          <c:yVal>
            <c:numRef>
              <c:f>Sheet1!$C$2:$C$6</c:f>
              <c:numCache>
                <c:formatCode>General</c:formatCode>
                <c:ptCount val="5"/>
                <c:pt idx="0">
                  <c:v>3.5</c:v>
                </c:pt>
                <c:pt idx="1">
                  <c:v>1.3</c:v>
                </c:pt>
                <c:pt idx="2">
                  <c:v>3.5</c:v>
                </c:pt>
              </c:numCache>
            </c:numRef>
          </c:yVal>
          <c:smooth val="1"/>
          <c:extLst>
            <c:ext xmlns:c16="http://schemas.microsoft.com/office/drawing/2014/chart" uri="{C3380CC4-5D6E-409C-BE32-E72D297353CC}">
              <c16:uniqueId val="{00000001-5AAA-43E0-93F3-C8E46CAE3069}"/>
            </c:ext>
          </c:extLst>
        </c:ser>
        <c:ser>
          <c:idx val="2"/>
          <c:order val="2"/>
          <c:tx>
            <c:strRef>
              <c:f>Sheet1!$D$1</c:f>
              <c:strCache>
                <c:ptCount val="1"/>
                <c:pt idx="0">
                  <c:v>Y-Values</c:v>
                </c:pt>
              </c:strCache>
            </c:strRef>
          </c:tx>
          <c:marker>
            <c:symbol val="none"/>
          </c:marker>
          <c:xVal>
            <c:numRef>
              <c:f>Sheet1!$A$2:$A$6</c:f>
              <c:numCache>
                <c:formatCode>General</c:formatCode>
                <c:ptCount val="5"/>
                <c:pt idx="0">
                  <c:v>0.5</c:v>
                </c:pt>
                <c:pt idx="1">
                  <c:v>1.23</c:v>
                </c:pt>
                <c:pt idx="2">
                  <c:v>3</c:v>
                </c:pt>
              </c:numCache>
            </c:numRef>
          </c:xVal>
          <c:yVal>
            <c:numRef>
              <c:f>Sheet1!$D$2:$D$6</c:f>
              <c:numCache>
                <c:formatCode>General</c:formatCode>
                <c:ptCount val="5"/>
                <c:pt idx="0">
                  <c:v>3</c:v>
                </c:pt>
                <c:pt idx="1">
                  <c:v>0.85</c:v>
                </c:pt>
                <c:pt idx="2">
                  <c:v>0</c:v>
                </c:pt>
              </c:numCache>
            </c:numRef>
          </c:yVal>
          <c:smooth val="1"/>
          <c:extLst>
            <c:ext xmlns:c16="http://schemas.microsoft.com/office/drawing/2014/chart" uri="{C3380CC4-5D6E-409C-BE32-E72D297353CC}">
              <c16:uniqueId val="{00000002-5AAA-43E0-93F3-C8E46CAE3069}"/>
            </c:ext>
          </c:extLst>
        </c:ser>
        <c:dLbls>
          <c:showLegendKey val="0"/>
          <c:showVal val="0"/>
          <c:showCatName val="0"/>
          <c:showSerName val="0"/>
          <c:showPercent val="0"/>
          <c:showBubbleSize val="0"/>
        </c:dLbls>
        <c:axId val="116747648"/>
        <c:axId val="116790400"/>
      </c:scatterChart>
      <c:valAx>
        <c:axId val="116747648"/>
        <c:scaling>
          <c:orientation val="minMax"/>
        </c:scaling>
        <c:delete val="0"/>
        <c:axPos val="b"/>
        <c:numFmt formatCode="General" sourceLinked="1"/>
        <c:majorTickMark val="out"/>
        <c:minorTickMark val="none"/>
        <c:tickLblPos val="nextTo"/>
        <c:crossAx val="116790400"/>
        <c:crosses val="autoZero"/>
        <c:crossBetween val="midCat"/>
      </c:valAx>
      <c:valAx>
        <c:axId val="116790400"/>
        <c:scaling>
          <c:orientation val="minMax"/>
        </c:scaling>
        <c:delete val="0"/>
        <c:axPos val="l"/>
        <c:majorGridlines/>
        <c:numFmt formatCode="General" sourceLinked="1"/>
        <c:majorTickMark val="out"/>
        <c:minorTickMark val="none"/>
        <c:tickLblPos val="nextTo"/>
        <c:crossAx val="116747648"/>
        <c:crosses val="autoZero"/>
        <c:crossBetween val="midCat"/>
      </c:valAx>
      <c:spPr>
        <a:ln>
          <a:solidFill>
            <a:schemeClr val="accent1"/>
          </a:solidFill>
        </a:ln>
      </c:spPr>
    </c:plotArea>
    <c:plotVisOnly val="1"/>
    <c:dispBlanksAs val="gap"/>
    <c:showDLblsOverMax val="0"/>
  </c:chart>
  <c:spPr>
    <a:ln w="3175"/>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857CB-C647-4600-A785-74B19D8EA03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64EC19B-8472-42F0-A99A-BC4F29706D2E}">
      <dgm:prSet phldrT="[Text]" custT="1">
        <dgm:style>
          <a:lnRef idx="2">
            <a:schemeClr val="accent1"/>
          </a:lnRef>
          <a:fillRef idx="1">
            <a:schemeClr val="lt1"/>
          </a:fillRef>
          <a:effectRef idx="0">
            <a:schemeClr val="accent1"/>
          </a:effectRef>
          <a:fontRef idx="minor">
            <a:schemeClr val="dk1"/>
          </a:fontRef>
        </dgm:style>
      </dgm:prSet>
      <dgm:spPr/>
      <dgm:t>
        <a:bodyPr/>
        <a:lstStyle/>
        <a:p>
          <a:r>
            <a:rPr lang="fa-IR" sz="1200" b="1" dirty="0"/>
            <a:t>فعالیت های کیفی</a:t>
          </a:r>
          <a:endParaRPr lang="en-US" sz="1200" b="1" dirty="0"/>
        </a:p>
      </dgm:t>
    </dgm:pt>
    <dgm:pt modelId="{1D0F9281-531D-458C-A377-AFD028264E00}" type="parTrans" cxnId="{995B3C43-E408-4BFC-9873-93B841119D97}">
      <dgm:prSet/>
      <dgm:spPr/>
      <dgm:t>
        <a:bodyPr/>
        <a:lstStyle/>
        <a:p>
          <a:endParaRPr lang="en-US" sz="1200"/>
        </a:p>
      </dgm:t>
    </dgm:pt>
    <dgm:pt modelId="{6E8F4C8F-8E9B-4A11-AFF4-E2D83DAF5968}" type="sibTrans" cxnId="{995B3C43-E408-4BFC-9873-93B841119D97}">
      <dgm:prSet/>
      <dgm:spPr/>
      <dgm:t>
        <a:bodyPr/>
        <a:lstStyle/>
        <a:p>
          <a:endParaRPr lang="en-US" sz="1200"/>
        </a:p>
      </dgm:t>
    </dgm:pt>
    <dgm:pt modelId="{CC1FE31E-0B50-4762-B61C-5A6792FCC38C}">
      <dgm:prSet phldrT="[Text]" custT="1">
        <dgm:style>
          <a:lnRef idx="2">
            <a:schemeClr val="accent1"/>
          </a:lnRef>
          <a:fillRef idx="1">
            <a:schemeClr val="lt1"/>
          </a:fillRef>
          <a:effectRef idx="0">
            <a:schemeClr val="accent1"/>
          </a:effectRef>
          <a:fontRef idx="minor">
            <a:schemeClr val="dk1"/>
          </a:fontRef>
        </dgm:style>
      </dgm:prSet>
      <dgm:spPr/>
      <dgm:t>
        <a:bodyPr/>
        <a:lstStyle/>
        <a:p>
          <a:r>
            <a:rPr lang="fa-IR" sz="1200" dirty="0"/>
            <a:t>نوع دوم</a:t>
          </a:r>
          <a:endParaRPr lang="en-US" sz="1200" dirty="0"/>
        </a:p>
      </dgm:t>
    </dgm:pt>
    <dgm:pt modelId="{8814C359-408D-442A-993D-CDD99D7FA6A7}" type="parTrans" cxnId="{1F5FBF9B-123B-43C4-9DD9-0D42100B3269}">
      <dgm:prSet/>
      <dgm:spPr/>
      <dgm:t>
        <a:bodyPr/>
        <a:lstStyle/>
        <a:p>
          <a:endParaRPr lang="en-US" sz="1200"/>
        </a:p>
      </dgm:t>
    </dgm:pt>
    <dgm:pt modelId="{C13634BC-EFBF-4AD6-A9D5-8F0581599B2E}" type="sibTrans" cxnId="{1F5FBF9B-123B-43C4-9DD9-0D42100B3269}">
      <dgm:prSet/>
      <dgm:spPr/>
      <dgm:t>
        <a:bodyPr/>
        <a:lstStyle/>
        <a:p>
          <a:endParaRPr lang="en-US" sz="1200"/>
        </a:p>
      </dgm:t>
    </dgm:pt>
    <dgm:pt modelId="{5EA17739-AD9A-4B2A-91A8-CAE180D209DE}">
      <dgm:prSet phldrT="[Text]" custT="1">
        <dgm:style>
          <a:lnRef idx="2">
            <a:schemeClr val="accent1"/>
          </a:lnRef>
          <a:fillRef idx="1">
            <a:schemeClr val="lt1"/>
          </a:fillRef>
          <a:effectRef idx="0">
            <a:schemeClr val="accent1"/>
          </a:effectRef>
          <a:fontRef idx="minor">
            <a:schemeClr val="dk1"/>
          </a:fontRef>
        </dgm:style>
      </dgm:prSet>
      <dgm:spPr/>
      <dgm:t>
        <a:bodyPr/>
        <a:lstStyle/>
        <a:p>
          <a:r>
            <a:rPr lang="fa-IR" sz="1200" dirty="0"/>
            <a:t>نوع اول</a:t>
          </a:r>
          <a:endParaRPr lang="en-US" sz="1200" dirty="0"/>
        </a:p>
      </dgm:t>
    </dgm:pt>
    <dgm:pt modelId="{1F2AB8B7-9DD8-4BF8-AFFD-3B3335E2B3D2}" type="parTrans" cxnId="{B97861C0-7E30-425C-BA91-CD81E826BFAC}">
      <dgm:prSet/>
      <dgm:spPr/>
      <dgm:t>
        <a:bodyPr/>
        <a:lstStyle/>
        <a:p>
          <a:endParaRPr lang="en-US" sz="1200"/>
        </a:p>
      </dgm:t>
    </dgm:pt>
    <dgm:pt modelId="{DE9CCAEA-8ECB-4700-9AB5-6AE2B5BDB99E}" type="sibTrans" cxnId="{B97861C0-7E30-425C-BA91-CD81E826BFAC}">
      <dgm:prSet/>
      <dgm:spPr/>
      <dgm:t>
        <a:bodyPr/>
        <a:lstStyle/>
        <a:p>
          <a:endParaRPr lang="en-US" sz="1200"/>
        </a:p>
      </dgm:t>
    </dgm:pt>
    <dgm:pt modelId="{9B002D7C-5103-4B18-85D3-D6B8FF75E06C}" type="asst">
      <dgm:prSet custT="1">
        <dgm:style>
          <a:lnRef idx="2">
            <a:schemeClr val="accent1"/>
          </a:lnRef>
          <a:fillRef idx="1">
            <a:schemeClr val="lt1"/>
          </a:fillRef>
          <a:effectRef idx="0">
            <a:schemeClr val="accent1"/>
          </a:effectRef>
          <a:fontRef idx="minor">
            <a:schemeClr val="dk1"/>
          </a:fontRef>
        </dgm:style>
      </dgm:prSet>
      <dgm:spPr/>
      <dgm:t>
        <a:bodyPr/>
        <a:lstStyle/>
        <a:p>
          <a:r>
            <a:rPr lang="fa-IR" sz="1200" dirty="0"/>
            <a:t>هزینه های عدم انطباق</a:t>
          </a:r>
          <a:endParaRPr lang="en-US" sz="1200" dirty="0"/>
        </a:p>
      </dgm:t>
    </dgm:pt>
    <dgm:pt modelId="{211F50AF-E54D-41C7-91A5-6ECC12771E77}" type="parTrans" cxnId="{168A5DBD-8599-4099-9A3D-1192723460EC}">
      <dgm:prSet/>
      <dgm:spPr/>
      <dgm:t>
        <a:bodyPr/>
        <a:lstStyle/>
        <a:p>
          <a:endParaRPr lang="en-US"/>
        </a:p>
      </dgm:t>
    </dgm:pt>
    <dgm:pt modelId="{B61DFBD9-5184-4161-ADEE-E1DEDC1704FD}" type="sibTrans" cxnId="{168A5DBD-8599-4099-9A3D-1192723460EC}">
      <dgm:prSet/>
      <dgm:spPr/>
      <dgm:t>
        <a:bodyPr/>
        <a:lstStyle/>
        <a:p>
          <a:endParaRPr lang="en-US"/>
        </a:p>
      </dgm:t>
    </dgm:pt>
    <dgm:pt modelId="{FE1D8A26-57EC-437B-BFDA-EC0F39232062}" type="asst">
      <dgm:prSet custT="1">
        <dgm:style>
          <a:lnRef idx="2">
            <a:schemeClr val="accent1"/>
          </a:lnRef>
          <a:fillRef idx="1">
            <a:schemeClr val="lt1"/>
          </a:fillRef>
          <a:effectRef idx="0">
            <a:schemeClr val="accent1"/>
          </a:effectRef>
          <a:fontRef idx="minor">
            <a:schemeClr val="dk1"/>
          </a:fontRef>
        </dgm:style>
      </dgm:prSet>
      <dgm:spPr/>
      <dgm:t>
        <a:bodyPr/>
        <a:lstStyle/>
        <a:p>
          <a:r>
            <a:rPr lang="fa-IR" sz="1400" dirty="0"/>
            <a:t>هزینه های انطباق</a:t>
          </a:r>
          <a:endParaRPr lang="en-US" sz="1400" dirty="0"/>
        </a:p>
      </dgm:t>
    </dgm:pt>
    <dgm:pt modelId="{FB67F71D-48EA-4C9E-90FE-2E01EB7EF023}" type="parTrans" cxnId="{09A3C43F-EBF7-4483-96EB-9AA252AACEE2}">
      <dgm:prSet/>
      <dgm:spPr/>
      <dgm:t>
        <a:bodyPr/>
        <a:lstStyle/>
        <a:p>
          <a:endParaRPr lang="en-US"/>
        </a:p>
      </dgm:t>
    </dgm:pt>
    <dgm:pt modelId="{F898D448-FB72-4CBE-9193-25A93F5D4457}" type="sibTrans" cxnId="{09A3C43F-EBF7-4483-96EB-9AA252AACEE2}">
      <dgm:prSet/>
      <dgm:spPr/>
      <dgm:t>
        <a:bodyPr/>
        <a:lstStyle/>
        <a:p>
          <a:endParaRPr lang="en-US"/>
        </a:p>
      </dgm:t>
    </dgm:pt>
    <dgm:pt modelId="{391A0088-3FDC-4F12-9E6D-FF7ABC70D76C}" type="asst">
      <dgm:prSet custT="1">
        <dgm:style>
          <a:lnRef idx="2">
            <a:schemeClr val="accent1"/>
          </a:lnRef>
          <a:fillRef idx="1">
            <a:schemeClr val="lt1"/>
          </a:fillRef>
          <a:effectRef idx="0">
            <a:schemeClr val="accent1"/>
          </a:effectRef>
          <a:fontRef idx="minor">
            <a:schemeClr val="dk1"/>
          </a:fontRef>
        </dgm:style>
      </dgm:prSet>
      <dgm:spPr/>
      <dgm:t>
        <a:bodyPr/>
        <a:lstStyle/>
        <a:p>
          <a:r>
            <a:rPr lang="fa-IR" sz="1400" b="1" dirty="0"/>
            <a:t>هزینه های کیفیت</a:t>
          </a:r>
          <a:endParaRPr lang="en-US" sz="1400" b="1" dirty="0"/>
        </a:p>
      </dgm:t>
    </dgm:pt>
    <dgm:pt modelId="{5DFDE2A6-E91B-487D-98AF-3ECEE27A3BDA}" type="parTrans" cxnId="{743DD21A-FD09-4AF7-BD09-48EEF3C2B4DB}">
      <dgm:prSet/>
      <dgm:spPr/>
      <dgm:t>
        <a:bodyPr/>
        <a:lstStyle/>
        <a:p>
          <a:endParaRPr lang="en-US"/>
        </a:p>
      </dgm:t>
    </dgm:pt>
    <dgm:pt modelId="{0C1B24D2-506B-4936-ABF8-E902B4BD4CCE}" type="sibTrans" cxnId="{743DD21A-FD09-4AF7-BD09-48EEF3C2B4DB}">
      <dgm:prSet/>
      <dgm:spPr/>
      <dgm:t>
        <a:bodyPr/>
        <a:lstStyle/>
        <a:p>
          <a:endParaRPr lang="en-US"/>
        </a:p>
      </dgm:t>
    </dgm:pt>
    <dgm:pt modelId="{117AEA7B-BE4B-4311-B2A7-5983FCD5069D}" type="asst">
      <dgm:prSet/>
      <dgm:spPr/>
      <dgm:t>
        <a:bodyPr/>
        <a:lstStyle/>
        <a:p>
          <a:endParaRPr lang="en-US"/>
        </a:p>
      </dgm:t>
    </dgm:pt>
    <dgm:pt modelId="{415C26FE-1F89-4A12-891B-3788865F8F54}" type="parTrans" cxnId="{C59B5F30-33AE-45EB-AB80-EBCE8E929D2E}">
      <dgm:prSet/>
      <dgm:spPr/>
      <dgm:t>
        <a:bodyPr/>
        <a:lstStyle/>
        <a:p>
          <a:endParaRPr lang="en-US"/>
        </a:p>
      </dgm:t>
    </dgm:pt>
    <dgm:pt modelId="{402FB24C-6338-4D65-BE47-FE249FD7293B}" type="sibTrans" cxnId="{C59B5F30-33AE-45EB-AB80-EBCE8E929D2E}">
      <dgm:prSet/>
      <dgm:spPr/>
      <dgm:t>
        <a:bodyPr/>
        <a:lstStyle/>
        <a:p>
          <a:endParaRPr lang="en-US"/>
        </a:p>
      </dgm:t>
    </dgm:pt>
    <dgm:pt modelId="{B9BD184F-144C-4D4B-BF6A-EBD7503DD61F}" type="pres">
      <dgm:prSet presAssocID="{612857CB-C647-4600-A785-74B19D8EA033}" presName="hierChild1" presStyleCnt="0">
        <dgm:presLayoutVars>
          <dgm:orgChart val="1"/>
          <dgm:chPref val="1"/>
          <dgm:dir/>
          <dgm:animOne val="branch"/>
          <dgm:animLvl val="lvl"/>
          <dgm:resizeHandles/>
        </dgm:presLayoutVars>
      </dgm:prSet>
      <dgm:spPr/>
    </dgm:pt>
    <dgm:pt modelId="{478905F1-32B7-4B56-A121-017C1267068A}" type="pres">
      <dgm:prSet presAssocID="{764EC19B-8472-42F0-A99A-BC4F29706D2E}" presName="hierRoot1" presStyleCnt="0">
        <dgm:presLayoutVars>
          <dgm:hierBranch val="init"/>
        </dgm:presLayoutVars>
      </dgm:prSet>
      <dgm:spPr/>
    </dgm:pt>
    <dgm:pt modelId="{E38504F5-836A-4308-BEEA-4DDFA4C4E816}" type="pres">
      <dgm:prSet presAssocID="{764EC19B-8472-42F0-A99A-BC4F29706D2E}" presName="rootComposite1" presStyleCnt="0"/>
      <dgm:spPr/>
    </dgm:pt>
    <dgm:pt modelId="{DF2491D8-6A24-49DA-93C3-A3F083EE3117}" type="pres">
      <dgm:prSet presAssocID="{764EC19B-8472-42F0-A99A-BC4F29706D2E}" presName="rootText1" presStyleLbl="node0" presStyleIdx="0" presStyleCnt="1" custLinFactNeighborX="-1677" custLinFactNeighborY="-50214">
        <dgm:presLayoutVars>
          <dgm:chPref val="3"/>
        </dgm:presLayoutVars>
      </dgm:prSet>
      <dgm:spPr/>
    </dgm:pt>
    <dgm:pt modelId="{E55913D1-58C3-4F92-AD74-7469033B4587}" type="pres">
      <dgm:prSet presAssocID="{764EC19B-8472-42F0-A99A-BC4F29706D2E}" presName="rootConnector1" presStyleLbl="node1" presStyleIdx="0" presStyleCnt="0"/>
      <dgm:spPr/>
    </dgm:pt>
    <dgm:pt modelId="{D723D765-2D91-4855-BADC-7FA0AFB4C0DB}" type="pres">
      <dgm:prSet presAssocID="{764EC19B-8472-42F0-A99A-BC4F29706D2E}" presName="hierChild2" presStyleCnt="0"/>
      <dgm:spPr/>
    </dgm:pt>
    <dgm:pt modelId="{0E1554FA-6F42-4823-8CA1-CF82AF3E9564}" type="pres">
      <dgm:prSet presAssocID="{8814C359-408D-442A-993D-CDD99D7FA6A7}" presName="Name37" presStyleLbl="parChTrans1D2" presStyleIdx="0" presStyleCnt="2"/>
      <dgm:spPr/>
    </dgm:pt>
    <dgm:pt modelId="{60A2BBB7-E3FC-4FC6-A3FA-315FDF713824}" type="pres">
      <dgm:prSet presAssocID="{CC1FE31E-0B50-4762-B61C-5A6792FCC38C}" presName="hierRoot2" presStyleCnt="0">
        <dgm:presLayoutVars>
          <dgm:hierBranch val="init"/>
        </dgm:presLayoutVars>
      </dgm:prSet>
      <dgm:spPr/>
    </dgm:pt>
    <dgm:pt modelId="{F2EABBA5-9E5E-4F22-863C-2E949E492E5C}" type="pres">
      <dgm:prSet presAssocID="{CC1FE31E-0B50-4762-B61C-5A6792FCC38C}" presName="rootComposite" presStyleCnt="0"/>
      <dgm:spPr/>
    </dgm:pt>
    <dgm:pt modelId="{BD16A5C9-B006-4542-8EAD-50A3CCF9344F}" type="pres">
      <dgm:prSet presAssocID="{CC1FE31E-0B50-4762-B61C-5A6792FCC38C}" presName="rootText" presStyleLbl="node2" presStyleIdx="0" presStyleCnt="2" custScaleX="78835" custScaleY="63699">
        <dgm:presLayoutVars>
          <dgm:chPref val="3"/>
        </dgm:presLayoutVars>
      </dgm:prSet>
      <dgm:spPr/>
    </dgm:pt>
    <dgm:pt modelId="{33B1EE49-0BA9-4BE2-9321-8291D0FB783B}" type="pres">
      <dgm:prSet presAssocID="{CC1FE31E-0B50-4762-B61C-5A6792FCC38C}" presName="rootConnector" presStyleLbl="node2" presStyleIdx="0" presStyleCnt="2"/>
      <dgm:spPr/>
    </dgm:pt>
    <dgm:pt modelId="{193F74E8-4C4B-4973-890F-6E4C3B4B43D6}" type="pres">
      <dgm:prSet presAssocID="{CC1FE31E-0B50-4762-B61C-5A6792FCC38C}" presName="hierChild4" presStyleCnt="0"/>
      <dgm:spPr/>
    </dgm:pt>
    <dgm:pt modelId="{E0134904-F76E-42C4-8ED7-41E20834210F}" type="pres">
      <dgm:prSet presAssocID="{CC1FE31E-0B50-4762-B61C-5A6792FCC38C}" presName="hierChild5" presStyleCnt="0"/>
      <dgm:spPr/>
    </dgm:pt>
    <dgm:pt modelId="{44CC4A50-5BBC-45B1-BBAA-951E9DE1DF23}" type="pres">
      <dgm:prSet presAssocID="{211F50AF-E54D-41C7-91A5-6ECC12771E77}" presName="Name111" presStyleLbl="parChTrans1D3" presStyleIdx="0" presStyleCnt="2"/>
      <dgm:spPr/>
    </dgm:pt>
    <dgm:pt modelId="{19197F73-F3BA-4060-ABF6-5E898585588A}" type="pres">
      <dgm:prSet presAssocID="{9B002D7C-5103-4B18-85D3-D6B8FF75E06C}" presName="hierRoot3" presStyleCnt="0">
        <dgm:presLayoutVars>
          <dgm:hierBranch val="init"/>
        </dgm:presLayoutVars>
      </dgm:prSet>
      <dgm:spPr/>
    </dgm:pt>
    <dgm:pt modelId="{63499A01-623D-4DD2-BC96-D9A60FB90E11}" type="pres">
      <dgm:prSet presAssocID="{9B002D7C-5103-4B18-85D3-D6B8FF75E06C}" presName="rootComposite3" presStyleCnt="0"/>
      <dgm:spPr/>
    </dgm:pt>
    <dgm:pt modelId="{0BB84ABE-A01E-48E8-9BDE-33EACBF7DBEC}" type="pres">
      <dgm:prSet presAssocID="{9B002D7C-5103-4B18-85D3-D6B8FF75E06C}" presName="rootText3" presStyleLbl="asst2" presStyleIdx="0" presStyleCnt="4" custScaleX="86500" custScaleY="92404" custLinFactNeighborX="11945" custLinFactNeighborY="-763">
        <dgm:presLayoutVars>
          <dgm:chPref val="3"/>
        </dgm:presLayoutVars>
      </dgm:prSet>
      <dgm:spPr/>
    </dgm:pt>
    <dgm:pt modelId="{F7F4D09C-96C7-4F39-AC24-890AECD01ECD}" type="pres">
      <dgm:prSet presAssocID="{9B002D7C-5103-4B18-85D3-D6B8FF75E06C}" presName="rootConnector3" presStyleLbl="asst2" presStyleIdx="0" presStyleCnt="4"/>
      <dgm:spPr/>
    </dgm:pt>
    <dgm:pt modelId="{C07D911E-F1CE-4C18-857C-904695A6FD91}" type="pres">
      <dgm:prSet presAssocID="{9B002D7C-5103-4B18-85D3-D6B8FF75E06C}" presName="hierChild6" presStyleCnt="0"/>
      <dgm:spPr/>
    </dgm:pt>
    <dgm:pt modelId="{77A4794F-3E3C-4FF9-BAE4-E0F8BB8B5D00}" type="pres">
      <dgm:prSet presAssocID="{9B002D7C-5103-4B18-85D3-D6B8FF75E06C}" presName="hierChild7" presStyleCnt="0"/>
      <dgm:spPr/>
    </dgm:pt>
    <dgm:pt modelId="{570AB201-C3BA-49CD-A853-CE0A67644AC7}" type="pres">
      <dgm:prSet presAssocID="{415C26FE-1F89-4A12-891B-3788865F8F54}" presName="Name111" presStyleLbl="parChTrans1D4" presStyleIdx="0" presStyleCnt="2"/>
      <dgm:spPr/>
    </dgm:pt>
    <dgm:pt modelId="{F814EF94-6563-4882-B144-4402A91A2962}" type="pres">
      <dgm:prSet presAssocID="{117AEA7B-BE4B-4311-B2A7-5983FCD5069D}" presName="hierRoot3" presStyleCnt="0">
        <dgm:presLayoutVars>
          <dgm:hierBranch val="init"/>
        </dgm:presLayoutVars>
      </dgm:prSet>
      <dgm:spPr/>
    </dgm:pt>
    <dgm:pt modelId="{52F851B1-4698-4D29-BB91-A1D2135C1648}" type="pres">
      <dgm:prSet presAssocID="{117AEA7B-BE4B-4311-B2A7-5983FCD5069D}" presName="rootComposite3" presStyleCnt="0"/>
      <dgm:spPr/>
    </dgm:pt>
    <dgm:pt modelId="{AC91FF09-11D5-41AB-9F27-A4AD7E256020}" type="pres">
      <dgm:prSet presAssocID="{117AEA7B-BE4B-4311-B2A7-5983FCD5069D}" presName="rootText3" presStyleLbl="asst2" presStyleIdx="1" presStyleCnt="4" custLinFactX="88646" custLinFactNeighborX="100000" custLinFactNeighborY="-198">
        <dgm:presLayoutVars>
          <dgm:chPref val="3"/>
        </dgm:presLayoutVars>
      </dgm:prSet>
      <dgm:spPr/>
    </dgm:pt>
    <dgm:pt modelId="{31F06D01-5851-438A-A37C-E5DE542F507D}" type="pres">
      <dgm:prSet presAssocID="{117AEA7B-BE4B-4311-B2A7-5983FCD5069D}" presName="rootConnector3" presStyleLbl="asst2" presStyleIdx="1" presStyleCnt="4"/>
      <dgm:spPr/>
    </dgm:pt>
    <dgm:pt modelId="{B63B2ED6-C8E8-4CD4-B3B7-36E575519EC4}" type="pres">
      <dgm:prSet presAssocID="{117AEA7B-BE4B-4311-B2A7-5983FCD5069D}" presName="hierChild6" presStyleCnt="0"/>
      <dgm:spPr/>
    </dgm:pt>
    <dgm:pt modelId="{66CEEF32-9762-4BAD-A99B-FA3682A31B88}" type="pres">
      <dgm:prSet presAssocID="{117AEA7B-BE4B-4311-B2A7-5983FCD5069D}" presName="hierChild7" presStyleCnt="0"/>
      <dgm:spPr/>
    </dgm:pt>
    <dgm:pt modelId="{299B777D-523C-4B94-BCCC-464856F72181}" type="pres">
      <dgm:prSet presAssocID="{1F2AB8B7-9DD8-4BF8-AFFD-3B3335E2B3D2}" presName="Name37" presStyleLbl="parChTrans1D2" presStyleIdx="1" presStyleCnt="2"/>
      <dgm:spPr/>
    </dgm:pt>
    <dgm:pt modelId="{20B2FC9A-B1CA-45A3-96CB-2D0E32BC8F95}" type="pres">
      <dgm:prSet presAssocID="{5EA17739-AD9A-4B2A-91A8-CAE180D209DE}" presName="hierRoot2" presStyleCnt="0">
        <dgm:presLayoutVars>
          <dgm:hierBranch val="init"/>
        </dgm:presLayoutVars>
      </dgm:prSet>
      <dgm:spPr/>
    </dgm:pt>
    <dgm:pt modelId="{BA3CB267-48DD-4854-B15D-B6EE60BCF470}" type="pres">
      <dgm:prSet presAssocID="{5EA17739-AD9A-4B2A-91A8-CAE180D209DE}" presName="rootComposite" presStyleCnt="0"/>
      <dgm:spPr/>
    </dgm:pt>
    <dgm:pt modelId="{EAFD8106-3FFE-4400-BF4C-2262990FB44B}" type="pres">
      <dgm:prSet presAssocID="{5EA17739-AD9A-4B2A-91A8-CAE180D209DE}" presName="rootText" presStyleLbl="node2" presStyleIdx="1" presStyleCnt="2" custScaleX="86586" custScaleY="63699">
        <dgm:presLayoutVars>
          <dgm:chPref val="3"/>
        </dgm:presLayoutVars>
      </dgm:prSet>
      <dgm:spPr/>
    </dgm:pt>
    <dgm:pt modelId="{ED38191A-D11D-4CAF-9EC6-1B34ACB77555}" type="pres">
      <dgm:prSet presAssocID="{5EA17739-AD9A-4B2A-91A8-CAE180D209DE}" presName="rootConnector" presStyleLbl="node2" presStyleIdx="1" presStyleCnt="2"/>
      <dgm:spPr/>
    </dgm:pt>
    <dgm:pt modelId="{7C8757E8-D228-4DCF-9E7D-A9931ABE1CFB}" type="pres">
      <dgm:prSet presAssocID="{5EA17739-AD9A-4B2A-91A8-CAE180D209DE}" presName="hierChild4" presStyleCnt="0"/>
      <dgm:spPr/>
    </dgm:pt>
    <dgm:pt modelId="{AD613F75-3C6E-45AC-98C4-C814E7459FFC}" type="pres">
      <dgm:prSet presAssocID="{5EA17739-AD9A-4B2A-91A8-CAE180D209DE}" presName="hierChild5" presStyleCnt="0"/>
      <dgm:spPr/>
    </dgm:pt>
    <dgm:pt modelId="{B4E703CC-FFF0-4229-8046-9A9AFB2E3750}" type="pres">
      <dgm:prSet presAssocID="{FB67F71D-48EA-4C9E-90FE-2E01EB7EF023}" presName="Name111" presStyleLbl="parChTrans1D3" presStyleIdx="1" presStyleCnt="2"/>
      <dgm:spPr/>
    </dgm:pt>
    <dgm:pt modelId="{9B60161E-1DFC-4951-9AE4-30FC1BC1785F}" type="pres">
      <dgm:prSet presAssocID="{FE1D8A26-57EC-437B-BFDA-EC0F39232062}" presName="hierRoot3" presStyleCnt="0">
        <dgm:presLayoutVars>
          <dgm:hierBranch val="init"/>
        </dgm:presLayoutVars>
      </dgm:prSet>
      <dgm:spPr/>
    </dgm:pt>
    <dgm:pt modelId="{DBCB5801-DFEB-41DD-B8B2-0DCE6B2F686D}" type="pres">
      <dgm:prSet presAssocID="{FE1D8A26-57EC-437B-BFDA-EC0F39232062}" presName="rootComposite3" presStyleCnt="0"/>
      <dgm:spPr/>
    </dgm:pt>
    <dgm:pt modelId="{7CDD0155-AC85-427B-A52C-7B588C9B1987}" type="pres">
      <dgm:prSet presAssocID="{FE1D8A26-57EC-437B-BFDA-EC0F39232062}" presName="rootText3" presStyleLbl="asst2" presStyleIdx="2" presStyleCnt="4" custScaleX="79158" custScaleY="92404" custLinFactX="9914" custLinFactNeighborX="100000" custLinFactNeighborY="-763">
        <dgm:presLayoutVars>
          <dgm:chPref val="3"/>
        </dgm:presLayoutVars>
      </dgm:prSet>
      <dgm:spPr/>
    </dgm:pt>
    <dgm:pt modelId="{C79EB5B7-52D0-4222-AE41-7A304E72EC9A}" type="pres">
      <dgm:prSet presAssocID="{FE1D8A26-57EC-437B-BFDA-EC0F39232062}" presName="rootConnector3" presStyleLbl="asst2" presStyleIdx="2" presStyleCnt="4"/>
      <dgm:spPr/>
    </dgm:pt>
    <dgm:pt modelId="{DB6569B2-8E68-4F55-8A06-E6180F19AFA3}" type="pres">
      <dgm:prSet presAssocID="{FE1D8A26-57EC-437B-BFDA-EC0F39232062}" presName="hierChild6" presStyleCnt="0"/>
      <dgm:spPr/>
    </dgm:pt>
    <dgm:pt modelId="{E85574CA-F79C-4278-8FE6-54892EAF1786}" type="pres">
      <dgm:prSet presAssocID="{FE1D8A26-57EC-437B-BFDA-EC0F39232062}" presName="hierChild7" presStyleCnt="0"/>
      <dgm:spPr/>
    </dgm:pt>
    <dgm:pt modelId="{8A49B658-EAAE-4A76-AD70-52AA22AD53C1}" type="pres">
      <dgm:prSet presAssocID="{5DFDE2A6-E91B-487D-98AF-3ECEE27A3BDA}" presName="Name111" presStyleLbl="parChTrans1D4" presStyleIdx="1" presStyleCnt="2"/>
      <dgm:spPr/>
    </dgm:pt>
    <dgm:pt modelId="{D1F38426-E683-4F56-AA0F-F1D44F5DC3D0}" type="pres">
      <dgm:prSet presAssocID="{391A0088-3FDC-4F12-9E6D-FF7ABC70D76C}" presName="hierRoot3" presStyleCnt="0">
        <dgm:presLayoutVars>
          <dgm:hierBranch val="init"/>
        </dgm:presLayoutVars>
      </dgm:prSet>
      <dgm:spPr/>
    </dgm:pt>
    <dgm:pt modelId="{597A074F-C197-4AC9-97E9-BEE9F907D208}" type="pres">
      <dgm:prSet presAssocID="{391A0088-3FDC-4F12-9E6D-FF7ABC70D76C}" presName="rootComposite3" presStyleCnt="0"/>
      <dgm:spPr/>
    </dgm:pt>
    <dgm:pt modelId="{B4AC0371-D302-4D18-A314-95307F124029}" type="pres">
      <dgm:prSet presAssocID="{391A0088-3FDC-4F12-9E6D-FF7ABC70D76C}" presName="rootText3" presStyleLbl="asst2" presStyleIdx="3" presStyleCnt="4" custScaleX="109885" custLinFactNeighborX="67646" custLinFactNeighborY="-197">
        <dgm:presLayoutVars>
          <dgm:chPref val="3"/>
        </dgm:presLayoutVars>
      </dgm:prSet>
      <dgm:spPr/>
    </dgm:pt>
    <dgm:pt modelId="{B2B568AD-00B5-450D-A797-1683FA3CB8BA}" type="pres">
      <dgm:prSet presAssocID="{391A0088-3FDC-4F12-9E6D-FF7ABC70D76C}" presName="rootConnector3" presStyleLbl="asst2" presStyleIdx="3" presStyleCnt="4"/>
      <dgm:spPr/>
    </dgm:pt>
    <dgm:pt modelId="{94DAFABA-5E57-440B-A8EC-A300EE72AE65}" type="pres">
      <dgm:prSet presAssocID="{391A0088-3FDC-4F12-9E6D-FF7ABC70D76C}" presName="hierChild6" presStyleCnt="0"/>
      <dgm:spPr/>
    </dgm:pt>
    <dgm:pt modelId="{0B05DF49-ED18-47B3-8669-E50FB59E0C04}" type="pres">
      <dgm:prSet presAssocID="{391A0088-3FDC-4F12-9E6D-FF7ABC70D76C}" presName="hierChild7" presStyleCnt="0"/>
      <dgm:spPr/>
    </dgm:pt>
    <dgm:pt modelId="{348686CC-23D0-4683-BE55-0C72607F20C7}" type="pres">
      <dgm:prSet presAssocID="{764EC19B-8472-42F0-A99A-BC4F29706D2E}" presName="hierChild3" presStyleCnt="0"/>
      <dgm:spPr/>
    </dgm:pt>
  </dgm:ptLst>
  <dgm:cxnLst>
    <dgm:cxn modelId="{AC3A9B12-F380-4E3E-9C28-368615F7FB05}" type="presOf" srcId="{CC1FE31E-0B50-4762-B61C-5A6792FCC38C}" destId="{33B1EE49-0BA9-4BE2-9321-8291D0FB783B}" srcOrd="1" destOrd="0" presId="urn:microsoft.com/office/officeart/2005/8/layout/orgChart1"/>
    <dgm:cxn modelId="{1A9FEC15-ECF0-4810-A286-E27E3D7EFC66}" type="presOf" srcId="{211F50AF-E54D-41C7-91A5-6ECC12771E77}" destId="{44CC4A50-5BBC-45B1-BBAA-951E9DE1DF23}" srcOrd="0" destOrd="0" presId="urn:microsoft.com/office/officeart/2005/8/layout/orgChart1"/>
    <dgm:cxn modelId="{743DD21A-FD09-4AF7-BD09-48EEF3C2B4DB}" srcId="{FE1D8A26-57EC-437B-BFDA-EC0F39232062}" destId="{391A0088-3FDC-4F12-9E6D-FF7ABC70D76C}" srcOrd="0" destOrd="0" parTransId="{5DFDE2A6-E91B-487D-98AF-3ECEE27A3BDA}" sibTransId="{0C1B24D2-506B-4936-ABF8-E902B4BD4CCE}"/>
    <dgm:cxn modelId="{9E98AD2F-575B-4D32-9DFF-AA87D28B8205}" type="presOf" srcId="{5EA17739-AD9A-4B2A-91A8-CAE180D209DE}" destId="{ED38191A-D11D-4CAF-9EC6-1B34ACB77555}" srcOrd="1" destOrd="0" presId="urn:microsoft.com/office/officeart/2005/8/layout/orgChart1"/>
    <dgm:cxn modelId="{C59B5F30-33AE-45EB-AB80-EBCE8E929D2E}" srcId="{9B002D7C-5103-4B18-85D3-D6B8FF75E06C}" destId="{117AEA7B-BE4B-4311-B2A7-5983FCD5069D}" srcOrd="0" destOrd="0" parTransId="{415C26FE-1F89-4A12-891B-3788865F8F54}" sibTransId="{402FB24C-6338-4D65-BE47-FE249FD7293B}"/>
    <dgm:cxn modelId="{09A3C43F-EBF7-4483-96EB-9AA252AACEE2}" srcId="{5EA17739-AD9A-4B2A-91A8-CAE180D209DE}" destId="{FE1D8A26-57EC-437B-BFDA-EC0F39232062}" srcOrd="0" destOrd="0" parTransId="{FB67F71D-48EA-4C9E-90FE-2E01EB7EF023}" sibTransId="{F898D448-FB72-4CBE-9193-25A93F5D4457}"/>
    <dgm:cxn modelId="{995B3C43-E408-4BFC-9873-93B841119D97}" srcId="{612857CB-C647-4600-A785-74B19D8EA033}" destId="{764EC19B-8472-42F0-A99A-BC4F29706D2E}" srcOrd="0" destOrd="0" parTransId="{1D0F9281-531D-458C-A377-AFD028264E00}" sibTransId="{6E8F4C8F-8E9B-4A11-AFF4-E2D83DAF5968}"/>
    <dgm:cxn modelId="{168A0969-DA2F-4AA3-A1EC-D146F144A4A8}" type="presOf" srcId="{415C26FE-1F89-4A12-891B-3788865F8F54}" destId="{570AB201-C3BA-49CD-A853-CE0A67644AC7}" srcOrd="0" destOrd="0" presId="urn:microsoft.com/office/officeart/2005/8/layout/orgChart1"/>
    <dgm:cxn modelId="{5384B94A-7F55-4834-83A3-7506FCD6411E}" type="presOf" srcId="{764EC19B-8472-42F0-A99A-BC4F29706D2E}" destId="{E55913D1-58C3-4F92-AD74-7469033B4587}" srcOrd="1" destOrd="0" presId="urn:microsoft.com/office/officeart/2005/8/layout/orgChart1"/>
    <dgm:cxn modelId="{61E97D73-7ECD-428A-9B24-C69BA0BFDAEF}" type="presOf" srcId="{FE1D8A26-57EC-437B-BFDA-EC0F39232062}" destId="{C79EB5B7-52D0-4222-AE41-7A304E72EC9A}" srcOrd="1" destOrd="0" presId="urn:microsoft.com/office/officeart/2005/8/layout/orgChart1"/>
    <dgm:cxn modelId="{F8045975-4F78-405A-BB12-B828E36F596C}" type="presOf" srcId="{1F2AB8B7-9DD8-4BF8-AFFD-3B3335E2B3D2}" destId="{299B777D-523C-4B94-BCCC-464856F72181}" srcOrd="0" destOrd="0" presId="urn:microsoft.com/office/officeart/2005/8/layout/orgChart1"/>
    <dgm:cxn modelId="{7E79D75A-7711-464E-A2F1-2363B1BC2971}" type="presOf" srcId="{391A0088-3FDC-4F12-9E6D-FF7ABC70D76C}" destId="{B2B568AD-00B5-450D-A797-1683FA3CB8BA}" srcOrd="1" destOrd="0" presId="urn:microsoft.com/office/officeart/2005/8/layout/orgChart1"/>
    <dgm:cxn modelId="{885F4289-ADB3-48E5-9908-BF4B95E7D57A}" type="presOf" srcId="{5EA17739-AD9A-4B2A-91A8-CAE180D209DE}" destId="{EAFD8106-3FFE-4400-BF4C-2262990FB44B}" srcOrd="0" destOrd="0" presId="urn:microsoft.com/office/officeart/2005/8/layout/orgChart1"/>
    <dgm:cxn modelId="{7AB6C391-FE60-4F85-8805-C987724360A6}" type="presOf" srcId="{391A0088-3FDC-4F12-9E6D-FF7ABC70D76C}" destId="{B4AC0371-D302-4D18-A314-95307F124029}" srcOrd="0" destOrd="0" presId="urn:microsoft.com/office/officeart/2005/8/layout/orgChart1"/>
    <dgm:cxn modelId="{1F5FBF9B-123B-43C4-9DD9-0D42100B3269}" srcId="{764EC19B-8472-42F0-A99A-BC4F29706D2E}" destId="{CC1FE31E-0B50-4762-B61C-5A6792FCC38C}" srcOrd="0" destOrd="0" parTransId="{8814C359-408D-442A-993D-CDD99D7FA6A7}" sibTransId="{C13634BC-EFBF-4AD6-A9D5-8F0581599B2E}"/>
    <dgm:cxn modelId="{040E04A7-F62C-4B1D-BA18-EBDB633C9549}" type="presOf" srcId="{FB67F71D-48EA-4C9E-90FE-2E01EB7EF023}" destId="{B4E703CC-FFF0-4229-8046-9A9AFB2E3750}" srcOrd="0" destOrd="0" presId="urn:microsoft.com/office/officeart/2005/8/layout/orgChart1"/>
    <dgm:cxn modelId="{D96762A7-D04E-4D3E-896A-1803D8775681}" type="presOf" srcId="{FE1D8A26-57EC-437B-BFDA-EC0F39232062}" destId="{7CDD0155-AC85-427B-A52C-7B588C9B1987}" srcOrd="0" destOrd="0" presId="urn:microsoft.com/office/officeart/2005/8/layout/orgChart1"/>
    <dgm:cxn modelId="{2C2DD9AD-F911-47F6-A00E-28123877F6FA}" type="presOf" srcId="{5DFDE2A6-E91B-487D-98AF-3ECEE27A3BDA}" destId="{8A49B658-EAAE-4A76-AD70-52AA22AD53C1}" srcOrd="0" destOrd="0" presId="urn:microsoft.com/office/officeart/2005/8/layout/orgChart1"/>
    <dgm:cxn modelId="{19B959B9-7A7B-4B50-969C-BF458ACA11A7}" type="presOf" srcId="{764EC19B-8472-42F0-A99A-BC4F29706D2E}" destId="{DF2491D8-6A24-49DA-93C3-A3F083EE3117}" srcOrd="0" destOrd="0" presId="urn:microsoft.com/office/officeart/2005/8/layout/orgChart1"/>
    <dgm:cxn modelId="{168A5DBD-8599-4099-9A3D-1192723460EC}" srcId="{CC1FE31E-0B50-4762-B61C-5A6792FCC38C}" destId="{9B002D7C-5103-4B18-85D3-D6B8FF75E06C}" srcOrd="0" destOrd="0" parTransId="{211F50AF-E54D-41C7-91A5-6ECC12771E77}" sibTransId="{B61DFBD9-5184-4161-ADEE-E1DEDC1704FD}"/>
    <dgm:cxn modelId="{B97861C0-7E30-425C-BA91-CD81E826BFAC}" srcId="{764EC19B-8472-42F0-A99A-BC4F29706D2E}" destId="{5EA17739-AD9A-4B2A-91A8-CAE180D209DE}" srcOrd="1" destOrd="0" parTransId="{1F2AB8B7-9DD8-4BF8-AFFD-3B3335E2B3D2}" sibTransId="{DE9CCAEA-8ECB-4700-9AB5-6AE2B5BDB99E}"/>
    <dgm:cxn modelId="{CCACCFC3-5D8F-4FC0-B6D1-F370C963D8A7}" type="presOf" srcId="{117AEA7B-BE4B-4311-B2A7-5983FCD5069D}" destId="{31F06D01-5851-438A-A37C-E5DE542F507D}" srcOrd="1" destOrd="0" presId="urn:microsoft.com/office/officeart/2005/8/layout/orgChart1"/>
    <dgm:cxn modelId="{D0A23AC5-1759-4B0B-861F-93392421AFFC}" type="presOf" srcId="{117AEA7B-BE4B-4311-B2A7-5983FCD5069D}" destId="{AC91FF09-11D5-41AB-9F27-A4AD7E256020}" srcOrd="0" destOrd="0" presId="urn:microsoft.com/office/officeart/2005/8/layout/orgChart1"/>
    <dgm:cxn modelId="{90A16DC7-0E78-44CE-8715-1DDBE3F77C4F}" type="presOf" srcId="{CC1FE31E-0B50-4762-B61C-5A6792FCC38C}" destId="{BD16A5C9-B006-4542-8EAD-50A3CCF9344F}" srcOrd="0" destOrd="0" presId="urn:microsoft.com/office/officeart/2005/8/layout/orgChart1"/>
    <dgm:cxn modelId="{C6D091CF-7566-4867-9F14-95149374125E}" type="presOf" srcId="{9B002D7C-5103-4B18-85D3-D6B8FF75E06C}" destId="{F7F4D09C-96C7-4F39-AC24-890AECD01ECD}" srcOrd="1" destOrd="0" presId="urn:microsoft.com/office/officeart/2005/8/layout/orgChart1"/>
    <dgm:cxn modelId="{FDD3BEDB-ACB3-4CCA-A457-C59D64F29BB3}" type="presOf" srcId="{612857CB-C647-4600-A785-74B19D8EA033}" destId="{B9BD184F-144C-4D4B-BF6A-EBD7503DD61F}" srcOrd="0" destOrd="0" presId="urn:microsoft.com/office/officeart/2005/8/layout/orgChart1"/>
    <dgm:cxn modelId="{932808E6-4641-498A-A8B2-F1E338055FA8}" type="presOf" srcId="{9B002D7C-5103-4B18-85D3-D6B8FF75E06C}" destId="{0BB84ABE-A01E-48E8-9BDE-33EACBF7DBEC}" srcOrd="0" destOrd="0" presId="urn:microsoft.com/office/officeart/2005/8/layout/orgChart1"/>
    <dgm:cxn modelId="{608C33E7-9CE7-4F27-92C6-762DF909683C}" type="presOf" srcId="{8814C359-408D-442A-993D-CDD99D7FA6A7}" destId="{0E1554FA-6F42-4823-8CA1-CF82AF3E9564}" srcOrd="0" destOrd="0" presId="urn:microsoft.com/office/officeart/2005/8/layout/orgChart1"/>
    <dgm:cxn modelId="{467C5F56-8180-40E7-873F-271EBC1EC5A5}" type="presParOf" srcId="{B9BD184F-144C-4D4B-BF6A-EBD7503DD61F}" destId="{478905F1-32B7-4B56-A121-017C1267068A}" srcOrd="0" destOrd="0" presId="urn:microsoft.com/office/officeart/2005/8/layout/orgChart1"/>
    <dgm:cxn modelId="{B6F4400B-1A22-4661-BC36-C9BCDAD3CD73}" type="presParOf" srcId="{478905F1-32B7-4B56-A121-017C1267068A}" destId="{E38504F5-836A-4308-BEEA-4DDFA4C4E816}" srcOrd="0" destOrd="0" presId="urn:microsoft.com/office/officeart/2005/8/layout/orgChart1"/>
    <dgm:cxn modelId="{82161AF6-4CDC-444B-B4C6-B6C672AF980E}" type="presParOf" srcId="{E38504F5-836A-4308-BEEA-4DDFA4C4E816}" destId="{DF2491D8-6A24-49DA-93C3-A3F083EE3117}" srcOrd="0" destOrd="0" presId="urn:microsoft.com/office/officeart/2005/8/layout/orgChart1"/>
    <dgm:cxn modelId="{BE5F6240-1B55-41AF-B4CF-650B27E3A20C}" type="presParOf" srcId="{E38504F5-836A-4308-BEEA-4DDFA4C4E816}" destId="{E55913D1-58C3-4F92-AD74-7469033B4587}" srcOrd="1" destOrd="0" presId="urn:microsoft.com/office/officeart/2005/8/layout/orgChart1"/>
    <dgm:cxn modelId="{DBC2AE30-1FAE-429A-98E9-815C8C685F71}" type="presParOf" srcId="{478905F1-32B7-4B56-A121-017C1267068A}" destId="{D723D765-2D91-4855-BADC-7FA0AFB4C0DB}" srcOrd="1" destOrd="0" presId="urn:microsoft.com/office/officeart/2005/8/layout/orgChart1"/>
    <dgm:cxn modelId="{50805679-8351-4E5D-8DCA-DCDCAC33C823}" type="presParOf" srcId="{D723D765-2D91-4855-BADC-7FA0AFB4C0DB}" destId="{0E1554FA-6F42-4823-8CA1-CF82AF3E9564}" srcOrd="0" destOrd="0" presId="urn:microsoft.com/office/officeart/2005/8/layout/orgChart1"/>
    <dgm:cxn modelId="{2EB5B52F-BA6E-46D0-A921-4C15ECC11FF5}" type="presParOf" srcId="{D723D765-2D91-4855-BADC-7FA0AFB4C0DB}" destId="{60A2BBB7-E3FC-4FC6-A3FA-315FDF713824}" srcOrd="1" destOrd="0" presId="urn:microsoft.com/office/officeart/2005/8/layout/orgChart1"/>
    <dgm:cxn modelId="{9E92CC9B-777B-4AFE-8BAB-29B8C18591E8}" type="presParOf" srcId="{60A2BBB7-E3FC-4FC6-A3FA-315FDF713824}" destId="{F2EABBA5-9E5E-4F22-863C-2E949E492E5C}" srcOrd="0" destOrd="0" presId="urn:microsoft.com/office/officeart/2005/8/layout/orgChart1"/>
    <dgm:cxn modelId="{6C65F6A4-42C3-4BC3-A8CB-F3DCD9CA700A}" type="presParOf" srcId="{F2EABBA5-9E5E-4F22-863C-2E949E492E5C}" destId="{BD16A5C9-B006-4542-8EAD-50A3CCF9344F}" srcOrd="0" destOrd="0" presId="urn:microsoft.com/office/officeart/2005/8/layout/orgChart1"/>
    <dgm:cxn modelId="{AF8E89E0-80F9-4ED4-A1D3-8A69482DB9DD}" type="presParOf" srcId="{F2EABBA5-9E5E-4F22-863C-2E949E492E5C}" destId="{33B1EE49-0BA9-4BE2-9321-8291D0FB783B}" srcOrd="1" destOrd="0" presId="urn:microsoft.com/office/officeart/2005/8/layout/orgChart1"/>
    <dgm:cxn modelId="{9D5AF82C-900A-4EE6-877E-0EC7C5981C0A}" type="presParOf" srcId="{60A2BBB7-E3FC-4FC6-A3FA-315FDF713824}" destId="{193F74E8-4C4B-4973-890F-6E4C3B4B43D6}" srcOrd="1" destOrd="0" presId="urn:microsoft.com/office/officeart/2005/8/layout/orgChart1"/>
    <dgm:cxn modelId="{181339E1-350F-445D-AAA2-20537074EB89}" type="presParOf" srcId="{60A2BBB7-E3FC-4FC6-A3FA-315FDF713824}" destId="{E0134904-F76E-42C4-8ED7-41E20834210F}" srcOrd="2" destOrd="0" presId="urn:microsoft.com/office/officeart/2005/8/layout/orgChart1"/>
    <dgm:cxn modelId="{43C79DCA-E313-4928-8564-8B438C162139}" type="presParOf" srcId="{E0134904-F76E-42C4-8ED7-41E20834210F}" destId="{44CC4A50-5BBC-45B1-BBAA-951E9DE1DF23}" srcOrd="0" destOrd="0" presId="urn:microsoft.com/office/officeart/2005/8/layout/orgChart1"/>
    <dgm:cxn modelId="{3E4B2FDF-D206-450C-99AC-6A4C9FF56D1F}" type="presParOf" srcId="{E0134904-F76E-42C4-8ED7-41E20834210F}" destId="{19197F73-F3BA-4060-ABF6-5E898585588A}" srcOrd="1" destOrd="0" presId="urn:microsoft.com/office/officeart/2005/8/layout/orgChart1"/>
    <dgm:cxn modelId="{63507CAA-6A34-44EB-81CC-D3E7401E6CBB}" type="presParOf" srcId="{19197F73-F3BA-4060-ABF6-5E898585588A}" destId="{63499A01-623D-4DD2-BC96-D9A60FB90E11}" srcOrd="0" destOrd="0" presId="urn:microsoft.com/office/officeart/2005/8/layout/orgChart1"/>
    <dgm:cxn modelId="{AAEF4C59-7F7F-48C8-ADE8-E872447AF53B}" type="presParOf" srcId="{63499A01-623D-4DD2-BC96-D9A60FB90E11}" destId="{0BB84ABE-A01E-48E8-9BDE-33EACBF7DBEC}" srcOrd="0" destOrd="0" presId="urn:microsoft.com/office/officeart/2005/8/layout/orgChart1"/>
    <dgm:cxn modelId="{8F7D7ADC-6219-41C3-948B-4F052D1A56B6}" type="presParOf" srcId="{63499A01-623D-4DD2-BC96-D9A60FB90E11}" destId="{F7F4D09C-96C7-4F39-AC24-890AECD01ECD}" srcOrd="1" destOrd="0" presId="urn:microsoft.com/office/officeart/2005/8/layout/orgChart1"/>
    <dgm:cxn modelId="{B0BE0C34-DB22-4DD2-B91A-D4B22A4D8FA0}" type="presParOf" srcId="{19197F73-F3BA-4060-ABF6-5E898585588A}" destId="{C07D911E-F1CE-4C18-857C-904695A6FD91}" srcOrd="1" destOrd="0" presId="urn:microsoft.com/office/officeart/2005/8/layout/orgChart1"/>
    <dgm:cxn modelId="{AB549E56-1F35-472E-ACCC-CA058229903C}" type="presParOf" srcId="{19197F73-F3BA-4060-ABF6-5E898585588A}" destId="{77A4794F-3E3C-4FF9-BAE4-E0F8BB8B5D00}" srcOrd="2" destOrd="0" presId="urn:microsoft.com/office/officeart/2005/8/layout/orgChart1"/>
    <dgm:cxn modelId="{E1BA597B-CCE2-4D17-8473-B7B9A9EC52AC}" type="presParOf" srcId="{77A4794F-3E3C-4FF9-BAE4-E0F8BB8B5D00}" destId="{570AB201-C3BA-49CD-A853-CE0A67644AC7}" srcOrd="0" destOrd="0" presId="urn:microsoft.com/office/officeart/2005/8/layout/orgChart1"/>
    <dgm:cxn modelId="{2B3CBD94-6BF0-45ED-95E8-B146EAF28ADE}" type="presParOf" srcId="{77A4794F-3E3C-4FF9-BAE4-E0F8BB8B5D00}" destId="{F814EF94-6563-4882-B144-4402A91A2962}" srcOrd="1" destOrd="0" presId="urn:microsoft.com/office/officeart/2005/8/layout/orgChart1"/>
    <dgm:cxn modelId="{FFD28E78-15F1-4AB4-9C49-5A4CBC7CBB85}" type="presParOf" srcId="{F814EF94-6563-4882-B144-4402A91A2962}" destId="{52F851B1-4698-4D29-BB91-A1D2135C1648}" srcOrd="0" destOrd="0" presId="urn:microsoft.com/office/officeart/2005/8/layout/orgChart1"/>
    <dgm:cxn modelId="{4E39796D-F0F5-4166-8722-9504E90A674F}" type="presParOf" srcId="{52F851B1-4698-4D29-BB91-A1D2135C1648}" destId="{AC91FF09-11D5-41AB-9F27-A4AD7E256020}" srcOrd="0" destOrd="0" presId="urn:microsoft.com/office/officeart/2005/8/layout/orgChart1"/>
    <dgm:cxn modelId="{85791F4A-839E-42CF-8C0F-D692D73980B9}" type="presParOf" srcId="{52F851B1-4698-4D29-BB91-A1D2135C1648}" destId="{31F06D01-5851-438A-A37C-E5DE542F507D}" srcOrd="1" destOrd="0" presId="urn:microsoft.com/office/officeart/2005/8/layout/orgChart1"/>
    <dgm:cxn modelId="{24F8B100-D6BF-4E9E-ACBD-1F38C88B9193}" type="presParOf" srcId="{F814EF94-6563-4882-B144-4402A91A2962}" destId="{B63B2ED6-C8E8-4CD4-B3B7-36E575519EC4}" srcOrd="1" destOrd="0" presId="urn:microsoft.com/office/officeart/2005/8/layout/orgChart1"/>
    <dgm:cxn modelId="{889AA50B-2EB9-4922-8401-6821D09E354A}" type="presParOf" srcId="{F814EF94-6563-4882-B144-4402A91A2962}" destId="{66CEEF32-9762-4BAD-A99B-FA3682A31B88}" srcOrd="2" destOrd="0" presId="urn:microsoft.com/office/officeart/2005/8/layout/orgChart1"/>
    <dgm:cxn modelId="{4CC63669-7575-45C9-A94F-AD03BAE85381}" type="presParOf" srcId="{D723D765-2D91-4855-BADC-7FA0AFB4C0DB}" destId="{299B777D-523C-4B94-BCCC-464856F72181}" srcOrd="2" destOrd="0" presId="urn:microsoft.com/office/officeart/2005/8/layout/orgChart1"/>
    <dgm:cxn modelId="{AAE56FED-9D94-49BA-B059-483510030BDD}" type="presParOf" srcId="{D723D765-2D91-4855-BADC-7FA0AFB4C0DB}" destId="{20B2FC9A-B1CA-45A3-96CB-2D0E32BC8F95}" srcOrd="3" destOrd="0" presId="urn:microsoft.com/office/officeart/2005/8/layout/orgChart1"/>
    <dgm:cxn modelId="{85410EF6-D720-42E5-A9A4-A2A62D54EEAA}" type="presParOf" srcId="{20B2FC9A-B1CA-45A3-96CB-2D0E32BC8F95}" destId="{BA3CB267-48DD-4854-B15D-B6EE60BCF470}" srcOrd="0" destOrd="0" presId="urn:microsoft.com/office/officeart/2005/8/layout/orgChart1"/>
    <dgm:cxn modelId="{7B85E22C-41A6-48E4-BE75-6E1F62E6E5FB}" type="presParOf" srcId="{BA3CB267-48DD-4854-B15D-B6EE60BCF470}" destId="{EAFD8106-3FFE-4400-BF4C-2262990FB44B}" srcOrd="0" destOrd="0" presId="urn:microsoft.com/office/officeart/2005/8/layout/orgChart1"/>
    <dgm:cxn modelId="{2872BC5D-B923-4901-B6FE-909B3E8263F9}" type="presParOf" srcId="{BA3CB267-48DD-4854-B15D-B6EE60BCF470}" destId="{ED38191A-D11D-4CAF-9EC6-1B34ACB77555}" srcOrd="1" destOrd="0" presId="urn:microsoft.com/office/officeart/2005/8/layout/orgChart1"/>
    <dgm:cxn modelId="{331EAD55-C30D-4B37-BC8D-5B421B0D7626}" type="presParOf" srcId="{20B2FC9A-B1CA-45A3-96CB-2D0E32BC8F95}" destId="{7C8757E8-D228-4DCF-9E7D-A9931ABE1CFB}" srcOrd="1" destOrd="0" presId="urn:microsoft.com/office/officeart/2005/8/layout/orgChart1"/>
    <dgm:cxn modelId="{09BF9799-5BFC-4B50-AEB2-10C4A3321720}" type="presParOf" srcId="{20B2FC9A-B1CA-45A3-96CB-2D0E32BC8F95}" destId="{AD613F75-3C6E-45AC-98C4-C814E7459FFC}" srcOrd="2" destOrd="0" presId="urn:microsoft.com/office/officeart/2005/8/layout/orgChart1"/>
    <dgm:cxn modelId="{B509573A-CB5A-4109-87BF-CEB9F29C8C2D}" type="presParOf" srcId="{AD613F75-3C6E-45AC-98C4-C814E7459FFC}" destId="{B4E703CC-FFF0-4229-8046-9A9AFB2E3750}" srcOrd="0" destOrd="0" presId="urn:microsoft.com/office/officeart/2005/8/layout/orgChart1"/>
    <dgm:cxn modelId="{CF75866E-FFDC-4C1A-962D-D7F64FB2E290}" type="presParOf" srcId="{AD613F75-3C6E-45AC-98C4-C814E7459FFC}" destId="{9B60161E-1DFC-4951-9AE4-30FC1BC1785F}" srcOrd="1" destOrd="0" presId="urn:microsoft.com/office/officeart/2005/8/layout/orgChart1"/>
    <dgm:cxn modelId="{20C3D166-BA45-46A4-940F-8BEFCB514384}" type="presParOf" srcId="{9B60161E-1DFC-4951-9AE4-30FC1BC1785F}" destId="{DBCB5801-DFEB-41DD-B8B2-0DCE6B2F686D}" srcOrd="0" destOrd="0" presId="urn:microsoft.com/office/officeart/2005/8/layout/orgChart1"/>
    <dgm:cxn modelId="{DB707EB0-1934-4672-B692-69DFC10FF757}" type="presParOf" srcId="{DBCB5801-DFEB-41DD-B8B2-0DCE6B2F686D}" destId="{7CDD0155-AC85-427B-A52C-7B588C9B1987}" srcOrd="0" destOrd="0" presId="urn:microsoft.com/office/officeart/2005/8/layout/orgChart1"/>
    <dgm:cxn modelId="{19C6BF5B-530D-49F0-967B-4CFBEC5FA109}" type="presParOf" srcId="{DBCB5801-DFEB-41DD-B8B2-0DCE6B2F686D}" destId="{C79EB5B7-52D0-4222-AE41-7A304E72EC9A}" srcOrd="1" destOrd="0" presId="urn:microsoft.com/office/officeart/2005/8/layout/orgChart1"/>
    <dgm:cxn modelId="{7F53B001-7925-4671-B1DA-22EDE5A758B8}" type="presParOf" srcId="{9B60161E-1DFC-4951-9AE4-30FC1BC1785F}" destId="{DB6569B2-8E68-4F55-8A06-E6180F19AFA3}" srcOrd="1" destOrd="0" presId="urn:microsoft.com/office/officeart/2005/8/layout/orgChart1"/>
    <dgm:cxn modelId="{4D64DD28-1731-4172-837F-47C999BC57A2}" type="presParOf" srcId="{9B60161E-1DFC-4951-9AE4-30FC1BC1785F}" destId="{E85574CA-F79C-4278-8FE6-54892EAF1786}" srcOrd="2" destOrd="0" presId="urn:microsoft.com/office/officeart/2005/8/layout/orgChart1"/>
    <dgm:cxn modelId="{C0DF15AC-8D2D-47EE-9ADA-CA0993333CE8}" type="presParOf" srcId="{E85574CA-F79C-4278-8FE6-54892EAF1786}" destId="{8A49B658-EAAE-4A76-AD70-52AA22AD53C1}" srcOrd="0" destOrd="0" presId="urn:microsoft.com/office/officeart/2005/8/layout/orgChart1"/>
    <dgm:cxn modelId="{01CC85F9-E813-4B27-B96C-FFBF5C7517B0}" type="presParOf" srcId="{E85574CA-F79C-4278-8FE6-54892EAF1786}" destId="{D1F38426-E683-4F56-AA0F-F1D44F5DC3D0}" srcOrd="1" destOrd="0" presId="urn:microsoft.com/office/officeart/2005/8/layout/orgChart1"/>
    <dgm:cxn modelId="{D912F291-483E-4BAC-8B19-EF6FAA054129}" type="presParOf" srcId="{D1F38426-E683-4F56-AA0F-F1D44F5DC3D0}" destId="{597A074F-C197-4AC9-97E9-BEE9F907D208}" srcOrd="0" destOrd="0" presId="urn:microsoft.com/office/officeart/2005/8/layout/orgChart1"/>
    <dgm:cxn modelId="{1CABF39B-D09C-4AE2-AFAE-B7FBFBA81B8E}" type="presParOf" srcId="{597A074F-C197-4AC9-97E9-BEE9F907D208}" destId="{B4AC0371-D302-4D18-A314-95307F124029}" srcOrd="0" destOrd="0" presId="urn:microsoft.com/office/officeart/2005/8/layout/orgChart1"/>
    <dgm:cxn modelId="{50DE2A99-8A14-4B67-9C9E-EC7431934C2A}" type="presParOf" srcId="{597A074F-C197-4AC9-97E9-BEE9F907D208}" destId="{B2B568AD-00B5-450D-A797-1683FA3CB8BA}" srcOrd="1" destOrd="0" presId="urn:microsoft.com/office/officeart/2005/8/layout/orgChart1"/>
    <dgm:cxn modelId="{23582DD7-5E90-46DB-AB55-177604D2AC0A}" type="presParOf" srcId="{D1F38426-E683-4F56-AA0F-F1D44F5DC3D0}" destId="{94DAFABA-5E57-440B-A8EC-A300EE72AE65}" srcOrd="1" destOrd="0" presId="urn:microsoft.com/office/officeart/2005/8/layout/orgChart1"/>
    <dgm:cxn modelId="{AC63D838-D229-45BB-BB99-139469F543CD}" type="presParOf" srcId="{D1F38426-E683-4F56-AA0F-F1D44F5DC3D0}" destId="{0B05DF49-ED18-47B3-8669-E50FB59E0C04}" srcOrd="2" destOrd="0" presId="urn:microsoft.com/office/officeart/2005/8/layout/orgChart1"/>
    <dgm:cxn modelId="{0BDE03CB-C935-40B5-A459-0702CEBE223B}" type="presParOf" srcId="{478905F1-32B7-4B56-A121-017C1267068A}" destId="{348686CC-23D0-4683-BE55-0C72607F20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288951-4F0D-42DF-A2C9-639E8E926949}"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5EB06BD4-3963-4A06-99F3-E6C57F393014}">
      <dgm:prSet phldrT="[Text]" custT="1"/>
      <dgm:spPr/>
      <dgm:t>
        <a:bodyPr/>
        <a:lstStyle/>
        <a:p>
          <a:r>
            <a:rPr lang="fa-IR" sz="1600" dirty="0"/>
            <a:t> </a:t>
          </a:r>
          <a:endParaRPr lang="en-US" sz="1600" dirty="0"/>
        </a:p>
      </dgm:t>
    </dgm:pt>
    <dgm:pt modelId="{757E1EA5-4BA2-42D3-98DC-4CE0223926A2}" type="parTrans" cxnId="{521E36D9-D57A-4E5D-99C4-9B0134470D82}">
      <dgm:prSet/>
      <dgm:spPr/>
      <dgm:t>
        <a:bodyPr/>
        <a:lstStyle/>
        <a:p>
          <a:endParaRPr lang="en-US" sz="1600"/>
        </a:p>
      </dgm:t>
    </dgm:pt>
    <dgm:pt modelId="{1E6BD144-80D0-4C69-B786-C147FDB72047}" type="sibTrans" cxnId="{521E36D9-D57A-4E5D-99C4-9B0134470D82}">
      <dgm:prSet/>
      <dgm:spPr/>
      <dgm:t>
        <a:bodyPr/>
        <a:lstStyle/>
        <a:p>
          <a:endParaRPr lang="en-US" sz="1600"/>
        </a:p>
      </dgm:t>
    </dgm:pt>
    <dgm:pt modelId="{A11009B4-6F2C-4E4D-97AD-66C02D39F792}">
      <dgm:prSet phldrT="[Text]" custT="1"/>
      <dgm:spPr/>
      <dgm:t>
        <a:bodyPr/>
        <a:lstStyle/>
        <a:p>
          <a:r>
            <a:rPr lang="fa-IR" sz="1600" dirty="0"/>
            <a:t>ضعف در خدمت رسانی</a:t>
          </a:r>
          <a:endParaRPr lang="en-US" sz="1600" dirty="0"/>
        </a:p>
      </dgm:t>
    </dgm:pt>
    <dgm:pt modelId="{67AA1075-D458-43B5-B12B-0E66C8B72BE9}" type="parTrans" cxnId="{A02848C6-E78E-4882-93CC-93FF0B741D59}">
      <dgm:prSet/>
      <dgm:spPr/>
      <dgm:t>
        <a:bodyPr/>
        <a:lstStyle/>
        <a:p>
          <a:endParaRPr lang="en-US" sz="1600"/>
        </a:p>
      </dgm:t>
    </dgm:pt>
    <dgm:pt modelId="{A276BFF7-BB90-48D5-8EBE-AEB4C60F073A}" type="sibTrans" cxnId="{A02848C6-E78E-4882-93CC-93FF0B741D59}">
      <dgm:prSet/>
      <dgm:spPr/>
      <dgm:t>
        <a:bodyPr/>
        <a:lstStyle/>
        <a:p>
          <a:endParaRPr lang="en-US" sz="1600"/>
        </a:p>
      </dgm:t>
    </dgm:pt>
    <dgm:pt modelId="{0F087E4B-5180-42A9-9582-A34D867D7C5C}">
      <dgm:prSet phldrT="[Text]" custT="1"/>
      <dgm:spPr/>
      <dgm:t>
        <a:bodyPr/>
        <a:lstStyle/>
        <a:p>
          <a:r>
            <a:rPr lang="fa-IR" sz="1600" dirty="0"/>
            <a:t> </a:t>
          </a:r>
          <a:endParaRPr lang="en-US" sz="1600" dirty="0"/>
        </a:p>
      </dgm:t>
    </dgm:pt>
    <dgm:pt modelId="{9B531867-6E5A-4854-BF34-4C99BBDC315F}" type="parTrans" cxnId="{6DB028A1-626B-4F3F-B003-992494F1EAF7}">
      <dgm:prSet/>
      <dgm:spPr/>
      <dgm:t>
        <a:bodyPr/>
        <a:lstStyle/>
        <a:p>
          <a:endParaRPr lang="en-US" sz="1600"/>
        </a:p>
      </dgm:t>
    </dgm:pt>
    <dgm:pt modelId="{FBA0F830-846C-4562-979F-84337BEC9802}" type="sibTrans" cxnId="{6DB028A1-626B-4F3F-B003-992494F1EAF7}">
      <dgm:prSet/>
      <dgm:spPr/>
      <dgm:t>
        <a:bodyPr/>
        <a:lstStyle/>
        <a:p>
          <a:endParaRPr lang="en-US" sz="1600"/>
        </a:p>
      </dgm:t>
    </dgm:pt>
    <dgm:pt modelId="{B5545B83-A04A-42D2-BD56-A5CA48CD6AB5}">
      <dgm:prSet phldrT="[Text]" custT="1"/>
      <dgm:spPr/>
      <dgm:t>
        <a:bodyPr/>
        <a:lstStyle/>
        <a:p>
          <a:r>
            <a:rPr lang="fa-IR" sz="1600" dirty="0"/>
            <a:t>مواد خام نا مناسب</a:t>
          </a:r>
          <a:endParaRPr lang="en-US" sz="1600" dirty="0"/>
        </a:p>
      </dgm:t>
    </dgm:pt>
    <dgm:pt modelId="{AE0D2FFF-C4FF-420F-B8AD-3C4D43244DBA}" type="parTrans" cxnId="{286E8536-CC62-4137-9A4D-A382298ECDB1}">
      <dgm:prSet/>
      <dgm:spPr/>
      <dgm:t>
        <a:bodyPr/>
        <a:lstStyle/>
        <a:p>
          <a:endParaRPr lang="en-US" sz="1600"/>
        </a:p>
      </dgm:t>
    </dgm:pt>
    <dgm:pt modelId="{F026BC50-C1C1-472E-A9C8-FE505CA2EE51}" type="sibTrans" cxnId="{286E8536-CC62-4137-9A4D-A382298ECDB1}">
      <dgm:prSet/>
      <dgm:spPr/>
      <dgm:t>
        <a:bodyPr/>
        <a:lstStyle/>
        <a:p>
          <a:endParaRPr lang="en-US" sz="1600"/>
        </a:p>
      </dgm:t>
    </dgm:pt>
    <dgm:pt modelId="{01D77612-AD19-48E5-8E5A-13FFE3DB12F3}">
      <dgm:prSet phldrT="[Text]" custT="1"/>
      <dgm:spPr/>
      <dgm:t>
        <a:bodyPr/>
        <a:lstStyle/>
        <a:p>
          <a:r>
            <a:rPr lang="fa-IR" sz="1600" dirty="0"/>
            <a:t> </a:t>
          </a:r>
          <a:endParaRPr lang="en-US" sz="1600" dirty="0"/>
        </a:p>
      </dgm:t>
    </dgm:pt>
    <dgm:pt modelId="{C198CD50-773B-4551-801C-D660E9644A11}" type="parTrans" cxnId="{E4947728-5CDB-4944-AEF6-4EE1D41FED07}">
      <dgm:prSet/>
      <dgm:spPr/>
      <dgm:t>
        <a:bodyPr/>
        <a:lstStyle/>
        <a:p>
          <a:endParaRPr lang="en-US" sz="1600"/>
        </a:p>
      </dgm:t>
    </dgm:pt>
    <dgm:pt modelId="{B873D9D5-338A-45E3-9827-7E3B1A3AF21D}" type="sibTrans" cxnId="{E4947728-5CDB-4944-AEF6-4EE1D41FED07}">
      <dgm:prSet/>
      <dgm:spPr/>
      <dgm:t>
        <a:bodyPr/>
        <a:lstStyle/>
        <a:p>
          <a:endParaRPr lang="en-US" sz="1600"/>
        </a:p>
      </dgm:t>
    </dgm:pt>
    <dgm:pt modelId="{75814E87-E745-4CEC-A03E-0E7B900BFD90}">
      <dgm:prSet phldrT="[Text]" custT="1"/>
      <dgm:spPr/>
      <dgm:t>
        <a:bodyPr/>
        <a:lstStyle/>
        <a:p>
          <a:r>
            <a:rPr lang="fa-IR" sz="1600" dirty="0"/>
            <a:t>وجود ظرفیت بلا استفاده</a:t>
          </a:r>
          <a:endParaRPr lang="en-US" sz="1600" dirty="0"/>
        </a:p>
      </dgm:t>
    </dgm:pt>
    <dgm:pt modelId="{5F740677-0229-46B4-ACE9-9EBDABCF34A4}" type="parTrans" cxnId="{7288C7AA-02EE-414B-8507-2EE911714C34}">
      <dgm:prSet/>
      <dgm:spPr/>
      <dgm:t>
        <a:bodyPr/>
        <a:lstStyle/>
        <a:p>
          <a:endParaRPr lang="en-US" sz="1600"/>
        </a:p>
      </dgm:t>
    </dgm:pt>
    <dgm:pt modelId="{75BBAAFD-E0F2-4752-B931-99FF975F8D4F}" type="sibTrans" cxnId="{7288C7AA-02EE-414B-8507-2EE911714C34}">
      <dgm:prSet/>
      <dgm:spPr/>
      <dgm:t>
        <a:bodyPr/>
        <a:lstStyle/>
        <a:p>
          <a:endParaRPr lang="en-US" sz="1600"/>
        </a:p>
      </dgm:t>
    </dgm:pt>
    <dgm:pt modelId="{0CE9F2C1-2273-4F24-948A-8D70CCA4A16B}" type="pres">
      <dgm:prSet presAssocID="{88288951-4F0D-42DF-A2C9-639E8E926949}" presName="Name0" presStyleCnt="0">
        <dgm:presLayoutVars>
          <dgm:dir/>
          <dgm:animLvl val="lvl"/>
          <dgm:resizeHandles val="exact"/>
        </dgm:presLayoutVars>
      </dgm:prSet>
      <dgm:spPr/>
    </dgm:pt>
    <dgm:pt modelId="{D33BA102-16CE-492A-BE1E-CFE9347555C1}" type="pres">
      <dgm:prSet presAssocID="{5EB06BD4-3963-4A06-99F3-E6C57F393014}" presName="compositeNode" presStyleCnt="0">
        <dgm:presLayoutVars>
          <dgm:bulletEnabled val="1"/>
        </dgm:presLayoutVars>
      </dgm:prSet>
      <dgm:spPr/>
    </dgm:pt>
    <dgm:pt modelId="{0B833813-BCAE-44AF-9BF1-6318F1783B30}" type="pres">
      <dgm:prSet presAssocID="{5EB06BD4-3963-4A06-99F3-E6C57F393014}" presName="bgRect" presStyleLbl="node1" presStyleIdx="0" presStyleCnt="3" custLinFactNeighborX="-5287"/>
      <dgm:spPr/>
    </dgm:pt>
    <dgm:pt modelId="{F3EC4DD8-F464-4C90-B485-DD5E862D80FA}" type="pres">
      <dgm:prSet presAssocID="{5EB06BD4-3963-4A06-99F3-E6C57F393014}" presName="parentNode" presStyleLbl="node1" presStyleIdx="0" presStyleCnt="3">
        <dgm:presLayoutVars>
          <dgm:chMax val="0"/>
          <dgm:bulletEnabled val="1"/>
        </dgm:presLayoutVars>
      </dgm:prSet>
      <dgm:spPr/>
    </dgm:pt>
    <dgm:pt modelId="{BDD5C1F7-E912-4EEE-87BF-CBE921A65D7D}" type="pres">
      <dgm:prSet presAssocID="{5EB06BD4-3963-4A06-99F3-E6C57F393014}" presName="childNode" presStyleLbl="node1" presStyleIdx="0" presStyleCnt="3">
        <dgm:presLayoutVars>
          <dgm:bulletEnabled val="1"/>
        </dgm:presLayoutVars>
      </dgm:prSet>
      <dgm:spPr/>
    </dgm:pt>
    <dgm:pt modelId="{609B9FE9-E29C-4F61-95A6-0766A3CAEDD6}" type="pres">
      <dgm:prSet presAssocID="{1E6BD144-80D0-4C69-B786-C147FDB72047}" presName="hSp" presStyleCnt="0"/>
      <dgm:spPr/>
    </dgm:pt>
    <dgm:pt modelId="{7D1DA058-8E4B-47DE-B42D-E23E755C2D8B}" type="pres">
      <dgm:prSet presAssocID="{1E6BD144-80D0-4C69-B786-C147FDB72047}" presName="vProcSp" presStyleCnt="0"/>
      <dgm:spPr/>
    </dgm:pt>
    <dgm:pt modelId="{298FAC75-4C5C-43C7-B77B-06890DDFDBCA}" type="pres">
      <dgm:prSet presAssocID="{1E6BD144-80D0-4C69-B786-C147FDB72047}" presName="vSp1" presStyleCnt="0"/>
      <dgm:spPr/>
    </dgm:pt>
    <dgm:pt modelId="{B5EACB9C-AEB1-4314-B0BD-7CCF385E32E5}" type="pres">
      <dgm:prSet presAssocID="{1E6BD144-80D0-4C69-B786-C147FDB72047}" presName="simulatedConn" presStyleLbl="solidFgAcc1" presStyleIdx="0" presStyleCnt="2"/>
      <dgm:spPr/>
    </dgm:pt>
    <dgm:pt modelId="{85912E9D-7732-4F5A-8C27-8E2C2A250404}" type="pres">
      <dgm:prSet presAssocID="{1E6BD144-80D0-4C69-B786-C147FDB72047}" presName="vSp2" presStyleCnt="0"/>
      <dgm:spPr/>
    </dgm:pt>
    <dgm:pt modelId="{017C95DF-4DD0-4314-A468-5DA0471E3AFA}" type="pres">
      <dgm:prSet presAssocID="{1E6BD144-80D0-4C69-B786-C147FDB72047}" presName="sibTrans" presStyleCnt="0"/>
      <dgm:spPr/>
    </dgm:pt>
    <dgm:pt modelId="{CD44334C-03DF-4700-9D8E-72779EF12006}" type="pres">
      <dgm:prSet presAssocID="{0F087E4B-5180-42A9-9582-A34D867D7C5C}" presName="compositeNode" presStyleCnt="0">
        <dgm:presLayoutVars>
          <dgm:bulletEnabled val="1"/>
        </dgm:presLayoutVars>
      </dgm:prSet>
      <dgm:spPr/>
    </dgm:pt>
    <dgm:pt modelId="{1472A0B2-7119-4D10-953C-602EF3C8C165}" type="pres">
      <dgm:prSet presAssocID="{0F087E4B-5180-42A9-9582-A34D867D7C5C}" presName="bgRect" presStyleLbl="node1" presStyleIdx="1" presStyleCnt="3"/>
      <dgm:spPr/>
    </dgm:pt>
    <dgm:pt modelId="{B6B66D6B-924D-4624-A7F0-3EA87944E576}" type="pres">
      <dgm:prSet presAssocID="{0F087E4B-5180-42A9-9582-A34D867D7C5C}" presName="parentNode" presStyleLbl="node1" presStyleIdx="1" presStyleCnt="3">
        <dgm:presLayoutVars>
          <dgm:chMax val="0"/>
          <dgm:bulletEnabled val="1"/>
        </dgm:presLayoutVars>
      </dgm:prSet>
      <dgm:spPr/>
    </dgm:pt>
    <dgm:pt modelId="{8D257957-65EB-405C-A009-CE325A6901E1}" type="pres">
      <dgm:prSet presAssocID="{0F087E4B-5180-42A9-9582-A34D867D7C5C}" presName="childNode" presStyleLbl="node1" presStyleIdx="1" presStyleCnt="3">
        <dgm:presLayoutVars>
          <dgm:bulletEnabled val="1"/>
        </dgm:presLayoutVars>
      </dgm:prSet>
      <dgm:spPr/>
    </dgm:pt>
    <dgm:pt modelId="{A443F665-EB67-4456-942D-EF5F06B4DB1B}" type="pres">
      <dgm:prSet presAssocID="{FBA0F830-846C-4562-979F-84337BEC9802}" presName="hSp" presStyleCnt="0"/>
      <dgm:spPr/>
    </dgm:pt>
    <dgm:pt modelId="{AE0C3B47-B57C-4D19-B7EF-00EE827CE4BF}" type="pres">
      <dgm:prSet presAssocID="{FBA0F830-846C-4562-979F-84337BEC9802}" presName="vProcSp" presStyleCnt="0"/>
      <dgm:spPr/>
    </dgm:pt>
    <dgm:pt modelId="{9444D54C-0017-44D2-BED6-B475E43D90F6}" type="pres">
      <dgm:prSet presAssocID="{FBA0F830-846C-4562-979F-84337BEC9802}" presName="vSp1" presStyleCnt="0"/>
      <dgm:spPr/>
    </dgm:pt>
    <dgm:pt modelId="{9CFCD7EF-B74D-413D-9688-0EB5820320AD}" type="pres">
      <dgm:prSet presAssocID="{FBA0F830-846C-4562-979F-84337BEC9802}" presName="simulatedConn" presStyleLbl="solidFgAcc1" presStyleIdx="1" presStyleCnt="2"/>
      <dgm:spPr/>
    </dgm:pt>
    <dgm:pt modelId="{A03FEEAD-AE30-405E-BE64-16A507F10D87}" type="pres">
      <dgm:prSet presAssocID="{FBA0F830-846C-4562-979F-84337BEC9802}" presName="vSp2" presStyleCnt="0"/>
      <dgm:spPr/>
    </dgm:pt>
    <dgm:pt modelId="{79583FB9-54BC-4616-97A9-68B29733AFD0}" type="pres">
      <dgm:prSet presAssocID="{FBA0F830-846C-4562-979F-84337BEC9802}" presName="sibTrans" presStyleCnt="0"/>
      <dgm:spPr/>
    </dgm:pt>
    <dgm:pt modelId="{92BE6553-760B-43DD-96BE-5E4685D51B9F}" type="pres">
      <dgm:prSet presAssocID="{01D77612-AD19-48E5-8E5A-13FFE3DB12F3}" presName="compositeNode" presStyleCnt="0">
        <dgm:presLayoutVars>
          <dgm:bulletEnabled val="1"/>
        </dgm:presLayoutVars>
      </dgm:prSet>
      <dgm:spPr/>
    </dgm:pt>
    <dgm:pt modelId="{1B42906B-D8CD-43B8-B433-C2CDE5B44440}" type="pres">
      <dgm:prSet presAssocID="{01D77612-AD19-48E5-8E5A-13FFE3DB12F3}" presName="bgRect" presStyleLbl="node1" presStyleIdx="2" presStyleCnt="3" custLinFactNeighborX="1768"/>
      <dgm:spPr/>
    </dgm:pt>
    <dgm:pt modelId="{B80A8C5E-7376-411F-B6D1-5CE39E145DD5}" type="pres">
      <dgm:prSet presAssocID="{01D77612-AD19-48E5-8E5A-13FFE3DB12F3}" presName="parentNode" presStyleLbl="node1" presStyleIdx="2" presStyleCnt="3">
        <dgm:presLayoutVars>
          <dgm:chMax val="0"/>
          <dgm:bulletEnabled val="1"/>
        </dgm:presLayoutVars>
      </dgm:prSet>
      <dgm:spPr/>
    </dgm:pt>
    <dgm:pt modelId="{E1557858-35A6-403A-8AFF-311BFEAB09A6}" type="pres">
      <dgm:prSet presAssocID="{01D77612-AD19-48E5-8E5A-13FFE3DB12F3}" presName="childNode" presStyleLbl="node1" presStyleIdx="2" presStyleCnt="3">
        <dgm:presLayoutVars>
          <dgm:bulletEnabled val="1"/>
        </dgm:presLayoutVars>
      </dgm:prSet>
      <dgm:spPr/>
    </dgm:pt>
  </dgm:ptLst>
  <dgm:cxnLst>
    <dgm:cxn modelId="{B95B8C26-CC7B-46A0-B41F-D37BDAB1DFEE}" type="presOf" srcId="{5EB06BD4-3963-4A06-99F3-E6C57F393014}" destId="{0B833813-BCAE-44AF-9BF1-6318F1783B30}" srcOrd="0" destOrd="0" presId="urn:microsoft.com/office/officeart/2005/8/layout/hProcess7"/>
    <dgm:cxn modelId="{E4947728-5CDB-4944-AEF6-4EE1D41FED07}" srcId="{88288951-4F0D-42DF-A2C9-639E8E926949}" destId="{01D77612-AD19-48E5-8E5A-13FFE3DB12F3}" srcOrd="2" destOrd="0" parTransId="{C198CD50-773B-4551-801C-D660E9644A11}" sibTransId="{B873D9D5-338A-45E3-9827-7E3B1A3AF21D}"/>
    <dgm:cxn modelId="{08514B2C-2E2D-41CB-97FB-3CC886572951}" type="presOf" srcId="{0F087E4B-5180-42A9-9582-A34D867D7C5C}" destId="{1472A0B2-7119-4D10-953C-602EF3C8C165}" srcOrd="0" destOrd="0" presId="urn:microsoft.com/office/officeart/2005/8/layout/hProcess7"/>
    <dgm:cxn modelId="{286E8536-CC62-4137-9A4D-A382298ECDB1}" srcId="{0F087E4B-5180-42A9-9582-A34D867D7C5C}" destId="{B5545B83-A04A-42D2-BD56-A5CA48CD6AB5}" srcOrd="0" destOrd="0" parTransId="{AE0D2FFF-C4FF-420F-B8AD-3C4D43244DBA}" sibTransId="{F026BC50-C1C1-472E-A9C8-FE505CA2EE51}"/>
    <dgm:cxn modelId="{27F5E74E-20C2-4AEF-AF62-1FC3310210DB}" type="presOf" srcId="{01D77612-AD19-48E5-8E5A-13FFE3DB12F3}" destId="{B80A8C5E-7376-411F-B6D1-5CE39E145DD5}" srcOrd="1" destOrd="0" presId="urn:microsoft.com/office/officeart/2005/8/layout/hProcess7"/>
    <dgm:cxn modelId="{6DB028A1-626B-4F3F-B003-992494F1EAF7}" srcId="{88288951-4F0D-42DF-A2C9-639E8E926949}" destId="{0F087E4B-5180-42A9-9582-A34D867D7C5C}" srcOrd="1" destOrd="0" parTransId="{9B531867-6E5A-4854-BF34-4C99BBDC315F}" sibTransId="{FBA0F830-846C-4562-979F-84337BEC9802}"/>
    <dgm:cxn modelId="{7288C7AA-02EE-414B-8507-2EE911714C34}" srcId="{01D77612-AD19-48E5-8E5A-13FFE3DB12F3}" destId="{75814E87-E745-4CEC-A03E-0E7B900BFD90}" srcOrd="0" destOrd="0" parTransId="{5F740677-0229-46B4-ACE9-9EBDABCF34A4}" sibTransId="{75BBAAFD-E0F2-4752-B931-99FF975F8D4F}"/>
    <dgm:cxn modelId="{DC0886B0-9E97-484B-8196-B51323B93326}" type="presOf" srcId="{01D77612-AD19-48E5-8E5A-13FFE3DB12F3}" destId="{1B42906B-D8CD-43B8-B433-C2CDE5B44440}" srcOrd="0" destOrd="0" presId="urn:microsoft.com/office/officeart/2005/8/layout/hProcess7"/>
    <dgm:cxn modelId="{7C1BA6B0-D201-4E90-9FEB-18E47AF4DD8A}" type="presOf" srcId="{75814E87-E745-4CEC-A03E-0E7B900BFD90}" destId="{E1557858-35A6-403A-8AFF-311BFEAB09A6}" srcOrd="0" destOrd="0" presId="urn:microsoft.com/office/officeart/2005/8/layout/hProcess7"/>
    <dgm:cxn modelId="{011598B3-CF51-4569-9271-4345FC53AD2D}" type="presOf" srcId="{5EB06BD4-3963-4A06-99F3-E6C57F393014}" destId="{F3EC4DD8-F464-4C90-B485-DD5E862D80FA}" srcOrd="1" destOrd="0" presId="urn:microsoft.com/office/officeart/2005/8/layout/hProcess7"/>
    <dgm:cxn modelId="{A02848C6-E78E-4882-93CC-93FF0B741D59}" srcId="{5EB06BD4-3963-4A06-99F3-E6C57F393014}" destId="{A11009B4-6F2C-4E4D-97AD-66C02D39F792}" srcOrd="0" destOrd="0" parTransId="{67AA1075-D458-43B5-B12B-0E66C8B72BE9}" sibTransId="{A276BFF7-BB90-48D5-8EBE-AEB4C60F073A}"/>
    <dgm:cxn modelId="{4A7D4AC6-E09D-4E00-BD26-288DAD5048EE}" type="presOf" srcId="{A11009B4-6F2C-4E4D-97AD-66C02D39F792}" destId="{BDD5C1F7-E912-4EEE-87BF-CBE921A65D7D}" srcOrd="0" destOrd="0" presId="urn:microsoft.com/office/officeart/2005/8/layout/hProcess7"/>
    <dgm:cxn modelId="{1719DFCB-D0FD-4D26-B24B-B69C3EFDD8CD}" type="presOf" srcId="{88288951-4F0D-42DF-A2C9-639E8E926949}" destId="{0CE9F2C1-2273-4F24-948A-8D70CCA4A16B}" srcOrd="0" destOrd="0" presId="urn:microsoft.com/office/officeart/2005/8/layout/hProcess7"/>
    <dgm:cxn modelId="{89B58ED2-CC44-4404-B089-8EC978E4BF66}" type="presOf" srcId="{B5545B83-A04A-42D2-BD56-A5CA48CD6AB5}" destId="{8D257957-65EB-405C-A009-CE325A6901E1}" srcOrd="0" destOrd="0" presId="urn:microsoft.com/office/officeart/2005/8/layout/hProcess7"/>
    <dgm:cxn modelId="{521E36D9-D57A-4E5D-99C4-9B0134470D82}" srcId="{88288951-4F0D-42DF-A2C9-639E8E926949}" destId="{5EB06BD4-3963-4A06-99F3-E6C57F393014}" srcOrd="0" destOrd="0" parTransId="{757E1EA5-4BA2-42D3-98DC-4CE0223926A2}" sibTransId="{1E6BD144-80D0-4C69-B786-C147FDB72047}"/>
    <dgm:cxn modelId="{8779CBDE-E794-4453-AA34-438992F62E7F}" type="presOf" srcId="{0F087E4B-5180-42A9-9582-A34D867D7C5C}" destId="{B6B66D6B-924D-4624-A7F0-3EA87944E576}" srcOrd="1" destOrd="0" presId="urn:microsoft.com/office/officeart/2005/8/layout/hProcess7"/>
    <dgm:cxn modelId="{4661605F-A3B5-4FFD-AE11-5EA55932C23D}" type="presParOf" srcId="{0CE9F2C1-2273-4F24-948A-8D70CCA4A16B}" destId="{D33BA102-16CE-492A-BE1E-CFE9347555C1}" srcOrd="0" destOrd="0" presId="urn:microsoft.com/office/officeart/2005/8/layout/hProcess7"/>
    <dgm:cxn modelId="{00E3E738-DA9E-4582-8370-50D53925D8E7}" type="presParOf" srcId="{D33BA102-16CE-492A-BE1E-CFE9347555C1}" destId="{0B833813-BCAE-44AF-9BF1-6318F1783B30}" srcOrd="0" destOrd="0" presId="urn:microsoft.com/office/officeart/2005/8/layout/hProcess7"/>
    <dgm:cxn modelId="{57DF2892-20F3-4C37-A5CD-84260EC6A1CC}" type="presParOf" srcId="{D33BA102-16CE-492A-BE1E-CFE9347555C1}" destId="{F3EC4DD8-F464-4C90-B485-DD5E862D80FA}" srcOrd="1" destOrd="0" presId="urn:microsoft.com/office/officeart/2005/8/layout/hProcess7"/>
    <dgm:cxn modelId="{7CE3FC0C-0FCE-4D32-867F-2F25C7D49117}" type="presParOf" srcId="{D33BA102-16CE-492A-BE1E-CFE9347555C1}" destId="{BDD5C1F7-E912-4EEE-87BF-CBE921A65D7D}" srcOrd="2" destOrd="0" presId="urn:microsoft.com/office/officeart/2005/8/layout/hProcess7"/>
    <dgm:cxn modelId="{56C0F07D-2FF7-45A2-A119-B72D3480AB91}" type="presParOf" srcId="{0CE9F2C1-2273-4F24-948A-8D70CCA4A16B}" destId="{609B9FE9-E29C-4F61-95A6-0766A3CAEDD6}" srcOrd="1" destOrd="0" presId="urn:microsoft.com/office/officeart/2005/8/layout/hProcess7"/>
    <dgm:cxn modelId="{8BC3B90B-3860-4E0D-9020-5E2A317494EA}" type="presParOf" srcId="{0CE9F2C1-2273-4F24-948A-8D70CCA4A16B}" destId="{7D1DA058-8E4B-47DE-B42D-E23E755C2D8B}" srcOrd="2" destOrd="0" presId="urn:microsoft.com/office/officeart/2005/8/layout/hProcess7"/>
    <dgm:cxn modelId="{20A0E174-A1E3-4477-900D-12C9ADF9ADE1}" type="presParOf" srcId="{7D1DA058-8E4B-47DE-B42D-E23E755C2D8B}" destId="{298FAC75-4C5C-43C7-B77B-06890DDFDBCA}" srcOrd="0" destOrd="0" presId="urn:microsoft.com/office/officeart/2005/8/layout/hProcess7"/>
    <dgm:cxn modelId="{1B56892E-2176-4ECC-A30D-DBD64311B4A7}" type="presParOf" srcId="{7D1DA058-8E4B-47DE-B42D-E23E755C2D8B}" destId="{B5EACB9C-AEB1-4314-B0BD-7CCF385E32E5}" srcOrd="1" destOrd="0" presId="urn:microsoft.com/office/officeart/2005/8/layout/hProcess7"/>
    <dgm:cxn modelId="{8DA13AB1-42E8-4172-9516-351713319F25}" type="presParOf" srcId="{7D1DA058-8E4B-47DE-B42D-E23E755C2D8B}" destId="{85912E9D-7732-4F5A-8C27-8E2C2A250404}" srcOrd="2" destOrd="0" presId="urn:microsoft.com/office/officeart/2005/8/layout/hProcess7"/>
    <dgm:cxn modelId="{1C0222B6-AB91-4B0F-9AB5-02814659B06B}" type="presParOf" srcId="{0CE9F2C1-2273-4F24-948A-8D70CCA4A16B}" destId="{017C95DF-4DD0-4314-A468-5DA0471E3AFA}" srcOrd="3" destOrd="0" presId="urn:microsoft.com/office/officeart/2005/8/layout/hProcess7"/>
    <dgm:cxn modelId="{73ADDAA6-F995-4AAC-82D4-B52ED17A1B8C}" type="presParOf" srcId="{0CE9F2C1-2273-4F24-948A-8D70CCA4A16B}" destId="{CD44334C-03DF-4700-9D8E-72779EF12006}" srcOrd="4" destOrd="0" presId="urn:microsoft.com/office/officeart/2005/8/layout/hProcess7"/>
    <dgm:cxn modelId="{E335FCE8-EBFA-4CD6-9988-5DBFB8164493}" type="presParOf" srcId="{CD44334C-03DF-4700-9D8E-72779EF12006}" destId="{1472A0B2-7119-4D10-953C-602EF3C8C165}" srcOrd="0" destOrd="0" presId="urn:microsoft.com/office/officeart/2005/8/layout/hProcess7"/>
    <dgm:cxn modelId="{64AC998E-8338-4713-85F1-FA895DF20F71}" type="presParOf" srcId="{CD44334C-03DF-4700-9D8E-72779EF12006}" destId="{B6B66D6B-924D-4624-A7F0-3EA87944E576}" srcOrd="1" destOrd="0" presId="urn:microsoft.com/office/officeart/2005/8/layout/hProcess7"/>
    <dgm:cxn modelId="{75C497FF-54C0-42D1-97D5-9DE2CF833F2D}" type="presParOf" srcId="{CD44334C-03DF-4700-9D8E-72779EF12006}" destId="{8D257957-65EB-405C-A009-CE325A6901E1}" srcOrd="2" destOrd="0" presId="urn:microsoft.com/office/officeart/2005/8/layout/hProcess7"/>
    <dgm:cxn modelId="{834EE045-42F3-4266-8C92-AD7D863B839E}" type="presParOf" srcId="{0CE9F2C1-2273-4F24-948A-8D70CCA4A16B}" destId="{A443F665-EB67-4456-942D-EF5F06B4DB1B}" srcOrd="5" destOrd="0" presId="urn:microsoft.com/office/officeart/2005/8/layout/hProcess7"/>
    <dgm:cxn modelId="{5FA80AF3-495D-4C56-8E76-5C75319DD534}" type="presParOf" srcId="{0CE9F2C1-2273-4F24-948A-8D70CCA4A16B}" destId="{AE0C3B47-B57C-4D19-B7EF-00EE827CE4BF}" srcOrd="6" destOrd="0" presId="urn:microsoft.com/office/officeart/2005/8/layout/hProcess7"/>
    <dgm:cxn modelId="{6551793F-01D7-4C34-95C3-FD77EFF96486}" type="presParOf" srcId="{AE0C3B47-B57C-4D19-B7EF-00EE827CE4BF}" destId="{9444D54C-0017-44D2-BED6-B475E43D90F6}" srcOrd="0" destOrd="0" presId="urn:microsoft.com/office/officeart/2005/8/layout/hProcess7"/>
    <dgm:cxn modelId="{842DEB3D-1583-4F08-9930-39CA26680864}" type="presParOf" srcId="{AE0C3B47-B57C-4D19-B7EF-00EE827CE4BF}" destId="{9CFCD7EF-B74D-413D-9688-0EB5820320AD}" srcOrd="1" destOrd="0" presId="urn:microsoft.com/office/officeart/2005/8/layout/hProcess7"/>
    <dgm:cxn modelId="{81B8D0EA-0BA3-4A03-B1E0-30C276F0F5A4}" type="presParOf" srcId="{AE0C3B47-B57C-4D19-B7EF-00EE827CE4BF}" destId="{A03FEEAD-AE30-405E-BE64-16A507F10D87}" srcOrd="2" destOrd="0" presId="urn:microsoft.com/office/officeart/2005/8/layout/hProcess7"/>
    <dgm:cxn modelId="{D303EDFF-6DCA-40E6-891C-2A5DF976F592}" type="presParOf" srcId="{0CE9F2C1-2273-4F24-948A-8D70CCA4A16B}" destId="{79583FB9-54BC-4616-97A9-68B29733AFD0}" srcOrd="7" destOrd="0" presId="urn:microsoft.com/office/officeart/2005/8/layout/hProcess7"/>
    <dgm:cxn modelId="{30B9AD5D-1EA2-4E33-8815-5F5015F3A5F0}" type="presParOf" srcId="{0CE9F2C1-2273-4F24-948A-8D70CCA4A16B}" destId="{92BE6553-760B-43DD-96BE-5E4685D51B9F}" srcOrd="8" destOrd="0" presId="urn:microsoft.com/office/officeart/2005/8/layout/hProcess7"/>
    <dgm:cxn modelId="{3205BDDC-561C-4AD7-99F5-F29DB6C7C1BA}" type="presParOf" srcId="{92BE6553-760B-43DD-96BE-5E4685D51B9F}" destId="{1B42906B-D8CD-43B8-B433-C2CDE5B44440}" srcOrd="0" destOrd="0" presId="urn:microsoft.com/office/officeart/2005/8/layout/hProcess7"/>
    <dgm:cxn modelId="{2B16CF22-F3BB-467D-AE41-22C50547DACA}" type="presParOf" srcId="{92BE6553-760B-43DD-96BE-5E4685D51B9F}" destId="{B80A8C5E-7376-411F-B6D1-5CE39E145DD5}" srcOrd="1" destOrd="0" presId="urn:microsoft.com/office/officeart/2005/8/layout/hProcess7"/>
    <dgm:cxn modelId="{CE07DAE6-4863-487F-B129-4732DE09C382}" type="presParOf" srcId="{92BE6553-760B-43DD-96BE-5E4685D51B9F}" destId="{E1557858-35A6-403A-8AFF-311BFEAB09A6}"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238DD3-5648-4949-840A-72DDFA165549}"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5279F803-9EC2-4C94-91A5-61B6E2D63CBE}">
      <dgm:prSet phldrT="[Text]"/>
      <dgm:spPr/>
      <dgm:t>
        <a:bodyPr/>
        <a:lstStyle/>
        <a:p>
          <a:r>
            <a:rPr lang="fa-IR" dirty="0"/>
            <a:t> </a:t>
          </a:r>
          <a:endParaRPr lang="en-US" dirty="0"/>
        </a:p>
      </dgm:t>
    </dgm:pt>
    <dgm:pt modelId="{DF133E2A-2150-4F3A-8236-3EE2FF9D31A2}" type="parTrans" cxnId="{8840BA48-CF70-4003-A0D5-A2E61C572FAB}">
      <dgm:prSet/>
      <dgm:spPr/>
      <dgm:t>
        <a:bodyPr/>
        <a:lstStyle/>
        <a:p>
          <a:endParaRPr lang="en-US"/>
        </a:p>
      </dgm:t>
    </dgm:pt>
    <dgm:pt modelId="{D1565497-D984-4679-B0BF-3121AD14AC3E}" type="sibTrans" cxnId="{8840BA48-CF70-4003-A0D5-A2E61C572FAB}">
      <dgm:prSet/>
      <dgm:spPr/>
      <dgm:t>
        <a:bodyPr/>
        <a:lstStyle/>
        <a:p>
          <a:endParaRPr lang="en-US"/>
        </a:p>
      </dgm:t>
    </dgm:pt>
    <dgm:pt modelId="{452B0597-5233-4107-90F4-96C3C8B072D2}">
      <dgm:prSet phldrT="[Text]"/>
      <dgm:spPr/>
      <dgm:t>
        <a:bodyPr/>
        <a:lstStyle/>
        <a:p>
          <a:r>
            <a:rPr lang="fa-IR" dirty="0"/>
            <a:t> </a:t>
          </a:r>
          <a:endParaRPr lang="en-US" dirty="0"/>
        </a:p>
      </dgm:t>
    </dgm:pt>
    <dgm:pt modelId="{0BDB5569-0222-49E8-A322-DCEAC6F33EF2}" type="parTrans" cxnId="{AD096449-1B85-4071-B85F-CBDCC6651C20}">
      <dgm:prSet/>
      <dgm:spPr/>
      <dgm:t>
        <a:bodyPr/>
        <a:lstStyle/>
        <a:p>
          <a:endParaRPr lang="en-US"/>
        </a:p>
      </dgm:t>
    </dgm:pt>
    <dgm:pt modelId="{A574A9FA-B4EA-4B30-8CFD-E366530D43FB}" type="sibTrans" cxnId="{AD096449-1B85-4071-B85F-CBDCC6651C20}">
      <dgm:prSet/>
      <dgm:spPr/>
      <dgm:t>
        <a:bodyPr/>
        <a:lstStyle/>
        <a:p>
          <a:endParaRPr lang="en-US"/>
        </a:p>
      </dgm:t>
    </dgm:pt>
    <dgm:pt modelId="{DD1E7BE9-C571-4FFB-8CCF-402794736755}">
      <dgm:prSet phldrT="[Text]"/>
      <dgm:spPr/>
      <dgm:t>
        <a:bodyPr/>
        <a:lstStyle/>
        <a:p>
          <a:r>
            <a:rPr lang="fa-IR" dirty="0"/>
            <a:t> </a:t>
          </a:r>
          <a:endParaRPr lang="en-US" dirty="0"/>
        </a:p>
      </dgm:t>
    </dgm:pt>
    <dgm:pt modelId="{8A98842F-0A0B-48C5-A7DE-41BCE5BC22B9}" type="parTrans" cxnId="{E751FEE5-4D54-4323-845A-7A15BBA5E367}">
      <dgm:prSet/>
      <dgm:spPr/>
      <dgm:t>
        <a:bodyPr/>
        <a:lstStyle/>
        <a:p>
          <a:endParaRPr lang="en-US"/>
        </a:p>
      </dgm:t>
    </dgm:pt>
    <dgm:pt modelId="{C4B845B6-FDBC-49C1-91EC-406356CCF8E4}" type="sibTrans" cxnId="{E751FEE5-4D54-4323-845A-7A15BBA5E367}">
      <dgm:prSet/>
      <dgm:spPr/>
      <dgm:t>
        <a:bodyPr/>
        <a:lstStyle/>
        <a:p>
          <a:endParaRPr lang="en-US"/>
        </a:p>
      </dgm:t>
    </dgm:pt>
    <dgm:pt modelId="{87701DCB-C48D-417E-B4B0-8BE5729302AC}">
      <dgm:prSet phldrT="[Text]"/>
      <dgm:spPr/>
      <dgm:t>
        <a:bodyPr/>
        <a:lstStyle/>
        <a:p>
          <a:r>
            <a:rPr lang="fa-IR" dirty="0"/>
            <a:t> </a:t>
          </a:r>
          <a:endParaRPr lang="en-US" dirty="0"/>
        </a:p>
      </dgm:t>
    </dgm:pt>
    <dgm:pt modelId="{EBC6B418-212F-4E18-BD39-D4791513D8E6}" type="parTrans" cxnId="{7BCA3849-9028-46C1-8A81-7945ACBAEFE1}">
      <dgm:prSet/>
      <dgm:spPr/>
      <dgm:t>
        <a:bodyPr/>
        <a:lstStyle/>
        <a:p>
          <a:endParaRPr lang="en-US"/>
        </a:p>
      </dgm:t>
    </dgm:pt>
    <dgm:pt modelId="{836F503C-1F05-4E1D-B045-EA346980A697}" type="sibTrans" cxnId="{7BCA3849-9028-46C1-8A81-7945ACBAEFE1}">
      <dgm:prSet/>
      <dgm:spPr/>
      <dgm:t>
        <a:bodyPr/>
        <a:lstStyle/>
        <a:p>
          <a:endParaRPr lang="en-US"/>
        </a:p>
      </dgm:t>
    </dgm:pt>
    <dgm:pt modelId="{CADE0C27-4320-4996-88A2-BF6885FF7CA4}">
      <dgm:prSet phldrT="[Text]"/>
      <dgm:spPr/>
      <dgm:t>
        <a:bodyPr/>
        <a:lstStyle/>
        <a:p>
          <a:r>
            <a:rPr lang="fa-IR" dirty="0"/>
            <a:t> </a:t>
          </a:r>
          <a:endParaRPr lang="en-US" dirty="0"/>
        </a:p>
      </dgm:t>
    </dgm:pt>
    <dgm:pt modelId="{6B035C61-D429-4B3A-BCFC-2F9155FD547D}" type="parTrans" cxnId="{5636261E-2604-49E1-AB48-34164C234E80}">
      <dgm:prSet/>
      <dgm:spPr/>
      <dgm:t>
        <a:bodyPr/>
        <a:lstStyle/>
        <a:p>
          <a:endParaRPr lang="en-US"/>
        </a:p>
      </dgm:t>
    </dgm:pt>
    <dgm:pt modelId="{64D36B6B-257F-4265-BBC2-6407817BB607}" type="sibTrans" cxnId="{5636261E-2604-49E1-AB48-34164C234E80}">
      <dgm:prSet/>
      <dgm:spPr/>
      <dgm:t>
        <a:bodyPr/>
        <a:lstStyle/>
        <a:p>
          <a:endParaRPr lang="en-US"/>
        </a:p>
      </dgm:t>
    </dgm:pt>
    <dgm:pt modelId="{FD6C5378-F893-4A48-A418-8D8CCE171BA3}" type="pres">
      <dgm:prSet presAssocID="{62238DD3-5648-4949-840A-72DDFA165549}" presName="Name0" presStyleCnt="0">
        <dgm:presLayoutVars>
          <dgm:chMax val="7"/>
          <dgm:chPref val="5"/>
        </dgm:presLayoutVars>
      </dgm:prSet>
      <dgm:spPr/>
    </dgm:pt>
    <dgm:pt modelId="{B2343727-B1BE-4C8B-B94B-D65E397F2F26}" type="pres">
      <dgm:prSet presAssocID="{62238DD3-5648-4949-840A-72DDFA165549}" presName="arrowNode" presStyleLbl="node1" presStyleIdx="0" presStyleCnt="1" custAng="2289354" custScaleX="66949" custScaleY="58467" custLinFactNeighborX="97626" custLinFactNeighborY="-20662"/>
      <dgm:spPr/>
    </dgm:pt>
    <dgm:pt modelId="{15BC20D2-D546-43AB-8B87-C007B8C73A8F}" type="pres">
      <dgm:prSet presAssocID="{5279F803-9EC2-4C94-91A5-61B6E2D63CBE}" presName="txNode1" presStyleLbl="revTx" presStyleIdx="0" presStyleCnt="5">
        <dgm:presLayoutVars>
          <dgm:bulletEnabled val="1"/>
        </dgm:presLayoutVars>
      </dgm:prSet>
      <dgm:spPr/>
    </dgm:pt>
    <dgm:pt modelId="{B09AFAB8-085B-40CE-B19C-D0C6DE32E2B3}" type="pres">
      <dgm:prSet presAssocID="{452B0597-5233-4107-90F4-96C3C8B072D2}" presName="txNode2" presStyleLbl="revTx" presStyleIdx="1" presStyleCnt="5">
        <dgm:presLayoutVars>
          <dgm:bulletEnabled val="1"/>
        </dgm:presLayoutVars>
      </dgm:prSet>
      <dgm:spPr/>
    </dgm:pt>
    <dgm:pt modelId="{F05191E1-7E97-4716-BAF8-5CA7944B93ED}" type="pres">
      <dgm:prSet presAssocID="{A574A9FA-B4EA-4B30-8CFD-E366530D43FB}" presName="dotNode2" presStyleCnt="0"/>
      <dgm:spPr/>
    </dgm:pt>
    <dgm:pt modelId="{DA12F2BF-4686-4A86-81A9-C3F43109D84C}" type="pres">
      <dgm:prSet presAssocID="{A574A9FA-B4EA-4B30-8CFD-E366530D43FB}" presName="dotRepeatNode" presStyleLbl="fgShp" presStyleIdx="0" presStyleCnt="3"/>
      <dgm:spPr/>
    </dgm:pt>
    <dgm:pt modelId="{E7D1DD36-1F20-4CC0-AC36-769BE0CD8203}" type="pres">
      <dgm:prSet presAssocID="{DD1E7BE9-C571-4FFB-8CCF-402794736755}" presName="txNode3" presStyleLbl="revTx" presStyleIdx="2" presStyleCnt="5">
        <dgm:presLayoutVars>
          <dgm:bulletEnabled val="1"/>
        </dgm:presLayoutVars>
      </dgm:prSet>
      <dgm:spPr/>
    </dgm:pt>
    <dgm:pt modelId="{D9371565-0D8C-470E-8AF1-FF6950F93A8D}" type="pres">
      <dgm:prSet presAssocID="{C4B845B6-FDBC-49C1-91EC-406356CCF8E4}" presName="dotNode3" presStyleCnt="0"/>
      <dgm:spPr/>
    </dgm:pt>
    <dgm:pt modelId="{6BBE30F1-D675-4B1D-8A39-B4DAFBC80ACF}" type="pres">
      <dgm:prSet presAssocID="{C4B845B6-FDBC-49C1-91EC-406356CCF8E4}" presName="dotRepeatNode" presStyleLbl="fgShp" presStyleIdx="1" presStyleCnt="3"/>
      <dgm:spPr/>
    </dgm:pt>
    <dgm:pt modelId="{6D63F2F4-8729-44B9-9C0E-3B52F930AB7C}" type="pres">
      <dgm:prSet presAssocID="{87701DCB-C48D-417E-B4B0-8BE5729302AC}" presName="txNode4" presStyleLbl="revTx" presStyleIdx="3" presStyleCnt="5">
        <dgm:presLayoutVars>
          <dgm:bulletEnabled val="1"/>
        </dgm:presLayoutVars>
      </dgm:prSet>
      <dgm:spPr/>
    </dgm:pt>
    <dgm:pt modelId="{BE0C028D-8953-4EC3-B509-0E71ED0E6EAC}" type="pres">
      <dgm:prSet presAssocID="{836F503C-1F05-4E1D-B045-EA346980A697}" presName="dotNode4" presStyleCnt="0"/>
      <dgm:spPr/>
    </dgm:pt>
    <dgm:pt modelId="{147C26DD-CD68-4400-9E87-5AC2F6CFCF59}" type="pres">
      <dgm:prSet presAssocID="{836F503C-1F05-4E1D-B045-EA346980A697}" presName="dotRepeatNode" presStyleLbl="fgShp" presStyleIdx="2" presStyleCnt="3"/>
      <dgm:spPr/>
    </dgm:pt>
    <dgm:pt modelId="{583CAD08-7880-4B85-8F73-5E3026B59178}" type="pres">
      <dgm:prSet presAssocID="{CADE0C27-4320-4996-88A2-BF6885FF7CA4}" presName="txNode5" presStyleLbl="revTx" presStyleIdx="4" presStyleCnt="5">
        <dgm:presLayoutVars>
          <dgm:bulletEnabled val="1"/>
        </dgm:presLayoutVars>
      </dgm:prSet>
      <dgm:spPr/>
    </dgm:pt>
  </dgm:ptLst>
  <dgm:cxnLst>
    <dgm:cxn modelId="{AE2DC702-9787-4884-9FFB-F9B654E7E4E0}" type="presOf" srcId="{62238DD3-5648-4949-840A-72DDFA165549}" destId="{FD6C5378-F893-4A48-A418-8D8CCE171BA3}" srcOrd="0" destOrd="0" presId="urn:microsoft.com/office/officeart/2009/3/layout/DescendingProcess"/>
    <dgm:cxn modelId="{C9BDFB1B-31C3-48C7-ABD8-009E78D93AE1}" type="presOf" srcId="{836F503C-1F05-4E1D-B045-EA346980A697}" destId="{147C26DD-CD68-4400-9E87-5AC2F6CFCF59}" srcOrd="0" destOrd="0" presId="urn:microsoft.com/office/officeart/2009/3/layout/DescendingProcess"/>
    <dgm:cxn modelId="{5636261E-2604-49E1-AB48-34164C234E80}" srcId="{62238DD3-5648-4949-840A-72DDFA165549}" destId="{CADE0C27-4320-4996-88A2-BF6885FF7CA4}" srcOrd="4" destOrd="0" parTransId="{6B035C61-D429-4B3A-BCFC-2F9155FD547D}" sibTransId="{64D36B6B-257F-4265-BBC2-6407817BB607}"/>
    <dgm:cxn modelId="{F7DF7A65-8299-43C3-AC4A-308B4E066C38}" type="presOf" srcId="{A574A9FA-B4EA-4B30-8CFD-E366530D43FB}" destId="{DA12F2BF-4686-4A86-81A9-C3F43109D84C}" srcOrd="0" destOrd="0" presId="urn:microsoft.com/office/officeart/2009/3/layout/DescendingProcess"/>
    <dgm:cxn modelId="{8840BA48-CF70-4003-A0D5-A2E61C572FAB}" srcId="{62238DD3-5648-4949-840A-72DDFA165549}" destId="{5279F803-9EC2-4C94-91A5-61B6E2D63CBE}" srcOrd="0" destOrd="0" parTransId="{DF133E2A-2150-4F3A-8236-3EE2FF9D31A2}" sibTransId="{D1565497-D984-4679-B0BF-3121AD14AC3E}"/>
    <dgm:cxn modelId="{7BCA3849-9028-46C1-8A81-7945ACBAEFE1}" srcId="{62238DD3-5648-4949-840A-72DDFA165549}" destId="{87701DCB-C48D-417E-B4B0-8BE5729302AC}" srcOrd="3" destOrd="0" parTransId="{EBC6B418-212F-4E18-BD39-D4791513D8E6}" sibTransId="{836F503C-1F05-4E1D-B045-EA346980A697}"/>
    <dgm:cxn modelId="{AD096449-1B85-4071-B85F-CBDCC6651C20}" srcId="{62238DD3-5648-4949-840A-72DDFA165549}" destId="{452B0597-5233-4107-90F4-96C3C8B072D2}" srcOrd="1" destOrd="0" parTransId="{0BDB5569-0222-49E8-A322-DCEAC6F33EF2}" sibTransId="{A574A9FA-B4EA-4B30-8CFD-E366530D43FB}"/>
    <dgm:cxn modelId="{8B4BE755-1F21-4E98-84A5-886B06EC98D3}" type="presOf" srcId="{CADE0C27-4320-4996-88A2-BF6885FF7CA4}" destId="{583CAD08-7880-4B85-8F73-5E3026B59178}" srcOrd="0" destOrd="0" presId="urn:microsoft.com/office/officeart/2009/3/layout/DescendingProcess"/>
    <dgm:cxn modelId="{3F8A9D7A-8AD7-49A1-AAE0-F4313E4B333E}" type="presOf" srcId="{452B0597-5233-4107-90F4-96C3C8B072D2}" destId="{B09AFAB8-085B-40CE-B19C-D0C6DE32E2B3}" srcOrd="0" destOrd="0" presId="urn:microsoft.com/office/officeart/2009/3/layout/DescendingProcess"/>
    <dgm:cxn modelId="{24A2F6C6-E46D-4E2F-B94E-A70182488CB7}" type="presOf" srcId="{87701DCB-C48D-417E-B4B0-8BE5729302AC}" destId="{6D63F2F4-8729-44B9-9C0E-3B52F930AB7C}" srcOrd="0" destOrd="0" presId="urn:microsoft.com/office/officeart/2009/3/layout/DescendingProcess"/>
    <dgm:cxn modelId="{0106E4CE-D65F-4D24-A29E-8DB8FCB4EC1F}" type="presOf" srcId="{DD1E7BE9-C571-4FFB-8CCF-402794736755}" destId="{E7D1DD36-1F20-4CC0-AC36-769BE0CD8203}" srcOrd="0" destOrd="0" presId="urn:microsoft.com/office/officeart/2009/3/layout/DescendingProcess"/>
    <dgm:cxn modelId="{E0209BD3-7668-45B3-8432-2CD454941D70}" type="presOf" srcId="{5279F803-9EC2-4C94-91A5-61B6E2D63CBE}" destId="{15BC20D2-D546-43AB-8B87-C007B8C73A8F}" srcOrd="0" destOrd="0" presId="urn:microsoft.com/office/officeart/2009/3/layout/DescendingProcess"/>
    <dgm:cxn modelId="{E751FEE5-4D54-4323-845A-7A15BBA5E367}" srcId="{62238DD3-5648-4949-840A-72DDFA165549}" destId="{DD1E7BE9-C571-4FFB-8CCF-402794736755}" srcOrd="2" destOrd="0" parTransId="{8A98842F-0A0B-48C5-A7DE-41BCE5BC22B9}" sibTransId="{C4B845B6-FDBC-49C1-91EC-406356CCF8E4}"/>
    <dgm:cxn modelId="{B08D0FF1-6536-4BEE-810B-0511C199542E}" type="presOf" srcId="{C4B845B6-FDBC-49C1-91EC-406356CCF8E4}" destId="{6BBE30F1-D675-4B1D-8A39-B4DAFBC80ACF}" srcOrd="0" destOrd="0" presId="urn:microsoft.com/office/officeart/2009/3/layout/DescendingProcess"/>
    <dgm:cxn modelId="{68F33FB2-AE84-45DC-B5F1-042583B24D48}" type="presParOf" srcId="{FD6C5378-F893-4A48-A418-8D8CCE171BA3}" destId="{B2343727-B1BE-4C8B-B94B-D65E397F2F26}" srcOrd="0" destOrd="0" presId="urn:microsoft.com/office/officeart/2009/3/layout/DescendingProcess"/>
    <dgm:cxn modelId="{F0891587-EB4A-4350-9EFF-15C0E67A61B3}" type="presParOf" srcId="{FD6C5378-F893-4A48-A418-8D8CCE171BA3}" destId="{15BC20D2-D546-43AB-8B87-C007B8C73A8F}" srcOrd="1" destOrd="0" presId="urn:microsoft.com/office/officeart/2009/3/layout/DescendingProcess"/>
    <dgm:cxn modelId="{E158140B-343E-4357-816A-BA1F99D7A5AC}" type="presParOf" srcId="{FD6C5378-F893-4A48-A418-8D8CCE171BA3}" destId="{B09AFAB8-085B-40CE-B19C-D0C6DE32E2B3}" srcOrd="2" destOrd="0" presId="urn:microsoft.com/office/officeart/2009/3/layout/DescendingProcess"/>
    <dgm:cxn modelId="{7BAF0978-C3F4-407C-AA07-8690F516D672}" type="presParOf" srcId="{FD6C5378-F893-4A48-A418-8D8CCE171BA3}" destId="{F05191E1-7E97-4716-BAF8-5CA7944B93ED}" srcOrd="3" destOrd="0" presId="urn:microsoft.com/office/officeart/2009/3/layout/DescendingProcess"/>
    <dgm:cxn modelId="{DF9C5841-F561-4944-98B0-734C8FA64226}" type="presParOf" srcId="{F05191E1-7E97-4716-BAF8-5CA7944B93ED}" destId="{DA12F2BF-4686-4A86-81A9-C3F43109D84C}" srcOrd="0" destOrd="0" presId="urn:microsoft.com/office/officeart/2009/3/layout/DescendingProcess"/>
    <dgm:cxn modelId="{1EAB0D2D-683F-4B0D-BDD4-72804A85B31D}" type="presParOf" srcId="{FD6C5378-F893-4A48-A418-8D8CCE171BA3}" destId="{E7D1DD36-1F20-4CC0-AC36-769BE0CD8203}" srcOrd="4" destOrd="0" presId="urn:microsoft.com/office/officeart/2009/3/layout/DescendingProcess"/>
    <dgm:cxn modelId="{28915BBA-A86D-476C-BEE1-2F656F7073B3}" type="presParOf" srcId="{FD6C5378-F893-4A48-A418-8D8CCE171BA3}" destId="{D9371565-0D8C-470E-8AF1-FF6950F93A8D}" srcOrd="5" destOrd="0" presId="urn:microsoft.com/office/officeart/2009/3/layout/DescendingProcess"/>
    <dgm:cxn modelId="{95078837-CE78-49FA-837D-7E10C646A8B7}" type="presParOf" srcId="{D9371565-0D8C-470E-8AF1-FF6950F93A8D}" destId="{6BBE30F1-D675-4B1D-8A39-B4DAFBC80ACF}" srcOrd="0" destOrd="0" presId="urn:microsoft.com/office/officeart/2009/3/layout/DescendingProcess"/>
    <dgm:cxn modelId="{7A6FF89E-8D99-4E45-A49A-355B70D15586}" type="presParOf" srcId="{FD6C5378-F893-4A48-A418-8D8CCE171BA3}" destId="{6D63F2F4-8729-44B9-9C0E-3B52F930AB7C}" srcOrd="6" destOrd="0" presId="urn:microsoft.com/office/officeart/2009/3/layout/DescendingProcess"/>
    <dgm:cxn modelId="{51EC51A3-71B4-42BB-B803-190989EF6872}" type="presParOf" srcId="{FD6C5378-F893-4A48-A418-8D8CCE171BA3}" destId="{BE0C028D-8953-4EC3-B509-0E71ED0E6EAC}" srcOrd="7" destOrd="0" presId="urn:microsoft.com/office/officeart/2009/3/layout/DescendingProcess"/>
    <dgm:cxn modelId="{BF500E9B-F9A1-47B0-8A18-C2F3CEA7098E}" type="presParOf" srcId="{BE0C028D-8953-4EC3-B509-0E71ED0E6EAC}" destId="{147C26DD-CD68-4400-9E87-5AC2F6CFCF59}" srcOrd="0" destOrd="0" presId="urn:microsoft.com/office/officeart/2009/3/layout/DescendingProcess"/>
    <dgm:cxn modelId="{4F33BB72-D3B4-49D4-9F89-2EF5E6E770D4}" type="presParOf" srcId="{FD6C5378-F893-4A48-A418-8D8CCE171BA3}" destId="{583CAD08-7880-4B85-8F73-5E3026B59178}" srcOrd="8"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9B658-EAAE-4A76-AD70-52AA22AD53C1}">
      <dsp:nvSpPr>
        <dsp:cNvPr id="0" name=""/>
        <dsp:cNvSpPr/>
      </dsp:nvSpPr>
      <dsp:spPr>
        <a:xfrm>
          <a:off x="3560078" y="1752602"/>
          <a:ext cx="531709" cy="491829"/>
        </a:xfrm>
        <a:custGeom>
          <a:avLst/>
          <a:gdLst/>
          <a:ahLst/>
          <a:cxnLst/>
          <a:rect l="0" t="0" r="0" b="0"/>
          <a:pathLst>
            <a:path>
              <a:moveTo>
                <a:pt x="531709" y="0"/>
              </a:moveTo>
              <a:lnTo>
                <a:pt x="531709" y="491829"/>
              </a:lnTo>
              <a:lnTo>
                <a:pt x="0" y="49182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E703CC-FFF0-4229-8046-9A9AFB2E3750}">
      <dsp:nvSpPr>
        <dsp:cNvPr id="0" name=""/>
        <dsp:cNvSpPr/>
      </dsp:nvSpPr>
      <dsp:spPr>
        <a:xfrm>
          <a:off x="3541127" y="1051130"/>
          <a:ext cx="146647" cy="465662"/>
        </a:xfrm>
        <a:custGeom>
          <a:avLst/>
          <a:gdLst/>
          <a:ahLst/>
          <a:cxnLst/>
          <a:rect l="0" t="0" r="0" b="0"/>
          <a:pathLst>
            <a:path>
              <a:moveTo>
                <a:pt x="0" y="0"/>
              </a:moveTo>
              <a:lnTo>
                <a:pt x="0" y="465662"/>
              </a:lnTo>
              <a:lnTo>
                <a:pt x="146647" y="4656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B777D-523C-4B94-BCCC-464856F72181}">
      <dsp:nvSpPr>
        <dsp:cNvPr id="0" name=""/>
        <dsp:cNvSpPr/>
      </dsp:nvSpPr>
      <dsp:spPr>
        <a:xfrm>
          <a:off x="2885136" y="510387"/>
          <a:ext cx="655990" cy="215631"/>
        </a:xfrm>
        <a:custGeom>
          <a:avLst/>
          <a:gdLst/>
          <a:ahLst/>
          <a:cxnLst/>
          <a:rect l="0" t="0" r="0" b="0"/>
          <a:pathLst>
            <a:path>
              <a:moveTo>
                <a:pt x="0" y="0"/>
              </a:moveTo>
              <a:lnTo>
                <a:pt x="0" y="108450"/>
              </a:lnTo>
              <a:lnTo>
                <a:pt x="655990" y="108450"/>
              </a:lnTo>
              <a:lnTo>
                <a:pt x="655990" y="21563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AB201-C3BA-49CD-A853-CE0A67644AC7}">
      <dsp:nvSpPr>
        <dsp:cNvPr id="0" name=""/>
        <dsp:cNvSpPr/>
      </dsp:nvSpPr>
      <dsp:spPr>
        <a:xfrm>
          <a:off x="1797087" y="1752602"/>
          <a:ext cx="641312" cy="491824"/>
        </a:xfrm>
        <a:custGeom>
          <a:avLst/>
          <a:gdLst/>
          <a:ahLst/>
          <a:cxnLst/>
          <a:rect l="0" t="0" r="0" b="0"/>
          <a:pathLst>
            <a:path>
              <a:moveTo>
                <a:pt x="0" y="0"/>
              </a:moveTo>
              <a:lnTo>
                <a:pt x="0" y="491824"/>
              </a:lnTo>
              <a:lnTo>
                <a:pt x="641312" y="49182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CC4A50-5BBC-45B1-BBAA-951E9DE1DF23}">
      <dsp:nvSpPr>
        <dsp:cNvPr id="0" name=""/>
        <dsp:cNvSpPr/>
      </dsp:nvSpPr>
      <dsp:spPr>
        <a:xfrm>
          <a:off x="2178102" y="1051130"/>
          <a:ext cx="91440" cy="465662"/>
        </a:xfrm>
        <a:custGeom>
          <a:avLst/>
          <a:gdLst/>
          <a:ahLst/>
          <a:cxnLst/>
          <a:rect l="0" t="0" r="0" b="0"/>
          <a:pathLst>
            <a:path>
              <a:moveTo>
                <a:pt x="45720" y="0"/>
              </a:moveTo>
              <a:lnTo>
                <a:pt x="60470" y="4656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1554FA-6F42-4823-8CA1-CF82AF3E9564}">
      <dsp:nvSpPr>
        <dsp:cNvPr id="0" name=""/>
        <dsp:cNvSpPr/>
      </dsp:nvSpPr>
      <dsp:spPr>
        <a:xfrm>
          <a:off x="2223822" y="510387"/>
          <a:ext cx="661314" cy="215631"/>
        </a:xfrm>
        <a:custGeom>
          <a:avLst/>
          <a:gdLst/>
          <a:ahLst/>
          <a:cxnLst/>
          <a:rect l="0" t="0" r="0" b="0"/>
          <a:pathLst>
            <a:path>
              <a:moveTo>
                <a:pt x="661314" y="0"/>
              </a:moveTo>
              <a:lnTo>
                <a:pt x="661314" y="108450"/>
              </a:lnTo>
              <a:lnTo>
                <a:pt x="0" y="108450"/>
              </a:lnTo>
              <a:lnTo>
                <a:pt x="0" y="21563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491D8-6A24-49DA-93C3-A3F083EE3117}">
      <dsp:nvSpPr>
        <dsp:cNvPr id="0" name=""/>
        <dsp:cNvSpPr/>
      </dsp:nvSpPr>
      <dsp:spPr>
        <a:xfrm>
          <a:off x="2374749" y="0"/>
          <a:ext cx="1020774" cy="510387"/>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a-IR" sz="1200" b="1" kern="1200" dirty="0"/>
            <a:t>فعالیت های کیفی</a:t>
          </a:r>
          <a:endParaRPr lang="en-US" sz="1200" b="1" kern="1200" dirty="0"/>
        </a:p>
      </dsp:txBody>
      <dsp:txXfrm>
        <a:off x="2374749" y="0"/>
        <a:ext cx="1020774" cy="510387"/>
      </dsp:txXfrm>
    </dsp:sp>
    <dsp:sp modelId="{BD16A5C9-B006-4542-8EAD-50A3CCF9344F}">
      <dsp:nvSpPr>
        <dsp:cNvPr id="0" name=""/>
        <dsp:cNvSpPr/>
      </dsp:nvSpPr>
      <dsp:spPr>
        <a:xfrm>
          <a:off x="1821458" y="726019"/>
          <a:ext cx="804727" cy="325111"/>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a-IR" sz="1200" kern="1200" dirty="0"/>
            <a:t>نوع دوم</a:t>
          </a:r>
          <a:endParaRPr lang="en-US" sz="1200" kern="1200" dirty="0"/>
        </a:p>
      </dsp:txBody>
      <dsp:txXfrm>
        <a:off x="1821458" y="726019"/>
        <a:ext cx="804727" cy="325111"/>
      </dsp:txXfrm>
    </dsp:sp>
    <dsp:sp modelId="{0BB84ABE-A01E-48E8-9BDE-33EACBF7DBEC}">
      <dsp:nvSpPr>
        <dsp:cNvPr id="0" name=""/>
        <dsp:cNvSpPr/>
      </dsp:nvSpPr>
      <dsp:spPr>
        <a:xfrm>
          <a:off x="1355602" y="1280983"/>
          <a:ext cx="882970" cy="471618"/>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a-IR" sz="1200" kern="1200" dirty="0"/>
            <a:t>هزینه های عدم انطباق</a:t>
          </a:r>
          <a:endParaRPr lang="en-US" sz="1200" kern="1200" dirty="0"/>
        </a:p>
      </dsp:txBody>
      <dsp:txXfrm>
        <a:off x="1355602" y="1280983"/>
        <a:ext cx="882970" cy="471618"/>
      </dsp:txXfrm>
    </dsp:sp>
    <dsp:sp modelId="{AC91FF09-11D5-41AB-9F27-A4AD7E256020}">
      <dsp:nvSpPr>
        <dsp:cNvPr id="0" name=""/>
        <dsp:cNvSpPr/>
      </dsp:nvSpPr>
      <dsp:spPr>
        <a:xfrm>
          <a:off x="2438399" y="1989233"/>
          <a:ext cx="1020774" cy="5103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2438399" y="1989233"/>
        <a:ext cx="1020774" cy="510387"/>
      </dsp:txXfrm>
    </dsp:sp>
    <dsp:sp modelId="{EAFD8106-3FFE-4400-BF4C-2262990FB44B}">
      <dsp:nvSpPr>
        <dsp:cNvPr id="0" name=""/>
        <dsp:cNvSpPr/>
      </dsp:nvSpPr>
      <dsp:spPr>
        <a:xfrm>
          <a:off x="3099203" y="726019"/>
          <a:ext cx="883848" cy="325111"/>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a-IR" sz="1200" kern="1200" dirty="0"/>
            <a:t>نوع اول</a:t>
          </a:r>
          <a:endParaRPr lang="en-US" sz="1200" kern="1200" dirty="0"/>
        </a:p>
      </dsp:txBody>
      <dsp:txXfrm>
        <a:off x="3099203" y="726019"/>
        <a:ext cx="883848" cy="325111"/>
      </dsp:txXfrm>
    </dsp:sp>
    <dsp:sp modelId="{7CDD0155-AC85-427B-A52C-7B588C9B1987}">
      <dsp:nvSpPr>
        <dsp:cNvPr id="0" name=""/>
        <dsp:cNvSpPr/>
      </dsp:nvSpPr>
      <dsp:spPr>
        <a:xfrm>
          <a:off x="3687775" y="1280983"/>
          <a:ext cx="808024" cy="471618"/>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kern="1200" dirty="0"/>
            <a:t>هزینه های انطباق</a:t>
          </a:r>
          <a:endParaRPr lang="en-US" sz="1400" kern="1200" dirty="0"/>
        </a:p>
      </dsp:txBody>
      <dsp:txXfrm>
        <a:off x="3687775" y="1280983"/>
        <a:ext cx="808024" cy="471618"/>
      </dsp:txXfrm>
    </dsp:sp>
    <dsp:sp modelId="{B4AC0371-D302-4D18-A314-95307F124029}">
      <dsp:nvSpPr>
        <dsp:cNvPr id="0" name=""/>
        <dsp:cNvSpPr/>
      </dsp:nvSpPr>
      <dsp:spPr>
        <a:xfrm>
          <a:off x="2438399" y="1989238"/>
          <a:ext cx="1121678" cy="510387"/>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a-IR" sz="1400" b="1" kern="1200" dirty="0"/>
            <a:t>هزینه های کیفیت</a:t>
          </a:r>
          <a:endParaRPr lang="en-US" sz="1400" b="1" kern="1200" dirty="0"/>
        </a:p>
      </dsp:txBody>
      <dsp:txXfrm>
        <a:off x="2438399" y="1989238"/>
        <a:ext cx="1121678" cy="510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33813-BCAE-44AF-9BF1-6318F1783B30}">
      <dsp:nvSpPr>
        <dsp:cNvPr id="0" name=""/>
        <dsp:cNvSpPr/>
      </dsp:nvSpPr>
      <dsp:spPr>
        <a:xfrm>
          <a:off x="0" y="0"/>
          <a:ext cx="2171495" cy="609600"/>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fa-IR" sz="1600" kern="1200" dirty="0"/>
            <a:t> </a:t>
          </a:r>
          <a:endParaRPr lang="en-US" sz="1600" kern="1200" dirty="0"/>
        </a:p>
      </dsp:txBody>
      <dsp:txXfrm rot="16200000">
        <a:off x="-32786" y="32786"/>
        <a:ext cx="499872" cy="434299"/>
      </dsp:txXfrm>
    </dsp:sp>
    <dsp:sp modelId="{BDD5C1F7-E912-4EEE-87BF-CBE921A65D7D}">
      <dsp:nvSpPr>
        <dsp:cNvPr id="0" name=""/>
        <dsp:cNvSpPr/>
      </dsp:nvSpPr>
      <dsp:spPr>
        <a:xfrm>
          <a:off x="434299" y="0"/>
          <a:ext cx="1617764" cy="609600"/>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fa-IR" sz="1600" kern="1200" dirty="0"/>
            <a:t>ضعف در خدمت رسانی</a:t>
          </a:r>
          <a:endParaRPr lang="en-US" sz="1600" kern="1200" dirty="0"/>
        </a:p>
      </dsp:txBody>
      <dsp:txXfrm>
        <a:off x="434299" y="0"/>
        <a:ext cx="1617764" cy="609600"/>
      </dsp:txXfrm>
    </dsp:sp>
    <dsp:sp modelId="{1472A0B2-7119-4D10-953C-602EF3C8C165}">
      <dsp:nvSpPr>
        <dsp:cNvPr id="0" name=""/>
        <dsp:cNvSpPr/>
      </dsp:nvSpPr>
      <dsp:spPr>
        <a:xfrm>
          <a:off x="2248002" y="0"/>
          <a:ext cx="2171495" cy="609600"/>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fa-IR" sz="1600" kern="1200" dirty="0"/>
            <a:t> </a:t>
          </a:r>
          <a:endParaRPr lang="en-US" sz="1600" kern="1200" dirty="0"/>
        </a:p>
      </dsp:txBody>
      <dsp:txXfrm rot="16200000">
        <a:off x="2215215" y="32786"/>
        <a:ext cx="499872" cy="434299"/>
      </dsp:txXfrm>
    </dsp:sp>
    <dsp:sp modelId="{B5EACB9C-AEB1-4314-B0BD-7CCF385E32E5}">
      <dsp:nvSpPr>
        <dsp:cNvPr id="0" name=""/>
        <dsp:cNvSpPr/>
      </dsp:nvSpPr>
      <dsp:spPr>
        <a:xfrm rot="5400000">
          <a:off x="2214054" y="359867"/>
          <a:ext cx="89610" cy="325724"/>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257957-65EB-405C-A009-CE325A6901E1}">
      <dsp:nvSpPr>
        <dsp:cNvPr id="0" name=""/>
        <dsp:cNvSpPr/>
      </dsp:nvSpPr>
      <dsp:spPr>
        <a:xfrm>
          <a:off x="2682301" y="0"/>
          <a:ext cx="1617764" cy="609600"/>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fa-IR" sz="1600" kern="1200" dirty="0"/>
            <a:t>مواد خام نا مناسب</a:t>
          </a:r>
          <a:endParaRPr lang="en-US" sz="1600" kern="1200" dirty="0"/>
        </a:p>
      </dsp:txBody>
      <dsp:txXfrm>
        <a:off x="2682301" y="0"/>
        <a:ext cx="1617764" cy="609600"/>
      </dsp:txXfrm>
    </dsp:sp>
    <dsp:sp modelId="{1B42906B-D8CD-43B8-B433-C2CDE5B44440}">
      <dsp:nvSpPr>
        <dsp:cNvPr id="0" name=""/>
        <dsp:cNvSpPr/>
      </dsp:nvSpPr>
      <dsp:spPr>
        <a:xfrm>
          <a:off x="4496004" y="0"/>
          <a:ext cx="2171495" cy="609600"/>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marL="0" lvl="0" indent="0" algn="r" defTabSz="711200">
            <a:lnSpc>
              <a:spcPct val="90000"/>
            </a:lnSpc>
            <a:spcBef>
              <a:spcPct val="0"/>
            </a:spcBef>
            <a:spcAft>
              <a:spcPct val="35000"/>
            </a:spcAft>
            <a:buNone/>
          </a:pPr>
          <a:r>
            <a:rPr lang="fa-IR" sz="1600" kern="1200" dirty="0"/>
            <a:t> </a:t>
          </a:r>
          <a:endParaRPr lang="en-US" sz="1600" kern="1200" dirty="0"/>
        </a:p>
      </dsp:txBody>
      <dsp:txXfrm rot="16200000">
        <a:off x="4463218" y="32786"/>
        <a:ext cx="499872" cy="434299"/>
      </dsp:txXfrm>
    </dsp:sp>
    <dsp:sp modelId="{9CFCD7EF-B74D-413D-9688-0EB5820320AD}">
      <dsp:nvSpPr>
        <dsp:cNvPr id="0" name=""/>
        <dsp:cNvSpPr/>
      </dsp:nvSpPr>
      <dsp:spPr>
        <a:xfrm rot="5400000">
          <a:off x="4461552" y="359867"/>
          <a:ext cx="89610" cy="325724"/>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557858-35A6-403A-8AFF-311BFEAB09A6}">
      <dsp:nvSpPr>
        <dsp:cNvPr id="0" name=""/>
        <dsp:cNvSpPr/>
      </dsp:nvSpPr>
      <dsp:spPr>
        <a:xfrm>
          <a:off x="4930303" y="0"/>
          <a:ext cx="1617764" cy="609600"/>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l" defTabSz="711200">
            <a:lnSpc>
              <a:spcPct val="90000"/>
            </a:lnSpc>
            <a:spcBef>
              <a:spcPct val="0"/>
            </a:spcBef>
            <a:spcAft>
              <a:spcPct val="35000"/>
            </a:spcAft>
            <a:buNone/>
          </a:pPr>
          <a:r>
            <a:rPr lang="fa-IR" sz="1600" kern="1200" dirty="0"/>
            <a:t>وجود ظرفیت بلا استفاده</a:t>
          </a:r>
          <a:endParaRPr lang="en-US" sz="1600" kern="1200" dirty="0"/>
        </a:p>
      </dsp:txBody>
      <dsp:txXfrm>
        <a:off x="4930303" y="0"/>
        <a:ext cx="1617764" cy="609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43727-B1BE-4C8B-B94B-D65E397F2F26}">
      <dsp:nvSpPr>
        <dsp:cNvPr id="0" name=""/>
        <dsp:cNvSpPr/>
      </dsp:nvSpPr>
      <dsp:spPr>
        <a:xfrm rot="6685728">
          <a:off x="4970910" y="749142"/>
          <a:ext cx="1953086" cy="1756881"/>
        </a:xfrm>
        <a:prstGeom prst="swooshArrow">
          <a:avLst>
            <a:gd name="adj1" fmla="val 16310"/>
            <a:gd name="adj2" fmla="val 313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12F2BF-4686-4A86-81A9-C3F43109D84C}">
      <dsp:nvSpPr>
        <dsp:cNvPr id="0" name=""/>
        <dsp:cNvSpPr/>
      </dsp:nvSpPr>
      <dsp:spPr>
        <a:xfrm>
          <a:off x="2362199" y="1128166"/>
          <a:ext cx="88595" cy="88595"/>
        </a:xfrm>
        <a:prstGeom prst="ellipse">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BE30F1-D675-4B1D-8A39-B4DAFBC80ACF}">
      <dsp:nvSpPr>
        <dsp:cNvPr id="0" name=""/>
        <dsp:cNvSpPr/>
      </dsp:nvSpPr>
      <dsp:spPr>
        <a:xfrm>
          <a:off x="2968833" y="1617472"/>
          <a:ext cx="88595" cy="88595"/>
        </a:xfrm>
        <a:prstGeom prst="ellipse">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7C26DD-CD68-4400-9E87-5AC2F6CFCF59}">
      <dsp:nvSpPr>
        <dsp:cNvPr id="0" name=""/>
        <dsp:cNvSpPr/>
      </dsp:nvSpPr>
      <dsp:spPr>
        <a:xfrm>
          <a:off x="3423472" y="2189683"/>
          <a:ext cx="88595" cy="88595"/>
        </a:xfrm>
        <a:prstGeom prst="ellipse">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C20D2-D546-43AB-8B87-C007B8C73A8F}">
      <dsp:nvSpPr>
        <dsp:cNvPr id="0" name=""/>
        <dsp:cNvSpPr/>
      </dsp:nvSpPr>
      <dsp:spPr>
        <a:xfrm>
          <a:off x="812799" y="0"/>
          <a:ext cx="1654048"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marL="0" lvl="0" indent="0" algn="ctr" defTabSz="1733550">
            <a:lnSpc>
              <a:spcPct val="90000"/>
            </a:lnSpc>
            <a:spcBef>
              <a:spcPct val="0"/>
            </a:spcBef>
            <a:spcAft>
              <a:spcPct val="35000"/>
            </a:spcAft>
            <a:buNone/>
          </a:pPr>
          <a:r>
            <a:rPr lang="fa-IR" sz="3900" kern="1200" dirty="0"/>
            <a:t> </a:t>
          </a:r>
          <a:endParaRPr lang="en-US" sz="3900" kern="1200" dirty="0"/>
        </a:p>
      </dsp:txBody>
      <dsp:txXfrm>
        <a:off x="812799" y="0"/>
        <a:ext cx="1654048" cy="650240"/>
      </dsp:txXfrm>
    </dsp:sp>
    <dsp:sp modelId="{B09AFAB8-085B-40CE-B19C-D0C6DE32E2B3}">
      <dsp:nvSpPr>
        <dsp:cNvPr id="0" name=""/>
        <dsp:cNvSpPr/>
      </dsp:nvSpPr>
      <dsp:spPr>
        <a:xfrm>
          <a:off x="2869183" y="847344"/>
          <a:ext cx="2414016"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1733550">
            <a:lnSpc>
              <a:spcPct val="90000"/>
            </a:lnSpc>
            <a:spcBef>
              <a:spcPct val="0"/>
            </a:spcBef>
            <a:spcAft>
              <a:spcPct val="35000"/>
            </a:spcAft>
            <a:buNone/>
          </a:pPr>
          <a:r>
            <a:rPr lang="fa-IR" sz="3900" kern="1200" dirty="0"/>
            <a:t> </a:t>
          </a:r>
          <a:endParaRPr lang="en-US" sz="3900" kern="1200" dirty="0"/>
        </a:p>
      </dsp:txBody>
      <dsp:txXfrm>
        <a:off x="2869183" y="847344"/>
        <a:ext cx="2414016" cy="650240"/>
      </dsp:txXfrm>
    </dsp:sp>
    <dsp:sp modelId="{E7D1DD36-1F20-4CC0-AC36-769BE0CD8203}">
      <dsp:nvSpPr>
        <dsp:cNvPr id="0" name=""/>
        <dsp:cNvSpPr/>
      </dsp:nvSpPr>
      <dsp:spPr>
        <a:xfrm>
          <a:off x="812799" y="1336649"/>
          <a:ext cx="1922272"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r" defTabSz="1733550">
            <a:lnSpc>
              <a:spcPct val="90000"/>
            </a:lnSpc>
            <a:spcBef>
              <a:spcPct val="0"/>
            </a:spcBef>
            <a:spcAft>
              <a:spcPct val="35000"/>
            </a:spcAft>
            <a:buNone/>
          </a:pPr>
          <a:r>
            <a:rPr lang="fa-IR" sz="3900" kern="1200" dirty="0"/>
            <a:t> </a:t>
          </a:r>
          <a:endParaRPr lang="en-US" sz="3900" kern="1200" dirty="0"/>
        </a:p>
      </dsp:txBody>
      <dsp:txXfrm>
        <a:off x="812799" y="1336649"/>
        <a:ext cx="1922272" cy="650240"/>
      </dsp:txXfrm>
    </dsp:sp>
    <dsp:sp modelId="{6D63F2F4-8729-44B9-9C0E-3B52F930AB7C}">
      <dsp:nvSpPr>
        <dsp:cNvPr id="0" name=""/>
        <dsp:cNvSpPr/>
      </dsp:nvSpPr>
      <dsp:spPr>
        <a:xfrm>
          <a:off x="3807968" y="1908860"/>
          <a:ext cx="1475231"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1733550">
            <a:lnSpc>
              <a:spcPct val="90000"/>
            </a:lnSpc>
            <a:spcBef>
              <a:spcPct val="0"/>
            </a:spcBef>
            <a:spcAft>
              <a:spcPct val="35000"/>
            </a:spcAft>
            <a:buNone/>
          </a:pPr>
          <a:r>
            <a:rPr lang="fa-IR" sz="3900" kern="1200" dirty="0"/>
            <a:t> </a:t>
          </a:r>
          <a:endParaRPr lang="en-US" sz="3900" kern="1200" dirty="0"/>
        </a:p>
      </dsp:txBody>
      <dsp:txXfrm>
        <a:off x="3807968" y="1908860"/>
        <a:ext cx="1475231" cy="650240"/>
      </dsp:txXfrm>
    </dsp:sp>
    <dsp:sp modelId="{583CAD08-7880-4B85-8F73-5E3026B59178}">
      <dsp:nvSpPr>
        <dsp:cNvPr id="0" name=""/>
        <dsp:cNvSpPr/>
      </dsp:nvSpPr>
      <dsp:spPr>
        <a:xfrm>
          <a:off x="3047999" y="3413759"/>
          <a:ext cx="2235200" cy="6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1733550">
            <a:lnSpc>
              <a:spcPct val="90000"/>
            </a:lnSpc>
            <a:spcBef>
              <a:spcPct val="0"/>
            </a:spcBef>
            <a:spcAft>
              <a:spcPct val="35000"/>
            </a:spcAft>
            <a:buNone/>
          </a:pPr>
          <a:r>
            <a:rPr lang="fa-IR" sz="3900" kern="1200" dirty="0"/>
            <a:t> </a:t>
          </a:r>
          <a:endParaRPr lang="en-US" sz="3900" kern="1200" dirty="0"/>
        </a:p>
      </dsp:txBody>
      <dsp:txXfrm>
        <a:off x="3047999" y="3413759"/>
        <a:ext cx="2235200" cy="6502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E2CB1-E0E7-43F0-8D55-D5CD077C5BE7}" type="datetimeFigureOut">
              <a:rPr lang="en-US" smtClean="0"/>
              <a:t>9/19/2023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D4106-192B-49A4-99E2-1BDAD9053FCB}" type="slidenum">
              <a:rPr lang="en-US" smtClean="0"/>
              <a:t>‹#›</a:t>
            </a:fld>
            <a:endParaRPr lang="en-US"/>
          </a:p>
        </p:txBody>
      </p:sp>
    </p:spTree>
    <p:extLst>
      <p:ext uri="{BB962C8B-B14F-4D97-AF65-F5344CB8AC3E}">
        <p14:creationId xmlns:p14="http://schemas.microsoft.com/office/powerpoint/2010/main" val="256723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D4106-192B-49A4-99E2-1BDAD9053FCB}" type="slidenum">
              <a:rPr lang="en-US" smtClean="0"/>
              <a:t>25</a:t>
            </a:fld>
            <a:endParaRPr lang="en-US"/>
          </a:p>
        </p:txBody>
      </p:sp>
    </p:spTree>
    <p:extLst>
      <p:ext uri="{BB962C8B-B14F-4D97-AF65-F5344CB8AC3E}">
        <p14:creationId xmlns:p14="http://schemas.microsoft.com/office/powerpoint/2010/main" val="222626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D4106-192B-49A4-99E2-1BDAD9053FCB}" type="slidenum">
              <a:rPr lang="en-US" smtClean="0"/>
              <a:t>29</a:t>
            </a:fld>
            <a:endParaRPr lang="en-US"/>
          </a:p>
        </p:txBody>
      </p:sp>
    </p:spTree>
    <p:extLst>
      <p:ext uri="{BB962C8B-B14F-4D97-AF65-F5344CB8AC3E}">
        <p14:creationId xmlns:p14="http://schemas.microsoft.com/office/powerpoint/2010/main" val="278269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9/19/2023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Autofit/>
          </a:bodyPr>
          <a:lstStyle/>
          <a:p>
            <a:r>
              <a:rPr lang="fa-IR" sz="9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بسمه تعالی</a:t>
            </a:r>
            <a:endParaRPr lang="en-US" sz="9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Subtitle 2"/>
          <p:cNvSpPr>
            <a:spLocks noGrp="1"/>
          </p:cNvSpPr>
          <p:nvPr>
            <p:ph type="subTitle" idx="1"/>
          </p:nvPr>
        </p:nvSpPr>
        <p:spPr/>
        <p:txBody>
          <a:bodyPr>
            <a:normAutofit/>
          </a:bodyPr>
          <a:lstStyle/>
          <a:p>
            <a:r>
              <a:rPr lang="fa-IR" sz="2800" dirty="0">
                <a:solidFill>
                  <a:schemeClr val="tx1"/>
                </a:solidFill>
              </a:rPr>
              <a:t>مبحث: هزینه یابی کیفیت</a:t>
            </a:r>
          </a:p>
          <a:p>
            <a:r>
              <a:rPr lang="fa-IR" sz="2800" dirty="0">
                <a:solidFill>
                  <a:schemeClr val="tx1"/>
                </a:solidFill>
              </a:rPr>
              <a:t>استاد: سیده عاطفه حسینی</a:t>
            </a:r>
          </a:p>
        </p:txBody>
      </p:sp>
      <p:sp>
        <p:nvSpPr>
          <p:cNvPr id="5" name="TextBox 4">
            <a:extLst>
              <a:ext uri="{FF2B5EF4-FFF2-40B4-BE49-F238E27FC236}">
                <a16:creationId xmlns:a16="http://schemas.microsoft.com/office/drawing/2014/main" id="{42689254-91D7-4B1F-B41B-CDF9DCD8F95B}"/>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07583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a:buNone/>
            </a:pPr>
            <a:r>
              <a:rPr lang="fa-IR" sz="2000" dirty="0"/>
              <a:t>فرض مهم این مدل آن است که افزایش هزینه هایپیشگیری و ارزیابی هزینه های شکست را کاهش میدهد و افزایش در هزینه های پیشگیری هزینه های ارزیابی را نیز کاهش می دهند. دکتر جوران معتقد است هزینه های کیفیت شامل هزینه های دستیابی به کیفیت خوب و همچنین شامل هزینه های ناشی از کیفیت بد است.</a:t>
            </a:r>
          </a:p>
          <a:p>
            <a:pPr marL="0" indent="0" algn="r">
              <a:buNone/>
            </a:pPr>
            <a:r>
              <a:rPr lang="fa-IR" sz="2000" dirty="0"/>
              <a:t> گروه های هزینه کیفیت در این مدل به شرح زیر است:</a:t>
            </a:r>
          </a:p>
          <a:p>
            <a:pPr marL="0" indent="0" algn="r">
              <a:buNone/>
            </a:pPr>
            <a:endParaRPr lang="fa-IR" sz="1600" dirty="0"/>
          </a:p>
          <a:p>
            <a:pPr marL="0" indent="0" algn="r">
              <a:buNone/>
            </a:pPr>
            <a:r>
              <a:rPr lang="fa-IR" sz="1600" b="1" dirty="0"/>
              <a:t>الف. هزینه های شکست شامل: هزینه های شکست(خرابی) درونی و هزینه های شکست برونی(خرابی برون سازمانی)</a:t>
            </a:r>
          </a:p>
          <a:p>
            <a:pPr marL="0" indent="0" algn="r">
              <a:buNone/>
            </a:pPr>
            <a:r>
              <a:rPr lang="fa-IR" sz="1600" b="1" dirty="0"/>
              <a:t>ب. هزینه های اختیاری: هزینه ارزیابی و هزینه های پیشگیرانه</a:t>
            </a:r>
          </a:p>
          <a:p>
            <a:pPr marL="0" indent="0" algn="r">
              <a:buNone/>
            </a:pPr>
            <a:endParaRPr lang="fa-IR" sz="1600" dirty="0"/>
          </a:p>
          <a:p>
            <a:pPr marL="0" indent="0" algn="r">
              <a:buNone/>
            </a:pPr>
            <a:r>
              <a:rPr lang="fa-IR" sz="1600" dirty="0"/>
              <a:t>هزینه های شکست درونی(درون سازمانی)  این هزینه ها مواردی را در بر میگیرد که ایرادات محصول قبل از تحویل را شامل می شود و سازمان به طرق مختلف(بازرسی و ...) به آن پی می برد این گروه شامل:</a:t>
            </a:r>
          </a:p>
          <a:p>
            <a:pPr marL="0" indent="0" algn="r">
              <a:buNone/>
            </a:pPr>
            <a:endParaRPr lang="fa-IR" sz="1600" dirty="0"/>
          </a:p>
        </p:txBody>
      </p:sp>
      <p:sp>
        <p:nvSpPr>
          <p:cNvPr id="2" name="Title 1"/>
          <p:cNvSpPr>
            <a:spLocks noGrp="1"/>
          </p:cNvSpPr>
          <p:nvPr>
            <p:ph type="title"/>
          </p:nvPr>
        </p:nvSpPr>
        <p:spPr/>
        <p:txBody>
          <a:bodyPr>
            <a:normAutofit/>
          </a:bodyPr>
          <a:lstStyle/>
          <a:p>
            <a:pPr algn="r"/>
            <a:r>
              <a:rPr lang="en-US" sz="2800" b="1" dirty="0"/>
              <a:t> </a:t>
            </a:r>
            <a:r>
              <a:rPr lang="fa-IR" sz="2800" b="1" dirty="0"/>
              <a:t>مدل پیشگیری- ارزیابی- شکست </a:t>
            </a:r>
            <a:r>
              <a:rPr lang="en-US" sz="2800" b="1" dirty="0"/>
              <a:t> (P-A-F) </a:t>
            </a:r>
          </a:p>
        </p:txBody>
      </p:sp>
      <p:sp>
        <p:nvSpPr>
          <p:cNvPr id="4" name="TextBox 3">
            <a:extLst>
              <a:ext uri="{FF2B5EF4-FFF2-40B4-BE49-F238E27FC236}">
                <a16:creationId xmlns:a16="http://schemas.microsoft.com/office/drawing/2014/main" id="{6D3E5F96-B73D-4936-971C-607AFFED9444}"/>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866178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5200"/>
            <a:ext cx="8229600" cy="2620963"/>
          </a:xfrm>
        </p:spPr>
        <p:txBody>
          <a:bodyPr>
            <a:normAutofit/>
          </a:bodyPr>
          <a:lstStyle/>
          <a:p>
            <a:pPr marL="0" indent="0" algn="r">
              <a:buNone/>
            </a:pPr>
            <a:r>
              <a:rPr lang="en-US" sz="1800" dirty="0"/>
              <a:t> </a:t>
            </a:r>
          </a:p>
        </p:txBody>
      </p:sp>
      <p:sp>
        <p:nvSpPr>
          <p:cNvPr id="2" name="Title 1"/>
          <p:cNvSpPr>
            <a:spLocks noGrp="1"/>
          </p:cNvSpPr>
          <p:nvPr>
            <p:ph type="title"/>
          </p:nvPr>
        </p:nvSpPr>
        <p:spPr>
          <a:xfrm>
            <a:off x="381000" y="2362200"/>
            <a:ext cx="8229600" cy="3459162"/>
          </a:xfrm>
        </p:spPr>
        <p:txBody>
          <a:bodyPr>
            <a:noAutofit/>
          </a:bodyPr>
          <a:lstStyle/>
          <a:p>
            <a:pPr algn="r"/>
            <a:br>
              <a:rPr lang="fa-IR" sz="1400" dirty="0"/>
            </a:br>
            <a:br>
              <a:rPr lang="fa-IR" sz="1400" dirty="0"/>
            </a:br>
            <a:br>
              <a:rPr lang="fa-IR" sz="1400" dirty="0">
                <a:solidFill>
                  <a:schemeClr val="tx1"/>
                </a:solidFill>
              </a:rPr>
            </a:br>
            <a:r>
              <a:rPr lang="fa-IR" sz="1800" b="1" dirty="0">
                <a:solidFill>
                  <a:schemeClr val="tx1"/>
                </a:solidFill>
              </a:rPr>
              <a:t>هزینه های درون ریز یا اسقاطی: </a:t>
            </a:r>
            <a:r>
              <a:rPr lang="fa-IR" sz="1800" dirty="0">
                <a:solidFill>
                  <a:schemeClr val="tx1"/>
                </a:solidFill>
              </a:rPr>
              <a:t>که به علت عدم انطباق با مشخصه های تعریف شده ایجاد می شود</a:t>
            </a:r>
            <a:br>
              <a:rPr lang="fa-IR" sz="1800" dirty="0">
                <a:solidFill>
                  <a:schemeClr val="tx1"/>
                </a:solidFill>
              </a:rPr>
            </a:br>
            <a:r>
              <a:rPr lang="fa-IR" sz="1800" b="1" dirty="0">
                <a:solidFill>
                  <a:schemeClr val="tx1"/>
                </a:solidFill>
              </a:rPr>
              <a:t>هزینه های تعمیر و دوباره کاری: </a:t>
            </a:r>
            <a:r>
              <a:rPr lang="fa-IR" sz="1800" dirty="0">
                <a:solidFill>
                  <a:schemeClr val="tx1"/>
                </a:solidFill>
              </a:rPr>
              <a:t>مطابقت نداشتن مشخصه های مورد نیاز قابل استفاده نیستند که با تکرار فعالیت انطبق می یابند. </a:t>
            </a:r>
            <a:br>
              <a:rPr lang="fa-IR" sz="1800" dirty="0">
                <a:solidFill>
                  <a:schemeClr val="tx1"/>
                </a:solidFill>
              </a:rPr>
            </a:br>
            <a:r>
              <a:rPr lang="fa-IR" sz="1800" b="1" dirty="0">
                <a:solidFill>
                  <a:schemeClr val="tx1"/>
                </a:solidFill>
              </a:rPr>
              <a:t>هزینه های تحلیل شکست: </a:t>
            </a:r>
            <a:r>
              <a:rPr lang="fa-IR" sz="1800" dirty="0">
                <a:solidFill>
                  <a:schemeClr val="tx1"/>
                </a:solidFill>
              </a:rPr>
              <a:t>بررسی علل بروز ایراد محصول.</a:t>
            </a:r>
            <a:br>
              <a:rPr lang="fa-IR" sz="1800" dirty="0">
                <a:solidFill>
                  <a:schemeClr val="tx1"/>
                </a:solidFill>
              </a:rPr>
            </a:br>
            <a:r>
              <a:rPr lang="fa-IR" sz="1800" b="1" dirty="0">
                <a:solidFill>
                  <a:schemeClr val="tx1"/>
                </a:solidFill>
              </a:rPr>
              <a:t>هزینه های تعمیرو باز کاری اقلام معیوب دریافتی: </a:t>
            </a:r>
            <a:r>
              <a:rPr lang="fa-IR" sz="1800" dirty="0">
                <a:solidFill>
                  <a:schemeClr val="tx1"/>
                </a:solidFill>
              </a:rPr>
              <a:t>آماده سازی اقلام دریافتی ازتامین کنندگان</a:t>
            </a:r>
            <a:br>
              <a:rPr lang="fa-IR" sz="1800" dirty="0">
                <a:solidFill>
                  <a:schemeClr val="tx1"/>
                </a:solidFill>
              </a:rPr>
            </a:br>
            <a:r>
              <a:rPr lang="fa-IR" sz="1800" b="1" dirty="0">
                <a:solidFill>
                  <a:schemeClr val="tx1"/>
                </a:solidFill>
              </a:rPr>
              <a:t>بازرسی صد در صد: </a:t>
            </a:r>
            <a:r>
              <a:rPr lang="fa-IR" sz="1800" dirty="0">
                <a:solidFill>
                  <a:schemeClr val="tx1"/>
                </a:solidFill>
              </a:rPr>
              <a:t>رساندن کالا های آماده شده دارای عیب به حد قابل قبول</a:t>
            </a:r>
            <a:br>
              <a:rPr lang="fa-IR" sz="1800" dirty="0">
                <a:solidFill>
                  <a:schemeClr val="tx1"/>
                </a:solidFill>
              </a:rPr>
            </a:br>
            <a:r>
              <a:rPr lang="fa-IR" sz="1800" b="1" dirty="0">
                <a:solidFill>
                  <a:schemeClr val="tx1"/>
                </a:solidFill>
              </a:rPr>
              <a:t>بازرسی و آزمایش مجدد: </a:t>
            </a:r>
            <a:r>
              <a:rPr lang="fa-IR" sz="1800" dirty="0">
                <a:solidFill>
                  <a:schemeClr val="tx1"/>
                </a:solidFill>
              </a:rPr>
              <a:t>در صورتی که محصولی مورد باز کاری قرار گرفته</a:t>
            </a:r>
            <a:br>
              <a:rPr lang="fa-IR" sz="1800" dirty="0">
                <a:solidFill>
                  <a:schemeClr val="tx1"/>
                </a:solidFill>
              </a:rPr>
            </a:br>
            <a:r>
              <a:rPr lang="fa-IR" sz="1800" b="1" dirty="0">
                <a:solidFill>
                  <a:schemeClr val="tx1"/>
                </a:solidFill>
              </a:rPr>
              <a:t>درجه  بندی زیر سطح: </a:t>
            </a:r>
            <a:r>
              <a:rPr lang="fa-IR" sz="1800" dirty="0">
                <a:solidFill>
                  <a:schemeClr val="tx1"/>
                </a:solidFill>
              </a:rPr>
              <a:t>هزینه ناشی از فروش محصولات با قیمتی پایین تر به دلیل </a:t>
            </a:r>
            <a:r>
              <a:rPr lang="fa-IR" sz="1600" dirty="0">
                <a:solidFill>
                  <a:schemeClr val="tx1"/>
                </a:solidFill>
              </a:rPr>
              <a:t>مطابقت</a:t>
            </a:r>
            <a:r>
              <a:rPr lang="fa-IR" sz="1400" dirty="0">
                <a:solidFill>
                  <a:schemeClr val="tx1"/>
                </a:solidFill>
              </a:rPr>
              <a:t> </a:t>
            </a:r>
            <a:r>
              <a:rPr lang="fa-IR" sz="1800" dirty="0">
                <a:solidFill>
                  <a:schemeClr val="tx1"/>
                </a:solidFill>
              </a:rPr>
              <a:t>نداشتن مشخصه  های آن با محصولات درجه بالاتر</a:t>
            </a:r>
            <a:r>
              <a:rPr lang="fa-IR" sz="1400" dirty="0"/>
              <a:t>.</a:t>
            </a:r>
            <a:br>
              <a:rPr lang="fa-IR" sz="1400" dirty="0"/>
            </a:br>
            <a:endParaRPr lang="en-US" sz="1400" dirty="0"/>
          </a:p>
        </p:txBody>
      </p:sp>
      <p:sp>
        <p:nvSpPr>
          <p:cNvPr id="7" name="Oval Callout 6"/>
          <p:cNvSpPr/>
          <p:nvPr/>
        </p:nvSpPr>
        <p:spPr>
          <a:xfrm>
            <a:off x="6858000" y="683533"/>
            <a:ext cx="1295400" cy="14674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solidFill>
                  <a:schemeClr val="tx1"/>
                </a:solidFill>
              </a:rPr>
              <a:t>$</a:t>
            </a:r>
          </a:p>
        </p:txBody>
      </p:sp>
      <p:sp>
        <p:nvSpPr>
          <p:cNvPr id="5" name="TextBox 4">
            <a:extLst>
              <a:ext uri="{FF2B5EF4-FFF2-40B4-BE49-F238E27FC236}">
                <a16:creationId xmlns:a16="http://schemas.microsoft.com/office/drawing/2014/main" id="{C71FD327-BAE3-4792-8BF9-B076BA3F5762}"/>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121840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endParaRPr lang="fa-IR" sz="2000" dirty="0"/>
          </a:p>
          <a:p>
            <a:pPr marL="0" indent="0" algn="r">
              <a:buNone/>
            </a:pPr>
            <a:r>
              <a:rPr lang="fa-IR" sz="2000" dirty="0"/>
              <a:t>این گروه هزیه هایی را شامل میشود که پس از تحویل محصول به مشتری ایجاد می شود و اشکال محصول توسط مشتری نمود پیدا می کند.این گروه شامل: </a:t>
            </a:r>
          </a:p>
          <a:p>
            <a:pPr marL="0" indent="0" algn="r">
              <a:buNone/>
            </a:pPr>
            <a:endParaRPr lang="fa-IR" sz="2000" b="1" dirty="0"/>
          </a:p>
          <a:p>
            <a:pPr marL="0" indent="0" algn="r">
              <a:buNone/>
            </a:pPr>
            <a:r>
              <a:rPr lang="fa-IR" sz="2000" b="1" dirty="0"/>
              <a:t>- هزینه های ضمانت: </a:t>
            </a:r>
            <a:r>
              <a:rPr lang="fa-IR" sz="1600" dirty="0"/>
              <a:t>هزینه های تعویض تعمیر یا جایگزینی محصول</a:t>
            </a:r>
          </a:p>
          <a:p>
            <a:pPr marL="0" indent="0" algn="r">
              <a:buNone/>
            </a:pPr>
            <a:r>
              <a:rPr lang="fa-IR" sz="1600" b="1" dirty="0"/>
              <a:t>- هزینه شکایت مشتریان: </a:t>
            </a:r>
            <a:r>
              <a:rPr lang="fa-IR" sz="1600" dirty="0"/>
              <a:t>فعالیت هایی که برای پاسخ گوییبه مشتری و جلب رضایت مستری انجام می شود</a:t>
            </a:r>
          </a:p>
          <a:p>
            <a:pPr marL="0" indent="0" algn="r">
              <a:buNone/>
            </a:pPr>
            <a:r>
              <a:rPr lang="fa-IR" sz="1600" b="1" dirty="0"/>
              <a:t>- هزینه برگشت محصول : </a:t>
            </a:r>
            <a:r>
              <a:rPr lang="fa-IR" sz="1600" dirty="0"/>
              <a:t>در بر گیرنده هزینه های تعویض تعمیریا جایگزینی است</a:t>
            </a:r>
          </a:p>
          <a:p>
            <a:pPr marL="0" indent="0" algn="r">
              <a:buNone/>
            </a:pPr>
            <a:r>
              <a:rPr lang="fa-IR" sz="1600" b="1" dirty="0"/>
              <a:t>- تخفیف: </a:t>
            </a:r>
            <a:r>
              <a:rPr lang="fa-IR" sz="1600" dirty="0"/>
              <a:t>هزینه کاهش قیمت که به مشتری به دلیل پذیرش محصول با کیفیت پایین تر داده می شود.</a:t>
            </a:r>
          </a:p>
        </p:txBody>
      </p:sp>
      <p:sp>
        <p:nvSpPr>
          <p:cNvPr id="2" name="Title 1"/>
          <p:cNvSpPr>
            <a:spLocks noGrp="1"/>
          </p:cNvSpPr>
          <p:nvPr>
            <p:ph type="title"/>
          </p:nvPr>
        </p:nvSpPr>
        <p:spPr/>
        <p:txBody>
          <a:bodyPr>
            <a:normAutofit/>
          </a:bodyPr>
          <a:lstStyle/>
          <a:p>
            <a:pPr algn="r"/>
            <a:r>
              <a:rPr lang="fa-IR" sz="3200" b="1" dirty="0"/>
              <a:t>هزینه های شکست برونی(برون سازمانی):</a:t>
            </a:r>
            <a:endParaRPr lang="en-US" sz="3200" b="1" dirty="0"/>
          </a:p>
        </p:txBody>
      </p:sp>
      <p:sp>
        <p:nvSpPr>
          <p:cNvPr id="5" name="Lightning Bolt 4"/>
          <p:cNvSpPr/>
          <p:nvPr/>
        </p:nvSpPr>
        <p:spPr>
          <a:xfrm>
            <a:off x="381000" y="685800"/>
            <a:ext cx="2209800" cy="1828800"/>
          </a:xfrm>
          <a:prstGeom prst="lightningBol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1DC3474-79BA-4B01-8A4E-9FD4184798A9}"/>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92295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0"/>
            <a:ext cx="8229600" cy="4525963"/>
          </a:xfrm>
        </p:spPr>
        <p:txBody>
          <a:bodyPr/>
          <a:lstStyle/>
          <a:p>
            <a:pPr algn="r"/>
            <a:endParaRPr lang="fa-IR" sz="1600" b="1" dirty="0"/>
          </a:p>
          <a:p>
            <a:pPr marL="0" indent="0" algn="r">
              <a:buNone/>
            </a:pPr>
            <a:r>
              <a:rPr lang="fa-IR" sz="1600" b="1" dirty="0"/>
              <a:t>بازرسی و ازمایش ورودی ها:</a:t>
            </a:r>
            <a:r>
              <a:rPr lang="fa-IR" sz="1600" dirty="0"/>
              <a:t> هزینه بازرسی و ازمایش مواد اولیه خریداری شده هنگام ورود به شرکت.</a:t>
            </a:r>
          </a:p>
          <a:p>
            <a:pPr marL="0" indent="0" algn="r">
              <a:buNone/>
            </a:pPr>
            <a:r>
              <a:rPr lang="fa-IR" sz="1600" b="1" dirty="0">
                <a:solidFill>
                  <a:srgbClr val="0070C0"/>
                </a:solidFill>
              </a:rPr>
              <a:t>بازرسی و ازمایش حین فرایند:</a:t>
            </a:r>
            <a:r>
              <a:rPr lang="fa-IR" sz="1600" dirty="0">
                <a:solidFill>
                  <a:srgbClr val="0070C0"/>
                </a:solidFill>
              </a:rPr>
              <a:t>کسب اطمینان از اینکه تغییراتدر خروجی مطابق با نیازمندیهای طبقه ندی است.</a:t>
            </a:r>
          </a:p>
          <a:p>
            <a:pPr marL="0" indent="0" algn="r">
              <a:buNone/>
            </a:pPr>
            <a:r>
              <a:rPr lang="fa-IR" sz="1600" b="1" dirty="0"/>
              <a:t>بازرسی و ازمایش نهایی: </a:t>
            </a:r>
            <a:r>
              <a:rPr lang="fa-IR" sz="1600" dirty="0"/>
              <a:t>تشخیص قابلیت ارائه محصول به مشتری.</a:t>
            </a:r>
          </a:p>
          <a:p>
            <a:pPr marL="0" indent="0" algn="r">
              <a:buNone/>
            </a:pPr>
            <a:r>
              <a:rPr lang="fa-IR" sz="1600" b="1" dirty="0">
                <a:solidFill>
                  <a:srgbClr val="0070C0"/>
                </a:solidFill>
              </a:rPr>
              <a:t>ممیزی های کیفیت: </a:t>
            </a:r>
            <a:r>
              <a:rPr lang="fa-IR" sz="1600" dirty="0">
                <a:solidFill>
                  <a:srgbClr val="0070C0"/>
                </a:solidFill>
              </a:rPr>
              <a:t>هزینه فعالیت های ممیزی در مورد محصول که به منظور کسب اطمینان از صحت انجام بازرسی و ازمون ها انجام می شود.</a:t>
            </a:r>
          </a:p>
          <a:p>
            <a:pPr marL="0" indent="0" algn="r">
              <a:buNone/>
            </a:pPr>
            <a:r>
              <a:rPr lang="fa-IR" sz="1600" b="1" dirty="0"/>
              <a:t>کنترل تجهیزات بازرسی و اندازه گیری:</a:t>
            </a:r>
            <a:r>
              <a:rPr lang="fa-IR" sz="1600" dirty="0"/>
              <a:t>شامل هزینه استهلاک و تدارک تجهیزات.</a:t>
            </a:r>
          </a:p>
          <a:p>
            <a:pPr marL="0" indent="0" algn="r">
              <a:buNone/>
            </a:pPr>
            <a:r>
              <a:rPr lang="fa-IR" sz="1600" b="1" dirty="0">
                <a:solidFill>
                  <a:srgbClr val="0070C0"/>
                </a:solidFill>
              </a:rPr>
              <a:t>تامین مواد و خدمات:</a:t>
            </a:r>
            <a:r>
              <a:rPr lang="fa-IR" sz="1600" dirty="0">
                <a:solidFill>
                  <a:srgbClr val="0070C0"/>
                </a:solidFill>
              </a:rPr>
              <a:t>خدمات مورد نیاز برای انجام بازرسی.</a:t>
            </a:r>
          </a:p>
          <a:p>
            <a:pPr marL="0" indent="0" algn="r">
              <a:buNone/>
            </a:pPr>
            <a:r>
              <a:rPr lang="fa-IR" sz="1600" b="1" dirty="0"/>
              <a:t>بررسی کیفیت موجودی: </a:t>
            </a:r>
            <a:r>
              <a:rPr lang="fa-IR" sz="1600" dirty="0"/>
              <a:t>هزینه های مربوط به بررسی کیفیت موجودی هایی که در انبار شرکت نگهداری می شوند.</a:t>
            </a:r>
            <a:endParaRPr lang="en-US" sz="1600" dirty="0"/>
          </a:p>
        </p:txBody>
      </p:sp>
      <p:sp>
        <p:nvSpPr>
          <p:cNvPr id="2" name="Title 1"/>
          <p:cNvSpPr>
            <a:spLocks noGrp="1"/>
          </p:cNvSpPr>
          <p:nvPr>
            <p:ph type="title"/>
          </p:nvPr>
        </p:nvSpPr>
        <p:spPr/>
        <p:txBody>
          <a:bodyPr>
            <a:normAutofit fontScale="90000"/>
          </a:bodyPr>
          <a:lstStyle/>
          <a:p>
            <a:pPr algn="r"/>
            <a:br>
              <a:rPr lang="fa-IR" dirty="0"/>
            </a:br>
            <a:r>
              <a:rPr lang="fa-IR" dirty="0"/>
              <a:t>هزینه ارزیابی:</a:t>
            </a:r>
            <a:br>
              <a:rPr lang="fa-IR" dirty="0"/>
            </a:br>
            <a:br>
              <a:rPr lang="fa-IR" dirty="0"/>
            </a:br>
            <a:r>
              <a:rPr lang="fa-IR" sz="2000" b="1" dirty="0">
                <a:solidFill>
                  <a:schemeClr val="tx1"/>
                </a:solidFill>
              </a:rPr>
              <a:t>این هزینه برای تعیین مطابقت یا عدم تطابق مشخصه های محصول با مشخصه های کیفی مورد نظر صرف می شود و شامل زیر گروه هایی به شرح زیر است:</a:t>
            </a:r>
            <a:endParaRPr lang="en-US" sz="2000" b="1" dirty="0">
              <a:solidFill>
                <a:schemeClr val="tx1"/>
              </a:solidFill>
            </a:endParaRPr>
          </a:p>
        </p:txBody>
      </p:sp>
      <p:sp>
        <p:nvSpPr>
          <p:cNvPr id="4" name="TextBox 3">
            <a:extLst>
              <a:ext uri="{FF2B5EF4-FFF2-40B4-BE49-F238E27FC236}">
                <a16:creationId xmlns:a16="http://schemas.microsoft.com/office/drawing/2014/main" id="{26F3A575-0C9A-4246-80C4-DEC10F7670E4}"/>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041145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38400"/>
            <a:ext cx="8229600" cy="4525963"/>
          </a:xfrm>
        </p:spPr>
        <p:txBody>
          <a:bodyPr>
            <a:normAutofit/>
          </a:bodyPr>
          <a:lstStyle/>
          <a:p>
            <a:pPr marL="0" indent="0" algn="r">
              <a:buNone/>
            </a:pPr>
            <a:endParaRPr lang="fa-IR" sz="1600" dirty="0"/>
          </a:p>
          <a:p>
            <a:pPr marL="0" indent="0" algn="r">
              <a:buNone/>
            </a:pPr>
            <a:r>
              <a:rPr lang="fa-IR" sz="1600" b="1" dirty="0"/>
              <a:t>هزینه طرح ریزی کیفیت: </a:t>
            </a:r>
            <a:r>
              <a:rPr lang="fa-IR" sz="1600" dirty="0"/>
              <a:t>هزینه تهیه طرح های کیفیت و سیستم های اطلاعاتی کیفی</a:t>
            </a:r>
          </a:p>
          <a:p>
            <a:pPr marL="0" indent="0" algn="r">
              <a:buNone/>
            </a:pPr>
            <a:endParaRPr lang="fa-IR" sz="1600" dirty="0"/>
          </a:p>
          <a:p>
            <a:pPr marL="0" indent="0" algn="r">
              <a:buNone/>
            </a:pPr>
            <a:r>
              <a:rPr lang="fa-IR" sz="1600" b="1" dirty="0"/>
              <a:t>هزینه آموزش: </a:t>
            </a:r>
            <a:r>
              <a:rPr lang="fa-IR" sz="1600" dirty="0"/>
              <a:t>هزینه آماده سازی و اجرای دوره آموزشی</a:t>
            </a:r>
          </a:p>
          <a:p>
            <a:pPr marL="0" indent="0" algn="r">
              <a:buNone/>
            </a:pPr>
            <a:endParaRPr lang="fa-IR" sz="1600" b="1" dirty="0"/>
          </a:p>
          <a:p>
            <a:pPr marL="0" indent="0" algn="r">
              <a:buNone/>
            </a:pPr>
            <a:r>
              <a:rPr lang="fa-IR" sz="1600" b="1" dirty="0"/>
              <a:t>هزینه های طراحی و کنترل فرایند:</a:t>
            </a:r>
            <a:r>
              <a:rPr lang="fa-IR" sz="1600" dirty="0"/>
              <a:t>هزینه فعالیت های مرتبط با بررسی قابلیت ها و توانایی های فرایندها وبازرسی هایی که در یک خط تولید شکل می گیرند.</a:t>
            </a:r>
          </a:p>
          <a:p>
            <a:pPr marL="0" indent="0" algn="r">
              <a:buNone/>
            </a:pPr>
            <a:endParaRPr lang="fa-IR" sz="1600" b="1" dirty="0"/>
          </a:p>
          <a:p>
            <a:pPr marL="0" indent="0" algn="r">
              <a:buNone/>
            </a:pPr>
            <a:r>
              <a:rPr lang="fa-IR" sz="1600" b="1" dirty="0"/>
              <a:t>هزینه های گزارش دهی: </a:t>
            </a:r>
            <a:r>
              <a:rPr lang="fa-IR" sz="1600" dirty="0"/>
              <a:t>گزارش دهی کیفیت- وضعیت کیفی محصول- بازرسی و آزمایشی که در بر گیرنده هزینه هاست.</a:t>
            </a:r>
          </a:p>
          <a:p>
            <a:pPr marL="0" indent="0" algn="r">
              <a:buNone/>
            </a:pPr>
            <a:endParaRPr lang="fa-IR" sz="1600" b="1" dirty="0"/>
          </a:p>
          <a:p>
            <a:pPr marL="0" indent="0" algn="r">
              <a:buNone/>
            </a:pPr>
            <a:r>
              <a:rPr lang="fa-IR" sz="1600" b="1" dirty="0"/>
              <a:t>هزینه های ارزیابی پیمانکاری فرعی: </a:t>
            </a:r>
            <a:r>
              <a:rPr lang="fa-IR" sz="1600" dirty="0"/>
              <a:t>که تامین کننده قطعات مورد استفاده اند پیش از خرید مورد ارزیابی قرار میگیرند. </a:t>
            </a:r>
          </a:p>
          <a:p>
            <a:pPr marL="0" indent="0" algn="r">
              <a:buNone/>
            </a:pPr>
            <a:endParaRPr lang="fa-IR" sz="1600" dirty="0"/>
          </a:p>
          <a:p>
            <a:pPr lvl="8" algn="r"/>
            <a:r>
              <a:rPr lang="fa-IR" sz="400" dirty="0"/>
              <a:t>ه</a:t>
            </a:r>
            <a:endParaRPr lang="en-US" sz="400" dirty="0"/>
          </a:p>
        </p:txBody>
      </p:sp>
      <p:sp>
        <p:nvSpPr>
          <p:cNvPr id="2" name="Title 1"/>
          <p:cNvSpPr>
            <a:spLocks noGrp="1"/>
          </p:cNvSpPr>
          <p:nvPr>
            <p:ph type="title"/>
          </p:nvPr>
        </p:nvSpPr>
        <p:spPr>
          <a:xfrm>
            <a:off x="457200" y="457200"/>
            <a:ext cx="8229600" cy="981456"/>
          </a:xfrm>
        </p:spPr>
        <p:txBody>
          <a:bodyPr>
            <a:normAutofit fontScale="90000"/>
          </a:bodyPr>
          <a:lstStyle/>
          <a:p>
            <a:pPr algn="r"/>
            <a:br>
              <a:rPr lang="fa-IR" dirty="0"/>
            </a:br>
            <a:r>
              <a:rPr lang="fa-IR" dirty="0"/>
              <a:t>هزینه های پیشگیرانه: </a:t>
            </a:r>
            <a:br>
              <a:rPr lang="fa-IR" dirty="0"/>
            </a:br>
            <a:br>
              <a:rPr lang="fa-IR" dirty="0"/>
            </a:br>
            <a:r>
              <a:rPr lang="fa-IR" sz="2000" b="1" dirty="0">
                <a:solidFill>
                  <a:schemeClr val="tx1"/>
                </a:solidFill>
              </a:rPr>
              <a:t>هزینه فعالیت هایی که برای پیشگیری از رخداد  ایرادات صرف می شوند. در واقع این اطمینان که فرایند ها خدمات با کیفیت تولید می کنند را می دهند. زیر گروه آنان شامل:</a:t>
            </a:r>
            <a:endParaRPr lang="en-US" sz="2000" b="1" dirty="0">
              <a:solidFill>
                <a:schemeClr val="tx1"/>
              </a:solidFill>
            </a:endParaRPr>
          </a:p>
        </p:txBody>
      </p:sp>
    </p:spTree>
    <p:extLst>
      <p:ext uri="{BB962C8B-B14F-4D97-AF65-F5344CB8AC3E}">
        <p14:creationId xmlns:p14="http://schemas.microsoft.com/office/powerpoint/2010/main" val="245096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209800"/>
            <a:ext cx="5105400" cy="2868168"/>
          </a:xfrm>
        </p:spPr>
        <p:txBody>
          <a:bodyPr>
            <a:normAutofit fontScale="90000"/>
          </a:bodyPr>
          <a:lstStyle/>
          <a:p>
            <a:pPr algn="r"/>
            <a:br>
              <a:rPr lang="fa-IR" sz="2000" b="1" dirty="0"/>
            </a:br>
            <a:r>
              <a:rPr lang="fa-IR" sz="2200" b="1" dirty="0"/>
              <a:t>نکاتی که در مورد گروه های پی </a:t>
            </a:r>
            <a:r>
              <a:rPr lang="fa-IR" sz="2700" b="1" dirty="0"/>
              <a:t>ای </a:t>
            </a:r>
            <a:r>
              <a:rPr lang="fa-IR" sz="2200" b="1" dirty="0"/>
              <a:t>اف باید در نظر گرفت:</a:t>
            </a:r>
            <a:br>
              <a:rPr lang="fa-IR" sz="2200" b="1" dirty="0"/>
            </a:br>
            <a:br>
              <a:rPr lang="fa-IR" sz="2000" b="1" dirty="0"/>
            </a:br>
            <a:r>
              <a:rPr lang="fa-IR" sz="1800" dirty="0"/>
              <a:t>هزینه های فوق بدون توجه به اینکه از سوی چه فرد یا واحدی انجام میشود به عنوان هزینه های کیفیت منظور می شوند.</a:t>
            </a:r>
            <a:br>
              <a:rPr lang="fa-IR" sz="1800" dirty="0"/>
            </a:br>
            <a:r>
              <a:rPr lang="fa-IR" sz="1800" dirty="0">
                <a:solidFill>
                  <a:schemeClr val="tx1"/>
                </a:solidFill>
              </a:rPr>
              <a:t>1- این تعاریف با وضع سازمانمطابقت و در صورت نیاز تصحیح شوند.</a:t>
            </a:r>
            <a:br>
              <a:rPr lang="fa-IR" sz="1800" dirty="0">
                <a:solidFill>
                  <a:schemeClr val="tx1"/>
                </a:solidFill>
              </a:rPr>
            </a:br>
            <a:r>
              <a:rPr lang="fa-IR" sz="1800" dirty="0">
                <a:solidFill>
                  <a:schemeClr val="tx1"/>
                </a:solidFill>
              </a:rPr>
              <a:t>2- گروه هایی که موجب صرفه جویی بیشتر در هزینه ها میشود مشخص می گردد.</a:t>
            </a:r>
            <a:br>
              <a:rPr lang="fa-IR" sz="1800" dirty="0">
                <a:solidFill>
                  <a:schemeClr val="tx1"/>
                </a:solidFill>
              </a:rPr>
            </a:br>
            <a:r>
              <a:rPr lang="fa-IR" sz="1800" dirty="0">
                <a:solidFill>
                  <a:schemeClr val="tx1"/>
                </a:solidFill>
              </a:rPr>
              <a:t>3- تعاریف فوق باید از سوی مدیران سازمان تایید و بیش از جمع اوری اطلاعات در مورد انها توافق شود.</a:t>
            </a:r>
            <a:br>
              <a:rPr lang="fa-IR" sz="1800" dirty="0">
                <a:solidFill>
                  <a:schemeClr val="tx1"/>
                </a:solidFill>
              </a:rPr>
            </a:br>
            <a:r>
              <a:rPr lang="fa-IR" sz="1800" dirty="0">
                <a:solidFill>
                  <a:schemeClr val="tx1"/>
                </a:solidFill>
              </a:rPr>
              <a:t>4- هزینه های کیفیت بحث انگیز شناسایی در مورد توافق قرار گیرند.</a:t>
            </a:r>
            <a:br>
              <a:rPr lang="fa-IR" sz="1800" dirty="0">
                <a:solidFill>
                  <a:schemeClr val="tx1"/>
                </a:solidFill>
              </a:rPr>
            </a:br>
            <a:r>
              <a:rPr lang="fa-IR" sz="1800" dirty="0">
                <a:solidFill>
                  <a:schemeClr val="tx1"/>
                </a:solidFill>
              </a:rPr>
              <a:t>5- هزینه های پنهان کیفیت باید شناسایی و مشخص شود که ایا میخواهیم جزو هزینه های کیفیت محسوب شوند یا نه.</a:t>
            </a:r>
            <a:br>
              <a:rPr lang="fa-IR" sz="1800" dirty="0">
                <a:solidFill>
                  <a:schemeClr val="tx1"/>
                </a:solidFill>
              </a:rPr>
            </a:br>
            <a:br>
              <a:rPr lang="fa-IR" sz="1800" dirty="0">
                <a:solidFill>
                  <a:schemeClr val="tx1"/>
                </a:solidFill>
              </a:rPr>
            </a:br>
            <a:r>
              <a:rPr lang="fa-IR" sz="1800" b="1" dirty="0"/>
              <a:t>برخی از انها شامل هزینه طراحی مجدد- هزینه ساخت قطعات اضافی- هزینه تغییر فرایند تولید به دلیل ناتوانی در بر اوردن نیاز ها.</a:t>
            </a:r>
            <a:endParaRPr lang="en-US" sz="1800" b="1" dirty="0"/>
          </a:p>
        </p:txBody>
      </p:sp>
      <p:sp>
        <p:nvSpPr>
          <p:cNvPr id="3" name="Subtitle 2"/>
          <p:cNvSpPr>
            <a:spLocks noGrp="1"/>
          </p:cNvSpPr>
          <p:nvPr>
            <p:ph type="subTitle" idx="1"/>
          </p:nvPr>
        </p:nvSpPr>
        <p:spPr/>
        <p:txBody>
          <a:bodyPr/>
          <a:lstStyle/>
          <a:p>
            <a:r>
              <a:rPr lang="fa-IR" dirty="0"/>
              <a:t> </a:t>
            </a:r>
            <a:endParaRPr lang="en-US" dirty="0"/>
          </a:p>
        </p:txBody>
      </p:sp>
      <p:sp>
        <p:nvSpPr>
          <p:cNvPr id="8" name="Curved Right Arrow 7"/>
          <p:cNvSpPr/>
          <p:nvPr/>
        </p:nvSpPr>
        <p:spPr>
          <a:xfrm>
            <a:off x="762000" y="1143000"/>
            <a:ext cx="2438400" cy="2667000"/>
          </a:xfrm>
          <a:prstGeom prst="curved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TextBox 4">
            <a:extLst>
              <a:ext uri="{FF2B5EF4-FFF2-40B4-BE49-F238E27FC236}">
                <a16:creationId xmlns:a16="http://schemas.microsoft.com/office/drawing/2014/main" id="{6ACF30B2-50EB-4E99-9DD2-6411C431B109}"/>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544502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971800"/>
            <a:ext cx="7408333" cy="3450696"/>
          </a:xfrm>
        </p:spPr>
        <p:txBody>
          <a:bodyPr>
            <a:normAutofit/>
          </a:bodyPr>
          <a:lstStyle/>
          <a:p>
            <a:pPr marL="0" indent="0" algn="ctr">
              <a:buNone/>
            </a:pPr>
            <a:r>
              <a:rPr lang="en-US" sz="9600" dirty="0">
                <a:solidFill>
                  <a:srgbClr val="00B0F0"/>
                </a:solidFill>
              </a:rPr>
              <a:t>PART 2</a:t>
            </a:r>
          </a:p>
        </p:txBody>
      </p:sp>
      <p:sp>
        <p:nvSpPr>
          <p:cNvPr id="3" name="Title 2"/>
          <p:cNvSpPr>
            <a:spLocks noGrp="1"/>
          </p:cNvSpPr>
          <p:nvPr>
            <p:ph type="title"/>
          </p:nvPr>
        </p:nvSpPr>
        <p:spPr/>
        <p:txBody>
          <a:bodyPr>
            <a:normAutofit fontScale="90000"/>
          </a:bodyPr>
          <a:lstStyle/>
          <a:p>
            <a:r>
              <a:rPr lang="en-US" dirty="0"/>
              <a:t> </a:t>
            </a:r>
            <a:br>
              <a:rPr lang="en-US" dirty="0"/>
            </a:br>
            <a:endParaRPr lang="en-US" dirty="0"/>
          </a:p>
        </p:txBody>
      </p:sp>
      <p:sp>
        <p:nvSpPr>
          <p:cNvPr id="4" name="TextBox 3">
            <a:extLst>
              <a:ext uri="{FF2B5EF4-FFF2-40B4-BE49-F238E27FC236}">
                <a16:creationId xmlns:a16="http://schemas.microsoft.com/office/drawing/2014/main" id="{9C0843E3-7A91-45C1-A955-D4B3DA38F6F3}"/>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991587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pPr marL="0" indent="0" algn="r">
              <a:buNone/>
            </a:pPr>
            <a:r>
              <a:rPr lang="fa-IR" sz="1800" dirty="0"/>
              <a:t>مدل انطباق و عم اطباق کرازبی در سال 1979 مطرح شد. این مدل در حقیقت هزینه های کیفیت را ناشی از فعالیت های کیفی میداند.</a:t>
            </a:r>
          </a:p>
          <a:p>
            <a:pPr marL="0" indent="0" algn="r">
              <a:buNone/>
            </a:pPr>
            <a:r>
              <a:rPr lang="fa-IR" sz="1800" b="1" dirty="0"/>
              <a:t>فعالیت های کیفی: </a:t>
            </a:r>
            <a:r>
              <a:rPr lang="fa-IR" sz="1800" dirty="0"/>
              <a:t>فعالیت هایی که در جهت بهبود کیفیت محصولات- خدمات و فرایندها انجام می شوند.</a:t>
            </a:r>
          </a:p>
          <a:p>
            <a:pPr algn="r"/>
            <a:endParaRPr lang="fa-IR" sz="1800" b="1" dirty="0"/>
          </a:p>
          <a:p>
            <a:pPr marL="0" indent="0" algn="r">
              <a:buNone/>
            </a:pPr>
            <a:r>
              <a:rPr lang="fa-IR" sz="1800" b="1" dirty="0"/>
              <a:t>فعالیت های کیفی: </a:t>
            </a:r>
            <a:r>
              <a:rPr lang="fa-IR" sz="1800" dirty="0"/>
              <a:t>  1. فعالیت هایی که برای بار اول انجام می شوند (در جهت بهبود کیفیت).</a:t>
            </a:r>
          </a:p>
          <a:p>
            <a:pPr marL="0" indent="0" algn="r">
              <a:buNone/>
            </a:pPr>
            <a:r>
              <a:rPr lang="fa-IR" sz="1800" b="1" dirty="0"/>
              <a:t>     دو نوع اند       </a:t>
            </a:r>
            <a:r>
              <a:rPr lang="fa-IR" sz="1800" dirty="0"/>
              <a:t>2. فعالیت هایی فعالیت هایی که در جهت رفع نقص ها دوباره کاری ها وغیره انجام                             می شوند(پس از حصول سطح کیفیت پایین).</a:t>
            </a:r>
          </a:p>
          <a:p>
            <a:pPr algn="r"/>
            <a:endParaRPr lang="fa-IR" sz="1800" b="1" dirty="0"/>
          </a:p>
          <a:p>
            <a:pPr marL="0" indent="0" algn="r">
              <a:buNone/>
            </a:pPr>
            <a:endParaRPr lang="en-US" sz="1800" dirty="0"/>
          </a:p>
        </p:txBody>
      </p:sp>
      <p:sp>
        <p:nvSpPr>
          <p:cNvPr id="2" name="Title 1"/>
          <p:cNvSpPr>
            <a:spLocks noGrp="1"/>
          </p:cNvSpPr>
          <p:nvPr>
            <p:ph type="title"/>
          </p:nvPr>
        </p:nvSpPr>
        <p:spPr/>
        <p:txBody>
          <a:bodyPr>
            <a:normAutofit/>
          </a:bodyPr>
          <a:lstStyle/>
          <a:p>
            <a:r>
              <a:rPr lang="fa-IR" sz="2800" b="1" dirty="0"/>
              <a:t>مدل هزینه یابی فرایندی</a:t>
            </a:r>
            <a:endParaRPr lang="en-US" sz="2800" b="1" dirty="0"/>
          </a:p>
        </p:txBody>
      </p:sp>
      <p:sp>
        <p:nvSpPr>
          <p:cNvPr id="4" name="Right Brace 3"/>
          <p:cNvSpPr/>
          <p:nvPr/>
        </p:nvSpPr>
        <p:spPr>
          <a:xfrm>
            <a:off x="6934200" y="2743200"/>
            <a:ext cx="381000" cy="12192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7" name="Diagram 6"/>
          <p:cNvGraphicFramePr/>
          <p:nvPr>
            <p:extLst>
              <p:ext uri="{D42A27DB-BD31-4B8C-83A1-F6EECF244321}">
                <p14:modId xmlns:p14="http://schemas.microsoft.com/office/powerpoint/2010/main" val="3666290333"/>
              </p:ext>
            </p:extLst>
          </p:nvPr>
        </p:nvGraphicFramePr>
        <p:xfrm>
          <a:off x="-228600" y="3810000"/>
          <a:ext cx="4495800" cy="250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B8A012F-8DF3-4F4F-A6BF-DACC56683FCF}"/>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912231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5100"/>
            <a:ext cx="8229600" cy="3992563"/>
          </a:xfrm>
        </p:spPr>
        <p:txBody>
          <a:bodyPr>
            <a:prstTxWarp prst="textArchUp">
              <a:avLst/>
            </a:prstTxWarp>
            <a:normAutofit/>
          </a:bodyPr>
          <a:lstStyle/>
          <a:p>
            <a:pPr marL="0" indent="0" algn="ctr">
              <a:buNone/>
            </a:pPr>
            <a:r>
              <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marL="0" indent="0" algn="ctr">
              <a:buNone/>
            </a:pP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ctr">
              <a:buNone/>
            </a:pP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ctr">
              <a:buNone/>
            </a:pP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ctr">
              <a:buNone/>
            </a:pP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ctr">
              <a:buNone/>
            </a:pPr>
            <a:r>
              <a:rPr lang="fa-IR" sz="24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(سود های به دست نیامده و درآمد های تحقق نیافته)</a:t>
            </a:r>
          </a:p>
          <a:p>
            <a:pPr marL="0" indent="0" algn="ctr">
              <a:buNone/>
            </a:pP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lgn="r">
              <a:buNone/>
            </a:pPr>
            <a:endParaRPr lang="en-US" sz="1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itle 1"/>
          <p:cNvSpPr>
            <a:spLocks noGrp="1"/>
          </p:cNvSpPr>
          <p:nvPr>
            <p:ph type="title"/>
          </p:nvPr>
        </p:nvSpPr>
        <p:spPr>
          <a:xfrm>
            <a:off x="457200" y="274638"/>
            <a:ext cx="8229600" cy="2011362"/>
          </a:xfrm>
        </p:spPr>
        <p:txBody>
          <a:bodyPr>
            <a:normAutofit/>
          </a:bodyPr>
          <a:lstStyle/>
          <a:p>
            <a:r>
              <a:rPr lang="fa-IR" sz="2800" b="1" dirty="0"/>
              <a:t>هزینه فرصت یا نامشهود</a:t>
            </a:r>
            <a:br>
              <a:rPr lang="fa-IR" sz="2800" b="1" dirty="0"/>
            </a:br>
            <a:br>
              <a:rPr lang="fa-IR" sz="2800" b="1" dirty="0"/>
            </a:br>
            <a:r>
              <a:rPr lang="fa-IR" sz="1800" b="1" dirty="0"/>
              <a:t>تقسیم بندی هزینه های فرصت ساندووال وبراویدز 1998 :</a:t>
            </a:r>
            <a:br>
              <a:rPr lang="fa-IR" sz="1800" b="1" dirty="0"/>
            </a:br>
            <a:br>
              <a:rPr lang="fa-IR" sz="1800" b="1" dirty="0"/>
            </a:br>
            <a:endParaRPr lang="en-US" sz="1800" b="1" dirty="0"/>
          </a:p>
        </p:txBody>
      </p:sp>
      <p:sp>
        <p:nvSpPr>
          <p:cNvPr id="6" name="Down Arrow 5"/>
          <p:cNvSpPr/>
          <p:nvPr/>
        </p:nvSpPr>
        <p:spPr>
          <a:xfrm>
            <a:off x="4419600" y="29718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Diagram 6"/>
          <p:cNvGraphicFramePr/>
          <p:nvPr>
            <p:extLst>
              <p:ext uri="{D42A27DB-BD31-4B8C-83A1-F6EECF244321}">
                <p14:modId xmlns:p14="http://schemas.microsoft.com/office/powerpoint/2010/main" val="4276580808"/>
              </p:ext>
            </p:extLst>
          </p:nvPr>
        </p:nvGraphicFramePr>
        <p:xfrm>
          <a:off x="1466850" y="4876800"/>
          <a:ext cx="66675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66161924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a:extLst>
              <a:ext uri="{FF2B5EF4-FFF2-40B4-BE49-F238E27FC236}">
                <a16:creationId xmlns:a16="http://schemas.microsoft.com/office/drawing/2014/main" id="{4113FFB2-9984-4A32-AD3B-C942BE19A52A}"/>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152518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67200"/>
            <a:ext cx="8229600" cy="1858963"/>
          </a:xfrm>
        </p:spPr>
        <p:txBody>
          <a:bodyPr>
            <a:normAutofit/>
          </a:bodyPr>
          <a:lstStyle/>
          <a:p>
            <a:pPr marL="0" indent="0" algn="r">
              <a:buNone/>
            </a:pPr>
            <a:r>
              <a:rPr lang="fa-IR" sz="1600" b="1" dirty="0"/>
              <a:t>هزینه انطباق: </a:t>
            </a:r>
            <a:r>
              <a:rPr lang="fa-IR" sz="1600" dirty="0"/>
              <a:t>هزینه های واقعی فرایند تولید محصولات یا خدمات که از استاندارد های لازم برخوردار است.</a:t>
            </a:r>
          </a:p>
          <a:p>
            <a:pPr marL="0" indent="0" algn="r">
              <a:buNone/>
            </a:pPr>
            <a:endParaRPr lang="fa-IR" sz="1600" dirty="0"/>
          </a:p>
          <a:p>
            <a:pPr marL="0" indent="0" algn="r">
              <a:buNone/>
            </a:pPr>
            <a:r>
              <a:rPr lang="fa-IR" sz="1600" b="1" dirty="0"/>
              <a:t>هزینه عدم انطباق: </a:t>
            </a:r>
            <a:r>
              <a:rPr lang="fa-IR" sz="1600" dirty="0"/>
              <a:t>هزینه نقصان فرایند هایی که به دلیل عدم تطابق با استانداردها ایجاد می شوند. </a:t>
            </a:r>
            <a:endParaRPr lang="en-US" sz="1600" dirty="0"/>
          </a:p>
        </p:txBody>
      </p:sp>
      <p:sp>
        <p:nvSpPr>
          <p:cNvPr id="2" name="Title 1"/>
          <p:cNvSpPr>
            <a:spLocks noGrp="1"/>
          </p:cNvSpPr>
          <p:nvPr>
            <p:ph type="title"/>
          </p:nvPr>
        </p:nvSpPr>
        <p:spPr>
          <a:xfrm>
            <a:off x="457200" y="274638"/>
            <a:ext cx="8229600" cy="3916362"/>
          </a:xfrm>
        </p:spPr>
        <p:txBody>
          <a:bodyPr>
            <a:normAutofit/>
          </a:bodyPr>
          <a:lstStyle/>
          <a:p>
            <a:pPr algn="r"/>
            <a:r>
              <a:rPr lang="fa-IR" sz="2800" b="1" dirty="0"/>
              <a:t>مدل هزینه های فرایند</a:t>
            </a:r>
            <a:br>
              <a:rPr lang="fa-IR" sz="2800" dirty="0"/>
            </a:br>
            <a:br>
              <a:rPr lang="fa-IR" sz="2800" dirty="0"/>
            </a:br>
            <a:r>
              <a:rPr lang="fa-IR" sz="1600" dirty="0"/>
              <a:t>این مدل راراس در سال 1977 بیان کرد ولی مارش اولین کسی بود که در سال 1989 آن را به کاربرد. این مدل به جای تکیه بر محصولات یا خدمات بر فرایندها تمرکز دارد.</a:t>
            </a:r>
            <a:br>
              <a:rPr lang="fa-IR" sz="1600" dirty="0"/>
            </a:br>
            <a:br>
              <a:rPr lang="fa-IR" sz="1600" dirty="0"/>
            </a:br>
            <a:br>
              <a:rPr lang="fa-IR" sz="1600" dirty="0"/>
            </a:br>
            <a:r>
              <a:rPr lang="fa-IR" sz="1600" dirty="0"/>
              <a:t>                                               </a:t>
            </a:r>
            <a:r>
              <a:rPr lang="fa-IR" sz="1600" dirty="0">
                <a:solidFill>
                  <a:srgbClr val="002060"/>
                </a:solidFill>
              </a:rPr>
              <a:t>باید فرایند ها مجدد طراحی شوند         باید برای فرایند پیشگیری هزینه بیشتری</a:t>
            </a:r>
            <a:br>
              <a:rPr lang="fa-IR" sz="1600" dirty="0"/>
            </a:br>
            <a:br>
              <a:rPr lang="fa-IR" sz="1600" dirty="0"/>
            </a:br>
            <a:br>
              <a:rPr lang="fa-IR" sz="1600" dirty="0"/>
            </a:br>
            <a:br>
              <a:rPr lang="fa-IR" sz="1600" dirty="0"/>
            </a:br>
            <a:r>
              <a:rPr lang="fa-IR" sz="1800" b="1" dirty="0">
                <a:solidFill>
                  <a:srgbClr val="0070C0"/>
                </a:solidFill>
              </a:rPr>
              <a:t>                                    هزینه فرایند = هزینه های انطباق + هزینه های عدم انطباق</a:t>
            </a:r>
            <a:br>
              <a:rPr lang="fa-IR" sz="1800" b="1" dirty="0">
                <a:solidFill>
                  <a:srgbClr val="0070C0"/>
                </a:solidFill>
              </a:rPr>
            </a:br>
            <a:endParaRPr lang="en-US" sz="1800" b="1" dirty="0">
              <a:solidFill>
                <a:srgbClr val="0070C0"/>
              </a:solidFill>
            </a:endParaRPr>
          </a:p>
        </p:txBody>
      </p:sp>
      <p:sp>
        <p:nvSpPr>
          <p:cNvPr id="7" name="Up Arrow 6"/>
          <p:cNvSpPr/>
          <p:nvPr/>
        </p:nvSpPr>
        <p:spPr>
          <a:xfrm>
            <a:off x="4495800" y="2819400"/>
            <a:ext cx="2286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743200" y="2819400"/>
            <a:ext cx="2286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46B2062-C95A-48DE-8023-590142F264F6}"/>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07575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r">
              <a:buNone/>
            </a:pPr>
            <a:r>
              <a:rPr lang="fa-IR" sz="1800" dirty="0"/>
              <a:t>بسیاری از شرکت ها کیفیت محصولاتشان را به عنوان مهمترین ارزش مشتریان و حیاتی ترین معیار کسب مزیت رقابتی می دانند و در پی بهبود آن هستند. هرگونه تلاش برای بهبود کیفیت باید به خوبی بررسی وهزینه های مربوط به آن نیز دقیقا تعیین شود چراکه هدف برنامه های بهبود مستمر فقط براورده کردن نیاز .</a:t>
            </a:r>
          </a:p>
          <a:p>
            <a:pPr marL="0" indent="0" algn="r">
              <a:buNone/>
            </a:pPr>
            <a:r>
              <a:rPr lang="fa-IR" sz="1800" dirty="0"/>
              <a:t>مشتریان در خصوص کیفیت نیست بلکه این هدف باید با کمترین هزینه تحقق یابد.</a:t>
            </a:r>
          </a:p>
          <a:p>
            <a:pPr marL="0" indent="0" algn="r">
              <a:buNone/>
            </a:pPr>
            <a:endParaRPr lang="fa-IR" sz="1800" dirty="0"/>
          </a:p>
          <a:p>
            <a:pPr marL="0" indent="0" algn="r">
              <a:buNone/>
            </a:pPr>
            <a:endParaRPr lang="en-US" sz="1800" dirty="0"/>
          </a:p>
          <a:p>
            <a:pPr marL="0" indent="0" algn="r">
              <a:buNone/>
            </a:pPr>
            <a:r>
              <a:rPr lang="fa-IR" sz="1800" dirty="0"/>
              <a:t>کاهش هزینه های کیفیت زمانی امکان پذیر است که این هزینه ها کاملا تعریف- شناسایی واندازه گیری شوند تا بتوان تصمیمات منطقی و مصممی گرفته شود و مدل و شیوه مورد استفاده مدیران جهت تعریف- اندازه گیری و گزارش هزینه های کیفیت بسیار اهمیت دارد تا اطمینان دهد هزینه های کیفیت به درستی شناسایی- طبقه بندی و گزارش شده اند.</a:t>
            </a:r>
          </a:p>
          <a:p>
            <a:pPr marL="0" indent="0" algn="r">
              <a:buNone/>
            </a:pPr>
            <a:endParaRPr lang="fa-IR" sz="1800" dirty="0"/>
          </a:p>
          <a:p>
            <a:pPr marL="0" indent="0" algn="r">
              <a:buNone/>
            </a:pPr>
            <a:r>
              <a:rPr lang="fa-IR" sz="1800" dirty="0"/>
              <a:t>برخی از سازمان ها هزینه های دستیابی به کیفیت مطلوب را معادل هزینه های کیفیت می دانند و برخی دیگر هزینه های عملیاتی واحد کنترل کیفیت( تجهیزات- حقوق و دستمزد وغیره...) را با هزینه های کیفیت یکسان می دانند اما کارشناسان کیفیت هزینه کیفیت را با هزینه هایی که از کیفیت پایین و ا مطلوب محصول ناشی میشود معادل میدانند. برای کار با هزینه های کیفیت باید توجیه مناسبی برای استفاده از ابزار های هزینه های کیفیت به وجود آید و ارزیابی اولیه ای صورت پذیرد.</a:t>
            </a:r>
          </a:p>
          <a:p>
            <a:pPr marL="0" indent="0" algn="r">
              <a:buNone/>
            </a:pPr>
            <a:r>
              <a:rPr lang="fa-IR" sz="1800" dirty="0"/>
              <a:t>در این ارزیابی اهدافی مورد توجه هستند که شامل موارد زیرند:</a:t>
            </a:r>
            <a:endParaRPr lang="en-US" sz="1800" dirty="0"/>
          </a:p>
        </p:txBody>
      </p:sp>
      <p:sp>
        <p:nvSpPr>
          <p:cNvPr id="2" name="Title 1"/>
          <p:cNvSpPr>
            <a:spLocks noGrp="1"/>
          </p:cNvSpPr>
          <p:nvPr>
            <p:ph type="title"/>
          </p:nvPr>
        </p:nvSpPr>
        <p:spPr/>
        <p:txBody>
          <a:bodyPr/>
          <a:lstStyle/>
          <a:p>
            <a:r>
              <a:rPr lang="fa-IR" dirty="0"/>
              <a:t> </a:t>
            </a:r>
            <a:endParaRPr lang="en-US" dirty="0"/>
          </a:p>
        </p:txBody>
      </p:sp>
      <p:sp>
        <p:nvSpPr>
          <p:cNvPr id="6" name="Down Arrow 5"/>
          <p:cNvSpPr/>
          <p:nvPr/>
        </p:nvSpPr>
        <p:spPr>
          <a:xfrm>
            <a:off x="707571" y="5791200"/>
            <a:ext cx="28956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F471522-5916-49E0-A13D-B5F7FA81CDAF}"/>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74279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r">
              <a:buNone/>
            </a:pPr>
            <a:r>
              <a:rPr lang="fa-IR" sz="1800" dirty="0"/>
              <a:t>سیستم های سنتی حسابداری گزارش های صحیح و موثری در خصوص معیار های کیفیت ارائه نمیدهند همچنین این سیستم ها نمی توتنند اطلاعات کیفیتی مناسبی فراهم کنند بنا براین فواید ناشی از بهبود کیفیت قابل اندازه گیری نخواهد بود.</a:t>
            </a:r>
          </a:p>
          <a:p>
            <a:pPr marL="0" indent="0" algn="r">
              <a:buNone/>
            </a:pPr>
            <a:r>
              <a:rPr lang="fa-IR" sz="1800" dirty="0"/>
              <a:t>سیستم های سنتی حسابداری و هزینه یابی هزینه ها را بر اساس </a:t>
            </a:r>
            <a:r>
              <a:rPr lang="fa-IR" sz="1800" b="1" dirty="0">
                <a:solidFill>
                  <a:srgbClr val="002060"/>
                </a:solidFill>
              </a:rPr>
              <a:t>طبقات هزینه </a:t>
            </a:r>
            <a:r>
              <a:rPr lang="fa-IR" sz="1800" dirty="0"/>
              <a:t>طبقه بندی می کنند در حالیکه در سیستم هزینه یابی کیفیت باید اطلاعات بر اساس </a:t>
            </a:r>
            <a:r>
              <a:rPr lang="fa-IR" sz="1800" b="1" dirty="0">
                <a:solidFill>
                  <a:srgbClr val="002060"/>
                </a:solidFill>
              </a:rPr>
              <a:t>فعالیت ها </a:t>
            </a:r>
            <a:r>
              <a:rPr lang="fa-IR" sz="1800" dirty="0"/>
              <a:t>ارائه شود. حتی در سیستم سنتی چگونگی تخصیص هزینه های سربار به هزینه های کیفیت نا صحیح هستند.</a:t>
            </a:r>
          </a:p>
          <a:p>
            <a:pPr marL="0" indent="0" algn="r">
              <a:buNone/>
            </a:pPr>
            <a:endParaRPr lang="fa-IR" sz="1800" dirty="0"/>
          </a:p>
          <a:p>
            <a:pPr marL="0" indent="0" algn="r">
              <a:buNone/>
            </a:pPr>
            <a:r>
              <a:rPr lang="fa-IR" sz="1800" dirty="0"/>
              <a:t>تسای 1998در تحقیق خود چهارچوبی را بیان کرد که در آن سیستم هزینه یابی بر مبنای فعالیت و هزینه یابی کیفیت ادغام می شوند تا اطلاعات </a:t>
            </a:r>
            <a:r>
              <a:rPr lang="fa-IR" sz="1800" b="1" dirty="0">
                <a:solidFill>
                  <a:srgbClr val="002060"/>
                </a:solidFill>
              </a:rPr>
              <a:t>مالی</a:t>
            </a:r>
            <a:r>
              <a:rPr lang="fa-IR" sz="1800" dirty="0"/>
              <a:t> و </a:t>
            </a:r>
            <a:r>
              <a:rPr lang="fa-IR" sz="1800" b="1" dirty="0">
                <a:solidFill>
                  <a:srgbClr val="002060"/>
                </a:solidFill>
              </a:rPr>
              <a:t>غیر مالی </a:t>
            </a:r>
            <a:r>
              <a:rPr lang="fa-IR" sz="1800" dirty="0"/>
              <a:t>در خصوص هزینه ها فراهم گردد.</a:t>
            </a:r>
          </a:p>
          <a:p>
            <a:pPr marL="0" indent="0" algn="r">
              <a:buNone/>
            </a:pPr>
            <a:endParaRPr lang="fa-IR" sz="1800" dirty="0"/>
          </a:p>
          <a:p>
            <a:pPr marL="0" indent="0" algn="r">
              <a:buNone/>
            </a:pPr>
            <a:r>
              <a:rPr lang="fa-IR" sz="1800" dirty="0"/>
              <a:t>هدف این سیستم آن بود که فعالیت های فاقد ارزش افزوده حذف و بهبودمستمردرفرایند هاو کیفیت دنبال شود تا هیچ محصول معیوبی ایجاد نشود.</a:t>
            </a:r>
            <a:endParaRPr lang="en-US" sz="1800" dirty="0"/>
          </a:p>
        </p:txBody>
      </p:sp>
      <p:sp>
        <p:nvSpPr>
          <p:cNvPr id="2" name="Title 1"/>
          <p:cNvSpPr>
            <a:spLocks noGrp="1"/>
          </p:cNvSpPr>
          <p:nvPr>
            <p:ph type="title"/>
          </p:nvPr>
        </p:nvSpPr>
        <p:spPr/>
        <p:txBody>
          <a:bodyPr>
            <a:normAutofit/>
          </a:bodyPr>
          <a:lstStyle/>
          <a:p>
            <a:r>
              <a:rPr lang="fa-IR" sz="2800" b="1" dirty="0"/>
              <a:t>هزینه یابی بر مبنای فعالیت</a:t>
            </a:r>
            <a:endParaRPr lang="en-US" sz="2800" b="1" dirty="0"/>
          </a:p>
        </p:txBody>
      </p:sp>
      <p:sp>
        <p:nvSpPr>
          <p:cNvPr id="4" name="TextBox 3">
            <a:extLst>
              <a:ext uri="{FF2B5EF4-FFF2-40B4-BE49-F238E27FC236}">
                <a16:creationId xmlns:a16="http://schemas.microsoft.com/office/drawing/2014/main" id="{7117B146-7E57-4B84-B91B-C52BC4B4EBE2}"/>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381611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295400"/>
            <a:ext cx="8229600" cy="5334000"/>
          </a:xfrm>
        </p:spPr>
        <p:txBody>
          <a:bodyPr>
            <a:normAutofit/>
            <a:scene3d>
              <a:camera prst="orthographicFront"/>
              <a:lightRig rig="threePt" dir="t"/>
            </a:scene3d>
            <a:sp3d extrusionH="57150">
              <a:bevelT w="38100" h="38100" prst="slope"/>
            </a:sp3d>
          </a:bodyPr>
          <a:lstStyle/>
          <a:p>
            <a:pPr marL="0" indent="0" algn="r">
              <a:buNone/>
            </a:pPr>
            <a:r>
              <a:rPr lang="fa-IR" sz="1600" b="1" dirty="0"/>
              <a:t>دیل و پلانکت 1995:</a:t>
            </a:r>
          </a:p>
          <a:p>
            <a:pPr marL="0" indent="0" algn="r">
              <a:buNone/>
            </a:pPr>
            <a:endParaRPr lang="fa-IR" sz="1600" dirty="0"/>
          </a:p>
          <a:p>
            <a:pPr marL="0" indent="0" algn="r">
              <a:buNone/>
            </a:pPr>
            <a:endParaRPr lang="fa-IR" sz="1600" dirty="0"/>
          </a:p>
          <a:p>
            <a:pPr marL="0" indent="0" algn="r">
              <a:buNone/>
            </a:pPr>
            <a:r>
              <a:rPr lang="fa-IR" sz="1600" dirty="0"/>
              <a:t>-هزینه های گارانتی</a:t>
            </a:r>
          </a:p>
          <a:p>
            <a:pPr marL="0" indent="0" algn="r">
              <a:buNone/>
            </a:pPr>
            <a:r>
              <a:rPr lang="fa-IR" sz="1600" dirty="0"/>
              <a:t>-هزینه های اضافه کاری ناشی از ضعف کیفیت</a:t>
            </a:r>
          </a:p>
          <a:p>
            <a:pPr marL="0" indent="0" algn="r">
              <a:buNone/>
            </a:pPr>
            <a:r>
              <a:rPr lang="fa-IR" sz="1600" dirty="0"/>
              <a:t>-هزینه های دوباره کاری</a:t>
            </a:r>
          </a:p>
          <a:p>
            <a:pPr marL="0" indent="0" algn="r">
              <a:buNone/>
            </a:pPr>
            <a:endParaRPr lang="fa-IR" sz="1600" dirty="0"/>
          </a:p>
          <a:p>
            <a:pPr marL="0" indent="0" algn="r">
              <a:buNone/>
            </a:pPr>
            <a:endParaRPr lang="fa-IR" sz="1600" dirty="0"/>
          </a:p>
          <a:p>
            <a:pPr marL="0" indent="0" algn="r">
              <a:buNone/>
            </a:pPr>
            <a:r>
              <a:rPr lang="fa-IR" sz="1600" dirty="0"/>
              <a:t>-هزینه های مشتریان</a:t>
            </a:r>
          </a:p>
          <a:p>
            <a:pPr marL="0" indent="0" algn="r">
              <a:buNone/>
            </a:pPr>
            <a:r>
              <a:rPr lang="fa-IR" sz="1600" dirty="0"/>
              <a:t>-هزینه های بهبود برنامه کیفی</a:t>
            </a:r>
          </a:p>
          <a:p>
            <a:pPr marL="0" indent="0" algn="r">
              <a:buNone/>
            </a:pPr>
            <a:r>
              <a:rPr lang="fa-IR" sz="1600" dirty="0"/>
              <a:t>-کنترل فرایند</a:t>
            </a:r>
          </a:p>
          <a:p>
            <a:pPr marL="0" indent="0" algn="r">
              <a:buNone/>
            </a:pPr>
            <a:r>
              <a:rPr lang="fa-IR" sz="1600" dirty="0"/>
              <a:t>-وفاداری مشتری</a:t>
            </a:r>
          </a:p>
          <a:p>
            <a:pPr marL="0" indent="0" algn="r">
              <a:buNone/>
            </a:pPr>
            <a:r>
              <a:rPr lang="fa-IR" sz="1600" dirty="0"/>
              <a:t>-ارزیابی کیفیت</a:t>
            </a:r>
          </a:p>
          <a:p>
            <a:pPr marL="0" indent="0" algn="r">
              <a:buNone/>
            </a:pPr>
            <a:endParaRPr lang="fa-IR" sz="1600" dirty="0"/>
          </a:p>
          <a:p>
            <a:pPr marL="0" indent="0" algn="r">
              <a:buNone/>
            </a:pPr>
            <a:endParaRPr lang="fa-IR" sz="1600" dirty="0"/>
          </a:p>
          <a:p>
            <a:pPr marL="0" indent="0" algn="r">
              <a:buNone/>
            </a:pPr>
            <a:r>
              <a:rPr lang="fa-IR"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هزینه های پنهان فراموش نشوند</a:t>
            </a:r>
          </a:p>
        </p:txBody>
      </p:sp>
      <p:sp>
        <p:nvSpPr>
          <p:cNvPr id="2" name="Title 1"/>
          <p:cNvSpPr>
            <a:spLocks noGrp="1"/>
          </p:cNvSpPr>
          <p:nvPr>
            <p:ph type="title"/>
          </p:nvPr>
        </p:nvSpPr>
        <p:spPr>
          <a:xfrm>
            <a:off x="457200" y="21771"/>
            <a:ext cx="8229600" cy="1273629"/>
          </a:xfrm>
        </p:spPr>
        <p:txBody>
          <a:bodyPr>
            <a:normAutofit/>
          </a:bodyPr>
          <a:lstStyle/>
          <a:p>
            <a:r>
              <a:rPr lang="fa-IR" b="1" dirty="0">
                <a:solidFill>
                  <a:schemeClr val="tx2"/>
                </a:solidFill>
              </a:rPr>
              <a:t>مدل کوه یخ</a:t>
            </a:r>
            <a:endParaRPr lang="en-US" b="1" dirty="0">
              <a:solidFill>
                <a:schemeClr val="tx2"/>
              </a:solidFil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457" y="1981200"/>
            <a:ext cx="2895600" cy="3352800"/>
          </a:xfrm>
          <a:prstGeom prst="rect">
            <a:avLst/>
          </a:prstGeom>
        </p:spPr>
      </p:pic>
      <p:cxnSp>
        <p:nvCxnSpPr>
          <p:cNvPr id="15" name="Straight Arrow Connector 14"/>
          <p:cNvCxnSpPr/>
          <p:nvPr/>
        </p:nvCxnSpPr>
        <p:spPr>
          <a:xfrm>
            <a:off x="3962400" y="2514600"/>
            <a:ext cx="533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038600" y="4343400"/>
            <a:ext cx="533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ADB17717-AEE7-406D-8A29-75D8C3F4444E}"/>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608365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fa-IR" sz="1800" dirty="0"/>
              <a:t>برای هزینه های کیفیت در شرکت ها مقدار بهینه ای تعریف نشده است اما میتوان برای صنایع مختلف با توجه به پیچیدگی محصول شاخص هایی در نظر گرفت. </a:t>
            </a:r>
          </a:p>
          <a:p>
            <a:pPr marL="0" indent="0" algn="r">
              <a:buNone/>
            </a:pPr>
            <a:r>
              <a:rPr lang="fa-IR" sz="1800" b="1" dirty="0"/>
              <a:t> </a:t>
            </a:r>
          </a:p>
          <a:p>
            <a:pPr marL="0" indent="0" algn="r">
              <a:buNone/>
            </a:pPr>
            <a:r>
              <a:rPr lang="fa-IR" sz="1800" b="1" dirty="0"/>
              <a:t>اهم شاخص ها:</a:t>
            </a:r>
          </a:p>
          <a:p>
            <a:pPr marL="0" indent="0" algn="r">
              <a:buNone/>
            </a:pPr>
            <a:r>
              <a:rPr lang="fa-IR" sz="1600" dirty="0"/>
              <a:t>1- هرچه محصول ساده تر باشد مجموع هزینه کیفیت آن کمتر است و بالعکس.</a:t>
            </a:r>
          </a:p>
          <a:p>
            <a:pPr marL="0" indent="0" algn="r">
              <a:buNone/>
            </a:pPr>
            <a:r>
              <a:rPr lang="fa-IR" sz="1600" dirty="0"/>
              <a:t>2- معمولا در تمام صنایع بیشترین سهم از هزینه های کیفیت را هزینه های شکست(داخلی و خارجی) تشکیل میدهند.</a:t>
            </a:r>
          </a:p>
          <a:p>
            <a:pPr marL="0" indent="0" algn="r">
              <a:buNone/>
            </a:pPr>
            <a:r>
              <a:rPr lang="fa-IR" sz="1600" dirty="0"/>
              <a:t>3- و کمترین سهم را هزینه های پیشگیرانه دارا هستند.</a:t>
            </a:r>
            <a:endParaRPr lang="en-US" sz="1600" dirty="0"/>
          </a:p>
        </p:txBody>
      </p:sp>
      <p:sp>
        <p:nvSpPr>
          <p:cNvPr id="2" name="Title 1"/>
          <p:cNvSpPr>
            <a:spLocks noGrp="1"/>
          </p:cNvSpPr>
          <p:nvPr>
            <p:ph type="title"/>
          </p:nvPr>
        </p:nvSpPr>
        <p:spPr/>
        <p:txBody>
          <a:bodyPr>
            <a:normAutofit/>
          </a:bodyPr>
          <a:lstStyle/>
          <a:p>
            <a:r>
              <a:rPr lang="fa-IR" sz="2800" b="1" dirty="0"/>
              <a:t>مقدار بهینه هزینه های کیفیت</a:t>
            </a:r>
            <a:endParaRPr lang="en-US" sz="2800" b="1" dirty="0"/>
          </a:p>
        </p:txBody>
      </p:sp>
      <p:sp>
        <p:nvSpPr>
          <p:cNvPr id="4" name="TextBox 3">
            <a:extLst>
              <a:ext uri="{FF2B5EF4-FFF2-40B4-BE49-F238E27FC236}">
                <a16:creationId xmlns:a16="http://schemas.microsoft.com/office/drawing/2014/main" id="{09DB0C81-7EC8-4ABB-83F7-BA232FA02DE1}"/>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234671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r">
              <a:buNone/>
            </a:pPr>
            <a:r>
              <a:rPr lang="fa-IR" sz="1800" dirty="0"/>
              <a:t>رابطه ای بین هزینه های شکست- هزینه های ارزیابی و پیشگیرانه و مجموع هزینه ها وجود دارد که میتوان </a:t>
            </a:r>
          </a:p>
          <a:p>
            <a:pPr marL="0" indent="0" algn="r">
              <a:buNone/>
            </a:pPr>
            <a:r>
              <a:rPr lang="fa-IR" sz="1800" dirty="0"/>
              <a:t>از آن به عنوان مدل اقتصادی هزینه های کیفیت یاد کرد.</a:t>
            </a:r>
          </a:p>
          <a:p>
            <a:pPr marL="0" indent="0" algn="r">
              <a:buNone/>
            </a:pPr>
            <a:endParaRPr lang="fa-IR" sz="1800" dirty="0"/>
          </a:p>
          <a:p>
            <a:pPr marL="0" indent="0" algn="r">
              <a:buNone/>
            </a:pPr>
            <a:endParaRPr lang="fa-IR" sz="1800" dirty="0"/>
          </a:p>
          <a:p>
            <a:pPr marL="0" indent="0" algn="r">
              <a:buNone/>
            </a:pPr>
            <a:endParaRPr lang="fa-IR" sz="1800" dirty="0"/>
          </a:p>
          <a:p>
            <a:pPr marL="0" indent="0" algn="ctr">
              <a:buNone/>
            </a:pPr>
            <a:r>
              <a:rPr lang="fa-IR" sz="1800" b="1" dirty="0"/>
              <a:t>نکته: هزینه های ارزیابی و پیشگیرانه در مقابل هزینه های شکست(داخلی و خارجی) قرار دارند.</a:t>
            </a:r>
          </a:p>
          <a:p>
            <a:pPr marL="0" indent="0" algn="ctr">
              <a:buNone/>
            </a:pPr>
            <a:endParaRPr lang="fa-IR" sz="1800" b="1" dirty="0"/>
          </a:p>
          <a:p>
            <a:pPr marL="0" indent="0" algn="r">
              <a:buNone/>
            </a:pPr>
            <a:r>
              <a:rPr lang="fa-IR" sz="1800" dirty="0"/>
              <a:t>به این معنا که هرچه سازمان بیشتر روی پیشگیری و ارزیابی هزینه صرف کند مقدار شکست های داخلی و خارجی آن کاهش می یابد. اما بین چگونگی هزینه کردن و کاهش متقابل ارتباط خطی وجود ندارد و در یک نقطه این دو منحنی به نقطه بهینه خود میرسند و از آن به بعد تاثیر معکوس خواهند داشت.</a:t>
            </a:r>
          </a:p>
        </p:txBody>
      </p:sp>
      <p:sp>
        <p:nvSpPr>
          <p:cNvPr id="2" name="Title 1"/>
          <p:cNvSpPr>
            <a:spLocks noGrp="1"/>
          </p:cNvSpPr>
          <p:nvPr>
            <p:ph type="title"/>
          </p:nvPr>
        </p:nvSpPr>
        <p:spPr/>
        <p:txBody>
          <a:bodyPr>
            <a:normAutofit/>
          </a:bodyPr>
          <a:lstStyle/>
          <a:p>
            <a:r>
              <a:rPr lang="fa-IR" sz="2800" b="1" dirty="0"/>
              <a:t>مدل اقتصادی هزینه های کیفیت</a:t>
            </a:r>
            <a:endParaRPr lang="en-US" sz="2800" b="1" dirty="0"/>
          </a:p>
        </p:txBody>
      </p:sp>
      <p:sp>
        <p:nvSpPr>
          <p:cNvPr id="4" name="TextBox 3">
            <a:extLst>
              <a:ext uri="{FF2B5EF4-FFF2-40B4-BE49-F238E27FC236}">
                <a16:creationId xmlns:a16="http://schemas.microsoft.com/office/drawing/2014/main" id="{3B4421D7-61A5-4DC2-A5A6-5DA2F1642A90}"/>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314173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7776241"/>
              </p:ext>
            </p:extLst>
          </p:nvPr>
        </p:nvGraphicFramePr>
        <p:xfrm>
          <a:off x="0" y="1676400"/>
          <a:ext cx="8991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pPr algn="r"/>
            <a:r>
              <a:rPr lang="fa-IR" sz="2000" dirty="0"/>
              <a:t>مدل اقتصادی هزینه های کیفیت در شرکت های با فرایند در حال توسعه:</a:t>
            </a:r>
            <a:endParaRPr lang="en-US" sz="2000" dirty="0"/>
          </a:p>
        </p:txBody>
      </p:sp>
      <p:sp>
        <p:nvSpPr>
          <p:cNvPr id="5" name="TextBox 4">
            <a:extLst>
              <a:ext uri="{FF2B5EF4-FFF2-40B4-BE49-F238E27FC236}">
                <a16:creationId xmlns:a16="http://schemas.microsoft.com/office/drawing/2014/main" id="{0DFECC96-6CE0-46BF-A601-6C5A54400B76}"/>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693764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417886908"/>
              </p:ext>
            </p:extLst>
          </p:nvPr>
        </p:nvGraphicFramePr>
        <p:xfrm>
          <a:off x="457200" y="1600200"/>
          <a:ext cx="82296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pPr algn="r"/>
            <a:r>
              <a:rPr lang="fa-IR" sz="2000" dirty="0"/>
              <a:t>مدل اقتصادی هزینه های کیفیت در شرکت های با فرایند سنتی:</a:t>
            </a:r>
            <a:br>
              <a:rPr lang="fa-IR" sz="2000" dirty="0"/>
            </a:br>
            <a:endParaRPr lang="en-US" sz="2000" dirty="0"/>
          </a:p>
        </p:txBody>
      </p:sp>
      <p:sp>
        <p:nvSpPr>
          <p:cNvPr id="4" name="TextBox 3">
            <a:extLst>
              <a:ext uri="{FF2B5EF4-FFF2-40B4-BE49-F238E27FC236}">
                <a16:creationId xmlns:a16="http://schemas.microsoft.com/office/drawing/2014/main" id="{678E17F9-6E92-40F1-858C-0BB731DFDCDD}"/>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145610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697163"/>
          </a:xfrm>
        </p:spPr>
        <p:txBody>
          <a:bodyPr>
            <a:normAutofit/>
          </a:bodyPr>
          <a:lstStyle/>
          <a:p>
            <a:pPr marL="0" indent="0" algn="r">
              <a:buNone/>
            </a:pPr>
            <a:r>
              <a:rPr lang="en-US" sz="1800" dirty="0"/>
              <a:t>                                                         </a:t>
            </a:r>
            <a:r>
              <a:rPr lang="fa-IR" sz="1800" dirty="0"/>
              <a:t>1- میانگین زیان هر واحد؟</a:t>
            </a:r>
          </a:p>
          <a:p>
            <a:pPr marL="0" indent="0" algn="r">
              <a:buNone/>
            </a:pPr>
            <a:r>
              <a:rPr lang="fa-IR" sz="1800" dirty="0"/>
              <a:t>2- کل هزینه مخفی؟</a:t>
            </a:r>
          </a:p>
          <a:p>
            <a:pPr marL="0" indent="0" algn="r">
              <a:buNone/>
            </a:pPr>
            <a:r>
              <a:rPr lang="fa-IR" sz="1800" dirty="0"/>
              <a:t>3- هزینه های خارجی اندازه گیری شده؟</a:t>
            </a:r>
          </a:p>
          <a:p>
            <a:pPr marL="0" indent="0" algn="r">
              <a:buNone/>
            </a:pPr>
            <a:r>
              <a:rPr lang="fa-IR" sz="1800" dirty="0"/>
              <a:t>4- درباره تفاوت دو هزینه توضیح دهید؟</a:t>
            </a:r>
          </a:p>
          <a:p>
            <a:pPr marL="0" indent="0" algn="r">
              <a:buNone/>
            </a:pPr>
            <a:r>
              <a:rPr lang="fa-IR" sz="1800" dirty="0"/>
              <a:t> </a:t>
            </a:r>
            <a:r>
              <a:rPr lang="fa-IR" sz="1800" dirty="0">
                <a:solidFill>
                  <a:schemeClr val="accent1"/>
                </a:solidFill>
              </a:rPr>
              <a:t>= فرمول زیان تاگوچی </a:t>
            </a:r>
            <a:r>
              <a:rPr lang="en-US" sz="1800" dirty="0">
                <a:solidFill>
                  <a:schemeClr val="accent1"/>
                </a:solidFill>
              </a:rPr>
              <a:t>K(Y-T) </a:t>
            </a:r>
            <a:r>
              <a:rPr lang="fa-IR" sz="1800" dirty="0">
                <a:solidFill>
                  <a:schemeClr val="accent1"/>
                </a:solidFill>
              </a:rPr>
              <a:t>به توان2</a:t>
            </a:r>
            <a:endParaRPr lang="en-US" sz="1800" dirty="0">
              <a:solidFill>
                <a:schemeClr val="accent1"/>
              </a:solidFill>
            </a:endParaRPr>
          </a:p>
        </p:txBody>
      </p:sp>
      <p:sp>
        <p:nvSpPr>
          <p:cNvPr id="2" name="Title 1"/>
          <p:cNvSpPr>
            <a:spLocks noGrp="1"/>
          </p:cNvSpPr>
          <p:nvPr>
            <p:ph type="title"/>
          </p:nvPr>
        </p:nvSpPr>
        <p:spPr>
          <a:xfrm>
            <a:off x="457200" y="304800"/>
            <a:ext cx="8229600" cy="3200400"/>
          </a:xfrm>
        </p:spPr>
        <p:txBody>
          <a:bodyPr>
            <a:normAutofit fontScale="90000"/>
          </a:bodyPr>
          <a:lstStyle/>
          <a:p>
            <a:pPr algn="r"/>
            <a:r>
              <a:rPr lang="fa-IR" sz="2800" b="1" dirty="0"/>
              <a:t>مثال1: تابع زیان تاگوچی</a:t>
            </a:r>
            <a:br>
              <a:rPr lang="fa-IR" sz="2800" dirty="0"/>
            </a:br>
            <a:br>
              <a:rPr lang="en-US" sz="2800" dirty="0"/>
            </a:br>
            <a:r>
              <a:rPr lang="fa-IR" sz="1800" dirty="0"/>
              <a:t>داده های سوال: </a:t>
            </a:r>
            <a:br>
              <a:rPr lang="fa-IR" sz="1800" dirty="0"/>
            </a:br>
            <a:r>
              <a:rPr lang="en-US" sz="1800" dirty="0"/>
              <a:t>K= 20000     T=0.20   N=30000     </a:t>
            </a:r>
            <a:br>
              <a:rPr lang="en-US" sz="1800" dirty="0"/>
            </a:br>
            <a:r>
              <a:rPr lang="fa-IR" sz="1800" dirty="0"/>
              <a:t>ضریب هزینه های خارجی و داخلی=5</a:t>
            </a:r>
            <a:br>
              <a:rPr lang="fa-IR" sz="1800" dirty="0"/>
            </a:br>
            <a:br>
              <a:rPr lang="fa-IR" sz="1800" dirty="0"/>
            </a:br>
            <a:r>
              <a:rPr lang="fa-IR" sz="1800" u="sng" dirty="0"/>
              <a:t>شماره واحد</a:t>
            </a:r>
            <a:r>
              <a:rPr lang="fa-IR" sz="1800" dirty="0"/>
              <a:t>          </a:t>
            </a:r>
            <a:r>
              <a:rPr lang="fa-IR" sz="1800" u="sng" dirty="0"/>
              <a:t>قطر واقعی ورقه پلاستیکی</a:t>
            </a:r>
            <a:br>
              <a:rPr lang="fa-IR" sz="1800" u="sng" dirty="0"/>
            </a:br>
            <a:r>
              <a:rPr lang="fa-IR" sz="1800" dirty="0"/>
              <a:t>      1                               0.23</a:t>
            </a:r>
            <a:br>
              <a:rPr lang="fa-IR" sz="1800" dirty="0"/>
            </a:br>
            <a:r>
              <a:rPr lang="fa-IR" sz="1800" dirty="0"/>
              <a:t>      2                               0.22</a:t>
            </a:r>
            <a:br>
              <a:rPr lang="fa-IR" sz="1800" dirty="0"/>
            </a:br>
            <a:r>
              <a:rPr lang="fa-IR" sz="1800" dirty="0"/>
              <a:t>      3                               0.18</a:t>
            </a:r>
            <a:br>
              <a:rPr lang="fa-IR" sz="1800" dirty="0"/>
            </a:br>
            <a:r>
              <a:rPr lang="fa-IR" sz="1800" dirty="0"/>
              <a:t>      4                               0.19</a:t>
            </a:r>
            <a:br>
              <a:rPr lang="fa-IR" sz="1800" dirty="0"/>
            </a:br>
            <a:r>
              <a:rPr lang="fa-IR" sz="1800" dirty="0"/>
              <a:t>    </a:t>
            </a:r>
            <a:endParaRPr lang="en-US" sz="1800" dirty="0"/>
          </a:p>
        </p:txBody>
      </p:sp>
      <p:sp>
        <p:nvSpPr>
          <p:cNvPr id="5" name="Rectangle 4"/>
          <p:cNvSpPr/>
          <p:nvPr/>
        </p:nvSpPr>
        <p:spPr>
          <a:xfrm>
            <a:off x="990600" y="3439495"/>
            <a:ext cx="1819729" cy="369332"/>
          </a:xfrm>
          <a:prstGeom prst="rect">
            <a:avLst/>
          </a:prstGeom>
        </p:spPr>
        <p:txBody>
          <a:bodyPr wrap="none">
            <a:spAutoFit/>
          </a:bodyPr>
          <a:lstStyle/>
          <a:p>
            <a:r>
              <a:rPr lang="en-US" dirty="0">
                <a:solidFill>
                  <a:schemeClr val="accent1"/>
                </a:solidFill>
              </a:rPr>
              <a:t>9*30000=270000</a:t>
            </a:r>
          </a:p>
        </p:txBody>
      </p:sp>
      <p:sp>
        <p:nvSpPr>
          <p:cNvPr id="6" name="Rectangle 5"/>
          <p:cNvSpPr/>
          <p:nvPr/>
        </p:nvSpPr>
        <p:spPr>
          <a:xfrm>
            <a:off x="762000" y="3886200"/>
            <a:ext cx="4572000" cy="584775"/>
          </a:xfrm>
          <a:prstGeom prst="rect">
            <a:avLst/>
          </a:prstGeom>
        </p:spPr>
        <p:txBody>
          <a:bodyPr>
            <a:spAutoFit/>
          </a:bodyPr>
          <a:lstStyle/>
          <a:p>
            <a:r>
              <a:rPr lang="fa-IR" sz="1600" dirty="0">
                <a:solidFill>
                  <a:schemeClr val="accent1"/>
                </a:solidFill>
              </a:rPr>
              <a:t>هزینه های اندازه گیری شده = </a:t>
            </a:r>
            <a:r>
              <a:rPr lang="fa-IR" sz="1600" u="sng" dirty="0">
                <a:solidFill>
                  <a:schemeClr val="accent1"/>
                </a:solidFill>
              </a:rPr>
              <a:t>هزینه های مخفی</a:t>
            </a:r>
          </a:p>
          <a:p>
            <a:r>
              <a:rPr lang="fa-IR" sz="1600" dirty="0">
                <a:solidFill>
                  <a:schemeClr val="accent1"/>
                </a:solidFill>
              </a:rPr>
              <a:t>         </a:t>
            </a:r>
            <a:r>
              <a:rPr lang="en-US" sz="1600" dirty="0">
                <a:solidFill>
                  <a:schemeClr val="accent1"/>
                </a:solidFill>
              </a:rPr>
              <a:t>K-1 </a:t>
            </a:r>
          </a:p>
        </p:txBody>
      </p:sp>
      <p:sp>
        <p:nvSpPr>
          <p:cNvPr id="7" name="Rectangle 6"/>
          <p:cNvSpPr/>
          <p:nvPr/>
        </p:nvSpPr>
        <p:spPr>
          <a:xfrm>
            <a:off x="723860" y="4648200"/>
            <a:ext cx="3735318" cy="338554"/>
          </a:xfrm>
          <a:prstGeom prst="rect">
            <a:avLst/>
          </a:prstGeom>
        </p:spPr>
        <p:txBody>
          <a:bodyPr wrap="none">
            <a:spAutoFit/>
          </a:bodyPr>
          <a:lstStyle/>
          <a:p>
            <a:r>
              <a:rPr lang="fa-IR" sz="1600" dirty="0">
                <a:solidFill>
                  <a:schemeClr val="accent1"/>
                </a:solidFill>
              </a:rPr>
              <a:t>270000/4=67500  هزینه های اندازه گیری شده </a:t>
            </a:r>
          </a:p>
        </p:txBody>
      </p:sp>
      <p:sp>
        <p:nvSpPr>
          <p:cNvPr id="8" name="Rectangle 7"/>
          <p:cNvSpPr/>
          <p:nvPr/>
        </p:nvSpPr>
        <p:spPr>
          <a:xfrm>
            <a:off x="304800" y="5334000"/>
            <a:ext cx="5638800" cy="584775"/>
          </a:xfrm>
          <a:prstGeom prst="rect">
            <a:avLst/>
          </a:prstGeom>
        </p:spPr>
        <p:txBody>
          <a:bodyPr wrap="square">
            <a:spAutoFit/>
          </a:bodyPr>
          <a:lstStyle/>
          <a:p>
            <a:pPr algn="r"/>
            <a:r>
              <a:rPr lang="fa-IR" sz="1600" dirty="0">
                <a:solidFill>
                  <a:schemeClr val="accent1"/>
                </a:solidFill>
              </a:rPr>
              <a:t>هزینه های اندازه گیری قابل مشاهده هستند ودر سوابق حسابداری ثبت می شوند.</a:t>
            </a:r>
          </a:p>
          <a:p>
            <a:pPr algn="r"/>
            <a:r>
              <a:rPr lang="fa-IR" sz="1600" dirty="0">
                <a:solidFill>
                  <a:schemeClr val="accent1"/>
                </a:solidFill>
              </a:rPr>
              <a:t>هزینه های مخفی همان هزینه های فرصت هستند و ثبت نمی شوند.</a:t>
            </a:r>
            <a:endParaRPr lang="en-US" sz="1600" dirty="0">
              <a:solidFill>
                <a:schemeClr val="accent1"/>
              </a:solidFill>
            </a:endParaRPr>
          </a:p>
        </p:txBody>
      </p:sp>
      <p:sp>
        <p:nvSpPr>
          <p:cNvPr id="9" name="Right Brace 8"/>
          <p:cNvSpPr/>
          <p:nvPr/>
        </p:nvSpPr>
        <p:spPr>
          <a:xfrm>
            <a:off x="5715000" y="5334000"/>
            <a:ext cx="381000" cy="58477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366057879"/>
              </p:ext>
            </p:extLst>
          </p:nvPr>
        </p:nvGraphicFramePr>
        <p:xfrm>
          <a:off x="228600" y="152400"/>
          <a:ext cx="4495800" cy="3093720"/>
        </p:xfrm>
        <a:graphic>
          <a:graphicData uri="http://schemas.openxmlformats.org/drawingml/2006/table">
            <a:tbl>
              <a:tblPr firstRow="1" bandRow="1">
                <a:tableStyleId>{69CF1AB2-1976-4502-BF36-3FF5EA218861}</a:tableStyleId>
              </a:tblPr>
              <a:tblGrid>
                <a:gridCol w="8382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tblGrid>
              <a:tr h="243840">
                <a:tc>
                  <a:txBody>
                    <a:bodyPr/>
                    <a:lstStyle/>
                    <a:p>
                      <a:pPr algn="ctr"/>
                      <a:r>
                        <a:rPr lang="en-US" sz="1400" b="0" kern="1200" dirty="0">
                          <a:solidFill>
                            <a:schemeClr val="dk1"/>
                          </a:solidFill>
                          <a:latin typeface="+mn-lt"/>
                          <a:ea typeface="+mn-ea"/>
                          <a:cs typeface="+mn-cs"/>
                        </a:rPr>
                        <a:t>K(Y-T)*2</a:t>
                      </a:r>
                    </a:p>
                  </a:txBody>
                  <a:tcPr/>
                </a:tc>
                <a:tc>
                  <a:txBody>
                    <a:bodyPr/>
                    <a:lstStyle/>
                    <a:p>
                      <a:pPr algn="ctr"/>
                      <a:r>
                        <a:rPr lang="en-US" sz="1400" b="0" kern="1200" dirty="0">
                          <a:solidFill>
                            <a:schemeClr val="dk1"/>
                          </a:solidFill>
                          <a:latin typeface="+mn-lt"/>
                          <a:ea typeface="+mn-ea"/>
                          <a:cs typeface="+mn-cs"/>
                        </a:rPr>
                        <a:t>(Y-T)*2</a:t>
                      </a:r>
                    </a:p>
                  </a:txBody>
                  <a:tcPr/>
                </a:tc>
                <a:tc>
                  <a:txBody>
                    <a:bodyPr/>
                    <a:lstStyle/>
                    <a:p>
                      <a:pPr algn="ctr"/>
                      <a:r>
                        <a:rPr lang="en-US" sz="1400" b="0" kern="1200" dirty="0">
                          <a:solidFill>
                            <a:schemeClr val="dk1"/>
                          </a:solidFill>
                          <a:latin typeface="+mn-lt"/>
                          <a:ea typeface="+mn-ea"/>
                          <a:cs typeface="+mn-cs"/>
                        </a:rPr>
                        <a:t>Y-T</a:t>
                      </a:r>
                    </a:p>
                  </a:txBody>
                  <a:tcPr/>
                </a:tc>
                <a:tc>
                  <a:txBody>
                    <a:bodyPr/>
                    <a:lstStyle/>
                    <a:p>
                      <a:pPr algn="ctr"/>
                      <a:r>
                        <a:rPr lang="fa-IR" sz="1400" b="0" kern="1200" dirty="0">
                          <a:solidFill>
                            <a:schemeClr val="dk1"/>
                          </a:solidFill>
                          <a:latin typeface="+mn-lt"/>
                          <a:ea typeface="+mn-ea"/>
                          <a:cs typeface="+mn-cs"/>
                        </a:rPr>
                        <a:t>قطر واقعی</a:t>
                      </a:r>
                      <a:endParaRPr lang="en-US" sz="1400" b="0" kern="1200" dirty="0">
                        <a:solidFill>
                          <a:schemeClr val="dk1"/>
                        </a:solidFill>
                        <a:latin typeface="+mn-lt"/>
                        <a:ea typeface="+mn-ea"/>
                        <a:cs typeface="+mn-cs"/>
                      </a:endParaRPr>
                    </a:p>
                  </a:txBody>
                  <a:tcPr/>
                </a:tc>
                <a:tc>
                  <a:txBody>
                    <a:bodyPr/>
                    <a:lstStyle/>
                    <a:p>
                      <a:pPr algn="ctr"/>
                      <a:r>
                        <a:rPr lang="fa-IR" sz="1400" b="0" dirty="0"/>
                        <a:t>شماره</a:t>
                      </a:r>
                      <a:endParaRPr lang="en-US" sz="1400" b="0" dirty="0"/>
                    </a:p>
                  </a:txBody>
                  <a:tcPr/>
                </a:tc>
                <a:tc>
                  <a:txBody>
                    <a:bodyPr/>
                    <a:lstStyle/>
                    <a:p>
                      <a:pPr algn="ctr"/>
                      <a:endParaRPr lang="en-US" dirty="0"/>
                    </a:p>
                  </a:txBody>
                  <a:tcPr/>
                </a:tc>
                <a:extLst>
                  <a:ext uri="{0D108BD9-81ED-4DB2-BD59-A6C34878D82A}">
                    <a16:rowId xmlns:a16="http://schemas.microsoft.com/office/drawing/2014/main" val="10000"/>
                  </a:ext>
                </a:extLst>
              </a:tr>
              <a:tr h="289560">
                <a:tc>
                  <a:txBody>
                    <a:bodyPr/>
                    <a:lstStyle/>
                    <a:p>
                      <a:pPr marL="0" algn="ctr" defTabSz="914400" rtl="0" eaLnBrk="1" latinLnBrk="0" hangingPunct="1"/>
                      <a:r>
                        <a:rPr lang="en-US" sz="1400" b="0" kern="1200" dirty="0">
                          <a:solidFill>
                            <a:schemeClr val="dk1"/>
                          </a:solidFill>
                          <a:latin typeface="+mn-lt"/>
                          <a:ea typeface="+mn-ea"/>
                          <a:cs typeface="+mn-cs"/>
                        </a:rPr>
                        <a:t>18</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0.0009</a:t>
                      </a:r>
                    </a:p>
                  </a:txBody>
                  <a:tcPr/>
                </a:tc>
                <a:tc>
                  <a:txBody>
                    <a:bodyPr/>
                    <a:lstStyle/>
                    <a:p>
                      <a:pPr marL="0" algn="ctr" defTabSz="914400" rtl="0" eaLnBrk="1" latinLnBrk="0" hangingPunct="1"/>
                      <a:r>
                        <a:rPr lang="fa-IR" sz="1400" b="0" kern="1200" dirty="0">
                          <a:solidFill>
                            <a:schemeClr val="dk1"/>
                          </a:solidFill>
                          <a:latin typeface="+mn-lt"/>
                          <a:ea typeface="+mn-ea"/>
                          <a:cs typeface="+mn-cs"/>
                        </a:rPr>
                        <a:t>0.03</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0.23</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1</a:t>
                      </a: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320040">
                <a:tc>
                  <a:txBody>
                    <a:bodyPr/>
                    <a:lstStyle/>
                    <a:p>
                      <a:pPr marL="0" algn="ctr" defTabSz="914400" rtl="0" eaLnBrk="1" latinLnBrk="0" hangingPunct="1"/>
                      <a:r>
                        <a:rPr lang="en-US" sz="1400" b="0" kern="1200" dirty="0">
                          <a:solidFill>
                            <a:schemeClr val="dk1"/>
                          </a:solidFill>
                          <a:latin typeface="+mn-lt"/>
                          <a:ea typeface="+mn-ea"/>
                          <a:cs typeface="+mn-cs"/>
                        </a:rPr>
                        <a:t>8</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0.0004</a:t>
                      </a:r>
                    </a:p>
                  </a:txBody>
                  <a:tcPr/>
                </a:tc>
                <a:tc>
                  <a:txBody>
                    <a:bodyPr/>
                    <a:lstStyle/>
                    <a:p>
                      <a:pPr marL="0" algn="ctr" defTabSz="914400" rtl="0" eaLnBrk="1" latinLnBrk="0" hangingPunct="1"/>
                      <a:r>
                        <a:rPr lang="fa-IR" sz="1400" b="0" kern="1200" dirty="0">
                          <a:solidFill>
                            <a:schemeClr val="dk1"/>
                          </a:solidFill>
                          <a:latin typeface="+mn-lt"/>
                          <a:ea typeface="+mn-ea"/>
                          <a:cs typeface="+mn-cs"/>
                        </a:rPr>
                        <a:t>0.02</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0.22</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2</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289560">
                <a:tc>
                  <a:txBody>
                    <a:bodyPr/>
                    <a:lstStyle/>
                    <a:p>
                      <a:pPr marL="0" algn="ctr" defTabSz="914400" rtl="0" eaLnBrk="1" latinLnBrk="0" hangingPunct="1"/>
                      <a:r>
                        <a:rPr lang="en-US" sz="1400" b="0" kern="1200" dirty="0">
                          <a:solidFill>
                            <a:schemeClr val="dk1"/>
                          </a:solidFill>
                          <a:latin typeface="+mn-lt"/>
                          <a:ea typeface="+mn-ea"/>
                          <a:cs typeface="+mn-cs"/>
                        </a:rPr>
                        <a:t>8</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0.0004</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-0.02</a:t>
                      </a:r>
                    </a:p>
                  </a:txBody>
                  <a:tcPr/>
                </a:tc>
                <a:tc>
                  <a:txBody>
                    <a:bodyPr/>
                    <a:lstStyle/>
                    <a:p>
                      <a:pPr marL="0" algn="ctr" defTabSz="914400" rtl="0" eaLnBrk="1" latinLnBrk="0" hangingPunct="1"/>
                      <a:r>
                        <a:rPr lang="fa-IR" sz="1400" b="0" kern="1200" dirty="0">
                          <a:solidFill>
                            <a:schemeClr val="dk1"/>
                          </a:solidFill>
                          <a:latin typeface="+mn-lt"/>
                          <a:ea typeface="+mn-ea"/>
                          <a:cs typeface="+mn-cs"/>
                        </a:rPr>
                        <a:t>0.18</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3</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289560">
                <a:tc>
                  <a:txBody>
                    <a:bodyPr/>
                    <a:lstStyle/>
                    <a:p>
                      <a:pPr marL="0" algn="ctr" defTabSz="914400" rtl="0" eaLnBrk="1" latinLnBrk="0" hangingPunct="1"/>
                      <a:r>
                        <a:rPr lang="en-US" sz="1400" b="0" kern="1200" dirty="0">
                          <a:solidFill>
                            <a:schemeClr val="dk1"/>
                          </a:solidFill>
                          <a:latin typeface="+mn-lt"/>
                          <a:ea typeface="+mn-ea"/>
                          <a:cs typeface="+mn-cs"/>
                        </a:rPr>
                        <a:t>2</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0.0001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mn-lt"/>
                          <a:ea typeface="+mn-ea"/>
                          <a:cs typeface="+mn-cs"/>
                        </a:rPr>
                        <a:t>-0.01</a:t>
                      </a:r>
                    </a:p>
                  </a:txBody>
                  <a:tcPr/>
                </a:tc>
                <a:tc>
                  <a:txBody>
                    <a:bodyPr/>
                    <a:lstStyle/>
                    <a:p>
                      <a:pPr marL="0" algn="ctr" defTabSz="914400" rtl="0" eaLnBrk="1" latinLnBrk="0" hangingPunct="1"/>
                      <a:r>
                        <a:rPr lang="fa-IR" sz="1400" b="0" kern="1200" dirty="0">
                          <a:solidFill>
                            <a:schemeClr val="dk1"/>
                          </a:solidFill>
                          <a:latin typeface="+mn-lt"/>
                          <a:ea typeface="+mn-ea"/>
                          <a:cs typeface="+mn-cs"/>
                        </a:rPr>
                        <a:t>0.19</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4</a:t>
                      </a:r>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289560">
                <a:tc>
                  <a:txBody>
                    <a:bodyPr/>
                    <a:lstStyle/>
                    <a:p>
                      <a:pPr marL="0" algn="ctr" defTabSz="914400" rtl="0" eaLnBrk="1" latinLnBrk="0" hangingPunct="1"/>
                      <a:r>
                        <a:rPr lang="en-US" sz="1400" b="0" kern="1200" dirty="0">
                          <a:solidFill>
                            <a:schemeClr val="dk1"/>
                          </a:solidFill>
                          <a:latin typeface="+mn-lt"/>
                          <a:ea typeface="+mn-ea"/>
                          <a:cs typeface="+mn-cs"/>
                        </a:rPr>
                        <a:t>36</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0.0018</a:t>
                      </a: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274319">
                <a:tc>
                  <a:txBody>
                    <a:bodyPr/>
                    <a:lstStyle/>
                    <a:p>
                      <a:pPr marL="0" algn="ctr" defTabSz="914400" rtl="0" eaLnBrk="1" latinLnBrk="0" hangingPunct="1"/>
                      <a:r>
                        <a:rPr lang="en-US" sz="1400" b="0" kern="1200" dirty="0">
                          <a:solidFill>
                            <a:schemeClr val="dk1"/>
                          </a:solidFill>
                          <a:latin typeface="+mn-lt"/>
                          <a:ea typeface="+mn-ea"/>
                          <a:cs typeface="+mn-cs"/>
                        </a:rPr>
                        <a:t>/4</a:t>
                      </a:r>
                    </a:p>
                  </a:txBody>
                  <a:tcPr/>
                </a:tc>
                <a:tc>
                  <a:txBody>
                    <a:bodyPr/>
                    <a:lstStyle/>
                    <a:p>
                      <a:pPr marL="0" algn="ctr" defTabSz="914400" rtl="0" eaLnBrk="1" latinLnBrk="0" hangingPunct="1"/>
                      <a:r>
                        <a:rPr lang="en-US" sz="1400" b="0" kern="1200" dirty="0">
                          <a:solidFill>
                            <a:schemeClr val="dk1"/>
                          </a:solidFill>
                          <a:latin typeface="+mn-lt"/>
                          <a:ea typeface="+mn-ea"/>
                          <a:cs typeface="+mn-cs"/>
                        </a:rPr>
                        <a:t>/4</a:t>
                      </a: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تعداد واحدها</a:t>
                      </a:r>
                    </a:p>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137159">
                <a:tc>
                  <a:txBody>
                    <a:bodyPr/>
                    <a:lstStyle/>
                    <a:p>
                      <a:pPr marL="0" algn="ctr" defTabSz="914400" rtl="0" eaLnBrk="1" latinLnBrk="0" hangingPunct="1"/>
                      <a:r>
                        <a:rPr lang="en-US" sz="1400" b="0" kern="1200" dirty="0">
                          <a:solidFill>
                            <a:schemeClr val="dk1"/>
                          </a:solidFill>
                          <a:latin typeface="+mn-lt"/>
                          <a:ea typeface="+mn-ea"/>
                          <a:cs typeface="+mn-cs"/>
                        </a:rPr>
                        <a:t>9</a:t>
                      </a:r>
                    </a:p>
                  </a:txBody>
                  <a:tcPr/>
                </a:tc>
                <a:tc>
                  <a:txBody>
                    <a:bodyPr/>
                    <a:lstStyle/>
                    <a:p>
                      <a:pPr marL="0" algn="ctr" defTabSz="914400" rtl="0" eaLnBrk="1" latinLnBrk="0" hangingPunct="1"/>
                      <a:r>
                        <a:rPr lang="en-US" sz="1400" b="0" kern="1200" dirty="0">
                          <a:solidFill>
                            <a:schemeClr val="dk1"/>
                          </a:solidFill>
                          <a:latin typeface="+mn-lt"/>
                          <a:ea typeface="+mn-ea"/>
                          <a:cs typeface="+mn-cs"/>
                        </a:rPr>
                        <a:t>0.00045</a:t>
                      </a: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a:solidFill>
                          <a:schemeClr val="dk1"/>
                        </a:solidFill>
                        <a:latin typeface="+mn-lt"/>
                        <a:ea typeface="+mn-ea"/>
                        <a:cs typeface="+mn-cs"/>
                      </a:endParaRPr>
                    </a:p>
                  </a:txBody>
                  <a:tcPr/>
                </a:tc>
                <a:tc>
                  <a:txBody>
                    <a:bodyPr/>
                    <a:lstStyle/>
                    <a:p>
                      <a:pPr marL="0" algn="ctr" defTabSz="914400" rtl="0" eaLnBrk="1" latinLnBrk="0" hangingPunct="1"/>
                      <a:endParaRPr lang="en-US" sz="1400" b="0" kern="1200" dirty="0">
                        <a:solidFill>
                          <a:schemeClr val="dk1"/>
                        </a:solidFill>
                        <a:latin typeface="+mn-lt"/>
                        <a:ea typeface="+mn-ea"/>
                        <a:cs typeface="+mn-cs"/>
                      </a:endParaRPr>
                    </a:p>
                  </a:txBody>
                  <a:tcPr/>
                </a:tc>
                <a:tc>
                  <a:txBody>
                    <a:bodyPr/>
                    <a:lstStyle/>
                    <a:p>
                      <a:pPr marL="0" algn="ctr" defTabSz="914400" rtl="0" eaLnBrk="1" latinLnBrk="0" hangingPunct="1"/>
                      <a:r>
                        <a:rPr lang="fa-IR" sz="1400" b="0" kern="1200" dirty="0">
                          <a:solidFill>
                            <a:schemeClr val="dk1"/>
                          </a:solidFill>
                          <a:latin typeface="+mn-lt"/>
                          <a:ea typeface="+mn-ea"/>
                          <a:cs typeface="+mn-cs"/>
                        </a:rPr>
                        <a:t>میانگین</a:t>
                      </a:r>
                    </a:p>
                    <a:p>
                      <a:pPr marL="0" algn="ctr" defTabSz="914400" rtl="0" eaLnBrk="1" latinLnBrk="0" hangingPunct="1"/>
                      <a:endParaRPr lang="en-US" sz="1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
        <p:nvSpPr>
          <p:cNvPr id="11" name="TextBox 10">
            <a:extLst>
              <a:ext uri="{FF2B5EF4-FFF2-40B4-BE49-F238E27FC236}">
                <a16:creationId xmlns:a16="http://schemas.microsoft.com/office/drawing/2014/main" id="{AB8C7426-3922-4504-8AA3-353ADADCF9C9}"/>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67730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2893342"/>
              </p:ext>
            </p:extLst>
          </p:nvPr>
        </p:nvGraphicFramePr>
        <p:xfrm>
          <a:off x="228600" y="1066800"/>
          <a:ext cx="8686800" cy="5677188"/>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3751580">
                  <a:extLst>
                    <a:ext uri="{9D8B030D-6E8A-4147-A177-3AD203B41FA5}">
                      <a16:colId xmlns:a16="http://schemas.microsoft.com/office/drawing/2014/main" val="20001"/>
                    </a:ext>
                  </a:extLst>
                </a:gridCol>
                <a:gridCol w="3868420">
                  <a:extLst>
                    <a:ext uri="{9D8B030D-6E8A-4147-A177-3AD203B41FA5}">
                      <a16:colId xmlns:a16="http://schemas.microsoft.com/office/drawing/2014/main" val="20002"/>
                    </a:ext>
                  </a:extLst>
                </a:gridCol>
              </a:tblGrid>
              <a:tr h="354982">
                <a:tc>
                  <a:txBody>
                    <a:bodyPr/>
                    <a:lstStyle/>
                    <a:p>
                      <a:pPr algn="ctr"/>
                      <a:r>
                        <a:rPr lang="fa-IR" dirty="0"/>
                        <a:t>ثابت/متغیر</a:t>
                      </a:r>
                      <a:endParaRPr lang="en-US" dirty="0"/>
                    </a:p>
                  </a:txBody>
                  <a:tcPr/>
                </a:tc>
                <a:tc>
                  <a:txBody>
                    <a:bodyPr/>
                    <a:lstStyle/>
                    <a:p>
                      <a:pPr algn="ctr"/>
                      <a:r>
                        <a:rPr lang="fa-IR" dirty="0"/>
                        <a:t>پیشگیری/ارزیابی/خرابی</a:t>
                      </a:r>
                      <a:r>
                        <a:rPr lang="fa-IR" baseline="0" dirty="0"/>
                        <a:t> داخلی/خرابی خارجی</a:t>
                      </a:r>
                      <a:endParaRPr lang="en-US" dirty="0"/>
                    </a:p>
                  </a:txBody>
                  <a:tcPr/>
                </a:tc>
                <a:tc>
                  <a:txBody>
                    <a:bodyPr/>
                    <a:lstStyle/>
                    <a:p>
                      <a:pPr algn="ctr"/>
                      <a:r>
                        <a:rPr lang="fa-IR" dirty="0"/>
                        <a:t>هزینه های کیفیت</a:t>
                      </a:r>
                      <a:endParaRPr lang="en-US" dirty="0"/>
                    </a:p>
                  </a:txBody>
                  <a:tcPr/>
                </a:tc>
                <a:extLst>
                  <a:ext uri="{0D108BD9-81ED-4DB2-BD59-A6C34878D82A}">
                    <a16:rowId xmlns:a16="http://schemas.microsoft.com/office/drawing/2014/main" val="10000"/>
                  </a:ext>
                </a:extLst>
              </a:tr>
              <a:tr h="354982">
                <a:tc>
                  <a:txBody>
                    <a:bodyPr/>
                    <a:lstStyle/>
                    <a:p>
                      <a:pPr algn="ctr"/>
                      <a:r>
                        <a:rPr lang="fa-IR" dirty="0">
                          <a:solidFill>
                            <a:srgbClr val="00B0F0"/>
                          </a:solidFill>
                        </a:rPr>
                        <a:t>ثابت</a:t>
                      </a:r>
                      <a:endParaRPr lang="en-US" dirty="0">
                        <a:solidFill>
                          <a:srgbClr val="00B0F0"/>
                        </a:solidFill>
                      </a:endParaRPr>
                    </a:p>
                  </a:txBody>
                  <a:tcPr/>
                </a:tc>
                <a:tc>
                  <a:txBody>
                    <a:bodyPr/>
                    <a:lstStyle/>
                    <a:p>
                      <a:pPr algn="ctr"/>
                      <a:r>
                        <a:rPr lang="fa-IR" dirty="0">
                          <a:solidFill>
                            <a:srgbClr val="00B0F0"/>
                          </a:solidFill>
                        </a:rPr>
                        <a:t>پیشگیری</a:t>
                      </a:r>
                      <a:endParaRPr lang="en-US" dirty="0">
                        <a:solidFill>
                          <a:srgbClr val="00B0F0"/>
                        </a:solidFill>
                      </a:endParaRPr>
                    </a:p>
                  </a:txBody>
                  <a:tcPr/>
                </a:tc>
                <a:tc>
                  <a:txBody>
                    <a:bodyPr/>
                    <a:lstStyle/>
                    <a:p>
                      <a:pPr algn="r"/>
                      <a:r>
                        <a:rPr lang="fa-IR" dirty="0"/>
                        <a:t>مهندسی کیفیت</a:t>
                      </a:r>
                      <a:endParaRPr lang="en-US" dirty="0"/>
                    </a:p>
                  </a:txBody>
                  <a:tcPr/>
                </a:tc>
                <a:extLst>
                  <a:ext uri="{0D108BD9-81ED-4DB2-BD59-A6C34878D82A}">
                    <a16:rowId xmlns:a16="http://schemas.microsoft.com/office/drawing/2014/main" val="10001"/>
                  </a:ext>
                </a:extLst>
              </a:tr>
              <a:tr h="354982">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داخلی</a:t>
                      </a:r>
                      <a:endParaRPr lang="en-US" dirty="0">
                        <a:solidFill>
                          <a:srgbClr val="00B0F0"/>
                        </a:solidFill>
                      </a:endParaRPr>
                    </a:p>
                  </a:txBody>
                  <a:tcPr/>
                </a:tc>
                <a:tc>
                  <a:txBody>
                    <a:bodyPr/>
                    <a:lstStyle/>
                    <a:p>
                      <a:pPr algn="r"/>
                      <a:r>
                        <a:rPr lang="fa-IR" dirty="0"/>
                        <a:t>ضایعات</a:t>
                      </a:r>
                      <a:endParaRPr lang="en-US" dirty="0"/>
                    </a:p>
                  </a:txBody>
                  <a:tcPr/>
                </a:tc>
                <a:extLst>
                  <a:ext uri="{0D108BD9-81ED-4DB2-BD59-A6C34878D82A}">
                    <a16:rowId xmlns:a16="http://schemas.microsoft.com/office/drawing/2014/main" val="10002"/>
                  </a:ext>
                </a:extLst>
              </a:tr>
              <a:tr h="354982">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خارجی</a:t>
                      </a:r>
                      <a:endParaRPr lang="en-US" dirty="0">
                        <a:solidFill>
                          <a:srgbClr val="00B0F0"/>
                        </a:solidFill>
                      </a:endParaRPr>
                    </a:p>
                  </a:txBody>
                  <a:tcPr/>
                </a:tc>
                <a:tc>
                  <a:txBody>
                    <a:bodyPr/>
                    <a:lstStyle/>
                    <a:p>
                      <a:pPr algn="r"/>
                      <a:r>
                        <a:rPr lang="fa-IR" dirty="0"/>
                        <a:t>فراخوانی محصول</a:t>
                      </a:r>
                      <a:endParaRPr lang="en-US" dirty="0"/>
                    </a:p>
                  </a:txBody>
                  <a:tcPr/>
                </a:tc>
                <a:extLst>
                  <a:ext uri="{0D108BD9-81ED-4DB2-BD59-A6C34878D82A}">
                    <a16:rowId xmlns:a16="http://schemas.microsoft.com/office/drawing/2014/main" val="10003"/>
                  </a:ext>
                </a:extLst>
              </a:tr>
              <a:tr h="887454">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خارجی</a:t>
                      </a:r>
                      <a:endParaRPr lang="en-US" dirty="0">
                        <a:solidFill>
                          <a:srgbClr val="00B0F0"/>
                        </a:solidFill>
                      </a:endParaRPr>
                    </a:p>
                  </a:txBody>
                  <a:tcPr/>
                </a:tc>
                <a:tc>
                  <a:txBody>
                    <a:bodyPr/>
                    <a:lstStyle/>
                    <a:p>
                      <a:pPr algn="r"/>
                      <a:r>
                        <a:rPr lang="fa-IR" dirty="0"/>
                        <a:t>برگشت از فروش و تخفیفات به دلیل مشکلات کیفیتی</a:t>
                      </a:r>
                      <a:endParaRPr lang="en-US" dirty="0"/>
                    </a:p>
                  </a:txBody>
                  <a:tcPr/>
                </a:tc>
                <a:extLst>
                  <a:ext uri="{0D108BD9-81ED-4DB2-BD59-A6C34878D82A}">
                    <a16:rowId xmlns:a16="http://schemas.microsoft.com/office/drawing/2014/main" val="10004"/>
                  </a:ext>
                </a:extLst>
              </a:tr>
              <a:tr h="621218">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داخلی</a:t>
                      </a:r>
                      <a:endParaRPr lang="en-US" dirty="0">
                        <a:solidFill>
                          <a:srgbClr val="00B0F0"/>
                        </a:solidFill>
                      </a:endParaRPr>
                    </a:p>
                  </a:txBody>
                  <a:tcPr/>
                </a:tc>
                <a:tc>
                  <a:txBody>
                    <a:bodyPr/>
                    <a:lstStyle/>
                    <a:p>
                      <a:pPr algn="r"/>
                      <a:r>
                        <a:rPr lang="fa-IR" dirty="0"/>
                        <a:t>اشتباه های وارده</a:t>
                      </a:r>
                      <a:r>
                        <a:rPr lang="fa-IR" baseline="0" dirty="0"/>
                        <a:t> از طریق صفحه کلید</a:t>
                      </a:r>
                      <a:endParaRPr lang="en-US" dirty="0"/>
                    </a:p>
                  </a:txBody>
                  <a:tcPr/>
                </a:tc>
                <a:extLst>
                  <a:ext uri="{0D108BD9-81ED-4DB2-BD59-A6C34878D82A}">
                    <a16:rowId xmlns:a16="http://schemas.microsoft.com/office/drawing/2014/main" val="10005"/>
                  </a:ext>
                </a:extLst>
              </a:tr>
              <a:tr h="621218">
                <a:tc>
                  <a:txBody>
                    <a:bodyPr/>
                    <a:lstStyle/>
                    <a:p>
                      <a:pPr algn="ctr"/>
                      <a:r>
                        <a:rPr lang="fa-IR" dirty="0">
                          <a:solidFill>
                            <a:srgbClr val="00B0F0"/>
                          </a:solidFill>
                        </a:rPr>
                        <a:t>ثابت</a:t>
                      </a:r>
                      <a:endParaRPr lang="en-US" dirty="0">
                        <a:solidFill>
                          <a:srgbClr val="00B0F0"/>
                        </a:solidFill>
                      </a:endParaRPr>
                    </a:p>
                  </a:txBody>
                  <a:tcPr/>
                </a:tc>
                <a:tc>
                  <a:txBody>
                    <a:bodyPr/>
                    <a:lstStyle/>
                    <a:p>
                      <a:pPr algn="ctr"/>
                      <a:r>
                        <a:rPr lang="fa-IR" dirty="0">
                          <a:solidFill>
                            <a:srgbClr val="00B0F0"/>
                          </a:solidFill>
                        </a:rPr>
                        <a:t>ارزیابی</a:t>
                      </a:r>
                      <a:endParaRPr lang="en-US" dirty="0">
                        <a:solidFill>
                          <a:srgbClr val="00B0F0"/>
                        </a:solidFill>
                      </a:endParaRPr>
                    </a:p>
                  </a:txBody>
                  <a:tcPr/>
                </a:tc>
                <a:tc>
                  <a:txBody>
                    <a:bodyPr/>
                    <a:lstStyle/>
                    <a:p>
                      <a:pPr algn="r"/>
                      <a:r>
                        <a:rPr lang="fa-IR" dirty="0"/>
                        <a:t>نظارت بر بازرسی حین فرایند</a:t>
                      </a:r>
                      <a:endParaRPr lang="en-US" dirty="0"/>
                    </a:p>
                  </a:txBody>
                  <a:tcPr/>
                </a:tc>
                <a:extLst>
                  <a:ext uri="{0D108BD9-81ED-4DB2-BD59-A6C34878D82A}">
                    <a16:rowId xmlns:a16="http://schemas.microsoft.com/office/drawing/2014/main" val="10006"/>
                  </a:ext>
                </a:extLst>
              </a:tr>
              <a:tr h="354982">
                <a:tc>
                  <a:txBody>
                    <a:bodyPr/>
                    <a:lstStyle/>
                    <a:p>
                      <a:pPr algn="ctr"/>
                      <a:r>
                        <a:rPr lang="fa-IR" dirty="0">
                          <a:solidFill>
                            <a:srgbClr val="00B0F0"/>
                          </a:solidFill>
                        </a:rPr>
                        <a:t>ثابت</a:t>
                      </a:r>
                      <a:endParaRPr lang="en-US" dirty="0">
                        <a:solidFill>
                          <a:srgbClr val="00B0F0"/>
                        </a:solidFill>
                      </a:endParaRPr>
                    </a:p>
                  </a:txBody>
                  <a:tcPr/>
                </a:tc>
                <a:tc>
                  <a:txBody>
                    <a:bodyPr/>
                    <a:lstStyle/>
                    <a:p>
                      <a:pPr algn="ctr"/>
                      <a:r>
                        <a:rPr lang="fa-IR" dirty="0">
                          <a:solidFill>
                            <a:srgbClr val="00B0F0"/>
                          </a:solidFill>
                        </a:rPr>
                        <a:t>پیشگیری</a:t>
                      </a:r>
                      <a:endParaRPr lang="en-US" dirty="0">
                        <a:solidFill>
                          <a:srgbClr val="00B0F0"/>
                        </a:solidFill>
                      </a:endParaRPr>
                    </a:p>
                  </a:txBody>
                  <a:tcPr/>
                </a:tc>
                <a:tc>
                  <a:txBody>
                    <a:bodyPr/>
                    <a:lstStyle/>
                    <a:p>
                      <a:pPr algn="r"/>
                      <a:r>
                        <a:rPr lang="fa-IR" dirty="0"/>
                        <a:t>چرخه های کیفیت</a:t>
                      </a:r>
                      <a:endParaRPr lang="en-US" dirty="0"/>
                    </a:p>
                  </a:txBody>
                  <a:tcPr/>
                </a:tc>
                <a:extLst>
                  <a:ext uri="{0D108BD9-81ED-4DB2-BD59-A6C34878D82A}">
                    <a16:rowId xmlns:a16="http://schemas.microsoft.com/office/drawing/2014/main" val="10007"/>
                  </a:ext>
                </a:extLst>
              </a:tr>
              <a:tr h="354982">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ارزیابی</a:t>
                      </a:r>
                      <a:endParaRPr lang="en-US" dirty="0">
                        <a:solidFill>
                          <a:srgbClr val="00B0F0"/>
                        </a:solidFill>
                      </a:endParaRPr>
                    </a:p>
                  </a:txBody>
                  <a:tcPr/>
                </a:tc>
                <a:tc>
                  <a:txBody>
                    <a:bodyPr/>
                    <a:lstStyle/>
                    <a:p>
                      <a:pPr algn="r"/>
                      <a:r>
                        <a:rPr lang="fa-IR" dirty="0"/>
                        <a:t>بازرسی وآزمایش</a:t>
                      </a:r>
                      <a:r>
                        <a:rPr lang="fa-IR" baseline="0" dirty="0"/>
                        <a:t> قطعات</a:t>
                      </a:r>
                      <a:endParaRPr lang="en-US" dirty="0"/>
                    </a:p>
                  </a:txBody>
                  <a:tcPr/>
                </a:tc>
                <a:extLst>
                  <a:ext uri="{0D108BD9-81ED-4DB2-BD59-A6C34878D82A}">
                    <a16:rowId xmlns:a16="http://schemas.microsoft.com/office/drawing/2014/main" val="10008"/>
                  </a:ext>
                </a:extLst>
              </a:tr>
              <a:tr h="354982">
                <a:tc>
                  <a:txBody>
                    <a:bodyPr/>
                    <a:lstStyle/>
                    <a:p>
                      <a:pPr algn="ctr"/>
                      <a:r>
                        <a:rPr lang="fa-IR" dirty="0">
                          <a:solidFill>
                            <a:srgbClr val="00B0F0"/>
                          </a:solidFill>
                        </a:rPr>
                        <a:t>ثابت</a:t>
                      </a:r>
                      <a:endParaRPr lang="en-US" dirty="0">
                        <a:solidFill>
                          <a:srgbClr val="00B0F0"/>
                        </a:solidFill>
                      </a:endParaRPr>
                    </a:p>
                  </a:txBody>
                  <a:tcPr/>
                </a:tc>
                <a:tc>
                  <a:txBody>
                    <a:bodyPr/>
                    <a:lstStyle/>
                    <a:p>
                      <a:pPr algn="ctr"/>
                      <a:r>
                        <a:rPr lang="fa-IR" dirty="0">
                          <a:solidFill>
                            <a:srgbClr val="00B0F0"/>
                          </a:solidFill>
                        </a:rPr>
                        <a:t>پیشگیری</a:t>
                      </a:r>
                      <a:endParaRPr lang="en-US" dirty="0">
                        <a:solidFill>
                          <a:srgbClr val="00B0F0"/>
                        </a:solidFill>
                      </a:endParaRPr>
                    </a:p>
                  </a:txBody>
                  <a:tcPr/>
                </a:tc>
                <a:tc>
                  <a:txBody>
                    <a:bodyPr/>
                    <a:lstStyle/>
                    <a:p>
                      <a:pPr algn="r"/>
                      <a:r>
                        <a:rPr lang="fa-IR" dirty="0"/>
                        <a:t>آموزش کیفیت</a:t>
                      </a:r>
                      <a:endParaRPr lang="en-US" dirty="0"/>
                    </a:p>
                  </a:txBody>
                  <a:tcPr/>
                </a:tc>
                <a:extLst>
                  <a:ext uri="{0D108BD9-81ED-4DB2-BD59-A6C34878D82A}">
                    <a16:rowId xmlns:a16="http://schemas.microsoft.com/office/drawing/2014/main" val="10009"/>
                  </a:ext>
                </a:extLst>
              </a:tr>
              <a:tr h="621218">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داخلی</a:t>
                      </a:r>
                      <a:endParaRPr lang="en-US" dirty="0">
                        <a:solidFill>
                          <a:srgbClr val="00B0F0"/>
                        </a:solidFill>
                      </a:endParaRPr>
                    </a:p>
                  </a:txBody>
                  <a:tcPr/>
                </a:tc>
                <a:tc>
                  <a:txBody>
                    <a:bodyPr/>
                    <a:lstStyle/>
                    <a:p>
                      <a:pPr algn="r"/>
                      <a:r>
                        <a:rPr lang="fa-IR" dirty="0"/>
                        <a:t>بازرسی مجدد محصول دوباره کاری شده</a:t>
                      </a:r>
                      <a:endParaRPr lang="en-US" dirty="0"/>
                    </a:p>
                  </a:txBody>
                  <a:tcPr/>
                </a:tc>
                <a:extLst>
                  <a:ext uri="{0D108BD9-81ED-4DB2-BD59-A6C34878D82A}">
                    <a16:rowId xmlns:a16="http://schemas.microsoft.com/office/drawing/2014/main" val="10010"/>
                  </a:ext>
                </a:extLst>
              </a:tr>
              <a:tr h="354982">
                <a:tc>
                  <a:txBody>
                    <a:bodyPr/>
                    <a:lstStyle/>
                    <a:p>
                      <a:pPr algn="ctr"/>
                      <a:r>
                        <a:rPr lang="fa-IR" dirty="0">
                          <a:solidFill>
                            <a:srgbClr val="00B0F0"/>
                          </a:solidFill>
                        </a:rPr>
                        <a:t>متغیر</a:t>
                      </a:r>
                      <a:endParaRPr lang="en-US" dirty="0">
                        <a:solidFill>
                          <a:srgbClr val="00B0F0"/>
                        </a:solidFill>
                      </a:endParaRPr>
                    </a:p>
                  </a:txBody>
                  <a:tcPr/>
                </a:tc>
                <a:tc>
                  <a:txBody>
                    <a:bodyPr/>
                    <a:lstStyle/>
                    <a:p>
                      <a:pPr algn="ctr"/>
                      <a:r>
                        <a:rPr lang="fa-IR" dirty="0">
                          <a:solidFill>
                            <a:srgbClr val="00B0F0"/>
                          </a:solidFill>
                        </a:rPr>
                        <a:t>خرابی خارجی</a:t>
                      </a:r>
                      <a:endParaRPr lang="en-US" dirty="0">
                        <a:solidFill>
                          <a:srgbClr val="00B0F0"/>
                        </a:solidFill>
                      </a:endParaRPr>
                    </a:p>
                  </a:txBody>
                  <a:tcPr/>
                </a:tc>
                <a:tc>
                  <a:txBody>
                    <a:bodyPr/>
                    <a:lstStyle/>
                    <a:p>
                      <a:pPr algn="r"/>
                      <a:r>
                        <a:rPr lang="fa-IR" dirty="0"/>
                        <a:t>تعهد در قبال محصول</a:t>
                      </a:r>
                      <a:endParaRPr lang="en-US" dirty="0"/>
                    </a:p>
                  </a:txBody>
                  <a:tcPr/>
                </a:tc>
                <a:extLst>
                  <a:ext uri="{0D108BD9-81ED-4DB2-BD59-A6C34878D82A}">
                    <a16:rowId xmlns:a16="http://schemas.microsoft.com/office/drawing/2014/main" val="10011"/>
                  </a:ext>
                </a:extLst>
              </a:tr>
            </a:tbl>
          </a:graphicData>
        </a:graphic>
      </p:graphicFrame>
      <p:sp>
        <p:nvSpPr>
          <p:cNvPr id="2" name="Title 1"/>
          <p:cNvSpPr>
            <a:spLocks noGrp="1"/>
          </p:cNvSpPr>
          <p:nvPr>
            <p:ph type="title"/>
          </p:nvPr>
        </p:nvSpPr>
        <p:spPr>
          <a:xfrm>
            <a:off x="457200" y="274638"/>
            <a:ext cx="8229600" cy="715962"/>
          </a:xfrm>
        </p:spPr>
        <p:txBody>
          <a:bodyPr>
            <a:normAutofit/>
          </a:bodyPr>
          <a:lstStyle/>
          <a:p>
            <a:pPr algn="r"/>
            <a:r>
              <a:rPr lang="fa-IR" sz="2400" b="1" dirty="0"/>
              <a:t>مثال2: طبقه بندی هزینه های کیفیت</a:t>
            </a:r>
            <a:endParaRPr lang="en-US" sz="2400" b="1" dirty="0"/>
          </a:p>
        </p:txBody>
      </p:sp>
    </p:spTree>
    <p:extLst>
      <p:ext uri="{BB962C8B-B14F-4D97-AF65-F5344CB8AC3E}">
        <p14:creationId xmlns:p14="http://schemas.microsoft.com/office/powerpoint/2010/main" val="3732304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2431267"/>
              </p:ext>
            </p:extLst>
          </p:nvPr>
        </p:nvGraphicFramePr>
        <p:xfrm>
          <a:off x="326572" y="533399"/>
          <a:ext cx="8534399" cy="4634411"/>
        </p:xfrm>
        <a:graphic>
          <a:graphicData uri="http://schemas.openxmlformats.org/drawingml/2006/table">
            <a:tbl>
              <a:tblPr firstRow="1" bandRow="1">
                <a:tableStyleId>{5C22544A-7EE6-4342-B048-85BDC9FD1C3A}</a:tableStyleId>
              </a:tblPr>
              <a:tblGrid>
                <a:gridCol w="1132114">
                  <a:extLst>
                    <a:ext uri="{9D8B030D-6E8A-4147-A177-3AD203B41FA5}">
                      <a16:colId xmlns:a16="http://schemas.microsoft.com/office/drawing/2014/main" val="20000"/>
                    </a:ext>
                  </a:extLst>
                </a:gridCol>
                <a:gridCol w="4180114">
                  <a:extLst>
                    <a:ext uri="{9D8B030D-6E8A-4147-A177-3AD203B41FA5}">
                      <a16:colId xmlns:a16="http://schemas.microsoft.com/office/drawing/2014/main" val="20001"/>
                    </a:ext>
                  </a:extLst>
                </a:gridCol>
                <a:gridCol w="3222171">
                  <a:extLst>
                    <a:ext uri="{9D8B030D-6E8A-4147-A177-3AD203B41FA5}">
                      <a16:colId xmlns:a16="http://schemas.microsoft.com/office/drawing/2014/main" val="20002"/>
                    </a:ext>
                  </a:extLst>
                </a:gridCol>
              </a:tblGrid>
              <a:tr h="661851">
                <a:tc>
                  <a:txBody>
                    <a:bodyPr/>
                    <a:lstStyle/>
                    <a:p>
                      <a:pPr algn="ctr"/>
                      <a:r>
                        <a:rPr lang="fa-IR" dirty="0"/>
                        <a:t>ثابت/متغیر</a:t>
                      </a:r>
                    </a:p>
                    <a:p>
                      <a:endParaRPr lang="en-US" dirty="0"/>
                    </a:p>
                  </a:txBody>
                  <a:tcPr/>
                </a:tc>
                <a:tc>
                  <a:txBody>
                    <a:bodyPr/>
                    <a:lstStyle/>
                    <a:p>
                      <a:pPr algn="ctr"/>
                      <a:r>
                        <a:rPr lang="fa-IR" dirty="0"/>
                        <a:t>پیشگیری/ارزیابی/خرابی داخلی/خرابی خارجی</a:t>
                      </a:r>
                    </a:p>
                    <a:p>
                      <a:endParaRPr lang="en-US" dirty="0"/>
                    </a:p>
                  </a:txBody>
                  <a:tcPr/>
                </a:tc>
                <a:tc>
                  <a:txBody>
                    <a:bodyPr/>
                    <a:lstStyle/>
                    <a:p>
                      <a:pPr algn="ctr"/>
                      <a:r>
                        <a:rPr lang="fa-IR" dirty="0"/>
                        <a:t>هزینه های کیفیت</a:t>
                      </a:r>
                    </a:p>
                    <a:p>
                      <a:endParaRPr lang="en-US" dirty="0"/>
                    </a:p>
                  </a:txBody>
                  <a:tcPr/>
                </a:tc>
                <a:extLst>
                  <a:ext uri="{0D108BD9-81ED-4DB2-BD59-A6C34878D82A}">
                    <a16:rowId xmlns:a16="http://schemas.microsoft.com/office/drawing/2014/main" val="10000"/>
                  </a:ext>
                </a:extLst>
              </a:tr>
              <a:tr h="370840">
                <a:tc>
                  <a:txBody>
                    <a:bodyPr/>
                    <a:lstStyle/>
                    <a:p>
                      <a:pPr algn="ctr"/>
                      <a:r>
                        <a:rPr lang="fa-IR" dirty="0"/>
                        <a:t>ثابت</a:t>
                      </a:r>
                      <a:endParaRPr lang="en-US" dirty="0"/>
                    </a:p>
                  </a:txBody>
                  <a:tcPr/>
                </a:tc>
                <a:tc>
                  <a:txBody>
                    <a:bodyPr/>
                    <a:lstStyle/>
                    <a:p>
                      <a:pPr algn="ctr"/>
                      <a:r>
                        <a:rPr lang="fa-IR" dirty="0"/>
                        <a:t>ارزیابی</a:t>
                      </a:r>
                      <a:endParaRPr lang="en-US" dirty="0"/>
                    </a:p>
                  </a:txBody>
                  <a:tcPr/>
                </a:tc>
                <a:tc>
                  <a:txBody>
                    <a:bodyPr/>
                    <a:lstStyle/>
                    <a:p>
                      <a:pPr algn="r"/>
                      <a:r>
                        <a:rPr lang="fa-IR" dirty="0"/>
                        <a:t>ارزیابی اثر بخشی</a:t>
                      </a:r>
                      <a:r>
                        <a:rPr lang="fa-IR" baseline="0" dirty="0"/>
                        <a:t> از طریق حسابرسی داخلی</a:t>
                      </a:r>
                      <a:endParaRPr lang="en-US" dirty="0"/>
                    </a:p>
                  </a:txBody>
                  <a:tcPr/>
                </a:tc>
                <a:extLst>
                  <a:ext uri="{0D108BD9-81ED-4DB2-BD59-A6C34878D82A}">
                    <a16:rowId xmlns:a16="http://schemas.microsoft.com/office/drawing/2014/main" val="10001"/>
                  </a:ext>
                </a:extLst>
              </a:tr>
              <a:tr h="370840">
                <a:tc>
                  <a:txBody>
                    <a:bodyPr/>
                    <a:lstStyle/>
                    <a:p>
                      <a:pPr algn="ctr"/>
                      <a:r>
                        <a:rPr lang="fa-IR" dirty="0"/>
                        <a:t>متغیر</a:t>
                      </a:r>
                      <a:endParaRPr lang="en-US" dirty="0"/>
                    </a:p>
                  </a:txBody>
                  <a:tcPr/>
                </a:tc>
                <a:tc>
                  <a:txBody>
                    <a:bodyPr/>
                    <a:lstStyle/>
                    <a:p>
                      <a:pPr algn="ctr"/>
                      <a:r>
                        <a:rPr lang="fa-IR" dirty="0"/>
                        <a:t>خرابی داخلیی</a:t>
                      </a:r>
                      <a:endParaRPr lang="en-US" dirty="0"/>
                    </a:p>
                  </a:txBody>
                  <a:tcPr/>
                </a:tc>
                <a:tc>
                  <a:txBody>
                    <a:bodyPr/>
                    <a:lstStyle/>
                    <a:p>
                      <a:pPr algn="r"/>
                      <a:r>
                        <a:rPr lang="fa-IR" dirty="0"/>
                        <a:t>کنار گذاری محصول معیوب</a:t>
                      </a:r>
                      <a:r>
                        <a:rPr lang="fa-IR" baseline="0" dirty="0"/>
                        <a:t> </a:t>
                      </a:r>
                      <a:endParaRPr lang="en-US" dirty="0"/>
                    </a:p>
                  </a:txBody>
                  <a:tcPr/>
                </a:tc>
                <a:extLst>
                  <a:ext uri="{0D108BD9-81ED-4DB2-BD59-A6C34878D82A}">
                    <a16:rowId xmlns:a16="http://schemas.microsoft.com/office/drawing/2014/main" val="10002"/>
                  </a:ext>
                </a:extLst>
              </a:tr>
              <a:tr h="370840">
                <a:tc>
                  <a:txBody>
                    <a:bodyPr/>
                    <a:lstStyle/>
                    <a:p>
                      <a:pPr algn="ctr"/>
                      <a:r>
                        <a:rPr lang="fa-IR" dirty="0"/>
                        <a:t>متغیر</a:t>
                      </a:r>
                      <a:endParaRPr lang="en-US" dirty="0"/>
                    </a:p>
                  </a:txBody>
                  <a:tcPr/>
                </a:tc>
                <a:tc>
                  <a:txBody>
                    <a:bodyPr/>
                    <a:lstStyle/>
                    <a:p>
                      <a:pPr algn="ctr"/>
                      <a:r>
                        <a:rPr lang="fa-IR" dirty="0"/>
                        <a:t>خرابی داخلی</a:t>
                      </a:r>
                      <a:endParaRPr lang="en-US" dirty="0"/>
                    </a:p>
                  </a:txBody>
                  <a:tcPr/>
                </a:tc>
                <a:tc>
                  <a:txBody>
                    <a:bodyPr/>
                    <a:lstStyle/>
                    <a:p>
                      <a:pPr algn="r"/>
                      <a:r>
                        <a:rPr lang="fa-IR" dirty="0"/>
                        <a:t>توقف ناشی از مشکلات کیفیت</a:t>
                      </a:r>
                      <a:endParaRPr lang="en-US" dirty="0"/>
                    </a:p>
                  </a:txBody>
                  <a:tcPr/>
                </a:tc>
                <a:extLst>
                  <a:ext uri="{0D108BD9-81ED-4DB2-BD59-A6C34878D82A}">
                    <a16:rowId xmlns:a16="http://schemas.microsoft.com/office/drawing/2014/main" val="10003"/>
                  </a:ext>
                </a:extLst>
              </a:tr>
              <a:tr h="340360">
                <a:tc>
                  <a:txBody>
                    <a:bodyPr/>
                    <a:lstStyle/>
                    <a:p>
                      <a:pPr algn="ctr"/>
                      <a:r>
                        <a:rPr lang="fa-IR" dirty="0"/>
                        <a:t>ثابت</a:t>
                      </a:r>
                      <a:endParaRPr lang="en-US" dirty="0"/>
                    </a:p>
                  </a:txBody>
                  <a:tcPr/>
                </a:tc>
                <a:tc>
                  <a:txBody>
                    <a:bodyPr/>
                    <a:lstStyle/>
                    <a:p>
                      <a:pPr algn="ctr"/>
                      <a:r>
                        <a:rPr lang="fa-IR" dirty="0"/>
                        <a:t>پیشگیری</a:t>
                      </a:r>
                      <a:endParaRPr lang="en-US" dirty="0"/>
                    </a:p>
                  </a:txBody>
                  <a:tcPr/>
                </a:tc>
                <a:tc>
                  <a:txBody>
                    <a:bodyPr/>
                    <a:lstStyle/>
                    <a:p>
                      <a:pPr algn="r"/>
                      <a:r>
                        <a:rPr lang="fa-IR" dirty="0"/>
                        <a:t>گزارشگری کیفیت</a:t>
                      </a:r>
                      <a:endParaRPr lang="en-US" dirty="0"/>
                    </a:p>
                  </a:txBody>
                  <a:tcPr/>
                </a:tc>
                <a:extLst>
                  <a:ext uri="{0D108BD9-81ED-4DB2-BD59-A6C34878D82A}">
                    <a16:rowId xmlns:a16="http://schemas.microsoft.com/office/drawing/2014/main" val="10004"/>
                  </a:ext>
                </a:extLst>
              </a:tr>
              <a:tr h="370840">
                <a:tc>
                  <a:txBody>
                    <a:bodyPr/>
                    <a:lstStyle/>
                    <a:p>
                      <a:pPr algn="ctr"/>
                      <a:r>
                        <a:rPr lang="fa-IR" dirty="0"/>
                        <a:t>متغیر</a:t>
                      </a:r>
                      <a:endParaRPr lang="en-US" dirty="0"/>
                    </a:p>
                  </a:txBody>
                  <a:tcPr/>
                </a:tc>
                <a:tc>
                  <a:txBody>
                    <a:bodyPr/>
                    <a:lstStyle/>
                    <a:p>
                      <a:pPr algn="ctr"/>
                      <a:r>
                        <a:rPr lang="fa-IR" dirty="0"/>
                        <a:t>ارزیابی</a:t>
                      </a:r>
                      <a:endParaRPr lang="en-US" dirty="0"/>
                    </a:p>
                  </a:txBody>
                  <a:tcPr/>
                </a:tc>
                <a:tc>
                  <a:txBody>
                    <a:bodyPr/>
                    <a:lstStyle/>
                    <a:p>
                      <a:pPr algn="r"/>
                      <a:r>
                        <a:rPr lang="fa-IR" dirty="0"/>
                        <a:t>ویرایش</a:t>
                      </a:r>
                      <a:endParaRPr lang="en-US" dirty="0"/>
                    </a:p>
                  </a:txBody>
                  <a:tcPr/>
                </a:tc>
                <a:extLst>
                  <a:ext uri="{0D108BD9-81ED-4DB2-BD59-A6C34878D82A}">
                    <a16:rowId xmlns:a16="http://schemas.microsoft.com/office/drawing/2014/main" val="10005"/>
                  </a:ext>
                </a:extLst>
              </a:tr>
              <a:tr h="370840">
                <a:tc>
                  <a:txBody>
                    <a:bodyPr/>
                    <a:lstStyle/>
                    <a:p>
                      <a:pPr algn="ctr"/>
                      <a:r>
                        <a:rPr lang="fa-IR" dirty="0"/>
                        <a:t>متغیر</a:t>
                      </a:r>
                      <a:endParaRPr lang="en-US" dirty="0"/>
                    </a:p>
                  </a:txBody>
                  <a:tcPr/>
                </a:tc>
                <a:tc>
                  <a:txBody>
                    <a:bodyPr/>
                    <a:lstStyle/>
                    <a:p>
                      <a:pPr algn="ctr"/>
                      <a:r>
                        <a:rPr lang="fa-IR" dirty="0"/>
                        <a:t>خرابی داخلی</a:t>
                      </a:r>
                      <a:endParaRPr lang="en-US" dirty="0"/>
                    </a:p>
                  </a:txBody>
                  <a:tcPr/>
                </a:tc>
                <a:tc>
                  <a:txBody>
                    <a:bodyPr/>
                    <a:lstStyle/>
                    <a:p>
                      <a:pPr algn="r"/>
                      <a:r>
                        <a:rPr lang="fa-IR" dirty="0"/>
                        <a:t>اصلاح اشتباه های تایپی</a:t>
                      </a:r>
                      <a:endParaRPr lang="en-US" dirty="0"/>
                    </a:p>
                  </a:txBody>
                  <a:tcPr/>
                </a:tc>
                <a:extLst>
                  <a:ext uri="{0D108BD9-81ED-4DB2-BD59-A6C34878D82A}">
                    <a16:rowId xmlns:a16="http://schemas.microsoft.com/office/drawing/2014/main" val="10006"/>
                  </a:ext>
                </a:extLst>
              </a:tr>
              <a:tr h="370840">
                <a:tc>
                  <a:txBody>
                    <a:bodyPr/>
                    <a:lstStyle/>
                    <a:p>
                      <a:pPr algn="ctr"/>
                      <a:r>
                        <a:rPr lang="fa-IR" dirty="0"/>
                        <a:t>متغیر</a:t>
                      </a:r>
                      <a:endParaRPr lang="en-US" dirty="0"/>
                    </a:p>
                  </a:txBody>
                  <a:tcPr/>
                </a:tc>
                <a:tc>
                  <a:txBody>
                    <a:bodyPr/>
                    <a:lstStyle/>
                    <a:p>
                      <a:pPr algn="ctr"/>
                      <a:r>
                        <a:rPr lang="fa-IR" dirty="0"/>
                        <a:t>ارزیابی</a:t>
                      </a:r>
                      <a:endParaRPr lang="en-US" dirty="0"/>
                    </a:p>
                  </a:txBody>
                  <a:tcPr/>
                </a:tc>
                <a:tc>
                  <a:txBody>
                    <a:bodyPr/>
                    <a:lstStyle/>
                    <a:p>
                      <a:pPr algn="r"/>
                      <a:r>
                        <a:rPr lang="fa-IR" dirty="0"/>
                        <a:t>بازرسی حین فرایند</a:t>
                      </a:r>
                      <a:endParaRPr lang="en-US" dirty="0"/>
                    </a:p>
                  </a:txBody>
                  <a:tcPr/>
                </a:tc>
                <a:extLst>
                  <a:ext uri="{0D108BD9-81ED-4DB2-BD59-A6C34878D82A}">
                    <a16:rowId xmlns:a16="http://schemas.microsoft.com/office/drawing/2014/main" val="10007"/>
                  </a:ext>
                </a:extLst>
              </a:tr>
              <a:tr h="370840">
                <a:tc>
                  <a:txBody>
                    <a:bodyPr/>
                    <a:lstStyle/>
                    <a:p>
                      <a:pPr algn="ctr"/>
                      <a:r>
                        <a:rPr lang="fa-IR" dirty="0"/>
                        <a:t>ثابت</a:t>
                      </a:r>
                      <a:endParaRPr lang="en-US" dirty="0"/>
                    </a:p>
                  </a:txBody>
                  <a:tcPr/>
                </a:tc>
                <a:tc>
                  <a:txBody>
                    <a:bodyPr/>
                    <a:lstStyle/>
                    <a:p>
                      <a:pPr algn="ctr"/>
                      <a:r>
                        <a:rPr lang="fa-IR" dirty="0"/>
                        <a:t>پیشگیری</a:t>
                      </a:r>
                      <a:endParaRPr lang="en-US" dirty="0"/>
                    </a:p>
                  </a:txBody>
                  <a:tcPr/>
                </a:tc>
                <a:tc>
                  <a:txBody>
                    <a:bodyPr/>
                    <a:lstStyle/>
                    <a:p>
                      <a:pPr algn="r"/>
                      <a:r>
                        <a:rPr lang="fa-IR" dirty="0"/>
                        <a:t>کنترل های فرایند</a:t>
                      </a:r>
                      <a:endParaRPr lang="en-US" dirty="0"/>
                    </a:p>
                  </a:txBody>
                  <a:tcPr/>
                </a:tc>
                <a:extLst>
                  <a:ext uri="{0D108BD9-81ED-4DB2-BD59-A6C34878D82A}">
                    <a16:rowId xmlns:a16="http://schemas.microsoft.com/office/drawing/2014/main" val="10008"/>
                  </a:ext>
                </a:extLst>
              </a:tr>
              <a:tr h="370840">
                <a:tc>
                  <a:txBody>
                    <a:bodyPr/>
                    <a:lstStyle/>
                    <a:p>
                      <a:pPr algn="ctr"/>
                      <a:r>
                        <a:rPr lang="fa-IR" dirty="0"/>
                        <a:t>ثابت</a:t>
                      </a:r>
                      <a:endParaRPr lang="en-US" dirty="0"/>
                    </a:p>
                  </a:txBody>
                  <a:tcPr/>
                </a:tc>
                <a:tc>
                  <a:txBody>
                    <a:bodyPr/>
                    <a:lstStyle/>
                    <a:p>
                      <a:pPr algn="ctr"/>
                      <a:r>
                        <a:rPr lang="fa-IR" dirty="0"/>
                        <a:t>پیشگیری</a:t>
                      </a:r>
                      <a:endParaRPr lang="en-US" dirty="0"/>
                    </a:p>
                  </a:txBody>
                  <a:tcPr/>
                </a:tc>
                <a:tc>
                  <a:txBody>
                    <a:bodyPr/>
                    <a:lstStyle/>
                    <a:p>
                      <a:pPr algn="r"/>
                      <a:r>
                        <a:rPr lang="fa-IR" dirty="0"/>
                        <a:t>بررسی های آزمایشی پایلوت</a:t>
                      </a:r>
                      <a:endParaRPr lang="en-US" dirty="0"/>
                    </a:p>
                  </a:txBody>
                  <a:tcPr/>
                </a:tc>
                <a:extLst>
                  <a:ext uri="{0D108BD9-81ED-4DB2-BD59-A6C34878D82A}">
                    <a16:rowId xmlns:a16="http://schemas.microsoft.com/office/drawing/2014/main" val="10009"/>
                  </a:ext>
                </a:extLst>
              </a:tr>
              <a:tr h="370840">
                <a:tc>
                  <a:txBody>
                    <a:bodyPr/>
                    <a:lstStyle/>
                    <a:p>
                      <a:pPr algn="ctr"/>
                      <a:endParaRPr lang="en-US"/>
                    </a:p>
                  </a:txBody>
                  <a:tcPr/>
                </a:tc>
                <a:tc>
                  <a:txBody>
                    <a:bodyPr/>
                    <a:lstStyle/>
                    <a:p>
                      <a:pPr algn="ctr"/>
                      <a:endParaRPr lang="en-US" dirty="0"/>
                    </a:p>
                  </a:txBody>
                  <a:tcPr/>
                </a:tc>
                <a:tc>
                  <a:txBody>
                    <a:bodyPr/>
                    <a:lstStyle/>
                    <a:p>
                      <a:pPr algn="r"/>
                      <a:endParaRPr lang="en-US" dirty="0"/>
                    </a:p>
                  </a:txBody>
                  <a:tcPr/>
                </a:tc>
                <a:extLst>
                  <a:ext uri="{0D108BD9-81ED-4DB2-BD59-A6C34878D82A}">
                    <a16:rowId xmlns:a16="http://schemas.microsoft.com/office/drawing/2014/main" val="10010"/>
                  </a:ext>
                </a:extLst>
              </a:tr>
            </a:tbl>
          </a:graphicData>
        </a:graphic>
      </p:graphicFrame>
      <p:sp>
        <p:nvSpPr>
          <p:cNvPr id="2" name="Title 1"/>
          <p:cNvSpPr>
            <a:spLocks noGrp="1"/>
          </p:cNvSpPr>
          <p:nvPr>
            <p:ph type="title"/>
          </p:nvPr>
        </p:nvSpPr>
        <p:spPr>
          <a:xfrm>
            <a:off x="457200" y="274638"/>
            <a:ext cx="8229600" cy="106362"/>
          </a:xfrm>
        </p:spPr>
        <p:txBody>
          <a:bodyPr>
            <a:normAutofit fontScale="90000"/>
          </a:bodyPr>
          <a:lstStyle/>
          <a:p>
            <a:r>
              <a:rPr lang="en-US" dirty="0"/>
              <a:t> </a:t>
            </a:r>
          </a:p>
        </p:txBody>
      </p:sp>
      <p:sp>
        <p:nvSpPr>
          <p:cNvPr id="5" name="Rectangle 4"/>
          <p:cNvSpPr/>
          <p:nvPr/>
        </p:nvSpPr>
        <p:spPr>
          <a:xfrm>
            <a:off x="1066800" y="5257800"/>
            <a:ext cx="7467600" cy="461665"/>
          </a:xfrm>
          <a:prstGeom prst="rect">
            <a:avLst/>
          </a:prstGeom>
        </p:spPr>
        <p:txBody>
          <a:bodyPr wrap="square">
            <a:spAutoFit/>
          </a:bodyPr>
          <a:lstStyle/>
          <a:p>
            <a:r>
              <a:rPr lang="fa-IR" sz="2400" b="1" dirty="0">
                <a:solidFill>
                  <a:srgbClr val="FF0000"/>
                </a:solidFill>
              </a:rPr>
              <a:t>تقلب: </a:t>
            </a:r>
            <a:r>
              <a:rPr lang="fa-IR" b="1" dirty="0">
                <a:solidFill>
                  <a:srgbClr val="FF0000"/>
                </a:solidFill>
              </a:rPr>
              <a:t>اگر هزینه </a:t>
            </a:r>
            <a:r>
              <a:rPr lang="fa-IR" sz="2000" b="1" dirty="0">
                <a:solidFill>
                  <a:srgbClr val="FF0000"/>
                </a:solidFill>
              </a:rPr>
              <a:t>ای</a:t>
            </a:r>
            <a:r>
              <a:rPr lang="fa-IR" b="1" dirty="0">
                <a:solidFill>
                  <a:srgbClr val="FF0000"/>
                </a:solidFill>
              </a:rPr>
              <a:t> خرابی (داخلی یا خارجی) بود متغیر واگر پیشگیری بود ثابت است</a:t>
            </a:r>
          </a:p>
        </p:txBody>
      </p:sp>
      <p:sp>
        <p:nvSpPr>
          <p:cNvPr id="6" name="Smiley Face 5"/>
          <p:cNvSpPr/>
          <p:nvPr/>
        </p:nvSpPr>
        <p:spPr>
          <a:xfrm>
            <a:off x="533400" y="5791200"/>
            <a:ext cx="838200" cy="457200"/>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6">
            <a:extLst>
              <a:ext uri="{FF2B5EF4-FFF2-40B4-BE49-F238E27FC236}">
                <a16:creationId xmlns:a16="http://schemas.microsoft.com/office/drawing/2014/main" id="{A14722D6-A7EE-4C5E-A05D-A59BDDDD1024}"/>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200775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249363"/>
          </a:xfrm>
        </p:spPr>
        <p:txBody>
          <a:bodyPr>
            <a:normAutofit/>
          </a:bodyPr>
          <a:lstStyle/>
          <a:p>
            <a:pPr marL="0" indent="0">
              <a:buNone/>
            </a:pPr>
            <a:r>
              <a:rPr lang="fa-IR" sz="1600" dirty="0"/>
              <a:t>ارائه دهندگان: رویا اکبری- مونا آبکار</a:t>
            </a:r>
          </a:p>
          <a:p>
            <a:pPr marL="0" indent="0">
              <a:buNone/>
            </a:pPr>
            <a:r>
              <a:rPr lang="fa-IR" sz="1600" dirty="0"/>
              <a:t>تاریخ: 05/09/1394</a:t>
            </a:r>
          </a:p>
        </p:txBody>
      </p:sp>
      <p:sp>
        <p:nvSpPr>
          <p:cNvPr id="2" name="Title 1"/>
          <p:cNvSpPr>
            <a:spLocks noGrp="1"/>
          </p:cNvSpPr>
          <p:nvPr>
            <p:ph type="title"/>
          </p:nvPr>
        </p:nvSpPr>
        <p:spPr>
          <a:xfrm>
            <a:off x="304800" y="1295400"/>
            <a:ext cx="8229600" cy="3687762"/>
          </a:xfrm>
        </p:spPr>
        <p:txBody>
          <a:bodyPr>
            <a:noAutofit/>
          </a:bodyPr>
          <a:lstStyle/>
          <a:p>
            <a:r>
              <a:rPr lang="fa-IR" sz="9600" b="1" dirty="0">
                <a:solidFill>
                  <a:srgbClr val="002060"/>
                </a:solidFill>
              </a:rPr>
              <a:t>پایان</a:t>
            </a:r>
            <a:endParaRPr lang="en-US" sz="9600" b="1" dirty="0">
              <a:solidFill>
                <a:srgbClr val="002060"/>
              </a:solidFill>
            </a:endParaRPr>
          </a:p>
        </p:txBody>
      </p:sp>
      <p:sp>
        <p:nvSpPr>
          <p:cNvPr id="4" name="TextBox 3">
            <a:extLst>
              <a:ext uri="{FF2B5EF4-FFF2-40B4-BE49-F238E27FC236}">
                <a16:creationId xmlns:a16="http://schemas.microsoft.com/office/drawing/2014/main" id="{5C783090-DEE9-4ED8-A3CE-9C8CDB71F361}"/>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16103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516563"/>
          </a:xfrm>
        </p:spPr>
        <p:txBody>
          <a:bodyPr>
            <a:normAutofit/>
          </a:bodyPr>
          <a:lstStyle/>
          <a:p>
            <a:pPr marL="0" indent="0" algn="r">
              <a:buNone/>
            </a:pPr>
            <a:r>
              <a:rPr lang="fa-IR" sz="1800" dirty="0"/>
              <a:t>برای کار با هزینه های کیفیت باید توجیه مناسبی برای استفاده از ابزار های هزینه های کیفیت به وجود آید و ارزیابی اولیه ای صورت پذیرد.</a:t>
            </a:r>
          </a:p>
          <a:p>
            <a:pPr marL="0" indent="0" algn="r">
              <a:buNone/>
            </a:pPr>
            <a:r>
              <a:rPr lang="fa-IR" sz="1800" dirty="0"/>
              <a:t>در این ارزیابی اهدافی مورد توجه هستند که شامل موارد زیرند:</a:t>
            </a:r>
          </a:p>
          <a:p>
            <a:pPr marL="0" indent="0" algn="r">
              <a:buNone/>
            </a:pPr>
            <a:r>
              <a:rPr lang="fa-IR" sz="1800" b="1" dirty="0">
                <a:solidFill>
                  <a:schemeClr val="tx2"/>
                </a:solidFill>
              </a:rPr>
              <a:t> </a:t>
            </a:r>
          </a:p>
          <a:p>
            <a:pPr marL="0" indent="0" algn="r">
              <a:buNone/>
            </a:pPr>
            <a:endParaRPr lang="fa-IR" sz="1800" b="1" dirty="0">
              <a:solidFill>
                <a:schemeClr val="tx2"/>
              </a:solidFill>
            </a:endParaRPr>
          </a:p>
          <a:p>
            <a:pPr marL="0" indent="0" algn="r">
              <a:buNone/>
            </a:pPr>
            <a:endParaRPr lang="en-US" sz="1800" b="1" dirty="0">
              <a:solidFill>
                <a:schemeClr val="tx2"/>
              </a:solidFill>
            </a:endParaRPr>
          </a:p>
          <a:p>
            <a:pPr marL="0" indent="0" algn="r">
              <a:buNone/>
            </a:pPr>
            <a:endParaRPr lang="en-US" sz="1800" b="1" dirty="0"/>
          </a:p>
          <a:p>
            <a:pPr marL="0" indent="0" algn="r">
              <a:buNone/>
            </a:pPr>
            <a:r>
              <a:rPr lang="fa-IR" sz="1800" b="1" dirty="0">
                <a:solidFill>
                  <a:schemeClr val="tx2"/>
                </a:solidFill>
              </a:rPr>
              <a:t>الف- ارائه اهمیت مسائل کیفی به زبانی که مورد توجه مدیران ارشد قرار گیرد: </a:t>
            </a:r>
            <a:r>
              <a:rPr lang="fa-IR" sz="1800" dirty="0"/>
              <a:t>مدیران ارشد سازمان ها زمانی به اهمیت اصلی مسائل پی میبرند و آنها را در دستور کار خود قرار میدهند که ارزش پولی و مالی آن مورد توجه باشد. مقوله کیفیت به دلیل غیر مادی بودن و ارتباط با مسائل ذهنی بیشتر نیازمند این است که به زبان مشترک(پول) بیان شود.</a:t>
            </a:r>
          </a:p>
          <a:p>
            <a:pPr marL="0" indent="0" algn="r">
              <a:buNone/>
            </a:pPr>
            <a:endParaRPr lang="fa-IR" sz="1800" b="1" dirty="0">
              <a:solidFill>
                <a:schemeClr val="tx2"/>
              </a:solidFill>
            </a:endParaRPr>
          </a:p>
          <a:p>
            <a:pPr marL="0" indent="0" algn="r">
              <a:buNone/>
            </a:pPr>
            <a:endParaRPr lang="fa-IR" sz="1800" b="1" dirty="0">
              <a:solidFill>
                <a:schemeClr val="tx2"/>
              </a:solidFill>
            </a:endParaRPr>
          </a:p>
          <a:p>
            <a:pPr marL="0" indent="0" algn="r">
              <a:buNone/>
            </a:pPr>
            <a:r>
              <a:rPr lang="fa-IR" sz="1800" b="1" dirty="0">
                <a:solidFill>
                  <a:schemeClr val="tx2"/>
                </a:solidFill>
              </a:rPr>
              <a:t>ب- تعیین نقاط اصلی توجه جهت کاهش هزینه ها: </a:t>
            </a:r>
            <a:r>
              <a:rPr lang="fa-IR" sz="1800" dirty="0"/>
              <a:t>هزینه های کیفیت اهمیت فعالیت های مرتبط با کیفیت را به مدیران سازمان گوشزد میکند و هزینه های نبود کیفیت در سازمان را نشان میدهد و باعث فعالیت تیم های بهبود کیفیت میشود و ابزاری موثر جهت افزایش اثر بخشی سازمان است.</a:t>
            </a:r>
          </a:p>
          <a:p>
            <a:pPr marL="0" indent="0" algn="r">
              <a:buNone/>
            </a:pPr>
            <a:endParaRPr lang="fa-IR" sz="1800" dirty="0"/>
          </a:p>
          <a:p>
            <a:pPr marL="0" indent="0" algn="r">
              <a:buNone/>
            </a:pPr>
            <a:endParaRPr lang="en-US" sz="1800" b="1" dirty="0">
              <a:solidFill>
                <a:schemeClr val="tx2"/>
              </a:solidFill>
            </a:endParaRPr>
          </a:p>
        </p:txBody>
      </p:sp>
      <p:sp>
        <p:nvSpPr>
          <p:cNvPr id="2" name="Title 1"/>
          <p:cNvSpPr>
            <a:spLocks noGrp="1"/>
          </p:cNvSpPr>
          <p:nvPr>
            <p:ph type="title"/>
          </p:nvPr>
        </p:nvSpPr>
        <p:spPr/>
        <p:txBody>
          <a:bodyPr/>
          <a:lstStyle/>
          <a:p>
            <a:r>
              <a:rPr lang="fa-IR" dirty="0"/>
              <a:t> </a:t>
            </a:r>
            <a:endParaRPr lang="en-US" dirty="0"/>
          </a:p>
        </p:txBody>
      </p:sp>
      <p:sp>
        <p:nvSpPr>
          <p:cNvPr id="4" name="TextBox 3">
            <a:extLst>
              <a:ext uri="{FF2B5EF4-FFF2-40B4-BE49-F238E27FC236}">
                <a16:creationId xmlns:a16="http://schemas.microsoft.com/office/drawing/2014/main" id="{578FDBD0-4F24-4FB1-B0D1-7959A9FF3BA0}"/>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83412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a:buNone/>
            </a:pPr>
            <a:r>
              <a:rPr lang="fa-IR" sz="1800" dirty="0"/>
              <a:t>هزینه های کیفیت از مجموع هزینه های انطباق و هزینه های عدم انطباق حاصل می شوند.</a:t>
            </a:r>
          </a:p>
          <a:p>
            <a:pPr marL="0" indent="0" algn="r">
              <a:buNone/>
            </a:pPr>
            <a:r>
              <a:rPr lang="fa-IR" sz="1800" dirty="0"/>
              <a:t>هزینه های انطباق مبالغی است که برای پیشگیری از کیفیت پایین پرداخت می شود مانند هزینه های بازرسی و ارزیابی کیفیت.</a:t>
            </a:r>
          </a:p>
          <a:p>
            <a:pPr marL="0" indent="0" algn="r">
              <a:buNone/>
            </a:pPr>
            <a:r>
              <a:rPr lang="fa-IR" sz="1800" dirty="0"/>
              <a:t>هزنه های عدم انطباق هزینه هایی است که به دلیل وجود کیفیت پایین محصولات و خدمات ایجاد می شود مانند هزینه دوباره کاری هزینه های کیفیت شامل 4 مورد است:</a:t>
            </a:r>
          </a:p>
          <a:p>
            <a:pPr marL="0" indent="0" algn="r">
              <a:buNone/>
            </a:pPr>
            <a:endParaRPr lang="fa-IR" sz="1800" dirty="0"/>
          </a:p>
          <a:p>
            <a:pPr marL="0" indent="0" algn="r">
              <a:buNone/>
            </a:pPr>
            <a:r>
              <a:rPr lang="fa-IR" sz="1800" b="1" dirty="0"/>
              <a:t>1- هزینه هایی که در طول طراحی به کار گیری و نگهداری یک سیستم مدیریت کیفیت رخ میدهد.</a:t>
            </a:r>
          </a:p>
          <a:p>
            <a:pPr marL="0" indent="0" algn="r">
              <a:buNone/>
            </a:pPr>
            <a:r>
              <a:rPr lang="fa-IR" sz="1800" b="1" dirty="0"/>
              <a:t>2- هزینه منابعی که برای بهبود مستمر در کیفیت تعهد می شود.</a:t>
            </a:r>
          </a:p>
          <a:p>
            <a:pPr marL="0" indent="0" algn="r">
              <a:buNone/>
            </a:pPr>
            <a:r>
              <a:rPr lang="fa-IR" sz="1800" b="1" dirty="0"/>
              <a:t>3- هزینه های شکست(نقص) سیستم- خدمات و محصولات سازمان.</a:t>
            </a:r>
          </a:p>
          <a:p>
            <a:pPr marL="0" indent="0" algn="r">
              <a:buNone/>
            </a:pPr>
            <a:r>
              <a:rPr lang="fa-IR" sz="1800" b="1" dirty="0"/>
              <a:t>4- سایر هزینه های ضروری و فعالیت های فاقد ارزش افزوده که برای تهیه محصولی با کیفیت نیاز است.</a:t>
            </a:r>
            <a:endParaRPr lang="en-US" sz="1800" b="1" dirty="0"/>
          </a:p>
        </p:txBody>
      </p:sp>
      <p:sp>
        <p:nvSpPr>
          <p:cNvPr id="2" name="Title 1"/>
          <p:cNvSpPr>
            <a:spLocks noGrp="1"/>
          </p:cNvSpPr>
          <p:nvPr>
            <p:ph type="title"/>
          </p:nvPr>
        </p:nvSpPr>
        <p:spPr/>
        <p:txBody>
          <a:bodyPr>
            <a:normAutofit/>
          </a:bodyPr>
          <a:lstStyle/>
          <a:p>
            <a:r>
              <a:rPr lang="fa-IR" sz="2800" b="1" dirty="0"/>
              <a:t>تعریف هزینه های کیفیت</a:t>
            </a:r>
            <a:endParaRPr lang="en-US" sz="2800" b="1" dirty="0"/>
          </a:p>
        </p:txBody>
      </p:sp>
      <p:sp>
        <p:nvSpPr>
          <p:cNvPr id="4" name="TextBox 3">
            <a:extLst>
              <a:ext uri="{FF2B5EF4-FFF2-40B4-BE49-F238E27FC236}">
                <a16:creationId xmlns:a16="http://schemas.microsoft.com/office/drawing/2014/main" id="{2612C072-A500-41DE-8244-57B5B28451B5}"/>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082802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p>
        </p:txBody>
      </p:sp>
      <p:sp>
        <p:nvSpPr>
          <p:cNvPr id="4" name="Content Placeholder 3"/>
          <p:cNvSpPr>
            <a:spLocks noGrp="1"/>
          </p:cNvSpPr>
          <p:nvPr>
            <p:ph idx="1"/>
          </p:nvPr>
        </p:nvSpPr>
        <p:spPr>
          <a:prstGeom prst="cloud">
            <a:avLst/>
          </a:prstGeom>
        </p:spPr>
        <p:style>
          <a:lnRef idx="1">
            <a:schemeClr val="accent2"/>
          </a:lnRef>
          <a:fillRef idx="2">
            <a:schemeClr val="accent2"/>
          </a:fillRef>
          <a:effectRef idx="1">
            <a:schemeClr val="accent2"/>
          </a:effectRef>
          <a:fontRef idx="minor">
            <a:schemeClr val="dk1"/>
          </a:fontRef>
        </p:style>
        <p:txBody>
          <a:bodyPr rtlCol="0" anchor="ctr">
            <a:normAutofit fontScale="92500" lnSpcReduction="10000"/>
          </a:bodyPr>
          <a:lstStyle/>
          <a:p>
            <a:pPr algn="ctr"/>
            <a:r>
              <a:rPr lang="fa-IR" dirty="0"/>
              <a:t>تجزیه وتحلیل هزینه های کیفیت رابطه بین فعالیت های بهبود کیفیت و هزینه های بهبود کیفیت و همچنین انتظارات مشتری را تعیین می کند که این موضوع به کاهش هزینه به همراه افزایش در کیفیت کمک می کند پس تخمسن درست هزینه های کیفیت و فواید بهبود کیفیت باید مورد توجه مدیران قرار گیرد.</a:t>
            </a:r>
          </a:p>
        </p:txBody>
      </p:sp>
      <p:sp>
        <p:nvSpPr>
          <p:cNvPr id="5" name="TextBox 4">
            <a:extLst>
              <a:ext uri="{FF2B5EF4-FFF2-40B4-BE49-F238E27FC236}">
                <a16:creationId xmlns:a16="http://schemas.microsoft.com/office/drawing/2014/main" id="{FCEDB1CE-3D8A-4C08-BE2D-D548273DAABC}"/>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68803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r">
              <a:buNone/>
            </a:pPr>
            <a:r>
              <a:rPr lang="fa-IR" sz="1800" dirty="0"/>
              <a:t>روش های شناسایی و ثبت هزینه های عملیاتی از دیر باز به کار گرفته می شد اما آنچه از دهه 1950 به عنوان هزینه های کنترل کیفیت محسوب می شد تنها هزینه های مستقیم این فعالیت ها بود. برای ارتقائ کیفیت باید کلیه هزینه های کیفیت شناسایی- جمع آوری و دسته بندی شوند تا نظر مثبت مدیران نیز جلب شود. کار روی این مفاهیم نکات زیر را در بر میگیرد:</a:t>
            </a:r>
          </a:p>
          <a:p>
            <a:pPr marL="0" indent="0" algn="r">
              <a:buNone/>
            </a:pPr>
            <a:endParaRPr lang="fa-IR" sz="1800" dirty="0"/>
          </a:p>
          <a:p>
            <a:pPr marL="0" indent="0" algn="r">
              <a:buNone/>
            </a:pPr>
            <a:r>
              <a:rPr lang="fa-IR" sz="1800" b="1" dirty="0"/>
              <a:t>1-هزینه کیفیت به طور کامل ثبت نمی شود و درصد بیشتری از آنچه گزارش می شود را در بر میگیرد.</a:t>
            </a:r>
          </a:p>
          <a:p>
            <a:pPr marL="0" indent="0" algn="r">
              <a:buNone/>
            </a:pPr>
            <a:r>
              <a:rPr lang="fa-IR" sz="1800" b="1" dirty="0"/>
              <a:t>2- هزینه های کیفیت نباید تنها در مورد فعالیت های تولدی بلکه برای پشتیبانی هم باید مورد توجه قرار گیرند.</a:t>
            </a:r>
          </a:p>
          <a:p>
            <a:pPr marL="0" indent="0" algn="r">
              <a:buNone/>
            </a:pPr>
            <a:r>
              <a:rPr lang="fa-IR" sz="1800" b="1" dirty="0"/>
              <a:t>3- پایین بودن سطح کیفیت باعث بروز هزینه های کیفیت زیادی می شود خصوصا هزینه های پس از فروش.</a:t>
            </a:r>
          </a:p>
          <a:p>
            <a:pPr marL="0" indent="0" algn="r">
              <a:buNone/>
            </a:pPr>
            <a:endParaRPr lang="fa-IR" sz="1800" b="1" dirty="0"/>
          </a:p>
          <a:p>
            <a:pPr marL="0" indent="0" algn="r">
              <a:buNone/>
            </a:pPr>
            <a:r>
              <a:rPr lang="fa-IR" sz="1800" dirty="0"/>
              <a:t>با درک مطالب فوق نیاز به پروژه های بهبود کیفی بیش از پیش احساس شد.</a:t>
            </a:r>
          </a:p>
        </p:txBody>
      </p:sp>
      <p:sp>
        <p:nvSpPr>
          <p:cNvPr id="2" name="Title 1"/>
          <p:cNvSpPr>
            <a:spLocks noGrp="1"/>
          </p:cNvSpPr>
          <p:nvPr>
            <p:ph type="title"/>
          </p:nvPr>
        </p:nvSpPr>
        <p:spPr/>
        <p:txBody>
          <a:bodyPr>
            <a:normAutofit/>
          </a:bodyPr>
          <a:lstStyle/>
          <a:p>
            <a:pPr algn="r"/>
            <a:r>
              <a:rPr lang="fa-IR" sz="3600" dirty="0"/>
              <a:t>تاریخچه تکاملی هزینه های کیفیت:</a:t>
            </a:r>
            <a:endParaRPr lang="en-US" sz="3600" dirty="0"/>
          </a:p>
        </p:txBody>
      </p:sp>
      <p:sp>
        <p:nvSpPr>
          <p:cNvPr id="6" name="Vertical Scroll 5"/>
          <p:cNvSpPr/>
          <p:nvPr/>
        </p:nvSpPr>
        <p:spPr>
          <a:xfrm>
            <a:off x="685800" y="468086"/>
            <a:ext cx="1905000" cy="20574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dirty="0">
                <a:solidFill>
                  <a:srgbClr val="0070C0"/>
                </a:solidFill>
                <a:latin typeface="Blackadder ITC" pitchFamily="82" charset="0"/>
              </a:rPr>
              <a:t>history</a:t>
            </a:r>
          </a:p>
        </p:txBody>
      </p:sp>
      <p:sp>
        <p:nvSpPr>
          <p:cNvPr id="5" name="TextBox 4">
            <a:extLst>
              <a:ext uri="{FF2B5EF4-FFF2-40B4-BE49-F238E27FC236}">
                <a16:creationId xmlns:a16="http://schemas.microsoft.com/office/drawing/2014/main" id="{9FAE8F1A-68B8-4A06-B61B-D9B1953A81AA}"/>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720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fa-IR" sz="1800" dirty="0"/>
              <a:t>شناخت – دسته بندی و بهبود در هزینه های کیفیت از مسولیت های مهم بخش کیفیت است که باید با ارائه نسبت های مختلف قابل استخراج از داده های موجود انگیزه ای در مدیران جهت حمایت آنان از پیاده کردن سیستم کیو-سی به وجود آورد.</a:t>
            </a:r>
          </a:p>
          <a:p>
            <a:pPr marL="0" indent="0" algn="r">
              <a:buNone/>
            </a:pPr>
            <a:endParaRPr lang="fa-IR" sz="1800" dirty="0"/>
          </a:p>
          <a:p>
            <a:pPr marL="0" indent="0" algn="r">
              <a:buNone/>
            </a:pPr>
            <a:r>
              <a:rPr lang="fa-IR" sz="1800" dirty="0"/>
              <a:t>بهبود کیفیت به غیر از کاهش هزینه ها باعث ایجاد رضایت در مشتری- ایجاد مزیت رقابتی- کاهش دوباره کاری و افزایش ظرفیت توسعه بدان معنا که پرونده در زمان مشابه با منابع کمتر تمام می شود.</a:t>
            </a:r>
          </a:p>
          <a:p>
            <a:pPr marL="0" indent="0" algn="r">
              <a:buNone/>
            </a:pPr>
            <a:endParaRPr lang="fa-IR" sz="1800" dirty="0"/>
          </a:p>
          <a:p>
            <a:pPr marL="0" indent="0" algn="r">
              <a:buNone/>
            </a:pPr>
            <a:r>
              <a:rPr lang="fa-IR" sz="1800" dirty="0"/>
              <a:t>ارزش واقعی کیفیت از شرکت های تولیدی ژاپنی ریشه گرفت و با به کار گیری مبانی و برنامه های بهبود کیفیت تویوتا توانسته وجود نقص کیفیت را به نصف کاهش دهد. </a:t>
            </a:r>
            <a:endParaRPr lang="en-US" sz="1800" dirty="0"/>
          </a:p>
        </p:txBody>
      </p:sp>
      <p:sp>
        <p:nvSpPr>
          <p:cNvPr id="2" name="Title 1"/>
          <p:cNvSpPr>
            <a:spLocks noGrp="1"/>
          </p:cNvSpPr>
          <p:nvPr>
            <p:ph type="title"/>
          </p:nvPr>
        </p:nvSpPr>
        <p:spPr/>
        <p:txBody>
          <a:bodyPr/>
          <a:lstStyle/>
          <a:p>
            <a:r>
              <a:rPr lang="fa-IR" dirty="0"/>
              <a:t> </a:t>
            </a:r>
            <a:endParaRPr lang="en-US" dirty="0"/>
          </a:p>
        </p:txBody>
      </p:sp>
      <p:sp>
        <p:nvSpPr>
          <p:cNvPr id="4" name="&quot;No&quot; Symbol 3"/>
          <p:cNvSpPr/>
          <p:nvPr/>
        </p:nvSpPr>
        <p:spPr>
          <a:xfrm>
            <a:off x="6019800" y="457200"/>
            <a:ext cx="2133600" cy="1752600"/>
          </a:xfrm>
          <a:prstGeom prst="noSmoking">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32EFA19C-9EB8-47FE-9626-B6BD24AB397E}"/>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88161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0" indent="0" algn="r">
              <a:buNone/>
            </a:pPr>
            <a:r>
              <a:rPr lang="fa-IR" sz="1800" dirty="0"/>
              <a:t>تعاریف و مدل های گوناگون از هزینه های کیفیت ارائه شده با هدف کشف رعایت سطحی از کیفیت از سوی سازمان تا هزینه های کیفیت را به حداقل برساند.</a:t>
            </a:r>
          </a:p>
          <a:p>
            <a:pPr marL="0" indent="0" algn="r">
              <a:buNone/>
            </a:pPr>
            <a:endParaRPr lang="fa-IR" sz="1800" dirty="0"/>
          </a:p>
          <a:p>
            <a:pPr marL="0" indent="0" algn="r">
              <a:buNone/>
            </a:pPr>
            <a:r>
              <a:rPr lang="fa-IR" sz="1800" dirty="0"/>
              <a:t>مدل های هزینه های کیفیت به 4 گروه طبقه بندی می شوند:</a:t>
            </a:r>
          </a:p>
          <a:p>
            <a:pPr marL="0" indent="0" algn="r">
              <a:buNone/>
            </a:pPr>
            <a:endParaRPr lang="fa-IR" sz="1800" dirty="0"/>
          </a:p>
          <a:p>
            <a:pPr marL="0" indent="0" algn="r">
              <a:buNone/>
            </a:pPr>
            <a:r>
              <a:rPr lang="fa-IR" sz="1800" b="1" dirty="0">
                <a:solidFill>
                  <a:schemeClr val="tx2"/>
                </a:solidFill>
              </a:rPr>
              <a:t>1- مدل پیش گیری- ارزیابی- شکست(پی-ای-اف) یا کرازبی</a:t>
            </a:r>
          </a:p>
          <a:p>
            <a:pPr marL="0" indent="0" algn="r">
              <a:buNone/>
            </a:pPr>
            <a:r>
              <a:rPr lang="fa-IR" sz="1800" b="1" dirty="0">
                <a:solidFill>
                  <a:schemeClr val="tx2"/>
                </a:solidFill>
              </a:rPr>
              <a:t>2- مدل هزینه فرصت</a:t>
            </a:r>
          </a:p>
          <a:p>
            <a:pPr marL="0" indent="0" algn="r">
              <a:buNone/>
            </a:pPr>
            <a:r>
              <a:rPr lang="fa-IR" sz="1800" b="1" dirty="0">
                <a:solidFill>
                  <a:schemeClr val="tx2"/>
                </a:solidFill>
              </a:rPr>
              <a:t>3-مدل هزینه فراین</a:t>
            </a:r>
          </a:p>
          <a:p>
            <a:pPr marL="0" indent="0" algn="r">
              <a:buNone/>
            </a:pPr>
            <a:r>
              <a:rPr lang="fa-IR" sz="1800" b="1" dirty="0">
                <a:solidFill>
                  <a:schemeClr val="tx2"/>
                </a:solidFill>
              </a:rPr>
              <a:t>4- مدل هزینه یابی بر مبنای فعالیت</a:t>
            </a:r>
            <a:endParaRPr lang="en-US" sz="1800" b="1" dirty="0">
              <a:solidFill>
                <a:schemeClr val="tx2"/>
              </a:solidFill>
            </a:endParaRPr>
          </a:p>
        </p:txBody>
      </p:sp>
      <p:sp>
        <p:nvSpPr>
          <p:cNvPr id="2" name="Title 1"/>
          <p:cNvSpPr>
            <a:spLocks noGrp="1"/>
          </p:cNvSpPr>
          <p:nvPr>
            <p:ph type="title"/>
          </p:nvPr>
        </p:nvSpPr>
        <p:spPr>
          <a:xfrm>
            <a:off x="457200" y="274638"/>
            <a:ext cx="8229600" cy="1401762"/>
          </a:xfrm>
        </p:spPr>
        <p:txBody>
          <a:bodyPr>
            <a:normAutofit/>
          </a:bodyPr>
          <a:lstStyle/>
          <a:p>
            <a:r>
              <a:rPr lang="fa-IR" sz="2800" b="1" dirty="0"/>
              <a:t>مدل های مختلف هزینه های کیفیت:</a:t>
            </a:r>
            <a:endParaRPr lang="en-US" sz="2800" b="1" dirty="0"/>
          </a:p>
        </p:txBody>
      </p:sp>
      <p:sp>
        <p:nvSpPr>
          <p:cNvPr id="4" name="Striped Right Arrow 3"/>
          <p:cNvSpPr/>
          <p:nvPr/>
        </p:nvSpPr>
        <p:spPr>
          <a:xfrm>
            <a:off x="914400" y="3733800"/>
            <a:ext cx="2438400" cy="12954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AC3B350-E1A6-43D4-8105-0C129F9534C6}"/>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911787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09858996"/>
              </p:ext>
            </p:extLst>
          </p:nvPr>
        </p:nvGraphicFramePr>
        <p:xfrm>
          <a:off x="457200" y="1219200"/>
          <a:ext cx="8229600" cy="5029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29640">
                <a:tc>
                  <a:txBody>
                    <a:bodyPr/>
                    <a:lstStyle/>
                    <a:p>
                      <a:pPr algn="ctr"/>
                      <a:r>
                        <a:rPr lang="fa-IR" sz="2000" dirty="0"/>
                        <a:t>طبقات هزینه</a:t>
                      </a:r>
                      <a:endParaRPr lang="en-US" sz="2000" dirty="0"/>
                    </a:p>
                  </a:txBody>
                  <a:tcPr/>
                </a:tc>
                <a:tc>
                  <a:txBody>
                    <a:bodyPr/>
                    <a:lstStyle/>
                    <a:p>
                      <a:pPr algn="ctr"/>
                      <a:r>
                        <a:rPr lang="fa-IR" sz="2000" dirty="0"/>
                        <a:t>مدل ها</a:t>
                      </a:r>
                      <a:endParaRPr lang="en-US" sz="2000" dirty="0"/>
                    </a:p>
                  </a:txBody>
                  <a:tcPr/>
                </a:tc>
                <a:extLst>
                  <a:ext uri="{0D108BD9-81ED-4DB2-BD59-A6C34878D82A}">
                    <a16:rowId xmlns:a16="http://schemas.microsoft.com/office/drawing/2014/main" val="10000"/>
                  </a:ext>
                </a:extLst>
              </a:tr>
              <a:tr h="518160">
                <a:tc>
                  <a:txBody>
                    <a:bodyPr/>
                    <a:lstStyle/>
                    <a:p>
                      <a:pPr algn="ctr"/>
                      <a:r>
                        <a:rPr lang="fa-IR" dirty="0"/>
                        <a:t>هزینه های پیشگیری+ارزیابی+شکست</a:t>
                      </a:r>
                      <a:endParaRPr lang="en-US" dirty="0"/>
                    </a:p>
                  </a:txBody>
                  <a:tcPr/>
                </a:tc>
                <a:tc>
                  <a:txBody>
                    <a:bodyPr/>
                    <a:lstStyle/>
                    <a:p>
                      <a:pPr algn="ctr"/>
                      <a:r>
                        <a:rPr lang="en-US" dirty="0"/>
                        <a:t>P-A-F</a:t>
                      </a:r>
                    </a:p>
                  </a:txBody>
                  <a:tcPr/>
                </a:tc>
                <a:extLst>
                  <a:ext uri="{0D108BD9-81ED-4DB2-BD59-A6C34878D82A}">
                    <a16:rowId xmlns:a16="http://schemas.microsoft.com/office/drawing/2014/main" val="10001"/>
                  </a:ext>
                </a:extLst>
              </a:tr>
              <a:tr h="426720">
                <a:tc>
                  <a:txBody>
                    <a:bodyPr/>
                    <a:lstStyle/>
                    <a:p>
                      <a:pPr algn="ctr"/>
                      <a:r>
                        <a:rPr lang="fa-IR" dirty="0"/>
                        <a:t>هزینه های انطباق+عدم انطباق</a:t>
                      </a:r>
                      <a:endParaRPr lang="en-US" dirty="0"/>
                    </a:p>
                  </a:txBody>
                  <a:tcPr/>
                </a:tc>
                <a:tc>
                  <a:txBody>
                    <a:bodyPr/>
                    <a:lstStyle/>
                    <a:p>
                      <a:pPr algn="ctr"/>
                      <a:r>
                        <a:rPr lang="fa-IR" dirty="0"/>
                        <a:t>کرازبی</a:t>
                      </a:r>
                      <a:endParaRPr lang="en-US" dirty="0"/>
                    </a:p>
                  </a:txBody>
                  <a:tcPr/>
                </a:tc>
                <a:extLst>
                  <a:ext uri="{0D108BD9-81ED-4DB2-BD59-A6C34878D82A}">
                    <a16:rowId xmlns:a16="http://schemas.microsoft.com/office/drawing/2014/main" val="10002"/>
                  </a:ext>
                </a:extLst>
              </a:tr>
              <a:tr h="563880">
                <a:tc>
                  <a:txBody>
                    <a:bodyPr/>
                    <a:lstStyle/>
                    <a:p>
                      <a:r>
                        <a:rPr lang="fa-IR" dirty="0"/>
                        <a:t>هزینه های پیشگیری+ارزیابی+شکست+فرصت</a:t>
                      </a:r>
                      <a:endParaRPr lang="en-US" dirty="0"/>
                    </a:p>
                  </a:txBody>
                  <a:tcPr/>
                </a:tc>
                <a:tc>
                  <a:txBody>
                    <a:bodyPr/>
                    <a:lstStyle/>
                    <a:p>
                      <a:pPr algn="ctr"/>
                      <a:r>
                        <a:rPr lang="fa-IR" dirty="0"/>
                        <a:t>هزینه های نا مشهود یا فرصت</a:t>
                      </a:r>
                      <a:endParaRPr lang="en-US" dirty="0"/>
                    </a:p>
                  </a:txBody>
                  <a:tcPr/>
                </a:tc>
                <a:extLst>
                  <a:ext uri="{0D108BD9-81ED-4DB2-BD59-A6C34878D82A}">
                    <a16:rowId xmlns:a16="http://schemas.microsoft.com/office/drawing/2014/main" val="10003"/>
                  </a:ext>
                </a:extLst>
              </a:tr>
              <a:tr h="548640">
                <a:tc>
                  <a:txBody>
                    <a:bodyPr/>
                    <a:lstStyle/>
                    <a:p>
                      <a:pPr algn="ctr"/>
                      <a:r>
                        <a:rPr lang="fa-IR" dirty="0"/>
                        <a:t>هزینه های انطباق+عدم انطباق+</a:t>
                      </a:r>
                      <a:r>
                        <a:rPr lang="fa-IR" baseline="0" dirty="0"/>
                        <a:t> فرصت</a:t>
                      </a:r>
                      <a:endParaRPr lang="en-US" dirty="0"/>
                    </a:p>
                  </a:txBody>
                  <a:tcPr/>
                </a:tc>
                <a:tc>
                  <a:txBody>
                    <a:bodyPr/>
                    <a:lstStyle/>
                    <a:p>
                      <a:pPr algn="ctr"/>
                      <a:endParaRPr lang="en-US" dirty="0"/>
                    </a:p>
                  </a:txBody>
                  <a:tcPr/>
                </a:tc>
                <a:extLst>
                  <a:ext uri="{0D108BD9-81ED-4DB2-BD59-A6C34878D82A}">
                    <a16:rowId xmlns:a16="http://schemas.microsoft.com/office/drawing/2014/main" val="10004"/>
                  </a:ext>
                </a:extLst>
              </a:tr>
              <a:tr h="533400">
                <a:tc>
                  <a:txBody>
                    <a:bodyPr/>
                    <a:lstStyle/>
                    <a:p>
                      <a:pPr algn="ctr"/>
                      <a:r>
                        <a:rPr lang="fa-IR" dirty="0"/>
                        <a:t>هزینه های مشهود+</a:t>
                      </a:r>
                      <a:r>
                        <a:rPr lang="fa-IR" baseline="0" dirty="0"/>
                        <a:t>ن</a:t>
                      </a:r>
                      <a:r>
                        <a:rPr lang="fa-IR" dirty="0"/>
                        <a:t>امشهود</a:t>
                      </a: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r h="518160">
                <a:tc>
                  <a:txBody>
                    <a:bodyPr/>
                    <a:lstStyle/>
                    <a:p>
                      <a:pPr algn="ctr"/>
                      <a:r>
                        <a:rPr lang="fa-IR" dirty="0"/>
                        <a:t>هزینه های شکست شامل هزینه های فرصت است</a:t>
                      </a:r>
                      <a:endParaRPr lang="en-US" dirty="0"/>
                    </a:p>
                  </a:txBody>
                  <a:tcPr/>
                </a:tc>
                <a:tc>
                  <a:txBody>
                    <a:bodyPr/>
                    <a:lstStyle/>
                    <a:p>
                      <a:pPr algn="l"/>
                      <a:r>
                        <a:rPr lang="en-US" dirty="0"/>
                        <a:t>(P-A-F)</a:t>
                      </a:r>
                    </a:p>
                  </a:txBody>
                  <a:tcPr/>
                </a:tc>
                <a:extLst>
                  <a:ext uri="{0D108BD9-81ED-4DB2-BD59-A6C34878D82A}">
                    <a16:rowId xmlns:a16="http://schemas.microsoft.com/office/drawing/2014/main" val="10006"/>
                  </a:ext>
                </a:extLst>
              </a:tr>
              <a:tr h="502920">
                <a:tc>
                  <a:txBody>
                    <a:bodyPr/>
                    <a:lstStyle/>
                    <a:p>
                      <a:pPr algn="ctr"/>
                      <a:r>
                        <a:rPr lang="fa-IR" dirty="0"/>
                        <a:t>هزینه</a:t>
                      </a:r>
                      <a:r>
                        <a:rPr lang="fa-IR" baseline="0" dirty="0"/>
                        <a:t> های انطباق+ عدم انطباق</a:t>
                      </a:r>
                      <a:endParaRPr lang="en-US" dirty="0"/>
                    </a:p>
                  </a:txBody>
                  <a:tcPr/>
                </a:tc>
                <a:tc>
                  <a:txBody>
                    <a:bodyPr/>
                    <a:lstStyle/>
                    <a:p>
                      <a:pPr algn="ctr"/>
                      <a:r>
                        <a:rPr lang="fa-IR" dirty="0"/>
                        <a:t>هزینه</a:t>
                      </a:r>
                      <a:r>
                        <a:rPr lang="fa-IR" baseline="0" dirty="0"/>
                        <a:t> های فرایندی</a:t>
                      </a:r>
                      <a:endParaRPr lang="en-US" dirty="0"/>
                    </a:p>
                  </a:txBody>
                  <a:tcPr/>
                </a:tc>
                <a:extLst>
                  <a:ext uri="{0D108BD9-81ED-4DB2-BD59-A6C34878D82A}">
                    <a16:rowId xmlns:a16="http://schemas.microsoft.com/office/drawing/2014/main" val="10007"/>
                  </a:ext>
                </a:extLst>
              </a:tr>
              <a:tr h="487680">
                <a:tc>
                  <a:txBody>
                    <a:bodyPr/>
                    <a:lstStyle/>
                    <a:p>
                      <a:pPr algn="ctr"/>
                      <a:r>
                        <a:rPr lang="fa-IR" dirty="0"/>
                        <a:t>هزینه های دارای ارزش افزوده+ فاقد ارزش افزوده</a:t>
                      </a:r>
                      <a:endParaRPr lang="en-US" dirty="0"/>
                    </a:p>
                  </a:txBody>
                  <a:tcPr/>
                </a:tc>
                <a:tc>
                  <a:txBody>
                    <a:bodyPr/>
                    <a:lstStyle/>
                    <a:p>
                      <a:pPr algn="ctr"/>
                      <a:r>
                        <a:rPr lang="fa-IR" dirty="0"/>
                        <a:t>هزینه های </a:t>
                      </a:r>
                      <a:r>
                        <a:rPr lang="en-US" dirty="0"/>
                        <a:t> A-B-C </a:t>
                      </a:r>
                    </a:p>
                  </a:txBody>
                  <a:tcPr/>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381000" y="457200"/>
            <a:ext cx="8229600" cy="1252728"/>
          </a:xfrm>
        </p:spPr>
        <p:txBody>
          <a:bodyPr/>
          <a:lstStyle/>
          <a:p>
            <a:r>
              <a:rPr lang="fa-IR" dirty="0"/>
              <a:t> </a:t>
            </a:r>
            <a:endParaRPr lang="en-US" dirty="0"/>
          </a:p>
        </p:txBody>
      </p:sp>
      <p:sp>
        <p:nvSpPr>
          <p:cNvPr id="5" name="TextBox 4">
            <a:extLst>
              <a:ext uri="{FF2B5EF4-FFF2-40B4-BE49-F238E27FC236}">
                <a16:creationId xmlns:a16="http://schemas.microsoft.com/office/drawing/2014/main" id="{D9ABBB4D-96C7-47E0-8E54-DB105588FF1B}"/>
              </a:ext>
            </a:extLst>
          </p:cNvPr>
          <p:cNvSpPr txBox="1"/>
          <p:nvPr/>
        </p:nvSpPr>
        <p:spPr>
          <a:xfrm>
            <a:off x="304800" y="6488668"/>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378711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522</TotalTime>
  <Words>3143</Words>
  <Application>Microsoft Office PowerPoint</Application>
  <PresentationFormat>On-screen Show (4:3)</PresentationFormat>
  <Paragraphs>343</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Blackadder ITC</vt:lpstr>
      <vt:lpstr>Calibri</vt:lpstr>
      <vt:lpstr>Candara</vt:lpstr>
      <vt:lpstr>Symbol</vt:lpstr>
      <vt:lpstr>Waveform</vt:lpstr>
      <vt:lpstr>بسمه تعالی</vt:lpstr>
      <vt:lpstr> </vt:lpstr>
      <vt:lpstr> </vt:lpstr>
      <vt:lpstr>تعریف هزینه های کیفیت</vt:lpstr>
      <vt:lpstr> </vt:lpstr>
      <vt:lpstr>تاریخچه تکاملی هزینه های کیفیت:</vt:lpstr>
      <vt:lpstr> </vt:lpstr>
      <vt:lpstr>مدل های مختلف هزینه های کیفیت:</vt:lpstr>
      <vt:lpstr> </vt:lpstr>
      <vt:lpstr> مدل پیشگیری- ارزیابی- شکست  (P-A-F) </vt:lpstr>
      <vt:lpstr>   هزینه های درون ریز یا اسقاطی: که به علت عدم انطباق با مشخصه های تعریف شده ایجاد می شود هزینه های تعمیر و دوباره کاری: مطابقت نداشتن مشخصه های مورد نیاز قابل استفاده نیستند که با تکرار فعالیت انطبق می یابند.  هزینه های تحلیل شکست: بررسی علل بروز ایراد محصول. هزینه های تعمیرو باز کاری اقلام معیوب دریافتی: آماده سازی اقلام دریافتی ازتامین کنندگان بازرسی صد در صد: رساندن کالا های آماده شده دارای عیب به حد قابل قبول بازرسی و آزمایش مجدد: در صورتی که محصولی مورد باز کاری قرار گرفته درجه  بندی زیر سطح: هزینه ناشی از فروش محصولات با قیمتی پایین تر به دلیل مطابقت نداشتن مشخصه  های آن با محصولات درجه بالاتر. </vt:lpstr>
      <vt:lpstr>هزینه های شکست برونی(برون سازمانی):</vt:lpstr>
      <vt:lpstr> هزینه ارزیابی:  این هزینه برای تعیین مطابقت یا عدم تطابق مشخصه های محصول با مشخصه های کیفی مورد نظر صرف می شود و شامل زیر گروه هایی به شرح زیر است:</vt:lpstr>
      <vt:lpstr> هزینه های پیشگیرانه:   هزینه فعالیت هایی که برای پیشگیری از رخداد  ایرادات صرف می شوند. در واقع این اطمینان که فرایند ها خدمات با کیفیت تولید می کنند را می دهند. زیر گروه آنان شامل:</vt:lpstr>
      <vt:lpstr> نکاتی که در مورد گروه های پی ای اف باید در نظر گرفت:  هزینه های فوق بدون توجه به اینکه از سوی چه فرد یا واحدی انجام میشود به عنوان هزینه های کیفیت منظور می شوند. 1- این تعاریف با وضع سازمانمطابقت و در صورت نیاز تصحیح شوند. 2- گروه هایی که موجب صرفه جویی بیشتر در هزینه ها میشود مشخص می گردد. 3- تعاریف فوق باید از سوی مدیران سازمان تایید و بیش از جمع اوری اطلاعات در مورد انها توافق شود. 4- هزینه های کیفیت بحث انگیز شناسایی در مورد توافق قرار گیرند. 5- هزینه های پنهان کیفیت باید شناسایی و مشخص شود که ایا میخواهیم جزو هزینه های کیفیت محسوب شوند یا نه.  برخی از انها شامل هزینه طراحی مجدد- هزینه ساخت قطعات اضافی- هزینه تغییر فرایند تولید به دلیل ناتوانی در بر اوردن نیاز ها.</vt:lpstr>
      <vt:lpstr>  </vt:lpstr>
      <vt:lpstr>مدل هزینه یابی فرایندی</vt:lpstr>
      <vt:lpstr>هزینه فرصت یا نامشهود  تقسیم بندی هزینه های فرصت ساندووال وبراویدز 1998 :  </vt:lpstr>
      <vt:lpstr>مدل هزینه های فرایند  این مدل راراس در سال 1977 بیان کرد ولی مارش اولین کسی بود که در سال 1989 آن را به کاربرد. این مدل به جای تکیه بر محصولات یا خدمات بر فرایندها تمرکز دارد.                                                  باید فرایند ها مجدد طراحی شوند         باید برای فرایند پیشگیری هزینه بیشتری                                        هزینه فرایند = هزینه های انطباق + هزینه های عدم انطباق </vt:lpstr>
      <vt:lpstr>هزینه یابی بر مبنای فعالیت</vt:lpstr>
      <vt:lpstr>مدل کوه یخ</vt:lpstr>
      <vt:lpstr>مقدار بهینه هزینه های کیفیت</vt:lpstr>
      <vt:lpstr>مدل اقتصادی هزینه های کیفیت</vt:lpstr>
      <vt:lpstr>مدل اقتصادی هزینه های کیفیت در شرکت های با فرایند در حال توسعه:</vt:lpstr>
      <vt:lpstr>مدل اقتصادی هزینه های کیفیت در شرکت های با فرایند سنتی: </vt:lpstr>
      <vt:lpstr>مثال1: تابع زیان تاگوچی  داده های سوال:  K= 20000     T=0.20   N=30000      ضریب هزینه های خارجی و داخلی=5  شماره واحد          قطر واقعی ورقه پلاستیکی       1                               0.23       2                               0.22       3                               0.18       4                               0.19     </vt:lpstr>
      <vt:lpstr>مثال2: طبقه بندی هزینه های کیفیت</vt:lpstr>
      <vt:lpstr> </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faraz</dc:creator>
  <cp:lastModifiedBy>nabizadeh73</cp:lastModifiedBy>
  <cp:revision>62</cp:revision>
  <dcterms:created xsi:type="dcterms:W3CDTF">2006-08-16T00:00:00Z</dcterms:created>
  <dcterms:modified xsi:type="dcterms:W3CDTF">2023-09-19T06:19:31Z</dcterms:modified>
</cp:coreProperties>
</file>