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30"/>
  </p:notesMasterIdLst>
  <p:handoutMasterIdLst>
    <p:handoutMasterId r:id="rId31"/>
  </p:handoutMasterIdLst>
  <p:sldIdLst>
    <p:sldId id="293" r:id="rId2"/>
    <p:sldId id="294" r:id="rId3"/>
    <p:sldId id="256" r:id="rId4"/>
    <p:sldId id="257" r:id="rId5"/>
    <p:sldId id="258" r:id="rId6"/>
    <p:sldId id="283" r:id="rId7"/>
    <p:sldId id="259" r:id="rId8"/>
    <p:sldId id="267" r:id="rId9"/>
    <p:sldId id="266" r:id="rId10"/>
    <p:sldId id="260" r:id="rId11"/>
    <p:sldId id="284" r:id="rId12"/>
    <p:sldId id="302" r:id="rId13"/>
    <p:sldId id="285" r:id="rId14"/>
    <p:sldId id="286" r:id="rId15"/>
    <p:sldId id="287" r:id="rId16"/>
    <p:sldId id="291" r:id="rId17"/>
    <p:sldId id="289" r:id="rId18"/>
    <p:sldId id="292" r:id="rId19"/>
    <p:sldId id="262" r:id="rId20"/>
    <p:sldId id="295" r:id="rId21"/>
    <p:sldId id="296" r:id="rId22"/>
    <p:sldId id="297" r:id="rId23"/>
    <p:sldId id="298" r:id="rId24"/>
    <p:sldId id="299" r:id="rId25"/>
    <p:sldId id="300" r:id="rId26"/>
    <p:sldId id="301" r:id="rId27"/>
    <p:sldId id="264" r:id="rId28"/>
    <p:sldId id="26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20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71" autoAdjust="0"/>
  </p:normalViewPr>
  <p:slideViewPr>
    <p:cSldViewPr>
      <p:cViewPr varScale="1">
        <p:scale>
          <a:sx n="81" d="100"/>
          <a:sy n="81" d="100"/>
        </p:scale>
        <p:origin x="1498"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6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505FF86-D261-4F2B-8BFF-1ACB6415B281}" type="datetimeFigureOut">
              <a:rPr lang="en-US" smtClean="0"/>
              <a:pPr/>
              <a:t>9/19/2023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A929820-AFA6-45BB-A318-1ED1079C004A}" type="slidenum">
              <a:rPr lang="en-US" smtClean="0"/>
              <a:pPr/>
              <a:t>‹#›</a:t>
            </a:fld>
            <a:endParaRPr lang="en-US"/>
          </a:p>
        </p:txBody>
      </p:sp>
    </p:spTree>
    <p:extLst>
      <p:ext uri="{BB962C8B-B14F-4D97-AF65-F5344CB8AC3E}">
        <p14:creationId xmlns:p14="http://schemas.microsoft.com/office/powerpoint/2010/main" val="37705770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C431E3-2719-4208-9A69-A7A603A21A34}" type="datetimeFigureOut">
              <a:rPr lang="en-US" smtClean="0"/>
              <a:pPr/>
              <a:t>9/19/2023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240C00-AE60-4EE3-BACD-EC8D89957A71}" type="slidenum">
              <a:rPr lang="en-US" smtClean="0"/>
              <a:pPr/>
              <a:t>‹#›</a:t>
            </a:fld>
            <a:endParaRPr lang="en-US"/>
          </a:p>
        </p:txBody>
      </p:sp>
    </p:spTree>
    <p:extLst>
      <p:ext uri="{BB962C8B-B14F-4D97-AF65-F5344CB8AC3E}">
        <p14:creationId xmlns:p14="http://schemas.microsoft.com/office/powerpoint/2010/main" val="1966299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240C00-AE60-4EE3-BACD-EC8D89957A71}" type="slidenum">
              <a:rPr lang="en-US" smtClean="0"/>
              <a:pPr/>
              <a:t>3</a:t>
            </a:fld>
            <a:endParaRPr lang="en-US"/>
          </a:p>
        </p:txBody>
      </p:sp>
    </p:spTree>
    <p:extLst>
      <p:ext uri="{BB962C8B-B14F-4D97-AF65-F5344CB8AC3E}">
        <p14:creationId xmlns:p14="http://schemas.microsoft.com/office/powerpoint/2010/main" val="6977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240C00-AE60-4EE3-BACD-EC8D89957A71}" type="slidenum">
              <a:rPr lang="en-US" smtClean="0"/>
              <a:pPr/>
              <a:t>4</a:t>
            </a:fld>
            <a:endParaRPr lang="en-US"/>
          </a:p>
        </p:txBody>
      </p:sp>
    </p:spTree>
    <p:extLst>
      <p:ext uri="{BB962C8B-B14F-4D97-AF65-F5344CB8AC3E}">
        <p14:creationId xmlns:p14="http://schemas.microsoft.com/office/powerpoint/2010/main" val="572148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AEC2DAB9-B5A9-413A-A843-E6A55FDFEC1C}" type="datetime1">
              <a:rPr lang="en-US" smtClean="0"/>
              <a:pPr/>
              <a:t>9/19/2023</a:t>
            </a:fld>
            <a:endParaRPr lang="en-US"/>
          </a:p>
        </p:txBody>
      </p:sp>
      <p:sp>
        <p:nvSpPr>
          <p:cNvPr id="19" name="Footer Placeholder 18"/>
          <p:cNvSpPr>
            <a:spLocks noGrp="1"/>
          </p:cNvSpPr>
          <p:nvPr>
            <p:ph type="ftr" sz="quarter" idx="11"/>
          </p:nvPr>
        </p:nvSpPr>
        <p:spPr/>
        <p:txBody>
          <a:bodyPr/>
          <a:lstStyle/>
          <a:p>
            <a:r>
              <a:rPr lang="en-US"/>
              <a:t>www.prozhe.com</a:t>
            </a:r>
          </a:p>
        </p:txBody>
      </p:sp>
      <p:sp>
        <p:nvSpPr>
          <p:cNvPr id="27" name="Slide Number Placeholder 26"/>
          <p:cNvSpPr>
            <a:spLocks noGrp="1"/>
          </p:cNvSpPr>
          <p:nvPr>
            <p:ph type="sldNum" sz="quarter" idx="12"/>
          </p:nvPr>
        </p:nvSpPr>
        <p:spPr/>
        <p:txBody>
          <a:bodyPr/>
          <a:lstStyle/>
          <a:p>
            <a:fld id="{E00AD264-7AC2-4A90-9C8A-5138EBE22E8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833ABA5-D1F8-4155-A986-DF863F651434}" type="datetime1">
              <a:rPr lang="en-US" smtClean="0"/>
              <a:pPr/>
              <a:t>9/19/2023</a:t>
            </a:fld>
            <a:endParaRPr lang="en-US"/>
          </a:p>
        </p:txBody>
      </p:sp>
      <p:sp>
        <p:nvSpPr>
          <p:cNvPr id="5" name="Footer Placeholder 4"/>
          <p:cNvSpPr>
            <a:spLocks noGrp="1"/>
          </p:cNvSpPr>
          <p:nvPr>
            <p:ph type="ftr" sz="quarter" idx="11"/>
          </p:nvPr>
        </p:nvSpPr>
        <p:spPr/>
        <p:txBody>
          <a:bodyPr/>
          <a:lstStyle/>
          <a:p>
            <a:r>
              <a:rPr lang="en-US"/>
              <a:t>www.prozhe.com</a:t>
            </a:r>
          </a:p>
        </p:txBody>
      </p:sp>
      <p:sp>
        <p:nvSpPr>
          <p:cNvPr id="6" name="Slide Number Placeholder 5"/>
          <p:cNvSpPr>
            <a:spLocks noGrp="1"/>
          </p:cNvSpPr>
          <p:nvPr>
            <p:ph type="sldNum" sz="quarter" idx="12"/>
          </p:nvPr>
        </p:nvSpPr>
        <p:spPr/>
        <p:txBody>
          <a:bodyPr/>
          <a:lstStyle/>
          <a:p>
            <a:fld id="{E00AD264-7AC2-4A90-9C8A-5138EBE22E87}" type="slidenum">
              <a:rPr lang="en-US" smtClean="0"/>
              <a:pPr/>
              <a:t>‹#›</a:t>
            </a:fld>
            <a:endParaRPr lang="en-US"/>
          </a:p>
        </p:txBody>
      </p:sp>
    </p:spTree>
  </p:cSld>
  <p:clrMapOvr>
    <a:masterClrMapping/>
  </p:clrMapOvr>
  <p:transition spd="slow">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F077E65-1EF0-4DE5-A02C-D979E1365A2E}" type="datetime1">
              <a:rPr lang="en-US" smtClean="0"/>
              <a:pPr/>
              <a:t>9/19/2023</a:t>
            </a:fld>
            <a:endParaRPr lang="en-US"/>
          </a:p>
        </p:txBody>
      </p:sp>
      <p:sp>
        <p:nvSpPr>
          <p:cNvPr id="5" name="Footer Placeholder 4"/>
          <p:cNvSpPr>
            <a:spLocks noGrp="1"/>
          </p:cNvSpPr>
          <p:nvPr>
            <p:ph type="ftr" sz="quarter" idx="11"/>
          </p:nvPr>
        </p:nvSpPr>
        <p:spPr/>
        <p:txBody>
          <a:bodyPr/>
          <a:lstStyle/>
          <a:p>
            <a:r>
              <a:rPr lang="en-US"/>
              <a:t>www.prozhe.com</a:t>
            </a:r>
          </a:p>
        </p:txBody>
      </p:sp>
      <p:sp>
        <p:nvSpPr>
          <p:cNvPr id="6" name="Slide Number Placeholder 5"/>
          <p:cNvSpPr>
            <a:spLocks noGrp="1"/>
          </p:cNvSpPr>
          <p:nvPr>
            <p:ph type="sldNum" sz="quarter" idx="12"/>
          </p:nvPr>
        </p:nvSpPr>
        <p:spPr/>
        <p:txBody>
          <a:bodyPr/>
          <a:lstStyle/>
          <a:p>
            <a:fld id="{E00AD264-7AC2-4A90-9C8A-5138EBE22E87}" type="slidenum">
              <a:rPr lang="en-US" smtClean="0"/>
              <a:pPr/>
              <a:t>‹#›</a:t>
            </a:fld>
            <a:endParaRPr lang="en-US"/>
          </a:p>
        </p:txBody>
      </p:sp>
    </p:spTree>
  </p:cSld>
  <p:clrMapOvr>
    <a:masterClrMapping/>
  </p:clrMapOvr>
  <p:transition spd="slow">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0BA9E53-7AA0-4C7A-A536-3C3365102FD7}" type="datetime1">
              <a:rPr lang="en-US" smtClean="0"/>
              <a:pPr/>
              <a:t>9/19/2023</a:t>
            </a:fld>
            <a:endParaRPr lang="en-US"/>
          </a:p>
        </p:txBody>
      </p:sp>
      <p:sp>
        <p:nvSpPr>
          <p:cNvPr id="5" name="Footer Placeholder 4"/>
          <p:cNvSpPr>
            <a:spLocks noGrp="1"/>
          </p:cNvSpPr>
          <p:nvPr>
            <p:ph type="ftr" sz="quarter" idx="11"/>
          </p:nvPr>
        </p:nvSpPr>
        <p:spPr/>
        <p:txBody>
          <a:bodyPr/>
          <a:lstStyle/>
          <a:p>
            <a:r>
              <a:rPr lang="en-US"/>
              <a:t>www.prozhe.com</a:t>
            </a:r>
          </a:p>
        </p:txBody>
      </p:sp>
      <p:sp>
        <p:nvSpPr>
          <p:cNvPr id="6" name="Slide Number Placeholder 5"/>
          <p:cNvSpPr>
            <a:spLocks noGrp="1"/>
          </p:cNvSpPr>
          <p:nvPr>
            <p:ph type="sldNum" sz="quarter" idx="12"/>
          </p:nvPr>
        </p:nvSpPr>
        <p:spPr/>
        <p:txBody>
          <a:bodyPr/>
          <a:lstStyle/>
          <a:p>
            <a:fld id="{E00AD264-7AC2-4A90-9C8A-5138EBE22E87}" type="slidenum">
              <a:rPr lang="en-US" smtClean="0"/>
              <a:pPr/>
              <a:t>‹#›</a:t>
            </a:fld>
            <a:endParaRPr lang="en-US"/>
          </a:p>
        </p:txBody>
      </p:sp>
    </p:spTree>
  </p:cSld>
  <p:clrMapOvr>
    <a:masterClrMapping/>
  </p:clrMapOvr>
  <p:transition spd="slow">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8009AB9-07BD-40BE-B1F9-E00DD47F1F43}" type="datetime1">
              <a:rPr lang="en-US" smtClean="0"/>
              <a:pPr/>
              <a:t>9/19/2023</a:t>
            </a:fld>
            <a:endParaRPr lang="en-US"/>
          </a:p>
        </p:txBody>
      </p:sp>
      <p:sp>
        <p:nvSpPr>
          <p:cNvPr id="5" name="Footer Placeholder 4"/>
          <p:cNvSpPr>
            <a:spLocks noGrp="1"/>
          </p:cNvSpPr>
          <p:nvPr>
            <p:ph type="ftr" sz="quarter" idx="11"/>
          </p:nvPr>
        </p:nvSpPr>
        <p:spPr/>
        <p:txBody>
          <a:bodyPr/>
          <a:lstStyle/>
          <a:p>
            <a:r>
              <a:rPr lang="en-US"/>
              <a:t>www.prozhe.com</a:t>
            </a:r>
          </a:p>
        </p:txBody>
      </p:sp>
      <p:sp>
        <p:nvSpPr>
          <p:cNvPr id="6" name="Slide Number Placeholder 5"/>
          <p:cNvSpPr>
            <a:spLocks noGrp="1"/>
          </p:cNvSpPr>
          <p:nvPr>
            <p:ph type="sldNum" sz="quarter" idx="12"/>
          </p:nvPr>
        </p:nvSpPr>
        <p:spPr/>
        <p:txBody>
          <a:bodyPr/>
          <a:lstStyle/>
          <a:p>
            <a:fld id="{E00AD264-7AC2-4A90-9C8A-5138EBE22E8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42E6061-416E-49E7-96A0-321B992D38AE}" type="datetime1">
              <a:rPr lang="en-US" smtClean="0"/>
              <a:pPr/>
              <a:t>9/19/2023</a:t>
            </a:fld>
            <a:endParaRPr lang="en-US"/>
          </a:p>
        </p:txBody>
      </p:sp>
      <p:sp>
        <p:nvSpPr>
          <p:cNvPr id="6" name="Footer Placeholder 5"/>
          <p:cNvSpPr>
            <a:spLocks noGrp="1"/>
          </p:cNvSpPr>
          <p:nvPr>
            <p:ph type="ftr" sz="quarter" idx="11"/>
          </p:nvPr>
        </p:nvSpPr>
        <p:spPr/>
        <p:txBody>
          <a:bodyPr/>
          <a:lstStyle/>
          <a:p>
            <a:r>
              <a:rPr lang="en-US"/>
              <a:t>www.prozhe.com</a:t>
            </a:r>
          </a:p>
        </p:txBody>
      </p:sp>
      <p:sp>
        <p:nvSpPr>
          <p:cNvPr id="7" name="Slide Number Placeholder 6"/>
          <p:cNvSpPr>
            <a:spLocks noGrp="1"/>
          </p:cNvSpPr>
          <p:nvPr>
            <p:ph type="sldNum" sz="quarter" idx="12"/>
          </p:nvPr>
        </p:nvSpPr>
        <p:spPr/>
        <p:txBody>
          <a:bodyPr/>
          <a:lstStyle/>
          <a:p>
            <a:fld id="{E00AD264-7AC2-4A90-9C8A-5138EBE22E87}" type="slidenum">
              <a:rPr lang="en-US" smtClean="0"/>
              <a:pPr/>
              <a:t>‹#›</a:t>
            </a:fld>
            <a:endParaRPr lang="en-US"/>
          </a:p>
        </p:txBody>
      </p:sp>
    </p:spTree>
  </p:cSld>
  <p:clrMapOvr>
    <a:masterClrMapping/>
  </p:clrMapOvr>
  <p:transition spd="slow">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C5D63ED-37EE-40EA-94D8-D9C79BCF9230}" type="datetime1">
              <a:rPr lang="en-US" smtClean="0"/>
              <a:pPr/>
              <a:t>9/19/2023</a:t>
            </a:fld>
            <a:endParaRPr lang="en-US"/>
          </a:p>
        </p:txBody>
      </p:sp>
      <p:sp>
        <p:nvSpPr>
          <p:cNvPr id="8" name="Footer Placeholder 7"/>
          <p:cNvSpPr>
            <a:spLocks noGrp="1"/>
          </p:cNvSpPr>
          <p:nvPr>
            <p:ph type="ftr" sz="quarter" idx="11"/>
          </p:nvPr>
        </p:nvSpPr>
        <p:spPr/>
        <p:txBody>
          <a:bodyPr/>
          <a:lstStyle/>
          <a:p>
            <a:r>
              <a:rPr lang="en-US"/>
              <a:t>www.prozhe.com</a:t>
            </a:r>
          </a:p>
        </p:txBody>
      </p:sp>
      <p:sp>
        <p:nvSpPr>
          <p:cNvPr id="9" name="Slide Number Placeholder 8"/>
          <p:cNvSpPr>
            <a:spLocks noGrp="1"/>
          </p:cNvSpPr>
          <p:nvPr>
            <p:ph type="sldNum" sz="quarter" idx="12"/>
          </p:nvPr>
        </p:nvSpPr>
        <p:spPr/>
        <p:txBody>
          <a:bodyPr/>
          <a:lstStyle/>
          <a:p>
            <a:fld id="{E00AD264-7AC2-4A90-9C8A-5138EBE22E87}" type="slidenum">
              <a:rPr lang="en-US" smtClean="0"/>
              <a:pPr/>
              <a:t>‹#›</a:t>
            </a:fld>
            <a:endParaRPr lang="en-US"/>
          </a:p>
        </p:txBody>
      </p:sp>
    </p:spTree>
  </p:cSld>
  <p:clrMapOvr>
    <a:masterClrMapping/>
  </p:clrMapOvr>
  <p:transition spd="slow">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2E38C887-50A8-49A4-93A5-183D90686718}" type="datetime1">
              <a:rPr lang="en-US" smtClean="0"/>
              <a:pPr/>
              <a:t>9/19/2023</a:t>
            </a:fld>
            <a:endParaRPr lang="en-US"/>
          </a:p>
        </p:txBody>
      </p:sp>
      <p:sp>
        <p:nvSpPr>
          <p:cNvPr id="4" name="Footer Placeholder 3"/>
          <p:cNvSpPr>
            <a:spLocks noGrp="1"/>
          </p:cNvSpPr>
          <p:nvPr>
            <p:ph type="ftr" sz="quarter" idx="11"/>
          </p:nvPr>
        </p:nvSpPr>
        <p:spPr/>
        <p:txBody>
          <a:bodyPr/>
          <a:lstStyle/>
          <a:p>
            <a:r>
              <a:rPr lang="en-US"/>
              <a:t>www.prozhe.com</a:t>
            </a:r>
          </a:p>
        </p:txBody>
      </p:sp>
      <p:sp>
        <p:nvSpPr>
          <p:cNvPr id="5" name="Slide Number Placeholder 4"/>
          <p:cNvSpPr>
            <a:spLocks noGrp="1"/>
          </p:cNvSpPr>
          <p:nvPr>
            <p:ph type="sldNum" sz="quarter" idx="12"/>
          </p:nvPr>
        </p:nvSpPr>
        <p:spPr/>
        <p:txBody>
          <a:bodyPr/>
          <a:lstStyle/>
          <a:p>
            <a:fld id="{E00AD264-7AC2-4A90-9C8A-5138EBE22E87}" type="slidenum">
              <a:rPr lang="en-US" smtClean="0"/>
              <a:pPr/>
              <a:t>‹#›</a:t>
            </a:fld>
            <a:endParaRPr lang="en-US"/>
          </a:p>
        </p:txBody>
      </p:sp>
    </p:spTree>
  </p:cSld>
  <p:clrMapOvr>
    <a:masterClrMapping/>
  </p:clrMapOvr>
  <p:transition spd="slow">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DAF72B-1FAB-4EFE-B42C-4E93D94CD04C}" type="datetime1">
              <a:rPr lang="en-US" smtClean="0"/>
              <a:pPr/>
              <a:t>9/19/2023</a:t>
            </a:fld>
            <a:endParaRPr lang="en-US"/>
          </a:p>
        </p:txBody>
      </p:sp>
      <p:sp>
        <p:nvSpPr>
          <p:cNvPr id="3" name="Footer Placeholder 2"/>
          <p:cNvSpPr>
            <a:spLocks noGrp="1"/>
          </p:cNvSpPr>
          <p:nvPr>
            <p:ph type="ftr" sz="quarter" idx="11"/>
          </p:nvPr>
        </p:nvSpPr>
        <p:spPr/>
        <p:txBody>
          <a:bodyPr/>
          <a:lstStyle/>
          <a:p>
            <a:r>
              <a:rPr lang="en-US"/>
              <a:t>www.prozhe.com</a:t>
            </a:r>
          </a:p>
        </p:txBody>
      </p:sp>
      <p:sp>
        <p:nvSpPr>
          <p:cNvPr id="4" name="Slide Number Placeholder 3"/>
          <p:cNvSpPr>
            <a:spLocks noGrp="1"/>
          </p:cNvSpPr>
          <p:nvPr>
            <p:ph type="sldNum" sz="quarter" idx="12"/>
          </p:nvPr>
        </p:nvSpPr>
        <p:spPr/>
        <p:txBody>
          <a:bodyPr/>
          <a:lstStyle/>
          <a:p>
            <a:fld id="{E00AD264-7AC2-4A90-9C8A-5138EBE22E87}" type="slidenum">
              <a:rPr lang="en-US" smtClean="0"/>
              <a:pPr/>
              <a:t>‹#›</a:t>
            </a:fld>
            <a:endParaRPr lang="en-US"/>
          </a:p>
        </p:txBody>
      </p:sp>
    </p:spTree>
  </p:cSld>
  <p:clrMapOvr>
    <a:masterClrMapping/>
  </p:clrMapOvr>
  <p:transition spd="slow">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350CB80-9D98-47A5-B864-470C1F0217F3}" type="datetime1">
              <a:rPr lang="en-US" smtClean="0"/>
              <a:pPr/>
              <a:t>9/19/2023</a:t>
            </a:fld>
            <a:endParaRPr lang="en-US"/>
          </a:p>
        </p:txBody>
      </p:sp>
      <p:sp>
        <p:nvSpPr>
          <p:cNvPr id="6" name="Footer Placeholder 5"/>
          <p:cNvSpPr>
            <a:spLocks noGrp="1"/>
          </p:cNvSpPr>
          <p:nvPr>
            <p:ph type="ftr" sz="quarter" idx="11"/>
          </p:nvPr>
        </p:nvSpPr>
        <p:spPr/>
        <p:txBody>
          <a:bodyPr/>
          <a:lstStyle/>
          <a:p>
            <a:r>
              <a:rPr lang="en-US"/>
              <a:t>www.prozhe.com</a:t>
            </a:r>
          </a:p>
        </p:txBody>
      </p:sp>
      <p:sp>
        <p:nvSpPr>
          <p:cNvPr id="7" name="Slide Number Placeholder 6"/>
          <p:cNvSpPr>
            <a:spLocks noGrp="1"/>
          </p:cNvSpPr>
          <p:nvPr>
            <p:ph type="sldNum" sz="quarter" idx="12"/>
          </p:nvPr>
        </p:nvSpPr>
        <p:spPr/>
        <p:txBody>
          <a:bodyPr/>
          <a:lstStyle/>
          <a:p>
            <a:fld id="{E00AD264-7AC2-4A90-9C8A-5138EBE22E87}" type="slidenum">
              <a:rPr lang="en-US" smtClean="0"/>
              <a:pPr/>
              <a:t>‹#›</a:t>
            </a:fld>
            <a:endParaRPr lang="en-US"/>
          </a:p>
        </p:txBody>
      </p:sp>
    </p:spTree>
  </p:cSld>
  <p:clrMapOvr>
    <a:masterClrMapping/>
  </p:clrMapOvr>
  <p:transition spd="slow">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A91E2DB-8264-465D-9DE8-2B3F7C7D5148}" type="datetime1">
              <a:rPr lang="en-US" smtClean="0"/>
              <a:pPr/>
              <a:t>9/19/2023</a:t>
            </a:fld>
            <a:endParaRPr lang="en-US"/>
          </a:p>
        </p:txBody>
      </p:sp>
      <p:sp>
        <p:nvSpPr>
          <p:cNvPr id="6" name="Footer Placeholder 5"/>
          <p:cNvSpPr>
            <a:spLocks noGrp="1"/>
          </p:cNvSpPr>
          <p:nvPr>
            <p:ph type="ftr" sz="quarter" idx="11"/>
          </p:nvPr>
        </p:nvSpPr>
        <p:spPr/>
        <p:txBody>
          <a:bodyPr/>
          <a:lstStyle/>
          <a:p>
            <a:r>
              <a:rPr lang="en-US"/>
              <a:t>www.prozhe.com</a:t>
            </a:r>
          </a:p>
        </p:txBody>
      </p:sp>
      <p:sp>
        <p:nvSpPr>
          <p:cNvPr id="7" name="Slide Number Placeholder 6"/>
          <p:cNvSpPr>
            <a:spLocks noGrp="1"/>
          </p:cNvSpPr>
          <p:nvPr>
            <p:ph type="sldNum" sz="quarter" idx="12"/>
          </p:nvPr>
        </p:nvSpPr>
        <p:spPr>
          <a:xfrm>
            <a:off x="8077200" y="6356350"/>
            <a:ext cx="609600" cy="365125"/>
          </a:xfrm>
        </p:spPr>
        <p:txBody>
          <a:bodyPr/>
          <a:lstStyle/>
          <a:p>
            <a:fld id="{E00AD264-7AC2-4A90-9C8A-5138EBE22E8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84DA9C1-A044-4E7D-A1C6-082CFFBCB08A}" type="datetime1">
              <a:rPr lang="en-US" smtClean="0"/>
              <a:pPr/>
              <a:t>9/19/2023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a:t>www.prozhe.com</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00AD264-7AC2-4A90-9C8A-5138EBE22E8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ransition spd="slow">
    <p:wedge/>
  </p:transition>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838200"/>
            <a:ext cx="8153400" cy="5334000"/>
          </a:xfrm>
        </p:spPr>
        <p:txBody>
          <a:bodyPr/>
          <a:lstStyle/>
          <a:p>
            <a:endParaRPr lang="fa-IR" dirty="0"/>
          </a:p>
        </p:txBody>
      </p:sp>
      <p:sp>
        <p:nvSpPr>
          <p:cNvPr id="4" name="Footer Placeholder 3"/>
          <p:cNvSpPr>
            <a:spLocks noGrp="1"/>
          </p:cNvSpPr>
          <p:nvPr>
            <p:ph type="ftr" sz="quarter" idx="11"/>
          </p:nvPr>
        </p:nvSpPr>
        <p:spPr/>
        <p:txBody>
          <a:bodyPr/>
          <a:lstStyle/>
          <a:p>
            <a:r>
              <a:rPr lang="en-US"/>
              <a:t>www.prozhe.com</a:t>
            </a:r>
          </a:p>
        </p:txBody>
      </p:sp>
      <p:pic>
        <p:nvPicPr>
          <p:cNvPr id="1026" name="Picture 2"/>
          <p:cNvPicPr>
            <a:picLocks noChangeAspect="1" noChangeArrowheads="1"/>
          </p:cNvPicPr>
          <p:nvPr/>
        </p:nvPicPr>
        <p:blipFill>
          <a:blip r:embed="rId2" cstate="print"/>
          <a:srcRect/>
          <a:stretch>
            <a:fillRect/>
          </a:stretch>
        </p:blipFill>
        <p:spPr bwMode="auto">
          <a:xfrm>
            <a:off x="0" y="0"/>
            <a:ext cx="9144000" cy="6857603"/>
          </a:xfrm>
          <a:prstGeom prst="rect">
            <a:avLst/>
          </a:prstGeom>
          <a:noFill/>
          <a:ln w="9525">
            <a:noFill/>
            <a:miter lim="800000"/>
            <a:headEnd/>
            <a:tailEnd/>
          </a:ln>
          <a:effectLst/>
        </p:spPr>
      </p:pic>
      <p:sp>
        <p:nvSpPr>
          <p:cNvPr id="7" name="Rectangle 6"/>
          <p:cNvSpPr/>
          <p:nvPr/>
        </p:nvSpPr>
        <p:spPr>
          <a:xfrm>
            <a:off x="2133600" y="1676400"/>
            <a:ext cx="5118389" cy="923330"/>
          </a:xfrm>
          <a:prstGeom prst="rect">
            <a:avLst/>
          </a:prstGeom>
        </p:spPr>
        <p:txBody>
          <a:bodyPr wrap="none">
            <a:spAutoFit/>
          </a:bodyPr>
          <a:lstStyle/>
          <a:p>
            <a:pPr marR="45720" algn="r">
              <a:spcBef>
                <a:spcPct val="20000"/>
              </a:spcBef>
              <a:buClr>
                <a:schemeClr val="accent3"/>
              </a:buClr>
              <a:buSzPct val="95000"/>
            </a:pPr>
            <a:r>
              <a:rPr lang="fa-IR" sz="5400" dirty="0">
                <a:cs typeface="B Nazanin" pitchFamily="2" charset="-78"/>
              </a:rPr>
              <a:t>بسم الله الرحمن الرحیم</a:t>
            </a:r>
          </a:p>
        </p:txBody>
      </p:sp>
    </p:spTree>
  </p:cSld>
  <p:clrMapOvr>
    <a:masterClrMapping/>
  </p:clrMapOvr>
  <p:transition spd="slow">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09600"/>
            <a:ext cx="8382000" cy="5516563"/>
          </a:xfrm>
        </p:spPr>
        <p:txBody>
          <a:bodyPr>
            <a:normAutofit/>
          </a:bodyPr>
          <a:lstStyle/>
          <a:p>
            <a:pPr algn="just" rtl="1">
              <a:buNone/>
            </a:pPr>
            <a:endParaRPr lang="fa-IR" b="1" dirty="0"/>
          </a:p>
          <a:p>
            <a:pPr algn="just" rtl="1">
              <a:buNone/>
            </a:pPr>
            <a:r>
              <a:rPr lang="fa-IR" b="1" dirty="0"/>
              <a:t> </a:t>
            </a:r>
            <a:endParaRPr lang="en-US" b="1" dirty="0"/>
          </a:p>
        </p:txBody>
      </p:sp>
      <p:graphicFrame>
        <p:nvGraphicFramePr>
          <p:cNvPr id="4" name="Table 3"/>
          <p:cNvGraphicFramePr>
            <a:graphicFrameLocks noGrp="1"/>
          </p:cNvGraphicFramePr>
          <p:nvPr/>
        </p:nvGraphicFramePr>
        <p:xfrm>
          <a:off x="609600" y="1295400"/>
          <a:ext cx="8229600" cy="5105400"/>
        </p:xfrm>
        <a:graphic>
          <a:graphicData uri="http://schemas.openxmlformats.org/drawingml/2006/table">
            <a:tbl>
              <a:tblPr rtl="1" firstRow="1" bandRow="1">
                <a:tableStyleId>{5C22544A-7EE6-4342-B048-85BDC9FD1C3A}</a:tableStyleId>
              </a:tblPr>
              <a:tblGrid>
                <a:gridCol w="1371600">
                  <a:extLst>
                    <a:ext uri="{9D8B030D-6E8A-4147-A177-3AD203B41FA5}">
                      <a16:colId xmlns:a16="http://schemas.microsoft.com/office/drawing/2014/main" val="20000"/>
                    </a:ext>
                  </a:extLst>
                </a:gridCol>
                <a:gridCol w="1262742">
                  <a:extLst>
                    <a:ext uri="{9D8B030D-6E8A-4147-A177-3AD203B41FA5}">
                      <a16:colId xmlns:a16="http://schemas.microsoft.com/office/drawing/2014/main" val="20001"/>
                    </a:ext>
                  </a:extLst>
                </a:gridCol>
                <a:gridCol w="1132116">
                  <a:extLst>
                    <a:ext uri="{9D8B030D-6E8A-4147-A177-3AD203B41FA5}">
                      <a16:colId xmlns:a16="http://schemas.microsoft.com/office/drawing/2014/main" val="20002"/>
                    </a:ext>
                  </a:extLst>
                </a:gridCol>
                <a:gridCol w="2013856">
                  <a:extLst>
                    <a:ext uri="{9D8B030D-6E8A-4147-A177-3AD203B41FA5}">
                      <a16:colId xmlns:a16="http://schemas.microsoft.com/office/drawing/2014/main" val="20003"/>
                    </a:ext>
                  </a:extLst>
                </a:gridCol>
                <a:gridCol w="1077686">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914400">
                <a:tc>
                  <a:txBody>
                    <a:bodyPr/>
                    <a:lstStyle/>
                    <a:p>
                      <a:pPr rtl="1"/>
                      <a:r>
                        <a:rPr lang="fa-IR" dirty="0"/>
                        <a:t>نوع هزینه یابی</a:t>
                      </a:r>
                    </a:p>
                  </a:txBody>
                  <a:tcPr/>
                </a:tc>
                <a:tc>
                  <a:txBody>
                    <a:bodyPr/>
                    <a:lstStyle/>
                    <a:p>
                      <a:pPr algn="ctr" rtl="1"/>
                      <a:r>
                        <a:rPr lang="fa-IR" dirty="0"/>
                        <a:t>ثبت مراحل چهارگانه</a:t>
                      </a:r>
                    </a:p>
                  </a:txBody>
                  <a:tcPr/>
                </a:tc>
                <a:tc>
                  <a:txBody>
                    <a:bodyPr/>
                    <a:lstStyle/>
                    <a:p>
                      <a:pPr algn="ctr" rtl="1"/>
                      <a:r>
                        <a:rPr lang="fa-IR" dirty="0"/>
                        <a:t>مراحل حذف شده</a:t>
                      </a:r>
                    </a:p>
                  </a:txBody>
                  <a:tcPr/>
                </a:tc>
                <a:tc>
                  <a:txBody>
                    <a:bodyPr/>
                    <a:lstStyle/>
                    <a:p>
                      <a:pPr algn="ctr" rtl="1"/>
                      <a:r>
                        <a:rPr lang="fa-IR" dirty="0"/>
                        <a:t>نوع حساب موجودی</a:t>
                      </a:r>
                    </a:p>
                  </a:txBody>
                  <a:tcPr/>
                </a:tc>
                <a:tc>
                  <a:txBody>
                    <a:bodyPr/>
                    <a:lstStyle/>
                    <a:p>
                      <a:pPr algn="ctr" rtl="1"/>
                      <a:r>
                        <a:rPr lang="fa-IR" dirty="0"/>
                        <a:t>هزینه های مستقیم تولید</a:t>
                      </a:r>
                    </a:p>
                  </a:txBody>
                  <a:tcPr/>
                </a:tc>
                <a:tc>
                  <a:txBody>
                    <a:bodyPr/>
                    <a:lstStyle/>
                    <a:p>
                      <a:pPr algn="ctr" rtl="1"/>
                      <a:r>
                        <a:rPr lang="fa-IR" dirty="0"/>
                        <a:t>هزینه</a:t>
                      </a:r>
                      <a:r>
                        <a:rPr lang="fa-IR" baseline="0" dirty="0"/>
                        <a:t> های غیر مستقیم تولید</a:t>
                      </a:r>
                      <a:endParaRPr lang="fa-IR" dirty="0"/>
                    </a:p>
                  </a:txBody>
                  <a:tcPr/>
                </a:tc>
                <a:extLst>
                  <a:ext uri="{0D108BD9-81ED-4DB2-BD59-A6C34878D82A}">
                    <a16:rowId xmlns:a16="http://schemas.microsoft.com/office/drawing/2014/main" val="10000"/>
                  </a:ext>
                </a:extLst>
              </a:tr>
              <a:tr h="1068307">
                <a:tc>
                  <a:txBody>
                    <a:bodyPr/>
                    <a:lstStyle/>
                    <a:p>
                      <a:pPr algn="r" rtl="1"/>
                      <a:r>
                        <a:rPr lang="fa-IR" dirty="0"/>
                        <a:t>هزینه یابی مرحله ای</a:t>
                      </a:r>
                    </a:p>
                  </a:txBody>
                  <a:tcPr/>
                </a:tc>
                <a:tc>
                  <a:txBody>
                    <a:bodyPr/>
                    <a:lstStyle/>
                    <a:p>
                      <a:pPr algn="ctr" rtl="1"/>
                      <a:r>
                        <a:rPr lang="fa-IR" dirty="0"/>
                        <a:t>الف-ب-ج-د</a:t>
                      </a:r>
                    </a:p>
                  </a:txBody>
                  <a:tcPr/>
                </a:tc>
                <a:tc>
                  <a:txBody>
                    <a:bodyPr/>
                    <a:lstStyle/>
                    <a:p>
                      <a:pPr algn="ctr" rtl="1"/>
                      <a:r>
                        <a:rPr lang="fa-IR" dirty="0"/>
                        <a:t>-</a:t>
                      </a:r>
                    </a:p>
                  </a:txBody>
                  <a:tcPr/>
                </a:tc>
                <a:tc>
                  <a:txBody>
                    <a:bodyPr/>
                    <a:lstStyle/>
                    <a:p>
                      <a:pPr algn="r" rtl="1"/>
                      <a:r>
                        <a:rPr lang="fa-IR" sz="1600" dirty="0"/>
                        <a:t>کنترل موجودی مواد خام-کنترل موجودی در جریان ساخت-کنترل</a:t>
                      </a:r>
                      <a:r>
                        <a:rPr lang="fa-IR" sz="1600" baseline="0" dirty="0"/>
                        <a:t> موجودی کالای ساخته شده</a:t>
                      </a:r>
                      <a:endParaRPr lang="fa-IR" sz="1600" dirty="0"/>
                    </a:p>
                  </a:txBody>
                  <a:tcPr/>
                </a:tc>
                <a:tc>
                  <a:txBody>
                    <a:bodyPr/>
                    <a:lstStyle/>
                    <a:p>
                      <a:pPr algn="r" rtl="1"/>
                      <a:r>
                        <a:rPr lang="fa-IR" dirty="0"/>
                        <a:t>مواد مستقیم و دستمزد مستقیم</a:t>
                      </a:r>
                    </a:p>
                  </a:txBody>
                  <a:tcPr/>
                </a:tc>
                <a:tc>
                  <a:txBody>
                    <a:bodyPr/>
                    <a:lstStyle/>
                    <a:p>
                      <a:pPr algn="r" rtl="1"/>
                      <a:r>
                        <a:rPr lang="fa-IR" dirty="0"/>
                        <a:t>سربار ساخت</a:t>
                      </a:r>
                    </a:p>
                  </a:txBody>
                  <a:tcPr/>
                </a:tc>
                <a:extLst>
                  <a:ext uri="{0D108BD9-81ED-4DB2-BD59-A6C34878D82A}">
                    <a16:rowId xmlns:a16="http://schemas.microsoft.com/office/drawing/2014/main" val="10001"/>
                  </a:ext>
                </a:extLst>
              </a:tr>
              <a:tr h="1217693">
                <a:tc>
                  <a:txBody>
                    <a:bodyPr/>
                    <a:lstStyle/>
                    <a:p>
                      <a:pPr algn="r" rtl="1"/>
                      <a:r>
                        <a:rPr lang="fa-IR" dirty="0"/>
                        <a:t>حالت اول هزینه یابی معکوس</a:t>
                      </a:r>
                    </a:p>
                  </a:txBody>
                  <a:tcPr/>
                </a:tc>
                <a:tc>
                  <a:txBody>
                    <a:bodyPr/>
                    <a:lstStyle/>
                    <a:p>
                      <a:pPr algn="ctr" rtl="1"/>
                      <a:r>
                        <a:rPr lang="fa-IR" dirty="0"/>
                        <a:t>الف-ج-د</a:t>
                      </a:r>
                    </a:p>
                  </a:txBody>
                  <a:tcPr/>
                </a:tc>
                <a:tc>
                  <a:txBody>
                    <a:bodyPr/>
                    <a:lstStyle/>
                    <a:p>
                      <a:pPr algn="ctr" rtl="1"/>
                      <a:r>
                        <a:rPr lang="fa-IR" dirty="0"/>
                        <a:t>ب</a:t>
                      </a:r>
                    </a:p>
                  </a:txBody>
                  <a:tcPr/>
                </a:tc>
                <a:tc>
                  <a:txBody>
                    <a:bodyPr/>
                    <a:lstStyle/>
                    <a:p>
                      <a:pPr algn="r" rtl="1"/>
                      <a:r>
                        <a:rPr lang="fa-IR" sz="1600" dirty="0"/>
                        <a:t>کنترل موجودی مواد خام و در جریان ساخت-کنترل موجودی کالای ساخته شده</a:t>
                      </a:r>
                    </a:p>
                  </a:txBody>
                  <a:tcPr/>
                </a:tc>
                <a:tc>
                  <a:txBody>
                    <a:bodyPr/>
                    <a:lstStyle/>
                    <a:p>
                      <a:pPr algn="r" rtl="1"/>
                      <a:r>
                        <a:rPr lang="fa-IR" dirty="0"/>
                        <a:t>مواد مستقیم</a:t>
                      </a:r>
                    </a:p>
                  </a:txBody>
                  <a:tcPr/>
                </a:tc>
                <a:tc>
                  <a:txBody>
                    <a:bodyPr/>
                    <a:lstStyle/>
                    <a:p>
                      <a:pPr algn="r" rtl="1"/>
                      <a:r>
                        <a:rPr lang="fa-IR" dirty="0"/>
                        <a:t>دستمزد مستقیم-سربار ساخت</a:t>
                      </a:r>
                    </a:p>
                  </a:txBody>
                  <a:tcPr/>
                </a:tc>
                <a:extLst>
                  <a:ext uri="{0D108BD9-81ED-4DB2-BD59-A6C34878D82A}">
                    <a16:rowId xmlns:a16="http://schemas.microsoft.com/office/drawing/2014/main" val="10002"/>
                  </a:ext>
                </a:extLst>
              </a:tr>
              <a:tr h="990600">
                <a:tc>
                  <a:txBody>
                    <a:bodyPr/>
                    <a:lstStyle/>
                    <a:p>
                      <a:pPr algn="r" rtl="1"/>
                      <a:r>
                        <a:rPr lang="fa-IR" dirty="0"/>
                        <a:t>حالت دوم هزینه یابی معکوس</a:t>
                      </a:r>
                    </a:p>
                  </a:txBody>
                  <a:tcPr/>
                </a:tc>
                <a:tc>
                  <a:txBody>
                    <a:bodyPr/>
                    <a:lstStyle/>
                    <a:p>
                      <a:pPr algn="ctr" rtl="1"/>
                      <a:r>
                        <a:rPr lang="fa-IR" dirty="0"/>
                        <a:t>الف-د</a:t>
                      </a:r>
                    </a:p>
                  </a:txBody>
                  <a:tcPr/>
                </a:tc>
                <a:tc>
                  <a:txBody>
                    <a:bodyPr/>
                    <a:lstStyle/>
                    <a:p>
                      <a:pPr algn="ctr" rtl="1"/>
                      <a:r>
                        <a:rPr lang="fa-IR" dirty="0"/>
                        <a:t>ب-ج</a:t>
                      </a:r>
                    </a:p>
                  </a:txBody>
                  <a:tcPr/>
                </a:tc>
                <a:tc>
                  <a:txBody>
                    <a:bodyPr/>
                    <a:lstStyle/>
                    <a:p>
                      <a:pPr algn="r" rtl="1"/>
                      <a:r>
                        <a:rPr lang="fa-IR" dirty="0"/>
                        <a:t>کنترل موجودی</a:t>
                      </a:r>
                    </a:p>
                  </a:txBody>
                  <a:tcPr/>
                </a:tc>
                <a:tc>
                  <a:txBody>
                    <a:bodyPr/>
                    <a:lstStyle/>
                    <a:p>
                      <a:pPr algn="r" rtl="1"/>
                      <a:r>
                        <a:rPr lang="fa-IR" dirty="0"/>
                        <a:t>مواد مستقیم</a:t>
                      </a:r>
                    </a:p>
                  </a:txBody>
                  <a:tcPr/>
                </a:tc>
                <a:tc>
                  <a:txBody>
                    <a:bodyPr/>
                    <a:lstStyle/>
                    <a:p>
                      <a:pPr algn="r" rtl="1"/>
                      <a:r>
                        <a:rPr lang="fa-IR" dirty="0"/>
                        <a:t>دستمزد مستقیم-سرباز ساخت</a:t>
                      </a:r>
                    </a:p>
                  </a:txBody>
                  <a:tcPr/>
                </a:tc>
                <a:extLst>
                  <a:ext uri="{0D108BD9-81ED-4DB2-BD59-A6C34878D82A}">
                    <a16:rowId xmlns:a16="http://schemas.microsoft.com/office/drawing/2014/main" val="10003"/>
                  </a:ext>
                </a:extLst>
              </a:tr>
              <a:tr h="762000">
                <a:tc>
                  <a:txBody>
                    <a:bodyPr/>
                    <a:lstStyle/>
                    <a:p>
                      <a:pPr algn="r" rtl="1"/>
                      <a:r>
                        <a:rPr lang="fa-IR" dirty="0"/>
                        <a:t>حالت سوم هزینه یابی معکوس</a:t>
                      </a:r>
                    </a:p>
                  </a:txBody>
                  <a:tcPr/>
                </a:tc>
                <a:tc>
                  <a:txBody>
                    <a:bodyPr/>
                    <a:lstStyle/>
                    <a:p>
                      <a:pPr algn="ctr" rtl="1"/>
                      <a:r>
                        <a:rPr lang="fa-IR" dirty="0"/>
                        <a:t>ج-د</a:t>
                      </a:r>
                    </a:p>
                  </a:txBody>
                  <a:tcPr/>
                </a:tc>
                <a:tc>
                  <a:txBody>
                    <a:bodyPr/>
                    <a:lstStyle/>
                    <a:p>
                      <a:pPr algn="ctr" rtl="1"/>
                      <a:r>
                        <a:rPr lang="fa-IR" dirty="0"/>
                        <a:t>الف-ب</a:t>
                      </a:r>
                    </a:p>
                  </a:txBody>
                  <a:tcPr/>
                </a:tc>
                <a:tc>
                  <a:txBody>
                    <a:bodyPr/>
                    <a:lstStyle/>
                    <a:p>
                      <a:pPr algn="r" rtl="1"/>
                      <a:r>
                        <a:rPr lang="fa-IR" dirty="0"/>
                        <a:t>کنترل موجودی کالای ساخته شده</a:t>
                      </a:r>
                    </a:p>
                  </a:txBody>
                  <a:tcPr/>
                </a:tc>
                <a:tc>
                  <a:txBody>
                    <a:bodyPr/>
                    <a:lstStyle/>
                    <a:p>
                      <a:pPr algn="r" rtl="1"/>
                      <a:r>
                        <a:rPr lang="fa-IR" dirty="0"/>
                        <a:t>مواد مستقیم</a:t>
                      </a:r>
                    </a:p>
                  </a:txBody>
                  <a:tcPr/>
                </a:tc>
                <a:tc>
                  <a:txBody>
                    <a:bodyPr/>
                    <a:lstStyle/>
                    <a:p>
                      <a:pPr algn="r" rtl="1"/>
                      <a:r>
                        <a:rPr lang="fa-IR" dirty="0"/>
                        <a:t>دستمزد مستقیم-سربار ساخت</a:t>
                      </a:r>
                    </a:p>
                  </a:txBody>
                  <a:tcPr/>
                </a:tc>
                <a:extLst>
                  <a:ext uri="{0D108BD9-81ED-4DB2-BD59-A6C34878D82A}">
                    <a16:rowId xmlns:a16="http://schemas.microsoft.com/office/drawing/2014/main" val="10004"/>
                  </a:ext>
                </a:extLst>
              </a:tr>
            </a:tbl>
          </a:graphicData>
        </a:graphic>
      </p:graphicFrame>
    </p:spTree>
  </p:cSld>
  <p:clrMapOvr>
    <a:masterClrMapping/>
  </p:clrMapOvr>
  <p:transition spd="slow">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br>
              <a:rPr lang="en-US" dirty="0"/>
            </a:br>
            <a:br>
              <a:rPr lang="en-US" dirty="0"/>
            </a:br>
            <a:br>
              <a:rPr lang="en-US" dirty="0"/>
            </a:br>
            <a:br>
              <a:rPr lang="en-US" dirty="0"/>
            </a:br>
            <a:br>
              <a:rPr lang="en-US" dirty="0"/>
            </a:br>
            <a:endParaRPr lang="en-US" dirty="0"/>
          </a:p>
        </p:txBody>
      </p:sp>
      <p:sp>
        <p:nvSpPr>
          <p:cNvPr id="7" name="Content Placeholder 6"/>
          <p:cNvSpPr>
            <a:spLocks noGrp="1"/>
          </p:cNvSpPr>
          <p:nvPr>
            <p:ph idx="1"/>
          </p:nvPr>
        </p:nvSpPr>
        <p:spPr>
          <a:xfrm>
            <a:off x="457200" y="228600"/>
            <a:ext cx="8229600" cy="5897563"/>
          </a:xfrm>
        </p:spPr>
        <p:txBody>
          <a:bodyPr>
            <a:normAutofit/>
          </a:bodyPr>
          <a:lstStyle/>
          <a:p>
            <a:pPr algn="just" rtl="1">
              <a:lnSpc>
                <a:spcPct val="120000"/>
              </a:lnSpc>
              <a:buNone/>
            </a:pPr>
            <a:endParaRPr lang="fa-IR" b="1" dirty="0"/>
          </a:p>
          <a:p>
            <a:pPr algn="just" rtl="1">
              <a:lnSpc>
                <a:spcPct val="120000"/>
              </a:lnSpc>
              <a:buNone/>
            </a:pPr>
            <a:endParaRPr lang="fa-IR" b="1" dirty="0"/>
          </a:p>
          <a:p>
            <a:pPr algn="just" rtl="1">
              <a:lnSpc>
                <a:spcPct val="120000"/>
              </a:lnSpc>
              <a:buNone/>
            </a:pPr>
            <a:r>
              <a:rPr lang="fa-IR" b="1" dirty="0"/>
              <a:t>ویژگی مشترک در همه آنها این است که“حساب کالای در جریان ساخت“حذف می شود و در نتیجه بسیاری از ثبت های حسابداری از این طریق حذف می گردد.در تمامی انواع هزینه یابی معکوس ارزش دفتری موجودی ها کمتر از مقادیر ارائه شده به وسیله سیستم های سنتی است،در نتیجه این تکنیک از لحاظ اصول و استانداردهای پذیرفته شده عمومی مورد قبول نمی باشد.</a:t>
            </a:r>
          </a:p>
          <a:p>
            <a:pPr algn="just" rtl="1">
              <a:lnSpc>
                <a:spcPct val="120000"/>
              </a:lnSpc>
              <a:buNone/>
            </a:pPr>
            <a:endParaRPr lang="fa-IR" b="1" dirty="0"/>
          </a:p>
          <a:p>
            <a:pPr algn="just" rtl="1">
              <a:lnSpc>
                <a:spcPct val="120000"/>
              </a:lnSpc>
              <a:buNone/>
            </a:pPr>
            <a:endParaRPr lang="fa-IR" b="1" dirty="0"/>
          </a:p>
        </p:txBody>
      </p:sp>
    </p:spTree>
  </p:cSld>
  <p:clrMapOvr>
    <a:masterClrMapping/>
  </p:clrMapOvr>
  <p:transition spd="slow">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www.prozhe.com</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2000114719"/>
      </p:ext>
    </p:extLst>
  </p:cSld>
  <p:clrMapOvr>
    <a:masterClrMapping/>
  </p:clrMapOvr>
  <p:transition spd="slow">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066800"/>
            <a:ext cx="8153400" cy="5257800"/>
          </a:xfrm>
        </p:spPr>
        <p:txBody>
          <a:bodyPr>
            <a:normAutofit/>
          </a:bodyPr>
          <a:lstStyle/>
          <a:p>
            <a:r>
              <a:rPr lang="fa-IR" dirty="0"/>
              <a:t>مثال عددی:</a:t>
            </a:r>
          </a:p>
          <a:p>
            <a:r>
              <a:rPr lang="fa-IR" dirty="0"/>
              <a:t>شرکت ”اهواز کامپیوتر“ به تولید صفحه کلید رایانه های شخصی مشغول است.و از سیستم هزینه یابی استاندارد استفاده می کند:</a:t>
            </a:r>
          </a:p>
          <a:p>
            <a:r>
              <a:rPr lang="fa-IR" sz="2000" dirty="0"/>
              <a:t>هزینه استاندارد مواد مستقیم هر واحد محصول                                        19 ریال</a:t>
            </a:r>
          </a:p>
          <a:p>
            <a:r>
              <a:rPr lang="en-US" sz="2000" dirty="0"/>
              <a:t> </a:t>
            </a:r>
            <a:r>
              <a:rPr lang="fa-IR" sz="2000" dirty="0"/>
              <a:t>هزینه استاندارد تبدیل هر واحد محصول                                               12 ریال</a:t>
            </a:r>
          </a:p>
          <a:p>
            <a:r>
              <a:rPr lang="fa-IR" sz="2000" dirty="0"/>
              <a:t>موجودی مواد خام ابتدای دوره                                                          0   ریال</a:t>
            </a:r>
          </a:p>
          <a:p>
            <a:r>
              <a:rPr lang="fa-IR" sz="2000" dirty="0"/>
              <a:t>موجودی کالای در جریان ساخت ابتدا و پایان دوره                                  0   ریال</a:t>
            </a:r>
          </a:p>
          <a:p>
            <a:r>
              <a:rPr lang="fa-IR" sz="2000" dirty="0"/>
              <a:t>خرید نسیه مواد خام در ابتدای فروردین                                      1950000 ریال</a:t>
            </a:r>
          </a:p>
          <a:p>
            <a:r>
              <a:rPr lang="fa-IR" sz="2000" dirty="0"/>
              <a:t>تحمل هزینه تبدیل                                                               1260000 ریال</a:t>
            </a:r>
          </a:p>
          <a:p>
            <a:r>
              <a:rPr lang="fa-IR" sz="2000" dirty="0"/>
              <a:t>تولید                                                                                100000 واحد            فروش                                                                               99000  واحد</a:t>
            </a:r>
          </a:p>
          <a:p>
            <a:r>
              <a:rPr lang="fa-IR" sz="2000" dirty="0"/>
              <a:t>موجودی پایان دوره                                                                 1000  واحد</a:t>
            </a:r>
          </a:p>
        </p:txBody>
      </p:sp>
    </p:spTree>
  </p:cSld>
  <p:clrMapOvr>
    <a:masterClrMapping/>
  </p:clrMapOvr>
  <p:transition spd="slow">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09600"/>
            <a:ext cx="8153400" cy="5791200"/>
          </a:xfrm>
        </p:spPr>
        <p:txBody>
          <a:bodyPr/>
          <a:lstStyle/>
          <a:p>
            <a:r>
              <a:rPr lang="fa-IR" dirty="0"/>
              <a:t>حالت اول:</a:t>
            </a:r>
          </a:p>
          <a:p>
            <a:r>
              <a:rPr lang="fa-IR" dirty="0"/>
              <a:t>در این حالت تنها ثبت مرحله ب حذف خواهد شد.</a:t>
            </a:r>
          </a:p>
          <a:p>
            <a:r>
              <a:rPr lang="fa-IR" sz="1400" b="1" dirty="0"/>
              <a:t>برای شرکتهایی مناسب تر است که دوره انتظارتولیدشان خیلی کوتاه است در نتیجه نیازی به ثبت حساب کنترل موجودی کالای در جریان ساخت نیست ولی فروش محصولات ساخته شده به سرعت تولید محصولات انجام نمی شود.</a:t>
            </a:r>
          </a:p>
          <a:p>
            <a:r>
              <a:rPr lang="fa-IR" sz="1400" b="1" dirty="0"/>
              <a:t>مانده پایان موجودی ها به روش هزینه یابی معکوس،حالت اول</a:t>
            </a:r>
            <a:endParaRPr lang="fa-IR" dirty="0"/>
          </a:p>
          <a:p>
            <a:r>
              <a:rPr lang="fa-IR" sz="1400" dirty="0"/>
              <a:t>موجودی مواد خام و در جریان ساخت (( 100000*19) -1950000)                                       50000 ریال</a:t>
            </a:r>
          </a:p>
          <a:p>
            <a:r>
              <a:rPr lang="fa-IR" sz="1400" dirty="0"/>
              <a:t>موجودی کالای ساخته شده (31*1000)                                                                           31000 ریال  </a:t>
            </a:r>
          </a:p>
          <a:p>
            <a:r>
              <a:rPr lang="fa-IR" sz="1400" dirty="0"/>
              <a:t>                                                                                                                         81000 ریال</a:t>
            </a:r>
          </a:p>
          <a:p>
            <a:r>
              <a:rPr lang="fa-IR" sz="1400" dirty="0"/>
              <a:t>ثبت حسابداری شرکت اهواز کامپیوتر به روش هزینه یابی معکوس،حالت اول</a:t>
            </a:r>
          </a:p>
          <a:p>
            <a:endParaRPr lang="fa-IR" sz="1400" dirty="0"/>
          </a:p>
        </p:txBody>
      </p:sp>
      <p:cxnSp>
        <p:nvCxnSpPr>
          <p:cNvPr id="9" name="Straight Connector 8"/>
          <p:cNvCxnSpPr/>
          <p:nvPr/>
        </p:nvCxnSpPr>
        <p:spPr>
          <a:xfrm rot="10800000">
            <a:off x="1752600" y="3047999"/>
            <a:ext cx="91440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0" name="Table 9"/>
          <p:cNvGraphicFramePr>
            <a:graphicFrameLocks noGrp="1"/>
          </p:cNvGraphicFramePr>
          <p:nvPr>
            <p:extLst>
              <p:ext uri="{D42A27DB-BD31-4B8C-83A1-F6EECF244321}">
                <p14:modId xmlns:p14="http://schemas.microsoft.com/office/powerpoint/2010/main" val="1359130454"/>
              </p:ext>
            </p:extLst>
          </p:nvPr>
        </p:nvGraphicFramePr>
        <p:xfrm>
          <a:off x="533400" y="3429000"/>
          <a:ext cx="8077200" cy="2995304"/>
        </p:xfrm>
        <a:graphic>
          <a:graphicData uri="http://schemas.openxmlformats.org/drawingml/2006/table">
            <a:tbl>
              <a:tblPr rtl="1" firstRow="1" bandRow="1">
                <a:tableStyleId>{5C22544A-7EE6-4342-B048-85BDC9FD1C3A}</a:tableStyleId>
              </a:tblPr>
              <a:tblGrid>
                <a:gridCol w="1395653">
                  <a:extLst>
                    <a:ext uri="{9D8B030D-6E8A-4147-A177-3AD203B41FA5}">
                      <a16:colId xmlns:a16="http://schemas.microsoft.com/office/drawing/2014/main" val="20000"/>
                    </a:ext>
                  </a:extLst>
                </a:gridCol>
                <a:gridCol w="4022116">
                  <a:extLst>
                    <a:ext uri="{9D8B030D-6E8A-4147-A177-3AD203B41FA5}">
                      <a16:colId xmlns:a16="http://schemas.microsoft.com/office/drawing/2014/main" val="20001"/>
                    </a:ext>
                  </a:extLst>
                </a:gridCol>
                <a:gridCol w="1373673">
                  <a:extLst>
                    <a:ext uri="{9D8B030D-6E8A-4147-A177-3AD203B41FA5}">
                      <a16:colId xmlns:a16="http://schemas.microsoft.com/office/drawing/2014/main" val="20002"/>
                    </a:ext>
                  </a:extLst>
                </a:gridCol>
                <a:gridCol w="1285758">
                  <a:extLst>
                    <a:ext uri="{9D8B030D-6E8A-4147-A177-3AD203B41FA5}">
                      <a16:colId xmlns:a16="http://schemas.microsoft.com/office/drawing/2014/main" val="20003"/>
                    </a:ext>
                  </a:extLst>
                </a:gridCol>
              </a:tblGrid>
              <a:tr h="327661">
                <a:tc>
                  <a:txBody>
                    <a:bodyPr/>
                    <a:lstStyle/>
                    <a:p>
                      <a:pPr algn="ctr" rtl="1"/>
                      <a:r>
                        <a:rPr lang="fa-IR" sz="1200" dirty="0"/>
                        <a:t>شرح مبادلات                  </a:t>
                      </a:r>
                    </a:p>
                  </a:txBody>
                  <a:tcPr/>
                </a:tc>
                <a:tc>
                  <a:txBody>
                    <a:bodyPr/>
                    <a:lstStyle/>
                    <a:p>
                      <a:pPr algn="ctr" rtl="1"/>
                      <a:r>
                        <a:rPr lang="fa-IR" sz="1200" dirty="0"/>
                        <a:t>نام حساب</a:t>
                      </a:r>
                    </a:p>
                  </a:txBody>
                  <a:tcPr/>
                </a:tc>
                <a:tc>
                  <a:txBody>
                    <a:bodyPr/>
                    <a:lstStyle/>
                    <a:p>
                      <a:pPr algn="ctr" rtl="1"/>
                      <a:r>
                        <a:rPr lang="fa-IR" sz="1200" dirty="0"/>
                        <a:t>بدهکار</a:t>
                      </a:r>
                    </a:p>
                  </a:txBody>
                  <a:tcPr/>
                </a:tc>
                <a:tc>
                  <a:txBody>
                    <a:bodyPr/>
                    <a:lstStyle/>
                    <a:p>
                      <a:pPr algn="ctr" rtl="1"/>
                      <a:r>
                        <a:rPr lang="fa-IR" sz="1200" dirty="0"/>
                        <a:t>بستانکار</a:t>
                      </a:r>
                    </a:p>
                  </a:txBody>
                  <a:tcPr/>
                </a:tc>
                <a:extLst>
                  <a:ext uri="{0D108BD9-81ED-4DB2-BD59-A6C34878D82A}">
                    <a16:rowId xmlns:a16="http://schemas.microsoft.com/office/drawing/2014/main" val="10000"/>
                  </a:ext>
                </a:extLst>
              </a:tr>
              <a:tr h="381000">
                <a:tc>
                  <a:txBody>
                    <a:bodyPr/>
                    <a:lstStyle/>
                    <a:p>
                      <a:pPr algn="ctr" rtl="1"/>
                      <a:r>
                        <a:rPr lang="fa-IR" sz="1200" dirty="0"/>
                        <a:t>خرید مواد مستقیم</a:t>
                      </a:r>
                    </a:p>
                  </a:txBody>
                  <a:tcPr/>
                </a:tc>
                <a:tc>
                  <a:txBody>
                    <a:bodyPr/>
                    <a:lstStyle/>
                    <a:p>
                      <a:pPr algn="r" rtl="1"/>
                      <a:r>
                        <a:rPr lang="fa-IR" sz="1200" dirty="0"/>
                        <a:t> کنترل</a:t>
                      </a:r>
                      <a:r>
                        <a:rPr lang="fa-IR" sz="1200" baseline="0" dirty="0"/>
                        <a:t> موجودی خام و در جریان ساخت</a:t>
                      </a:r>
                    </a:p>
                    <a:p>
                      <a:pPr algn="r" rtl="1"/>
                      <a:r>
                        <a:rPr lang="fa-IR" sz="1200" dirty="0"/>
                        <a:t>                                         کنترل حساب</a:t>
                      </a:r>
                      <a:r>
                        <a:rPr lang="fa-IR" sz="1200" baseline="0" dirty="0"/>
                        <a:t> های پرداختنی</a:t>
                      </a:r>
                      <a:endParaRPr lang="fa-IR" sz="1200" dirty="0"/>
                    </a:p>
                  </a:txBody>
                  <a:tcPr/>
                </a:tc>
                <a:tc>
                  <a:txBody>
                    <a:bodyPr/>
                    <a:lstStyle/>
                    <a:p>
                      <a:pPr algn="ctr" rtl="1"/>
                      <a:r>
                        <a:rPr lang="fa-IR" sz="1200" dirty="0"/>
                        <a:t>1950000</a:t>
                      </a:r>
                    </a:p>
                  </a:txBody>
                  <a:tcPr/>
                </a:tc>
                <a:tc>
                  <a:txBody>
                    <a:bodyPr/>
                    <a:lstStyle/>
                    <a:p>
                      <a:pPr algn="ctr" rtl="1"/>
                      <a:endParaRPr lang="fa-IR" sz="1200" dirty="0"/>
                    </a:p>
                    <a:p>
                      <a:pPr algn="ctr" rtl="1"/>
                      <a:r>
                        <a:rPr lang="fa-IR" sz="1200" dirty="0"/>
                        <a:t>1950000</a:t>
                      </a:r>
                    </a:p>
                  </a:txBody>
                  <a:tcPr/>
                </a:tc>
                <a:extLst>
                  <a:ext uri="{0D108BD9-81ED-4DB2-BD59-A6C34878D82A}">
                    <a16:rowId xmlns:a16="http://schemas.microsoft.com/office/drawing/2014/main" val="10001"/>
                  </a:ext>
                </a:extLst>
              </a:tr>
              <a:tr h="381000">
                <a:tc>
                  <a:txBody>
                    <a:bodyPr/>
                    <a:lstStyle/>
                    <a:p>
                      <a:pPr algn="ctr" rtl="1"/>
                      <a:r>
                        <a:rPr lang="fa-IR" sz="1200" dirty="0"/>
                        <a:t>تحمیل هزینه های تبدیل</a:t>
                      </a:r>
                    </a:p>
                  </a:txBody>
                  <a:tcPr/>
                </a:tc>
                <a:tc>
                  <a:txBody>
                    <a:bodyPr/>
                    <a:lstStyle/>
                    <a:p>
                      <a:pPr algn="r" rtl="1"/>
                      <a:r>
                        <a:rPr lang="fa-IR" sz="1200" dirty="0"/>
                        <a:t> کنترل هزینه های تبدیل</a:t>
                      </a:r>
                    </a:p>
                    <a:p>
                      <a:pPr algn="r" rtl="1"/>
                      <a:r>
                        <a:rPr lang="fa-IR" sz="1200" dirty="0"/>
                        <a:t>                                          حساب های مختلف</a:t>
                      </a:r>
                    </a:p>
                  </a:txBody>
                  <a:tcPr/>
                </a:tc>
                <a:tc>
                  <a:txBody>
                    <a:bodyPr/>
                    <a:lstStyle/>
                    <a:p>
                      <a:pPr algn="ctr" rtl="1"/>
                      <a:r>
                        <a:rPr lang="fa-IR" sz="1200" dirty="0"/>
                        <a:t>1260000</a:t>
                      </a:r>
                    </a:p>
                  </a:txBody>
                  <a:tcPr/>
                </a:tc>
                <a:tc>
                  <a:txBody>
                    <a:bodyPr/>
                    <a:lstStyle/>
                    <a:p>
                      <a:pPr algn="ctr" rtl="1"/>
                      <a:endParaRPr lang="fa-IR" sz="1200" dirty="0"/>
                    </a:p>
                    <a:p>
                      <a:pPr algn="ctr" rtl="1"/>
                      <a:r>
                        <a:rPr lang="fa-IR" sz="1200" dirty="0"/>
                        <a:t>1260000</a:t>
                      </a:r>
                    </a:p>
                  </a:txBody>
                  <a:tcPr/>
                </a:tc>
                <a:extLst>
                  <a:ext uri="{0D108BD9-81ED-4DB2-BD59-A6C34878D82A}">
                    <a16:rowId xmlns:a16="http://schemas.microsoft.com/office/drawing/2014/main" val="10002"/>
                  </a:ext>
                </a:extLst>
              </a:tr>
              <a:tr h="655963">
                <a:tc>
                  <a:txBody>
                    <a:bodyPr/>
                    <a:lstStyle/>
                    <a:p>
                      <a:pPr algn="ctr" rtl="1"/>
                      <a:r>
                        <a:rPr lang="fa-IR" sz="1200" dirty="0"/>
                        <a:t>تکمیل کالای ساخته شده</a:t>
                      </a:r>
                    </a:p>
                  </a:txBody>
                  <a:tcPr/>
                </a:tc>
                <a:tc>
                  <a:txBody>
                    <a:bodyPr/>
                    <a:lstStyle/>
                    <a:p>
                      <a:pPr algn="r" rtl="1"/>
                      <a:r>
                        <a:rPr lang="fa-IR" sz="1200" dirty="0"/>
                        <a:t>کنترل کالای ساخته شده(31*100000)</a:t>
                      </a:r>
                    </a:p>
                    <a:p>
                      <a:pPr algn="r" rtl="1"/>
                      <a:r>
                        <a:rPr lang="fa-IR" sz="1200" dirty="0"/>
                        <a:t>                                       کنترل موجودی مواد خام و در جریان</a:t>
                      </a:r>
                    </a:p>
                    <a:p>
                      <a:pPr algn="r" rtl="1"/>
                      <a:r>
                        <a:rPr lang="fa-IR" sz="1200" dirty="0"/>
                        <a:t>                                       هزینه های تبدیل تخصیص یافته(جذب شده)</a:t>
                      </a:r>
                    </a:p>
                  </a:txBody>
                  <a:tcPr/>
                </a:tc>
                <a:tc>
                  <a:txBody>
                    <a:bodyPr/>
                    <a:lstStyle/>
                    <a:p>
                      <a:pPr algn="ctr" rtl="1"/>
                      <a:r>
                        <a:rPr lang="fa-IR" sz="1200" dirty="0"/>
                        <a:t>3100000</a:t>
                      </a:r>
                    </a:p>
                  </a:txBody>
                  <a:tcPr/>
                </a:tc>
                <a:tc>
                  <a:txBody>
                    <a:bodyPr/>
                    <a:lstStyle/>
                    <a:p>
                      <a:pPr algn="ctr" rtl="1"/>
                      <a:endParaRPr lang="fa-IR" sz="1200" dirty="0"/>
                    </a:p>
                    <a:p>
                      <a:pPr algn="ctr" rtl="1"/>
                      <a:r>
                        <a:rPr lang="fa-IR" sz="1200" dirty="0"/>
                        <a:t>1900000</a:t>
                      </a:r>
                    </a:p>
                    <a:p>
                      <a:pPr algn="ctr" rtl="1"/>
                      <a:r>
                        <a:rPr lang="fa-IR" sz="1200" dirty="0"/>
                        <a:t>1200000</a:t>
                      </a:r>
                    </a:p>
                  </a:txBody>
                  <a:tcPr/>
                </a:tc>
                <a:extLst>
                  <a:ext uri="{0D108BD9-81ED-4DB2-BD59-A6C34878D82A}">
                    <a16:rowId xmlns:a16="http://schemas.microsoft.com/office/drawing/2014/main" val="10003"/>
                  </a:ext>
                </a:extLst>
              </a:tr>
              <a:tr h="410837">
                <a:tc>
                  <a:txBody>
                    <a:bodyPr/>
                    <a:lstStyle/>
                    <a:p>
                      <a:pPr algn="ctr" rtl="1"/>
                      <a:r>
                        <a:rPr lang="fa-IR" sz="1200" dirty="0"/>
                        <a:t>فروش کالاهای ساخته شده</a:t>
                      </a:r>
                    </a:p>
                  </a:txBody>
                  <a:tcPr/>
                </a:tc>
                <a:tc>
                  <a:txBody>
                    <a:bodyPr/>
                    <a:lstStyle/>
                    <a:p>
                      <a:pPr algn="r" rtl="1"/>
                      <a:r>
                        <a:rPr lang="fa-IR" sz="1200" dirty="0"/>
                        <a:t>بهای تمام شده کالای فروش رفته(99000*31) </a:t>
                      </a:r>
                    </a:p>
                    <a:p>
                      <a:pPr algn="r" rtl="1"/>
                      <a:r>
                        <a:rPr lang="fa-IR" sz="1200" dirty="0"/>
                        <a:t>                                        کنترل کالای ساخته شده</a:t>
                      </a:r>
                    </a:p>
                  </a:txBody>
                  <a:tcPr/>
                </a:tc>
                <a:tc>
                  <a:txBody>
                    <a:bodyPr/>
                    <a:lstStyle/>
                    <a:p>
                      <a:pPr algn="ctr" rtl="1"/>
                      <a:r>
                        <a:rPr lang="fa-IR" sz="1200" dirty="0"/>
                        <a:t>3069000</a:t>
                      </a:r>
                    </a:p>
                  </a:txBody>
                  <a:tcPr/>
                </a:tc>
                <a:tc>
                  <a:txBody>
                    <a:bodyPr/>
                    <a:lstStyle/>
                    <a:p>
                      <a:pPr algn="ctr" rtl="1"/>
                      <a:endParaRPr lang="fa-IR" sz="1200" dirty="0"/>
                    </a:p>
                    <a:p>
                      <a:pPr algn="ctr" rtl="1"/>
                      <a:r>
                        <a:rPr lang="fa-IR" sz="1200" dirty="0"/>
                        <a:t>3069000</a:t>
                      </a:r>
                    </a:p>
                  </a:txBody>
                  <a:tcPr/>
                </a:tc>
                <a:extLst>
                  <a:ext uri="{0D108BD9-81ED-4DB2-BD59-A6C34878D82A}">
                    <a16:rowId xmlns:a16="http://schemas.microsoft.com/office/drawing/2014/main" val="10004"/>
                  </a:ext>
                </a:extLst>
              </a:tr>
              <a:tr h="563237">
                <a:tc>
                  <a:txBody>
                    <a:bodyPr/>
                    <a:lstStyle/>
                    <a:p>
                      <a:pPr algn="ctr" rtl="1"/>
                      <a:r>
                        <a:rPr lang="fa-IR" sz="1200" dirty="0"/>
                        <a:t>اضافه(کسر)جذب هزینه های</a:t>
                      </a:r>
                      <a:r>
                        <a:rPr lang="fa-IR" sz="1200" baseline="0" dirty="0"/>
                        <a:t> تبدیل</a:t>
                      </a:r>
                      <a:endParaRPr lang="fa-IR" sz="1200" dirty="0"/>
                    </a:p>
                  </a:txBody>
                  <a:tcPr/>
                </a:tc>
                <a:tc>
                  <a:txBody>
                    <a:bodyPr/>
                    <a:lstStyle/>
                    <a:p>
                      <a:pPr algn="r" rtl="1"/>
                      <a:r>
                        <a:rPr lang="fa-IR" sz="1200" dirty="0"/>
                        <a:t>هزینه های تبدیل تخصیص یافته(جذب شده)</a:t>
                      </a:r>
                    </a:p>
                    <a:p>
                      <a:pPr algn="r" rtl="1"/>
                      <a:r>
                        <a:rPr lang="fa-IR" sz="1200" dirty="0"/>
                        <a:t>بهای تمام شده کالای فروش رفته</a:t>
                      </a:r>
                    </a:p>
                    <a:p>
                      <a:pPr algn="r" rtl="1"/>
                      <a:r>
                        <a:rPr lang="fa-IR" sz="1200" dirty="0"/>
                        <a:t>                                        کنترل هزینه های تبدیل</a:t>
                      </a:r>
                    </a:p>
                  </a:txBody>
                  <a:tcPr/>
                </a:tc>
                <a:tc>
                  <a:txBody>
                    <a:bodyPr/>
                    <a:lstStyle/>
                    <a:p>
                      <a:pPr algn="ctr" rtl="1"/>
                      <a:r>
                        <a:rPr lang="fa-IR" sz="1200" dirty="0"/>
                        <a:t>1200000</a:t>
                      </a:r>
                    </a:p>
                    <a:p>
                      <a:pPr algn="ctr" rtl="1"/>
                      <a:r>
                        <a:rPr lang="fa-IR" sz="1200" dirty="0"/>
                        <a:t>60000</a:t>
                      </a:r>
                    </a:p>
                  </a:txBody>
                  <a:tcPr/>
                </a:tc>
                <a:tc>
                  <a:txBody>
                    <a:bodyPr/>
                    <a:lstStyle/>
                    <a:p>
                      <a:pPr algn="ctr" rtl="1"/>
                      <a:endParaRPr lang="fa-IR" sz="1200" dirty="0"/>
                    </a:p>
                    <a:p>
                      <a:pPr algn="ctr" rtl="1"/>
                      <a:endParaRPr lang="fa-IR" sz="1200" dirty="0"/>
                    </a:p>
                    <a:p>
                      <a:pPr algn="ctr" rtl="1"/>
                      <a:r>
                        <a:rPr lang="fa-IR" sz="1200" dirty="0"/>
                        <a:t>1260000</a:t>
                      </a:r>
                    </a:p>
                  </a:txBody>
                  <a:tcPr/>
                </a:tc>
                <a:extLst>
                  <a:ext uri="{0D108BD9-81ED-4DB2-BD59-A6C34878D82A}">
                    <a16:rowId xmlns:a16="http://schemas.microsoft.com/office/drawing/2014/main" val="10005"/>
                  </a:ext>
                </a:extLst>
              </a:tr>
            </a:tbl>
          </a:graphicData>
        </a:graphic>
      </p:graphicFrame>
      <p:cxnSp>
        <p:nvCxnSpPr>
          <p:cNvPr id="11" name="Straight Connector 10"/>
          <p:cNvCxnSpPr/>
          <p:nvPr/>
        </p:nvCxnSpPr>
        <p:spPr>
          <a:xfrm rot="10800000">
            <a:off x="5029200" y="2286000"/>
            <a:ext cx="3581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a:off x="5029200" y="2057399"/>
            <a:ext cx="3581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1752601" y="2819399"/>
            <a:ext cx="914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762000"/>
            <a:ext cx="8153400" cy="5562600"/>
          </a:xfrm>
        </p:spPr>
        <p:txBody>
          <a:bodyPr/>
          <a:lstStyle/>
          <a:p>
            <a:r>
              <a:rPr lang="en-US" sz="2800" dirty="0"/>
              <a:t> </a:t>
            </a:r>
            <a:r>
              <a:rPr lang="fa-IR" sz="1400" dirty="0"/>
              <a:t>حالت اول:داشتن سه گلوگاه اثر گذار خرید مواد خام،تکمیل کالای ساخته شده و فروش کالای ساخته شده</a:t>
            </a:r>
            <a:r>
              <a:rPr lang="en-US" sz="1400" dirty="0"/>
              <a:t>     </a:t>
            </a:r>
          </a:p>
          <a:p>
            <a:r>
              <a:rPr lang="en-US" sz="1400" dirty="0"/>
              <a:t>     </a:t>
            </a:r>
            <a:r>
              <a:rPr lang="fa-IR" sz="1400" dirty="0"/>
              <a:t>     </a:t>
            </a:r>
          </a:p>
          <a:p>
            <a:r>
              <a:rPr lang="fa-IR" sz="1400" dirty="0"/>
              <a:t>     کنترل مواد خام و در جریان         کنترل موجودی کالای ساخته شده           بهای تمام شده کالای فروش رفته</a:t>
            </a:r>
          </a:p>
          <a:p>
            <a:endParaRPr lang="fa-IR" sz="1400" dirty="0"/>
          </a:p>
          <a:p>
            <a:r>
              <a:rPr lang="en-US" sz="1400" dirty="0"/>
              <a:t>                                                </a:t>
            </a:r>
            <a:r>
              <a:rPr lang="fa-IR" sz="1400" dirty="0"/>
              <a:t>         1950000  1900000           3100000      3069000                 3069000 </a:t>
            </a:r>
          </a:p>
          <a:p>
            <a:r>
              <a:rPr lang="fa-IR" sz="1400" dirty="0"/>
              <a:t>                                                                        </a:t>
            </a:r>
            <a:r>
              <a:rPr lang="en-US" sz="1400" dirty="0"/>
              <a:t>                    </a:t>
            </a:r>
          </a:p>
          <a:p>
            <a:r>
              <a:rPr lang="fa-IR" sz="1400" dirty="0"/>
              <a:t>          50000</a:t>
            </a:r>
            <a:endParaRPr lang="en-US" sz="1400" dirty="0"/>
          </a:p>
          <a:p>
            <a:r>
              <a:rPr lang="fa-IR" sz="1400" dirty="0"/>
              <a:t>     </a:t>
            </a:r>
          </a:p>
          <a:p>
            <a:r>
              <a:rPr lang="fa-IR" sz="1400" dirty="0"/>
              <a:t>      هزینه های تبدیل(جذب شده)</a:t>
            </a:r>
          </a:p>
          <a:p>
            <a:r>
              <a:rPr lang="fa-IR" sz="1400" dirty="0"/>
              <a:t>      1200000     1200000   </a:t>
            </a:r>
          </a:p>
          <a:p>
            <a:endParaRPr lang="fa-IR" sz="1400" dirty="0"/>
          </a:p>
          <a:p>
            <a:endParaRPr lang="fa-IR" sz="1400" dirty="0"/>
          </a:p>
          <a:p>
            <a:r>
              <a:rPr lang="en-US" sz="1400" dirty="0"/>
              <a:t>                                       60000                                                                                                               0                                                                      </a:t>
            </a:r>
            <a:endParaRPr lang="fa-IR" sz="1400" dirty="0"/>
          </a:p>
          <a:p>
            <a:r>
              <a:rPr lang="fa-IR" sz="1400" dirty="0"/>
              <a:t>         کنترل هزینه های تبدیل</a:t>
            </a:r>
          </a:p>
          <a:p>
            <a:r>
              <a:rPr lang="fa-IR" sz="1400" dirty="0"/>
              <a:t>       1260000   1260000                                                                3129000      </a:t>
            </a:r>
            <a:endParaRPr lang="en-US" sz="1400" dirty="0"/>
          </a:p>
        </p:txBody>
      </p:sp>
      <p:cxnSp>
        <p:nvCxnSpPr>
          <p:cNvPr id="6" name="Straight Connector 5"/>
          <p:cNvCxnSpPr/>
          <p:nvPr/>
        </p:nvCxnSpPr>
        <p:spPr>
          <a:xfrm rot="10800000">
            <a:off x="6629400" y="1828801"/>
            <a:ext cx="1752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4495800" y="1828800"/>
            <a:ext cx="1752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981200" y="1828800"/>
            <a:ext cx="1828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0800000">
            <a:off x="6705600" y="23622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0800000">
            <a:off x="4419600" y="2362200"/>
            <a:ext cx="1905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a:off x="6705600" y="32766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a:off x="6705600" y="38100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0800000">
            <a:off x="6705600" y="3886200"/>
            <a:ext cx="152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flipV="1">
            <a:off x="7543800" y="182880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7048500" y="22479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4991100" y="22479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7086600" y="3733800"/>
            <a:ext cx="914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0800000">
            <a:off x="6705600" y="4571999"/>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7048500" y="5067300"/>
            <a:ext cx="990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0800000">
            <a:off x="6781800" y="5181600"/>
            <a:ext cx="1447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10800000">
            <a:off x="6781800" y="5257800"/>
            <a:ext cx="1371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10800000">
            <a:off x="6324600" y="21336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10800000">
            <a:off x="3962400" y="21336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10800000">
            <a:off x="6477000" y="34290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5791200" y="281940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5400000">
            <a:off x="7620000" y="38100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rot="10800000">
            <a:off x="3962400" y="4114800"/>
            <a:ext cx="396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10800000">
            <a:off x="6477000" y="47244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flipH="1" flipV="1">
            <a:off x="6172200" y="44196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5400000">
            <a:off x="1295400" y="3429000"/>
            <a:ext cx="3200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0800000">
            <a:off x="1981200" y="4343400"/>
            <a:ext cx="1828800" cy="0"/>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554766E-DD9F-478E-BCF4-72768088F90E}"/>
              </a:ext>
            </a:extLst>
          </p:cNvPr>
          <p:cNvSpPr txBox="1"/>
          <p:nvPr/>
        </p:nvSpPr>
        <p:spPr>
          <a:xfrm>
            <a:off x="152400" y="6416257"/>
            <a:ext cx="4581426" cy="369332"/>
          </a:xfrm>
          <a:prstGeom prst="rect">
            <a:avLst/>
          </a:prstGeom>
          <a:noFill/>
        </p:spPr>
        <p:txBody>
          <a:bodyPr wrap="square">
            <a:spAutoFit/>
          </a:bodyPr>
          <a:lstStyle/>
          <a:p>
            <a:r>
              <a:rPr lang="en-US" dirty="0"/>
              <a:t>www.irhesabdaran.ir</a:t>
            </a:r>
          </a:p>
        </p:txBody>
      </p:sp>
    </p:spTree>
  </p:cSld>
  <p:clrMapOvr>
    <a:masterClrMapping/>
  </p:clrMapOvr>
  <p:transition spd="slow">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3504" y="990600"/>
            <a:ext cx="7930896" cy="1981200"/>
          </a:xfrm>
        </p:spPr>
        <p:txBody>
          <a:bodyPr>
            <a:normAutofit fontScale="77500" lnSpcReduction="20000"/>
          </a:bodyPr>
          <a:lstStyle/>
          <a:p>
            <a:r>
              <a:rPr lang="fa-IR" sz="2200" dirty="0"/>
              <a:t>حالت دوم:</a:t>
            </a:r>
          </a:p>
          <a:p>
            <a:r>
              <a:rPr lang="en-US" sz="1500" dirty="0"/>
              <a:t>“</a:t>
            </a:r>
            <a:r>
              <a:rPr lang="fa-IR" sz="1500" dirty="0"/>
              <a:t>این حالت دارای دو گلوگاه اثرگذار است:گلوگاه ”الف“ گلوگاه ”د</a:t>
            </a:r>
          </a:p>
          <a:p>
            <a:r>
              <a:rPr lang="fa-IR" sz="1500" dirty="0"/>
              <a:t>در این حالت نسبت به حالت اول انحراف بیشتری از هزینه یابی مرحله ای دارد.</a:t>
            </a:r>
          </a:p>
          <a:p>
            <a:r>
              <a:rPr lang="fa-IR" sz="1500" dirty="0"/>
              <a:t>دو مورد توجیه به شرح زیر برای این سیستم وجود دارد:</a:t>
            </a:r>
          </a:p>
          <a:p>
            <a:r>
              <a:rPr lang="fa-IR" sz="1500" dirty="0"/>
              <a:t>1-از بین بردن انگیزه مدیران در ارتباط با تولید کردن برای ایحاد موجودی</a:t>
            </a:r>
          </a:p>
          <a:p>
            <a:r>
              <a:rPr lang="fa-IR" sz="1500" dirty="0"/>
              <a:t>2-افزایش تمرکز مدیران در مورد فروش محصولات</a:t>
            </a:r>
          </a:p>
          <a:p>
            <a:r>
              <a:rPr lang="fa-IR" sz="1500" dirty="0"/>
              <a:t>این حالت برای شرکتهایی مناسب است که هماهنگی بسیار بالایی در چرخه عملیات آنها وجود دارد،و به همین دلایل حجم تمام موجودی </a:t>
            </a:r>
            <a:endParaRPr lang="en-US" sz="1500" dirty="0"/>
          </a:p>
          <a:p>
            <a:r>
              <a:rPr lang="fa-IR" sz="1500" dirty="0"/>
              <a:t>های شرکت بسیار ناچیز است لذا می توان گفت این </a:t>
            </a:r>
            <a:r>
              <a:rPr lang="fa-IR" sz="1500"/>
              <a:t>حالت مناسب ترین </a:t>
            </a:r>
            <a:r>
              <a:rPr lang="fa-IR" sz="1500" dirty="0"/>
              <a:t>حالت ممکن در حالت های سه گانه است</a:t>
            </a:r>
            <a:r>
              <a:rPr lang="fa-IR" sz="1400" dirty="0"/>
              <a:t>.</a:t>
            </a:r>
          </a:p>
          <a:p>
            <a:endParaRPr lang="fa-IR" sz="1400" dirty="0"/>
          </a:p>
          <a:p>
            <a:r>
              <a:rPr lang="fa-IR" sz="1400" dirty="0"/>
              <a:t>ثبت حسابداری شرکت اهواز کامپیوتر به روش هزینه یابی معکوس،حالت دوم</a:t>
            </a:r>
          </a:p>
          <a:p>
            <a:endParaRPr lang="fa-IR" sz="1400" dirty="0"/>
          </a:p>
          <a:p>
            <a:endParaRPr lang="fa-IR" sz="1400" dirty="0"/>
          </a:p>
          <a:p>
            <a:endParaRPr lang="fa-IR" sz="1400" dirty="0"/>
          </a:p>
        </p:txBody>
      </p:sp>
      <p:graphicFrame>
        <p:nvGraphicFramePr>
          <p:cNvPr id="10" name="Table 9"/>
          <p:cNvGraphicFramePr>
            <a:graphicFrameLocks noGrp="1"/>
          </p:cNvGraphicFramePr>
          <p:nvPr/>
        </p:nvGraphicFramePr>
        <p:xfrm>
          <a:off x="533400" y="3025139"/>
          <a:ext cx="8077200" cy="3269624"/>
        </p:xfrm>
        <a:graphic>
          <a:graphicData uri="http://schemas.openxmlformats.org/drawingml/2006/table">
            <a:tbl>
              <a:tblPr rtl="1" firstRow="1" bandRow="1">
                <a:tableStyleId>{5C22544A-7EE6-4342-B048-85BDC9FD1C3A}</a:tableStyleId>
              </a:tblPr>
              <a:tblGrid>
                <a:gridCol w="1395653">
                  <a:extLst>
                    <a:ext uri="{9D8B030D-6E8A-4147-A177-3AD203B41FA5}">
                      <a16:colId xmlns:a16="http://schemas.microsoft.com/office/drawing/2014/main" val="20000"/>
                    </a:ext>
                  </a:extLst>
                </a:gridCol>
                <a:gridCol w="4022116">
                  <a:extLst>
                    <a:ext uri="{9D8B030D-6E8A-4147-A177-3AD203B41FA5}">
                      <a16:colId xmlns:a16="http://schemas.microsoft.com/office/drawing/2014/main" val="20001"/>
                    </a:ext>
                  </a:extLst>
                </a:gridCol>
                <a:gridCol w="1353145">
                  <a:extLst>
                    <a:ext uri="{9D8B030D-6E8A-4147-A177-3AD203B41FA5}">
                      <a16:colId xmlns:a16="http://schemas.microsoft.com/office/drawing/2014/main" val="20002"/>
                    </a:ext>
                  </a:extLst>
                </a:gridCol>
                <a:gridCol w="1306286">
                  <a:extLst>
                    <a:ext uri="{9D8B030D-6E8A-4147-A177-3AD203B41FA5}">
                      <a16:colId xmlns:a16="http://schemas.microsoft.com/office/drawing/2014/main" val="20003"/>
                    </a:ext>
                  </a:extLst>
                </a:gridCol>
              </a:tblGrid>
              <a:tr h="429500">
                <a:tc>
                  <a:txBody>
                    <a:bodyPr/>
                    <a:lstStyle/>
                    <a:p>
                      <a:pPr algn="ctr" rtl="1"/>
                      <a:r>
                        <a:rPr lang="fa-IR" sz="1200" dirty="0"/>
                        <a:t>شرح مبادلات                  </a:t>
                      </a:r>
                    </a:p>
                  </a:txBody>
                  <a:tcPr/>
                </a:tc>
                <a:tc>
                  <a:txBody>
                    <a:bodyPr/>
                    <a:lstStyle/>
                    <a:p>
                      <a:pPr algn="ctr" rtl="1"/>
                      <a:r>
                        <a:rPr lang="fa-IR" sz="1200" dirty="0"/>
                        <a:t>نام حساب</a:t>
                      </a:r>
                    </a:p>
                  </a:txBody>
                  <a:tcPr/>
                </a:tc>
                <a:tc>
                  <a:txBody>
                    <a:bodyPr/>
                    <a:lstStyle/>
                    <a:p>
                      <a:pPr algn="ctr" rtl="1"/>
                      <a:r>
                        <a:rPr lang="fa-IR" sz="1200" dirty="0"/>
                        <a:t>بدهکار</a:t>
                      </a:r>
                    </a:p>
                  </a:txBody>
                  <a:tcPr/>
                </a:tc>
                <a:tc>
                  <a:txBody>
                    <a:bodyPr/>
                    <a:lstStyle/>
                    <a:p>
                      <a:pPr algn="ctr" rtl="1"/>
                      <a:r>
                        <a:rPr lang="fa-IR" sz="1200" dirty="0"/>
                        <a:t>بستانکار</a:t>
                      </a:r>
                    </a:p>
                  </a:txBody>
                  <a:tcPr/>
                </a:tc>
                <a:extLst>
                  <a:ext uri="{0D108BD9-81ED-4DB2-BD59-A6C34878D82A}">
                    <a16:rowId xmlns:a16="http://schemas.microsoft.com/office/drawing/2014/main" val="10000"/>
                  </a:ext>
                </a:extLst>
              </a:tr>
              <a:tr h="468545">
                <a:tc>
                  <a:txBody>
                    <a:bodyPr/>
                    <a:lstStyle/>
                    <a:p>
                      <a:pPr algn="ctr" rtl="1"/>
                      <a:r>
                        <a:rPr lang="fa-IR" sz="1200"/>
                        <a:t>خرید مواد مستقیم</a:t>
                      </a:r>
                      <a:endParaRPr lang="fa-IR" sz="1200" dirty="0"/>
                    </a:p>
                  </a:txBody>
                  <a:tcPr/>
                </a:tc>
                <a:tc>
                  <a:txBody>
                    <a:bodyPr/>
                    <a:lstStyle/>
                    <a:p>
                      <a:pPr algn="r" rtl="1"/>
                      <a:r>
                        <a:rPr lang="fa-IR" sz="1200" dirty="0"/>
                        <a:t> کنترل</a:t>
                      </a:r>
                      <a:r>
                        <a:rPr lang="fa-IR" sz="1200" baseline="0" dirty="0"/>
                        <a:t> موجودی خام</a:t>
                      </a:r>
                    </a:p>
                    <a:p>
                      <a:pPr algn="r" rtl="1"/>
                      <a:r>
                        <a:rPr lang="fa-IR" sz="1200" dirty="0"/>
                        <a:t>                                         کنترل حساب</a:t>
                      </a:r>
                      <a:r>
                        <a:rPr lang="fa-IR" sz="1200" baseline="0" dirty="0"/>
                        <a:t> های پرداختنی</a:t>
                      </a:r>
                      <a:endParaRPr lang="fa-IR" sz="1200" dirty="0"/>
                    </a:p>
                  </a:txBody>
                  <a:tcPr/>
                </a:tc>
                <a:tc>
                  <a:txBody>
                    <a:bodyPr/>
                    <a:lstStyle/>
                    <a:p>
                      <a:pPr algn="ctr" rtl="1"/>
                      <a:r>
                        <a:rPr lang="fa-IR" sz="1200" dirty="0"/>
                        <a:t>1950000</a:t>
                      </a:r>
                    </a:p>
                  </a:txBody>
                  <a:tcPr/>
                </a:tc>
                <a:tc>
                  <a:txBody>
                    <a:bodyPr/>
                    <a:lstStyle/>
                    <a:p>
                      <a:pPr algn="ctr" rtl="1"/>
                      <a:endParaRPr lang="fa-IR" sz="1200" dirty="0"/>
                    </a:p>
                    <a:p>
                      <a:pPr algn="ctr" rtl="1"/>
                      <a:r>
                        <a:rPr lang="fa-IR" sz="1200" dirty="0"/>
                        <a:t>1950000</a:t>
                      </a:r>
                    </a:p>
                  </a:txBody>
                  <a:tcPr/>
                </a:tc>
                <a:extLst>
                  <a:ext uri="{0D108BD9-81ED-4DB2-BD59-A6C34878D82A}">
                    <a16:rowId xmlns:a16="http://schemas.microsoft.com/office/drawing/2014/main" val="10001"/>
                  </a:ext>
                </a:extLst>
              </a:tr>
              <a:tr h="468545">
                <a:tc>
                  <a:txBody>
                    <a:bodyPr/>
                    <a:lstStyle/>
                    <a:p>
                      <a:pPr algn="ctr" rtl="1"/>
                      <a:r>
                        <a:rPr lang="fa-IR" sz="1200"/>
                        <a:t>تحمیل هزینه های تبدیل</a:t>
                      </a:r>
                      <a:endParaRPr lang="fa-IR" sz="1200" dirty="0"/>
                    </a:p>
                  </a:txBody>
                  <a:tcPr/>
                </a:tc>
                <a:tc>
                  <a:txBody>
                    <a:bodyPr/>
                    <a:lstStyle/>
                    <a:p>
                      <a:pPr algn="r" rtl="1"/>
                      <a:r>
                        <a:rPr lang="fa-IR" sz="1200" dirty="0"/>
                        <a:t> کنترل هزینه های تبدیل</a:t>
                      </a:r>
                    </a:p>
                    <a:p>
                      <a:pPr algn="r" rtl="1"/>
                      <a:r>
                        <a:rPr lang="fa-IR" sz="1200" dirty="0"/>
                        <a:t>                                          حساب های مختلف</a:t>
                      </a:r>
                    </a:p>
                  </a:txBody>
                  <a:tcPr/>
                </a:tc>
                <a:tc>
                  <a:txBody>
                    <a:bodyPr/>
                    <a:lstStyle/>
                    <a:p>
                      <a:pPr algn="ctr" rtl="1"/>
                      <a:r>
                        <a:rPr lang="fa-IR" sz="1200" dirty="0"/>
                        <a:t>1260000</a:t>
                      </a:r>
                    </a:p>
                  </a:txBody>
                  <a:tcPr/>
                </a:tc>
                <a:tc>
                  <a:txBody>
                    <a:bodyPr/>
                    <a:lstStyle/>
                    <a:p>
                      <a:pPr algn="ctr" rtl="1"/>
                      <a:endParaRPr lang="fa-IR" sz="1200" dirty="0"/>
                    </a:p>
                    <a:p>
                      <a:pPr algn="ctr" rtl="1"/>
                      <a:r>
                        <a:rPr lang="fa-IR" sz="1200" dirty="0"/>
                        <a:t>1260000</a:t>
                      </a:r>
                    </a:p>
                  </a:txBody>
                  <a:tcPr/>
                </a:tc>
                <a:extLst>
                  <a:ext uri="{0D108BD9-81ED-4DB2-BD59-A6C34878D82A}">
                    <a16:rowId xmlns:a16="http://schemas.microsoft.com/office/drawing/2014/main" val="10002"/>
                  </a:ext>
                </a:extLst>
              </a:tr>
              <a:tr h="408871">
                <a:tc>
                  <a:txBody>
                    <a:bodyPr/>
                    <a:lstStyle/>
                    <a:p>
                      <a:pPr algn="ctr" rtl="1"/>
                      <a:r>
                        <a:rPr lang="fa-IR" sz="1200"/>
                        <a:t>تکمیل کالای ساخته شده</a:t>
                      </a:r>
                      <a:endParaRPr lang="fa-IR" sz="1200" dirty="0"/>
                    </a:p>
                  </a:txBody>
                  <a:tcPr/>
                </a:tc>
                <a:tc>
                  <a:txBody>
                    <a:bodyPr/>
                    <a:lstStyle/>
                    <a:p>
                      <a:pPr algn="r" rtl="1"/>
                      <a:r>
                        <a:rPr lang="fa-IR" sz="1200" dirty="0"/>
                        <a:t>ثبت ندارد</a:t>
                      </a:r>
                    </a:p>
                    <a:p>
                      <a:pPr algn="r" rtl="1"/>
                      <a:endParaRPr lang="fa-IR" sz="1200" dirty="0"/>
                    </a:p>
                  </a:txBody>
                  <a:tcPr/>
                </a:tc>
                <a:tc>
                  <a:txBody>
                    <a:bodyPr/>
                    <a:lstStyle/>
                    <a:p>
                      <a:pPr algn="ctr" rtl="1"/>
                      <a:endParaRPr lang="fa-IR" sz="1200" dirty="0"/>
                    </a:p>
                  </a:txBody>
                  <a:tcPr/>
                </a:tc>
                <a:tc>
                  <a:txBody>
                    <a:bodyPr/>
                    <a:lstStyle/>
                    <a:p>
                      <a:pPr algn="ctr" rtl="1"/>
                      <a:endParaRPr lang="fa-IR" sz="1200" dirty="0"/>
                    </a:p>
                  </a:txBody>
                  <a:tcPr/>
                </a:tc>
                <a:extLst>
                  <a:ext uri="{0D108BD9-81ED-4DB2-BD59-A6C34878D82A}">
                    <a16:rowId xmlns:a16="http://schemas.microsoft.com/office/drawing/2014/main" val="10003"/>
                  </a:ext>
                </a:extLst>
              </a:tr>
              <a:tr h="789871">
                <a:tc>
                  <a:txBody>
                    <a:bodyPr/>
                    <a:lstStyle/>
                    <a:p>
                      <a:pPr algn="ctr" rtl="1"/>
                      <a:r>
                        <a:rPr lang="fa-IR" sz="1200"/>
                        <a:t>فروش کالاهای ساخته شده</a:t>
                      </a:r>
                      <a:endParaRPr lang="fa-IR" sz="1200" dirty="0"/>
                    </a:p>
                  </a:txBody>
                  <a:tcPr/>
                </a:tc>
                <a:tc>
                  <a:txBody>
                    <a:bodyPr/>
                    <a:lstStyle/>
                    <a:p>
                      <a:pPr algn="r" rtl="1"/>
                      <a:r>
                        <a:rPr lang="fa-IR" sz="1200" dirty="0"/>
                        <a:t>بهای تمام شده کالای فروش رفته(99000*31) </a:t>
                      </a:r>
                    </a:p>
                    <a:p>
                      <a:pPr algn="r" rtl="1"/>
                      <a:r>
                        <a:rPr lang="fa-IR" sz="1200" dirty="0"/>
                        <a:t>                                        کنترل موجودی((19*1000)-1900000)</a:t>
                      </a:r>
                    </a:p>
                    <a:p>
                      <a:pPr algn="r" rtl="1"/>
                      <a:r>
                        <a:rPr lang="fa-IR" sz="1200" dirty="0"/>
                        <a:t>                                        هزینه های تبدیل تحقق یافته(جذب شده)</a:t>
                      </a:r>
                    </a:p>
                  </a:txBody>
                  <a:tcPr/>
                </a:tc>
                <a:tc>
                  <a:txBody>
                    <a:bodyPr/>
                    <a:lstStyle/>
                    <a:p>
                      <a:pPr algn="ctr" rtl="1"/>
                      <a:r>
                        <a:rPr lang="fa-IR" sz="1200" dirty="0"/>
                        <a:t>3069000</a:t>
                      </a:r>
                    </a:p>
                  </a:txBody>
                  <a:tcPr/>
                </a:tc>
                <a:tc>
                  <a:txBody>
                    <a:bodyPr/>
                    <a:lstStyle/>
                    <a:p>
                      <a:pPr algn="ctr" rtl="1"/>
                      <a:endParaRPr lang="fa-IR" sz="1200" dirty="0"/>
                    </a:p>
                    <a:p>
                      <a:pPr algn="ctr" rtl="1"/>
                      <a:r>
                        <a:rPr lang="fa-IR" sz="1200" dirty="0"/>
                        <a:t>1881000</a:t>
                      </a:r>
                    </a:p>
                    <a:p>
                      <a:pPr algn="ctr" rtl="1"/>
                      <a:r>
                        <a:rPr lang="fa-IR" sz="1200" dirty="0"/>
                        <a:t>1188000</a:t>
                      </a:r>
                    </a:p>
                  </a:txBody>
                  <a:tcPr/>
                </a:tc>
                <a:extLst>
                  <a:ext uri="{0D108BD9-81ED-4DB2-BD59-A6C34878D82A}">
                    <a16:rowId xmlns:a16="http://schemas.microsoft.com/office/drawing/2014/main" val="10004"/>
                  </a:ext>
                </a:extLst>
              </a:tr>
              <a:tr h="655963">
                <a:tc>
                  <a:txBody>
                    <a:bodyPr/>
                    <a:lstStyle/>
                    <a:p>
                      <a:pPr algn="ctr" rtl="1"/>
                      <a:r>
                        <a:rPr lang="fa-IR" sz="1200" dirty="0"/>
                        <a:t>اضافه(کسر)جذب هزینه های</a:t>
                      </a:r>
                      <a:r>
                        <a:rPr lang="fa-IR" sz="1200" baseline="0" dirty="0"/>
                        <a:t> تبدیل</a:t>
                      </a:r>
                      <a:endParaRPr lang="fa-IR" sz="1200" dirty="0"/>
                    </a:p>
                  </a:txBody>
                  <a:tcPr/>
                </a:tc>
                <a:tc>
                  <a:txBody>
                    <a:bodyPr/>
                    <a:lstStyle/>
                    <a:p>
                      <a:pPr algn="r" rtl="1"/>
                      <a:r>
                        <a:rPr lang="fa-IR" sz="1200" dirty="0"/>
                        <a:t>هزینه های تبدیل تخصیص یافته(جذب شده)</a:t>
                      </a:r>
                    </a:p>
                    <a:p>
                      <a:pPr algn="r" rtl="1"/>
                      <a:r>
                        <a:rPr lang="fa-IR" sz="1200" dirty="0"/>
                        <a:t>بهای تمام شده کالای فروش رفته</a:t>
                      </a:r>
                    </a:p>
                    <a:p>
                      <a:pPr algn="r" rtl="1"/>
                      <a:r>
                        <a:rPr lang="fa-IR" sz="1200" dirty="0"/>
                        <a:t>                                        کنترل هزینه های تبدیل</a:t>
                      </a:r>
                    </a:p>
                  </a:txBody>
                  <a:tcPr/>
                </a:tc>
                <a:tc>
                  <a:txBody>
                    <a:bodyPr/>
                    <a:lstStyle/>
                    <a:p>
                      <a:pPr algn="ctr" rtl="1"/>
                      <a:r>
                        <a:rPr lang="fa-IR" sz="1200" dirty="0"/>
                        <a:t>1188000</a:t>
                      </a:r>
                    </a:p>
                    <a:p>
                      <a:pPr algn="ctr" rtl="1"/>
                      <a:r>
                        <a:rPr lang="fa-IR" sz="1200" dirty="0"/>
                        <a:t>72000</a:t>
                      </a:r>
                    </a:p>
                  </a:txBody>
                  <a:tcPr/>
                </a:tc>
                <a:tc>
                  <a:txBody>
                    <a:bodyPr/>
                    <a:lstStyle/>
                    <a:p>
                      <a:pPr algn="ctr" rtl="1"/>
                      <a:endParaRPr lang="fa-IR" sz="1200" dirty="0"/>
                    </a:p>
                    <a:p>
                      <a:pPr algn="ctr" rtl="1"/>
                      <a:endParaRPr lang="fa-IR" sz="1200" dirty="0"/>
                    </a:p>
                    <a:p>
                      <a:pPr algn="ctr" rtl="1"/>
                      <a:r>
                        <a:rPr lang="fa-IR" sz="1200" dirty="0"/>
                        <a:t>1260000</a:t>
                      </a:r>
                    </a:p>
                  </a:txBody>
                  <a:tcPr/>
                </a:tc>
                <a:extLst>
                  <a:ext uri="{0D108BD9-81ED-4DB2-BD59-A6C34878D82A}">
                    <a16:rowId xmlns:a16="http://schemas.microsoft.com/office/drawing/2014/main" val="10005"/>
                  </a:ext>
                </a:extLst>
              </a:tr>
            </a:tbl>
          </a:graphicData>
        </a:graphic>
      </p:graphicFrame>
      <p:sp>
        <p:nvSpPr>
          <p:cNvPr id="4" name="TextBox 3">
            <a:extLst>
              <a:ext uri="{FF2B5EF4-FFF2-40B4-BE49-F238E27FC236}">
                <a16:creationId xmlns:a16="http://schemas.microsoft.com/office/drawing/2014/main" id="{25DEC3A2-C6C6-4F3E-93DC-A27FEC835ABA}"/>
              </a:ext>
            </a:extLst>
          </p:cNvPr>
          <p:cNvSpPr txBox="1"/>
          <p:nvPr/>
        </p:nvSpPr>
        <p:spPr>
          <a:xfrm>
            <a:off x="152400" y="6416257"/>
            <a:ext cx="4581426" cy="369332"/>
          </a:xfrm>
          <a:prstGeom prst="rect">
            <a:avLst/>
          </a:prstGeom>
          <a:noFill/>
        </p:spPr>
        <p:txBody>
          <a:bodyPr wrap="square">
            <a:spAutoFit/>
          </a:bodyPr>
          <a:lstStyle/>
          <a:p>
            <a:r>
              <a:rPr lang="en-US" dirty="0"/>
              <a:t>www.irhesabdaran.ir</a:t>
            </a:r>
          </a:p>
        </p:txBody>
      </p:sp>
    </p:spTree>
  </p:cSld>
  <p:clrMapOvr>
    <a:masterClrMapping/>
  </p:clrMapOvr>
  <p:transition spd="slow">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762000"/>
            <a:ext cx="8153400" cy="5562600"/>
          </a:xfrm>
        </p:spPr>
        <p:txBody>
          <a:bodyPr/>
          <a:lstStyle/>
          <a:p>
            <a:r>
              <a:rPr lang="fa-IR" sz="1800" dirty="0"/>
              <a:t>حالت دوم:داشتن دو گلوگاه اثر گذار خرید مواد اولیه و فروش کالای ساخته شده</a:t>
            </a:r>
            <a:endParaRPr lang="en-US" sz="1800" dirty="0"/>
          </a:p>
          <a:p>
            <a:r>
              <a:rPr lang="en-US" sz="1400" dirty="0"/>
              <a:t>                     </a:t>
            </a:r>
            <a:r>
              <a:rPr lang="fa-IR" sz="1400" dirty="0"/>
              <a:t>        </a:t>
            </a:r>
          </a:p>
          <a:p>
            <a:r>
              <a:rPr lang="fa-IR" sz="1400" dirty="0"/>
              <a:t>        کنترل موجودی مواد خام                                                           بهای تمام شده کالای فروش رفته</a:t>
            </a:r>
          </a:p>
          <a:p>
            <a:endParaRPr lang="fa-IR" sz="1400" dirty="0"/>
          </a:p>
          <a:p>
            <a:r>
              <a:rPr lang="en-US" sz="1400" dirty="0"/>
              <a:t>                                                </a:t>
            </a:r>
            <a:r>
              <a:rPr lang="fa-IR" sz="1400" dirty="0"/>
              <a:t>         1950000  1881000                                                              3069000                                                                           </a:t>
            </a:r>
          </a:p>
          <a:p>
            <a:r>
              <a:rPr lang="fa-IR" sz="1400" dirty="0"/>
              <a:t>          69000             </a:t>
            </a:r>
            <a:r>
              <a:rPr lang="en-US" sz="1400" dirty="0"/>
              <a:t>                                     </a:t>
            </a:r>
          </a:p>
          <a:p>
            <a:r>
              <a:rPr lang="fa-IR" sz="1400" dirty="0"/>
              <a:t>    </a:t>
            </a:r>
          </a:p>
          <a:p>
            <a:r>
              <a:rPr lang="fa-IR" sz="1400" dirty="0"/>
              <a:t>        هزینه های تبدیل(جذب شده)</a:t>
            </a:r>
          </a:p>
          <a:p>
            <a:r>
              <a:rPr lang="fa-IR" sz="1400" dirty="0"/>
              <a:t>    </a:t>
            </a:r>
          </a:p>
          <a:p>
            <a:r>
              <a:rPr lang="fa-IR" sz="1400" dirty="0"/>
              <a:t>       1188000     1188000</a:t>
            </a:r>
          </a:p>
          <a:p>
            <a:endParaRPr lang="fa-IR" sz="1400" dirty="0"/>
          </a:p>
          <a:p>
            <a:r>
              <a:rPr lang="en-US" sz="1400" dirty="0"/>
              <a:t>                                                               </a:t>
            </a:r>
            <a:endParaRPr lang="fa-IR" sz="1400" dirty="0"/>
          </a:p>
          <a:p>
            <a:r>
              <a:rPr lang="fa-IR" sz="1400" dirty="0"/>
              <a:t>       کنترل هزینه های تبدیل                                                                   72000</a:t>
            </a:r>
          </a:p>
          <a:p>
            <a:r>
              <a:rPr lang="fa-IR" sz="1400" dirty="0"/>
              <a:t>      </a:t>
            </a:r>
          </a:p>
          <a:p>
            <a:r>
              <a:rPr lang="fa-IR" sz="1400" dirty="0"/>
              <a:t>      1260000   1260000                                                                3141000</a:t>
            </a:r>
            <a:endParaRPr lang="en-US" sz="1400" dirty="0"/>
          </a:p>
        </p:txBody>
      </p:sp>
      <p:cxnSp>
        <p:nvCxnSpPr>
          <p:cNvPr id="6" name="Straight Connector 5"/>
          <p:cNvCxnSpPr/>
          <p:nvPr/>
        </p:nvCxnSpPr>
        <p:spPr>
          <a:xfrm rot="10800000">
            <a:off x="6629400" y="1828801"/>
            <a:ext cx="1752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981200" y="1828800"/>
            <a:ext cx="1828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0800000">
            <a:off x="6705600" y="23622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a:off x="6705600" y="32766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a:off x="6705600" y="38100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0800000">
            <a:off x="6705600" y="3886200"/>
            <a:ext cx="152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flipV="1">
            <a:off x="7543800" y="182880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7048500" y="22479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7086600" y="3733800"/>
            <a:ext cx="914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0800000">
            <a:off x="6705600" y="4571999"/>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7048500" y="5067300"/>
            <a:ext cx="990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0800000">
            <a:off x="6781800" y="5181600"/>
            <a:ext cx="1447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10800000">
            <a:off x="6781800" y="5257800"/>
            <a:ext cx="1371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10800000">
            <a:off x="6324600" y="21336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10800000">
            <a:off x="6477000" y="34290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5791200" y="281940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5400000">
            <a:off x="7620000" y="38100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rot="10800000">
            <a:off x="3962400" y="4114800"/>
            <a:ext cx="396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10800000">
            <a:off x="6477000" y="47244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flipH="1" flipV="1">
            <a:off x="6172200" y="44196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5400000">
            <a:off x="1295400" y="3429000"/>
            <a:ext cx="3200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0800000">
            <a:off x="1981200" y="4343400"/>
            <a:ext cx="1828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10800000">
            <a:off x="3810000" y="2133600"/>
            <a:ext cx="2438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1F5E9CEC-8BBF-49D9-AF5C-ED024E9108A2}"/>
              </a:ext>
            </a:extLst>
          </p:cNvPr>
          <p:cNvSpPr txBox="1"/>
          <p:nvPr/>
        </p:nvSpPr>
        <p:spPr>
          <a:xfrm>
            <a:off x="152400" y="6416257"/>
            <a:ext cx="4581426" cy="369332"/>
          </a:xfrm>
          <a:prstGeom prst="rect">
            <a:avLst/>
          </a:prstGeom>
          <a:noFill/>
        </p:spPr>
        <p:txBody>
          <a:bodyPr wrap="square">
            <a:spAutoFit/>
          </a:bodyPr>
          <a:lstStyle/>
          <a:p>
            <a:r>
              <a:rPr lang="en-US" dirty="0"/>
              <a:t>www.irhesabdaran.ir</a:t>
            </a:r>
          </a:p>
        </p:txBody>
      </p:sp>
    </p:spTree>
  </p:cSld>
  <p:clrMapOvr>
    <a:masterClrMapping/>
  </p:clrMapOvr>
  <p:transition spd="slow">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838200"/>
            <a:ext cx="8153400" cy="5562600"/>
          </a:xfrm>
        </p:spPr>
        <p:txBody>
          <a:bodyPr>
            <a:normAutofit/>
          </a:bodyPr>
          <a:lstStyle/>
          <a:p>
            <a:r>
              <a:rPr lang="fa-IR" dirty="0"/>
              <a:t>حالت سوم:</a:t>
            </a:r>
            <a:endParaRPr lang="en-US" dirty="0"/>
          </a:p>
          <a:p>
            <a:r>
              <a:rPr lang="fa-IR" dirty="0"/>
              <a:t>این حالت دارای دو گلوگاه اثرگذار است:گلوگاه ”ج“ گلوگاه ”د“.</a:t>
            </a:r>
            <a:endParaRPr lang="fa-IR" sz="1600" dirty="0"/>
          </a:p>
          <a:p>
            <a:r>
              <a:rPr lang="fa-IR" sz="1400" dirty="0"/>
              <a:t>ثبت حسابداری شرکت اهواز کامپیوتر به روش هزینه یابی معکوس،حالت سوم</a:t>
            </a:r>
          </a:p>
          <a:p>
            <a:endParaRPr lang="fa-IR" dirty="0"/>
          </a:p>
          <a:p>
            <a:endParaRPr lang="fa-IR"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r>
              <a:rPr lang="fa-IR" sz="1400" dirty="0"/>
              <a:t>شایان ذکر است که انواع حالت های هزینه یابی معکوس محدود به این سه حالت نمی شود و شرکتها بسته به شرایط خود می توانند از حالت های دیگر هزینه یابی معکوس با گلوگاه های متفاوت استفاده کنند.</a:t>
            </a:r>
          </a:p>
        </p:txBody>
      </p:sp>
      <p:graphicFrame>
        <p:nvGraphicFramePr>
          <p:cNvPr id="10" name="Table 9"/>
          <p:cNvGraphicFramePr>
            <a:graphicFrameLocks noGrp="1"/>
          </p:cNvGraphicFramePr>
          <p:nvPr/>
        </p:nvGraphicFramePr>
        <p:xfrm>
          <a:off x="533400" y="2322984"/>
          <a:ext cx="8077200" cy="3011016"/>
        </p:xfrm>
        <a:graphic>
          <a:graphicData uri="http://schemas.openxmlformats.org/drawingml/2006/table">
            <a:tbl>
              <a:tblPr rtl="1" firstRow="1" bandRow="1">
                <a:tableStyleId>{5C22544A-7EE6-4342-B048-85BDC9FD1C3A}</a:tableStyleId>
              </a:tblPr>
              <a:tblGrid>
                <a:gridCol w="1395653">
                  <a:extLst>
                    <a:ext uri="{9D8B030D-6E8A-4147-A177-3AD203B41FA5}">
                      <a16:colId xmlns:a16="http://schemas.microsoft.com/office/drawing/2014/main" val="20000"/>
                    </a:ext>
                  </a:extLst>
                </a:gridCol>
                <a:gridCol w="4022116">
                  <a:extLst>
                    <a:ext uri="{9D8B030D-6E8A-4147-A177-3AD203B41FA5}">
                      <a16:colId xmlns:a16="http://schemas.microsoft.com/office/drawing/2014/main" val="20001"/>
                    </a:ext>
                  </a:extLst>
                </a:gridCol>
                <a:gridCol w="1373673">
                  <a:extLst>
                    <a:ext uri="{9D8B030D-6E8A-4147-A177-3AD203B41FA5}">
                      <a16:colId xmlns:a16="http://schemas.microsoft.com/office/drawing/2014/main" val="20002"/>
                    </a:ext>
                  </a:extLst>
                </a:gridCol>
                <a:gridCol w="1285758">
                  <a:extLst>
                    <a:ext uri="{9D8B030D-6E8A-4147-A177-3AD203B41FA5}">
                      <a16:colId xmlns:a16="http://schemas.microsoft.com/office/drawing/2014/main" val="20003"/>
                    </a:ext>
                  </a:extLst>
                </a:gridCol>
              </a:tblGrid>
              <a:tr h="304800">
                <a:tc>
                  <a:txBody>
                    <a:bodyPr/>
                    <a:lstStyle/>
                    <a:p>
                      <a:pPr algn="ctr" rtl="1"/>
                      <a:r>
                        <a:rPr lang="fa-IR" sz="1200" dirty="0"/>
                        <a:t>شرح مبادلات                  </a:t>
                      </a:r>
                    </a:p>
                  </a:txBody>
                  <a:tcPr/>
                </a:tc>
                <a:tc>
                  <a:txBody>
                    <a:bodyPr/>
                    <a:lstStyle/>
                    <a:p>
                      <a:pPr algn="ctr" rtl="1"/>
                      <a:r>
                        <a:rPr lang="fa-IR" sz="1200" dirty="0"/>
                        <a:t>نام حساب</a:t>
                      </a:r>
                    </a:p>
                  </a:txBody>
                  <a:tcPr/>
                </a:tc>
                <a:tc>
                  <a:txBody>
                    <a:bodyPr/>
                    <a:lstStyle/>
                    <a:p>
                      <a:pPr algn="ctr" rtl="1"/>
                      <a:r>
                        <a:rPr lang="fa-IR" sz="1200" dirty="0"/>
                        <a:t>بدهکار</a:t>
                      </a:r>
                    </a:p>
                  </a:txBody>
                  <a:tcPr/>
                </a:tc>
                <a:tc>
                  <a:txBody>
                    <a:bodyPr/>
                    <a:lstStyle/>
                    <a:p>
                      <a:pPr algn="ctr" rtl="1"/>
                      <a:r>
                        <a:rPr lang="fa-IR" sz="1200" dirty="0"/>
                        <a:t>بستانکار</a:t>
                      </a:r>
                    </a:p>
                  </a:txBody>
                  <a:tcPr/>
                </a:tc>
                <a:extLst>
                  <a:ext uri="{0D108BD9-81ED-4DB2-BD59-A6C34878D82A}">
                    <a16:rowId xmlns:a16="http://schemas.microsoft.com/office/drawing/2014/main" val="10000"/>
                  </a:ext>
                </a:extLst>
              </a:tr>
              <a:tr h="304800">
                <a:tc>
                  <a:txBody>
                    <a:bodyPr/>
                    <a:lstStyle/>
                    <a:p>
                      <a:pPr algn="ctr" rtl="1"/>
                      <a:r>
                        <a:rPr lang="fa-IR" sz="1200" dirty="0"/>
                        <a:t>خرید مواد مستقیم</a:t>
                      </a:r>
                    </a:p>
                  </a:txBody>
                  <a:tcPr/>
                </a:tc>
                <a:tc>
                  <a:txBody>
                    <a:bodyPr/>
                    <a:lstStyle/>
                    <a:p>
                      <a:pPr algn="ctr" rtl="1"/>
                      <a:r>
                        <a:rPr lang="fa-IR" sz="1200" dirty="0"/>
                        <a:t> ثبت ندارد</a:t>
                      </a:r>
                    </a:p>
                  </a:txBody>
                  <a:tcPr/>
                </a:tc>
                <a:tc>
                  <a:txBody>
                    <a:bodyPr/>
                    <a:lstStyle/>
                    <a:p>
                      <a:pPr algn="ctr" rtl="1"/>
                      <a:endParaRPr lang="fa-IR" sz="1200" dirty="0"/>
                    </a:p>
                  </a:txBody>
                  <a:tcPr/>
                </a:tc>
                <a:tc>
                  <a:txBody>
                    <a:bodyPr/>
                    <a:lstStyle/>
                    <a:p>
                      <a:pPr algn="ctr" rtl="1"/>
                      <a:endParaRPr lang="fa-IR" sz="1200" dirty="0"/>
                    </a:p>
                    <a:p>
                      <a:pPr algn="ctr" rtl="1"/>
                      <a:endParaRPr lang="fa-IR" sz="1200" dirty="0"/>
                    </a:p>
                  </a:txBody>
                  <a:tcPr/>
                </a:tc>
                <a:extLst>
                  <a:ext uri="{0D108BD9-81ED-4DB2-BD59-A6C34878D82A}">
                    <a16:rowId xmlns:a16="http://schemas.microsoft.com/office/drawing/2014/main" val="10001"/>
                  </a:ext>
                </a:extLst>
              </a:tr>
              <a:tr h="468545">
                <a:tc>
                  <a:txBody>
                    <a:bodyPr/>
                    <a:lstStyle/>
                    <a:p>
                      <a:pPr algn="ctr" rtl="1"/>
                      <a:r>
                        <a:rPr lang="fa-IR" sz="1200" dirty="0"/>
                        <a:t>تحمیل هزینه های تبدیل</a:t>
                      </a:r>
                    </a:p>
                  </a:txBody>
                  <a:tcPr/>
                </a:tc>
                <a:tc>
                  <a:txBody>
                    <a:bodyPr/>
                    <a:lstStyle/>
                    <a:p>
                      <a:pPr algn="r" rtl="1"/>
                      <a:r>
                        <a:rPr lang="fa-IR" sz="1200" dirty="0"/>
                        <a:t> کنترل هزینه های تبدیل</a:t>
                      </a:r>
                    </a:p>
                    <a:p>
                      <a:pPr algn="r" rtl="1"/>
                      <a:r>
                        <a:rPr lang="fa-IR" sz="1200" dirty="0"/>
                        <a:t>                                          حساب های مختلف</a:t>
                      </a:r>
                    </a:p>
                  </a:txBody>
                  <a:tcPr/>
                </a:tc>
                <a:tc>
                  <a:txBody>
                    <a:bodyPr/>
                    <a:lstStyle/>
                    <a:p>
                      <a:pPr algn="ctr" rtl="1"/>
                      <a:r>
                        <a:rPr lang="fa-IR" sz="1200" dirty="0"/>
                        <a:t>1260000</a:t>
                      </a:r>
                    </a:p>
                  </a:txBody>
                  <a:tcPr/>
                </a:tc>
                <a:tc>
                  <a:txBody>
                    <a:bodyPr/>
                    <a:lstStyle/>
                    <a:p>
                      <a:pPr algn="ctr" rtl="1"/>
                      <a:endParaRPr lang="fa-IR" sz="1200" dirty="0"/>
                    </a:p>
                    <a:p>
                      <a:pPr algn="ctr" rtl="1"/>
                      <a:r>
                        <a:rPr lang="fa-IR" sz="1200" dirty="0"/>
                        <a:t>1260000</a:t>
                      </a:r>
                    </a:p>
                  </a:txBody>
                  <a:tcPr/>
                </a:tc>
                <a:extLst>
                  <a:ext uri="{0D108BD9-81ED-4DB2-BD59-A6C34878D82A}">
                    <a16:rowId xmlns:a16="http://schemas.microsoft.com/office/drawing/2014/main" val="10002"/>
                  </a:ext>
                </a:extLst>
              </a:tr>
              <a:tr h="655963">
                <a:tc>
                  <a:txBody>
                    <a:bodyPr/>
                    <a:lstStyle/>
                    <a:p>
                      <a:pPr algn="ctr" rtl="1"/>
                      <a:r>
                        <a:rPr lang="fa-IR" sz="1200" dirty="0"/>
                        <a:t>تکمیل کالای ساخته شده</a:t>
                      </a:r>
                    </a:p>
                  </a:txBody>
                  <a:tcPr/>
                </a:tc>
                <a:tc>
                  <a:txBody>
                    <a:bodyPr/>
                    <a:lstStyle/>
                    <a:p>
                      <a:pPr algn="r" rtl="1"/>
                      <a:r>
                        <a:rPr lang="fa-IR" sz="1200" dirty="0"/>
                        <a:t>کنترل کالای ساخته شده(31*100000)</a:t>
                      </a:r>
                    </a:p>
                    <a:p>
                      <a:pPr algn="r" rtl="1"/>
                      <a:r>
                        <a:rPr lang="fa-IR" sz="1200" dirty="0"/>
                        <a:t>                                       کنترل حساب های</a:t>
                      </a:r>
                      <a:r>
                        <a:rPr lang="fa-IR" sz="1200" baseline="0" dirty="0"/>
                        <a:t> پرداختنی</a:t>
                      </a:r>
                      <a:endParaRPr lang="fa-IR" sz="1200" dirty="0"/>
                    </a:p>
                    <a:p>
                      <a:pPr algn="r" rtl="1"/>
                      <a:r>
                        <a:rPr lang="fa-IR" sz="1200" dirty="0"/>
                        <a:t>                                       هزینه های تبدیل تخصیص یافته(جذب شده)</a:t>
                      </a:r>
                    </a:p>
                  </a:txBody>
                  <a:tcPr/>
                </a:tc>
                <a:tc>
                  <a:txBody>
                    <a:bodyPr/>
                    <a:lstStyle/>
                    <a:p>
                      <a:pPr algn="ctr" rtl="1"/>
                      <a:r>
                        <a:rPr lang="fa-IR" sz="1200" dirty="0"/>
                        <a:t>3100000</a:t>
                      </a:r>
                    </a:p>
                  </a:txBody>
                  <a:tcPr/>
                </a:tc>
                <a:tc>
                  <a:txBody>
                    <a:bodyPr/>
                    <a:lstStyle/>
                    <a:p>
                      <a:pPr algn="ctr" rtl="1"/>
                      <a:endParaRPr lang="fa-IR" sz="1200" dirty="0"/>
                    </a:p>
                    <a:p>
                      <a:pPr algn="ctr" rtl="1"/>
                      <a:r>
                        <a:rPr lang="fa-IR" sz="1200" dirty="0"/>
                        <a:t>1900000</a:t>
                      </a:r>
                    </a:p>
                    <a:p>
                      <a:pPr algn="ctr" rtl="1"/>
                      <a:r>
                        <a:rPr lang="fa-IR" sz="1200" dirty="0"/>
                        <a:t>1200000</a:t>
                      </a:r>
                    </a:p>
                  </a:txBody>
                  <a:tcPr/>
                </a:tc>
                <a:extLst>
                  <a:ext uri="{0D108BD9-81ED-4DB2-BD59-A6C34878D82A}">
                    <a16:rowId xmlns:a16="http://schemas.microsoft.com/office/drawing/2014/main" val="10003"/>
                  </a:ext>
                </a:extLst>
              </a:tr>
              <a:tr h="468545">
                <a:tc>
                  <a:txBody>
                    <a:bodyPr/>
                    <a:lstStyle/>
                    <a:p>
                      <a:pPr algn="ctr" rtl="1"/>
                      <a:r>
                        <a:rPr lang="fa-IR" sz="1200" dirty="0"/>
                        <a:t>فروش کالاهای ساخته شده</a:t>
                      </a:r>
                    </a:p>
                  </a:txBody>
                  <a:tcPr/>
                </a:tc>
                <a:tc>
                  <a:txBody>
                    <a:bodyPr/>
                    <a:lstStyle/>
                    <a:p>
                      <a:pPr algn="r" rtl="1"/>
                      <a:r>
                        <a:rPr lang="fa-IR" sz="1200" dirty="0"/>
                        <a:t>بهای تمام شده کالای فروش رفته(99000*31)</a:t>
                      </a:r>
                    </a:p>
                    <a:p>
                      <a:pPr algn="r" rtl="1"/>
                      <a:r>
                        <a:rPr lang="fa-IR" sz="1200" dirty="0"/>
                        <a:t>                                        کنترل کالای ساخته شده</a:t>
                      </a:r>
                    </a:p>
                  </a:txBody>
                  <a:tcPr/>
                </a:tc>
                <a:tc>
                  <a:txBody>
                    <a:bodyPr/>
                    <a:lstStyle/>
                    <a:p>
                      <a:pPr algn="ctr" rtl="1"/>
                      <a:r>
                        <a:rPr lang="fa-IR" sz="1200" dirty="0"/>
                        <a:t>3069000</a:t>
                      </a:r>
                    </a:p>
                  </a:txBody>
                  <a:tcPr/>
                </a:tc>
                <a:tc>
                  <a:txBody>
                    <a:bodyPr/>
                    <a:lstStyle/>
                    <a:p>
                      <a:pPr algn="ctr" rtl="1"/>
                      <a:endParaRPr lang="fa-IR" sz="1200" dirty="0"/>
                    </a:p>
                    <a:p>
                      <a:pPr algn="ctr" rtl="1"/>
                      <a:r>
                        <a:rPr lang="fa-IR" sz="1200" dirty="0"/>
                        <a:t>3069000</a:t>
                      </a:r>
                    </a:p>
                  </a:txBody>
                  <a:tcPr/>
                </a:tc>
                <a:extLst>
                  <a:ext uri="{0D108BD9-81ED-4DB2-BD59-A6C34878D82A}">
                    <a16:rowId xmlns:a16="http://schemas.microsoft.com/office/drawing/2014/main" val="10004"/>
                  </a:ext>
                </a:extLst>
              </a:tr>
              <a:tr h="655963">
                <a:tc>
                  <a:txBody>
                    <a:bodyPr/>
                    <a:lstStyle/>
                    <a:p>
                      <a:pPr algn="ctr" rtl="1"/>
                      <a:r>
                        <a:rPr lang="fa-IR" sz="1200" dirty="0"/>
                        <a:t>اضافه(کسر)جذب هزینه های</a:t>
                      </a:r>
                      <a:r>
                        <a:rPr lang="fa-IR" sz="1200" baseline="0" dirty="0"/>
                        <a:t> تبدیل</a:t>
                      </a:r>
                      <a:endParaRPr lang="fa-IR" sz="1200" dirty="0"/>
                    </a:p>
                  </a:txBody>
                  <a:tcPr/>
                </a:tc>
                <a:tc>
                  <a:txBody>
                    <a:bodyPr/>
                    <a:lstStyle/>
                    <a:p>
                      <a:pPr algn="r" rtl="1"/>
                      <a:r>
                        <a:rPr lang="fa-IR" sz="1200" dirty="0"/>
                        <a:t>هزینه های تبدیل تخصیص یافته(جذب شده)</a:t>
                      </a:r>
                    </a:p>
                    <a:p>
                      <a:pPr algn="r" rtl="1"/>
                      <a:r>
                        <a:rPr lang="fa-IR" sz="1200" dirty="0"/>
                        <a:t>بهای تمام شده کالای فروش رفته</a:t>
                      </a:r>
                    </a:p>
                    <a:p>
                      <a:pPr algn="r" rtl="1"/>
                      <a:r>
                        <a:rPr lang="fa-IR" sz="1200" dirty="0"/>
                        <a:t>                                        کنترل هزینه های تبدیل</a:t>
                      </a:r>
                    </a:p>
                  </a:txBody>
                  <a:tcPr/>
                </a:tc>
                <a:tc>
                  <a:txBody>
                    <a:bodyPr/>
                    <a:lstStyle/>
                    <a:p>
                      <a:pPr algn="ctr" rtl="1"/>
                      <a:r>
                        <a:rPr lang="fa-IR" sz="1200" dirty="0"/>
                        <a:t>1200000</a:t>
                      </a:r>
                    </a:p>
                    <a:p>
                      <a:pPr algn="ctr" rtl="1"/>
                      <a:r>
                        <a:rPr lang="fa-IR" sz="1200" dirty="0"/>
                        <a:t>6000</a:t>
                      </a:r>
                    </a:p>
                  </a:txBody>
                  <a:tcPr/>
                </a:tc>
                <a:tc>
                  <a:txBody>
                    <a:bodyPr/>
                    <a:lstStyle/>
                    <a:p>
                      <a:pPr algn="ctr" rtl="1"/>
                      <a:endParaRPr lang="fa-IR" sz="1200" dirty="0"/>
                    </a:p>
                    <a:p>
                      <a:pPr algn="ctr" rtl="1"/>
                      <a:endParaRPr lang="fa-IR" sz="1200" dirty="0"/>
                    </a:p>
                    <a:p>
                      <a:pPr algn="ctr" rtl="1"/>
                      <a:r>
                        <a:rPr lang="fa-IR" sz="1200" dirty="0"/>
                        <a:t>1260000</a:t>
                      </a:r>
                    </a:p>
                  </a:txBody>
                  <a:tcPr/>
                </a:tc>
                <a:extLst>
                  <a:ext uri="{0D108BD9-81ED-4DB2-BD59-A6C34878D82A}">
                    <a16:rowId xmlns:a16="http://schemas.microsoft.com/office/drawing/2014/main" val="10005"/>
                  </a:ext>
                </a:extLst>
              </a:tr>
            </a:tbl>
          </a:graphicData>
        </a:graphic>
      </p:graphicFrame>
      <p:sp>
        <p:nvSpPr>
          <p:cNvPr id="4" name="TextBox 3">
            <a:extLst>
              <a:ext uri="{FF2B5EF4-FFF2-40B4-BE49-F238E27FC236}">
                <a16:creationId xmlns:a16="http://schemas.microsoft.com/office/drawing/2014/main" id="{A5E24CA7-06B0-4034-993B-4B9C85856FCE}"/>
              </a:ext>
            </a:extLst>
          </p:cNvPr>
          <p:cNvSpPr txBox="1"/>
          <p:nvPr/>
        </p:nvSpPr>
        <p:spPr>
          <a:xfrm>
            <a:off x="152400" y="6416257"/>
            <a:ext cx="4581426" cy="369332"/>
          </a:xfrm>
          <a:prstGeom prst="rect">
            <a:avLst/>
          </a:prstGeom>
          <a:noFill/>
        </p:spPr>
        <p:txBody>
          <a:bodyPr wrap="square">
            <a:spAutoFit/>
          </a:bodyPr>
          <a:lstStyle/>
          <a:p>
            <a:r>
              <a:rPr lang="en-US" dirty="0"/>
              <a:t>www.irhesabdaran.ir</a:t>
            </a:r>
          </a:p>
        </p:txBody>
      </p:sp>
    </p:spTree>
  </p:cSld>
  <p:clrMapOvr>
    <a:masterClrMapping/>
  </p:clrMapOvr>
  <p:transition spd="slow">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28600"/>
            <a:ext cx="8382000" cy="6324600"/>
          </a:xfrm>
        </p:spPr>
        <p:txBody>
          <a:bodyPr>
            <a:normAutofit fontScale="90000"/>
          </a:bodyPr>
          <a:lstStyle/>
          <a:p>
            <a:pPr algn="r" rtl="1"/>
            <a:br>
              <a:rPr lang="en-US"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br>
              <a:rPr lang="fa-IR" sz="2400" b="1" dirty="0">
                <a:solidFill>
                  <a:schemeClr val="accent6">
                    <a:lumMod val="50000"/>
                  </a:schemeClr>
                </a:solidFill>
                <a:latin typeface="Arial" pitchFamily="34" charset="0"/>
                <a:cs typeface="Arial" pitchFamily="34" charset="0"/>
              </a:rPr>
            </a:br>
            <a:r>
              <a:rPr lang="fa-IR" sz="2400" b="1" dirty="0">
                <a:solidFill>
                  <a:srgbClr val="E02077"/>
                </a:solidFill>
                <a:latin typeface="Arial" pitchFamily="34" charset="0"/>
                <a:cs typeface="Arial" pitchFamily="34" charset="0"/>
              </a:rPr>
              <a:t>ملاحظات خاص هزینه یابی معکوس</a:t>
            </a:r>
            <a:r>
              <a:rPr lang="fa-IR" sz="2400" b="1" dirty="0">
                <a:latin typeface="Arial" pitchFamily="34" charset="0"/>
                <a:cs typeface="Arial" pitchFamily="34" charset="0"/>
              </a:rPr>
              <a:t>: </a:t>
            </a:r>
            <a:br>
              <a:rPr lang="fa-IR" sz="2400" b="1" dirty="0">
                <a:latin typeface="Arial" pitchFamily="34" charset="0"/>
                <a:cs typeface="Arial" pitchFamily="34" charset="0"/>
              </a:rPr>
            </a:br>
            <a:r>
              <a:rPr lang="fa-IR" sz="2400" b="1" dirty="0">
                <a:solidFill>
                  <a:schemeClr val="tx1"/>
                </a:solidFill>
                <a:latin typeface="Arial" pitchFamily="34" charset="0"/>
                <a:cs typeface="Arial" pitchFamily="34" charset="0"/>
              </a:rPr>
              <a:t>روش های حسابداری هزینه یابی معکوس به گونه دقیق با اصول پذیرفته شده حسابداری مالی مطابقت ندارد.برای مثال کالای در جریان ساخت که یک دارایی است و در حالی که وجود خارجی دارد،در صورت های مالی شناسایی و منعکس نمی شود.</a:t>
            </a:r>
            <a:br>
              <a:rPr lang="fa-IR" sz="2400" b="1" dirty="0">
                <a:solidFill>
                  <a:schemeClr val="tx1"/>
                </a:solidFill>
                <a:latin typeface="Arial" pitchFamily="34" charset="0"/>
                <a:cs typeface="Arial" pitchFamily="34" charset="0"/>
              </a:rPr>
            </a:br>
            <a:r>
              <a:rPr lang="fa-IR" sz="2400" b="1" dirty="0">
                <a:solidFill>
                  <a:schemeClr val="tx1"/>
                </a:solidFill>
                <a:latin typeface="Arial" pitchFamily="34" charset="0"/>
                <a:cs typeface="Arial" pitchFamily="34" charset="0"/>
              </a:rPr>
              <a:t>هزینه یابی معکوس به شرکت هایی که از رویکرد حذف موجودی ها استفاده می کنند،محدود نمی شود.شرکت هایی که دوره انتظار تولید آنها کوتاه است و یا شرکت هایی که سطوح موجودی های آنها در دوره های مختلف ثابت است.</a:t>
            </a:r>
            <a:br>
              <a:rPr lang="fa-IR" sz="2400" b="1" dirty="0">
                <a:solidFill>
                  <a:schemeClr val="tx1"/>
                </a:solidFill>
                <a:latin typeface="Arial" pitchFamily="34" charset="0"/>
                <a:cs typeface="Arial" pitchFamily="34" charset="0"/>
              </a:rPr>
            </a:br>
            <a:br>
              <a:rPr lang="fa-IR" sz="2000" b="1" dirty="0">
                <a:latin typeface="Arial" pitchFamily="34" charset="0"/>
                <a:cs typeface="Arial" pitchFamily="34" charset="0"/>
              </a:rPr>
            </a:br>
            <a:r>
              <a:rPr lang="fa-IR" sz="2000" b="1" dirty="0">
                <a:solidFill>
                  <a:schemeClr val="tx1"/>
                </a:solidFill>
              </a:rPr>
              <a:t> </a:t>
            </a:r>
            <a:r>
              <a:rPr lang="fa-IR" sz="2000" b="1" dirty="0">
                <a:solidFill>
                  <a:schemeClr val="tx1"/>
                </a:solidFill>
                <a:latin typeface="Arial" pitchFamily="34" charset="0"/>
                <a:cs typeface="Arial" pitchFamily="34" charset="0"/>
              </a:rPr>
              <a:t>معایب هزینه یابی معکوس را می توان به صورت زیر خلاصه کرد:</a:t>
            </a:r>
            <a:br>
              <a:rPr lang="fa-IR" sz="2000" b="1" dirty="0">
                <a:solidFill>
                  <a:schemeClr val="tx1"/>
                </a:solidFill>
                <a:latin typeface="Arial" pitchFamily="34" charset="0"/>
                <a:cs typeface="Arial" pitchFamily="34" charset="0"/>
              </a:rPr>
            </a:br>
            <a:r>
              <a:rPr lang="fa-IR" sz="2000" b="1" dirty="0">
                <a:solidFill>
                  <a:schemeClr val="tx1"/>
                </a:solidFill>
                <a:latin typeface="Arial" pitchFamily="34" charset="0"/>
                <a:cs typeface="Arial" pitchFamily="34" charset="0"/>
              </a:rPr>
              <a:t>1-عدم تطابق با اصول پذیرفته شده حسابداری</a:t>
            </a:r>
            <a:br>
              <a:rPr lang="fa-IR" sz="2000" b="1" dirty="0">
                <a:solidFill>
                  <a:schemeClr val="tx1"/>
                </a:solidFill>
                <a:latin typeface="Arial" pitchFamily="34" charset="0"/>
                <a:cs typeface="Arial" pitchFamily="34" charset="0"/>
              </a:rPr>
            </a:br>
            <a:r>
              <a:rPr lang="fa-IR" sz="2000" b="1" dirty="0">
                <a:solidFill>
                  <a:schemeClr val="tx1"/>
                </a:solidFill>
                <a:latin typeface="Arial" pitchFamily="34" charset="0"/>
                <a:cs typeface="Arial" pitchFamily="34" charset="0"/>
              </a:rPr>
              <a:t>2-نداشتن زنجیره عطف حسابرسی</a:t>
            </a:r>
            <a:br>
              <a:rPr lang="fa-IR" sz="2000" b="1" dirty="0">
                <a:solidFill>
                  <a:schemeClr val="tx1"/>
                </a:solidFill>
                <a:latin typeface="Arial" pitchFamily="34" charset="0"/>
                <a:cs typeface="Arial" pitchFamily="34" charset="0"/>
              </a:rPr>
            </a:br>
            <a:r>
              <a:rPr lang="fa-IR" sz="2000" b="1" dirty="0">
                <a:solidFill>
                  <a:schemeClr val="tx1"/>
                </a:solidFill>
                <a:latin typeface="Arial" pitchFamily="34" charset="0"/>
                <a:cs typeface="Arial" pitchFamily="34" charset="0"/>
              </a:rPr>
              <a:t>3-عدم نمایش منابع مصرف شده در هر یک از مراحل و فرایندهای تولیدی </a:t>
            </a:r>
            <a:br>
              <a:rPr lang="fa-IR" sz="2000" b="1" dirty="0">
                <a:solidFill>
                  <a:schemeClr val="tx1"/>
                </a:solidFill>
                <a:latin typeface="Arial" pitchFamily="34" charset="0"/>
                <a:cs typeface="Arial" pitchFamily="34" charset="0"/>
              </a:rPr>
            </a:br>
            <a:r>
              <a:rPr lang="fa-IR" sz="2000" b="1" dirty="0">
                <a:solidFill>
                  <a:schemeClr val="tx1"/>
                </a:solidFill>
                <a:latin typeface="Arial" pitchFamily="34" charset="0"/>
                <a:cs typeface="Arial" pitchFamily="34" charset="0"/>
              </a:rPr>
              <a:t>4-این نوع هزینه یابی فقط مناسب سیستم های تولیدی بهنگام می باشد بنابر این کمتر قابل اجرا است.</a:t>
            </a:r>
            <a:br>
              <a:rPr lang="fa-IR" sz="2400" b="1" dirty="0">
                <a:latin typeface="Arial" pitchFamily="34" charset="0"/>
                <a:cs typeface="Arial" pitchFamily="34" charset="0"/>
              </a:rPr>
            </a:br>
            <a:br>
              <a:rPr lang="fa-IR" sz="2400" b="1" dirty="0">
                <a:latin typeface="Arial" pitchFamily="34" charset="0"/>
                <a:cs typeface="Arial" pitchFamily="34" charset="0"/>
              </a:rPr>
            </a:br>
            <a:br>
              <a:rPr lang="fa-IR" sz="2400" b="1" dirty="0">
                <a:solidFill>
                  <a:schemeClr val="tx1"/>
                </a:solidFill>
                <a:latin typeface="Arial" pitchFamily="34" charset="0"/>
                <a:cs typeface="Arial" pitchFamily="34" charset="0"/>
              </a:rPr>
            </a:br>
            <a:r>
              <a:rPr lang="fa-IR" sz="2400" b="1" dirty="0">
                <a:solidFill>
                  <a:schemeClr val="tx1"/>
                </a:solidFill>
                <a:latin typeface="Arial" pitchFamily="34" charset="0"/>
                <a:cs typeface="Arial" pitchFamily="34" charset="0"/>
              </a:rPr>
              <a:t> </a:t>
            </a:r>
            <a:br>
              <a:rPr lang="fa-IR" sz="2400" b="1" dirty="0">
                <a:latin typeface="Arial" pitchFamily="34" charset="0"/>
                <a:cs typeface="Arial" pitchFamily="34" charset="0"/>
              </a:rPr>
            </a:br>
            <a:endParaRPr lang="en-US" sz="2400" b="1" dirty="0">
              <a:latin typeface="Arial" pitchFamily="34" charset="0"/>
              <a:cs typeface="Arial" pitchFamily="34" charset="0"/>
            </a:endParaRPr>
          </a:p>
        </p:txBody>
      </p:sp>
    </p:spTree>
  </p:cSld>
  <p:clrMapOvr>
    <a:masterClrMapping/>
  </p:clrMapOvr>
  <p:transition spd="slow">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838200"/>
            <a:ext cx="8153400" cy="5334000"/>
          </a:xfrm>
        </p:spPr>
        <p:txBody>
          <a:bodyPr/>
          <a:lstStyle/>
          <a:p>
            <a:endParaRPr lang="fa-IR" dirty="0">
              <a:cs typeface="B Nazanin" pitchFamily="2" charset="-78"/>
            </a:endParaRPr>
          </a:p>
          <a:p>
            <a:endParaRPr lang="fa-IR" dirty="0">
              <a:cs typeface="B Nazanin" pitchFamily="2" charset="-78"/>
            </a:endParaRPr>
          </a:p>
          <a:p>
            <a:r>
              <a:rPr lang="en-US" dirty="0">
                <a:cs typeface="B Nazanin" pitchFamily="2" charset="-78"/>
              </a:rPr>
              <a:t> </a:t>
            </a:r>
            <a:endParaRPr lang="fa-IR" dirty="0">
              <a:cs typeface="B Nazanin" pitchFamily="2" charset="-78"/>
            </a:endParaRPr>
          </a:p>
          <a:p>
            <a:r>
              <a:rPr lang="fa-IR" dirty="0">
                <a:latin typeface="Arial" pitchFamily="34" charset="0"/>
                <a:cs typeface="Arial" pitchFamily="34" charset="0"/>
              </a:rPr>
              <a:t>                      ستایشگر معلمی هستم</a:t>
            </a:r>
          </a:p>
          <a:p>
            <a:r>
              <a:rPr lang="fa-IR" dirty="0">
                <a:latin typeface="Arial" pitchFamily="34" charset="0"/>
                <a:cs typeface="Arial" pitchFamily="34" charset="0"/>
              </a:rPr>
              <a:t>                      که چگونه اندیشیدن را به من بیاموزد</a:t>
            </a:r>
          </a:p>
          <a:p>
            <a:r>
              <a:rPr lang="fa-IR" dirty="0">
                <a:latin typeface="Arial" pitchFamily="34" charset="0"/>
                <a:cs typeface="Arial" pitchFamily="34" charset="0"/>
              </a:rPr>
              <a:t>                      نه چگونگی اندیشه ها را</a:t>
            </a:r>
          </a:p>
          <a:p>
            <a:r>
              <a:rPr lang="en-US" dirty="0">
                <a:latin typeface="Arial" pitchFamily="34" charset="0"/>
                <a:cs typeface="Arial" pitchFamily="34" charset="0"/>
              </a:rPr>
              <a:t>“</a:t>
            </a:r>
            <a:r>
              <a:rPr lang="fa-IR">
                <a:latin typeface="Arial" pitchFamily="34" charset="0"/>
                <a:cs typeface="Arial" pitchFamily="34" charset="0"/>
              </a:rPr>
              <a:t>                                                                ”</a:t>
            </a:r>
            <a:r>
              <a:rPr lang="fa-IR" dirty="0">
                <a:latin typeface="Arial" pitchFamily="34" charset="0"/>
                <a:cs typeface="Arial" pitchFamily="34" charset="0"/>
              </a:rPr>
              <a:t>دکتر شریعتی</a:t>
            </a:r>
          </a:p>
        </p:txBody>
      </p:sp>
      <p:sp>
        <p:nvSpPr>
          <p:cNvPr id="4" name="TextBox 3">
            <a:extLst>
              <a:ext uri="{FF2B5EF4-FFF2-40B4-BE49-F238E27FC236}">
                <a16:creationId xmlns:a16="http://schemas.microsoft.com/office/drawing/2014/main" id="{3E9A9942-2163-448B-A55D-315051040BEA}"/>
              </a:ext>
            </a:extLst>
          </p:cNvPr>
          <p:cNvSpPr txBox="1"/>
          <p:nvPr/>
        </p:nvSpPr>
        <p:spPr>
          <a:xfrm>
            <a:off x="152400" y="6416257"/>
            <a:ext cx="4581426" cy="369332"/>
          </a:xfrm>
          <a:prstGeom prst="rect">
            <a:avLst/>
          </a:prstGeom>
          <a:noFill/>
        </p:spPr>
        <p:txBody>
          <a:bodyPr wrap="square">
            <a:spAutoFit/>
          </a:bodyPr>
          <a:lstStyle/>
          <a:p>
            <a:r>
              <a:rPr lang="en-US" dirty="0"/>
              <a:t>www.irhesabdaran.ir</a:t>
            </a:r>
          </a:p>
        </p:txBody>
      </p:sp>
    </p:spTree>
  </p:cSld>
  <p:clrMapOvr>
    <a:masterClrMapping/>
  </p:clrMapOvr>
  <p:transition spd="slow">
    <p:wedg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715000"/>
          </a:xfrm>
        </p:spPr>
        <p:txBody>
          <a:bodyPr>
            <a:normAutofit lnSpcReduction="10000"/>
          </a:bodyPr>
          <a:lstStyle/>
          <a:p>
            <a:r>
              <a:rPr lang="fa-IR" dirty="0"/>
              <a:t>کاربرد هزینه یابی معکوس در سیستم های مختلف هزینه یابی: </a:t>
            </a:r>
          </a:p>
          <a:p>
            <a:r>
              <a:rPr lang="en-US" sz="1600" dirty="0"/>
              <a:t> </a:t>
            </a:r>
            <a:r>
              <a:rPr lang="fa-IR" sz="1600" dirty="0"/>
              <a:t> به تولید متنوع ماشین آلات اشتغال دارد</a:t>
            </a:r>
            <a:r>
              <a:rPr lang="en-US" sz="1600" dirty="0"/>
              <a:t> cm</a:t>
            </a:r>
            <a:r>
              <a:rPr lang="fa-IR" sz="1600" dirty="0"/>
              <a:t>شرکت </a:t>
            </a:r>
          </a:p>
          <a:p>
            <a:r>
              <a:rPr lang="fa-IR" sz="1600" dirty="0"/>
              <a:t>هزینه های ساخت بودجه شده برای هر واحد محصول</a:t>
            </a:r>
          </a:p>
          <a:p>
            <a:endParaRPr lang="fa-IR" dirty="0"/>
          </a:p>
          <a:p>
            <a:endParaRPr lang="fa-IR" dirty="0"/>
          </a:p>
          <a:p>
            <a:endParaRPr lang="fa-IR" dirty="0"/>
          </a:p>
          <a:p>
            <a:endParaRPr lang="fa-IR" dirty="0"/>
          </a:p>
          <a:p>
            <a:endParaRPr lang="fa-IR" dirty="0"/>
          </a:p>
          <a:p>
            <a:r>
              <a:rPr lang="fa-IR" sz="1400" dirty="0"/>
              <a:t>اطلاعات اضافی: </a:t>
            </a:r>
          </a:p>
          <a:p>
            <a:r>
              <a:rPr lang="fa-IR" sz="1400" dirty="0"/>
              <a:t>هیچ گونه موجودی در ابتدای دوره وجود ندارد</a:t>
            </a:r>
          </a:p>
          <a:p>
            <a:r>
              <a:rPr lang="fa-IR" sz="1400" dirty="0"/>
              <a:t>هزینه واقعی تولید معادل هزینه های بودجه شده است</a:t>
            </a:r>
          </a:p>
          <a:p>
            <a:r>
              <a:rPr lang="fa-IR" sz="1400" dirty="0"/>
              <a:t>شرکت از یک گلوگاه اثر گذار نقطه فروش استفاده می کند.</a:t>
            </a:r>
          </a:p>
          <a:p>
            <a:r>
              <a:rPr lang="fa-IR" sz="1400" dirty="0"/>
              <a:t>خرید مواد اولیه مستقیم                                            10100 تومان</a:t>
            </a:r>
          </a:p>
          <a:p>
            <a:r>
              <a:rPr lang="fa-IR" sz="1400" dirty="0"/>
              <a:t>هزینه های واقعی تبدیل                                           11000 تومان  شامل:1000 تومان دستمزد مستقیم،4000 تومان سربار متغییر                                                                                          و6000 تومان سربار ثابت</a:t>
            </a:r>
          </a:p>
          <a:p>
            <a:r>
              <a:rPr lang="fa-IR" sz="1400" dirty="0"/>
              <a:t>هزینه های متغییر و ثابت فروش و اداری به ترتیب           990 و 1900 تومان</a:t>
            </a:r>
          </a:p>
          <a:p>
            <a:r>
              <a:rPr lang="fa-IR" sz="1400" dirty="0"/>
              <a:t>فروش به تعداد 990 عدد ماشین آلات                           32 تومان</a:t>
            </a:r>
          </a:p>
          <a:p>
            <a:r>
              <a:rPr lang="fa-IR" sz="1400" dirty="0"/>
              <a:t>موجودی کالای ساخته پایان دوره5 واحد و معادل آحاد کالای در جریان ساخت5 واحد و ارزش پولی مواد مستقیم استفاده  نشده 100 تومان          </a:t>
            </a:r>
            <a:r>
              <a:rPr lang="en-US" sz="1400" dirty="0"/>
              <a:t> </a:t>
            </a:r>
            <a:endParaRPr lang="fa-IR" sz="1400" dirty="0"/>
          </a:p>
        </p:txBody>
      </p:sp>
      <p:graphicFrame>
        <p:nvGraphicFramePr>
          <p:cNvPr id="5" name="Table 4"/>
          <p:cNvGraphicFramePr>
            <a:graphicFrameLocks noGrp="1"/>
          </p:cNvGraphicFramePr>
          <p:nvPr/>
        </p:nvGraphicFramePr>
        <p:xfrm>
          <a:off x="533400" y="1767840"/>
          <a:ext cx="5943600" cy="2194560"/>
        </p:xfrm>
        <a:graphic>
          <a:graphicData uri="http://schemas.openxmlformats.org/drawingml/2006/table">
            <a:tbl>
              <a:tblPr rtl="1" firstRow="1" bandRow="1">
                <a:tableStyleId>{5C22544A-7EE6-4342-B048-85BDC9FD1C3A}</a:tableStyleId>
              </a:tblPr>
              <a:tblGrid>
                <a:gridCol w="2971800">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tblGrid>
              <a:tr h="355600">
                <a:tc>
                  <a:txBody>
                    <a:bodyPr/>
                    <a:lstStyle/>
                    <a:p>
                      <a:pPr algn="ctr" rtl="1"/>
                      <a:r>
                        <a:rPr lang="fa-IR" dirty="0"/>
                        <a:t>هزینه</a:t>
                      </a:r>
                    </a:p>
                  </a:txBody>
                  <a:tcPr/>
                </a:tc>
                <a:tc>
                  <a:txBody>
                    <a:bodyPr/>
                    <a:lstStyle/>
                    <a:p>
                      <a:pPr algn="ctr" rtl="1"/>
                      <a:r>
                        <a:rPr lang="fa-IR" dirty="0"/>
                        <a:t>به</a:t>
                      </a:r>
                      <a:r>
                        <a:rPr lang="fa-IR" baseline="0" dirty="0"/>
                        <a:t> ازای هر واحد تومان</a:t>
                      </a:r>
                      <a:endParaRPr lang="fa-IR" dirty="0"/>
                    </a:p>
                  </a:txBody>
                  <a:tcPr/>
                </a:tc>
                <a:extLst>
                  <a:ext uri="{0D108BD9-81ED-4DB2-BD59-A6C34878D82A}">
                    <a16:rowId xmlns:a16="http://schemas.microsoft.com/office/drawing/2014/main" val="10000"/>
                  </a:ext>
                </a:extLst>
              </a:tr>
              <a:tr h="355600">
                <a:tc>
                  <a:txBody>
                    <a:bodyPr/>
                    <a:lstStyle/>
                    <a:p>
                      <a:pPr algn="r" rtl="1"/>
                      <a:r>
                        <a:rPr lang="fa-IR" sz="1400" dirty="0"/>
                        <a:t>مواد مستقیم</a:t>
                      </a:r>
                    </a:p>
                  </a:txBody>
                  <a:tcPr/>
                </a:tc>
                <a:tc>
                  <a:txBody>
                    <a:bodyPr/>
                    <a:lstStyle/>
                    <a:p>
                      <a:pPr algn="ctr" rtl="1"/>
                      <a:r>
                        <a:rPr lang="fa-IR" dirty="0"/>
                        <a:t>10</a:t>
                      </a:r>
                    </a:p>
                  </a:txBody>
                  <a:tcPr/>
                </a:tc>
                <a:extLst>
                  <a:ext uri="{0D108BD9-81ED-4DB2-BD59-A6C34878D82A}">
                    <a16:rowId xmlns:a16="http://schemas.microsoft.com/office/drawing/2014/main" val="10001"/>
                  </a:ext>
                </a:extLst>
              </a:tr>
              <a:tr h="355600">
                <a:tc>
                  <a:txBody>
                    <a:bodyPr/>
                    <a:lstStyle/>
                    <a:p>
                      <a:pPr algn="r" rtl="1"/>
                      <a:r>
                        <a:rPr lang="fa-IR" sz="1400" dirty="0"/>
                        <a:t>دستمزد مستقیم</a:t>
                      </a:r>
                    </a:p>
                  </a:txBody>
                  <a:tcPr/>
                </a:tc>
                <a:tc>
                  <a:txBody>
                    <a:bodyPr/>
                    <a:lstStyle/>
                    <a:p>
                      <a:pPr algn="ctr" rtl="1"/>
                      <a:r>
                        <a:rPr lang="fa-IR" dirty="0"/>
                        <a:t>1</a:t>
                      </a:r>
                    </a:p>
                  </a:txBody>
                  <a:tcPr/>
                </a:tc>
                <a:extLst>
                  <a:ext uri="{0D108BD9-81ED-4DB2-BD59-A6C34878D82A}">
                    <a16:rowId xmlns:a16="http://schemas.microsoft.com/office/drawing/2014/main" val="10002"/>
                  </a:ext>
                </a:extLst>
              </a:tr>
              <a:tr h="355600">
                <a:tc>
                  <a:txBody>
                    <a:bodyPr/>
                    <a:lstStyle/>
                    <a:p>
                      <a:pPr algn="r" rtl="1"/>
                      <a:r>
                        <a:rPr lang="fa-IR" sz="1400" dirty="0"/>
                        <a:t>سربار متغییر</a:t>
                      </a:r>
                    </a:p>
                  </a:txBody>
                  <a:tcPr/>
                </a:tc>
                <a:tc>
                  <a:txBody>
                    <a:bodyPr/>
                    <a:lstStyle/>
                    <a:p>
                      <a:pPr algn="ctr" rtl="1"/>
                      <a:r>
                        <a:rPr lang="fa-IR" dirty="0"/>
                        <a:t>4</a:t>
                      </a:r>
                    </a:p>
                  </a:txBody>
                  <a:tcPr/>
                </a:tc>
                <a:extLst>
                  <a:ext uri="{0D108BD9-81ED-4DB2-BD59-A6C34878D82A}">
                    <a16:rowId xmlns:a16="http://schemas.microsoft.com/office/drawing/2014/main" val="10003"/>
                  </a:ext>
                </a:extLst>
              </a:tr>
              <a:tr h="355600">
                <a:tc>
                  <a:txBody>
                    <a:bodyPr/>
                    <a:lstStyle/>
                    <a:p>
                      <a:pPr algn="r" rtl="1"/>
                      <a:r>
                        <a:rPr lang="fa-IR" sz="1100" dirty="0"/>
                        <a:t>سربار ثابت(6000 تومان</a:t>
                      </a:r>
                      <a:r>
                        <a:rPr lang="fa-IR" sz="1100" baseline="0" dirty="0"/>
                        <a:t> تقسیم بر 1000 واحد بودجه شده)</a:t>
                      </a:r>
                      <a:endParaRPr lang="fa-IR" sz="1100" dirty="0"/>
                    </a:p>
                  </a:txBody>
                  <a:tcPr/>
                </a:tc>
                <a:tc>
                  <a:txBody>
                    <a:bodyPr/>
                    <a:lstStyle/>
                    <a:p>
                      <a:pPr algn="ctr" rtl="1"/>
                      <a:r>
                        <a:rPr lang="fa-IR" dirty="0"/>
                        <a:t>6</a:t>
                      </a:r>
                    </a:p>
                  </a:txBody>
                  <a:tcPr/>
                </a:tc>
                <a:extLst>
                  <a:ext uri="{0D108BD9-81ED-4DB2-BD59-A6C34878D82A}">
                    <a16:rowId xmlns:a16="http://schemas.microsoft.com/office/drawing/2014/main" val="10004"/>
                  </a:ext>
                </a:extLst>
              </a:tr>
              <a:tr h="355600">
                <a:tc>
                  <a:txBody>
                    <a:bodyPr/>
                    <a:lstStyle/>
                    <a:p>
                      <a:pPr algn="ctr" rtl="1"/>
                      <a:r>
                        <a:rPr lang="fa-IR" dirty="0"/>
                        <a:t>جمع</a:t>
                      </a:r>
                    </a:p>
                  </a:txBody>
                  <a:tcPr/>
                </a:tc>
                <a:tc>
                  <a:txBody>
                    <a:bodyPr/>
                    <a:lstStyle/>
                    <a:p>
                      <a:pPr algn="ctr" rtl="1"/>
                      <a:r>
                        <a:rPr lang="fa-IR" dirty="0"/>
                        <a:t>21</a:t>
                      </a:r>
                    </a:p>
                  </a:txBody>
                  <a:tcPr/>
                </a:tc>
                <a:extLst>
                  <a:ext uri="{0D108BD9-81ED-4DB2-BD59-A6C34878D82A}">
                    <a16:rowId xmlns:a16="http://schemas.microsoft.com/office/drawing/2014/main" val="10005"/>
                  </a:ext>
                </a:extLst>
              </a:tr>
            </a:tbl>
          </a:graphicData>
        </a:graphic>
      </p:graphicFrame>
    </p:spTree>
  </p:cSld>
  <p:clrMapOvr>
    <a:masterClrMapping/>
  </p:clrMapOvr>
  <p:transition spd="slow">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685800"/>
            <a:ext cx="7924800" cy="5715000"/>
          </a:xfrm>
        </p:spPr>
        <p:txBody>
          <a:bodyPr/>
          <a:lstStyle/>
          <a:p>
            <a:r>
              <a:rPr lang="fa-IR" dirty="0"/>
              <a:t>هزینه یابی معکوس جذبی(کامل):</a:t>
            </a:r>
          </a:p>
          <a:p>
            <a:r>
              <a:rPr lang="fa-IR" sz="1600" dirty="0"/>
              <a:t>خرید مواد مستقیم و هزینه های تبدیل مستقیما وارد حساب بهای تمام شده فروش می شوند.</a:t>
            </a:r>
          </a:p>
          <a:p>
            <a:r>
              <a:rPr lang="fa-IR" sz="1600" dirty="0"/>
              <a:t>هزینه های باقیمانده به حساب موجودی مواد و کالای در جریان پایان دوره،هزینه های تبدیل و کالای ساخته شده برگردانده می شوند.</a:t>
            </a:r>
          </a:p>
          <a:p>
            <a:r>
              <a:rPr lang="fa-IR" sz="1600" dirty="0"/>
              <a:t>مبلغ برگردانده شده برای مواد و کالای در جریان ساخت شامل :</a:t>
            </a:r>
          </a:p>
          <a:p>
            <a:r>
              <a:rPr lang="fa-IR" sz="1600" dirty="0"/>
              <a:t>معادل آحاد 5 واحد و هر واحد 10 تومان،به علاوه 100 تومان مواد مستقیم استفاده نشده که مجموعا 150 تومان</a:t>
            </a:r>
          </a:p>
          <a:p>
            <a:r>
              <a:rPr lang="fa-IR" sz="1600" dirty="0"/>
              <a:t>مبلغ برگردانده شده به هزینه های تبدیل شامل:</a:t>
            </a:r>
          </a:p>
          <a:p>
            <a:r>
              <a:rPr lang="en-US" sz="1600" dirty="0"/>
              <a:t> </a:t>
            </a:r>
            <a:r>
              <a:rPr lang="fa-IR" sz="1600" dirty="0"/>
              <a:t>معادل آحاد 5 واحد و هر واحد 11 تومان که مجموعا 55 تومان</a:t>
            </a:r>
          </a:p>
          <a:p>
            <a:r>
              <a:rPr lang="fa-IR" sz="1600" dirty="0"/>
              <a:t>معادل آحاد کالای موجود در پایان سال برابر 5 است،حساب کالای ساخته شده به ازای هر واحد 21 تومان</a:t>
            </a:r>
          </a:p>
          <a:p>
            <a:r>
              <a:rPr lang="fa-IR" sz="1600" dirty="0"/>
              <a:t>بهای تمام شده فروش برابر با 20790(310-11000+10100) یا (990*21)که این مبلغ به خلاصه حساب سود و زیان بسته می شود. </a:t>
            </a:r>
            <a:endParaRPr lang="fa-IR" sz="1600"/>
          </a:p>
          <a:p>
            <a:endParaRPr lang="fa-IR" sz="1600" dirty="0"/>
          </a:p>
          <a:p>
            <a:r>
              <a:rPr lang="fa-IR" sz="1600" dirty="0"/>
              <a:t>خرید مواد اولیه مستقیم به مبلغ 10100 تومان</a:t>
            </a:r>
          </a:p>
          <a:p>
            <a:r>
              <a:rPr lang="fa-IR" sz="1600" dirty="0"/>
              <a:t>هزینه های تبدیل 11000 تومان</a:t>
            </a:r>
          </a:p>
          <a:p>
            <a:r>
              <a:rPr lang="fa-IR" sz="1600" dirty="0"/>
              <a:t>بهای تمام شده فروش: 20790=21*990 تومان</a:t>
            </a:r>
          </a:p>
          <a:p>
            <a:r>
              <a:rPr lang="fa-IR" sz="1600" dirty="0"/>
              <a:t>موجودی مواد و کالای در جریان ساخت در پایان دوره:150=(10*5)+100 تومان</a:t>
            </a:r>
          </a:p>
          <a:p>
            <a:r>
              <a:rPr lang="fa-IR" sz="1600" dirty="0"/>
              <a:t>هزینه های تبدیل در پایان دوره: 55=11*5 تومان</a:t>
            </a:r>
          </a:p>
          <a:p>
            <a:r>
              <a:rPr lang="fa-IR" sz="1600" dirty="0"/>
              <a:t>کالای ساخته شده در پایان دوره:105=21*5 تومان</a:t>
            </a:r>
          </a:p>
          <a:p>
            <a:endParaRPr lang="fa-IR" sz="1600" dirty="0"/>
          </a:p>
        </p:txBody>
      </p:sp>
    </p:spTree>
  </p:cSld>
  <p:clrMapOvr>
    <a:masterClrMapping/>
  </p:clrMapOvr>
  <p:transition spd="slow">
    <p:wedg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762000"/>
            <a:ext cx="8153400" cy="5562600"/>
          </a:xfrm>
        </p:spPr>
        <p:txBody>
          <a:bodyPr/>
          <a:lstStyle/>
          <a:p>
            <a:r>
              <a:rPr lang="en-US" sz="1400" dirty="0"/>
              <a:t>     </a:t>
            </a:r>
            <a:r>
              <a:rPr lang="fa-IR" sz="1400" dirty="0"/>
              <a:t>     </a:t>
            </a:r>
          </a:p>
          <a:p>
            <a:r>
              <a:rPr lang="fa-IR" sz="1400" dirty="0"/>
              <a:t>    </a:t>
            </a:r>
          </a:p>
          <a:p>
            <a:endParaRPr lang="fa-IR" sz="1400" dirty="0"/>
          </a:p>
          <a:p>
            <a:r>
              <a:rPr lang="fa-IR" sz="1400" dirty="0"/>
              <a:t>           حسابهای پرداختنی                                                   بهای تمام شده                    خلاصه حساب سود و زیان</a:t>
            </a:r>
          </a:p>
          <a:p>
            <a:endParaRPr lang="fa-IR" sz="1400" dirty="0"/>
          </a:p>
          <a:p>
            <a:r>
              <a:rPr lang="en-US" sz="1400" dirty="0"/>
              <a:t>20790                   </a:t>
            </a:r>
            <a:r>
              <a:rPr lang="fa-IR" sz="1400" dirty="0"/>
              <a:t>                        10100                                               10100       20790</a:t>
            </a:r>
          </a:p>
          <a:p>
            <a:r>
              <a:rPr lang="en-US" sz="1400" dirty="0"/>
              <a:t>    </a:t>
            </a:r>
            <a:r>
              <a:rPr lang="fa-IR" sz="1400" dirty="0"/>
              <a:t>                                                                                11000        310</a:t>
            </a:r>
          </a:p>
          <a:p>
            <a:r>
              <a:rPr lang="fa-IR" sz="1400" dirty="0"/>
              <a:t>                                                                                21100</a:t>
            </a:r>
            <a:r>
              <a:rPr lang="en-US" sz="1400" dirty="0"/>
              <a:t>               </a:t>
            </a:r>
            <a:endParaRPr lang="fa-IR" sz="1400" dirty="0"/>
          </a:p>
          <a:p>
            <a:r>
              <a:rPr lang="fa-IR" sz="1400" dirty="0"/>
              <a:t>     هزینه های تبدیل(جذب شده)</a:t>
            </a:r>
          </a:p>
          <a:p>
            <a:r>
              <a:rPr lang="fa-IR" sz="1400" dirty="0"/>
              <a:t>    </a:t>
            </a:r>
          </a:p>
          <a:p>
            <a:r>
              <a:rPr lang="fa-IR" sz="1400" dirty="0"/>
              <a:t>                         11000</a:t>
            </a:r>
          </a:p>
          <a:p>
            <a:endParaRPr lang="fa-IR" sz="1400" dirty="0"/>
          </a:p>
          <a:p>
            <a:endParaRPr lang="fa-IR" sz="1400" dirty="0"/>
          </a:p>
          <a:p>
            <a:r>
              <a:rPr lang="en-US" sz="1400" dirty="0"/>
              <a:t>     </a:t>
            </a:r>
            <a:r>
              <a:rPr lang="fa-IR" sz="1400" dirty="0"/>
              <a:t>         کنترل هزینه های تبدیل                         هزینه های تبدیل            کالای ساخته شده   </a:t>
            </a:r>
          </a:p>
          <a:p>
            <a:r>
              <a:rPr lang="fa-IR" sz="1400" dirty="0"/>
              <a:t>   </a:t>
            </a:r>
          </a:p>
          <a:p>
            <a:r>
              <a:rPr lang="en-US" sz="1400" dirty="0"/>
              <a:t>                      </a:t>
            </a:r>
            <a:r>
              <a:rPr lang="fa-IR" sz="1400" dirty="0"/>
              <a:t>           150                                               55                          105 </a:t>
            </a:r>
            <a:endParaRPr lang="en-US" sz="1400" dirty="0"/>
          </a:p>
        </p:txBody>
      </p:sp>
      <p:cxnSp>
        <p:nvCxnSpPr>
          <p:cNvPr id="6" name="Straight Connector 5"/>
          <p:cNvCxnSpPr/>
          <p:nvPr/>
        </p:nvCxnSpPr>
        <p:spPr>
          <a:xfrm rot="10800000">
            <a:off x="6629400" y="1828801"/>
            <a:ext cx="1752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990600" y="1828800"/>
            <a:ext cx="1828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a:off x="6705600" y="32766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flipV="1">
            <a:off x="7543800" y="182880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7048500" y="22479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3619499" y="22479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7086600" y="3733800"/>
            <a:ext cx="914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0800000">
            <a:off x="6705600" y="44196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7048500" y="4914900"/>
            <a:ext cx="990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10800000">
            <a:off x="2743201" y="21336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0800000">
            <a:off x="3352800" y="18288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1485900" y="22479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a:off x="4572000" y="4419600"/>
            <a:ext cx="1143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a:off x="3048000" y="4419600"/>
            <a:ext cx="1143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4648200" y="4876800"/>
            <a:ext cx="914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200400" y="4876800"/>
            <a:ext cx="914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rot="10800000">
            <a:off x="4800600" y="2209800"/>
            <a:ext cx="2057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0800000">
            <a:off x="5486400" y="35052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4953000" y="2971800"/>
            <a:ext cx="1066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10800000">
            <a:off x="4800600" y="24384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10800000">
            <a:off x="8153400" y="48006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rot="10800000">
            <a:off x="5943600" y="4724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rot="10800000">
            <a:off x="4267200" y="47244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7962900" y="52197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10800000">
            <a:off x="2895600" y="5638800"/>
            <a:ext cx="5486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flipH="1" flipV="1">
            <a:off x="5791200" y="5181600"/>
            <a:ext cx="914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flipH="1" flipV="1">
            <a:off x="4038600" y="5181600"/>
            <a:ext cx="914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2971800" y="2514600"/>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flipH="1" flipV="1">
            <a:off x="2362200" y="5105400"/>
            <a:ext cx="1066800" cy="0"/>
          </a:xfrm>
          <a:prstGeom prst="line">
            <a:avLst/>
          </a:prstGeom>
        </p:spPr>
        <p:style>
          <a:lnRef idx="1">
            <a:schemeClr val="accent1"/>
          </a:lnRef>
          <a:fillRef idx="0">
            <a:schemeClr val="accent1"/>
          </a:fillRef>
          <a:effectRef idx="0">
            <a:schemeClr val="accent1"/>
          </a:effectRef>
          <a:fontRef idx="minor">
            <a:schemeClr val="tx1"/>
          </a:fontRef>
        </p:style>
      </p:cxnSp>
      <p:sp>
        <p:nvSpPr>
          <p:cNvPr id="99" name="Rectangle 98"/>
          <p:cNvSpPr/>
          <p:nvPr/>
        </p:nvSpPr>
        <p:spPr>
          <a:xfrm>
            <a:off x="1981200" y="4114800"/>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a:t>معکوس</a:t>
            </a:r>
          </a:p>
        </p:txBody>
      </p:sp>
      <p:cxnSp>
        <p:nvCxnSpPr>
          <p:cNvPr id="101" name="Straight Connector 100"/>
          <p:cNvCxnSpPr/>
          <p:nvPr/>
        </p:nvCxnSpPr>
        <p:spPr>
          <a:xfrm rot="5400000" flipH="1" flipV="1">
            <a:off x="2095500" y="3314700"/>
            <a:ext cx="1600200"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361B48F4-D3B6-4C85-9898-69A6892A78EB}"/>
              </a:ext>
            </a:extLst>
          </p:cNvPr>
          <p:cNvSpPr txBox="1"/>
          <p:nvPr/>
        </p:nvSpPr>
        <p:spPr>
          <a:xfrm>
            <a:off x="152400" y="6416257"/>
            <a:ext cx="4581426" cy="369332"/>
          </a:xfrm>
          <a:prstGeom prst="rect">
            <a:avLst/>
          </a:prstGeom>
          <a:noFill/>
        </p:spPr>
        <p:txBody>
          <a:bodyPr wrap="square">
            <a:spAutoFit/>
          </a:bodyPr>
          <a:lstStyle/>
          <a:p>
            <a:r>
              <a:rPr lang="en-US" dirty="0"/>
              <a:t>www.irhesabdaran.ir</a:t>
            </a:r>
          </a:p>
        </p:txBody>
      </p:sp>
    </p:spTree>
  </p:cSld>
  <p:clrMapOvr>
    <a:masterClrMapping/>
  </p:clrMapOvr>
  <p:transition spd="slow">
    <p:wedg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685800"/>
            <a:ext cx="7924800" cy="5715000"/>
          </a:xfrm>
        </p:spPr>
        <p:txBody>
          <a:bodyPr/>
          <a:lstStyle/>
          <a:p>
            <a:r>
              <a:rPr lang="fa-IR" dirty="0"/>
              <a:t>هزینه یابی معکوس مستقیم:</a:t>
            </a:r>
          </a:p>
          <a:p>
            <a:r>
              <a:rPr lang="fa-IR" sz="1600" dirty="0"/>
              <a:t>توجه:</a:t>
            </a:r>
          </a:p>
          <a:p>
            <a:r>
              <a:rPr lang="fa-IR" sz="1400" dirty="0"/>
              <a:t>در این روش یک حساب برای هزینه های دوره یا هزینه های کارخانه نیاز است،چرا که هزینه های سربار ثابت به عنوان هزینه دوره تلقی می شود.</a:t>
            </a:r>
          </a:p>
          <a:p>
            <a:r>
              <a:rPr lang="fa-IR" sz="1600" dirty="0"/>
              <a:t>خرید مواد اولیه مستقیم به مبلغ 10100 تومان</a:t>
            </a:r>
          </a:p>
          <a:p>
            <a:r>
              <a:rPr lang="fa-IR" sz="1600" dirty="0"/>
              <a:t>هزینه های تبدیل متغییر 5000 تومان و هزینه های تبدیلی که به حساب هزینه دوره وارد شده اند 6000 تومان</a:t>
            </a:r>
          </a:p>
          <a:p>
            <a:r>
              <a:rPr lang="fa-IR" sz="1600" dirty="0"/>
              <a:t>بهای تمام شده فروش: 14850=15*990 تومان</a:t>
            </a:r>
          </a:p>
          <a:p>
            <a:r>
              <a:rPr lang="fa-IR" sz="1600" dirty="0"/>
              <a:t>موجودی مواد و کالای در جریان ساخت در پایان دوره:150=(10*5)+100 تومان</a:t>
            </a:r>
          </a:p>
          <a:p>
            <a:r>
              <a:rPr lang="fa-IR" sz="1600" dirty="0"/>
              <a:t>هزینه های تبدیل در پایان دوره: 25=5*5 تومان</a:t>
            </a:r>
          </a:p>
          <a:p>
            <a:r>
              <a:rPr lang="fa-IR" sz="1600" dirty="0"/>
              <a:t>کالای ساخته شده در پایان دوره:75=15*5 تومان</a:t>
            </a:r>
          </a:p>
        </p:txBody>
      </p:sp>
      <p:sp>
        <p:nvSpPr>
          <p:cNvPr id="4" name="TextBox 3">
            <a:extLst>
              <a:ext uri="{FF2B5EF4-FFF2-40B4-BE49-F238E27FC236}">
                <a16:creationId xmlns:a16="http://schemas.microsoft.com/office/drawing/2014/main" id="{6E6F4782-E385-4333-94C6-58B7C7DCBDB3}"/>
              </a:ext>
            </a:extLst>
          </p:cNvPr>
          <p:cNvSpPr txBox="1"/>
          <p:nvPr/>
        </p:nvSpPr>
        <p:spPr>
          <a:xfrm>
            <a:off x="152400" y="6416257"/>
            <a:ext cx="4581426" cy="369332"/>
          </a:xfrm>
          <a:prstGeom prst="rect">
            <a:avLst/>
          </a:prstGeom>
          <a:noFill/>
        </p:spPr>
        <p:txBody>
          <a:bodyPr wrap="square">
            <a:spAutoFit/>
          </a:bodyPr>
          <a:lstStyle/>
          <a:p>
            <a:r>
              <a:rPr lang="en-US" dirty="0"/>
              <a:t>www.irhesabdaran.ir</a:t>
            </a:r>
          </a:p>
        </p:txBody>
      </p:sp>
    </p:spTree>
  </p:cSld>
  <p:clrMapOvr>
    <a:masterClrMapping/>
  </p:clrMapOvr>
  <p:transition spd="slow">
    <p:wedg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762000"/>
            <a:ext cx="8153400" cy="5562600"/>
          </a:xfrm>
        </p:spPr>
        <p:txBody>
          <a:bodyPr/>
          <a:lstStyle/>
          <a:p>
            <a:r>
              <a:rPr lang="en-US" sz="1400" dirty="0"/>
              <a:t>     </a:t>
            </a:r>
            <a:r>
              <a:rPr lang="fa-IR" sz="1400" dirty="0"/>
              <a:t>     </a:t>
            </a:r>
          </a:p>
          <a:p>
            <a:r>
              <a:rPr lang="fa-IR" sz="1400" dirty="0"/>
              <a:t>    </a:t>
            </a:r>
          </a:p>
          <a:p>
            <a:endParaRPr lang="fa-IR" sz="1400" dirty="0"/>
          </a:p>
          <a:p>
            <a:r>
              <a:rPr lang="fa-IR" sz="1400" dirty="0"/>
              <a:t>           حسابهای پرداختنی                                                   بهای تمام شده                    خلاصه حساب سود و زیان</a:t>
            </a:r>
          </a:p>
          <a:p>
            <a:r>
              <a:rPr lang="en-US" sz="1400" dirty="0"/>
              <a:t>                   </a:t>
            </a:r>
            <a:r>
              <a:rPr lang="fa-IR" sz="1400" dirty="0"/>
              <a:t>             </a:t>
            </a:r>
          </a:p>
          <a:p>
            <a:r>
              <a:rPr lang="fa-IR" sz="1400" dirty="0"/>
              <a:t>                         10100                                             10100      14850                   14850</a:t>
            </a:r>
          </a:p>
          <a:p>
            <a:r>
              <a:rPr lang="en-US" sz="1400" dirty="0"/>
              <a:t>         </a:t>
            </a:r>
            <a:r>
              <a:rPr lang="fa-IR" sz="1400" dirty="0"/>
              <a:t>                                                                                5000        250                        6000</a:t>
            </a:r>
          </a:p>
          <a:p>
            <a:r>
              <a:rPr lang="fa-IR" sz="1400" dirty="0"/>
              <a:t>                                                                                15100                                  20850</a:t>
            </a:r>
            <a:r>
              <a:rPr lang="en-US" sz="1400" dirty="0"/>
              <a:t>               </a:t>
            </a:r>
            <a:endParaRPr lang="fa-IR" sz="1400" dirty="0"/>
          </a:p>
          <a:p>
            <a:r>
              <a:rPr lang="en-US" sz="1400" dirty="0"/>
              <a:t>    </a:t>
            </a:r>
            <a:r>
              <a:rPr lang="fa-IR" sz="1400" dirty="0"/>
              <a:t>          حساب های مختلف                   هزینه های دوره  </a:t>
            </a:r>
          </a:p>
          <a:p>
            <a:r>
              <a:rPr lang="fa-IR" sz="1400" dirty="0"/>
              <a:t>    </a:t>
            </a:r>
          </a:p>
          <a:p>
            <a:r>
              <a:rPr lang="en-US" sz="1400" dirty="0"/>
              <a:t>  </a:t>
            </a:r>
            <a:r>
              <a:rPr lang="fa-IR" sz="1400" dirty="0"/>
              <a:t>                           11000             6000    6000</a:t>
            </a:r>
          </a:p>
          <a:p>
            <a:endParaRPr lang="fa-IR" sz="1400" dirty="0"/>
          </a:p>
          <a:p>
            <a:endParaRPr lang="fa-IR" sz="1400" dirty="0"/>
          </a:p>
          <a:p>
            <a:r>
              <a:rPr lang="fa-IR" sz="1400" dirty="0"/>
              <a:t> موجودی مواد و کالای در جریان ساخت             هزینه های تبدیل            کالای ساخته شده   </a:t>
            </a:r>
          </a:p>
          <a:p>
            <a:r>
              <a:rPr lang="fa-IR" sz="1400" dirty="0"/>
              <a:t>   </a:t>
            </a:r>
          </a:p>
          <a:p>
            <a:r>
              <a:rPr lang="en-US" sz="1400" dirty="0"/>
              <a:t>                      </a:t>
            </a:r>
            <a:r>
              <a:rPr lang="fa-IR" sz="1400" dirty="0"/>
              <a:t>           150                                               25                          75 </a:t>
            </a:r>
            <a:endParaRPr lang="en-US" sz="1400" dirty="0"/>
          </a:p>
        </p:txBody>
      </p:sp>
      <p:cxnSp>
        <p:nvCxnSpPr>
          <p:cNvPr id="6" name="Straight Connector 5"/>
          <p:cNvCxnSpPr/>
          <p:nvPr/>
        </p:nvCxnSpPr>
        <p:spPr>
          <a:xfrm rot="10800000">
            <a:off x="6629400" y="1828801"/>
            <a:ext cx="1752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990600" y="1828800"/>
            <a:ext cx="1828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a:off x="6705600" y="32766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flipV="1">
            <a:off x="7543800" y="182880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7048500" y="22479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3619499" y="22479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7086600" y="3733800"/>
            <a:ext cx="914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0800000">
            <a:off x="6705600" y="44196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7048500" y="4914900"/>
            <a:ext cx="990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10800000">
            <a:off x="2743201" y="21336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0800000">
            <a:off x="3352800" y="18288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1485900" y="22479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a:off x="4572000" y="4419600"/>
            <a:ext cx="1143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a:off x="3048000" y="4419600"/>
            <a:ext cx="1143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4648200" y="4876800"/>
            <a:ext cx="914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200400" y="4876800"/>
            <a:ext cx="914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rot="10800000">
            <a:off x="4800600" y="2209800"/>
            <a:ext cx="2057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10800000">
            <a:off x="8153400" y="48006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rot="10800000">
            <a:off x="5943600" y="4724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rot="10800000">
            <a:off x="4267200" y="47244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7962900" y="52197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10800000">
            <a:off x="2895600" y="5638800"/>
            <a:ext cx="5486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flipH="1" flipV="1">
            <a:off x="5791200" y="5181600"/>
            <a:ext cx="914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flipH="1" flipV="1">
            <a:off x="4038600" y="5181600"/>
            <a:ext cx="914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2971800" y="2514600"/>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flipH="1" flipV="1">
            <a:off x="2362200" y="5105400"/>
            <a:ext cx="1066800" cy="0"/>
          </a:xfrm>
          <a:prstGeom prst="line">
            <a:avLst/>
          </a:prstGeom>
        </p:spPr>
        <p:style>
          <a:lnRef idx="1">
            <a:schemeClr val="accent1"/>
          </a:lnRef>
          <a:fillRef idx="0">
            <a:schemeClr val="accent1"/>
          </a:fillRef>
          <a:effectRef idx="0">
            <a:schemeClr val="accent1"/>
          </a:effectRef>
          <a:fontRef idx="minor">
            <a:schemeClr val="tx1"/>
          </a:fontRef>
        </p:style>
      </p:cxnSp>
      <p:sp>
        <p:nvSpPr>
          <p:cNvPr id="99" name="Rectangle 98"/>
          <p:cNvSpPr/>
          <p:nvPr/>
        </p:nvSpPr>
        <p:spPr>
          <a:xfrm>
            <a:off x="1981200" y="4114800"/>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a:t>معکوس</a:t>
            </a:r>
          </a:p>
        </p:txBody>
      </p:sp>
      <p:cxnSp>
        <p:nvCxnSpPr>
          <p:cNvPr id="101" name="Straight Connector 100"/>
          <p:cNvCxnSpPr/>
          <p:nvPr/>
        </p:nvCxnSpPr>
        <p:spPr>
          <a:xfrm rot="5400000" flipH="1" flipV="1">
            <a:off x="2095500" y="33147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0800000">
            <a:off x="5334000" y="3276600"/>
            <a:ext cx="76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372100" y="3619500"/>
            <a:ext cx="685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10800000">
            <a:off x="6248400" y="35052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5943600" y="2971800"/>
            <a:ext cx="1066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rot="10800000">
            <a:off x="4800600" y="2438400"/>
            <a:ext cx="1676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0800000">
            <a:off x="2667000" y="3505200"/>
            <a:ext cx="2438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flipH="1" flipV="1">
            <a:off x="2133600" y="2971800"/>
            <a:ext cx="1066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10800000">
            <a:off x="2514600" y="2438400"/>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edg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685800"/>
            <a:ext cx="7924800" cy="5715000"/>
          </a:xfrm>
        </p:spPr>
        <p:txBody>
          <a:bodyPr/>
          <a:lstStyle/>
          <a:p>
            <a:r>
              <a:rPr lang="fa-IR" dirty="0"/>
              <a:t>هزینه یابی معکوس فرا متغییر(درونداد):</a:t>
            </a:r>
          </a:p>
          <a:p>
            <a:r>
              <a:rPr lang="fa-IR" sz="1600" dirty="0"/>
              <a:t>توجه:</a:t>
            </a:r>
          </a:p>
          <a:p>
            <a:r>
              <a:rPr lang="fa-IR" sz="1400" dirty="0"/>
              <a:t>در این روش فقط هزینه های مواد مستقیم وارد حساب کالای فروش رفته می شود و همه هزینه های تبدیل به حساب هزینه دوره گذاشته می شود.</a:t>
            </a:r>
          </a:p>
          <a:p>
            <a:r>
              <a:rPr lang="fa-IR" sz="1600" dirty="0"/>
              <a:t>خرید مواد اولیه مستقیم به مبلغ 10100 تومان</a:t>
            </a:r>
          </a:p>
          <a:p>
            <a:r>
              <a:rPr lang="fa-IR" sz="1600" dirty="0"/>
              <a:t>هزینه های دوره مبلغ 11000 تومان</a:t>
            </a:r>
          </a:p>
          <a:p>
            <a:r>
              <a:rPr lang="fa-IR" sz="1600" dirty="0"/>
              <a:t>بهای تمام شده فروش: 9900=10*990 تومان</a:t>
            </a:r>
          </a:p>
          <a:p>
            <a:r>
              <a:rPr lang="fa-IR" sz="1600" dirty="0"/>
              <a:t>موجودی مواد و کالای در جریان ساخت در پایان دوره:150=(10*5)+100 تومان</a:t>
            </a:r>
          </a:p>
          <a:p>
            <a:r>
              <a:rPr lang="fa-IR" sz="1600" dirty="0"/>
              <a:t>کالای ساخته شده در پایان دوره: 50=10*5 تومان</a:t>
            </a:r>
          </a:p>
        </p:txBody>
      </p:sp>
    </p:spTree>
  </p:cSld>
  <p:clrMapOvr>
    <a:masterClrMapping/>
  </p:clrMapOvr>
  <p:transition spd="slow">
    <p:wedg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762000"/>
            <a:ext cx="8153400" cy="5562600"/>
          </a:xfrm>
        </p:spPr>
        <p:txBody>
          <a:bodyPr/>
          <a:lstStyle/>
          <a:p>
            <a:r>
              <a:rPr lang="en-US" sz="1400" dirty="0"/>
              <a:t>     </a:t>
            </a:r>
            <a:r>
              <a:rPr lang="fa-IR" sz="1400" dirty="0"/>
              <a:t>     </a:t>
            </a:r>
          </a:p>
          <a:p>
            <a:r>
              <a:rPr lang="fa-IR" sz="1400" dirty="0"/>
              <a:t>    </a:t>
            </a:r>
          </a:p>
          <a:p>
            <a:endParaRPr lang="fa-IR" sz="1400" dirty="0"/>
          </a:p>
          <a:p>
            <a:r>
              <a:rPr lang="fa-IR" sz="1400" dirty="0"/>
              <a:t>           حسابهای پرداختنی                                                   بهای تمام شده                    خلاصه حساب سود و زیان</a:t>
            </a:r>
          </a:p>
          <a:p>
            <a:r>
              <a:rPr lang="en-US" sz="1400" dirty="0"/>
              <a:t>                   </a:t>
            </a:r>
            <a:r>
              <a:rPr lang="fa-IR" sz="1400" dirty="0"/>
              <a:t>             </a:t>
            </a:r>
          </a:p>
          <a:p>
            <a:r>
              <a:rPr lang="fa-IR" sz="1400" dirty="0"/>
              <a:t>                         10100                                             10100      9900                      9900</a:t>
            </a:r>
          </a:p>
          <a:p>
            <a:r>
              <a:rPr lang="fa-IR" sz="1400" dirty="0"/>
              <a:t>                                                                                               200                        11000</a:t>
            </a:r>
          </a:p>
          <a:p>
            <a:r>
              <a:rPr lang="fa-IR" sz="1400" dirty="0"/>
              <a:t>                                                                                                                          20900</a:t>
            </a:r>
            <a:r>
              <a:rPr lang="en-US" sz="1400" dirty="0"/>
              <a:t> </a:t>
            </a:r>
            <a:r>
              <a:rPr lang="fa-IR" sz="1400" dirty="0"/>
              <a:t> </a:t>
            </a:r>
          </a:p>
          <a:p>
            <a:r>
              <a:rPr lang="en-US" sz="1400" dirty="0"/>
              <a:t>    </a:t>
            </a:r>
            <a:r>
              <a:rPr lang="fa-IR" sz="1400" dirty="0"/>
              <a:t>          حساب های مختلف                   هزینه های دوره  </a:t>
            </a:r>
          </a:p>
          <a:p>
            <a:r>
              <a:rPr lang="fa-IR" sz="1400" dirty="0"/>
              <a:t>    </a:t>
            </a:r>
          </a:p>
          <a:p>
            <a:r>
              <a:rPr lang="en-US" sz="1400" dirty="0"/>
              <a:t>  </a:t>
            </a:r>
            <a:r>
              <a:rPr lang="fa-IR" sz="1400" dirty="0"/>
              <a:t>                           11000            11000 11000</a:t>
            </a:r>
          </a:p>
          <a:p>
            <a:endParaRPr lang="fa-IR" sz="1400" dirty="0"/>
          </a:p>
          <a:p>
            <a:endParaRPr lang="fa-IR" sz="1400" dirty="0"/>
          </a:p>
          <a:p>
            <a:r>
              <a:rPr lang="fa-IR" sz="1400" dirty="0"/>
              <a:t> موجودی مواد و کالای در جریان ساخت                                            کالای ساخته شده   </a:t>
            </a:r>
          </a:p>
          <a:p>
            <a:r>
              <a:rPr lang="fa-IR" sz="1400" dirty="0"/>
              <a:t>   </a:t>
            </a:r>
          </a:p>
          <a:p>
            <a:r>
              <a:rPr lang="en-US" sz="1400" dirty="0"/>
              <a:t>                      </a:t>
            </a:r>
            <a:r>
              <a:rPr lang="fa-IR" sz="1400" dirty="0"/>
              <a:t>           150                                                                             50</a:t>
            </a:r>
            <a:endParaRPr lang="en-US" sz="1400" dirty="0"/>
          </a:p>
        </p:txBody>
      </p:sp>
      <p:cxnSp>
        <p:nvCxnSpPr>
          <p:cNvPr id="6" name="Straight Connector 5"/>
          <p:cNvCxnSpPr/>
          <p:nvPr/>
        </p:nvCxnSpPr>
        <p:spPr>
          <a:xfrm rot="10800000">
            <a:off x="6629400" y="1828801"/>
            <a:ext cx="1752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990600" y="1828800"/>
            <a:ext cx="1828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a:off x="6705600" y="32766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flipV="1">
            <a:off x="7543800" y="182880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7048500" y="22479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3619499" y="22479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7086600" y="3733800"/>
            <a:ext cx="914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0800000">
            <a:off x="6705600" y="44196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7048500" y="4914900"/>
            <a:ext cx="990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10800000">
            <a:off x="2743201" y="21336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0800000">
            <a:off x="3352800" y="18288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1485900" y="22479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a:off x="3048000" y="4419600"/>
            <a:ext cx="1143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200400" y="4876800"/>
            <a:ext cx="914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rot="10800000">
            <a:off x="4800600" y="2209800"/>
            <a:ext cx="2057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10800000">
            <a:off x="8153400" y="48006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rot="10800000">
            <a:off x="4267200" y="47244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7962900" y="52197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10800000">
            <a:off x="2895600" y="5638800"/>
            <a:ext cx="5486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flipH="1" flipV="1">
            <a:off x="4038600" y="5181600"/>
            <a:ext cx="914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2971800" y="2514600"/>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flipH="1" flipV="1">
            <a:off x="2362200" y="5105400"/>
            <a:ext cx="1066800" cy="0"/>
          </a:xfrm>
          <a:prstGeom prst="line">
            <a:avLst/>
          </a:prstGeom>
        </p:spPr>
        <p:style>
          <a:lnRef idx="1">
            <a:schemeClr val="accent1"/>
          </a:lnRef>
          <a:fillRef idx="0">
            <a:schemeClr val="accent1"/>
          </a:fillRef>
          <a:effectRef idx="0">
            <a:schemeClr val="accent1"/>
          </a:effectRef>
          <a:fontRef idx="minor">
            <a:schemeClr val="tx1"/>
          </a:fontRef>
        </p:style>
      </p:cxnSp>
      <p:sp>
        <p:nvSpPr>
          <p:cNvPr id="99" name="Rectangle 98"/>
          <p:cNvSpPr/>
          <p:nvPr/>
        </p:nvSpPr>
        <p:spPr>
          <a:xfrm>
            <a:off x="1981200" y="4114800"/>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a:t>معکوس</a:t>
            </a:r>
          </a:p>
        </p:txBody>
      </p:sp>
      <p:cxnSp>
        <p:nvCxnSpPr>
          <p:cNvPr id="101" name="Straight Connector 100"/>
          <p:cNvCxnSpPr/>
          <p:nvPr/>
        </p:nvCxnSpPr>
        <p:spPr>
          <a:xfrm rot="5400000" flipH="1" flipV="1">
            <a:off x="2095500" y="33147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0800000">
            <a:off x="5334000" y="3276600"/>
            <a:ext cx="76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372100" y="3619500"/>
            <a:ext cx="685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0800000">
            <a:off x="2667000" y="3505200"/>
            <a:ext cx="2438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flipH="1" flipV="1">
            <a:off x="2133600" y="2971800"/>
            <a:ext cx="1066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10800000">
            <a:off x="2514600" y="2438400"/>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AB8F2764-E3C2-406C-A5CB-1EDDB6F99B21}"/>
              </a:ext>
            </a:extLst>
          </p:cNvPr>
          <p:cNvSpPr txBox="1"/>
          <p:nvPr/>
        </p:nvSpPr>
        <p:spPr>
          <a:xfrm>
            <a:off x="152400" y="6416257"/>
            <a:ext cx="4581426" cy="369332"/>
          </a:xfrm>
          <a:prstGeom prst="rect">
            <a:avLst/>
          </a:prstGeom>
          <a:noFill/>
        </p:spPr>
        <p:txBody>
          <a:bodyPr wrap="square">
            <a:spAutoFit/>
          </a:bodyPr>
          <a:lstStyle/>
          <a:p>
            <a:r>
              <a:rPr lang="en-US" dirty="0"/>
              <a:t>www.irhesabdaran.ir</a:t>
            </a:r>
          </a:p>
        </p:txBody>
      </p:sp>
    </p:spTree>
  </p:cSld>
  <p:clrMapOvr>
    <a:masterClrMapping/>
  </p:clrMapOvr>
  <p:transition spd="slow">
    <p:wedg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304800"/>
            <a:ext cx="8229600" cy="5821363"/>
          </a:xfrm>
        </p:spPr>
        <p:txBody>
          <a:bodyPr>
            <a:normAutofit lnSpcReduction="10000"/>
          </a:bodyPr>
          <a:lstStyle/>
          <a:p>
            <a:pPr algn="just" rtl="1">
              <a:buNone/>
            </a:pPr>
            <a:r>
              <a:rPr lang="fa-IR" b="1" dirty="0">
                <a:solidFill>
                  <a:srgbClr val="E02077"/>
                </a:solidFill>
              </a:rPr>
              <a:t>خلاصه و نتیجه گیری:</a:t>
            </a:r>
          </a:p>
          <a:p>
            <a:pPr algn="just" rtl="1">
              <a:buNone/>
            </a:pPr>
            <a:r>
              <a:rPr lang="fa-IR" b="1" dirty="0"/>
              <a:t>نبود یا حذف موجودی ها مباحث مربوط به مفروضات گردش هزینه ها(مانند میانگین موزون یا نخستین صادره از آخرین وارده) یا رویکرد های هزینه یابی (مانند هزینه یابی جذبی یا هزینه یابی متغییر) را کم اهمیت می کند،زیرا تمام هزینه های تولید در یک دوره حسابداری مستقیما به حساب بهای تمام شده کالای فروش رفته منتقل می گردد.</a:t>
            </a:r>
          </a:p>
          <a:p>
            <a:pPr algn="just" rtl="1">
              <a:buNone/>
            </a:pPr>
            <a:r>
              <a:rPr lang="fa-IR" b="1" dirty="0"/>
              <a:t>تکنیک هزینه یابی معکوس،سیستمی از هزینه یابی است که    شناخته شده و بر مبنای این فلسفه است که وجود موجودی(از هر نوعی)،یک فعالیت دارای ارزش افزوده نیست بنابراین تکنیک هزینه یابی معکوس همرا با سیستم تولید بهنگام در نظر گرفته شده می شود با توجه به اینکه سیستم تولید بهنگام دارای منطق کشش در تولید است بنابراین تنها سیستم سازگار با این شیوه تولید،تکنیک هزینه یابی معکوس است.</a:t>
            </a:r>
          </a:p>
          <a:p>
            <a:pPr algn="just" rtl="1">
              <a:buNone/>
            </a:pPr>
            <a:r>
              <a:rPr lang="fa-IR" b="1" dirty="0"/>
              <a:t>تکنیک هزینه یابی معکوس،هزینه یابی را تا زمان ساخته شدن محصول به تاخیر می اتدازد و سپس هزینه ها را با یک رویکرد رو به عقب به محصولات تخصیص می دهد.به همین دلیل آن را ”هزینه یابی معکوس“ می نامند.</a:t>
            </a:r>
            <a:endParaRPr lang="en-US" b="1" dirty="0"/>
          </a:p>
        </p:txBody>
      </p:sp>
      <p:sp>
        <p:nvSpPr>
          <p:cNvPr id="3" name="TextBox 2">
            <a:extLst>
              <a:ext uri="{FF2B5EF4-FFF2-40B4-BE49-F238E27FC236}">
                <a16:creationId xmlns:a16="http://schemas.microsoft.com/office/drawing/2014/main" id="{02AD7676-8001-4EB7-A9B7-99EA25D76787}"/>
              </a:ext>
            </a:extLst>
          </p:cNvPr>
          <p:cNvSpPr txBox="1"/>
          <p:nvPr/>
        </p:nvSpPr>
        <p:spPr>
          <a:xfrm>
            <a:off x="152400" y="6416257"/>
            <a:ext cx="4581426" cy="369332"/>
          </a:xfrm>
          <a:prstGeom prst="rect">
            <a:avLst/>
          </a:prstGeom>
          <a:noFill/>
        </p:spPr>
        <p:txBody>
          <a:bodyPr wrap="square">
            <a:spAutoFit/>
          </a:bodyPr>
          <a:lstStyle/>
          <a:p>
            <a:r>
              <a:rPr lang="en-US" dirty="0"/>
              <a:t>www.irhesabdaran.ir</a:t>
            </a:r>
          </a:p>
        </p:txBody>
      </p:sp>
    </p:spTree>
  </p:cSld>
  <p:clrMapOvr>
    <a:masterClrMapping/>
  </p:clrMapOvr>
  <p:transition spd="slow">
    <p:wedg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28600"/>
            <a:ext cx="8229600" cy="6324600"/>
          </a:xfrm>
        </p:spPr>
        <p:txBody>
          <a:bodyPr>
            <a:noAutofit/>
          </a:bodyPr>
          <a:lstStyle/>
          <a:p>
            <a:pPr algn="just" rtl="1">
              <a:buNone/>
            </a:pPr>
            <a:r>
              <a:rPr lang="fa-IR" sz="2000" b="1" dirty="0"/>
              <a:t>نتیجه این است که ردیابی جزء به جزء هزینه ها حذف خواهد شد.</a:t>
            </a:r>
          </a:p>
          <a:p>
            <a:pPr algn="just" rtl="1">
              <a:buNone/>
            </a:pPr>
            <a:r>
              <a:rPr lang="fa-IR" sz="2000" b="1" dirty="0"/>
              <a:t>این تکنیک از طریق شناسایی گلوگاه ها و حذف برخی ثبت ها و حساب ها،به ویژه حساب کالای در جریان ساخت،هزینه یابی را بسیار ساده کرده است و زمانی می توان آن را به کار گرفت که چرخه زمانی تولید کوتاه بوده و سطح موجودی های سازمان کم باشد.</a:t>
            </a:r>
            <a:endParaRPr lang="en-US" sz="2000" b="1" dirty="0"/>
          </a:p>
        </p:txBody>
      </p:sp>
      <p:sp>
        <p:nvSpPr>
          <p:cNvPr id="3" name="TextBox 2">
            <a:extLst>
              <a:ext uri="{FF2B5EF4-FFF2-40B4-BE49-F238E27FC236}">
                <a16:creationId xmlns:a16="http://schemas.microsoft.com/office/drawing/2014/main" id="{157C99D3-4D93-495B-AF82-702819875D8B}"/>
              </a:ext>
            </a:extLst>
          </p:cNvPr>
          <p:cNvSpPr txBox="1"/>
          <p:nvPr/>
        </p:nvSpPr>
        <p:spPr>
          <a:xfrm>
            <a:off x="152400" y="6416257"/>
            <a:ext cx="4581426" cy="369332"/>
          </a:xfrm>
          <a:prstGeom prst="rect">
            <a:avLst/>
          </a:prstGeom>
          <a:noFill/>
        </p:spPr>
        <p:txBody>
          <a:bodyPr wrap="square">
            <a:spAutoFit/>
          </a:bodyPr>
          <a:lstStyle/>
          <a:p>
            <a:r>
              <a:rPr lang="en-US" dirty="0"/>
              <a:t>www.irhesabdaran.ir</a:t>
            </a: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br>
              <a:rPr lang="en-US" dirty="0"/>
            </a:br>
            <a:br>
              <a:rPr lang="en-US" dirty="0"/>
            </a:br>
            <a:br>
              <a:rPr lang="en-US" dirty="0"/>
            </a:br>
            <a:br>
              <a:rPr lang="en-US" dirty="0"/>
            </a:br>
            <a:br>
              <a:rPr lang="en-US" dirty="0"/>
            </a:br>
            <a:br>
              <a:rPr lang="en-US" dirty="0"/>
            </a:br>
            <a:br>
              <a:rPr lang="en-US" dirty="0"/>
            </a:br>
            <a:br>
              <a:rPr lang="en-US" dirty="0"/>
            </a:br>
            <a:endParaRPr lang="en-US" dirty="0"/>
          </a:p>
        </p:txBody>
      </p:sp>
      <p:sp>
        <p:nvSpPr>
          <p:cNvPr id="11" name="Content Placeholder 10"/>
          <p:cNvSpPr>
            <a:spLocks noGrp="1"/>
          </p:cNvSpPr>
          <p:nvPr>
            <p:ph idx="1"/>
          </p:nvPr>
        </p:nvSpPr>
        <p:spPr>
          <a:xfrm>
            <a:off x="457200" y="381000"/>
            <a:ext cx="8229600" cy="5745163"/>
          </a:xfrm>
        </p:spPr>
        <p:txBody>
          <a:bodyPr>
            <a:normAutofit/>
          </a:bodyPr>
          <a:lstStyle/>
          <a:p>
            <a:pPr algn="ctr" rtl="1">
              <a:lnSpc>
                <a:spcPct val="150000"/>
              </a:lnSpc>
              <a:buNone/>
            </a:pPr>
            <a:endParaRPr lang="fa-IR" b="1" dirty="0"/>
          </a:p>
          <a:p>
            <a:pPr algn="ctr" rtl="1">
              <a:lnSpc>
                <a:spcPct val="150000"/>
              </a:lnSpc>
              <a:buNone/>
            </a:pPr>
            <a:r>
              <a:rPr lang="fa-IR" b="1" dirty="0">
                <a:cs typeface="B Nazanin" pitchFamily="2" charset="-78"/>
              </a:rPr>
              <a:t>موضوع:هزینه یابی معکوس</a:t>
            </a:r>
            <a:endParaRPr lang="en-US" b="1" dirty="0">
              <a:cs typeface="B Nazanin" pitchFamily="2" charset="-78"/>
            </a:endParaRPr>
          </a:p>
          <a:p>
            <a:pPr algn="ctr" rtl="1">
              <a:lnSpc>
                <a:spcPct val="150000"/>
              </a:lnSpc>
              <a:buNone/>
            </a:pPr>
            <a:r>
              <a:rPr lang="fa-IR" b="1" dirty="0">
                <a:cs typeface="B Nazanin" pitchFamily="2" charset="-78"/>
              </a:rPr>
              <a:t>ارائه کنندگان:</a:t>
            </a:r>
            <a:r>
              <a:rPr lang="en-US" b="1" dirty="0">
                <a:cs typeface="B Nazanin" pitchFamily="2" charset="-78"/>
              </a:rPr>
              <a:t> </a:t>
            </a:r>
            <a:r>
              <a:rPr lang="fa-IR" b="1" dirty="0">
                <a:cs typeface="B Nazanin" pitchFamily="2" charset="-78"/>
              </a:rPr>
              <a:t> </a:t>
            </a:r>
            <a:endParaRPr lang="en-US" b="1" dirty="0">
              <a:cs typeface="B Nazanin" pitchFamily="2" charset="-78"/>
            </a:endParaRPr>
          </a:p>
          <a:p>
            <a:pPr algn="ctr" rtl="1">
              <a:lnSpc>
                <a:spcPct val="150000"/>
              </a:lnSpc>
              <a:buNone/>
            </a:pPr>
            <a:r>
              <a:rPr lang="fa-IR" b="1" dirty="0">
                <a:cs typeface="B Nazanin" pitchFamily="2" charset="-78"/>
              </a:rPr>
              <a:t>آقایان روح اله رسولی و امیر حیدری</a:t>
            </a:r>
          </a:p>
          <a:p>
            <a:pPr algn="ctr" rtl="1">
              <a:lnSpc>
                <a:spcPct val="150000"/>
              </a:lnSpc>
              <a:buNone/>
            </a:pPr>
            <a:r>
              <a:rPr lang="fa-IR" b="1" dirty="0">
                <a:cs typeface="B Nazanin" pitchFamily="2" charset="-78"/>
              </a:rPr>
              <a:t>نام استاد:</a:t>
            </a:r>
          </a:p>
          <a:p>
            <a:pPr algn="ctr" rtl="1">
              <a:lnSpc>
                <a:spcPct val="150000"/>
              </a:lnSpc>
              <a:buNone/>
            </a:pPr>
            <a:r>
              <a:rPr lang="fa-IR" b="1" dirty="0">
                <a:cs typeface="B Nazanin" pitchFamily="2" charset="-78"/>
              </a:rPr>
              <a:t>سرکار خانم دکتر سیده عاطفه حسینی</a:t>
            </a:r>
            <a:endParaRPr lang="en-US" b="1" dirty="0">
              <a:cs typeface="B Nazanin" pitchFamily="2" charset="-78"/>
            </a:endParaRPr>
          </a:p>
        </p:txBody>
      </p:sp>
      <p:sp>
        <p:nvSpPr>
          <p:cNvPr id="5" name="TextBox 4">
            <a:extLst>
              <a:ext uri="{FF2B5EF4-FFF2-40B4-BE49-F238E27FC236}">
                <a16:creationId xmlns:a16="http://schemas.microsoft.com/office/drawing/2014/main" id="{29C01130-01CA-4A96-BBDE-D14F163F80DF}"/>
              </a:ext>
            </a:extLst>
          </p:cNvPr>
          <p:cNvSpPr txBox="1"/>
          <p:nvPr/>
        </p:nvSpPr>
        <p:spPr>
          <a:xfrm>
            <a:off x="152400" y="6416257"/>
            <a:ext cx="4581426" cy="369332"/>
          </a:xfrm>
          <a:prstGeom prst="rect">
            <a:avLst/>
          </a:prstGeom>
          <a:noFill/>
        </p:spPr>
        <p:txBody>
          <a:bodyPr wrap="square">
            <a:spAutoFit/>
          </a:bodyPr>
          <a:lstStyle/>
          <a:p>
            <a:r>
              <a:rPr lang="en-US" dirty="0"/>
              <a:t>www.irhesabdaran.ir</a:t>
            </a: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457200"/>
            <a:ext cx="8229600" cy="5668963"/>
          </a:xfrm>
          <a:solidFill>
            <a:schemeClr val="bg1"/>
          </a:solidFill>
        </p:spPr>
        <p:txBody>
          <a:bodyPr>
            <a:normAutofit/>
          </a:bodyPr>
          <a:lstStyle/>
          <a:p>
            <a:pPr algn="just" rtl="1"/>
            <a:r>
              <a:rPr lang="fa-IR" sz="3200" b="1" dirty="0">
                <a:latin typeface="Arial" pitchFamily="34" charset="0"/>
                <a:cs typeface="Arial" pitchFamily="34" charset="0"/>
              </a:rPr>
              <a:t>مقدمه</a:t>
            </a:r>
          </a:p>
          <a:p>
            <a:pPr algn="just" rtl="1">
              <a:buFont typeface="Wingdings 2"/>
              <a:buNone/>
            </a:pPr>
            <a:r>
              <a:rPr lang="fa-IR" b="1" dirty="0"/>
              <a:t> در یک شرکت تولیدی مواد اولیه برای تبدیل شدن به محصول 4 مرحله را می گذراند:</a:t>
            </a:r>
          </a:p>
          <a:p>
            <a:pPr algn="just" rtl="1">
              <a:buFont typeface="Wingdings 2"/>
              <a:buNone/>
            </a:pPr>
            <a:r>
              <a:rPr lang="fa-IR" b="1" dirty="0"/>
              <a:t>1-خرید مواد خام(اولیه)</a:t>
            </a:r>
          </a:p>
          <a:p>
            <a:pPr algn="just" rtl="1">
              <a:buFont typeface="Wingdings 2"/>
              <a:buNone/>
            </a:pPr>
            <a:r>
              <a:rPr lang="fa-IR" b="1" dirty="0"/>
              <a:t>2-ارسال آن به فرایند ساخت</a:t>
            </a:r>
          </a:p>
          <a:p>
            <a:pPr algn="just" rtl="1">
              <a:buFont typeface="Wingdings 2"/>
              <a:buNone/>
            </a:pPr>
            <a:r>
              <a:rPr lang="fa-IR" b="1" dirty="0"/>
              <a:t>3-ایجاد تغییردر مواد و تبدیل آن به محصول نهائی</a:t>
            </a:r>
          </a:p>
          <a:p>
            <a:pPr algn="just" rtl="1">
              <a:buFont typeface="Wingdings 2"/>
              <a:buNone/>
            </a:pPr>
            <a:r>
              <a:rPr lang="fa-IR" b="1" dirty="0"/>
              <a:t>4-فروش محصولات تکمیل شده به مشتریان</a:t>
            </a:r>
          </a:p>
          <a:p>
            <a:pPr algn="just" rtl="1">
              <a:buFont typeface="Wingdings 2"/>
              <a:buNone/>
            </a:pPr>
            <a:r>
              <a:rPr lang="fa-IR" b="1" dirty="0"/>
              <a:t>این فرایند عملیاتی با به کارگیری سیستم هزینه یابی مرحله ای،مرحله به مرحله و به ترتیب از طریق تنظیم حساب های کنترل موجودی مواد اولیه،کنترل موجودی کالای در جریان ساخت،موجودی کالای ساخته شده و بهای تمام شده کالای فروش رفته در سوابق و مدارک حسابداری ثبت می شود،به گونه ای که اطلاعات سیستم حسابداری همواره با شکل عینی تولید منطبق است.سیستم هزینه یابی مرحله ای دارای 4 رکن تاثیر گذار است که بر ثبت های حسابداری مراحل چهارگانه دلالت دارد:</a:t>
            </a:r>
          </a:p>
          <a:p>
            <a:pPr algn="just" rtl="1">
              <a:buNone/>
            </a:pPr>
            <a:endParaRPr lang="en-US" sz="3000" b="1" dirty="0">
              <a:latin typeface="Arial" pitchFamily="34" charset="0"/>
              <a:cs typeface="Arial" pitchFamily="34" charset="0"/>
            </a:endParaRPr>
          </a:p>
        </p:txBody>
      </p:sp>
    </p:spTree>
  </p:cSld>
  <p:clrMapOvr>
    <a:masterClrMapping/>
  </p:clrMapOvr>
  <p:transition spd="slow">
    <p:wipe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066800"/>
            <a:ext cx="8382000" cy="5181600"/>
          </a:xfrm>
        </p:spPr>
        <p:txBody>
          <a:bodyPr/>
          <a:lstStyle/>
          <a:p>
            <a:r>
              <a:rPr lang="fa-IR" sz="1800" dirty="0"/>
              <a:t>گردش عینی مواد                                                                                                        </a:t>
            </a:r>
          </a:p>
          <a:p>
            <a:endParaRPr lang="fa-IR" dirty="0"/>
          </a:p>
        </p:txBody>
      </p:sp>
      <p:sp>
        <p:nvSpPr>
          <p:cNvPr id="8" name="Rectangle 7"/>
          <p:cNvSpPr/>
          <p:nvPr/>
        </p:nvSpPr>
        <p:spPr>
          <a:xfrm>
            <a:off x="6781800" y="1981200"/>
            <a:ext cx="1600200" cy="6858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dirty="0"/>
              <a:t>مرحله الف</a:t>
            </a:r>
          </a:p>
        </p:txBody>
      </p:sp>
      <p:sp>
        <p:nvSpPr>
          <p:cNvPr id="13" name="Rectangle 12"/>
          <p:cNvSpPr/>
          <p:nvPr/>
        </p:nvSpPr>
        <p:spPr>
          <a:xfrm>
            <a:off x="6781800" y="3200400"/>
            <a:ext cx="1600200" cy="9144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dirty="0"/>
              <a:t>خرید مواد اولیه</a:t>
            </a:r>
          </a:p>
        </p:txBody>
      </p:sp>
      <p:sp>
        <p:nvSpPr>
          <p:cNvPr id="21" name="Rectangle 20"/>
          <p:cNvSpPr/>
          <p:nvPr/>
        </p:nvSpPr>
        <p:spPr>
          <a:xfrm>
            <a:off x="4876800" y="1981200"/>
            <a:ext cx="1600200" cy="6858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dirty="0"/>
              <a:t>مرحله ب</a:t>
            </a:r>
          </a:p>
        </p:txBody>
      </p:sp>
      <p:sp>
        <p:nvSpPr>
          <p:cNvPr id="22" name="Rectangle 21"/>
          <p:cNvSpPr/>
          <p:nvPr/>
        </p:nvSpPr>
        <p:spPr>
          <a:xfrm>
            <a:off x="1066800" y="1981200"/>
            <a:ext cx="1600200" cy="6858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dirty="0"/>
              <a:t>مرحله د</a:t>
            </a:r>
          </a:p>
        </p:txBody>
      </p:sp>
      <p:sp>
        <p:nvSpPr>
          <p:cNvPr id="23" name="Rectangle 22"/>
          <p:cNvSpPr/>
          <p:nvPr/>
        </p:nvSpPr>
        <p:spPr>
          <a:xfrm>
            <a:off x="2971800" y="1981200"/>
            <a:ext cx="1600200" cy="6858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dirty="0"/>
              <a:t>مرحله ج</a:t>
            </a:r>
          </a:p>
        </p:txBody>
      </p:sp>
      <p:sp>
        <p:nvSpPr>
          <p:cNvPr id="27" name="Rectangle 26"/>
          <p:cNvSpPr/>
          <p:nvPr/>
        </p:nvSpPr>
        <p:spPr>
          <a:xfrm>
            <a:off x="4876800" y="3200400"/>
            <a:ext cx="1600200" cy="9144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dirty="0"/>
              <a:t>ارسال به فرایند ساخت</a:t>
            </a:r>
          </a:p>
        </p:txBody>
      </p:sp>
      <p:sp>
        <p:nvSpPr>
          <p:cNvPr id="28" name="Rectangle 27"/>
          <p:cNvSpPr/>
          <p:nvPr/>
        </p:nvSpPr>
        <p:spPr>
          <a:xfrm>
            <a:off x="2971800" y="3200400"/>
            <a:ext cx="1600200" cy="9144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dirty="0"/>
              <a:t>ایجاد تغییر در مواد و تبدیل آن به محصول نهائی</a:t>
            </a:r>
          </a:p>
        </p:txBody>
      </p:sp>
      <p:sp>
        <p:nvSpPr>
          <p:cNvPr id="29" name="Rectangle 28"/>
          <p:cNvSpPr/>
          <p:nvPr/>
        </p:nvSpPr>
        <p:spPr>
          <a:xfrm>
            <a:off x="1066800" y="3200400"/>
            <a:ext cx="1600200" cy="9144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dirty="0"/>
              <a:t>فروش محصولات تکمیل شده</a:t>
            </a:r>
          </a:p>
        </p:txBody>
      </p:sp>
      <p:sp>
        <p:nvSpPr>
          <p:cNvPr id="31" name="Rectangle 30"/>
          <p:cNvSpPr/>
          <p:nvPr/>
        </p:nvSpPr>
        <p:spPr>
          <a:xfrm>
            <a:off x="6781800" y="4648200"/>
            <a:ext cx="1600200" cy="9144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dirty="0"/>
              <a:t>انبار مواد اولیه</a:t>
            </a:r>
          </a:p>
        </p:txBody>
      </p:sp>
      <p:sp>
        <p:nvSpPr>
          <p:cNvPr id="32" name="Rectangle 31"/>
          <p:cNvSpPr/>
          <p:nvPr/>
        </p:nvSpPr>
        <p:spPr>
          <a:xfrm>
            <a:off x="4876800" y="4648200"/>
            <a:ext cx="1600200" cy="9144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dirty="0"/>
              <a:t>کار در جریان ساخت</a:t>
            </a:r>
          </a:p>
        </p:txBody>
      </p:sp>
      <p:sp>
        <p:nvSpPr>
          <p:cNvPr id="33" name="Rectangle 32"/>
          <p:cNvSpPr/>
          <p:nvPr/>
        </p:nvSpPr>
        <p:spPr>
          <a:xfrm>
            <a:off x="2971800" y="4648200"/>
            <a:ext cx="1600200" cy="9144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dirty="0"/>
              <a:t>کالای ساخته شده</a:t>
            </a:r>
          </a:p>
        </p:txBody>
      </p:sp>
      <p:sp>
        <p:nvSpPr>
          <p:cNvPr id="34" name="Rectangle 33"/>
          <p:cNvSpPr/>
          <p:nvPr/>
        </p:nvSpPr>
        <p:spPr>
          <a:xfrm>
            <a:off x="1066800" y="4648200"/>
            <a:ext cx="1600200" cy="9144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dirty="0"/>
              <a:t>بهای تمام شده کالای فروش رفته</a:t>
            </a:r>
          </a:p>
        </p:txBody>
      </p:sp>
      <p:cxnSp>
        <p:nvCxnSpPr>
          <p:cNvPr id="25" name="Straight Arrow Connector 24"/>
          <p:cNvCxnSpPr>
            <a:stCxn id="13" idx="1"/>
            <a:endCxn id="27" idx="3"/>
          </p:cNvCxnSpPr>
          <p:nvPr/>
        </p:nvCxnSpPr>
        <p:spPr>
          <a:xfrm rot="10800000">
            <a:off x="6477000" y="36576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10800000">
            <a:off x="4572000" y="36576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10800000">
            <a:off x="2667000" y="36576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10800000">
            <a:off x="6477000" y="5103811"/>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10800000">
            <a:off x="4572000" y="5103811"/>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10800000">
            <a:off x="2667001" y="5105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28333219-BB4C-42E5-B32C-54AAE010EC92}"/>
              </a:ext>
            </a:extLst>
          </p:cNvPr>
          <p:cNvSpPr txBox="1"/>
          <p:nvPr/>
        </p:nvSpPr>
        <p:spPr>
          <a:xfrm>
            <a:off x="152400" y="6416257"/>
            <a:ext cx="4581426" cy="369332"/>
          </a:xfrm>
          <a:prstGeom prst="rect">
            <a:avLst/>
          </a:prstGeom>
          <a:noFill/>
        </p:spPr>
        <p:txBody>
          <a:bodyPr wrap="square">
            <a:spAutoFit/>
          </a:bodyPr>
          <a:lstStyle/>
          <a:p>
            <a:r>
              <a:rPr lang="en-US" dirty="0"/>
              <a:t>www.irhesabdaran.ir</a:t>
            </a:r>
          </a:p>
        </p:txBody>
      </p:sp>
    </p:spTree>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24000"/>
          </a:xfrm>
        </p:spPr>
        <p:txBody>
          <a:bodyPr>
            <a:normAutofit lnSpcReduction="10000"/>
          </a:bodyPr>
          <a:lstStyle/>
          <a:p>
            <a:pPr algn="just" rtl="1">
              <a:buNone/>
            </a:pPr>
            <a:endParaRPr lang="fa-IR" dirty="0"/>
          </a:p>
          <a:p>
            <a:pPr algn="just" rtl="1">
              <a:buNone/>
            </a:pPr>
            <a:r>
              <a:rPr lang="fa-IR" dirty="0"/>
              <a:t>سیستم هزینه یابی مرحله ای مناسب سیستم های سنتی بوده و بیشتربرای گزارشگری برون سازمانی به کار میرود.پس از پیدایش سیستم های تولیدی جدید به خصوص سیستم تولید بهنگام،لازم بود شیوه های هزینه یابی نیز تغییر یابند تا بتوانند اثرمثبت این تکنینک های تولیدی جدید را افزایش دهند.بنابراین تغییراتی در سیستم هزینه یابی مرحله ای ایجاد شده است که در نتیجه این تغییرات سیستم ”هزینه یابی معکوس“ معرفی شد.</a:t>
            </a:r>
          </a:p>
          <a:p>
            <a:pPr algn="just" rtl="1">
              <a:buNone/>
            </a:pPr>
            <a:r>
              <a:rPr lang="fa-IR" dirty="0"/>
              <a:t>هزینه یابی معکوس نوعی هزینه یابی غیر تجاری است که تکمیل کننده سیستم های موجودی بهنگام می باشد.سیستم هزینه یابی معکوس یک سیستم هزینه یابی است که تمرکز آن ابتدا به خروجی های یک سازمان بوده و در یک حرکت معکوس،هزینه ها را در بین کالاهای فروخته شده و موجودی ها تسهیم می کند.</a:t>
            </a:r>
          </a:p>
          <a:p>
            <a:pPr algn="just" rtl="1">
              <a:buNone/>
            </a:pPr>
            <a:r>
              <a:rPr lang="fa-IR" dirty="0"/>
              <a:t>سیستم تولید بهنگام بر ساده سازی تولید و حذف اتلاف یا ضایعات در هر مرحله ای از فعالیتهای واحد تجاری تاکید دارد.این سیستم در ژاپن ابداع شده و بر مفاهیم کار تیمی و بهبود مستمر تمرکز دارد.</a:t>
            </a:r>
          </a:p>
          <a:p>
            <a:pPr algn="just" rtl="1">
              <a:buNone/>
            </a:pPr>
            <a:endParaRPr lang="en-US" dirty="0"/>
          </a:p>
        </p:txBody>
      </p:sp>
      <p:sp>
        <p:nvSpPr>
          <p:cNvPr id="4" name="TextBox 3">
            <a:extLst>
              <a:ext uri="{FF2B5EF4-FFF2-40B4-BE49-F238E27FC236}">
                <a16:creationId xmlns:a16="http://schemas.microsoft.com/office/drawing/2014/main" id="{889B4745-A857-4A26-83BE-C729FF1AA844}"/>
              </a:ext>
            </a:extLst>
          </p:cNvPr>
          <p:cNvSpPr txBox="1"/>
          <p:nvPr/>
        </p:nvSpPr>
        <p:spPr>
          <a:xfrm>
            <a:off x="152400" y="6416257"/>
            <a:ext cx="4581426" cy="369332"/>
          </a:xfrm>
          <a:prstGeom prst="rect">
            <a:avLst/>
          </a:prstGeom>
          <a:noFill/>
        </p:spPr>
        <p:txBody>
          <a:bodyPr wrap="square">
            <a:spAutoFit/>
          </a:bodyPr>
          <a:lstStyle/>
          <a:p>
            <a:r>
              <a:rPr lang="en-US" dirty="0"/>
              <a:t>www.irhesabdaran.ir</a:t>
            </a: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4"/>
          <p:cNvSpPr>
            <a:spLocks noGrp="1"/>
          </p:cNvSpPr>
          <p:nvPr>
            <p:ph idx="1"/>
          </p:nvPr>
        </p:nvSpPr>
        <p:spPr>
          <a:xfrm>
            <a:off x="457200" y="381000"/>
            <a:ext cx="8229600" cy="5745163"/>
          </a:xfrm>
        </p:spPr>
        <p:txBody>
          <a:bodyPr>
            <a:normAutofit fontScale="92500" lnSpcReduction="10000"/>
          </a:bodyPr>
          <a:lstStyle/>
          <a:p>
            <a:pPr algn="just" rtl="1">
              <a:buNone/>
            </a:pPr>
            <a:r>
              <a:rPr lang="fa-IR" dirty="0"/>
              <a:t>یکی از اهداف بسیار مهم سیستم تولید بهنگام،نگهداری نکردن موجودی(پایان دوره صفر) است.تنها سیستم هزینه یابی سازگار با تولید بهنگام،تکنیک هزینه یابی معکوس است.در سیستم هزینه یابی معکوس نیز هزینه های تولید در حساب های موجودی کمتری نسبت به سیستم های هزینه یابی سنتی(سفارش کار یا مرحله ای)نگهداری می شوند.در واقع اکثر ثبت های حسابداری در خصوص هزینه یابی حذف خواهد شد.در سیستم تولید بهنگام،تجهیزات تولیدی به گونه ای استقرار می یابند بتوان به تولید فقط یک محصول یا محصولاتی مشابه بپردازند.در نتیجه درچنین حالتی اکثر هزینه های تولید به هزینه های مستقیم تبدیل می شود و نیازی به تسهیم هزینه های غیر مستقیم کمتر خواهد شد.</a:t>
            </a:r>
          </a:p>
          <a:p>
            <a:pPr algn="just" rtl="1">
              <a:buNone/>
            </a:pPr>
            <a:r>
              <a:rPr lang="fa-IR" dirty="0"/>
              <a:t>سیستم هزینه یابی معکوس یک سیستم جدید هزینه یابی نیست،بلکه نسخه جدیدی از سیستم هزینه یابی مرحله است که برخی از مراحل ثبت در دفاتر را حذف می کند.</a:t>
            </a:r>
          </a:p>
          <a:p>
            <a:pPr algn="just" rtl="1">
              <a:buNone/>
            </a:pPr>
            <a:r>
              <a:rPr lang="fa-IR" dirty="0"/>
              <a:t>برای مثال در یکی از پرکاربردترین حالت های آن،حسابداران ثبتی را بابت انجام عملیات تولید در دفاتر انجام نمی دهند وتا تکمیل محصولات صبر می کنند.در نهایت پس از تکمیل محصولات،آنها را از روش های استاندارد ارزش گذاری کرده و فقط ثبت مربوط به کالای ساخته شده را در دفاتر انجام می دهند.</a:t>
            </a:r>
          </a:p>
          <a:p>
            <a:pPr algn="just" rtl="1">
              <a:buNone/>
            </a:pPr>
            <a:r>
              <a:rPr lang="fa-IR" dirty="0"/>
              <a:t>تکنیک هزینه یابی معکوس،برمبنای این فلسفه است که وجود موجودی (از هر نوعی)،بک فعالیت دارای ارزش افزوده نیست.</a:t>
            </a:r>
          </a:p>
          <a:p>
            <a:pPr algn="just" rtl="1">
              <a:buNone/>
            </a:pPr>
            <a:endParaRPr lang="en-US" dirty="0"/>
          </a:p>
        </p:txBody>
      </p:sp>
      <p:sp>
        <p:nvSpPr>
          <p:cNvPr id="3" name="TextBox 2">
            <a:extLst>
              <a:ext uri="{FF2B5EF4-FFF2-40B4-BE49-F238E27FC236}">
                <a16:creationId xmlns:a16="http://schemas.microsoft.com/office/drawing/2014/main" id="{AC0B14AF-E2F3-4711-98C8-B33D1D67F778}"/>
              </a:ext>
            </a:extLst>
          </p:cNvPr>
          <p:cNvSpPr txBox="1"/>
          <p:nvPr/>
        </p:nvSpPr>
        <p:spPr>
          <a:xfrm>
            <a:off x="152400" y="6416257"/>
            <a:ext cx="4581426" cy="369332"/>
          </a:xfrm>
          <a:prstGeom prst="rect">
            <a:avLst/>
          </a:prstGeom>
          <a:noFill/>
        </p:spPr>
        <p:txBody>
          <a:bodyPr wrap="square">
            <a:spAutoFit/>
          </a:bodyPr>
          <a:lstStyle/>
          <a:p>
            <a:r>
              <a:rPr lang="en-US" dirty="0"/>
              <a:t>www.irhesabdaran.ir</a:t>
            </a: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5821363"/>
          </a:xfrm>
        </p:spPr>
        <p:txBody>
          <a:bodyPr>
            <a:normAutofit/>
          </a:bodyPr>
          <a:lstStyle/>
          <a:p>
            <a:pPr algn="just" rtl="1">
              <a:buNone/>
            </a:pPr>
            <a:endParaRPr lang="fa-IR" b="1" dirty="0">
              <a:solidFill>
                <a:srgbClr val="FF0000"/>
              </a:solidFill>
            </a:endParaRPr>
          </a:p>
          <a:p>
            <a:pPr algn="just" rtl="1">
              <a:buNone/>
            </a:pPr>
            <a:r>
              <a:rPr lang="fa-IR" b="1" dirty="0">
                <a:solidFill>
                  <a:srgbClr val="FF0000"/>
                </a:solidFill>
              </a:rPr>
              <a:t>نحوه اجرای هزینه یابی معکوس:</a:t>
            </a:r>
          </a:p>
          <a:p>
            <a:pPr algn="just" rtl="1">
              <a:buNone/>
            </a:pPr>
            <a:r>
              <a:rPr lang="fa-IR" b="1" dirty="0"/>
              <a:t>سیستم هزینه یابی مرحله ای تا پیش از ابداع روش تولید بر مبنای تفکر حذف موجودی ها(تولید بهنگام)شیوه ای کاملا مناسب و جوابگوی تمامی انتظارات مهم استفاده کنندگان از اطلاعات مالی بود.اما با پیدایش رویکرد تولید به سمت حذف موجودی ها،حرکتی بزرگ در جهت کاهش و صرفه جویی در هزینه های ساخت و افزایش کیفیت تولیدات به وجود آمد.در شرکتهایی که از این رویکرد استفاده می کنند،مواد اولیه تنها به اندازه نیاز تولید خریداری و در زمان مناسب برای ساخت محصولات مورد نظر دریافت می شوند.ودر شرایط ایده آل بدون نقص به محصولات ساخته شده تبدیل و این محصولات نیز به سرعت به فروش می رسند.</a:t>
            </a:r>
          </a:p>
          <a:p>
            <a:pPr algn="just" rtl="1">
              <a:buNone/>
            </a:pPr>
            <a:r>
              <a:rPr lang="fa-IR" b="1" dirty="0"/>
              <a:t>در این شیوه هزینه یابی که پیش شرط به کارگیری آن،کاربرد روش تولید بر مبنای حذف موجودی هاست.</a:t>
            </a:r>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600" y="609600"/>
            <a:ext cx="8077200" cy="5516563"/>
          </a:xfrm>
        </p:spPr>
        <p:txBody>
          <a:bodyPr>
            <a:normAutofit/>
          </a:bodyPr>
          <a:lstStyle/>
          <a:p>
            <a:pPr marL="514350" indent="-514350" algn="just" rtl="1">
              <a:buNone/>
            </a:pPr>
            <a:endParaRPr lang="fa-IR" b="1" dirty="0"/>
          </a:p>
          <a:p>
            <a:pPr marL="514350" indent="-514350" algn="just" rtl="1">
              <a:buNone/>
            </a:pPr>
            <a:r>
              <a:rPr lang="fa-IR" b="1" dirty="0"/>
              <a:t>هزینه یابی معکوس با سیستم هزینه یابی سنتی تفاوتهایی دارد.در این سیستم بر عکس سیستم هزینه یابی مرحله ای تمامی مراحل هزینه ردیابی نشده و در ثبت برخی مراحل تاخیر ایجاد می شود و یا برخی از ثبت ها حذف می گردد.در واقع فرایندهای به کار گرفته شده در این تکنیک،تکمیل کننده سیستم موجودی بهنگام است،چرا که فرایند هزینه یابی را ساده تر می کند.حتی می توان از این تکنیک برای کاهش پیچیدگی های سیستم هزینه یابی بر مبنای فعالیت(</a:t>
            </a:r>
            <a:r>
              <a:rPr lang="en-US" b="1" dirty="0" err="1"/>
              <a:t>abc</a:t>
            </a:r>
            <a:r>
              <a:rPr lang="fa-IR" b="1" dirty="0"/>
              <a:t>)نیز استفاده کرد.</a:t>
            </a:r>
          </a:p>
          <a:p>
            <a:pPr marL="514350" indent="-514350" algn="just" rtl="1">
              <a:buNone/>
            </a:pPr>
            <a:r>
              <a:rPr lang="fa-IR" b="1" dirty="0"/>
              <a:t>هزینه یابی معکوس به سه حالت تفکیک می شود و تفاوت های این سه حالت با هزینه یابی مرحله ای در زیر نشان داده می شود:</a:t>
            </a:r>
          </a:p>
          <a:p>
            <a:pPr marL="514350" indent="-514350" algn="just" rtl="1">
              <a:buFont typeface="+mj-lt"/>
              <a:buAutoNum type="arabicPeriod"/>
            </a:pPr>
            <a:endParaRPr lang="en-US" b="1" dirty="0"/>
          </a:p>
        </p:txBody>
      </p:sp>
    </p:spTree>
  </p:cSld>
  <p:clrMapOvr>
    <a:masterClrMapping/>
  </p:clrMapOvr>
  <p:transition spd="slow">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1875</TotalTime>
  <Words>3250</Words>
  <Application>Microsoft Office PowerPoint</Application>
  <PresentationFormat>On-screen Show (4:3)</PresentationFormat>
  <Paragraphs>408</Paragraphs>
  <Slides>28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Constantia</vt:lpstr>
      <vt:lpstr>Wingdings 2</vt:lpstr>
      <vt:lpstr>Flow</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ملاحظات خاص هزینه یابی معکوس:  روش های حسابداری هزینه یابی معکوس به گونه دقیق با اصول پذیرفته شده حسابداری مالی مطابقت ندارد.برای مثال کالای در جریان ساخت که یک دارایی است و در حالی که وجود خارجی دارد،در صورت های مالی شناسایی و منعکس نمی شود. هزینه یابی معکوس به شرکت هایی که از رویکرد حذف موجودی ها استفاده می کنند،محدود نمی شود.شرکت هایی که دوره انتظار تولید آنها کوتاه است و یا شرکت هایی که سطوح موجودی های آنها در دوره های مختلف ثابت است.   معایب هزینه یابی معکوس را می توان به صورت زیر خلاصه کرد: 1-عدم تطابق با اصول پذیرفته شده حسابداری 2-نداشتن زنجیره عطف حسابرسی 3-عدم نمایش منابع مصرف شده در هر یک از مراحل و فرایندهای تولیدی  4-این نوع هزینه یابی فقط مناسب سیستم های تولیدی بهنگام می باشد بنابر این کمتر قابل اجرا است.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farnoosh</dc:creator>
  <cp:lastModifiedBy>nabizadeh73</cp:lastModifiedBy>
  <cp:revision>319</cp:revision>
  <dcterms:created xsi:type="dcterms:W3CDTF">2012-11-30T10:09:39Z</dcterms:created>
  <dcterms:modified xsi:type="dcterms:W3CDTF">2023-09-19T06:39:21Z</dcterms:modified>
</cp:coreProperties>
</file>