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notesMasterIdLst>
    <p:notesMasterId r:id="rId33"/>
  </p:notesMasterIdLst>
  <p:sldIdLst>
    <p:sldId id="256" r:id="rId2"/>
    <p:sldId id="318" r:id="rId3"/>
    <p:sldId id="257" r:id="rId4"/>
    <p:sldId id="258" r:id="rId5"/>
    <p:sldId id="319" r:id="rId6"/>
    <p:sldId id="314" r:id="rId7"/>
    <p:sldId id="260" r:id="rId8"/>
    <p:sldId id="261" r:id="rId9"/>
    <p:sldId id="315" r:id="rId10"/>
    <p:sldId id="316" r:id="rId11"/>
    <p:sldId id="320" r:id="rId12"/>
    <p:sldId id="322" r:id="rId13"/>
    <p:sldId id="272" r:id="rId14"/>
    <p:sldId id="323" r:id="rId15"/>
    <p:sldId id="324" r:id="rId16"/>
    <p:sldId id="325" r:id="rId17"/>
    <p:sldId id="317" r:id="rId18"/>
    <p:sldId id="326" r:id="rId19"/>
    <p:sldId id="327" r:id="rId20"/>
    <p:sldId id="328" r:id="rId21"/>
    <p:sldId id="329" r:id="rId22"/>
    <p:sldId id="262" r:id="rId23"/>
    <p:sldId id="270" r:id="rId24"/>
    <p:sldId id="273" r:id="rId25"/>
    <p:sldId id="274" r:id="rId26"/>
    <p:sldId id="275" r:id="rId27"/>
    <p:sldId id="276" r:id="rId28"/>
    <p:sldId id="330" r:id="rId29"/>
    <p:sldId id="264" r:id="rId30"/>
    <p:sldId id="290" r:id="rId31"/>
    <p:sldId id="313" r:id="rId32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1710C0A-6413-4D37-A472-B76D4CF01A85}">
          <p14:sldIdLst>
            <p14:sldId id="256"/>
            <p14:sldId id="318"/>
            <p14:sldId id="257"/>
            <p14:sldId id="258"/>
          </p14:sldIdLst>
        </p14:section>
        <p14:section name="Untitled Section" id="{4A48A273-5CE7-4182-9F98-ABFAEF4F3726}">
          <p14:sldIdLst>
            <p14:sldId id="319"/>
            <p14:sldId id="314"/>
            <p14:sldId id="260"/>
            <p14:sldId id="261"/>
            <p14:sldId id="315"/>
            <p14:sldId id="316"/>
            <p14:sldId id="320"/>
            <p14:sldId id="322"/>
            <p14:sldId id="272"/>
            <p14:sldId id="323"/>
            <p14:sldId id="324"/>
            <p14:sldId id="325"/>
            <p14:sldId id="317"/>
            <p14:sldId id="326"/>
            <p14:sldId id="327"/>
            <p14:sldId id="328"/>
            <p14:sldId id="329"/>
            <p14:sldId id="262"/>
            <p14:sldId id="270"/>
            <p14:sldId id="273"/>
            <p14:sldId id="274"/>
            <p14:sldId id="275"/>
            <p14:sldId id="276"/>
            <p14:sldId id="330"/>
            <p14:sldId id="264"/>
            <p14:sldId id="290"/>
            <p14:sldId id="31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RNA" initials="P" lastIdx="1" clrIdx="0">
    <p:extLst>
      <p:ext uri="{19B8F6BF-5375-455C-9EA6-DF929625EA0E}">
        <p15:presenceInfo xmlns:p15="http://schemas.microsoft.com/office/powerpoint/2012/main" userId="PAR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571" autoAdjust="0"/>
    <p:restoredTop sz="87922" autoAdjust="0"/>
  </p:normalViewPr>
  <p:slideViewPr>
    <p:cSldViewPr>
      <p:cViewPr varScale="1">
        <p:scale>
          <a:sx n="75" d="100"/>
          <a:sy n="75" d="100"/>
        </p:scale>
        <p:origin x="1723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63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1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12-22T20:37:33.168" idx="1">
    <p:pos x="5750" y="10"/>
    <p:text/>
    <p:extLst>
      <p:ext uri="{C676402C-5697-4E1C-873F-D02D1690AC5C}">
        <p15:threadingInfo xmlns:p15="http://schemas.microsoft.com/office/powerpoint/2012/main" timeZoneBias="-21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2EF4F7A-CF17-4DC1-AE07-435CD3A583D5}" type="datetimeFigureOut">
              <a:rPr lang="fa-IR" smtClean="0"/>
              <a:pPr/>
              <a:t>1445/03/05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5DDF0BF-B93E-4E06-A0B4-7500BD988ECC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87368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DDF0BF-B93E-4E06-A0B4-7500BD988ECC}" type="slidenum">
              <a:rPr lang="fa-IR" smtClean="0"/>
              <a:pPr/>
              <a:t>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565338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DDF0BF-B93E-4E06-A0B4-7500BD988ECC}" type="slidenum">
              <a:rPr lang="fa-IR" smtClean="0"/>
              <a:pPr/>
              <a:t>10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887097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DDF0BF-B93E-4E06-A0B4-7500BD988ECC}" type="slidenum">
              <a:rPr lang="fa-IR" smtClean="0"/>
              <a:pPr/>
              <a:t>12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478849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DDF0BF-B93E-4E06-A0B4-7500BD988ECC}" type="slidenum">
              <a:rPr lang="fa-IR" smtClean="0"/>
              <a:pPr/>
              <a:t>13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254786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DDF0BF-B93E-4E06-A0B4-7500BD988ECC}" type="slidenum">
              <a:rPr lang="fa-IR" smtClean="0"/>
              <a:pPr/>
              <a:t>14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115568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DDF0BF-B93E-4E06-A0B4-7500BD988ECC}" type="slidenum">
              <a:rPr lang="fa-IR" smtClean="0"/>
              <a:pPr/>
              <a:t>15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39870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DDF0BF-B93E-4E06-A0B4-7500BD988ECC}" type="slidenum">
              <a:rPr lang="fa-IR" smtClean="0"/>
              <a:pPr/>
              <a:t>16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025962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a-IR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DDF0BF-B93E-4E06-A0B4-7500BD988ECC}" type="slidenum">
              <a:rPr lang="fa-IR" smtClean="0"/>
              <a:pPr/>
              <a:t>17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234850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a-IR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DDF0BF-B93E-4E06-A0B4-7500BD988ECC}" type="slidenum">
              <a:rPr lang="fa-IR" smtClean="0"/>
              <a:pPr/>
              <a:t>18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773652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baseline="0" dirty="0"/>
              <a:t>مثل قرآیند تولید یک کالا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DDF0BF-B93E-4E06-A0B4-7500BD988ECC}" type="slidenum">
              <a:rPr lang="fa-IR" smtClean="0"/>
              <a:pPr/>
              <a:t>19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29289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dirty="0"/>
              <a:t>استراتژی تولید و فروش—به دنبال بهبود جنبه های عالی سازمان</a:t>
            </a:r>
            <a:r>
              <a:rPr lang="fa-IR" baseline="0" dirty="0"/>
              <a:t>ی مثل ارائه محصولات و خدمات جدید و راهکارها برای تطابق با تغییرات در فرهنگ و محیط سازمانی است.بکارگیری این نوع الگوبرداری مشکلات بیشتری داشته و تعیین فواید آن نیازمند صرف زمان بیشتری است.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DDF0BF-B93E-4E06-A0B4-7500BD988ECC}" type="slidenum">
              <a:rPr lang="fa-IR" smtClean="0"/>
              <a:pPr/>
              <a:t>20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585102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DDF0BF-B93E-4E06-A0B4-7500BD988ECC}" type="slidenum">
              <a:rPr lang="fa-IR" smtClean="0"/>
              <a:pPr/>
              <a:t>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326253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dirty="0"/>
              <a:t>1-موضوع-اجرا-روشها:رویکردبه</a:t>
            </a:r>
            <a:r>
              <a:rPr lang="fa-IR" baseline="0" dirty="0"/>
              <a:t> شکل یک تابع مقایسه  تعریف و موضوعهای ویژه مشخص شود و مورد بررسی قرارگیرد.   2-زقبای موفق رهبران صنعت مشابه یا سایر صنایع مورد مقایسه قرارمیگیرند.  3-دشوارترین مرحله است.در مورد روش،فن،فرآیند و نحوه عمل است.  4-چه چیزهایی چگونه انجام میشود   5-   6-طرحهای آماده شده در رابطه با بهینه سازی اجرا میشود.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DDF0BF-B93E-4E06-A0B4-7500BD988ECC}" type="slidenum">
              <a:rPr lang="fa-IR" smtClean="0"/>
              <a:pPr/>
              <a:t>21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4058207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DDF0BF-B93E-4E06-A0B4-7500BD988ECC}" type="slidenum">
              <a:rPr lang="fa-IR" smtClean="0"/>
              <a:pPr/>
              <a:t>22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5991403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dirty="0"/>
              <a:t>برنامه ریزی------مهمترین فاز فرآیند-بخش</a:t>
            </a:r>
            <a:r>
              <a:rPr lang="fa-IR" baseline="0" dirty="0"/>
              <a:t> یا فرآیند که یاید الگوپذیر باشد انتخاب می شود.تشخیص مشکلات و گلوگاهای آن بخش-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DDF0BF-B93E-4E06-A0B4-7500BD988ECC}" type="slidenum">
              <a:rPr lang="fa-IR" smtClean="0"/>
              <a:pPr/>
              <a:t>23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9513253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TQM </a:t>
            </a:r>
            <a:r>
              <a:rPr lang="fa-IR" dirty="0"/>
              <a:t>–جستجو</a:t>
            </a:r>
            <a:r>
              <a:rPr lang="fa-IR" baseline="0" dirty="0"/>
              <a:t> ---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DDF0BF-B93E-4E06-A0B4-7500BD988ECC}" type="slidenum">
              <a:rPr lang="fa-IR" smtClean="0"/>
              <a:pPr/>
              <a:t>24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7173470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dirty="0"/>
              <a:t>مشاهده----اطلاعات در سه سطح</a:t>
            </a:r>
            <a:r>
              <a:rPr lang="fa-IR" baseline="0" dirty="0"/>
              <a:t> جمع آوری میشود: شناسایی سطح عملکرد سازمان پیشرو-شناخت روش کارو شناخت عوامل ایحاد کننده و محرک جهت عملکرد بهتر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DDF0BF-B93E-4E06-A0B4-7500BD988ECC}" type="slidenum">
              <a:rPr lang="fa-IR" smtClean="0"/>
              <a:pPr/>
              <a:t>25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1919362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dirty="0"/>
              <a:t>تجزیه</a:t>
            </a:r>
            <a:r>
              <a:rPr lang="fa-IR" baseline="0" dirty="0"/>
              <a:t> و تحلیل ---</a:t>
            </a:r>
            <a:r>
              <a:rPr lang="fa-IR" dirty="0"/>
              <a:t>هدف</a:t>
            </a:r>
            <a:r>
              <a:rPr lang="fa-IR" baseline="0" dirty="0"/>
              <a:t> اصلی : تعیین تفاوت و شکاف بین سطح عملکرد موچود و عملکرد مطلوب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DDF0BF-B93E-4E06-A0B4-7500BD988ECC}" type="slidenum">
              <a:rPr lang="fa-IR" smtClean="0"/>
              <a:pPr/>
              <a:t>26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4561094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dirty="0"/>
              <a:t>تطبیق</a:t>
            </a:r>
            <a:r>
              <a:rPr lang="fa-IR" baseline="0" dirty="0"/>
              <a:t> و پذیرش---</a:t>
            </a:r>
            <a:r>
              <a:rPr lang="fa-IR" dirty="0"/>
              <a:t>هدف اصلی: ایجاد تحول</a:t>
            </a:r>
            <a:r>
              <a:rPr lang="fa-IR" baseline="0" dirty="0"/>
              <a:t> و بهبود-میتواند دشوارترین مرحله باشد.هیج دو شرکتی یکسان نیست=به کارگیری الگویی که در جایی پاسخ مثبت داده ممکن است در جایی دیگر همان نتایح را نداشته باشد.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DDF0BF-B93E-4E06-A0B4-7500BD988ECC}" type="slidenum">
              <a:rPr lang="fa-IR" smtClean="0"/>
              <a:pPr/>
              <a:t>27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8768655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a-IR" dirty="0"/>
              <a:t>در قدمهای 5 تا 8 تلاش</a:t>
            </a:r>
            <a:r>
              <a:rPr lang="fa-IR" baseline="0" dirty="0"/>
              <a:t> مضاعفی را رای یکپارچه سازی نتایج </a:t>
            </a:r>
            <a:r>
              <a:rPr lang="en-GB" baseline="0" dirty="0"/>
              <a:t>benchmarking</a:t>
            </a:r>
            <a:r>
              <a:rPr lang="fa-IR" baseline="0" dirty="0"/>
              <a:t> در فرایند عمومی برنامه ریزی اختصاص داده است که شامل توجیه و جلب تایید از میریت ارشد سازمان </a:t>
            </a:r>
            <a:r>
              <a:rPr lang="fa-IR" baseline="0"/>
              <a:t>است.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DDF0BF-B93E-4E06-A0B4-7500BD988ECC}" type="slidenum">
              <a:rPr lang="fa-IR" smtClean="0"/>
              <a:pPr/>
              <a:t>29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3193917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DDF0BF-B93E-4E06-A0B4-7500BD988ECC}" type="slidenum">
              <a:rPr lang="fa-IR" smtClean="0"/>
              <a:pPr/>
              <a:t>30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940393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dirty="0"/>
              <a:t>مولود</a:t>
            </a:r>
            <a:r>
              <a:rPr lang="fa-IR" baseline="0" dirty="0"/>
              <a:t> علم مدیریت صنعتی بوده .در سال 1980 آغاز و در کمتر از 5 سال جامعیت و مقبولیت گرفت.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DDF0BF-B93E-4E06-A0B4-7500BD988ECC}" type="slidenum">
              <a:rPr lang="fa-IR" smtClean="0"/>
              <a:pPr/>
              <a:t>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091649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dirty="0"/>
              <a:t>از ویژگی</a:t>
            </a:r>
            <a:r>
              <a:rPr lang="fa-IR" baseline="0" dirty="0"/>
              <a:t> های برتر رقبا الگوبرداری کرده و به وضعیت بهتری نسبت به آنها می رسند.الگوبرداری می تواند داخلی باشد.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DDF0BF-B93E-4E06-A0B4-7500BD988ECC}" type="slidenum">
              <a:rPr lang="fa-IR" smtClean="0"/>
              <a:pPr/>
              <a:t>4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9747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dirty="0"/>
              <a:t>1979-کاهش سهم</a:t>
            </a:r>
            <a:r>
              <a:rPr lang="fa-IR" baseline="0" dirty="0"/>
              <a:t> بازار و عرضه محصولات مشابه با قیمت مشابه ازسوی رقبا-برنامه ریزی تاکتیکی-رمز موفقیت رقبا را تشخیص داده-دستگاههایی با کیفیت بالاتر و قیمت پایین تر تولید نمایند.زیراکس مشخص کرد رقبا چه چیزی را چه طور و به چه صورت متفاوتی انجام می دهند. با تطبیق این تفاوتها با فعالیتهای خود در راه افزایش عملکرد خود همت گماشت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DDF0BF-B93E-4E06-A0B4-7500BD988ECC}" type="slidenum">
              <a:rPr lang="fa-IR" smtClean="0"/>
              <a:pPr/>
              <a:t>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092418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DDF0BF-B93E-4E06-A0B4-7500BD988ECC}" type="slidenum">
              <a:rPr lang="fa-IR" smtClean="0"/>
              <a:pPr/>
              <a:t>6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446484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dirty="0"/>
              <a:t>مرکز</a:t>
            </a:r>
            <a:r>
              <a:rPr lang="fa-IR" baseline="0" dirty="0"/>
              <a:t> بهره وری و کیفیت امریکا: تکمیل یک پروژه عملیاتی در زمینه الگوبرداری متوسط6ماه زمان و حدود 50000پوند هزینه دارد.و میانگین منافع این پروژه 5 برابر این هزینه و افزایش سهم بازار و بهره وری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DDF0BF-B93E-4E06-A0B4-7500BD988ECC}" type="slidenum">
              <a:rPr lang="fa-IR" smtClean="0"/>
              <a:pPr/>
              <a:t>7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229683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dirty="0"/>
              <a:t>در الگوبرداری باید برآن دسته از فعالیت ها تمرکز کرد که بر رضایت مشتری نتایج</a:t>
            </a:r>
            <a:r>
              <a:rPr lang="fa-IR" baseline="0" dirty="0"/>
              <a:t> شغلی مالی و ... تاثیر گذارد.</a:t>
            </a:r>
            <a:r>
              <a:rPr lang="fa-IR" dirty="0"/>
              <a:t>مدیران</a:t>
            </a:r>
            <a:r>
              <a:rPr lang="fa-IR" baseline="0" dirty="0"/>
              <a:t> ارشد شرکت های موفق در الگوبرداری همواره به دنبال ایجاد رفتاری اخلاقی در فرهتگ سازمانی خود هستند.</a:t>
            </a:r>
            <a:r>
              <a:rPr lang="fa-IR" dirty="0"/>
              <a:t>زفتار</a:t>
            </a:r>
            <a:r>
              <a:rPr lang="fa-IR" baseline="0" dirty="0"/>
              <a:t> اخلاقی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DDF0BF-B93E-4E06-A0B4-7500BD988ECC}" type="slidenum">
              <a:rPr lang="fa-IR" smtClean="0"/>
              <a:pPr/>
              <a:t>8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329601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dirty="0"/>
              <a:t>ماهمواره</a:t>
            </a:r>
            <a:r>
              <a:rPr lang="fa-IR" baseline="0" dirty="0"/>
              <a:t> به دنبال بهبود مستمر هستیم.ایده های خوب را کنار نمیگذاریم.تغییر خوب است 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DDF0BF-B93E-4E06-A0B4-7500BD988ECC}" type="slidenum">
              <a:rPr lang="fa-IR" smtClean="0"/>
              <a:pPr/>
              <a:t>9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36002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E69696B-FAD1-4E12-AF76-AB068374749F}" type="datetime8">
              <a:rPr lang="fa-IR" smtClean="0"/>
              <a:t>23/سپتامبر/19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a-I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D3CBEBF-9249-4AAE-8974-2B75E2DCC78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0916C-F9FD-4EBE-8E93-5E8AC8461917}" type="datetime8">
              <a:rPr lang="fa-IR" smtClean="0"/>
              <a:t>23/سپتامبر/19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CBEBF-9249-4AAE-8974-2B75E2DCC78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6CE8B-D9B5-4B1D-9D95-B1BFD94CFF57}" type="datetime8">
              <a:rPr lang="fa-IR" smtClean="0"/>
              <a:t>23/سپتامبر/19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CBEBF-9249-4AAE-8974-2B75E2DCC78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4553C2-220F-43E6-A634-86039591BE7F}" type="datetime8">
              <a:rPr lang="fa-IR" smtClean="0"/>
              <a:t>23/سپتامبر/19</a:t>
            </a:fld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D3CBEBF-9249-4AAE-8974-2B75E2DCC787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561D24B-9386-4287-964B-E63CEF93CAC9}" type="datetime8">
              <a:rPr lang="fa-IR" smtClean="0"/>
              <a:t>23/سپتامبر/19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a-I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D3CBEBF-9249-4AAE-8974-2B75E2DCC78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17364-81C0-4787-A8FA-E7394DC15E11}" type="datetime8">
              <a:rPr lang="fa-IR" smtClean="0"/>
              <a:t>23/سپتامبر/19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CBEBF-9249-4AAE-8974-2B75E2DCC787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3B97F-A393-49FB-BCDA-91DAF04771A4}" type="datetime8">
              <a:rPr lang="fa-IR" smtClean="0"/>
              <a:t>23/سپتامبر/19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CBEBF-9249-4AAE-8974-2B75E2DCC787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D64E1D2-EA7E-4591-BFE1-80B268842318}" type="datetime8">
              <a:rPr lang="fa-IR" smtClean="0"/>
              <a:t>23/سپتامبر/19</a:t>
            </a:fld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D3CBEBF-9249-4AAE-8974-2B75E2DCC787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E5090-FE1E-48E1-8E67-0511B64FEFCC}" type="datetime8">
              <a:rPr lang="fa-IR" smtClean="0"/>
              <a:t>23/سپتامبر/19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CBEBF-9249-4AAE-8974-2B75E2DCC78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50B9DD6-6336-4CB8-83D0-2A66020CBB48}" type="datetime8">
              <a:rPr lang="fa-IR" smtClean="0"/>
              <a:t>23/سپتامبر/19</a:t>
            </a:fld>
            <a:endParaRPr lang="fa-I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D3CBEBF-9249-4AAE-8974-2B75E2DCC787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679660E-5600-4B75-BCEB-2E4A6BABC716}" type="datetime8">
              <a:rPr lang="fa-IR" smtClean="0"/>
              <a:t>23/سپتامبر/19</a:t>
            </a:fld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D3CBEBF-9249-4AAE-8974-2B75E2DCC787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706C29F-A38B-4F21-B2BD-175C8313A28B}" type="datetime8">
              <a:rPr lang="fa-IR" smtClean="0"/>
              <a:t>23/سپتامبر/19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D3CBEBF-9249-4AAE-8974-2B75E2DCC787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comments" Target="../comments/commen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-315416"/>
            <a:ext cx="8229600" cy="1828800"/>
          </a:xfrm>
        </p:spPr>
        <p:txBody>
          <a:bodyPr>
            <a:normAutofit/>
          </a:bodyPr>
          <a:lstStyle/>
          <a:p>
            <a:pPr algn="ctr"/>
            <a:r>
              <a:rPr lang="fa-IR" sz="6600" dirty="0">
                <a:solidFill>
                  <a:schemeClr val="tx1"/>
                </a:solidFill>
                <a:effectLst>
                  <a:outerShdw blurRad="127000" dist="200000" dir="2700000" algn="tl" rotWithShape="0">
                    <a:schemeClr val="bg1">
                      <a:alpha val="30000"/>
                    </a:schemeClr>
                  </a:outerShdw>
                </a:effectLst>
              </a:rPr>
              <a:t>به نام خدا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5508104" y="4221088"/>
            <a:ext cx="3456384" cy="2400672"/>
          </a:xfrm>
        </p:spPr>
        <p:txBody>
          <a:bodyPr>
            <a:normAutofit/>
          </a:bodyPr>
          <a:lstStyle/>
          <a:p>
            <a:pPr algn="ctr" rtl="1"/>
            <a:r>
              <a:rPr lang="fa-IR" sz="2000" b="1" i="1" dirty="0">
                <a:solidFill>
                  <a:schemeClr val="tx1"/>
                </a:solidFill>
              </a:rPr>
              <a:t>ارائه توسط :</a:t>
            </a:r>
          </a:p>
          <a:p>
            <a:pPr algn="ctr" rtl="1"/>
            <a:r>
              <a:rPr lang="fa-IR" sz="2000" b="1" i="1" dirty="0">
                <a:solidFill>
                  <a:schemeClr val="tx1"/>
                </a:solidFill>
              </a:rPr>
              <a:t>لیلا طباطبایی</a:t>
            </a:r>
          </a:p>
          <a:p>
            <a:pPr algn="ctr" rtl="1"/>
            <a:r>
              <a:rPr lang="fa-IR" sz="2000" b="1" i="1" dirty="0">
                <a:solidFill>
                  <a:schemeClr val="tx1"/>
                </a:solidFill>
              </a:rPr>
              <a:t>استاد:</a:t>
            </a:r>
          </a:p>
          <a:p>
            <a:pPr algn="ctr" rtl="1"/>
            <a:r>
              <a:rPr lang="fa-IR" sz="2000" b="1" i="1" dirty="0">
                <a:solidFill>
                  <a:schemeClr val="tx1"/>
                </a:solidFill>
              </a:rPr>
              <a:t>سرکار خانم دکتر حسینی</a:t>
            </a:r>
          </a:p>
          <a:p>
            <a:pPr algn="ctr" rtl="1"/>
            <a:r>
              <a:rPr lang="fa-IR" sz="2000" b="1" i="1" dirty="0">
                <a:solidFill>
                  <a:schemeClr val="tx1"/>
                </a:solidFill>
              </a:rPr>
              <a:t>نیمسال اول 95-94</a:t>
            </a:r>
          </a:p>
          <a:p>
            <a:endParaRPr lang="fa-IR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CBEBF-9249-4AAE-8974-2B75E2DCC787}" type="slidenum">
              <a:rPr lang="fa-IR" smtClean="0"/>
              <a:pPr/>
              <a:t>1</a:t>
            </a:fld>
            <a:endParaRPr lang="fa-IR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C5E7AC3-9A9F-471F-9A8F-879332B20F80}"/>
              </a:ext>
            </a:extLst>
          </p:cNvPr>
          <p:cNvSpPr txBox="1"/>
          <p:nvPr/>
        </p:nvSpPr>
        <p:spPr>
          <a:xfrm>
            <a:off x="-1962472" y="6480924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www.irhesabdaran.ir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467600" cy="1143000"/>
          </a:xfrm>
        </p:spPr>
        <p:txBody>
          <a:bodyPr>
            <a:normAutofit/>
          </a:bodyPr>
          <a:lstStyle/>
          <a:p>
            <a:pPr algn="r" rtl="1"/>
            <a:r>
              <a:rPr lang="fa-IR" dirty="0"/>
              <a:t>ابعاد و مدل های الگوبرداری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dirty="0"/>
              <a:t>کسب و کاری که می خواهد مورد مقایسه قرار گیرد حداقل باید موفق ترین کسب و کار در آن شاخه صنعت باشد.</a:t>
            </a:r>
          </a:p>
          <a:p>
            <a:pPr algn="r" rtl="1"/>
            <a:endParaRPr lang="fa-IR" dirty="0"/>
          </a:p>
          <a:p>
            <a:pPr algn="r" rtl="1"/>
            <a:r>
              <a:rPr lang="fa-IR" dirty="0"/>
              <a:t>ضرورتی ندارد که مقایسه تنها به شرکت ها در صنعت مشابه محدود شود.</a:t>
            </a:r>
          </a:p>
          <a:p>
            <a:pPr algn="r" rtl="1"/>
            <a:endParaRPr lang="fa-IR" dirty="0"/>
          </a:p>
          <a:p>
            <a:pPr algn="r" rtl="1"/>
            <a:r>
              <a:rPr lang="fa-IR" dirty="0"/>
              <a:t>شرکت ها برای رسیدن به اهداف خود،یعنی رضایت مشتری و افزایش کیفیت ضرورت دارد که که معیارسنجی را به شکل سیستماتیک انجام دهند.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D3CBEBF-9249-4AAE-8974-2B75E2DCC787}" type="slidenum">
              <a:rPr lang="fa-IR" smtClean="0"/>
              <a:pPr/>
              <a:t>10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99690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pPr algn="r" rtl="1"/>
            <a:r>
              <a:rPr lang="fa-IR" dirty="0"/>
              <a:t>مدل های</a:t>
            </a:r>
            <a:r>
              <a:rPr lang="en-US" dirty="0"/>
              <a:t> </a:t>
            </a:r>
            <a:r>
              <a:rPr lang="fa-IR" dirty="0"/>
              <a:t>متمایز در </a:t>
            </a:r>
            <a:r>
              <a:rPr lang="en-US" dirty="0"/>
              <a:t>Benchmark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r" rtl="1">
              <a:buNone/>
            </a:pPr>
            <a:endParaRPr lang="fa-IR" dirty="0"/>
          </a:p>
          <a:p>
            <a:pPr algn="r" rtl="1">
              <a:buFont typeface="Wingdings" panose="05000000000000000000" pitchFamily="2" charset="2"/>
              <a:buChar char="v"/>
            </a:pPr>
            <a:r>
              <a:rPr lang="fa-IR" dirty="0"/>
              <a:t>الگوبرداری بر مبنای مقایسه چه چیزهایی</a:t>
            </a:r>
          </a:p>
          <a:p>
            <a:pPr algn="r" rtl="1">
              <a:buFont typeface="Wingdings" panose="05000000000000000000" pitchFamily="2" charset="2"/>
              <a:buChar char="v"/>
            </a:pPr>
            <a:endParaRPr lang="fa-IR" dirty="0"/>
          </a:p>
          <a:p>
            <a:pPr algn="r" rtl="1">
              <a:buFont typeface="Wingdings" panose="05000000000000000000" pitchFamily="2" charset="2"/>
              <a:buChar char="v"/>
            </a:pPr>
            <a:endParaRPr lang="fa-IR" dirty="0"/>
          </a:p>
          <a:p>
            <a:pPr algn="r" rtl="1">
              <a:buFont typeface="Wingdings" panose="05000000000000000000" pitchFamily="2" charset="2"/>
              <a:buChar char="v"/>
            </a:pPr>
            <a:r>
              <a:rPr lang="fa-IR" dirty="0"/>
              <a:t>الگوبرداری بر مبنای مقایسه چه کسانی</a:t>
            </a:r>
          </a:p>
          <a:p>
            <a:pPr algn="r" rtl="1">
              <a:buFont typeface="Wingdings" panose="05000000000000000000" pitchFamily="2" charset="2"/>
              <a:buChar char="v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D3CBEBF-9249-4AAE-8974-2B75E2DCC787}" type="slidenum">
              <a:rPr lang="fa-IR" smtClean="0"/>
              <a:pPr/>
              <a:t>11</a:t>
            </a:fld>
            <a:endParaRPr lang="fa-I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84" y="3861048"/>
            <a:ext cx="3598936" cy="2825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596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fa-IR" sz="2800" dirty="0"/>
              <a:t>الگوبرداری بر مبنای اینکه چه کسانی با هم مقایسه می شوند: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8258204" cy="5072098"/>
          </a:xfrm>
        </p:spPr>
        <p:txBody>
          <a:bodyPr>
            <a:normAutofit/>
          </a:bodyPr>
          <a:lstStyle/>
          <a:p>
            <a:pPr marL="137160" indent="0" algn="r" rtl="1">
              <a:buNone/>
            </a:pPr>
            <a:endParaRPr lang="fa-IR" dirty="0">
              <a:cs typeface="B Nazanin" pitchFamily="2" charset="-78"/>
            </a:endParaRPr>
          </a:p>
          <a:p>
            <a:pPr marL="137160" indent="0" algn="r" rtl="1">
              <a:buNone/>
            </a:pPr>
            <a:endParaRPr lang="fa-IR" dirty="0">
              <a:cs typeface="B Nazanin" pitchFamily="2" charset="-78"/>
            </a:endParaRPr>
          </a:p>
          <a:p>
            <a:pPr marL="651510" indent="-514350" algn="r" rtl="1">
              <a:buAutoNum type="arabicPeriod"/>
            </a:pPr>
            <a:r>
              <a:rPr lang="fa-IR" dirty="0">
                <a:cs typeface="B Nazanin" pitchFamily="2" charset="-78"/>
              </a:rPr>
              <a:t>درونی(داخلی)</a:t>
            </a:r>
          </a:p>
          <a:p>
            <a:pPr marL="651510" indent="-514350" algn="r" rtl="1">
              <a:buAutoNum type="arabicPeriod"/>
            </a:pPr>
            <a:r>
              <a:rPr lang="fa-IR" dirty="0">
                <a:cs typeface="B Nazanin" pitchFamily="2" charset="-78"/>
              </a:rPr>
              <a:t>رقابتی(خارجی)</a:t>
            </a:r>
          </a:p>
          <a:p>
            <a:pPr marL="651510" indent="-514350" algn="r" rtl="1">
              <a:buAutoNum type="arabicPeriod"/>
            </a:pPr>
            <a:r>
              <a:rPr lang="fa-IR" dirty="0">
                <a:cs typeface="B Nazanin" pitchFamily="2" charset="-78"/>
              </a:rPr>
              <a:t>کارکردی</a:t>
            </a:r>
          </a:p>
          <a:p>
            <a:pPr marL="651510" indent="-514350" algn="r" rtl="1">
              <a:buAutoNum type="arabicPeriod"/>
            </a:pPr>
            <a:r>
              <a:rPr lang="fa-IR" dirty="0">
                <a:cs typeface="B Nazanin" pitchFamily="2" charset="-78"/>
              </a:rPr>
              <a:t>ژنریک</a:t>
            </a:r>
          </a:p>
          <a:p>
            <a:pPr marL="651510" indent="-514350" algn="justLow">
              <a:buNone/>
            </a:pPr>
            <a:endParaRPr lang="fa-IR" dirty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D3CBEBF-9249-4AAE-8974-2B75E2DCC787}" type="slidenum">
              <a:rPr lang="fa-IR" smtClean="0"/>
              <a:pPr/>
              <a:t>12</a:t>
            </a:fld>
            <a:endParaRPr lang="fa-IR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396" y="2924945"/>
            <a:ext cx="5277780" cy="350445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9AE8EBC-1C81-4D4D-AD7F-2E240E738C6E}"/>
              </a:ext>
            </a:extLst>
          </p:cNvPr>
          <p:cNvSpPr txBox="1"/>
          <p:nvPr/>
        </p:nvSpPr>
        <p:spPr>
          <a:xfrm>
            <a:off x="-1962472" y="6480924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www.irhesabdaran.ir</a:t>
            </a:r>
          </a:p>
        </p:txBody>
      </p:sp>
    </p:spTree>
    <p:extLst>
      <p:ext uri="{BB962C8B-B14F-4D97-AF65-F5344CB8AC3E}">
        <p14:creationId xmlns:p14="http://schemas.microsoft.com/office/powerpoint/2010/main" val="25049536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fa-IR" sz="2800" dirty="0"/>
              <a:t>الگوبرداری بر مبنای اینکه چه کسانی با هم مقایسه می شوند: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8258204" cy="5072098"/>
          </a:xfrm>
        </p:spPr>
        <p:txBody>
          <a:bodyPr>
            <a:normAutofit/>
          </a:bodyPr>
          <a:lstStyle/>
          <a:p>
            <a:pPr marL="137160" indent="0" algn="r" rtl="1">
              <a:buNone/>
            </a:pPr>
            <a:endParaRPr lang="fa-IR" dirty="0">
              <a:cs typeface="B Nazanin" pitchFamily="2" charset="-78"/>
            </a:endParaRPr>
          </a:p>
          <a:p>
            <a:pPr marL="137160" indent="0" algn="r" rtl="1">
              <a:buNone/>
            </a:pPr>
            <a:endParaRPr lang="fa-IR" dirty="0">
              <a:cs typeface="B Nazanin" pitchFamily="2" charset="-78"/>
            </a:endParaRPr>
          </a:p>
          <a:p>
            <a:pPr marL="651510" indent="-514350" algn="r" rtl="1">
              <a:buAutoNum type="arabicPeriod"/>
            </a:pPr>
            <a:r>
              <a:rPr lang="fa-IR" dirty="0">
                <a:cs typeface="B Nazanin" pitchFamily="2" charset="-78"/>
              </a:rPr>
              <a:t>درونی(داخلی)</a:t>
            </a:r>
            <a:r>
              <a:rPr lang="en-US" dirty="0">
                <a:cs typeface="B Nazanin" pitchFamily="2" charset="-78"/>
              </a:rPr>
              <a:t> : </a:t>
            </a:r>
            <a:r>
              <a:rPr lang="fa-IR" dirty="0">
                <a:cs typeface="B Nazanin" pitchFamily="2" charset="-78"/>
              </a:rPr>
              <a:t>معمولا در شرکت های بزرگ به کار می رود.یک بخش یا یک صنعت با یک بخش یاصنعت دیگر مقایسه می شود.</a:t>
            </a:r>
          </a:p>
          <a:p>
            <a:pPr marL="137160" indent="0" algn="r" rtl="1">
              <a:buNone/>
            </a:pPr>
            <a:r>
              <a:rPr lang="fa-IR" dirty="0">
                <a:cs typeface="B Nazanin" pitchFamily="2" charset="-78"/>
              </a:rPr>
              <a:t>هدف : بهبود عملیات داخلی از طریق الگو قراردادن واحدی از درون سازمان می باشد که دارای بهترین عملکرد است .</a:t>
            </a:r>
          </a:p>
          <a:p>
            <a:pPr marL="137160" indent="0" algn="r" rtl="1">
              <a:buNone/>
            </a:pPr>
            <a:endParaRPr lang="fa-IR" dirty="0">
              <a:cs typeface="B Nazanin" pitchFamily="2" charset="-78"/>
            </a:endParaRPr>
          </a:p>
          <a:p>
            <a:pPr marL="137160" indent="0" algn="r" rtl="1">
              <a:buNone/>
            </a:pPr>
            <a:r>
              <a:rPr lang="fa-IR" dirty="0">
                <a:cs typeface="B Nazanin" pitchFamily="2" charset="-78"/>
              </a:rPr>
              <a:t>مهم ترین ویژگی: دسترسی به اطلاعات وداده های حساس و استانداردها به راحتی عملی است و زمان و منابع مورد نیاز کم است.</a:t>
            </a:r>
          </a:p>
          <a:p>
            <a:pPr marL="651510" indent="-514350" algn="justLow">
              <a:buNone/>
            </a:pPr>
            <a:endParaRPr lang="fa-IR" dirty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D3CBEBF-9249-4AAE-8974-2B75E2DCC787}" type="slidenum">
              <a:rPr lang="fa-IR" smtClean="0"/>
              <a:pPr/>
              <a:t>13</a:t>
            </a:fld>
            <a:endParaRPr lang="fa-IR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7BEFAE-E528-441D-95A4-16DC8FED24F7}"/>
              </a:ext>
            </a:extLst>
          </p:cNvPr>
          <p:cNvSpPr txBox="1"/>
          <p:nvPr/>
        </p:nvSpPr>
        <p:spPr>
          <a:xfrm>
            <a:off x="-1962472" y="6480924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www.irhesabdaran.ir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fa-IR" sz="2800" dirty="0"/>
              <a:t>الگوبرداری بر مبنای اینکه چه کسانی با هم مقایسه می شوند: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8258204" cy="5072098"/>
          </a:xfrm>
        </p:spPr>
        <p:txBody>
          <a:bodyPr>
            <a:normAutofit/>
          </a:bodyPr>
          <a:lstStyle/>
          <a:p>
            <a:pPr marL="137160" indent="0" algn="r" rtl="1">
              <a:buNone/>
            </a:pPr>
            <a:endParaRPr lang="fa-IR" dirty="0">
              <a:cs typeface="B Nazanin" pitchFamily="2" charset="-78"/>
            </a:endParaRPr>
          </a:p>
          <a:p>
            <a:pPr marL="137160" indent="0" algn="r" rtl="1">
              <a:buNone/>
            </a:pPr>
            <a:endParaRPr lang="fa-IR" dirty="0">
              <a:cs typeface="B Nazanin" pitchFamily="2" charset="-78"/>
            </a:endParaRPr>
          </a:p>
          <a:p>
            <a:pPr marL="651510" indent="-514350" algn="r" rtl="1">
              <a:buAutoNum type="arabicPeriod"/>
            </a:pPr>
            <a:r>
              <a:rPr lang="fa-IR" dirty="0">
                <a:cs typeface="B Nazanin" pitchFamily="2" charset="-78"/>
              </a:rPr>
              <a:t>درونی(داخلی)</a:t>
            </a:r>
          </a:p>
          <a:p>
            <a:pPr marL="651510" indent="-514350" algn="r" rtl="1">
              <a:buAutoNum type="arabicPeriod"/>
            </a:pPr>
            <a:r>
              <a:rPr lang="fa-IR" dirty="0">
                <a:cs typeface="B Nazanin" pitchFamily="2" charset="-78"/>
              </a:rPr>
              <a:t>رقابتی(خارجی):محصولات مشابه از دو شرکت رقیب مورد مقایسه قرار می گیرد.تجزیه و تحلیل رقیب صورت گرفته و بر بهترین رقیب تمرکز می شود.</a:t>
            </a:r>
          </a:p>
          <a:p>
            <a:pPr marL="137160" indent="0" algn="r" rtl="1">
              <a:buNone/>
            </a:pPr>
            <a:endParaRPr lang="fa-IR" dirty="0">
              <a:cs typeface="B Nazanin" pitchFamily="2" charset="-78"/>
            </a:endParaRPr>
          </a:p>
          <a:p>
            <a:pPr marL="137160" indent="0" algn="r" rtl="1">
              <a:buNone/>
            </a:pPr>
            <a:r>
              <a:rPr lang="fa-IR" dirty="0">
                <a:cs typeface="B Nazanin" pitchFamily="2" charset="-78"/>
              </a:rPr>
              <a:t>زمان و منابع زیادی جهت بررسی نیازمند است.</a:t>
            </a:r>
          </a:p>
          <a:p>
            <a:pPr marL="651510" indent="-514350" algn="justLow">
              <a:buNone/>
            </a:pPr>
            <a:endParaRPr lang="fa-IR" dirty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D3CBEBF-9249-4AAE-8974-2B75E2DCC787}" type="slidenum">
              <a:rPr lang="fa-IR" smtClean="0"/>
              <a:pPr/>
              <a:t>14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035782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fa-IR" sz="2800" dirty="0"/>
              <a:t>الگوبرداری بر مبنای اینکه چه کسانی با هم مقایسه می شوند: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8258204" cy="5072098"/>
          </a:xfrm>
        </p:spPr>
        <p:txBody>
          <a:bodyPr>
            <a:normAutofit/>
          </a:bodyPr>
          <a:lstStyle/>
          <a:p>
            <a:pPr marL="137160" indent="0" algn="r" rtl="1">
              <a:buNone/>
            </a:pPr>
            <a:endParaRPr lang="fa-IR" dirty="0">
              <a:cs typeface="B Nazanin" pitchFamily="2" charset="-78"/>
            </a:endParaRPr>
          </a:p>
          <a:p>
            <a:pPr marL="137160" indent="0" algn="r" rtl="1">
              <a:buNone/>
            </a:pPr>
            <a:endParaRPr lang="fa-IR" dirty="0">
              <a:cs typeface="B Nazanin" pitchFamily="2" charset="-78"/>
            </a:endParaRPr>
          </a:p>
          <a:p>
            <a:pPr marL="651510" indent="-514350" algn="r" rtl="1">
              <a:buAutoNum type="arabicPeriod"/>
            </a:pPr>
            <a:r>
              <a:rPr lang="fa-IR" dirty="0">
                <a:cs typeface="B Nazanin" pitchFamily="2" charset="-78"/>
              </a:rPr>
              <a:t>درونی(داخلی)</a:t>
            </a:r>
          </a:p>
          <a:p>
            <a:pPr marL="651510" indent="-514350" algn="r" rtl="1">
              <a:buAutoNum type="arabicPeriod"/>
            </a:pPr>
            <a:r>
              <a:rPr lang="fa-IR" dirty="0">
                <a:cs typeface="B Nazanin" pitchFamily="2" charset="-78"/>
              </a:rPr>
              <a:t>رقابتی(خارجی)</a:t>
            </a:r>
          </a:p>
          <a:p>
            <a:pPr marL="651510" indent="-514350" algn="r" rtl="1">
              <a:buAutoNum type="arabicPeriod"/>
            </a:pPr>
            <a:r>
              <a:rPr lang="fa-IR" dirty="0">
                <a:cs typeface="B Nazanin" pitchFamily="2" charset="-78"/>
              </a:rPr>
              <a:t>کارکردی: به یک صنعت خاص معطوف نشده و کلیه صنایع غیر مشابه را دربرمیگیرد.</a:t>
            </a:r>
          </a:p>
          <a:p>
            <a:pPr marL="651510" indent="-514350" algn="r" rtl="1">
              <a:buAutoNum type="arabicPeriod"/>
            </a:pPr>
            <a:endParaRPr lang="fa-IR" dirty="0">
              <a:cs typeface="B Nazanin" pitchFamily="2" charset="-78"/>
            </a:endParaRPr>
          </a:p>
          <a:p>
            <a:pPr marL="137160" indent="0" algn="r" rtl="1">
              <a:buNone/>
            </a:pPr>
            <a:r>
              <a:rPr lang="fa-IR" dirty="0">
                <a:cs typeface="B Nazanin" pitchFamily="2" charset="-78"/>
              </a:rPr>
              <a:t>بسیاری از فرآیندهای کاری در تمامی صنایع به صورت عمومی مثل انبارداری ،رضایت مشتریان و... مشاهده میشود با این مدل مورد الگوبرداری قرارمیگیرند.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D3CBEBF-9249-4AAE-8974-2B75E2DCC787}" type="slidenum">
              <a:rPr lang="fa-IR" smtClean="0"/>
              <a:pPr/>
              <a:t>15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856700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fa-IR" sz="2800" dirty="0"/>
              <a:t>الگوبرداری بر مبنای اینکه چه کسانی با هم مقایسه می شوند: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8258204" cy="5072098"/>
          </a:xfrm>
        </p:spPr>
        <p:txBody>
          <a:bodyPr>
            <a:normAutofit/>
          </a:bodyPr>
          <a:lstStyle/>
          <a:p>
            <a:pPr marL="137160" indent="0" algn="r" rtl="1">
              <a:buNone/>
            </a:pPr>
            <a:endParaRPr lang="fa-IR" dirty="0">
              <a:cs typeface="B Nazanin" pitchFamily="2" charset="-78"/>
            </a:endParaRPr>
          </a:p>
          <a:p>
            <a:pPr marL="137160" indent="0" algn="r" rtl="1">
              <a:buNone/>
            </a:pPr>
            <a:endParaRPr lang="fa-IR" dirty="0">
              <a:cs typeface="B Nazanin" pitchFamily="2" charset="-78"/>
            </a:endParaRPr>
          </a:p>
          <a:p>
            <a:pPr marL="651510" indent="-514350" algn="r" rtl="1">
              <a:buAutoNum type="arabicPeriod"/>
            </a:pPr>
            <a:r>
              <a:rPr lang="fa-IR" dirty="0">
                <a:cs typeface="B Nazanin" pitchFamily="2" charset="-78"/>
              </a:rPr>
              <a:t>درونی(داخلی)</a:t>
            </a:r>
          </a:p>
          <a:p>
            <a:pPr marL="651510" indent="-514350" algn="r" rtl="1">
              <a:buAutoNum type="arabicPeriod"/>
            </a:pPr>
            <a:r>
              <a:rPr lang="fa-IR" dirty="0">
                <a:cs typeface="B Nazanin" pitchFamily="2" charset="-78"/>
              </a:rPr>
              <a:t>رقابتی(خارجی)</a:t>
            </a:r>
          </a:p>
          <a:p>
            <a:pPr marL="651510" indent="-514350" algn="r" rtl="1">
              <a:buAutoNum type="arabicPeriod"/>
            </a:pPr>
            <a:r>
              <a:rPr lang="fa-IR" dirty="0">
                <a:cs typeface="B Nazanin" pitchFamily="2" charset="-78"/>
              </a:rPr>
              <a:t>کارکردی</a:t>
            </a:r>
          </a:p>
          <a:p>
            <a:pPr marL="651510" indent="-514350" algn="r" rtl="1">
              <a:buAutoNum type="arabicPeriod"/>
            </a:pPr>
            <a:r>
              <a:rPr lang="fa-IR" dirty="0">
                <a:cs typeface="B Nazanin" pitchFamily="2" charset="-78"/>
              </a:rPr>
              <a:t>ژنریک: ترکیبی از الگوبرداری داخلی و خارجی است و بهترین نتایج را به دنبال دارد.            </a:t>
            </a:r>
          </a:p>
          <a:p>
            <a:pPr marL="137160" indent="0" algn="r" rtl="1">
              <a:buNone/>
            </a:pPr>
            <a:r>
              <a:rPr lang="fa-IR" dirty="0">
                <a:cs typeface="B Nazanin" pitchFamily="2" charset="-78"/>
              </a:rPr>
              <a:t>با ساخت یک مدل فرضی بهترین الگوبرداری صورت میگیردوتمرکز روی فرآیندهای کاری ممتاز و عالی است.این روش بسیار موثر و در عین حال مشکل است.</a:t>
            </a:r>
          </a:p>
          <a:p>
            <a:pPr marL="651510" indent="-514350" algn="justLow">
              <a:buNone/>
            </a:pPr>
            <a:endParaRPr lang="fa-IR" dirty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D3CBEBF-9249-4AAE-8974-2B75E2DCC787}" type="slidenum">
              <a:rPr lang="fa-IR" smtClean="0"/>
              <a:pPr/>
              <a:t>16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634043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7467600" cy="1143000"/>
          </a:xfrm>
        </p:spPr>
        <p:txBody>
          <a:bodyPr>
            <a:normAutofit/>
          </a:bodyPr>
          <a:lstStyle/>
          <a:p>
            <a:pPr algn="r" rtl="1"/>
            <a:r>
              <a:rPr lang="fa-IR" sz="2800" dirty="0"/>
              <a:t>الگوبرداری بر مبنای اینکه چه چیزهایی با هم مقایسه می شوند: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55576" y="1628800"/>
            <a:ext cx="7467600" cy="4873752"/>
          </a:xfrm>
        </p:spPr>
        <p:txBody>
          <a:bodyPr/>
          <a:lstStyle/>
          <a:p>
            <a:pPr algn="r" rtl="1"/>
            <a:endParaRPr lang="en-US" dirty="0"/>
          </a:p>
          <a:p>
            <a:pPr algn="r" rtl="1"/>
            <a:r>
              <a:rPr lang="fa-IR" dirty="0"/>
              <a:t>مقایسه بر اساس عملکرد</a:t>
            </a:r>
          </a:p>
          <a:p>
            <a:endParaRPr lang="fa-IR" dirty="0"/>
          </a:p>
          <a:p>
            <a:pPr algn="r" rtl="1"/>
            <a:r>
              <a:rPr lang="fa-IR" dirty="0"/>
              <a:t>مقایسه بر اساس فرایندهای کاری</a:t>
            </a:r>
          </a:p>
          <a:p>
            <a:endParaRPr lang="fa-IR" dirty="0"/>
          </a:p>
          <a:p>
            <a:pPr algn="r" rtl="1"/>
            <a:r>
              <a:rPr lang="fa-IR" dirty="0"/>
              <a:t>مقایسه راهبردی (استراتژیک)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D3CBEBF-9249-4AAE-8974-2B75E2DCC787}" type="slidenum">
              <a:rPr lang="fa-IR" smtClean="0"/>
              <a:pPr/>
              <a:t>17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575599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7467600" cy="1143000"/>
          </a:xfrm>
        </p:spPr>
        <p:txBody>
          <a:bodyPr>
            <a:normAutofit/>
          </a:bodyPr>
          <a:lstStyle/>
          <a:p>
            <a:pPr algn="r" rtl="1"/>
            <a:r>
              <a:rPr lang="fa-IR" sz="2800" dirty="0"/>
              <a:t>الگوبرداری بر مبنای اینکه چه چیزهایی با هم مقایسه می شوند: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55576" y="1628800"/>
            <a:ext cx="7467600" cy="4873752"/>
          </a:xfrm>
        </p:spPr>
        <p:txBody>
          <a:bodyPr/>
          <a:lstStyle/>
          <a:p>
            <a:pPr algn="r" rtl="1"/>
            <a:endParaRPr lang="en-US" dirty="0"/>
          </a:p>
          <a:p>
            <a:pPr algn="r" rtl="1"/>
            <a:r>
              <a:rPr lang="fa-IR" dirty="0"/>
              <a:t>مقایسه بر اساس عملکرد:سازمانها معیارهای عملکرد را باهم مقایسه میکنند.</a:t>
            </a:r>
          </a:p>
          <a:p>
            <a:pPr marL="0" indent="0" algn="r" rtl="1">
              <a:buNone/>
            </a:pPr>
            <a:endParaRPr lang="fa-IR" dirty="0"/>
          </a:p>
          <a:p>
            <a:pPr marL="0" indent="0" algn="just" rtl="1">
              <a:buNone/>
            </a:pPr>
            <a:r>
              <a:rPr lang="fa-IR" dirty="0"/>
              <a:t>در این نوع الگوبرداری ،شاخص ها و ویژگیهای عملکردی محصولات و خدمات کلیدی سازمانها با شرکتهای موفق و رقبای فعال در این بخش مقایسه می شود.</a:t>
            </a:r>
          </a:p>
          <a:p>
            <a:pPr marL="0" indent="0">
              <a:buNone/>
            </a:pP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D3CBEBF-9249-4AAE-8974-2B75E2DCC787}" type="slidenum">
              <a:rPr lang="fa-IR" smtClean="0"/>
              <a:pPr/>
              <a:t>18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71618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7467600" cy="1143000"/>
          </a:xfrm>
        </p:spPr>
        <p:txBody>
          <a:bodyPr>
            <a:normAutofit/>
          </a:bodyPr>
          <a:lstStyle/>
          <a:p>
            <a:pPr algn="r" rtl="1"/>
            <a:r>
              <a:rPr lang="fa-IR" sz="2800" dirty="0"/>
              <a:t>الگوبرداری بر مبنای اینکه چه چیزهایی با هم مقایسه می شوند: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55576" y="1628800"/>
            <a:ext cx="7467600" cy="4873752"/>
          </a:xfrm>
        </p:spPr>
        <p:txBody>
          <a:bodyPr/>
          <a:lstStyle/>
          <a:p>
            <a:pPr algn="r" rtl="1"/>
            <a:endParaRPr lang="en-US" dirty="0"/>
          </a:p>
          <a:p>
            <a:pPr algn="r" rtl="1"/>
            <a:r>
              <a:rPr lang="fa-IR" dirty="0"/>
              <a:t>مقایسه بر اساس عملکرد</a:t>
            </a:r>
          </a:p>
          <a:p>
            <a:endParaRPr lang="fa-IR" dirty="0"/>
          </a:p>
          <a:p>
            <a:pPr algn="r" rtl="1"/>
            <a:r>
              <a:rPr lang="fa-IR" dirty="0"/>
              <a:t>مقایسه بر اساس فرایندهای کاری:روش ها وفرآیندهای کاری سازمانها با هم مقایسه میشوند.</a:t>
            </a:r>
          </a:p>
          <a:p>
            <a:pPr algn="r" rtl="1"/>
            <a:endParaRPr lang="fa-IR" dirty="0"/>
          </a:p>
          <a:p>
            <a:pPr marL="0" indent="0" algn="r" rtl="1">
              <a:buNone/>
            </a:pPr>
            <a:r>
              <a:rPr lang="fa-IR" dirty="0"/>
              <a:t>این نوع الگوبرداری بر بهبود عملیات و فرآیندهای کلیدی تمرکز دارد و موجب منافع کوتاه مدت و بلندمدت خواهدشد.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D3CBEBF-9249-4AAE-8974-2B75E2DCC787}" type="slidenum">
              <a:rPr lang="fa-IR" smtClean="0"/>
              <a:pPr/>
              <a:t>19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89053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941168"/>
            <a:ext cx="7467600" cy="1143000"/>
          </a:xfrm>
        </p:spPr>
        <p:txBody>
          <a:bodyPr/>
          <a:lstStyle/>
          <a:p>
            <a:pPr algn="ctr"/>
            <a:r>
              <a:rPr lang="fa-IR" dirty="0"/>
              <a:t>نیمکت مارک شده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04664"/>
            <a:ext cx="8496944" cy="4176463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D3CBEBF-9249-4AAE-8974-2B75E2DCC787}" type="slidenum">
              <a:rPr lang="fa-IR" smtClean="0"/>
              <a:pPr/>
              <a:t>2</a:t>
            </a:fld>
            <a:endParaRPr lang="fa-IR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C4AAD9C-43E6-403F-94E9-B32371565A4E}"/>
              </a:ext>
            </a:extLst>
          </p:cNvPr>
          <p:cNvSpPr txBox="1"/>
          <p:nvPr/>
        </p:nvSpPr>
        <p:spPr>
          <a:xfrm>
            <a:off x="-1962472" y="6480924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www.irhesabdaran.ir</a:t>
            </a:r>
          </a:p>
        </p:txBody>
      </p:sp>
    </p:spTree>
    <p:extLst>
      <p:ext uri="{BB962C8B-B14F-4D97-AF65-F5344CB8AC3E}">
        <p14:creationId xmlns:p14="http://schemas.microsoft.com/office/powerpoint/2010/main" val="410538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7467600" cy="1143000"/>
          </a:xfrm>
        </p:spPr>
        <p:txBody>
          <a:bodyPr>
            <a:normAutofit/>
          </a:bodyPr>
          <a:lstStyle/>
          <a:p>
            <a:pPr algn="r" rtl="1"/>
            <a:r>
              <a:rPr lang="fa-IR" sz="2800" dirty="0"/>
              <a:t>الگوبرداری بر مبنای اینکه چه چیزهایی با هم مقایسه می شوند: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628800"/>
            <a:ext cx="8043664" cy="4873752"/>
          </a:xfrm>
        </p:spPr>
        <p:txBody>
          <a:bodyPr/>
          <a:lstStyle/>
          <a:p>
            <a:pPr algn="r" rtl="1"/>
            <a:endParaRPr lang="en-US" dirty="0"/>
          </a:p>
          <a:p>
            <a:pPr algn="r" rtl="1"/>
            <a:r>
              <a:rPr lang="fa-IR" dirty="0"/>
              <a:t>مقایسه بر اساس عملکرد</a:t>
            </a:r>
          </a:p>
          <a:p>
            <a:endParaRPr lang="fa-IR" dirty="0"/>
          </a:p>
          <a:p>
            <a:pPr algn="r" rtl="1"/>
            <a:r>
              <a:rPr lang="fa-IR" dirty="0"/>
              <a:t>مقایسه بر اساس فرایندهای کاری</a:t>
            </a:r>
          </a:p>
          <a:p>
            <a:endParaRPr lang="fa-IR" dirty="0"/>
          </a:p>
          <a:p>
            <a:pPr algn="just" rtl="1"/>
            <a:r>
              <a:rPr lang="fa-IR" dirty="0"/>
              <a:t>مقایسه راهبردی (استراتژیک):استراتژی سازمانها با هم مقایسه می شوند.در این نوع الگوبرداری ازطریق بررسی و آزمون استراتژی های بلندمدت و رویکردهای عمومی یک سازمان ، عملکرد بلندمدت سازمان را بهبود خواهد بخشید.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D3CBEBF-9249-4AAE-8974-2B75E2DCC787}" type="slidenum">
              <a:rPr lang="fa-IR" smtClean="0"/>
              <a:pPr/>
              <a:t>20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39016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/>
              <a:t>فرآیند الگوبرداری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fa-IR" dirty="0"/>
              <a:t>تشخیص موضوع های مقایسه</a:t>
            </a:r>
          </a:p>
          <a:p>
            <a:pPr algn="r" rtl="1"/>
            <a:endParaRPr lang="fa-IR" dirty="0"/>
          </a:p>
          <a:p>
            <a:pPr algn="r" rtl="1"/>
            <a:r>
              <a:rPr lang="fa-IR" dirty="0"/>
              <a:t>تعیین الگوی مقایسه</a:t>
            </a:r>
          </a:p>
          <a:p>
            <a:pPr algn="r" rtl="1"/>
            <a:endParaRPr lang="fa-IR" dirty="0"/>
          </a:p>
          <a:p>
            <a:pPr algn="r" rtl="1"/>
            <a:r>
              <a:rPr lang="fa-IR" dirty="0"/>
              <a:t>تشخیص روش جمع آوری داده ها</a:t>
            </a:r>
          </a:p>
          <a:p>
            <a:pPr algn="r" rtl="1"/>
            <a:endParaRPr lang="fa-IR" dirty="0"/>
          </a:p>
          <a:p>
            <a:pPr algn="r" rtl="1"/>
            <a:r>
              <a:rPr lang="fa-IR" dirty="0"/>
              <a:t>انجام مقایسه و یافتن تفاوتها</a:t>
            </a:r>
          </a:p>
          <a:p>
            <a:pPr algn="r" rtl="1"/>
            <a:endParaRPr lang="fa-IR" dirty="0"/>
          </a:p>
          <a:p>
            <a:pPr algn="r" rtl="1"/>
            <a:r>
              <a:rPr lang="fa-IR" dirty="0"/>
              <a:t>تعیین هدف عملکرد و آماده کردن طرح اجرایی</a:t>
            </a:r>
          </a:p>
          <a:p>
            <a:pPr algn="r" rtl="1"/>
            <a:endParaRPr lang="fa-IR" dirty="0"/>
          </a:p>
          <a:p>
            <a:pPr algn="r" rtl="1"/>
            <a:r>
              <a:rPr lang="fa-IR" dirty="0"/>
              <a:t>اجرا کردن ،اخذ نتیجه و دوباره مقایسه کردن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D3CBEBF-9249-4AAE-8974-2B75E2DCC787}" type="slidenum">
              <a:rPr lang="fa-IR" smtClean="0"/>
              <a:pPr/>
              <a:t>21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004081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fa-IR" sz="2800" dirty="0"/>
              <a:t>گام های عملی الگوبرداری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/>
          </a:bodyPr>
          <a:lstStyle/>
          <a:p>
            <a:pPr marL="651510" indent="-514350" algn="justLow" rtl="1"/>
            <a:r>
              <a:rPr lang="ar-SA" sz="2400" dirty="0">
                <a:latin typeface="B Naznin"/>
                <a:cs typeface="B Nazanin" pitchFamily="2" charset="-78"/>
              </a:rPr>
              <a:t>اصولا فرايند كار در الگوبرداري به فرهنگ و شرايط هر محيط وابسته است اما به طور كلي در هر شرايط </a:t>
            </a:r>
            <a:r>
              <a:rPr lang="fa-IR" sz="2400" dirty="0">
                <a:latin typeface="B Naznin"/>
                <a:cs typeface="B Nazanin" pitchFamily="2" charset="-78"/>
              </a:rPr>
              <a:t>شش</a:t>
            </a:r>
            <a:r>
              <a:rPr lang="ar-SA" sz="2400" dirty="0">
                <a:latin typeface="B Naznin"/>
                <a:cs typeface="B Nazanin" pitchFamily="2" charset="-78"/>
              </a:rPr>
              <a:t> مرحله كلي به شرح زير حاكمند كه الگوي كلي كار را تعريف مي‏نمايند</a:t>
            </a:r>
            <a:r>
              <a:rPr lang="fa-IR" sz="2400" dirty="0">
                <a:latin typeface="B Naznin"/>
                <a:cs typeface="B Nazanin" pitchFamily="2" charset="-78"/>
              </a:rPr>
              <a:t>:</a:t>
            </a:r>
            <a:r>
              <a:rPr lang="ar-SA" sz="2400" dirty="0">
                <a:latin typeface="B Naznin"/>
                <a:cs typeface="B Nazanin" pitchFamily="2" charset="-78"/>
              </a:rPr>
              <a:t> </a:t>
            </a:r>
            <a:endParaRPr lang="en-US" sz="2400" dirty="0">
              <a:latin typeface="B Naznin"/>
              <a:cs typeface="B Nazanin" pitchFamily="2" charset="-78"/>
            </a:endParaRPr>
          </a:p>
          <a:p>
            <a:pPr marL="651510" indent="-514350" algn="justLow">
              <a:buNone/>
            </a:pPr>
            <a:endParaRPr lang="en-GB" dirty="0">
              <a:latin typeface="B Naznin"/>
              <a:cs typeface="B Nazanin" pitchFamily="2" charset="-78"/>
            </a:endParaRPr>
          </a:p>
          <a:p>
            <a:pPr marL="651510" indent="-514350" algn="justLow" rtl="0">
              <a:buAutoNum type="arabicPeriod"/>
            </a:pPr>
            <a:r>
              <a:rPr lang="en-GB" dirty="0">
                <a:cs typeface="B Nazanin" pitchFamily="2" charset="-78"/>
              </a:rPr>
              <a:t>Decide what to Benchmark</a:t>
            </a:r>
            <a:r>
              <a:rPr lang="en-US" dirty="0">
                <a:cs typeface="B Nazanin" pitchFamily="2" charset="-78"/>
              </a:rPr>
              <a:t>(planning)</a:t>
            </a:r>
            <a:endParaRPr lang="en-GB" dirty="0">
              <a:cs typeface="B Nazanin" pitchFamily="2" charset="-78"/>
            </a:endParaRPr>
          </a:p>
          <a:p>
            <a:pPr marL="651510" indent="-514350" algn="justLow" rtl="0">
              <a:buAutoNum type="arabicPeriod"/>
            </a:pPr>
            <a:r>
              <a:rPr lang="en-GB" dirty="0">
                <a:cs typeface="B Nazanin" pitchFamily="2" charset="-78"/>
              </a:rPr>
              <a:t>Understand current performance(searching)</a:t>
            </a:r>
          </a:p>
          <a:p>
            <a:pPr marL="651510" indent="-514350" algn="justLow" rtl="0">
              <a:buAutoNum type="arabicPeriod"/>
            </a:pPr>
            <a:r>
              <a:rPr lang="en-GB" dirty="0">
                <a:cs typeface="B Nazanin" pitchFamily="2" charset="-78"/>
              </a:rPr>
              <a:t>Observing</a:t>
            </a:r>
          </a:p>
          <a:p>
            <a:pPr marL="651510" indent="-514350" algn="justLow" rtl="0">
              <a:buAutoNum type="arabicPeriod"/>
            </a:pPr>
            <a:r>
              <a:rPr lang="en-GB" dirty="0">
                <a:cs typeface="B Nazanin" pitchFamily="2" charset="-78"/>
              </a:rPr>
              <a:t>Study others</a:t>
            </a:r>
            <a:r>
              <a:rPr lang="en-US" dirty="0">
                <a:cs typeface="B Nazanin" pitchFamily="2" charset="-78"/>
              </a:rPr>
              <a:t>(analysis)</a:t>
            </a:r>
            <a:endParaRPr lang="en-GB" dirty="0">
              <a:cs typeface="B Nazanin" pitchFamily="2" charset="-78"/>
            </a:endParaRPr>
          </a:p>
          <a:p>
            <a:pPr marL="651510" indent="-514350" algn="justLow" rtl="0">
              <a:buAutoNum type="arabicPeriod"/>
            </a:pPr>
            <a:r>
              <a:rPr lang="en-GB" dirty="0">
                <a:cs typeface="B Nazanin" pitchFamily="2" charset="-78"/>
              </a:rPr>
              <a:t>Adapting</a:t>
            </a:r>
          </a:p>
          <a:p>
            <a:pPr marL="651510" indent="-514350" algn="justLow" rtl="0">
              <a:buAutoNum type="arabicPeriod"/>
            </a:pPr>
            <a:r>
              <a:rPr lang="en-GB" dirty="0">
                <a:cs typeface="B Nazanin" pitchFamily="2" charset="-78"/>
              </a:rPr>
              <a:t>improvement</a:t>
            </a:r>
          </a:p>
          <a:p>
            <a:pPr marL="651510" indent="-514350" algn="justLow" rtl="0">
              <a:buNone/>
            </a:pPr>
            <a:endParaRPr lang="en-GB" dirty="0">
              <a:cs typeface="B Nazanin" pitchFamily="2" charset="-78"/>
            </a:endParaRPr>
          </a:p>
        </p:txBody>
      </p:sp>
      <p:grpSp>
        <p:nvGrpSpPr>
          <p:cNvPr id="4" name="Group 20"/>
          <p:cNvGrpSpPr>
            <a:grpSpLocks/>
          </p:cNvGrpSpPr>
          <p:nvPr/>
        </p:nvGrpSpPr>
        <p:grpSpPr bwMode="auto">
          <a:xfrm rot="436484">
            <a:off x="285382" y="5570195"/>
            <a:ext cx="7543338" cy="1602500"/>
            <a:chOff x="528" y="1824"/>
            <a:chExt cx="4416" cy="768"/>
          </a:xfrm>
          <a:scene3d>
            <a:camera prst="isometricOffAxis1Top"/>
            <a:lightRig rig="threePt" dir="t"/>
          </a:scene3d>
        </p:grpSpPr>
        <p:sp>
          <p:nvSpPr>
            <p:cNvPr id="5" name="AutoShape 15"/>
            <p:cNvSpPr>
              <a:spLocks noChangeArrowheads="1"/>
            </p:cNvSpPr>
            <p:nvPr/>
          </p:nvSpPr>
          <p:spPr bwMode="auto">
            <a:xfrm>
              <a:off x="528" y="1824"/>
              <a:ext cx="1104" cy="768"/>
            </a:xfrm>
            <a:prstGeom prst="homePlate">
              <a:avLst>
                <a:gd name="adj" fmla="val 35938"/>
              </a:avLst>
            </a:prstGeom>
            <a:gradFill rotWithShape="0">
              <a:gsLst>
                <a:gs pos="0">
                  <a:srgbClr val="9E0606">
                    <a:gamma/>
                    <a:tint val="0"/>
                    <a:invGamma/>
                  </a:srgbClr>
                </a:gs>
                <a:gs pos="100000">
                  <a:srgbClr val="9E060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CCFF33"/>
              </a:solidFill>
              <a:miter lim="800000"/>
              <a:headEnd/>
              <a:tailEnd/>
            </a:ln>
            <a:effectLst/>
            <a:sp3d>
              <a:bevelT w="114300" prst="artDeco"/>
            </a:sp3d>
          </p:spPr>
          <p:txBody>
            <a:bodyPr wrap="none" anchor="ctr"/>
            <a:lstStyle/>
            <a:p>
              <a:pPr algn="ctr">
                <a:defRPr/>
              </a:pPr>
              <a:r>
                <a:rPr kumimoji="1" lang="ar-SA" sz="2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  <a:cs typeface="B Mitra" pitchFamily="2" charset="-78"/>
                </a:rPr>
                <a:t>طرح‏ريزي</a:t>
              </a:r>
              <a:endParaRPr kumimoji="1"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B Mitra" pitchFamily="2" charset="-78"/>
              </a:endParaRPr>
            </a:p>
          </p:txBody>
        </p:sp>
        <p:sp>
          <p:nvSpPr>
            <p:cNvPr id="6" name="AutoShape 16"/>
            <p:cNvSpPr>
              <a:spLocks noChangeArrowheads="1"/>
            </p:cNvSpPr>
            <p:nvPr/>
          </p:nvSpPr>
          <p:spPr bwMode="auto">
            <a:xfrm>
              <a:off x="1344" y="1824"/>
              <a:ext cx="1200" cy="768"/>
            </a:xfrm>
            <a:prstGeom prst="chevron">
              <a:avLst>
                <a:gd name="adj" fmla="val 38672"/>
              </a:avLst>
            </a:prstGeom>
            <a:gradFill rotWithShape="0">
              <a:gsLst>
                <a:gs pos="0">
                  <a:srgbClr val="BF0707">
                    <a:gamma/>
                    <a:tint val="0"/>
                    <a:invGamma/>
                  </a:srgbClr>
                </a:gs>
                <a:gs pos="100000">
                  <a:srgbClr val="BF0707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CCFF33"/>
              </a:solidFill>
              <a:miter lim="800000"/>
              <a:headEnd/>
              <a:tailEnd/>
            </a:ln>
            <a:effectLst/>
            <a:sp3d>
              <a:bevelT w="114300" prst="artDeco"/>
            </a:sp3d>
          </p:spPr>
          <p:txBody>
            <a:bodyPr wrap="none" anchor="ctr"/>
            <a:lstStyle/>
            <a:p>
              <a:pPr algn="r">
                <a:defRPr/>
              </a:pPr>
              <a:r>
                <a:rPr kumimoji="1" lang="ar-SA" sz="2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  <a:cs typeface="B Mitra" pitchFamily="2" charset="-78"/>
                </a:rPr>
                <a:t>جستجو</a:t>
              </a:r>
              <a:endParaRPr kumimoji="1"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B Mitra" pitchFamily="2" charset="-78"/>
              </a:endParaRPr>
            </a:p>
          </p:txBody>
        </p:sp>
        <p:sp>
          <p:nvSpPr>
            <p:cNvPr id="7" name="AutoShape 17"/>
            <p:cNvSpPr>
              <a:spLocks noChangeArrowheads="1"/>
            </p:cNvSpPr>
            <p:nvPr/>
          </p:nvSpPr>
          <p:spPr bwMode="auto">
            <a:xfrm>
              <a:off x="2238" y="1824"/>
              <a:ext cx="1200" cy="768"/>
            </a:xfrm>
            <a:prstGeom prst="chevron">
              <a:avLst>
                <a:gd name="adj" fmla="val 39063"/>
              </a:avLst>
            </a:prstGeom>
            <a:gradFill rotWithShape="0">
              <a:gsLst>
                <a:gs pos="0">
                  <a:srgbClr val="F84040">
                    <a:gamma/>
                    <a:tint val="0"/>
                    <a:invGamma/>
                  </a:srgbClr>
                </a:gs>
                <a:gs pos="100000">
                  <a:srgbClr val="F8404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CCFF33"/>
              </a:solidFill>
              <a:miter lim="800000"/>
              <a:headEnd/>
              <a:tailEnd/>
            </a:ln>
            <a:effectLst/>
            <a:sp3d>
              <a:bevelT w="114300" prst="artDeco"/>
            </a:sp3d>
          </p:spPr>
          <p:txBody>
            <a:bodyPr wrap="none" anchor="ctr"/>
            <a:lstStyle/>
            <a:p>
              <a:pPr algn="r">
                <a:defRPr/>
              </a:pPr>
              <a:r>
                <a:rPr kumimoji="1" lang="ar-SA" sz="2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  <a:cs typeface="B Mitra" pitchFamily="2" charset="-78"/>
                </a:rPr>
                <a:t>مشاهده</a:t>
              </a:r>
              <a:endParaRPr kumimoji="1"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B Mitra" pitchFamily="2" charset="-78"/>
              </a:endParaRPr>
            </a:p>
          </p:txBody>
        </p:sp>
        <p:sp>
          <p:nvSpPr>
            <p:cNvPr id="8" name="AutoShape 18"/>
            <p:cNvSpPr>
              <a:spLocks noChangeArrowheads="1"/>
            </p:cNvSpPr>
            <p:nvPr/>
          </p:nvSpPr>
          <p:spPr bwMode="auto">
            <a:xfrm>
              <a:off x="3888" y="1824"/>
              <a:ext cx="1056" cy="768"/>
            </a:xfrm>
            <a:prstGeom prst="chevron">
              <a:avLst>
                <a:gd name="adj" fmla="val 30727"/>
              </a:avLst>
            </a:prstGeom>
            <a:gradFill rotWithShape="0">
              <a:gsLst>
                <a:gs pos="0">
                  <a:srgbClr val="FCAAAA">
                    <a:gamma/>
                    <a:tint val="0"/>
                    <a:invGamma/>
                  </a:srgbClr>
                </a:gs>
                <a:gs pos="100000">
                  <a:srgbClr val="FCAAAA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CCFF33"/>
              </a:solidFill>
              <a:miter lim="800000"/>
              <a:headEnd/>
              <a:tailEnd/>
            </a:ln>
            <a:effectLst/>
            <a:sp3d>
              <a:bevelT w="114300" prst="artDeco"/>
            </a:sp3d>
          </p:spPr>
          <p:txBody>
            <a:bodyPr wrap="none" anchor="ctr"/>
            <a:lstStyle/>
            <a:p>
              <a:pPr algn="r">
                <a:defRPr/>
              </a:pPr>
              <a:r>
                <a:rPr kumimoji="1" lang="ar-SA" sz="2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  <a:cs typeface="B Mitra" pitchFamily="2" charset="-78"/>
                </a:rPr>
                <a:t>انطباق</a:t>
              </a:r>
              <a:endParaRPr kumimoji="1"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B Mitra" pitchFamily="2" charset="-78"/>
              </a:endParaRPr>
            </a:p>
          </p:txBody>
        </p:sp>
        <p:sp>
          <p:nvSpPr>
            <p:cNvPr id="9" name="AutoShape 19"/>
            <p:cNvSpPr>
              <a:spLocks noChangeArrowheads="1"/>
            </p:cNvSpPr>
            <p:nvPr/>
          </p:nvSpPr>
          <p:spPr bwMode="auto">
            <a:xfrm>
              <a:off x="3168" y="1824"/>
              <a:ext cx="960" cy="768"/>
            </a:xfrm>
            <a:prstGeom prst="chevron">
              <a:avLst>
                <a:gd name="adj" fmla="val 31250"/>
              </a:avLst>
            </a:prstGeom>
            <a:gradFill rotWithShape="0">
              <a:gsLst>
                <a:gs pos="0">
                  <a:srgbClr val="FA7878">
                    <a:gamma/>
                    <a:tint val="0"/>
                    <a:invGamma/>
                  </a:srgbClr>
                </a:gs>
                <a:gs pos="100000">
                  <a:srgbClr val="FA7878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CCFF33"/>
              </a:solidFill>
              <a:miter lim="800000"/>
              <a:headEnd/>
              <a:tailEnd/>
            </a:ln>
            <a:effectLst/>
            <a:sp3d>
              <a:bevelT w="114300" prst="artDeco"/>
            </a:sp3d>
          </p:spPr>
          <p:txBody>
            <a:bodyPr wrap="none" anchor="ctr"/>
            <a:lstStyle/>
            <a:p>
              <a:pPr algn="r">
                <a:defRPr/>
              </a:pPr>
              <a:r>
                <a:rPr kumimoji="1" lang="ar-SA" sz="2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  <a:cs typeface="B Mitra" pitchFamily="2" charset="-78"/>
                </a:rPr>
                <a:t>تحليل</a:t>
              </a:r>
              <a:endParaRPr kumimoji="1"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B Mitra" pitchFamily="2" charset="-78"/>
              </a:endParaRPr>
            </a:p>
          </p:txBody>
        </p:sp>
      </p:grpSp>
      <p:cxnSp>
        <p:nvCxnSpPr>
          <p:cNvPr id="11" name="Straight Arrow Connector 10"/>
          <p:cNvCxnSpPr/>
          <p:nvPr/>
        </p:nvCxnSpPr>
        <p:spPr>
          <a:xfrm>
            <a:off x="2971705" y="4293096"/>
            <a:ext cx="4277131" cy="329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7216861" y="4132868"/>
            <a:ext cx="157163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itchFamily="2" charset="-78"/>
              </a:rPr>
              <a:t>فاز مشاهده</a:t>
            </a:r>
            <a:endParaRPr lang="en-US" dirty="0">
              <a:cs typeface="B Nazanin" pitchFamily="2" charset="-78"/>
            </a:endParaRPr>
          </a:p>
        </p:txBody>
      </p:sp>
      <p:cxnSp>
        <p:nvCxnSpPr>
          <p:cNvPr id="18" name="Straight Arrow Connector 17"/>
          <p:cNvCxnSpPr>
            <a:endCxn id="19" idx="1"/>
          </p:cNvCxnSpPr>
          <p:nvPr/>
        </p:nvCxnSpPr>
        <p:spPr>
          <a:xfrm>
            <a:off x="3929058" y="5286388"/>
            <a:ext cx="32861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7215206" y="5072074"/>
            <a:ext cx="157163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itchFamily="2" charset="-78"/>
              </a:rPr>
              <a:t>فاز تطبیق</a:t>
            </a:r>
            <a:endParaRPr lang="en-US" dirty="0">
              <a:cs typeface="B Nazanin" pitchFamily="2" charset="-78"/>
            </a:endParaRPr>
          </a:p>
        </p:txBody>
      </p:sp>
      <p:cxnSp>
        <p:nvCxnSpPr>
          <p:cNvPr id="20" name="Straight Arrow Connector 19"/>
          <p:cNvCxnSpPr>
            <a:endCxn id="21" idx="1"/>
          </p:cNvCxnSpPr>
          <p:nvPr/>
        </p:nvCxnSpPr>
        <p:spPr>
          <a:xfrm>
            <a:off x="3857620" y="5774695"/>
            <a:ext cx="335758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215206" y="5560381"/>
            <a:ext cx="157163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itchFamily="2" charset="-78"/>
              </a:rPr>
              <a:t>فاز بهبود</a:t>
            </a:r>
            <a:endParaRPr lang="en-US" dirty="0">
              <a:cs typeface="B Nazanin" pitchFamily="2" charset="-78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6300192" y="3429001"/>
            <a:ext cx="915014" cy="115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7215206" y="3143248"/>
            <a:ext cx="157160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itchFamily="2" charset="-78"/>
              </a:rPr>
              <a:t>فاز طرح ريزي</a:t>
            </a:r>
            <a:endParaRPr lang="en-US" dirty="0">
              <a:cs typeface="B Nazanin" pitchFamily="2" charset="-78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6643702" y="3857628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7215206" y="3643314"/>
            <a:ext cx="157160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>
                <a:cs typeface="B Nazanin" pitchFamily="2" charset="-78"/>
              </a:rPr>
              <a:t>فاز جستجو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D3CBEBF-9249-4AAE-8974-2B75E2DCC787}" type="slidenum">
              <a:rPr lang="fa-IR" smtClean="0"/>
              <a:pPr/>
              <a:t>22</a:t>
            </a:fld>
            <a:endParaRPr lang="fa-IR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4427984" y="4864096"/>
            <a:ext cx="2808312" cy="5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7215206" y="4591069"/>
            <a:ext cx="157163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itchFamily="2" charset="-78"/>
              </a:rPr>
              <a:t>فاز تجزیه و تحلیل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30" name="AutoShape 18"/>
          <p:cNvSpPr>
            <a:spLocks noChangeArrowheads="1"/>
          </p:cNvSpPr>
          <p:nvPr/>
        </p:nvSpPr>
        <p:spPr bwMode="auto">
          <a:xfrm rot="436484">
            <a:off x="6996409" y="5463522"/>
            <a:ext cx="1803842" cy="1602500"/>
          </a:xfrm>
          <a:prstGeom prst="chevron">
            <a:avLst>
              <a:gd name="adj" fmla="val 30727"/>
            </a:avLst>
          </a:prstGeom>
          <a:gradFill rotWithShape="0">
            <a:gsLst>
              <a:gs pos="0">
                <a:srgbClr val="FCAAAA">
                  <a:gamma/>
                  <a:tint val="0"/>
                  <a:invGamma/>
                </a:srgbClr>
              </a:gs>
              <a:gs pos="100000">
                <a:srgbClr val="FCAAAA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CCFF33"/>
            </a:solidFill>
            <a:miter lim="800000"/>
            <a:headEnd/>
            <a:tailEnd/>
          </a:ln>
          <a:effectLst/>
          <a:scene3d>
            <a:camera prst="isometricOffAxis1Top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r">
              <a:defRPr/>
            </a:pPr>
            <a:r>
              <a:rPr kumimoji="1" lang="fa-I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B Mitra" pitchFamily="2" charset="-78"/>
              </a:rPr>
              <a:t>بهبود</a:t>
            </a:r>
            <a:endParaRPr kumimoji="1"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B Mitra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rmAutofit/>
          </a:bodyPr>
          <a:lstStyle/>
          <a:p>
            <a:pPr algn="l" rtl="0"/>
            <a:r>
              <a:rPr lang="en-US" sz="2800" dirty="0" err="1"/>
              <a:t>Planing</a:t>
            </a:r>
            <a:endParaRPr lang="fa-I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8258204" cy="5500702"/>
          </a:xfrm>
        </p:spPr>
        <p:txBody>
          <a:bodyPr>
            <a:normAutofit/>
          </a:bodyPr>
          <a:lstStyle/>
          <a:p>
            <a:pPr marL="651510" indent="-514350" algn="justLow" rtl="1"/>
            <a:r>
              <a:rPr lang="fa-IR" dirty="0">
                <a:cs typeface="B Nazanin" pitchFamily="2" charset="-78"/>
              </a:rPr>
              <a:t>اقدامات لازم در اين مرحله به اين صورت خلاصه مي‌شود :</a:t>
            </a:r>
          </a:p>
          <a:p>
            <a:pPr marL="651510" indent="-514350" algn="justLow" rtl="1"/>
            <a:endParaRPr lang="fa-IR" dirty="0">
              <a:cs typeface="B Nazanin" pitchFamily="2" charset="-78"/>
            </a:endParaRPr>
          </a:p>
          <a:p>
            <a:pPr marL="594360" indent="-457200" algn="justLow" rtl="1">
              <a:buFont typeface="+mj-lt"/>
              <a:buAutoNum type="arabicParenR"/>
            </a:pPr>
            <a:r>
              <a:rPr lang="fa-IR" dirty="0">
                <a:cs typeface="B Nazanin" pitchFamily="2" charset="-78"/>
              </a:rPr>
              <a:t>انتخاب فرآیندی که براساس استراتژی شرکت باید الگوپذیر شود.</a:t>
            </a:r>
          </a:p>
          <a:p>
            <a:pPr marL="594360" indent="-457200" algn="justLow" rtl="1">
              <a:buFont typeface="+mj-lt"/>
              <a:buAutoNum type="arabicParenR"/>
            </a:pPr>
            <a:endParaRPr lang="fa-IR" dirty="0">
              <a:cs typeface="B Nazanin" pitchFamily="2" charset="-78"/>
            </a:endParaRPr>
          </a:p>
          <a:p>
            <a:pPr marL="594360" indent="-457200" algn="justLow" rtl="1">
              <a:buFont typeface="+mj-lt"/>
              <a:buAutoNum type="arabicParenR"/>
            </a:pPr>
            <a:r>
              <a:rPr lang="fa-IR" dirty="0">
                <a:cs typeface="B Nazanin" pitchFamily="2" charset="-78"/>
              </a:rPr>
              <a:t>تشکیل تیم الگوبرداری</a:t>
            </a:r>
          </a:p>
          <a:p>
            <a:pPr marL="594360" indent="-457200" algn="justLow" rtl="1">
              <a:buFont typeface="+mj-lt"/>
              <a:buAutoNum type="arabicParenR"/>
            </a:pPr>
            <a:endParaRPr lang="fa-IR" dirty="0">
              <a:cs typeface="B Nazanin" pitchFamily="2" charset="-78"/>
            </a:endParaRPr>
          </a:p>
          <a:p>
            <a:pPr marL="594360" indent="-457200" algn="justLow" rtl="1">
              <a:buFont typeface="+mj-lt"/>
              <a:buAutoNum type="arabicParenR"/>
            </a:pPr>
            <a:r>
              <a:rPr lang="fa-IR" dirty="0">
                <a:cs typeface="B Nazanin" pitchFamily="2" charset="-78"/>
              </a:rPr>
              <a:t>درک و مستندسازی فرآیندی که الگوپذیر میشود.</a:t>
            </a:r>
          </a:p>
          <a:p>
            <a:pPr marL="594360" indent="-457200" algn="justLow" rtl="1">
              <a:buFont typeface="+mj-lt"/>
              <a:buAutoNum type="arabicParenR"/>
            </a:pPr>
            <a:endParaRPr lang="fa-IR" dirty="0">
              <a:cs typeface="B Nazanin" pitchFamily="2" charset="-78"/>
            </a:endParaRPr>
          </a:p>
          <a:p>
            <a:pPr marL="594360" indent="-457200" algn="justLow" rtl="1">
              <a:buFont typeface="+mj-lt"/>
              <a:buAutoNum type="arabicParenR"/>
            </a:pPr>
            <a:r>
              <a:rPr lang="fa-IR" dirty="0">
                <a:cs typeface="B Nazanin" pitchFamily="2" charset="-78"/>
              </a:rPr>
              <a:t>ایجاد معیارهای اندازه گیری عملکرد فرآیند</a:t>
            </a:r>
          </a:p>
          <a:p>
            <a:pPr marL="137160" indent="0" algn="justLow" rtl="1">
              <a:buNone/>
            </a:pPr>
            <a:endParaRPr lang="fa-IR" dirty="0">
              <a:cs typeface="B Nazanin" pitchFamily="2" charset="-78"/>
            </a:endParaRPr>
          </a:p>
          <a:p>
            <a:pPr marL="651510" indent="-514350" algn="justLow"/>
            <a:endParaRPr lang="fa-IR" dirty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D3CBEBF-9249-4AAE-8974-2B75E2DCC787}" type="slidenum">
              <a:rPr lang="fa-IR" smtClean="0"/>
              <a:pPr/>
              <a:t>23</a:t>
            </a:fld>
            <a:endParaRPr lang="fa-I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pPr algn="l" rtl="0"/>
            <a:r>
              <a:rPr lang="en-US" sz="2800" dirty="0"/>
              <a:t>Searching</a:t>
            </a:r>
            <a:endParaRPr lang="fa-I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412776"/>
            <a:ext cx="8258204" cy="4643470"/>
          </a:xfrm>
        </p:spPr>
        <p:txBody>
          <a:bodyPr>
            <a:normAutofit/>
          </a:bodyPr>
          <a:lstStyle/>
          <a:p>
            <a:pPr marL="651510" indent="-514350" algn="justLow" rtl="1"/>
            <a:r>
              <a:rPr lang="fa-IR" dirty="0">
                <a:cs typeface="B Nazanin" pitchFamily="2" charset="-78"/>
              </a:rPr>
              <a:t>اقدامات لازم در اين مرحله به اين صورت خلاصه مي‌شود :</a:t>
            </a:r>
          </a:p>
          <a:p>
            <a:pPr marL="651510" indent="-514350" algn="justLow" rtl="1"/>
            <a:endParaRPr lang="fa-IR" dirty="0">
              <a:solidFill>
                <a:srgbClr val="FF0000"/>
              </a:solidFill>
              <a:cs typeface="B Nazanin" pitchFamily="2" charset="-78"/>
            </a:endParaRPr>
          </a:p>
          <a:p>
            <a:pPr marL="651510" indent="-514350" algn="justLow" rtl="1">
              <a:buFont typeface="+mj-lt"/>
              <a:buAutoNum type="arabicParenR"/>
            </a:pPr>
            <a:r>
              <a:rPr lang="fa-IR" dirty="0">
                <a:cs typeface="B Nazanin" pitchFamily="2" charset="-78"/>
              </a:rPr>
              <a:t>طراحی فهرستی از معیارهایی که یک شرکت الگوشده مطلوب باید داشته باشد.</a:t>
            </a:r>
          </a:p>
          <a:p>
            <a:pPr marL="651510" indent="-514350" algn="justLow" rtl="1">
              <a:buFont typeface="+mj-lt"/>
              <a:buAutoNum type="arabicParenR"/>
            </a:pPr>
            <a:endParaRPr lang="fa-IR" dirty="0">
              <a:cs typeface="B Nazanin" pitchFamily="2" charset="-78"/>
            </a:endParaRPr>
          </a:p>
          <a:p>
            <a:pPr marL="651510" indent="-514350" algn="justLow" rtl="1">
              <a:buFont typeface="+mj-lt"/>
              <a:buAutoNum type="arabicParenR"/>
            </a:pPr>
            <a:r>
              <a:rPr lang="fa-IR" dirty="0">
                <a:cs typeface="B Nazanin" pitchFamily="2" charset="-78"/>
              </a:rPr>
              <a:t>جستجوی شرکتهای الگوی مستعد و بالقوه بر اساس معیارهای منتخب فوق</a:t>
            </a:r>
          </a:p>
          <a:p>
            <a:pPr marL="651510" indent="-514350" algn="justLow" rtl="1">
              <a:buFont typeface="+mj-lt"/>
              <a:buAutoNum type="arabicParenR"/>
            </a:pPr>
            <a:endParaRPr lang="fa-IR" dirty="0">
              <a:cs typeface="B Nazanin" pitchFamily="2" charset="-78"/>
            </a:endParaRPr>
          </a:p>
          <a:p>
            <a:pPr marL="651510" indent="-514350" algn="justLow" rtl="1">
              <a:buFont typeface="+mj-lt"/>
              <a:buAutoNum type="arabicParenR"/>
            </a:pPr>
            <a:r>
              <a:rPr lang="fa-IR" dirty="0">
                <a:cs typeface="B Nazanin" pitchFamily="2" charset="-78"/>
              </a:rPr>
              <a:t>مقایسه نامزدها و انتخاب بهترین گزینه مناسب برای الگوبرداری از آن</a:t>
            </a:r>
          </a:p>
          <a:p>
            <a:pPr marL="651510" indent="-514350" algn="justLow" rtl="1">
              <a:buFont typeface="+mj-lt"/>
              <a:buAutoNum type="arabicParenR"/>
            </a:pPr>
            <a:endParaRPr lang="fa-IR" dirty="0">
              <a:cs typeface="B Nazanin" pitchFamily="2" charset="-78"/>
            </a:endParaRPr>
          </a:p>
          <a:p>
            <a:pPr marL="651510" indent="-514350" algn="justLow" rtl="1">
              <a:buFont typeface="+mj-lt"/>
              <a:buAutoNum type="arabicParenR"/>
            </a:pPr>
            <a:r>
              <a:rPr lang="fa-IR" dirty="0">
                <a:cs typeface="B Nazanin" pitchFamily="2" charset="-78"/>
              </a:rPr>
              <a:t>برقراری ارتباط با الگو</a:t>
            </a:r>
            <a:endParaRPr lang="en-US" dirty="0">
              <a:cs typeface="B Nazanin" pitchFamily="2" charset="-78"/>
            </a:endParaRPr>
          </a:p>
          <a:p>
            <a:pPr marL="651510" indent="-514350" algn="justLow"/>
            <a:endParaRPr lang="fa-IR" dirty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D3CBEBF-9249-4AAE-8974-2B75E2DCC787}" type="slidenum">
              <a:rPr lang="fa-IR" smtClean="0"/>
              <a:pPr/>
              <a:t>24</a:t>
            </a:fld>
            <a:endParaRPr lang="fa-I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pPr algn="l" rtl="0"/>
            <a:r>
              <a:rPr lang="en-US" sz="2800" dirty="0"/>
              <a:t>Observing</a:t>
            </a:r>
            <a:endParaRPr lang="fa-I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700808"/>
            <a:ext cx="8258204" cy="4143404"/>
          </a:xfrm>
        </p:spPr>
        <p:txBody>
          <a:bodyPr>
            <a:normAutofit/>
          </a:bodyPr>
          <a:lstStyle/>
          <a:p>
            <a:pPr marL="651510" indent="-514350" algn="justLow" rtl="1"/>
            <a:r>
              <a:rPr lang="ar-SA" dirty="0">
                <a:cs typeface="B Nazanin" pitchFamily="2" charset="-78"/>
              </a:rPr>
              <a:t>اقدامات لازم در اين مرحله به اين صورت خلاصه مي‌شود :</a:t>
            </a:r>
            <a:endParaRPr lang="fa-IR" dirty="0">
              <a:cs typeface="B Nazanin" pitchFamily="2" charset="-78"/>
            </a:endParaRPr>
          </a:p>
          <a:p>
            <a:pPr marL="651510" indent="-514350" algn="justLow" rtl="1">
              <a:buNone/>
            </a:pPr>
            <a:endParaRPr lang="fa-IR" dirty="0">
              <a:cs typeface="B Nazanin" pitchFamily="2" charset="-78"/>
            </a:endParaRPr>
          </a:p>
          <a:p>
            <a:pPr marL="457200" indent="-457200" algn="r" rtl="1">
              <a:buFont typeface="+mj-lt"/>
              <a:buAutoNum type="arabicParenR"/>
            </a:pPr>
            <a:r>
              <a:rPr lang="fa-IR" dirty="0">
                <a:cs typeface="B Nazanin" pitchFamily="2" charset="-78"/>
              </a:rPr>
              <a:t>تشخیص نیازهای اطلاعاتی</a:t>
            </a:r>
          </a:p>
          <a:p>
            <a:pPr marL="457200" indent="-457200" algn="r" rtl="1">
              <a:buFont typeface="+mj-lt"/>
              <a:buAutoNum type="arabicParenR"/>
            </a:pPr>
            <a:endParaRPr lang="fa-IR" dirty="0">
              <a:cs typeface="B Nazanin" pitchFamily="2" charset="-78"/>
            </a:endParaRPr>
          </a:p>
          <a:p>
            <a:pPr marL="457200" indent="-457200" algn="r" rtl="1">
              <a:buFont typeface="+mj-lt"/>
              <a:buAutoNum type="arabicParenR"/>
            </a:pPr>
            <a:r>
              <a:rPr lang="fa-IR" dirty="0">
                <a:cs typeface="B Nazanin" pitchFamily="2" charset="-78"/>
              </a:rPr>
              <a:t>انتخاب روش یاوسیله برای جمع آوری اطلاعات و داده ها</a:t>
            </a:r>
          </a:p>
          <a:p>
            <a:pPr marL="457200" indent="-457200" algn="r" rtl="1">
              <a:buFont typeface="+mj-lt"/>
              <a:buAutoNum type="arabicParenR"/>
            </a:pPr>
            <a:endParaRPr lang="en-US" dirty="0">
              <a:cs typeface="B Nazanin" pitchFamily="2" charset="-78"/>
            </a:endParaRPr>
          </a:p>
          <a:p>
            <a:pPr marL="457200" indent="-457200" algn="r" rtl="1">
              <a:buFont typeface="+mj-lt"/>
              <a:buAutoNum type="arabicParenR"/>
            </a:pPr>
            <a:r>
              <a:rPr lang="fa-IR" dirty="0">
                <a:cs typeface="B Nazanin" pitchFamily="2" charset="-78"/>
              </a:rPr>
              <a:t>مشاهده و جمع آوری اطلاعات</a:t>
            </a:r>
            <a:endParaRPr lang="en-US" dirty="0">
              <a:cs typeface="B Nazanin" pitchFamily="2" charset="-78"/>
            </a:endParaRPr>
          </a:p>
          <a:p>
            <a:pPr marL="0" indent="0" algn="r" rtl="1">
              <a:buNone/>
            </a:pPr>
            <a:endParaRPr lang="en-US" sz="2400" dirty="0">
              <a:cs typeface="B Nazanin" pitchFamily="2" charset="-78"/>
            </a:endParaRPr>
          </a:p>
          <a:p>
            <a:pPr algn="r" rtl="1">
              <a:buNone/>
            </a:pPr>
            <a:endParaRPr lang="en-US" dirty="0">
              <a:cs typeface="B Nazanin" pitchFamily="2" charset="-78"/>
            </a:endParaRPr>
          </a:p>
          <a:p>
            <a:pPr marL="651510" indent="-514350" algn="justLow"/>
            <a:endParaRPr lang="fa-IR" dirty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D3CBEBF-9249-4AAE-8974-2B75E2DCC787}" type="slidenum">
              <a:rPr lang="fa-IR" smtClean="0"/>
              <a:pPr/>
              <a:t>25</a:t>
            </a:fld>
            <a:endParaRPr lang="fa-I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pPr algn="l" rtl="0"/>
            <a:r>
              <a:rPr lang="en-US" sz="2800" dirty="0"/>
              <a:t>Analysis</a:t>
            </a:r>
            <a:endParaRPr lang="fa-I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8258204" cy="4032448"/>
          </a:xfrm>
        </p:spPr>
        <p:txBody>
          <a:bodyPr>
            <a:normAutofit fontScale="92500" lnSpcReduction="20000"/>
          </a:bodyPr>
          <a:lstStyle/>
          <a:p>
            <a:pPr marL="651510" indent="-514350" algn="justLow" rtl="1"/>
            <a:r>
              <a:rPr lang="ar-SA" dirty="0">
                <a:cs typeface="B Nazanin" pitchFamily="2" charset="-78"/>
              </a:rPr>
              <a:t>اقدامات لازم در اين مرحله به اين صورت خلاصه مي‌شود :</a:t>
            </a:r>
            <a:endParaRPr lang="fa-IR" dirty="0">
              <a:cs typeface="B Nazanin" pitchFamily="2" charset="-78"/>
            </a:endParaRPr>
          </a:p>
          <a:p>
            <a:pPr marL="651510" indent="-514350" algn="justLow" rtl="1">
              <a:buNone/>
            </a:pPr>
            <a:r>
              <a:rPr lang="fa-IR" dirty="0">
                <a:cs typeface="B Nazanin" pitchFamily="2" charset="-78"/>
              </a:rPr>
              <a:t>	</a:t>
            </a:r>
          </a:p>
          <a:p>
            <a:pPr marL="651510" indent="-514350" algn="justLow" rtl="1">
              <a:buFont typeface="+mj-lt"/>
              <a:buAutoNum type="arabicParenR"/>
            </a:pPr>
            <a:r>
              <a:rPr lang="fa-IR" dirty="0">
                <a:cs typeface="B Nazanin" pitchFamily="2" charset="-78"/>
              </a:rPr>
              <a:t>مرتب سازی و جمع آوری داده ها و اطلاعات</a:t>
            </a:r>
          </a:p>
          <a:p>
            <a:pPr marL="651510" indent="-514350" algn="justLow" rtl="1">
              <a:buFont typeface="+mj-lt"/>
              <a:buAutoNum type="arabicParenR"/>
            </a:pPr>
            <a:endParaRPr lang="fa-IR" dirty="0">
              <a:cs typeface="B Nazanin" pitchFamily="2" charset="-78"/>
            </a:endParaRPr>
          </a:p>
          <a:p>
            <a:pPr marL="651510" indent="-514350" algn="justLow" rtl="1">
              <a:buFont typeface="+mj-lt"/>
              <a:buAutoNum type="arabicParenR"/>
            </a:pPr>
            <a:r>
              <a:rPr lang="fa-IR" dirty="0">
                <a:cs typeface="B Nazanin" pitchFamily="2" charset="-78"/>
              </a:rPr>
              <a:t>کنترل کیفیت داده ها و اطلاعات</a:t>
            </a:r>
          </a:p>
          <a:p>
            <a:pPr marL="651510" indent="-514350" algn="justLow" rtl="1">
              <a:buFont typeface="+mj-lt"/>
              <a:buAutoNum type="arabicParenR"/>
            </a:pPr>
            <a:endParaRPr lang="fa-IR" dirty="0">
              <a:cs typeface="B Nazanin" pitchFamily="2" charset="-78"/>
            </a:endParaRPr>
          </a:p>
          <a:p>
            <a:pPr marL="651510" indent="-514350" algn="justLow" rtl="1">
              <a:buFont typeface="+mj-lt"/>
              <a:buAutoNum type="arabicParenR"/>
            </a:pPr>
            <a:r>
              <a:rPr lang="fa-IR" dirty="0">
                <a:cs typeface="B Nazanin" pitchFamily="2" charset="-78"/>
              </a:rPr>
              <a:t>نرمال سازی داده ها</a:t>
            </a:r>
          </a:p>
          <a:p>
            <a:pPr marL="651510" indent="-514350" algn="justLow" rtl="1">
              <a:buFont typeface="+mj-lt"/>
              <a:buAutoNum type="arabicParenR"/>
            </a:pPr>
            <a:endParaRPr lang="fa-IR" dirty="0">
              <a:cs typeface="B Nazanin" pitchFamily="2" charset="-78"/>
            </a:endParaRPr>
          </a:p>
          <a:p>
            <a:pPr marL="651510" indent="-514350" algn="justLow" rtl="1">
              <a:buFont typeface="+mj-lt"/>
              <a:buAutoNum type="arabicParenR"/>
            </a:pPr>
            <a:r>
              <a:rPr lang="fa-IR" dirty="0">
                <a:cs typeface="B Nazanin" pitchFamily="2" charset="-78"/>
              </a:rPr>
              <a:t>تشخیص فاصله و شکاف در عملکردها</a:t>
            </a:r>
          </a:p>
          <a:p>
            <a:pPr marL="651510" indent="-514350" algn="justLow" rtl="1">
              <a:buFont typeface="+mj-lt"/>
              <a:buAutoNum type="arabicParenR"/>
            </a:pPr>
            <a:endParaRPr lang="fa-IR" dirty="0">
              <a:cs typeface="B Nazanin" pitchFamily="2" charset="-78"/>
            </a:endParaRPr>
          </a:p>
          <a:p>
            <a:pPr marL="651510" indent="-514350" algn="justLow" rtl="1">
              <a:buFont typeface="+mj-lt"/>
              <a:buAutoNum type="arabicParenR"/>
            </a:pPr>
            <a:r>
              <a:rPr lang="fa-IR" dirty="0">
                <a:cs typeface="B Nazanin" pitchFamily="2" charset="-78"/>
              </a:rPr>
              <a:t>تشخیص علل فاصله در عملکردها</a:t>
            </a:r>
          </a:p>
          <a:p>
            <a:pPr marL="651510" indent="-514350" algn="justLow">
              <a:buNone/>
            </a:pPr>
            <a:endParaRPr lang="fa-IR" dirty="0">
              <a:cs typeface="B Nazanin" pitchFamily="2" charset="-78"/>
            </a:endParaRPr>
          </a:p>
          <a:p>
            <a:pPr marL="651510" indent="-514350" algn="justLow">
              <a:buNone/>
            </a:pPr>
            <a:endParaRPr lang="fa-IR" dirty="0">
              <a:cs typeface="B Nazanin" pitchFamily="2" charset="-78"/>
            </a:endParaRPr>
          </a:p>
          <a:p>
            <a:pPr marL="651510" indent="-514350" algn="justLow">
              <a:buNone/>
            </a:pPr>
            <a:endParaRPr lang="fa-IR" dirty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D3CBEBF-9249-4AAE-8974-2B75E2DCC787}" type="slidenum">
              <a:rPr lang="fa-IR" smtClean="0"/>
              <a:pPr/>
              <a:t>26</a:t>
            </a:fld>
            <a:endParaRPr lang="fa-I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 anchor="t">
            <a:normAutofit/>
          </a:bodyPr>
          <a:lstStyle/>
          <a:p>
            <a:pPr algn="l" rtl="0"/>
            <a:r>
              <a:rPr lang="en-US" sz="2800" dirty="0"/>
              <a:t>Adapting</a:t>
            </a:r>
            <a:endParaRPr lang="fa-I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00058" y="920136"/>
            <a:ext cx="7786742" cy="5017727"/>
          </a:xfrm>
        </p:spPr>
        <p:txBody>
          <a:bodyPr>
            <a:normAutofit fontScale="92500" lnSpcReduction="10000"/>
          </a:bodyPr>
          <a:lstStyle/>
          <a:p>
            <a:pPr marL="651510" indent="-514350" algn="justLow" rtl="1"/>
            <a:r>
              <a:rPr lang="ar-SA" dirty="0">
                <a:cs typeface="B Nazanin" pitchFamily="2" charset="-78"/>
              </a:rPr>
              <a:t>اقدامات لازم در اين مرحله به اين صورت خلاصه مي‌شود :</a:t>
            </a:r>
            <a:endParaRPr lang="fa-IR" dirty="0">
              <a:cs typeface="B Nazanin" pitchFamily="2" charset="-78"/>
            </a:endParaRPr>
          </a:p>
          <a:p>
            <a:pPr marL="651510" indent="-514350" algn="justLow" rtl="1"/>
            <a:endParaRPr lang="fa-IR" dirty="0">
              <a:cs typeface="B Nazanin" pitchFamily="2" charset="-78"/>
            </a:endParaRPr>
          </a:p>
          <a:p>
            <a:pPr marL="651510" indent="-514350" algn="justLow" rtl="1">
              <a:buFont typeface="+mj-lt"/>
              <a:buAutoNum type="arabicParenR"/>
            </a:pPr>
            <a:r>
              <a:rPr lang="fa-IR" dirty="0">
                <a:cs typeface="B Nazanin" pitchFamily="2" charset="-78"/>
              </a:rPr>
              <a:t>گزارش یافته های مرحله تحلیل و فراهم کردن زمینه پذیرش آنها</a:t>
            </a:r>
          </a:p>
          <a:p>
            <a:pPr marL="651510" indent="-514350" algn="justLow" rtl="1">
              <a:buFont typeface="+mj-lt"/>
              <a:buAutoNum type="arabicParenR"/>
            </a:pPr>
            <a:endParaRPr lang="fa-IR" dirty="0">
              <a:cs typeface="B Nazanin" pitchFamily="2" charset="-78"/>
            </a:endParaRPr>
          </a:p>
          <a:p>
            <a:pPr marL="651510" indent="-514350" algn="justLow" rtl="1">
              <a:buFont typeface="+mj-lt"/>
              <a:buAutoNum type="arabicParenR"/>
            </a:pPr>
            <a:r>
              <a:rPr lang="fa-IR" dirty="0">
                <a:cs typeface="B Nazanin" pitchFamily="2" charset="-78"/>
              </a:rPr>
              <a:t>ایجاد اهداف عملیاتی برای بهبودها</a:t>
            </a:r>
          </a:p>
          <a:p>
            <a:pPr marL="651510" indent="-514350" algn="justLow" rtl="1">
              <a:buFont typeface="+mj-lt"/>
              <a:buAutoNum type="arabicParenR"/>
            </a:pPr>
            <a:endParaRPr lang="fa-IR" dirty="0">
              <a:cs typeface="B Nazanin" pitchFamily="2" charset="-78"/>
            </a:endParaRPr>
          </a:p>
          <a:p>
            <a:pPr marL="651510" indent="-514350" algn="justLow" rtl="1">
              <a:buFont typeface="+mj-lt"/>
              <a:buAutoNum type="arabicParenR"/>
            </a:pPr>
            <a:r>
              <a:rPr lang="fa-IR" dirty="0">
                <a:cs typeface="B Nazanin" pitchFamily="2" charset="-78"/>
              </a:rPr>
              <a:t>طراحی یک برنامه اجرایی برای بهبودها</a:t>
            </a:r>
          </a:p>
          <a:p>
            <a:pPr marL="651510" indent="-514350" algn="justLow" rtl="1">
              <a:buFont typeface="+mj-lt"/>
              <a:buAutoNum type="arabicParenR"/>
            </a:pPr>
            <a:endParaRPr lang="fa-IR" dirty="0">
              <a:cs typeface="B Nazanin" pitchFamily="2" charset="-78"/>
            </a:endParaRPr>
          </a:p>
          <a:p>
            <a:pPr marL="651510" indent="-514350" algn="justLow" rtl="1">
              <a:buFont typeface="+mj-lt"/>
              <a:buAutoNum type="arabicParenR"/>
            </a:pPr>
            <a:r>
              <a:rPr lang="fa-IR" dirty="0">
                <a:cs typeface="B Nazanin" pitchFamily="2" charset="-78"/>
              </a:rPr>
              <a:t>اجرای برنامه بهبودها</a:t>
            </a:r>
          </a:p>
          <a:p>
            <a:pPr marL="651510" indent="-514350" algn="justLow" rtl="1">
              <a:buFont typeface="+mj-lt"/>
              <a:buAutoNum type="arabicParenR"/>
            </a:pPr>
            <a:endParaRPr lang="fa-IR" dirty="0">
              <a:cs typeface="B Nazanin" pitchFamily="2" charset="-78"/>
            </a:endParaRPr>
          </a:p>
          <a:p>
            <a:pPr marL="651510" indent="-514350" algn="justLow" rtl="1">
              <a:buFont typeface="+mj-lt"/>
              <a:buAutoNum type="arabicParenR"/>
            </a:pPr>
            <a:r>
              <a:rPr lang="fa-IR" dirty="0">
                <a:cs typeface="B Nazanin" pitchFamily="2" charset="-78"/>
              </a:rPr>
              <a:t>نمایش پیشرفت کار</a:t>
            </a:r>
          </a:p>
          <a:p>
            <a:pPr marL="651510" indent="-514350" algn="justLow" rtl="1">
              <a:buFont typeface="+mj-lt"/>
              <a:buAutoNum type="arabicParenR"/>
            </a:pPr>
            <a:endParaRPr lang="fa-IR" dirty="0">
              <a:cs typeface="B Nazanin" pitchFamily="2" charset="-78"/>
            </a:endParaRPr>
          </a:p>
          <a:p>
            <a:pPr marL="651510" indent="-514350" algn="justLow" rtl="1">
              <a:buFont typeface="+mj-lt"/>
              <a:buAutoNum type="arabicParenR"/>
            </a:pPr>
            <a:r>
              <a:rPr lang="fa-IR" dirty="0">
                <a:cs typeface="B Nazanin" pitchFamily="2" charset="-78"/>
              </a:rPr>
              <a:t>اتمام بررسی با یک گزارش نهایی و بررسی از طریق بازخورد</a:t>
            </a:r>
          </a:p>
          <a:p>
            <a:pPr marL="651510" indent="-514350" algn="justLow">
              <a:buNone/>
            </a:pPr>
            <a:endParaRPr lang="fa-IR" dirty="0">
              <a:cs typeface="B Nazanin" pitchFamily="2" charset="-78"/>
            </a:endParaRPr>
          </a:p>
          <a:p>
            <a:pPr marL="651510" indent="-514350" algn="justLow">
              <a:buNone/>
            </a:pPr>
            <a:endParaRPr lang="fa-IR" dirty="0">
              <a:cs typeface="B Nazanin" pitchFamily="2" charset="-78"/>
            </a:endParaRPr>
          </a:p>
          <a:p>
            <a:pPr marL="651510" indent="-514350" algn="justLow">
              <a:buNone/>
            </a:pPr>
            <a:endParaRPr lang="fa-IR" dirty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D3CBEBF-9249-4AAE-8974-2B75E2DCC787}" type="slidenum">
              <a:rPr lang="fa-IR" smtClean="0"/>
              <a:pPr/>
              <a:t>27</a:t>
            </a:fld>
            <a:endParaRPr lang="fa-I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81416" cy="4873752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D3CBEBF-9249-4AAE-8974-2B75E2DCC787}" type="slidenum">
              <a:rPr lang="fa-IR" smtClean="0"/>
              <a:pPr/>
              <a:t>28</a:t>
            </a:fld>
            <a:endParaRPr lang="fa-IR"/>
          </a:p>
        </p:txBody>
      </p:sp>
      <p:sp>
        <p:nvSpPr>
          <p:cNvPr id="6" name="Horizontal Scroll 5"/>
          <p:cNvSpPr/>
          <p:nvPr/>
        </p:nvSpPr>
        <p:spPr>
          <a:xfrm>
            <a:off x="1115616" y="2456892"/>
            <a:ext cx="7128792" cy="1944216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/>
              <a:t>برای دستیابی به بهترین نتایج ، بهبود فرآیند الگو برداری در نظر گرفته می شود.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68160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pPr rtl="1"/>
            <a:r>
              <a:rPr lang="en-GB" sz="2800" dirty="0"/>
              <a:t>Benchmarking </a:t>
            </a:r>
            <a:r>
              <a:rPr lang="fa-IR" sz="2800" dirty="0"/>
              <a:t> </a:t>
            </a:r>
            <a:r>
              <a:rPr lang="en-GB" sz="2800" dirty="0"/>
              <a:t>process in Xerox</a:t>
            </a:r>
            <a:endParaRPr lang="fa-I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844824"/>
            <a:ext cx="8229600" cy="4752528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651510" indent="-514350" algn="justLow" rtl="1">
              <a:buAutoNum type="arabicPeriod"/>
            </a:pPr>
            <a:r>
              <a:rPr lang="fa-IR" dirty="0">
                <a:cs typeface="B Nazanin" pitchFamily="2" charset="-78"/>
              </a:rPr>
              <a:t>تشخیص آنچه مورد الگوبرداری قرار می گیرد</a:t>
            </a:r>
          </a:p>
          <a:p>
            <a:pPr marL="651510" indent="-514350" algn="justLow" rtl="1">
              <a:buAutoNum type="arabicPeriod"/>
            </a:pPr>
            <a:r>
              <a:rPr lang="fa-IR" dirty="0">
                <a:cs typeface="B Nazanin" pitchFamily="2" charset="-78"/>
              </a:rPr>
              <a:t>تشخیص سازمان های مورد مقایسه</a:t>
            </a:r>
          </a:p>
          <a:p>
            <a:pPr marL="651510" indent="-514350" algn="justLow" rtl="1">
              <a:buAutoNum type="arabicPeriod"/>
            </a:pPr>
            <a:r>
              <a:rPr lang="fa-IR" dirty="0">
                <a:cs typeface="B Nazanin" pitchFamily="2" charset="-78"/>
              </a:rPr>
              <a:t>تعیین روش گردآوری داده</a:t>
            </a:r>
          </a:p>
          <a:p>
            <a:pPr marL="651510" indent="-514350" algn="justLow" rtl="1">
              <a:buAutoNum type="arabicPeriod"/>
            </a:pPr>
            <a:r>
              <a:rPr lang="fa-IR" dirty="0">
                <a:cs typeface="B Nazanin" pitchFamily="2" charset="-78"/>
              </a:rPr>
              <a:t>تعیین گپ عملکردی کنونی</a:t>
            </a:r>
          </a:p>
          <a:p>
            <a:pPr marL="651510" indent="-514350" algn="justLow" rtl="1">
              <a:buAutoNum type="arabicPeriod"/>
            </a:pPr>
            <a:r>
              <a:rPr lang="fa-IR" dirty="0">
                <a:cs typeface="B Nazanin" pitchFamily="2" charset="-78"/>
              </a:rPr>
              <a:t>طرح</a:t>
            </a:r>
            <a:r>
              <a:rPr lang="en-US" dirty="0">
                <a:cs typeface="B Nazanin" pitchFamily="2" charset="-78"/>
              </a:rPr>
              <a:t> </a:t>
            </a:r>
            <a:r>
              <a:rPr lang="fa-IR" dirty="0">
                <a:cs typeface="B Nazanin" pitchFamily="2" charset="-78"/>
              </a:rPr>
              <a:t>ریزی سطوح عملکردی آینده</a:t>
            </a:r>
          </a:p>
          <a:p>
            <a:pPr marL="651510" indent="-514350" algn="justLow" rtl="1">
              <a:buAutoNum type="arabicPeriod"/>
            </a:pPr>
            <a:r>
              <a:rPr lang="fa-IR" dirty="0">
                <a:cs typeface="B Nazanin" pitchFamily="2" charset="-78"/>
              </a:rPr>
              <a:t>ارتباط بین اهداف </a:t>
            </a:r>
            <a:r>
              <a:rPr lang="en-GB" dirty="0" err="1">
                <a:cs typeface="B Nazanin" pitchFamily="2" charset="-78"/>
              </a:rPr>
              <a:t>benchmar</a:t>
            </a:r>
            <a:r>
              <a:rPr lang="en-US" dirty="0">
                <a:cs typeface="B Nazanin" pitchFamily="2" charset="-78"/>
              </a:rPr>
              <a:t>k</a:t>
            </a:r>
            <a:r>
              <a:rPr lang="fa-IR" dirty="0">
                <a:cs typeface="B Nazanin" pitchFamily="2" charset="-78"/>
              </a:rPr>
              <a:t> و منفعت مورد قبول</a:t>
            </a:r>
          </a:p>
          <a:p>
            <a:pPr marL="651510" indent="-514350" algn="justLow" rtl="1">
              <a:buAutoNum type="arabicPeriod"/>
            </a:pPr>
            <a:r>
              <a:rPr lang="fa-IR" dirty="0">
                <a:cs typeface="B Nazanin" pitchFamily="2" charset="-78"/>
              </a:rPr>
              <a:t>ایجاد اهداف عملکردی</a:t>
            </a:r>
          </a:p>
          <a:p>
            <a:pPr marL="651510" indent="-514350" algn="justLow" rtl="1">
              <a:buAutoNum type="arabicPeriod"/>
            </a:pPr>
            <a:r>
              <a:rPr lang="fa-IR" dirty="0">
                <a:cs typeface="B Nazanin" pitchFamily="2" charset="-78"/>
              </a:rPr>
              <a:t>توسعه طرح های عملکردی</a:t>
            </a:r>
            <a:r>
              <a:rPr lang="en-GB" dirty="0">
                <a:cs typeface="B Nazanin" pitchFamily="2" charset="-78"/>
              </a:rPr>
              <a:t>(action plan)</a:t>
            </a:r>
            <a:endParaRPr lang="en-US" dirty="0">
              <a:cs typeface="B Nazanin" pitchFamily="2" charset="-78"/>
            </a:endParaRPr>
          </a:p>
          <a:p>
            <a:pPr marL="651510" indent="-514350" algn="justLow" rtl="1">
              <a:buAutoNum type="arabicPeriod"/>
            </a:pPr>
            <a:r>
              <a:rPr lang="fa-IR" dirty="0">
                <a:cs typeface="B Nazanin" pitchFamily="2" charset="-78"/>
              </a:rPr>
              <a:t>اجرای اقدامات خاص و مانیتور پیشرفت</a:t>
            </a:r>
          </a:p>
          <a:p>
            <a:pPr marL="651510" indent="-514350" algn="justLow" rtl="1">
              <a:buAutoNum type="arabicPeriod"/>
            </a:pPr>
            <a:r>
              <a:rPr lang="fa-IR" dirty="0">
                <a:cs typeface="B Nazanin" pitchFamily="2" charset="-78"/>
              </a:rPr>
              <a:t>تنظیم مجدد </a:t>
            </a:r>
            <a:r>
              <a:rPr lang="en-GB" dirty="0">
                <a:cs typeface="B Nazanin" pitchFamily="2" charset="-78"/>
              </a:rPr>
              <a:t>benchmark</a:t>
            </a:r>
            <a:r>
              <a:rPr lang="fa-IR" dirty="0">
                <a:cs typeface="B Nazanin" pitchFamily="2" charset="-78"/>
              </a:rPr>
              <a:t> ها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D3CBEBF-9249-4AAE-8974-2B75E2DCC787}" type="slidenum">
              <a:rPr lang="fa-IR" smtClean="0"/>
              <a:pPr/>
              <a:t>29</a:t>
            </a:fld>
            <a:endParaRPr lang="fa-IR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F6317BE-3378-48B3-A1C8-0AD5B40EDFC5}"/>
              </a:ext>
            </a:extLst>
          </p:cNvPr>
          <p:cNvSpPr txBox="1"/>
          <p:nvPr/>
        </p:nvSpPr>
        <p:spPr>
          <a:xfrm>
            <a:off x="-1962472" y="6480924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www.irhesabdaran.ir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143000"/>
          </a:xfrm>
        </p:spPr>
        <p:txBody>
          <a:bodyPr>
            <a:normAutofit/>
          </a:bodyPr>
          <a:lstStyle/>
          <a:p>
            <a:pPr algn="r" rtl="1"/>
            <a:r>
              <a:rPr lang="fa-IR" sz="2800" dirty="0"/>
              <a:t>الگوبرداري </a:t>
            </a:r>
            <a:r>
              <a:rPr lang="en-US" sz="2800" dirty="0"/>
              <a:t>(Benchmarking)</a:t>
            </a:r>
            <a:r>
              <a:rPr lang="fa-IR" sz="2800" dirty="0"/>
              <a:t> چيست؟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/>
          </a:bodyPr>
          <a:lstStyle/>
          <a:p>
            <a:pPr algn="justLow" rtl="1"/>
            <a:r>
              <a:rPr lang="ar-SA" dirty="0">
                <a:cs typeface="B Nazanin" pitchFamily="2" charset="-78"/>
              </a:rPr>
              <a:t>در جهان امروز و در شرايط رقابتي بازار، </a:t>
            </a:r>
            <a:r>
              <a:rPr lang="ar-SA" u="sng" dirty="0">
                <a:cs typeface="B Nazanin" pitchFamily="2" charset="-78"/>
              </a:rPr>
              <a:t>كيفيت محصول و بهره‌وري </a:t>
            </a:r>
            <a:r>
              <a:rPr lang="ar-SA" dirty="0">
                <a:cs typeface="B Nazanin" pitchFamily="2" charset="-78"/>
              </a:rPr>
              <a:t>به عنوان دو عامل اساسي و مهم در حفظ و بقاي موسسات حرف اول را زده و آنهايي كه از بهره‏وري و كيفيت بالاتري برخوردار هستند در بازار حضور داشته و ماندگار خواهند ماند.</a:t>
            </a:r>
            <a:endParaRPr lang="fa-IR" dirty="0">
              <a:cs typeface="B Nazanin" pitchFamily="2" charset="-78"/>
            </a:endParaRPr>
          </a:p>
          <a:p>
            <a:pPr algn="justLow" rtl="1"/>
            <a:endParaRPr lang="fa-IR" dirty="0">
              <a:cs typeface="B Nazanin" pitchFamily="2" charset="-78"/>
            </a:endParaRPr>
          </a:p>
          <a:p>
            <a:pPr algn="justLow" rtl="1"/>
            <a:r>
              <a:rPr lang="ar-SA" dirty="0">
                <a:cs typeface="B Nazanin" pitchFamily="2" charset="-78"/>
              </a:rPr>
              <a:t> از</a:t>
            </a:r>
            <a:r>
              <a:rPr lang="fa-IR" dirty="0">
                <a:cs typeface="B Nazanin" pitchFamily="2" charset="-78"/>
              </a:rPr>
              <a:t>ا</a:t>
            </a:r>
            <a:r>
              <a:rPr lang="ar-SA" dirty="0">
                <a:cs typeface="B Nazanin" pitchFamily="2" charset="-78"/>
              </a:rPr>
              <a:t>ين‌رو اطلاع مداوم از وضعيت بازار و كيفيت و كميت محصولات رقبا و همچنين سيستمها و روشهاي انجام كار آنها براي هر موسسه و شركت رقيب ضروري و اجتناب‌ناپذير است تا ضمن اينكه از مزيتها و ويژگيهاي برتر رقبا الگوبرداري مي‏كنند، خود را به وضعيت بهتري نسبت به آنها برسانند.</a:t>
            </a:r>
            <a:endParaRPr lang="fa-IR" dirty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D3CBEBF-9249-4AAE-8974-2B75E2DCC787}" type="slidenum">
              <a:rPr lang="fa-IR" smtClean="0"/>
              <a:pPr/>
              <a:t>3</a:t>
            </a:fld>
            <a:endParaRPr lang="fa-I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467600" cy="11430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DO NOT</a:t>
            </a:r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 rtl="1">
              <a:spcBef>
                <a:spcPct val="50000"/>
              </a:spcBef>
              <a:buFont typeface="Wingdings" pitchFamily="2" charset="2"/>
              <a:buChar char="Ã"/>
            </a:pPr>
            <a:r>
              <a:rPr kumimoji="1" lang="ar-SA" sz="2200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B Nazanin" pitchFamily="2" charset="-78"/>
              </a:rPr>
              <a:t> </a:t>
            </a:r>
            <a:r>
              <a:rPr kumimoji="1" lang="ar-SA" sz="2200" dirty="0">
                <a:latin typeface="Times New Roman" pitchFamily="18" charset="0"/>
                <a:cs typeface="B Nazanin" pitchFamily="2" charset="-78"/>
              </a:rPr>
              <a:t> محك زني دارويي جادويي نيست، كه </a:t>
            </a:r>
            <a:r>
              <a:rPr kumimoji="1" lang="fa-IR" sz="2200" dirty="0">
                <a:latin typeface="Times New Roman" pitchFamily="18" charset="0"/>
                <a:cs typeface="B Nazanin" pitchFamily="2" charset="-78"/>
              </a:rPr>
              <a:t>ت</a:t>
            </a:r>
            <a:r>
              <a:rPr kumimoji="1" lang="ar-SA" sz="2200" dirty="0">
                <a:latin typeface="Times New Roman" pitchFamily="18" charset="0"/>
                <a:cs typeface="B Nazanin" pitchFamily="2" charset="-78"/>
              </a:rPr>
              <a:t>مامي مشكلات را حل كند.</a:t>
            </a:r>
          </a:p>
          <a:p>
            <a:pPr algn="just" rtl="1">
              <a:spcBef>
                <a:spcPct val="50000"/>
              </a:spcBef>
              <a:buFont typeface="Wingdings" pitchFamily="2" charset="2"/>
              <a:buChar char="Ã"/>
            </a:pPr>
            <a:r>
              <a:rPr kumimoji="1" lang="ar-SA" sz="2200" dirty="0">
                <a:latin typeface="Times New Roman" pitchFamily="18" charset="0"/>
                <a:cs typeface="B Nazanin" pitchFamily="2" charset="-78"/>
              </a:rPr>
              <a:t>  محك زني مجموعه اي از فنون و ابزارهاي محدود به بازي با اعداد نيست.</a:t>
            </a:r>
          </a:p>
          <a:p>
            <a:pPr algn="just" rtl="1">
              <a:spcBef>
                <a:spcPct val="50000"/>
              </a:spcBef>
              <a:buFont typeface="Wingdings" pitchFamily="2" charset="2"/>
              <a:buChar char="Ã"/>
            </a:pPr>
            <a:r>
              <a:rPr kumimoji="1" lang="ar-SA" sz="2200" dirty="0">
                <a:latin typeface="Times New Roman" pitchFamily="18" charset="0"/>
                <a:cs typeface="B Nazanin" pitchFamily="2" charset="-78"/>
              </a:rPr>
              <a:t>  محك زني فعاليتي نيست كه فقط يك بار در </a:t>
            </a:r>
            <a:r>
              <a:rPr kumimoji="1" lang="fa-IR" sz="2200" dirty="0">
                <a:latin typeface="Times New Roman" pitchFamily="18" charset="0"/>
                <a:cs typeface="B Nazanin" pitchFamily="2" charset="-78"/>
              </a:rPr>
              <a:t>سازمان </a:t>
            </a:r>
            <a:r>
              <a:rPr kumimoji="1" lang="ar-SA" sz="2200" dirty="0">
                <a:latin typeface="Times New Roman" pitchFamily="18" charset="0"/>
                <a:cs typeface="B Nazanin" pitchFamily="2" charset="-78"/>
              </a:rPr>
              <a:t>انجام گردد.</a:t>
            </a:r>
          </a:p>
          <a:p>
            <a:pPr algn="just" rtl="1">
              <a:spcBef>
                <a:spcPct val="50000"/>
              </a:spcBef>
              <a:buFont typeface="Wingdings" pitchFamily="2" charset="2"/>
              <a:buChar char="Ã"/>
            </a:pPr>
            <a:r>
              <a:rPr kumimoji="1" lang="ar-SA" sz="2200" dirty="0">
                <a:latin typeface="Times New Roman" pitchFamily="18" charset="0"/>
                <a:cs typeface="B Nazanin" pitchFamily="2" charset="-78"/>
              </a:rPr>
              <a:t>  محك زني فعاليتي فردي نيست.</a:t>
            </a:r>
          </a:p>
          <a:p>
            <a:pPr algn="just" rtl="1">
              <a:spcBef>
                <a:spcPct val="50000"/>
              </a:spcBef>
              <a:buFont typeface="Wingdings" pitchFamily="2" charset="2"/>
              <a:buChar char="Ã"/>
            </a:pPr>
            <a:r>
              <a:rPr kumimoji="1" lang="ar-SA" sz="2200" dirty="0">
                <a:latin typeface="Times New Roman" pitchFamily="18" charset="0"/>
                <a:cs typeface="B Nazanin" pitchFamily="2" charset="-78"/>
              </a:rPr>
              <a:t>محك زني فعاليتي سريع و ساده نيست.</a:t>
            </a:r>
          </a:p>
          <a:p>
            <a:pPr algn="just" rtl="1">
              <a:spcBef>
                <a:spcPct val="50000"/>
              </a:spcBef>
              <a:buFont typeface="Wingdings" pitchFamily="2" charset="2"/>
              <a:buChar char="Ã"/>
            </a:pPr>
            <a:r>
              <a:rPr kumimoji="1" lang="ar-SA" sz="2200" dirty="0">
                <a:latin typeface="Times New Roman" pitchFamily="18" charset="0"/>
                <a:cs typeface="B Nazanin" pitchFamily="2" charset="-78"/>
              </a:rPr>
              <a:t>  محك زني وظيفه مشاورين نيست. </a:t>
            </a:r>
            <a:endParaRPr kumimoji="1" lang="fa-IR" sz="2200" dirty="0">
              <a:latin typeface="Times New Roman" pitchFamily="18" charset="0"/>
              <a:cs typeface="B Nazanin" pitchFamily="2" charset="-78"/>
            </a:endParaRPr>
          </a:p>
          <a:p>
            <a:pPr algn="just" rtl="1">
              <a:spcBef>
                <a:spcPct val="50000"/>
              </a:spcBef>
              <a:buFont typeface="Wingdings" pitchFamily="2" charset="2"/>
              <a:buChar char="Ã"/>
            </a:pPr>
            <a:r>
              <a:rPr kumimoji="1" lang="ar-SA" sz="2200" dirty="0">
                <a:latin typeface="Times New Roman" pitchFamily="18" charset="0"/>
                <a:cs typeface="B Nazanin" pitchFamily="2" charset="-78"/>
              </a:rPr>
              <a:t>محك‎زني دستگاه كپي فرآيندها از يك سازمان به سازماني ديگر نيست.</a:t>
            </a:r>
          </a:p>
          <a:p>
            <a:endParaRPr lang="fa-IR" sz="2200" dirty="0">
              <a:solidFill>
                <a:srgbClr val="FF0000"/>
              </a:solidFill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D3CBEBF-9249-4AAE-8974-2B75E2DCC787}" type="slidenum">
              <a:rPr lang="fa-IR" smtClean="0"/>
              <a:pPr/>
              <a:t>30</a:t>
            </a:fld>
            <a:endParaRPr lang="fa-IR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967ACD-B57E-4CC0-88CD-B9005E923EB4}"/>
              </a:ext>
            </a:extLst>
          </p:cNvPr>
          <p:cNvSpPr txBox="1"/>
          <p:nvPr/>
        </p:nvSpPr>
        <p:spPr>
          <a:xfrm>
            <a:off x="-1962472" y="6480924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www.irhesabdaran.ir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G:\SBU\Keifiat\Benchmarking\iStock_000004863898XSmall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520" y="357166"/>
            <a:ext cx="7929619" cy="594721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8" name="Rounded Rectangle 7"/>
          <p:cNvSpPr/>
          <p:nvPr/>
        </p:nvSpPr>
        <p:spPr>
          <a:xfrm rot="489307">
            <a:off x="2875192" y="4319330"/>
            <a:ext cx="2511274" cy="428628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a-IR" b="1" dirty="0">
                <a:solidFill>
                  <a:srgbClr val="00B050"/>
                </a:solidFill>
                <a:cs typeface="B Nazanin" pitchFamily="2" charset="-78"/>
              </a:rPr>
              <a:t>با تشكر از حسن توجه شما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D3CBEBF-9249-4AAE-8974-2B75E2DCC787}" type="slidenum">
              <a:rPr lang="fa-IR" smtClean="0"/>
              <a:pPr/>
              <a:t>31</a:t>
            </a:fld>
            <a:endParaRPr lang="fa-I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0929"/>
            <a:ext cx="8229600" cy="1143000"/>
          </a:xfrm>
        </p:spPr>
        <p:txBody>
          <a:bodyPr>
            <a:normAutofit/>
          </a:bodyPr>
          <a:lstStyle/>
          <a:p>
            <a:pPr algn="r" rtl="1"/>
            <a:r>
              <a:rPr lang="fa-IR" sz="2800" dirty="0"/>
              <a:t>الگوبرداري </a:t>
            </a:r>
            <a:r>
              <a:rPr lang="en-US" sz="2800" dirty="0"/>
              <a:t>(Benchmarking)</a:t>
            </a:r>
            <a:r>
              <a:rPr lang="fa-IR" sz="2800" dirty="0"/>
              <a:t> چيست؟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229600" cy="5572140"/>
          </a:xfrm>
        </p:spPr>
        <p:txBody>
          <a:bodyPr>
            <a:normAutofit lnSpcReduction="10000"/>
          </a:bodyPr>
          <a:lstStyle/>
          <a:p>
            <a:pPr algn="justLow" rtl="1"/>
            <a:r>
              <a:rPr lang="ar-SA" dirty="0">
                <a:cs typeface="B Nazanin" pitchFamily="2" charset="-78"/>
              </a:rPr>
              <a:t>لذا تنها راهي كه سازمانها مي‏توانند خود را به سوي بهترينها و پيشرفت و توسعه هدايت كنند اين است كه چشمهايشان را در برابر رقبا و بهترين تجربيات جهاني در تمام زمينه‏هاي مورد نياز باز نگه دارند. </a:t>
            </a:r>
            <a:endParaRPr lang="fa-IR" dirty="0">
              <a:cs typeface="B Nazanin" pitchFamily="2" charset="-78"/>
            </a:endParaRPr>
          </a:p>
          <a:p>
            <a:pPr algn="justLow" rtl="1"/>
            <a:endParaRPr lang="fa-IR" dirty="0">
              <a:cs typeface="B Nazanin" pitchFamily="2" charset="-78"/>
            </a:endParaRPr>
          </a:p>
          <a:p>
            <a:pPr algn="justLow" rtl="1"/>
            <a:r>
              <a:rPr lang="ar-SA" dirty="0">
                <a:cs typeface="B Nazanin" pitchFamily="2" charset="-78"/>
              </a:rPr>
              <a:t>بر اين اساس الگوبرداري </a:t>
            </a:r>
            <a:r>
              <a:rPr lang="en-US" dirty="0">
                <a:cs typeface="B Nazanin" pitchFamily="2" charset="-78"/>
              </a:rPr>
              <a:t>(Benchmarking) </a:t>
            </a:r>
            <a:r>
              <a:rPr lang="ar-SA" dirty="0">
                <a:cs typeface="B Nazanin" pitchFamily="2" charset="-78"/>
              </a:rPr>
              <a:t>روشي سيستماتيك است كه سازمانها بوسيله آن مي‌توانند فعاليتهاي خود را بر اساس بهترين صنعت يا سازمان اندازه‌گيري و اصلاح كنند</a:t>
            </a:r>
            <a:r>
              <a:rPr lang="fa-IR" dirty="0">
                <a:cs typeface="B Nazanin" pitchFamily="2" charset="-78"/>
              </a:rPr>
              <a:t>.</a:t>
            </a:r>
          </a:p>
          <a:p>
            <a:pPr algn="justLow" rtl="1"/>
            <a:endParaRPr lang="fa-IR" dirty="0">
              <a:cs typeface="B Nazanin" pitchFamily="2" charset="-78"/>
            </a:endParaRPr>
          </a:p>
          <a:p>
            <a:pPr algn="justLow" rtl="1"/>
            <a:r>
              <a:rPr lang="ar-SA" dirty="0">
                <a:cs typeface="B Nazanin" pitchFamily="2" charset="-78"/>
              </a:rPr>
              <a:t>اين روش با فراهم‌سازي چارچوبي براي سازمانها كه بوسيله آن فعاليتهاي بهترين سازمان مشخص گرديده است و تشخيص وجوه تمايز سازمان موجود با بهترين سازمان، نشان مي‌دهد كه چگونه مي‌توان شكافهاي موجود را پر كرد. </a:t>
            </a:r>
            <a:endParaRPr lang="en-US" dirty="0">
              <a:cs typeface="B Nazanin" pitchFamily="2" charset="-78"/>
            </a:endParaRPr>
          </a:p>
          <a:p>
            <a:pPr marL="0" indent="0" algn="justLow" rtl="1">
              <a:buNone/>
            </a:pPr>
            <a:endParaRPr lang="fa-IR" dirty="0">
              <a:cs typeface="B Nazanin" pitchFamily="2" charset="-78"/>
            </a:endParaRPr>
          </a:p>
          <a:p>
            <a:pPr algn="r" rtl="1"/>
            <a:r>
              <a:rPr lang="ar-SA" dirty="0">
                <a:cs typeface="B Nazanin" pitchFamily="2" charset="-78"/>
              </a:rPr>
              <a:t>الگوبرداري در واقع ابزاري براي بهبود مستمر است و مي‌تواند توسط انوا</a:t>
            </a:r>
            <a:r>
              <a:rPr lang="fa-IR" dirty="0">
                <a:cs typeface="B Nazanin" pitchFamily="2" charset="-78"/>
              </a:rPr>
              <a:t>ع س</a:t>
            </a:r>
            <a:r>
              <a:rPr lang="ar-SA" dirty="0">
                <a:cs typeface="B Nazanin" pitchFamily="2" charset="-78"/>
              </a:rPr>
              <a:t>ازمانهـــاي توليدي و خدماتي به كار گرفته شود . </a:t>
            </a:r>
            <a:endParaRPr lang="en-US" dirty="0">
              <a:cs typeface="B Nazanin" pitchFamily="2" charset="-78"/>
            </a:endParaRPr>
          </a:p>
          <a:p>
            <a:pPr algn="justLow"/>
            <a:endParaRPr lang="fa-IR" dirty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D3CBEBF-9249-4AAE-8974-2B75E2DCC787}" type="slidenum">
              <a:rPr lang="fa-IR" smtClean="0"/>
              <a:pPr/>
              <a:t>4</a:t>
            </a:fld>
            <a:endParaRPr lang="fa-I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Content Placeholder 3"/>
          <p:cNvPicPr>
            <a:picLocks noGrp="1" noChangeAspect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224" y="2204864"/>
            <a:ext cx="6328792" cy="212248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ContrastingRightFacing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115616" y="44624"/>
            <a:ext cx="7467600" cy="1143000"/>
          </a:xfrm>
        </p:spPr>
        <p:txBody>
          <a:bodyPr anchor="t"/>
          <a:lstStyle/>
          <a:p>
            <a:pPr algn="r" rtl="1"/>
            <a:r>
              <a:rPr lang="fa-IR" dirty="0"/>
              <a:t>تاریخچه </a:t>
            </a:r>
            <a:r>
              <a:rPr lang="en-US" dirty="0"/>
              <a:t>Benchmarking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CBEBF-9249-4AAE-8974-2B75E2DCC787}" type="slidenum">
              <a:rPr lang="fa-IR" smtClean="0"/>
              <a:pPr/>
              <a:t>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04534561"/>
      </p:ext>
    </p:extLst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/>
              <a:t>●ضرورت الگوبرداری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anose="05000000000000000000" pitchFamily="2" charset="2"/>
              <a:buChar char="ü"/>
            </a:pPr>
            <a:r>
              <a:rPr lang="fa-IR" sz="2400" dirty="0">
                <a:latin typeface="B Nazanin"/>
              </a:rPr>
              <a:t>رقابت جهانی و وجود شرایط رقابتی در بازار</a:t>
            </a:r>
            <a:endParaRPr lang="en-US" sz="2400" dirty="0">
              <a:latin typeface="B Nazanin"/>
            </a:endParaRPr>
          </a:p>
          <a:p>
            <a:pPr marL="137160" indent="0" algn="r" rtl="1">
              <a:buNone/>
            </a:pPr>
            <a:endParaRPr lang="fa-IR" sz="2400" dirty="0">
              <a:latin typeface="B Nazanin"/>
            </a:endParaRP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fa-IR" sz="2400" dirty="0">
                <a:latin typeface="B Nazanin"/>
              </a:rPr>
              <a:t>پیشرفت های سریع و قابل توجه در علم و فناوری،به ویژه فناوری اطلاعات</a:t>
            </a:r>
            <a:endParaRPr lang="en-US" sz="2400" dirty="0">
              <a:latin typeface="B Nazanin"/>
            </a:endParaRPr>
          </a:p>
          <a:p>
            <a:pPr marL="137160" indent="0" algn="r" rtl="1">
              <a:buNone/>
            </a:pPr>
            <a:endParaRPr lang="fa-IR" sz="2400" dirty="0">
              <a:latin typeface="B Nazanin"/>
            </a:endParaRP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fa-IR" sz="2400" dirty="0">
                <a:latin typeface="B Nazanin"/>
              </a:rPr>
              <a:t>پیشرفت های دائم و قابل توجه در دانش مدیریت</a:t>
            </a:r>
            <a:endParaRPr lang="en-US" sz="2400" dirty="0">
              <a:latin typeface="B Nazanin"/>
            </a:endParaRPr>
          </a:p>
          <a:p>
            <a:pPr marL="137160" indent="0" algn="r" rtl="1">
              <a:buNone/>
            </a:pPr>
            <a:endParaRPr lang="fa-IR" sz="2400" dirty="0">
              <a:latin typeface="B Nazanin"/>
            </a:endParaRP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fa-IR" sz="2400" dirty="0">
                <a:latin typeface="B Nazanin"/>
              </a:rPr>
              <a:t>ضرورت رعایت استانداردهای کیفیت و تکامل مدل مدیریت کیفیت فراگیر(</a:t>
            </a:r>
            <a:r>
              <a:rPr lang="en-US" sz="2400" dirty="0">
                <a:latin typeface="B Nazanin"/>
              </a:rPr>
              <a:t>TQM</a:t>
            </a:r>
            <a:r>
              <a:rPr lang="fa-IR" sz="2400" dirty="0">
                <a:latin typeface="B Nazanin"/>
              </a:rPr>
              <a:t>)</a:t>
            </a:r>
            <a:endParaRPr lang="en-US" sz="2400" dirty="0">
              <a:latin typeface="B Nazani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D3CBEBF-9249-4AAE-8974-2B75E2DCC787}" type="slidenum">
              <a:rPr lang="fa-IR" smtClean="0"/>
              <a:pPr/>
              <a:t>6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17040759"/>
      </p:ext>
    </p:extLst>
  </p:cSld>
  <p:clrMapOvr>
    <a:masterClrMapping/>
  </p:clrMapOvr>
  <p:transition spd="med">
    <p:pull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 anchor="ctr">
            <a:normAutofit/>
          </a:bodyPr>
          <a:lstStyle/>
          <a:p>
            <a:pPr algn="r" rtl="1"/>
            <a:r>
              <a:rPr lang="fa-IR" sz="2800" dirty="0"/>
              <a:t> مزایای </a:t>
            </a:r>
            <a:r>
              <a:rPr lang="en-GB" sz="2800" dirty="0"/>
              <a:t>Benchmark	</a:t>
            </a:r>
            <a:endParaRPr lang="fa-I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/>
          </a:bodyPr>
          <a:lstStyle/>
          <a:p>
            <a:pPr algn="justLow" rtl="1"/>
            <a:r>
              <a:rPr lang="fa-IR" dirty="0">
                <a:cs typeface="B Nazanin" pitchFamily="2" charset="-78"/>
              </a:rPr>
              <a:t>ایجاد درک بهتر از جایگاه موجود،</a:t>
            </a:r>
          </a:p>
          <a:p>
            <a:pPr algn="justLow" rtl="1"/>
            <a:endParaRPr lang="fa-IR" dirty="0">
              <a:cs typeface="B Nazanin" pitchFamily="2" charset="-78"/>
            </a:endParaRPr>
          </a:p>
          <a:p>
            <a:pPr algn="justLow" rtl="1"/>
            <a:r>
              <a:rPr lang="fa-IR" dirty="0">
                <a:cs typeface="B Nazanin" pitchFamily="2" charset="-78"/>
              </a:rPr>
              <a:t>افزایش حساسیت نسبت به تغییر نیازهای مشتری،</a:t>
            </a:r>
          </a:p>
          <a:p>
            <a:pPr algn="justLow" rtl="1"/>
            <a:endParaRPr lang="fa-IR" dirty="0">
              <a:cs typeface="B Nazanin" pitchFamily="2" charset="-78"/>
            </a:endParaRPr>
          </a:p>
          <a:p>
            <a:pPr algn="justLow" rtl="1"/>
            <a:r>
              <a:rPr lang="fa-IR" dirty="0">
                <a:cs typeface="B Nazanin" pitchFamily="2" charset="-78"/>
              </a:rPr>
              <a:t>تشویق نوآوری و خلاقیت،</a:t>
            </a:r>
          </a:p>
          <a:p>
            <a:pPr algn="justLow" rtl="1"/>
            <a:endParaRPr lang="fa-IR" dirty="0">
              <a:cs typeface="B Nazanin" pitchFamily="2" charset="-78"/>
            </a:endParaRPr>
          </a:p>
          <a:p>
            <a:pPr algn="justLow" rtl="1"/>
            <a:r>
              <a:rPr lang="fa-IR" dirty="0">
                <a:cs typeface="B Nazanin" pitchFamily="2" charset="-78"/>
              </a:rPr>
              <a:t>گسترش اهداف استراتژیک و واقع بینانه،</a:t>
            </a:r>
          </a:p>
          <a:p>
            <a:pPr algn="justLow" rtl="1"/>
            <a:endParaRPr lang="fa-IR" dirty="0">
              <a:cs typeface="B Nazanin" pitchFamily="2" charset="-78"/>
            </a:endParaRPr>
          </a:p>
          <a:p>
            <a:pPr algn="justLow" rtl="1"/>
            <a:r>
              <a:rPr lang="fa-IR" dirty="0">
                <a:cs typeface="B Nazanin" pitchFamily="2" charset="-78"/>
              </a:rPr>
              <a:t>تثبیت برنامه های کاری واقع بینانه.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D3CBEBF-9249-4AAE-8974-2B75E2DCC787}" type="slidenum">
              <a:rPr lang="fa-IR" smtClean="0"/>
              <a:pPr/>
              <a:t>7</a:t>
            </a:fld>
            <a:endParaRPr lang="fa-IR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645024"/>
            <a:ext cx="3384376" cy="32129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8B965D5-6CC9-47F4-A165-C430FDE28F33}"/>
              </a:ext>
            </a:extLst>
          </p:cNvPr>
          <p:cNvSpPr txBox="1"/>
          <p:nvPr/>
        </p:nvSpPr>
        <p:spPr>
          <a:xfrm>
            <a:off x="-1962472" y="6480924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www.irhesabdaran.ir</a:t>
            </a:r>
          </a:p>
        </p:txBody>
      </p:sp>
    </p:spTree>
  </p:cSld>
  <p:clrMapOvr>
    <a:masterClrMapping/>
  </p:clrMapOvr>
  <p:transition spd="med">
    <p:pull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 anchor="ctr">
            <a:normAutofit/>
          </a:bodyPr>
          <a:lstStyle/>
          <a:p>
            <a:pPr algn="r" rtl="1"/>
            <a:r>
              <a:rPr lang="fa-IR" sz="2800" dirty="0"/>
              <a:t>اهداف </a:t>
            </a:r>
            <a:r>
              <a:rPr lang="en-GB" sz="2800" dirty="0"/>
              <a:t>Benchmark	</a:t>
            </a:r>
            <a:endParaRPr lang="fa-I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/>
          </a:bodyPr>
          <a:lstStyle/>
          <a:p>
            <a:pPr algn="justLow" rtl="1"/>
            <a:r>
              <a:rPr lang="fa-IR" dirty="0">
                <a:cs typeface="B Nazanin" pitchFamily="2" charset="-78"/>
              </a:rPr>
              <a:t>تغییر چشم انداز های مجریان و مدیران</a:t>
            </a:r>
          </a:p>
          <a:p>
            <a:pPr marL="137160" indent="0" algn="justLow" rtl="1">
              <a:buNone/>
            </a:pPr>
            <a:endParaRPr lang="fa-IR" dirty="0">
              <a:cs typeface="B Nazanin" pitchFamily="2" charset="-78"/>
            </a:endParaRPr>
          </a:p>
          <a:p>
            <a:pPr algn="justLow" rtl="1"/>
            <a:r>
              <a:rPr lang="fa-IR" dirty="0">
                <a:cs typeface="B Nazanin" pitchFamily="2" charset="-78"/>
              </a:rPr>
              <a:t>مقایسه سازمان با سازمانهای پیشرو رده جهانی</a:t>
            </a:r>
          </a:p>
          <a:p>
            <a:pPr algn="justLow" rtl="1"/>
            <a:endParaRPr lang="fa-IR" dirty="0">
              <a:cs typeface="B Nazanin" pitchFamily="2" charset="-78"/>
            </a:endParaRPr>
          </a:p>
          <a:p>
            <a:pPr algn="justLow" rtl="1"/>
            <a:r>
              <a:rPr lang="fa-IR" dirty="0">
                <a:cs typeface="B Nazanin" pitchFamily="2" charset="-78"/>
              </a:rPr>
              <a:t>به چالش کشیدن کارها و فرآیندهای موجود</a:t>
            </a:r>
          </a:p>
          <a:p>
            <a:pPr algn="justLow" rtl="1"/>
            <a:endParaRPr lang="fa-IR" dirty="0">
              <a:cs typeface="B Nazanin" pitchFamily="2" charset="-78"/>
            </a:endParaRPr>
          </a:p>
          <a:p>
            <a:pPr algn="justLow" rtl="1"/>
            <a:r>
              <a:rPr lang="fa-IR" dirty="0">
                <a:cs typeface="B Nazanin" pitchFamily="2" charset="-78"/>
              </a:rPr>
              <a:t>ایجاد اهداف و فرصت های بهینه سازی برای سازمان</a:t>
            </a:r>
          </a:p>
          <a:p>
            <a:pPr algn="justLow"/>
            <a:endParaRPr lang="fa-IR" dirty="0">
              <a:cs typeface="B Nazanin" pitchFamily="2" charset="-78"/>
            </a:endParaRPr>
          </a:p>
          <a:p>
            <a:pPr algn="justLow">
              <a:buNone/>
            </a:pPr>
            <a:endParaRPr lang="fa-IR" dirty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D3CBEBF-9249-4AAE-8974-2B75E2DCC787}" type="slidenum">
              <a:rPr lang="fa-IR" smtClean="0"/>
              <a:pPr/>
              <a:t>8</a:t>
            </a:fld>
            <a:endParaRPr lang="fa-IR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00200"/>
            <a:ext cx="3106688" cy="465505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3BE4EB1-B956-4819-9F11-1AF91FF83FA2}"/>
              </a:ext>
            </a:extLst>
          </p:cNvPr>
          <p:cNvSpPr txBox="1"/>
          <p:nvPr/>
        </p:nvSpPr>
        <p:spPr>
          <a:xfrm>
            <a:off x="-1962472" y="6480924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www.irhesabdaran.ir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/>
              <a:t>رفتار اخلاقی در الگوبرداری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99592" y="1484784"/>
            <a:ext cx="7467600" cy="4873752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Flowchart: Punched Tape 3"/>
          <p:cNvSpPr/>
          <p:nvPr/>
        </p:nvSpPr>
        <p:spPr>
          <a:xfrm>
            <a:off x="1475656" y="2564904"/>
            <a:ext cx="6192688" cy="2160240"/>
          </a:xfrm>
          <a:prstGeom prst="flowChartPunchedTap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800" b="1" dirty="0">
                <a:latin typeface="B Nazanin"/>
              </a:rPr>
              <a:t>ما همواره از طریق نمونه ها یادگیری می کنیم.</a:t>
            </a:r>
            <a:endParaRPr lang="en-US" sz="2800" b="1" dirty="0">
              <a:latin typeface="B Nazani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D3CBEBF-9249-4AAE-8974-2B75E2DCC787}" type="slidenum">
              <a:rPr lang="fa-IR" smtClean="0"/>
              <a:pPr/>
              <a:t>9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74753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1935</TotalTime>
  <Words>2037</Words>
  <Application>Microsoft Office PowerPoint</Application>
  <PresentationFormat>On-screen Show (4:3)</PresentationFormat>
  <Paragraphs>317</Paragraphs>
  <Slides>31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B Nazanin</vt:lpstr>
      <vt:lpstr>B Naznin</vt:lpstr>
      <vt:lpstr>Calibri</vt:lpstr>
      <vt:lpstr>Century Schoolbook</vt:lpstr>
      <vt:lpstr>Times New Roman</vt:lpstr>
      <vt:lpstr>Wingdings</vt:lpstr>
      <vt:lpstr>Wingdings 2</vt:lpstr>
      <vt:lpstr>Oriel</vt:lpstr>
      <vt:lpstr>به نام خدا</vt:lpstr>
      <vt:lpstr>نیمکت مارک شده</vt:lpstr>
      <vt:lpstr>الگوبرداري (Benchmarking) چيست؟ </vt:lpstr>
      <vt:lpstr>الگوبرداري (Benchmarking) چيست؟ </vt:lpstr>
      <vt:lpstr>تاریخچه Benchmarking</vt:lpstr>
      <vt:lpstr>●ضرورت الگوبرداری</vt:lpstr>
      <vt:lpstr> مزایای Benchmark </vt:lpstr>
      <vt:lpstr>اهداف Benchmark </vt:lpstr>
      <vt:lpstr>رفتار اخلاقی در الگوبرداری</vt:lpstr>
      <vt:lpstr>ابعاد و مدل های الگوبرداری</vt:lpstr>
      <vt:lpstr>مدل های متمایز در Benchmark </vt:lpstr>
      <vt:lpstr>الگوبرداری بر مبنای اینکه چه کسانی با هم مقایسه می شوند:</vt:lpstr>
      <vt:lpstr>الگوبرداری بر مبنای اینکه چه کسانی با هم مقایسه می شوند:</vt:lpstr>
      <vt:lpstr>الگوبرداری بر مبنای اینکه چه کسانی با هم مقایسه می شوند:</vt:lpstr>
      <vt:lpstr>الگوبرداری بر مبنای اینکه چه کسانی با هم مقایسه می شوند:</vt:lpstr>
      <vt:lpstr>الگوبرداری بر مبنای اینکه چه کسانی با هم مقایسه می شوند:</vt:lpstr>
      <vt:lpstr>الگوبرداری بر مبنای اینکه چه چیزهایی با هم مقایسه می شوند:</vt:lpstr>
      <vt:lpstr>الگوبرداری بر مبنای اینکه چه چیزهایی با هم مقایسه می شوند:</vt:lpstr>
      <vt:lpstr>الگوبرداری بر مبنای اینکه چه چیزهایی با هم مقایسه می شوند:</vt:lpstr>
      <vt:lpstr>الگوبرداری بر مبنای اینکه چه چیزهایی با هم مقایسه می شوند:</vt:lpstr>
      <vt:lpstr>فرآیند الگوبرداری</vt:lpstr>
      <vt:lpstr>گام های عملی الگوبرداری</vt:lpstr>
      <vt:lpstr>Planing</vt:lpstr>
      <vt:lpstr>Searching</vt:lpstr>
      <vt:lpstr>Observing</vt:lpstr>
      <vt:lpstr>Analysis</vt:lpstr>
      <vt:lpstr>Adapting</vt:lpstr>
      <vt:lpstr>Improvement</vt:lpstr>
      <vt:lpstr>Benchmarking  process in Xerox</vt:lpstr>
      <vt:lpstr>DO NOT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Benchmarking</dc:title>
  <dc:creator>Maryam</dc:creator>
  <cp:lastModifiedBy>nabizadeh73</cp:lastModifiedBy>
  <cp:revision>277</cp:revision>
  <dcterms:created xsi:type="dcterms:W3CDTF">2009-03-20T14:49:17Z</dcterms:created>
  <dcterms:modified xsi:type="dcterms:W3CDTF">2023-09-19T07:31:38Z</dcterms:modified>
</cp:coreProperties>
</file>