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8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9CCB85-8726-4E02-B81B-56CBA2EA5AF3}" type="doc">
      <dgm:prSet loTypeId="urn:microsoft.com/office/officeart/2005/8/layout/process1" loCatId="process" qsTypeId="urn:microsoft.com/office/officeart/2005/8/quickstyle/simple3" qsCatId="simple" csTypeId="urn:microsoft.com/office/officeart/2005/8/colors/accent1_2" csCatId="accent1" phldr="1"/>
      <dgm:spPr/>
    </dgm:pt>
    <dgm:pt modelId="{058B617E-34BC-401C-BE23-4C25094A69EE}">
      <dgm:prSet custT="1"/>
      <dgm:spPr/>
      <dgm:t>
        <a:bodyPr/>
        <a:lstStyle/>
        <a:p>
          <a:pPr rtl="1"/>
          <a:r>
            <a:rPr lang="fa-IR" sz="1600"/>
            <a:t>تخمین منابع لازم برای تحویل اهداف پیش بینی شده</a:t>
          </a:r>
        </a:p>
      </dgm:t>
    </dgm:pt>
    <dgm:pt modelId="{A3841165-CB95-4157-9FB1-108935B910B9}" type="parTrans" cxnId="{B5B70CC3-81F6-4D59-AE59-9274E31740D9}">
      <dgm:prSet/>
      <dgm:spPr/>
      <dgm:t>
        <a:bodyPr/>
        <a:lstStyle/>
        <a:p>
          <a:pPr rtl="1"/>
          <a:endParaRPr lang="fa-IR"/>
        </a:p>
      </dgm:t>
    </dgm:pt>
    <dgm:pt modelId="{DC7903CF-1583-4650-985E-35E0320EE885}" type="sibTrans" cxnId="{B5B70CC3-81F6-4D59-AE59-9274E31740D9}">
      <dgm:prSet/>
      <dgm:spPr/>
      <dgm:t>
        <a:bodyPr/>
        <a:lstStyle/>
        <a:p>
          <a:pPr rtl="1"/>
          <a:endParaRPr lang="fa-IR"/>
        </a:p>
      </dgm:t>
    </dgm:pt>
    <dgm:pt modelId="{20C39B7C-67CA-45BA-A2FA-9B0DB6EFA2BC}">
      <dgm:prSet phldrT="[Text]" custT="1"/>
      <dgm:spPr/>
      <dgm:t>
        <a:bodyPr/>
        <a:lstStyle/>
        <a:p>
          <a:pPr rtl="1"/>
          <a:r>
            <a:rPr lang="fa-IR" sz="1600"/>
            <a:t>پیش بینی مقادیر هزینه ی مورد نیاز اطراف</a:t>
          </a:r>
        </a:p>
        <a:p>
          <a:pPr rtl="1"/>
          <a:r>
            <a:rPr lang="fa-IR" sz="1600"/>
            <a:t>(تقاضای بیرونی و درون)</a:t>
          </a:r>
        </a:p>
      </dgm:t>
    </dgm:pt>
    <dgm:pt modelId="{25766739-6442-45B1-AD71-EE015E86CC10}" type="sibTrans" cxnId="{BAF2F318-420C-4E1A-983F-F0ECD9AD82DC}">
      <dgm:prSet/>
      <dgm:spPr/>
      <dgm:t>
        <a:bodyPr/>
        <a:lstStyle/>
        <a:p>
          <a:pPr rtl="1"/>
          <a:endParaRPr lang="fa-IR"/>
        </a:p>
      </dgm:t>
    </dgm:pt>
    <dgm:pt modelId="{351FAF62-D105-4D6D-8F8F-2944051D377C}" type="parTrans" cxnId="{BAF2F318-420C-4E1A-983F-F0ECD9AD82DC}">
      <dgm:prSet/>
      <dgm:spPr/>
      <dgm:t>
        <a:bodyPr/>
        <a:lstStyle/>
        <a:p>
          <a:pPr rtl="1"/>
          <a:endParaRPr lang="fa-IR"/>
        </a:p>
      </dgm:t>
    </dgm:pt>
    <dgm:pt modelId="{17E4316D-F1BF-4A11-81C8-32ABB7C45664}">
      <dgm:prSet phldrT="[Text]" custT="1"/>
      <dgm:spPr/>
      <dgm:t>
        <a:bodyPr/>
        <a:lstStyle/>
        <a:p>
          <a:pPr rtl="1"/>
          <a:r>
            <a:rPr lang="fa-IR" sz="1600"/>
            <a:t>تهیه لیست منابع برای اهداف که نیازهای منابع و زمان تحویل مقادیر را مشخص میکند </a:t>
          </a:r>
        </a:p>
      </dgm:t>
    </dgm:pt>
    <dgm:pt modelId="{44743E4B-5D38-41FF-B8B7-BA408F529630}" type="sibTrans" cxnId="{92502E92-B30E-48CF-A0F4-98A4BF97C0EC}">
      <dgm:prSet/>
      <dgm:spPr/>
      <dgm:t>
        <a:bodyPr/>
        <a:lstStyle/>
        <a:p>
          <a:pPr rtl="1"/>
          <a:endParaRPr lang="fa-IR"/>
        </a:p>
      </dgm:t>
    </dgm:pt>
    <dgm:pt modelId="{10BBFC57-8B25-475B-88FB-ACEE945A990D}" type="parTrans" cxnId="{92502E92-B30E-48CF-A0F4-98A4BF97C0EC}">
      <dgm:prSet/>
      <dgm:spPr/>
      <dgm:t>
        <a:bodyPr/>
        <a:lstStyle/>
        <a:p>
          <a:pPr rtl="1"/>
          <a:endParaRPr lang="fa-IR"/>
        </a:p>
      </dgm:t>
    </dgm:pt>
    <dgm:pt modelId="{FDBB0E18-4F3F-437B-B816-0E489128D0B6}">
      <dgm:prSet phldrT="[Text]" custT="1"/>
      <dgm:spPr/>
      <dgm:t>
        <a:bodyPr/>
        <a:lstStyle/>
        <a:p>
          <a:pPr rtl="1"/>
          <a:r>
            <a:rPr lang="fa-IR" sz="1600"/>
            <a:t>شناسایی فعالیت های لازم برای خروجی ها</a:t>
          </a:r>
        </a:p>
      </dgm:t>
    </dgm:pt>
    <dgm:pt modelId="{B830B01E-CAB5-4BF2-BFC6-1EC417D35D42}" type="sibTrans" cxnId="{974486BF-3B1C-4657-89EB-867A31D33CCC}">
      <dgm:prSet/>
      <dgm:spPr/>
      <dgm:t>
        <a:bodyPr/>
        <a:lstStyle/>
        <a:p>
          <a:pPr rtl="1"/>
          <a:endParaRPr lang="fa-IR"/>
        </a:p>
      </dgm:t>
    </dgm:pt>
    <dgm:pt modelId="{31108D45-DD6E-487E-8873-F6C8D749FDCD}" type="parTrans" cxnId="{974486BF-3B1C-4657-89EB-867A31D33CCC}">
      <dgm:prSet/>
      <dgm:spPr/>
      <dgm:t>
        <a:bodyPr/>
        <a:lstStyle/>
        <a:p>
          <a:pPr rtl="1"/>
          <a:endParaRPr lang="fa-IR"/>
        </a:p>
      </dgm:t>
    </dgm:pt>
    <dgm:pt modelId="{CE3D91A9-EA43-4AD0-8D03-548AEEDDFD16}">
      <dgm:prSet custT="1"/>
      <dgm:spPr/>
      <dgm:t>
        <a:bodyPr/>
        <a:lstStyle/>
        <a:p>
          <a:pPr rtl="1"/>
          <a:r>
            <a:rPr lang="fa-IR" sz="1600" dirty="0"/>
            <a:t>تعیین سطح فعالیت واحد ها</a:t>
          </a:r>
        </a:p>
        <a:p>
          <a:pPr rtl="1"/>
          <a:r>
            <a:rPr lang="fa-IR" sz="1600" dirty="0"/>
            <a:t>(نرخ مصرف)</a:t>
          </a:r>
        </a:p>
      </dgm:t>
    </dgm:pt>
    <dgm:pt modelId="{CD173EDC-7A7F-4C02-932F-80810639EB90}" type="sibTrans" cxnId="{C6A9C0B1-C1C5-417D-A567-67542654ED3E}">
      <dgm:prSet/>
      <dgm:spPr/>
      <dgm:t>
        <a:bodyPr/>
        <a:lstStyle/>
        <a:p>
          <a:pPr rtl="1"/>
          <a:endParaRPr lang="fa-IR"/>
        </a:p>
      </dgm:t>
    </dgm:pt>
    <dgm:pt modelId="{7DE6DCAB-74B6-4F2A-9388-C335D793B8C8}" type="parTrans" cxnId="{C6A9C0B1-C1C5-417D-A567-67542654ED3E}">
      <dgm:prSet/>
      <dgm:spPr/>
      <dgm:t>
        <a:bodyPr/>
        <a:lstStyle/>
        <a:p>
          <a:pPr rtl="1"/>
          <a:endParaRPr lang="fa-IR"/>
        </a:p>
      </dgm:t>
    </dgm:pt>
    <dgm:pt modelId="{BECAF437-BE7D-4A77-858F-C4D65954AA0E}" type="pres">
      <dgm:prSet presAssocID="{839CCB85-8726-4E02-B81B-56CBA2EA5AF3}" presName="Name0" presStyleCnt="0">
        <dgm:presLayoutVars>
          <dgm:dir val="rev"/>
          <dgm:resizeHandles val="exact"/>
        </dgm:presLayoutVars>
      </dgm:prSet>
      <dgm:spPr/>
    </dgm:pt>
    <dgm:pt modelId="{14945DA2-6AA1-45DA-9C72-22FF699399A1}" type="pres">
      <dgm:prSet presAssocID="{20C39B7C-67CA-45BA-A2FA-9B0DB6EFA2BC}" presName="node" presStyleLbl="node1" presStyleIdx="0" presStyleCnt="5">
        <dgm:presLayoutVars>
          <dgm:bulletEnabled val="1"/>
        </dgm:presLayoutVars>
      </dgm:prSet>
      <dgm:spPr/>
    </dgm:pt>
    <dgm:pt modelId="{3EC089D2-927E-426D-A558-747F291D8B95}" type="pres">
      <dgm:prSet presAssocID="{25766739-6442-45B1-AD71-EE015E86CC10}" presName="sibTrans" presStyleLbl="sibTrans2D1" presStyleIdx="0" presStyleCnt="4"/>
      <dgm:spPr/>
    </dgm:pt>
    <dgm:pt modelId="{01E70FD1-81D1-43D0-9E07-FA1E2B1697BC}" type="pres">
      <dgm:prSet presAssocID="{25766739-6442-45B1-AD71-EE015E86CC10}" presName="connectorText" presStyleLbl="sibTrans2D1" presStyleIdx="0" presStyleCnt="4"/>
      <dgm:spPr/>
    </dgm:pt>
    <dgm:pt modelId="{8B1C5844-6172-4BE3-A5C6-39FB71A638DE}" type="pres">
      <dgm:prSet presAssocID="{17E4316D-F1BF-4A11-81C8-32ABB7C45664}" presName="node" presStyleLbl="node1" presStyleIdx="1" presStyleCnt="5" custLinFactNeighborY="700">
        <dgm:presLayoutVars>
          <dgm:bulletEnabled val="1"/>
        </dgm:presLayoutVars>
      </dgm:prSet>
      <dgm:spPr/>
    </dgm:pt>
    <dgm:pt modelId="{5044068D-2E3F-451B-8044-F5385D6A911E}" type="pres">
      <dgm:prSet presAssocID="{44743E4B-5D38-41FF-B8B7-BA408F529630}" presName="sibTrans" presStyleLbl="sibTrans2D1" presStyleIdx="1" presStyleCnt="4"/>
      <dgm:spPr/>
    </dgm:pt>
    <dgm:pt modelId="{3B32D1D7-3D38-4621-A6DE-105B1BB2E219}" type="pres">
      <dgm:prSet presAssocID="{44743E4B-5D38-41FF-B8B7-BA408F529630}" presName="connectorText" presStyleLbl="sibTrans2D1" presStyleIdx="1" presStyleCnt="4"/>
      <dgm:spPr/>
    </dgm:pt>
    <dgm:pt modelId="{F518321C-0F0B-49DD-9A66-DB94AFAA83EA}" type="pres">
      <dgm:prSet presAssocID="{FDBB0E18-4F3F-437B-B816-0E489128D0B6}" presName="node" presStyleLbl="node1" presStyleIdx="2" presStyleCnt="5">
        <dgm:presLayoutVars>
          <dgm:bulletEnabled val="1"/>
        </dgm:presLayoutVars>
      </dgm:prSet>
      <dgm:spPr/>
    </dgm:pt>
    <dgm:pt modelId="{1AF8D6BC-C013-4D65-8FBC-92329C9A9867}" type="pres">
      <dgm:prSet presAssocID="{B830B01E-CAB5-4BF2-BFC6-1EC417D35D42}" presName="sibTrans" presStyleLbl="sibTrans2D1" presStyleIdx="2" presStyleCnt="4"/>
      <dgm:spPr/>
    </dgm:pt>
    <dgm:pt modelId="{8AE01186-7796-48E7-A582-535CA1F51FBC}" type="pres">
      <dgm:prSet presAssocID="{B830B01E-CAB5-4BF2-BFC6-1EC417D35D42}" presName="connectorText" presStyleLbl="sibTrans2D1" presStyleIdx="2" presStyleCnt="4"/>
      <dgm:spPr/>
    </dgm:pt>
    <dgm:pt modelId="{E57E5B1B-DCC1-4D97-8DE3-BD00EE4958F7}" type="pres">
      <dgm:prSet presAssocID="{CE3D91A9-EA43-4AD0-8D03-548AEEDDFD16}" presName="node" presStyleLbl="node1" presStyleIdx="3" presStyleCnt="5">
        <dgm:presLayoutVars>
          <dgm:bulletEnabled val="1"/>
        </dgm:presLayoutVars>
      </dgm:prSet>
      <dgm:spPr/>
    </dgm:pt>
    <dgm:pt modelId="{0B14BEC8-C830-489C-A746-470F7F28E3EF}" type="pres">
      <dgm:prSet presAssocID="{CD173EDC-7A7F-4C02-932F-80810639EB90}" presName="sibTrans" presStyleLbl="sibTrans2D1" presStyleIdx="3" presStyleCnt="4"/>
      <dgm:spPr/>
    </dgm:pt>
    <dgm:pt modelId="{A89FE2F8-8098-47A5-B581-AB440B09F234}" type="pres">
      <dgm:prSet presAssocID="{CD173EDC-7A7F-4C02-932F-80810639EB90}" presName="connectorText" presStyleLbl="sibTrans2D1" presStyleIdx="3" presStyleCnt="4"/>
      <dgm:spPr/>
    </dgm:pt>
    <dgm:pt modelId="{8C6689ED-7827-40F3-AA9D-A3C9356E57BC}" type="pres">
      <dgm:prSet presAssocID="{058B617E-34BC-401C-BE23-4C25094A69EE}" presName="node" presStyleLbl="node1" presStyleIdx="4" presStyleCnt="5">
        <dgm:presLayoutVars>
          <dgm:bulletEnabled val="1"/>
        </dgm:presLayoutVars>
      </dgm:prSet>
      <dgm:spPr/>
    </dgm:pt>
  </dgm:ptLst>
  <dgm:cxnLst>
    <dgm:cxn modelId="{D23FAE13-48F5-4069-B0D9-7920E4A11970}" type="presOf" srcId="{20C39B7C-67CA-45BA-A2FA-9B0DB6EFA2BC}" destId="{14945DA2-6AA1-45DA-9C72-22FF699399A1}" srcOrd="0" destOrd="0" presId="urn:microsoft.com/office/officeart/2005/8/layout/process1"/>
    <dgm:cxn modelId="{BAF2F318-420C-4E1A-983F-F0ECD9AD82DC}" srcId="{839CCB85-8726-4E02-B81B-56CBA2EA5AF3}" destId="{20C39B7C-67CA-45BA-A2FA-9B0DB6EFA2BC}" srcOrd="0" destOrd="0" parTransId="{351FAF62-D105-4D6D-8F8F-2944051D377C}" sibTransId="{25766739-6442-45B1-AD71-EE015E86CC10}"/>
    <dgm:cxn modelId="{7492F928-669B-4D18-B0FB-5834151B794F}" type="presOf" srcId="{CE3D91A9-EA43-4AD0-8D03-548AEEDDFD16}" destId="{E57E5B1B-DCC1-4D97-8DE3-BD00EE4958F7}" srcOrd="0" destOrd="0" presId="urn:microsoft.com/office/officeart/2005/8/layout/process1"/>
    <dgm:cxn modelId="{8535F43A-7198-4C73-9BC2-972F7E4EF61B}" type="presOf" srcId="{25766739-6442-45B1-AD71-EE015E86CC10}" destId="{01E70FD1-81D1-43D0-9E07-FA1E2B1697BC}" srcOrd="1" destOrd="0" presId="urn:microsoft.com/office/officeart/2005/8/layout/process1"/>
    <dgm:cxn modelId="{F43C7561-D4C7-44BC-B93F-F302A24091B7}" type="presOf" srcId="{17E4316D-F1BF-4A11-81C8-32ABB7C45664}" destId="{8B1C5844-6172-4BE3-A5C6-39FB71A638DE}" srcOrd="0" destOrd="0" presId="urn:microsoft.com/office/officeart/2005/8/layout/process1"/>
    <dgm:cxn modelId="{0161BE63-0564-4A1F-8633-480B364E5DB7}" type="presOf" srcId="{FDBB0E18-4F3F-437B-B816-0E489128D0B6}" destId="{F518321C-0F0B-49DD-9A66-DB94AFAA83EA}" srcOrd="0" destOrd="0" presId="urn:microsoft.com/office/officeart/2005/8/layout/process1"/>
    <dgm:cxn modelId="{B64EDC56-C372-4054-AA39-C1D8134C4810}" type="presOf" srcId="{25766739-6442-45B1-AD71-EE015E86CC10}" destId="{3EC089D2-927E-426D-A558-747F291D8B95}" srcOrd="0" destOrd="0" presId="urn:microsoft.com/office/officeart/2005/8/layout/process1"/>
    <dgm:cxn modelId="{ADF3D77E-ABCA-428D-A7C0-6381DFFAFD72}" type="presOf" srcId="{44743E4B-5D38-41FF-B8B7-BA408F529630}" destId="{3B32D1D7-3D38-4621-A6DE-105B1BB2E219}" srcOrd="1" destOrd="0" presId="urn:microsoft.com/office/officeart/2005/8/layout/process1"/>
    <dgm:cxn modelId="{B3F79583-0EDD-44DF-B8FC-75EB2C42A99B}" type="presOf" srcId="{CD173EDC-7A7F-4C02-932F-80810639EB90}" destId="{0B14BEC8-C830-489C-A746-470F7F28E3EF}" srcOrd="0" destOrd="0" presId="urn:microsoft.com/office/officeart/2005/8/layout/process1"/>
    <dgm:cxn modelId="{C4DF7886-4A54-451C-889B-8728AB77710F}" type="presOf" srcId="{44743E4B-5D38-41FF-B8B7-BA408F529630}" destId="{5044068D-2E3F-451B-8044-F5385D6A911E}" srcOrd="0" destOrd="0" presId="urn:microsoft.com/office/officeart/2005/8/layout/process1"/>
    <dgm:cxn modelId="{92502E92-B30E-48CF-A0F4-98A4BF97C0EC}" srcId="{839CCB85-8726-4E02-B81B-56CBA2EA5AF3}" destId="{17E4316D-F1BF-4A11-81C8-32ABB7C45664}" srcOrd="1" destOrd="0" parTransId="{10BBFC57-8B25-475B-88FB-ACEE945A990D}" sibTransId="{44743E4B-5D38-41FF-B8B7-BA408F529630}"/>
    <dgm:cxn modelId="{11195798-9747-4D45-B3D7-60AFA3F44189}" type="presOf" srcId="{839CCB85-8726-4E02-B81B-56CBA2EA5AF3}" destId="{BECAF437-BE7D-4A77-858F-C4D65954AA0E}" srcOrd="0" destOrd="0" presId="urn:microsoft.com/office/officeart/2005/8/layout/process1"/>
    <dgm:cxn modelId="{C6A9C0B1-C1C5-417D-A567-67542654ED3E}" srcId="{839CCB85-8726-4E02-B81B-56CBA2EA5AF3}" destId="{CE3D91A9-EA43-4AD0-8D03-548AEEDDFD16}" srcOrd="3" destOrd="0" parTransId="{7DE6DCAB-74B6-4F2A-9388-C335D793B8C8}" sibTransId="{CD173EDC-7A7F-4C02-932F-80810639EB90}"/>
    <dgm:cxn modelId="{974486BF-3B1C-4657-89EB-867A31D33CCC}" srcId="{839CCB85-8726-4E02-B81B-56CBA2EA5AF3}" destId="{FDBB0E18-4F3F-437B-B816-0E489128D0B6}" srcOrd="2" destOrd="0" parTransId="{31108D45-DD6E-487E-8873-F6C8D749FDCD}" sibTransId="{B830B01E-CAB5-4BF2-BFC6-1EC417D35D42}"/>
    <dgm:cxn modelId="{B5B70CC3-81F6-4D59-AE59-9274E31740D9}" srcId="{839CCB85-8726-4E02-B81B-56CBA2EA5AF3}" destId="{058B617E-34BC-401C-BE23-4C25094A69EE}" srcOrd="4" destOrd="0" parTransId="{A3841165-CB95-4157-9FB1-108935B910B9}" sibTransId="{DC7903CF-1583-4650-985E-35E0320EE885}"/>
    <dgm:cxn modelId="{417AE1C4-20ED-49C3-B2F6-5D63B6ED60E1}" type="presOf" srcId="{B830B01E-CAB5-4BF2-BFC6-1EC417D35D42}" destId="{8AE01186-7796-48E7-A582-535CA1F51FBC}" srcOrd="1" destOrd="0" presId="urn:microsoft.com/office/officeart/2005/8/layout/process1"/>
    <dgm:cxn modelId="{632DEFD4-41B6-4FF3-9E2B-FD06B0640F34}" type="presOf" srcId="{058B617E-34BC-401C-BE23-4C25094A69EE}" destId="{8C6689ED-7827-40F3-AA9D-A3C9356E57BC}" srcOrd="0" destOrd="0" presId="urn:microsoft.com/office/officeart/2005/8/layout/process1"/>
    <dgm:cxn modelId="{D543BAD8-6DAB-4514-B354-7834F3F36C70}" type="presOf" srcId="{B830B01E-CAB5-4BF2-BFC6-1EC417D35D42}" destId="{1AF8D6BC-C013-4D65-8FBC-92329C9A9867}" srcOrd="0" destOrd="0" presId="urn:microsoft.com/office/officeart/2005/8/layout/process1"/>
    <dgm:cxn modelId="{C8674ED9-03CA-431B-A1FB-C9F62B8FD3BE}" type="presOf" srcId="{CD173EDC-7A7F-4C02-932F-80810639EB90}" destId="{A89FE2F8-8098-47A5-B581-AB440B09F234}" srcOrd="1" destOrd="0" presId="urn:microsoft.com/office/officeart/2005/8/layout/process1"/>
    <dgm:cxn modelId="{4A8C99F6-5036-4F0F-8092-049F1C949EB6}" type="presParOf" srcId="{BECAF437-BE7D-4A77-858F-C4D65954AA0E}" destId="{14945DA2-6AA1-45DA-9C72-22FF699399A1}" srcOrd="0" destOrd="0" presId="urn:microsoft.com/office/officeart/2005/8/layout/process1"/>
    <dgm:cxn modelId="{65D54A3F-82F9-44B5-8A02-6456E0C02F20}" type="presParOf" srcId="{BECAF437-BE7D-4A77-858F-C4D65954AA0E}" destId="{3EC089D2-927E-426D-A558-747F291D8B95}" srcOrd="1" destOrd="0" presId="urn:microsoft.com/office/officeart/2005/8/layout/process1"/>
    <dgm:cxn modelId="{3F91B3C6-847F-40DA-BE84-2008B213BD04}" type="presParOf" srcId="{3EC089D2-927E-426D-A558-747F291D8B95}" destId="{01E70FD1-81D1-43D0-9E07-FA1E2B1697BC}" srcOrd="0" destOrd="0" presId="urn:microsoft.com/office/officeart/2005/8/layout/process1"/>
    <dgm:cxn modelId="{72C36DC8-20F5-4058-A51D-BDD62AE0A0C9}" type="presParOf" srcId="{BECAF437-BE7D-4A77-858F-C4D65954AA0E}" destId="{8B1C5844-6172-4BE3-A5C6-39FB71A638DE}" srcOrd="2" destOrd="0" presId="urn:microsoft.com/office/officeart/2005/8/layout/process1"/>
    <dgm:cxn modelId="{CD34C98D-AE86-4FCE-8DA0-09FA845037AB}" type="presParOf" srcId="{BECAF437-BE7D-4A77-858F-C4D65954AA0E}" destId="{5044068D-2E3F-451B-8044-F5385D6A911E}" srcOrd="3" destOrd="0" presId="urn:microsoft.com/office/officeart/2005/8/layout/process1"/>
    <dgm:cxn modelId="{88DCFEA8-5A55-4559-9E33-BBB519522BD3}" type="presParOf" srcId="{5044068D-2E3F-451B-8044-F5385D6A911E}" destId="{3B32D1D7-3D38-4621-A6DE-105B1BB2E219}" srcOrd="0" destOrd="0" presId="urn:microsoft.com/office/officeart/2005/8/layout/process1"/>
    <dgm:cxn modelId="{7C2D0CBE-7BA8-4C6E-81EA-179D4C4227BE}" type="presParOf" srcId="{BECAF437-BE7D-4A77-858F-C4D65954AA0E}" destId="{F518321C-0F0B-49DD-9A66-DB94AFAA83EA}" srcOrd="4" destOrd="0" presId="urn:microsoft.com/office/officeart/2005/8/layout/process1"/>
    <dgm:cxn modelId="{17205F97-0A40-4BC4-B538-CD8794239DE2}" type="presParOf" srcId="{BECAF437-BE7D-4A77-858F-C4D65954AA0E}" destId="{1AF8D6BC-C013-4D65-8FBC-92329C9A9867}" srcOrd="5" destOrd="0" presId="urn:microsoft.com/office/officeart/2005/8/layout/process1"/>
    <dgm:cxn modelId="{A712BB1C-F29D-42F1-B60B-5EC78DF9B5B8}" type="presParOf" srcId="{1AF8D6BC-C013-4D65-8FBC-92329C9A9867}" destId="{8AE01186-7796-48E7-A582-535CA1F51FBC}" srcOrd="0" destOrd="0" presId="urn:microsoft.com/office/officeart/2005/8/layout/process1"/>
    <dgm:cxn modelId="{CEE71905-2E64-4323-9EC4-DCEE578D2C5D}" type="presParOf" srcId="{BECAF437-BE7D-4A77-858F-C4D65954AA0E}" destId="{E57E5B1B-DCC1-4D97-8DE3-BD00EE4958F7}" srcOrd="6" destOrd="0" presId="urn:microsoft.com/office/officeart/2005/8/layout/process1"/>
    <dgm:cxn modelId="{EF43F1A5-1B43-4DEB-A13A-5EE220E66EED}" type="presParOf" srcId="{BECAF437-BE7D-4A77-858F-C4D65954AA0E}" destId="{0B14BEC8-C830-489C-A746-470F7F28E3EF}" srcOrd="7" destOrd="0" presId="urn:microsoft.com/office/officeart/2005/8/layout/process1"/>
    <dgm:cxn modelId="{0B1A7C37-4D7D-44D7-9F88-DFFEE45C0879}" type="presParOf" srcId="{0B14BEC8-C830-489C-A746-470F7F28E3EF}" destId="{A89FE2F8-8098-47A5-B581-AB440B09F234}" srcOrd="0" destOrd="0" presId="urn:microsoft.com/office/officeart/2005/8/layout/process1"/>
    <dgm:cxn modelId="{7D34CC2C-A60F-4C46-B0C8-904898962D29}" type="presParOf" srcId="{BECAF437-BE7D-4A77-858F-C4D65954AA0E}" destId="{8C6689ED-7827-40F3-AA9D-A3C9356E57BC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945DA2-6AA1-45DA-9C72-22FF699399A1}">
      <dsp:nvSpPr>
        <dsp:cNvPr id="0" name=""/>
        <dsp:cNvSpPr/>
      </dsp:nvSpPr>
      <dsp:spPr>
        <a:xfrm>
          <a:off x="6564936" y="943785"/>
          <a:ext cx="1171635" cy="17574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kern="1200"/>
            <a:t>پیش بینی مقادیر هزینه ی مورد نیاز اطراف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kern="1200"/>
            <a:t>(تقاضای بیرونی و درون)</a:t>
          </a:r>
        </a:p>
      </dsp:txBody>
      <dsp:txXfrm>
        <a:off x="6599252" y="978101"/>
        <a:ext cx="1103003" cy="1688820"/>
      </dsp:txXfrm>
    </dsp:sp>
    <dsp:sp modelId="{3EC089D2-927E-426D-A558-747F291D8B95}">
      <dsp:nvSpPr>
        <dsp:cNvPr id="0" name=""/>
        <dsp:cNvSpPr/>
      </dsp:nvSpPr>
      <dsp:spPr>
        <a:xfrm rot="10774217">
          <a:off x="6199382" y="1683433"/>
          <a:ext cx="248393" cy="2905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a-IR" sz="1300" kern="1200"/>
        </a:p>
      </dsp:txBody>
      <dsp:txXfrm rot="10800000">
        <a:off x="6273899" y="1741267"/>
        <a:ext cx="173875" cy="174339"/>
      </dsp:txXfrm>
    </dsp:sp>
    <dsp:sp modelId="{8B1C5844-6172-4BE3-A5C6-39FB71A638DE}">
      <dsp:nvSpPr>
        <dsp:cNvPr id="0" name=""/>
        <dsp:cNvSpPr/>
      </dsp:nvSpPr>
      <dsp:spPr>
        <a:xfrm>
          <a:off x="4924647" y="956087"/>
          <a:ext cx="1171635" cy="17574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kern="1200"/>
            <a:t>تهیه لیست منابع برای اهداف که نیازهای منابع و زمان تحویل مقادیر را مشخص میکند </a:t>
          </a:r>
        </a:p>
      </dsp:txBody>
      <dsp:txXfrm>
        <a:off x="4958963" y="990403"/>
        <a:ext cx="1103003" cy="1688820"/>
      </dsp:txXfrm>
    </dsp:sp>
    <dsp:sp modelId="{5044068D-2E3F-451B-8044-F5385D6A911E}">
      <dsp:nvSpPr>
        <dsp:cNvPr id="0" name=""/>
        <dsp:cNvSpPr/>
      </dsp:nvSpPr>
      <dsp:spPr>
        <a:xfrm rot="10825783">
          <a:off x="4559093" y="1683327"/>
          <a:ext cx="248393" cy="2905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a-IR" sz="1300" kern="1200"/>
        </a:p>
      </dsp:txBody>
      <dsp:txXfrm rot="10800000">
        <a:off x="4633610" y="1741719"/>
        <a:ext cx="173875" cy="174339"/>
      </dsp:txXfrm>
    </dsp:sp>
    <dsp:sp modelId="{F518321C-0F0B-49DD-9A66-DB94AFAA83EA}">
      <dsp:nvSpPr>
        <dsp:cNvPr id="0" name=""/>
        <dsp:cNvSpPr/>
      </dsp:nvSpPr>
      <dsp:spPr>
        <a:xfrm>
          <a:off x="3284357" y="943785"/>
          <a:ext cx="1171635" cy="17574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kern="1200"/>
            <a:t>شناسایی فعالیت های لازم برای خروجی ها</a:t>
          </a:r>
        </a:p>
      </dsp:txBody>
      <dsp:txXfrm>
        <a:off x="3318673" y="978101"/>
        <a:ext cx="1103003" cy="1688820"/>
      </dsp:txXfrm>
    </dsp:sp>
    <dsp:sp modelId="{1AF8D6BC-C013-4D65-8FBC-92329C9A9867}">
      <dsp:nvSpPr>
        <dsp:cNvPr id="0" name=""/>
        <dsp:cNvSpPr/>
      </dsp:nvSpPr>
      <dsp:spPr>
        <a:xfrm rot="10800000">
          <a:off x="2918807" y="1677229"/>
          <a:ext cx="248386" cy="2905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a-IR" sz="1300" kern="1200"/>
        </a:p>
      </dsp:txBody>
      <dsp:txXfrm rot="10800000">
        <a:off x="2993323" y="1735342"/>
        <a:ext cx="173870" cy="174339"/>
      </dsp:txXfrm>
    </dsp:sp>
    <dsp:sp modelId="{E57E5B1B-DCC1-4D97-8DE3-BD00EE4958F7}">
      <dsp:nvSpPr>
        <dsp:cNvPr id="0" name=""/>
        <dsp:cNvSpPr/>
      </dsp:nvSpPr>
      <dsp:spPr>
        <a:xfrm>
          <a:off x="1644068" y="943785"/>
          <a:ext cx="1171635" cy="17574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kern="1200" dirty="0"/>
            <a:t>تعیین سطح فعالیت واحد ها</a:t>
          </a:r>
        </a:p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kern="1200" dirty="0"/>
            <a:t>(نرخ مصرف)</a:t>
          </a:r>
        </a:p>
      </dsp:txBody>
      <dsp:txXfrm>
        <a:off x="1678384" y="978101"/>
        <a:ext cx="1103003" cy="1688820"/>
      </dsp:txXfrm>
    </dsp:sp>
    <dsp:sp modelId="{0B14BEC8-C830-489C-A746-470F7F28E3EF}">
      <dsp:nvSpPr>
        <dsp:cNvPr id="0" name=""/>
        <dsp:cNvSpPr/>
      </dsp:nvSpPr>
      <dsp:spPr>
        <a:xfrm rot="10800000">
          <a:off x="1278518" y="1677229"/>
          <a:ext cx="248386" cy="29056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a-IR" sz="1300" kern="1200"/>
        </a:p>
      </dsp:txBody>
      <dsp:txXfrm rot="10800000">
        <a:off x="1353034" y="1735342"/>
        <a:ext cx="173870" cy="174339"/>
      </dsp:txXfrm>
    </dsp:sp>
    <dsp:sp modelId="{8C6689ED-7827-40F3-AA9D-A3C9356E57BC}">
      <dsp:nvSpPr>
        <dsp:cNvPr id="0" name=""/>
        <dsp:cNvSpPr/>
      </dsp:nvSpPr>
      <dsp:spPr>
        <a:xfrm>
          <a:off x="3779" y="943785"/>
          <a:ext cx="1171635" cy="17574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600" kern="1200"/>
            <a:t>تخمین منابع لازم برای تحویل اهداف پیش بینی شده</a:t>
          </a:r>
        </a:p>
      </dsp:txBody>
      <dsp:txXfrm>
        <a:off x="38095" y="978101"/>
        <a:ext cx="1103003" cy="16888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5EF0314-899F-4247-B894-11AFBD2BDCD3}" type="datetimeFigureOut">
              <a:rPr lang="fa-IR" smtClean="0"/>
              <a:t>1445/03/05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BB9EE97-9C8A-4E09-BD6E-2E04F30141D3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0314-899F-4247-B894-11AFBD2BDCD3}" type="datetimeFigureOut">
              <a:rPr lang="fa-IR" smtClean="0"/>
              <a:t>1445/03/05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EE97-9C8A-4E09-BD6E-2E04F30141D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0314-899F-4247-B894-11AFBD2BDCD3}" type="datetimeFigureOut">
              <a:rPr lang="fa-IR" smtClean="0"/>
              <a:t>1445/03/05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EE97-9C8A-4E09-BD6E-2E04F30141D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EF0314-899F-4247-B894-11AFBD2BDCD3}" type="datetimeFigureOut">
              <a:rPr lang="fa-IR" smtClean="0"/>
              <a:t>1445/03/05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B9EE97-9C8A-4E09-BD6E-2E04F30141D3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5EF0314-899F-4247-B894-11AFBD2BDCD3}" type="datetimeFigureOut">
              <a:rPr lang="fa-IR" smtClean="0"/>
              <a:t>1445/03/05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BB9EE97-9C8A-4E09-BD6E-2E04F30141D3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0314-899F-4247-B894-11AFBD2BDCD3}" type="datetimeFigureOut">
              <a:rPr lang="fa-IR" smtClean="0"/>
              <a:t>1445/03/05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EE97-9C8A-4E09-BD6E-2E04F30141D3}" type="slidenum">
              <a:rPr lang="fa-IR" smtClean="0"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0314-899F-4247-B894-11AFBD2BDCD3}" type="datetimeFigureOut">
              <a:rPr lang="fa-IR" smtClean="0"/>
              <a:t>1445/03/05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EE97-9C8A-4E09-BD6E-2E04F30141D3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EF0314-899F-4247-B894-11AFBD2BDCD3}" type="datetimeFigureOut">
              <a:rPr lang="fa-IR" smtClean="0"/>
              <a:t>1445/03/05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B9EE97-9C8A-4E09-BD6E-2E04F30141D3}" type="slidenum">
              <a:rPr lang="fa-IR" smtClean="0"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F0314-899F-4247-B894-11AFBD2BDCD3}" type="datetimeFigureOut">
              <a:rPr lang="fa-IR" smtClean="0"/>
              <a:t>1445/03/05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9EE97-9C8A-4E09-BD6E-2E04F30141D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EF0314-899F-4247-B894-11AFBD2BDCD3}" type="datetimeFigureOut">
              <a:rPr lang="fa-IR" smtClean="0"/>
              <a:t>1445/03/05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BB9EE97-9C8A-4E09-BD6E-2E04F30141D3}" type="slidenum">
              <a:rPr lang="fa-IR" smtClean="0"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EF0314-899F-4247-B894-11AFBD2BDCD3}" type="datetimeFigureOut">
              <a:rPr lang="fa-IR" smtClean="0"/>
              <a:t>1445/03/05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BB9EE97-9C8A-4E09-BD6E-2E04F30141D3}" type="slidenum">
              <a:rPr lang="fa-IR" smtClean="0"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EF0314-899F-4247-B894-11AFBD2BDCD3}" type="datetimeFigureOut">
              <a:rPr lang="fa-IR" smtClean="0"/>
              <a:t>1445/03/05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BB9EE97-9C8A-4E09-BD6E-2E04F30141D3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ster\Desktop\besme-allah12-2-copy_30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97553" cy="6309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DA38011-F9A8-4655-9237-1101BCBB68DA}"/>
              </a:ext>
            </a:extLst>
          </p:cNvPr>
          <p:cNvSpPr txBox="1"/>
          <p:nvPr/>
        </p:nvSpPr>
        <p:spPr>
          <a:xfrm>
            <a:off x="-1980728" y="643291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  <p:extLst>
      <p:ext uri="{BB962C8B-B14F-4D97-AF65-F5344CB8AC3E}">
        <p14:creationId xmlns:p14="http://schemas.microsoft.com/office/powerpoint/2010/main" val="3652244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166843"/>
            <a:ext cx="763284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a-IR" sz="2000" dirty="0"/>
              <a:t> </a:t>
            </a:r>
            <a:endParaRPr lang="en-US" sz="2000" dirty="0"/>
          </a:p>
          <a:p>
            <a:pPr algn="just"/>
            <a:r>
              <a:rPr lang="fa-IR" sz="2000" dirty="0"/>
              <a:t>اموری مانند سیاست گذاری صحیح برای کاهش هزینه ی تولید محصول و استفاده از ابزارهایی مانند اصلاح فرآیند ها ، مهندسی مجدد ساختار و فرآیند ها برای حذف فعالیت های دارای اولویت کمتر و تجدید نظر در کمیت و کیفیت محصولات برای ایجاد تعادل بین هزینه ی تولید با بودجه اختصاص یافته ، مقایسه قیمت ها با استاندارد را منحرف و تهیه بودجه را با مشکل رو به رو میکند. </a:t>
            </a:r>
          </a:p>
          <a:p>
            <a:pPr algn="just"/>
            <a:endParaRPr lang="en-US" sz="2000" dirty="0"/>
          </a:p>
          <a:p>
            <a:pPr algn="just"/>
            <a:r>
              <a:rPr lang="fa-IR" sz="2000" dirty="0"/>
              <a:t>حسابدارن عامل افزایش یا کاهش قیمت تمام شده را عوامل هزینه میدانند ولی مدیران عامل افزایش یا کاهش بها را فرایند (فعالیت) میدانند.</a:t>
            </a:r>
          </a:p>
          <a:p>
            <a:pPr algn="just"/>
            <a:endParaRPr lang="en-US" sz="2000" dirty="0"/>
          </a:p>
          <a:p>
            <a:pPr algn="just"/>
            <a:r>
              <a:rPr lang="fa-IR" sz="2000" dirty="0"/>
              <a:t>پس از تغییر سیستم هزینه یابی سنتی به </a:t>
            </a:r>
            <a:r>
              <a:rPr lang="en-US" sz="2000" dirty="0"/>
              <a:t>ABC</a:t>
            </a:r>
            <a:r>
              <a:rPr lang="fa-IR" sz="2000" dirty="0"/>
              <a:t> برای کنترل و برنامه ریزی فرایندهای سازمانی نیاز به تغییر در سیستم بودجه بندی و مدیریت سنتی به بودجه بندی و مدیریت بر مبنای فعالیت احساس شد.</a:t>
            </a:r>
            <a:endParaRPr lang="en-US" sz="2000" dirty="0"/>
          </a:p>
          <a:p>
            <a:pPr algn="just"/>
            <a:r>
              <a:rPr lang="fa-IR" sz="2000" dirty="0"/>
              <a:t> 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4D7D1-2D5A-4613-B777-B0DFAB6C18C8}"/>
              </a:ext>
            </a:extLst>
          </p:cNvPr>
          <p:cNvSpPr txBox="1"/>
          <p:nvPr/>
        </p:nvSpPr>
        <p:spPr>
          <a:xfrm>
            <a:off x="-1980728" y="643291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  <p:extLst>
      <p:ext uri="{BB962C8B-B14F-4D97-AF65-F5344CB8AC3E}">
        <p14:creationId xmlns:p14="http://schemas.microsoft.com/office/powerpoint/2010/main" val="3052666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9910" y="980728"/>
            <a:ext cx="707799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a-IR" sz="2000" dirty="0"/>
              <a:t> </a:t>
            </a:r>
            <a:endParaRPr lang="en-US" sz="2000" dirty="0"/>
          </a:p>
          <a:p>
            <a:pPr algn="just"/>
            <a:r>
              <a:rPr lang="fa-IR" sz="2000" dirty="0"/>
              <a:t>تغییر سیستم بودجه ریزی در ایران :</a:t>
            </a:r>
          </a:p>
          <a:p>
            <a:pPr algn="just"/>
            <a:endParaRPr lang="fa-IR" sz="2000" dirty="0"/>
          </a:p>
          <a:p>
            <a:pPr algn="just"/>
            <a:endParaRPr lang="en-US" sz="2000" dirty="0"/>
          </a:p>
          <a:p>
            <a:pPr algn="just"/>
            <a:r>
              <a:rPr lang="fa-IR" sz="2000" dirty="0"/>
              <a:t>با نیاز به تحول به تدوین برنامه های هفت گانه با رویکرد مدیریت دولتی به نتیجه محوری بجای کنترل فرایند ها اقدام شد. در برنامه ی پنچ ساله ی چهارم توسعه نیز به این موضوع توجه شد (مواد 134 و 138 ) که رویکرد این حکم رویکرد حسابداری قیمت تمام شده نیست بلکه رویکرد مدیریت قیمت تمام شده است ، که با اعطای اختیار مالی و نیروی انسانی به مدیران امکان افزایش بهره وری را فراهم میکند. 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ABB</a:t>
            </a:r>
            <a:r>
              <a:rPr lang="fa-IR" sz="2000" dirty="0"/>
              <a:t> که زاییده </a:t>
            </a:r>
            <a:r>
              <a:rPr lang="en-US" sz="2000" dirty="0"/>
              <a:t>ABC </a:t>
            </a:r>
            <a:r>
              <a:rPr lang="fa-IR" sz="2000" dirty="0"/>
              <a:t> است ابزاری اثربخش برای تمرکز روی فرایند ها و مدیریت قیمت تمام شده ی خروجی ها و فرایند ها است.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1E154A-8F90-4481-B6F6-273CB1945C57}"/>
              </a:ext>
            </a:extLst>
          </p:cNvPr>
          <p:cNvSpPr txBox="1"/>
          <p:nvPr/>
        </p:nvSpPr>
        <p:spPr>
          <a:xfrm>
            <a:off x="-1980728" y="643291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  <p:extLst>
      <p:ext uri="{BB962C8B-B14F-4D97-AF65-F5344CB8AC3E}">
        <p14:creationId xmlns:p14="http://schemas.microsoft.com/office/powerpoint/2010/main" val="223727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889844"/>
            <a:ext cx="75608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a-IR" sz="2000" dirty="0"/>
              <a:t> </a:t>
            </a:r>
            <a:endParaRPr lang="en-US" sz="2000" dirty="0"/>
          </a:p>
          <a:p>
            <a:pPr algn="just"/>
            <a:r>
              <a:rPr lang="fa-IR" sz="2000" dirty="0"/>
              <a:t>کارکرد </a:t>
            </a:r>
            <a:r>
              <a:rPr lang="en-US" sz="2000" dirty="0"/>
              <a:t>ABB </a:t>
            </a:r>
            <a:r>
              <a:rPr lang="fa-IR" sz="2000" dirty="0"/>
              <a:t>:</a:t>
            </a:r>
          </a:p>
          <a:p>
            <a:pPr algn="just"/>
            <a:endParaRPr lang="en-US" sz="2000" dirty="0"/>
          </a:p>
          <a:p>
            <a:pPr algn="just"/>
            <a:r>
              <a:rPr lang="fa-IR" sz="2000" dirty="0"/>
              <a:t>بودجه بندی عملیاتی روی نتایج هزینه ی بیشتر از چگونگی مصرف پول تمرکز دارد ولی در سیستم سنتی هزینه یابی بر حجم تولید و واحد های محصولات تاکید میشود و فرض میشود محصولات منابع را مصرف میکنند درحالیکه رد </a:t>
            </a:r>
            <a:r>
              <a:rPr lang="en-US" sz="2000" dirty="0"/>
              <a:t>ABC</a:t>
            </a:r>
            <a:r>
              <a:rPr lang="fa-IR" sz="2000" dirty="0"/>
              <a:t> فعالیت ها مصرف کننده منابع هستند.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ABB </a:t>
            </a:r>
            <a:r>
              <a:rPr lang="fa-IR" sz="2000" dirty="0"/>
              <a:t> یک نمونه ی رشد یافته از </a:t>
            </a:r>
            <a:r>
              <a:rPr lang="en-US" sz="2000" dirty="0"/>
              <a:t>ABC</a:t>
            </a:r>
            <a:r>
              <a:rPr lang="fa-IR" sz="2000" dirty="0"/>
              <a:t> است که روندی معکوس با </a:t>
            </a:r>
            <a:r>
              <a:rPr lang="en-US" sz="2000" dirty="0"/>
              <a:t>ABC</a:t>
            </a:r>
            <a:r>
              <a:rPr lang="fa-IR" sz="2000" dirty="0"/>
              <a:t> را طی میکند. در </a:t>
            </a:r>
            <a:r>
              <a:rPr lang="en-US" sz="2000" dirty="0"/>
              <a:t>ABB</a:t>
            </a:r>
            <a:r>
              <a:rPr lang="fa-IR" sz="2000" dirty="0"/>
              <a:t> ، محصولات و خدمات در نظر گرفته میشود و سپس فعالیت های مورد نیاز برای تولید آن مورد توجه است. سپس منابع لازم برای اجرای این فعالیت ها شناسایی میشود. </a:t>
            </a:r>
            <a:r>
              <a:rPr lang="en-US" sz="2000" dirty="0"/>
              <a:t>ABB</a:t>
            </a:r>
            <a:r>
              <a:rPr lang="fa-IR" sz="2000" dirty="0"/>
              <a:t> نوعی از فرایند تهیه بودجه است که بر هزینه ی فعالیت ها یا محرک های هزینه مرتبط با عملیات تمرکز دارد. هزینه ها نیز با توجه به محرک های هزینه که برگرفته از </a:t>
            </a:r>
            <a:r>
              <a:rPr lang="en-US" sz="2000" dirty="0"/>
              <a:t>ABC</a:t>
            </a:r>
            <a:r>
              <a:rPr lang="fa-IR" sz="2000" dirty="0"/>
              <a:t> است تفکیک میشود. </a:t>
            </a:r>
            <a:r>
              <a:rPr lang="en-US" sz="2000" dirty="0"/>
              <a:t>ABB</a:t>
            </a:r>
            <a:r>
              <a:rPr lang="fa-IR" sz="2000" dirty="0"/>
              <a:t> یک سیستم کششی است و با رویکرد بر مبنای فشار در تضاد است.</a:t>
            </a:r>
            <a:endParaRPr lang="en-US" sz="2000" dirty="0"/>
          </a:p>
          <a:p>
            <a:pPr algn="just"/>
            <a:r>
              <a:rPr lang="fa-IR" sz="2000" dirty="0"/>
              <a:t> 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DE42D3-7881-4E53-B76A-B44D8FE190D4}"/>
              </a:ext>
            </a:extLst>
          </p:cNvPr>
          <p:cNvSpPr txBox="1"/>
          <p:nvPr/>
        </p:nvSpPr>
        <p:spPr>
          <a:xfrm>
            <a:off x="-1980728" y="643291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  <p:extLst>
      <p:ext uri="{BB962C8B-B14F-4D97-AF65-F5344CB8AC3E}">
        <p14:creationId xmlns:p14="http://schemas.microsoft.com/office/powerpoint/2010/main" val="340823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572000" y="692696"/>
            <a:ext cx="37799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فعالیت های لازم  برای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ABB</a:t>
            </a:r>
            <a:r>
              <a:rPr kumimoji="0" lang="fa-I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709806459"/>
              </p:ext>
            </p:extLst>
          </p:nvPr>
        </p:nvGraphicFramePr>
        <p:xfrm>
          <a:off x="701824" y="1484784"/>
          <a:ext cx="7740351" cy="3645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31337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142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2413338"/>
            <a:ext cx="74888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000" dirty="0"/>
              <a:t> </a:t>
            </a:r>
            <a:endParaRPr lang="en-US" sz="2000" dirty="0"/>
          </a:p>
          <a:p>
            <a:r>
              <a:rPr lang="fa-IR" sz="2000" dirty="0"/>
              <a:t>زمانیکه بودجه بر مبنای فعالیت تصویب میشود ، بعنوان بخش کلیدی از اقتصاد داخلی سازمان شمار می آید که بین عرضه و تقاضا توازن برقرار میکند و باعث میشود مدیران ظرف دوره ای میان دوره تا بلند مدت به هزینه های ثابت مانند هزینه های متغیر بنگرند.</a:t>
            </a:r>
            <a:endParaRPr lang="en-US" sz="2000" dirty="0"/>
          </a:p>
          <a:p>
            <a:r>
              <a:rPr lang="fa-IR" sz="2000" dirty="0"/>
              <a:t> 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3CC0E2-6CBF-46DB-8A7A-72D29D94F2CD}"/>
              </a:ext>
            </a:extLst>
          </p:cNvPr>
          <p:cNvSpPr txBox="1"/>
          <p:nvPr/>
        </p:nvSpPr>
        <p:spPr>
          <a:xfrm>
            <a:off x="-1980728" y="643291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  <p:extLst>
      <p:ext uri="{BB962C8B-B14F-4D97-AF65-F5344CB8AC3E}">
        <p14:creationId xmlns:p14="http://schemas.microsoft.com/office/powerpoint/2010/main" val="2456998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466091"/>
              </p:ext>
            </p:extLst>
          </p:nvPr>
        </p:nvGraphicFramePr>
        <p:xfrm>
          <a:off x="1043608" y="1091859"/>
          <a:ext cx="6912768" cy="4536504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2403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ABB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400" dirty="0">
                          <a:effectLst/>
                        </a:rPr>
                        <a:t>بودجه بندی سنتی 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403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هزینه انجام فعالیت های مختلف </a:t>
                      </a:r>
                      <a:endParaRPr lang="en-US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هزینه های هریک از دوایر سازمان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واحد بودجه بندی</a:t>
                      </a:r>
                      <a:endParaRPr lang="en-US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403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کارهایی که باید انجام شود (بازده)</a:t>
                      </a:r>
                      <a:endParaRPr lang="en-US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منابع مورد نیاز سازمان </a:t>
                      </a:r>
                      <a:endParaRPr lang="en-US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محور توجه</a:t>
                      </a:r>
                      <a:endParaRPr lang="en-US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403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بهبود مستمر</a:t>
                      </a:r>
                      <a:endParaRPr lang="en-US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دوره معین آینده </a:t>
                      </a:r>
                      <a:endParaRPr lang="en-US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تاکید زمانی</a:t>
                      </a:r>
                      <a:endParaRPr lang="en-US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403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توجه به نیاز مشتریان </a:t>
                      </a:r>
                      <a:endParaRPr lang="en-US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توجه نکردن به نیاز مشتریان </a:t>
                      </a:r>
                      <a:endParaRPr lang="en-US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نقش مشتریان</a:t>
                      </a:r>
                      <a:endParaRPr lang="en-US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2403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هماهنگی فعالیت ها </a:t>
                      </a:r>
                      <a:endParaRPr lang="en-US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حداکثر کردن عملکرد مدیریت </a:t>
                      </a:r>
                      <a:endParaRPr lang="en-US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هدف کنترل </a:t>
                      </a:r>
                      <a:endParaRPr lang="en-US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2086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توجه به ظرفیت های استفاده شده و نشده </a:t>
                      </a:r>
                      <a:endParaRPr lang="en-US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>
                          <a:effectLst/>
                        </a:rPr>
                        <a:t>توجه به گرایش و تغییر پذیری هزینه </a:t>
                      </a:r>
                      <a:endParaRPr lang="en-US" sz="110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200" dirty="0">
                          <a:effectLst/>
                        </a:rPr>
                        <a:t>مبنای بودجه</a:t>
                      </a:r>
                      <a:endParaRPr lang="en-US" sz="1100" dirty="0">
                        <a:solidFill>
                          <a:srgbClr val="365F9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995936" y="476672"/>
            <a:ext cx="43924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|مقایسه بودجه بندی سنتی و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ABB</a:t>
            </a:r>
            <a:r>
              <a:rPr kumimoji="0" lang="fa-IR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: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9114D3-3088-489D-BB54-6AAEEFB58E5E}"/>
              </a:ext>
            </a:extLst>
          </p:cNvPr>
          <p:cNvSpPr txBox="1"/>
          <p:nvPr/>
        </p:nvSpPr>
        <p:spPr>
          <a:xfrm>
            <a:off x="-1980728" y="643291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  <p:extLst>
      <p:ext uri="{BB962C8B-B14F-4D97-AF65-F5344CB8AC3E}">
        <p14:creationId xmlns:p14="http://schemas.microsoft.com/office/powerpoint/2010/main" val="2883036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476672"/>
            <a:ext cx="7272808" cy="224676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000" dirty="0">
                <a:solidFill>
                  <a:srgbClr val="C00000"/>
                </a:solidFill>
              </a:rPr>
              <a:t> </a:t>
            </a:r>
          </a:p>
          <a:p>
            <a:pPr algn="just"/>
            <a:r>
              <a:rPr lang="fa-IR" sz="2000" dirty="0">
                <a:solidFill>
                  <a:srgbClr val="C00000"/>
                </a:solidFill>
              </a:rPr>
              <a:t>مزایایی </a:t>
            </a:r>
            <a:r>
              <a:rPr lang="en-US" sz="2000" dirty="0">
                <a:solidFill>
                  <a:srgbClr val="C00000"/>
                </a:solidFill>
              </a:rPr>
              <a:t>ABB </a:t>
            </a:r>
            <a:r>
              <a:rPr lang="fa-IR" sz="2000" dirty="0">
                <a:solidFill>
                  <a:srgbClr val="C00000"/>
                </a:solidFill>
              </a:rPr>
              <a:t> نسبت به بودجه بندی سنتی :</a:t>
            </a:r>
          </a:p>
          <a:p>
            <a:pPr marL="285750" indent="-285750" algn="just">
              <a:buFont typeface="Wingdings" pitchFamily="2" charset="2"/>
              <a:buChar char="v"/>
            </a:pPr>
            <a:endParaRPr lang="en-US" sz="2000" dirty="0"/>
          </a:p>
          <a:p>
            <a:pPr marL="285750" lvl="0" indent="-285750" algn="just">
              <a:buFont typeface="Wingdings" pitchFamily="2" charset="2"/>
              <a:buChar char="v"/>
            </a:pPr>
            <a:r>
              <a:rPr lang="fa-IR" sz="2000" dirty="0"/>
              <a:t>برخورداری از دقت بیشتر</a:t>
            </a:r>
            <a:endParaRPr lang="en-US" sz="2000" dirty="0"/>
          </a:p>
          <a:p>
            <a:pPr marL="285750" lvl="0" indent="-285750" algn="just">
              <a:buFont typeface="Wingdings" pitchFamily="2" charset="2"/>
              <a:buChar char="v"/>
            </a:pPr>
            <a:r>
              <a:rPr lang="fa-IR" sz="2000" dirty="0"/>
              <a:t>شناسایی علت اینکه چرا مصرف منابع در رابطه با حجم محصول رابطه غیر خطی دارند.</a:t>
            </a:r>
          </a:p>
          <a:p>
            <a:pPr marL="285750" lvl="0" indent="-285750" algn="just">
              <a:buFont typeface="Wingdings" pitchFamily="2" charset="2"/>
              <a:buChar char="v"/>
            </a:pP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827584" y="3155969"/>
            <a:ext cx="7272808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2000" dirty="0"/>
              <a:t> </a:t>
            </a:r>
          </a:p>
          <a:p>
            <a:pPr algn="just"/>
            <a:r>
              <a:rPr lang="fa-IR" sz="2000" dirty="0">
                <a:solidFill>
                  <a:srgbClr val="C00000"/>
                </a:solidFill>
              </a:rPr>
              <a:t>هدف </a:t>
            </a:r>
            <a:r>
              <a:rPr lang="en-US" sz="2000" dirty="0">
                <a:solidFill>
                  <a:srgbClr val="C00000"/>
                </a:solidFill>
              </a:rPr>
              <a:t>ABB</a:t>
            </a:r>
            <a:r>
              <a:rPr lang="fa-IR" sz="2000" dirty="0">
                <a:solidFill>
                  <a:srgbClr val="C00000"/>
                </a:solidFill>
              </a:rPr>
              <a:t> :</a:t>
            </a:r>
          </a:p>
          <a:p>
            <a:pPr algn="just"/>
            <a:endParaRPr lang="en-US" sz="2000" dirty="0"/>
          </a:p>
          <a:p>
            <a:pPr algn="just"/>
            <a:r>
              <a:rPr lang="fa-IR" sz="2000" dirty="0"/>
              <a:t>هدف </a:t>
            </a:r>
            <a:r>
              <a:rPr lang="en-US" sz="2000" dirty="0"/>
              <a:t>ABB</a:t>
            </a:r>
            <a:r>
              <a:rPr lang="fa-IR" sz="2000" dirty="0"/>
              <a:t> نشان دادن ارتباط بین منابعی است که سازمان از آنها بمنظور تولید محصولات  استفاده میکند .</a:t>
            </a:r>
          </a:p>
          <a:p>
            <a:pPr algn="just"/>
            <a:r>
              <a:rPr lang="fa-IR" sz="2000" dirty="0"/>
              <a:t>به کمک </a:t>
            </a:r>
            <a:r>
              <a:rPr lang="en-US" sz="2000" dirty="0"/>
              <a:t>ABB</a:t>
            </a:r>
            <a:r>
              <a:rPr lang="fa-IR" sz="2000" dirty="0"/>
              <a:t> باید روی تولید محصولی که موجب موفقیت سازمان میشود تمرکز کرد و سپس با مدیریت منابع سازمان آنها را به فعالیت های مذکور اختصاص داد.</a:t>
            </a: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267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969968"/>
            <a:ext cx="7200800" cy="255454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a-IR" sz="2000" dirty="0"/>
              <a:t> </a:t>
            </a:r>
            <a:endParaRPr lang="en-US" sz="2000" dirty="0">
              <a:solidFill>
                <a:srgbClr val="C00000"/>
              </a:solidFill>
            </a:endParaRPr>
          </a:p>
          <a:p>
            <a:r>
              <a:rPr lang="fa-IR" sz="2000" dirty="0">
                <a:solidFill>
                  <a:srgbClr val="C00000"/>
                </a:solidFill>
              </a:rPr>
              <a:t>مراحل </a:t>
            </a:r>
            <a:r>
              <a:rPr lang="en-US" sz="2000" dirty="0">
                <a:solidFill>
                  <a:srgbClr val="C00000"/>
                </a:solidFill>
              </a:rPr>
              <a:t>ABB</a:t>
            </a:r>
            <a:r>
              <a:rPr lang="fa-IR" sz="2000" dirty="0">
                <a:solidFill>
                  <a:srgbClr val="C00000"/>
                </a:solidFill>
              </a:rPr>
              <a:t> :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000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fa-IR" sz="2000" dirty="0"/>
              <a:t>برآورد تعداد محصول نهایی (تولید و فروش برای دوره بعد)</a:t>
            </a:r>
            <a:endParaRPr lang="en-US" sz="2000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fa-IR" sz="2000" dirty="0"/>
              <a:t>پیش بینی میزان تقاضای فعالیت ها در درون سازمان</a:t>
            </a:r>
            <a:endParaRPr lang="en-US" sz="2000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fa-IR" sz="2000" dirty="0"/>
              <a:t>محاسبه منابع مورد تقاضا برای فعالیت های پیش بینی شده</a:t>
            </a:r>
            <a:endParaRPr lang="en-US" sz="2000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fa-IR" sz="2000" dirty="0"/>
              <a:t>تعیین عرضه واقعی منابع</a:t>
            </a:r>
            <a:endParaRPr lang="en-US" sz="2000" dirty="0"/>
          </a:p>
          <a:p>
            <a:pPr marL="342900" lvl="0" indent="-342900">
              <a:buFont typeface="Wingdings" pitchFamily="2" charset="2"/>
              <a:buChar char="§"/>
            </a:pPr>
            <a:r>
              <a:rPr lang="fa-IR" sz="2000" dirty="0"/>
              <a:t>تعیین ظرفیت منابع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8115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16632"/>
            <a:ext cx="777686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000" dirty="0"/>
          </a:p>
          <a:p>
            <a:pPr algn="just"/>
            <a:r>
              <a:rPr lang="fa-IR" sz="2000" dirty="0"/>
              <a:t>ویژگی های </a:t>
            </a:r>
            <a:r>
              <a:rPr lang="en-US" sz="2000" dirty="0"/>
              <a:t>ABB</a:t>
            </a:r>
            <a:r>
              <a:rPr lang="fa-IR" sz="2000" dirty="0"/>
              <a:t> :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en-US" sz="2000" dirty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fa-IR" sz="2000" dirty="0"/>
              <a:t>انتظارات مشتری را با منابع قابل دسترس سازمان تطبیق میدهد.</a:t>
            </a:r>
            <a:endParaRPr lang="en-US" sz="2000" dirty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fa-IR" sz="2000" dirty="0"/>
              <a:t>به جای تاکید بر یک الگوبرداری اختیاری ، مثل بودجه سال گذشته ، بر بودجه هایی تاکید دارد که به بازده سرمایه گذاری ها توجه دارند.</a:t>
            </a:r>
            <a:endParaRPr lang="en-US" sz="2000" dirty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fa-IR" sz="2000" dirty="0"/>
              <a:t>یک بودجه انعطاف پذیر را بر مبنای حجم فعالیت توسعه میدهد.</a:t>
            </a:r>
            <a:endParaRPr lang="en-US" sz="2000" dirty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fa-IR" sz="2000" dirty="0"/>
              <a:t>از برنامه ریزی پیوسته و دائمی حمایت میکند.</a:t>
            </a:r>
            <a:endParaRPr lang="en-US" sz="2000" dirty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fa-IR" sz="2000" dirty="0"/>
              <a:t>فعالیت های زائد و بی ارزش را در بودجه شناسایی میکند و برنامه های عملی برای حذف آنها را ارائه میدهد.</a:t>
            </a:r>
            <a:endParaRPr lang="en-US" sz="2000" dirty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fa-IR" sz="2000" dirty="0"/>
              <a:t>کلیه فعالیت های سازمان را با استراتژی های کسب و کار مشتری منطبق میسازد.</a:t>
            </a:r>
            <a:endParaRPr lang="en-US" sz="2000" dirty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fa-IR" sz="2000" dirty="0"/>
              <a:t>از اینکه درباره ایده های مشتری قضاوت و اولویت ها بر اساس آنها تعیین میگردد ، پیشگیری میگردد.</a:t>
            </a:r>
            <a:endParaRPr lang="en-US" sz="2000" dirty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fa-IR" sz="2000" dirty="0"/>
              <a:t>فعالیت های دارای ارزش افزوده را مشخص میکند تا در سازمان برای تقویت آنها کوشش شود.</a:t>
            </a:r>
            <a:endParaRPr lang="en-US" sz="2000" dirty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fa-IR" sz="2000" dirty="0"/>
              <a:t>سرمایه و وقت لازم برای سرمایه گذاری های بحرانی در داخل سازمان را پیش بینی میکند.</a:t>
            </a:r>
            <a:endParaRPr lang="en-US" sz="2000" dirty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fa-IR" sz="2000" dirty="0"/>
              <a:t>نرخ ها و قیمت هایی را که عادلانه ، قابل دفاع و مقایسه پذیرند تعیین میکند.</a:t>
            </a:r>
            <a:endParaRPr lang="en-US" sz="2000" dirty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fa-IR" sz="2000" dirty="0"/>
              <a:t>درآمدها را پیش بینی میکند.</a:t>
            </a:r>
            <a:endParaRPr lang="en-US" sz="2000" dirty="0"/>
          </a:p>
          <a:p>
            <a:pPr marL="342900" lvl="0" indent="-342900" algn="just">
              <a:buFont typeface="Wingdings" pitchFamily="2" charset="2"/>
              <a:buChar char="ü"/>
            </a:pPr>
            <a:r>
              <a:rPr lang="fa-IR" sz="2000" dirty="0"/>
              <a:t>مدیریت ظرفیت های تولید سازمانی ، به ویژه ظرفیت های استفاده نشده ، را دنبال میکند.</a:t>
            </a:r>
            <a:endParaRPr lang="en-US" sz="2000" dirty="0"/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4823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404664"/>
            <a:ext cx="691276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a-IR" sz="2000" dirty="0"/>
              <a:t> </a:t>
            </a:r>
            <a:endParaRPr lang="en-US" sz="2000" dirty="0"/>
          </a:p>
          <a:p>
            <a:pPr algn="just"/>
            <a:r>
              <a:rPr lang="fa-IR" sz="2000" dirty="0"/>
              <a:t> </a:t>
            </a:r>
            <a:endParaRPr lang="en-US" sz="2000" dirty="0"/>
          </a:p>
          <a:p>
            <a:pPr algn="just"/>
            <a:r>
              <a:rPr lang="fa-IR" sz="2000" dirty="0"/>
              <a:t>جایگاه </a:t>
            </a:r>
            <a:r>
              <a:rPr lang="en-US" sz="2000" dirty="0"/>
              <a:t>ABC </a:t>
            </a:r>
            <a:r>
              <a:rPr lang="fa-IR" sz="2000" dirty="0"/>
              <a:t> در </a:t>
            </a:r>
            <a:r>
              <a:rPr lang="en-US" sz="2000" dirty="0"/>
              <a:t>ABB </a:t>
            </a:r>
            <a:r>
              <a:rPr lang="fa-IR" sz="2000" dirty="0"/>
              <a:t> :</a:t>
            </a:r>
            <a:endParaRPr lang="en-US" sz="2000" dirty="0"/>
          </a:p>
          <a:p>
            <a:pPr algn="just"/>
            <a:r>
              <a:rPr lang="fa-IR" sz="2000" dirty="0"/>
              <a:t> </a:t>
            </a:r>
            <a:endParaRPr lang="en-US" sz="2000" dirty="0"/>
          </a:p>
          <a:p>
            <a:pPr algn="just"/>
            <a:r>
              <a:rPr lang="fa-IR" sz="2000" dirty="0"/>
              <a:t>گفتیم </a:t>
            </a:r>
            <a:r>
              <a:rPr lang="en-US" sz="2000" dirty="0"/>
              <a:t>ABC </a:t>
            </a:r>
            <a:r>
              <a:rPr lang="fa-IR" sz="2000" dirty="0"/>
              <a:t> سه هدف استراتژیک دارد:</a:t>
            </a:r>
            <a:endParaRPr lang="en-US" sz="2000" dirty="0"/>
          </a:p>
          <a:p>
            <a:pPr algn="just"/>
            <a:r>
              <a:rPr lang="fa-IR" sz="2000" dirty="0"/>
              <a:t>1) شناسایی هزینه ها بمنظور کشف منابع سود آور</a:t>
            </a:r>
            <a:endParaRPr lang="en-US" sz="2000" dirty="0"/>
          </a:p>
          <a:p>
            <a:pPr algn="just"/>
            <a:r>
              <a:rPr lang="fa-IR" sz="2000" dirty="0"/>
              <a:t>2) شناسایی فعالیت های کارا و موثر</a:t>
            </a:r>
            <a:endParaRPr lang="en-US" sz="2000" dirty="0"/>
          </a:p>
          <a:p>
            <a:pPr algn="just"/>
            <a:r>
              <a:rPr lang="fa-IR" sz="2000" dirty="0"/>
              <a:t>3) شناسایی و تخمین منابع مورد نیاز آینده بمنظور حصول کارایی بیشتر </a:t>
            </a:r>
            <a:endParaRPr lang="en-US" sz="2000" dirty="0"/>
          </a:p>
          <a:p>
            <a:pPr algn="just"/>
            <a:r>
              <a:rPr lang="fa-IR" sz="2000" dirty="0"/>
              <a:t> </a:t>
            </a:r>
            <a:endParaRPr lang="en-US" sz="2000" dirty="0"/>
          </a:p>
          <a:p>
            <a:pPr algn="just"/>
            <a:r>
              <a:rPr lang="fa-IR" sz="2000" dirty="0"/>
              <a:t>هدف سوم </a:t>
            </a:r>
            <a:r>
              <a:rPr lang="en-US" sz="2000" dirty="0"/>
              <a:t> ABC </a:t>
            </a:r>
            <a:r>
              <a:rPr lang="fa-IR" sz="2000" dirty="0"/>
              <a:t>در </a:t>
            </a:r>
            <a:r>
              <a:rPr lang="en-US" sz="2000" dirty="0"/>
              <a:t>ABB </a:t>
            </a:r>
            <a:r>
              <a:rPr lang="fa-IR" sz="2000" dirty="0"/>
              <a:t> مورد توجه است و </a:t>
            </a:r>
            <a:r>
              <a:rPr lang="en-US" sz="2000" dirty="0"/>
              <a:t> ABB </a:t>
            </a:r>
            <a:r>
              <a:rPr lang="fa-IR" sz="2000" dirty="0"/>
              <a:t>از اصول </a:t>
            </a:r>
            <a:r>
              <a:rPr lang="en-US" sz="2000" dirty="0"/>
              <a:t>ABC</a:t>
            </a:r>
            <a:r>
              <a:rPr lang="fa-IR" sz="2000" dirty="0"/>
              <a:t> به منظور پیش بینی احتیاجات منابع در آینده استفاده میکند. در قلب</a:t>
            </a:r>
            <a:r>
              <a:rPr lang="en-US" sz="2000" dirty="0"/>
              <a:t> ABB </a:t>
            </a:r>
            <a:r>
              <a:rPr lang="fa-IR" sz="2000" dirty="0"/>
              <a:t>, یک سیستم هزینه یابی بر مبنای فعالیت معکوس جای دارد. در </a:t>
            </a:r>
            <a:r>
              <a:rPr lang="en-US" sz="2000" dirty="0"/>
              <a:t>ABB </a:t>
            </a:r>
            <a:r>
              <a:rPr lang="fa-IR" sz="2000" dirty="0"/>
              <a:t> بجای آنکه هزینه ها از منابع به فعالیت ها و از فعالیتها به خروجی تخصیص یابد , ابتدا تقاضا برای خروجی ها مشخص و بر مبنای  فعالیت های لازم منابع مورد نیاز تشخیص داده میشود . چارت آن به صورت معکوس است . </a:t>
            </a:r>
            <a:endParaRPr lang="en-US" sz="2000" dirty="0"/>
          </a:p>
          <a:p>
            <a:pPr algn="just"/>
            <a:r>
              <a:rPr lang="fa-IR" sz="2000" dirty="0"/>
              <a:t> </a:t>
            </a:r>
            <a:endParaRPr lang="en-US" sz="2000" dirty="0"/>
          </a:p>
          <a:p>
            <a:pPr algn="just"/>
            <a:r>
              <a:rPr lang="en-US" sz="2000"/>
              <a:t> ABB  </a:t>
            </a:r>
            <a:r>
              <a:rPr lang="fa-IR" sz="2000" dirty="0"/>
              <a:t>یک رویکرد برنامه ریزی است که محرک های فعالیت را بکار میگیرد تا سطوح و هزینه ی فعالیتها ی لازم برای تهیه کمیت و کیفیت تولیدات را برآورد کند.</a:t>
            </a:r>
            <a:endParaRPr lang="en-US" sz="2000" dirty="0"/>
          </a:p>
          <a:p>
            <a:pPr algn="just"/>
            <a:r>
              <a:rPr lang="fa-IR" sz="2000" dirty="0"/>
              <a:t> 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89282E-C547-4926-9310-4EB8B9BAE417}"/>
              </a:ext>
            </a:extLst>
          </p:cNvPr>
          <p:cNvSpPr txBox="1"/>
          <p:nvPr/>
        </p:nvSpPr>
        <p:spPr>
          <a:xfrm>
            <a:off x="-1980728" y="643291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  <p:extLst>
      <p:ext uri="{BB962C8B-B14F-4D97-AF65-F5344CB8AC3E}">
        <p14:creationId xmlns:p14="http://schemas.microsoft.com/office/powerpoint/2010/main" val="3472939705"/>
      </p:ext>
    </p:extLst>
  </p:cSld>
  <p:clrMapOvr>
    <a:masterClrMapping/>
  </p:clrMapOvr>
  <p:transition spd="slow"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1774889"/>
            <a:ext cx="8069838" cy="144655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sz="2200" b="1" dirty="0"/>
              <a:t>کاش همه ی آدمای دنیا حسابدار بودند :</a:t>
            </a:r>
          </a:p>
          <a:p>
            <a:r>
              <a:rPr lang="fa-IR" sz="2200" b="1" dirty="0"/>
              <a:t>نه صرفا اون حسابداری که ما هستیم ... نه !</a:t>
            </a:r>
          </a:p>
          <a:p>
            <a:r>
              <a:rPr lang="fa-IR" sz="2200" b="1" dirty="0"/>
              <a:t>کاش آدما یاد میگرفتند حساب حرفایی که میزنند یا کارایی که میکنند رو داشته باشند ...</a:t>
            </a:r>
          </a:p>
          <a:p>
            <a:r>
              <a:rPr lang="fa-IR" sz="2200" b="1" dirty="0"/>
              <a:t>اینطوری نصف مشکلات دنیا حل میشد ...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E16EFA-184F-47E5-9C07-600EB6DFCE61}"/>
              </a:ext>
            </a:extLst>
          </p:cNvPr>
          <p:cNvSpPr txBox="1"/>
          <p:nvPr/>
        </p:nvSpPr>
        <p:spPr>
          <a:xfrm>
            <a:off x="-1980728" y="643291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  <p:extLst>
      <p:ext uri="{BB962C8B-B14F-4D97-AF65-F5344CB8AC3E}">
        <p14:creationId xmlns:p14="http://schemas.microsoft.com/office/powerpoint/2010/main" val="13186104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548680"/>
            <a:ext cx="6912768" cy="563231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a-IR" sz="2000" dirty="0">
                <a:solidFill>
                  <a:srgbClr val="C00000"/>
                </a:solidFill>
              </a:rPr>
              <a:t> </a:t>
            </a:r>
            <a:endParaRPr lang="en-US" sz="2000" dirty="0">
              <a:solidFill>
                <a:srgbClr val="C00000"/>
              </a:solidFill>
            </a:endParaRPr>
          </a:p>
          <a:p>
            <a:r>
              <a:rPr lang="fa-IR" sz="2000" dirty="0">
                <a:solidFill>
                  <a:srgbClr val="C00000"/>
                </a:solidFill>
              </a:rPr>
              <a:t>گام های عملی پیاده سازی  </a:t>
            </a:r>
            <a:r>
              <a:rPr lang="en-US" sz="2000" dirty="0">
                <a:solidFill>
                  <a:srgbClr val="C00000"/>
                </a:solidFill>
              </a:rPr>
              <a:t>ABB</a:t>
            </a:r>
            <a:r>
              <a:rPr lang="fa-IR" sz="2000" dirty="0">
                <a:solidFill>
                  <a:srgbClr val="C00000"/>
                </a:solidFill>
              </a:rPr>
              <a:t> :</a:t>
            </a:r>
          </a:p>
          <a:p>
            <a:endParaRPr lang="en-US" sz="2000" dirty="0"/>
          </a:p>
          <a:p>
            <a:r>
              <a:rPr lang="fa-IR" sz="2000" dirty="0"/>
              <a:t> </a:t>
            </a:r>
            <a:endParaRPr lang="en-US" sz="2000" dirty="0"/>
          </a:p>
          <a:p>
            <a:pPr marL="457200" lvl="0" indent="-457200" algn="just">
              <a:buFont typeface="+mj-lt"/>
              <a:buAutoNum type="arabicPeriod"/>
            </a:pPr>
            <a:r>
              <a:rPr lang="fa-IR" sz="2000" dirty="0"/>
              <a:t>انتخاب یک کار یا وظیفه که هزینه های آن برآورد شود . مانند توزیع ، بازاریابی ، تامین مالی و حسابداری.</a:t>
            </a:r>
          </a:p>
          <a:p>
            <a:pPr marL="457200" lvl="0" indent="-457200" algn="just">
              <a:buFont typeface="+mj-lt"/>
              <a:buAutoNum type="arabicPeriod"/>
            </a:pPr>
            <a:endParaRPr lang="en-US" sz="2000" dirty="0"/>
          </a:p>
          <a:p>
            <a:pPr marL="457200" lvl="0" indent="-457200" algn="just">
              <a:buFont typeface="+mj-lt"/>
              <a:buAutoNum type="arabicPeriod"/>
            </a:pPr>
            <a:r>
              <a:rPr lang="fa-IR" sz="2000" dirty="0"/>
              <a:t>شناسایی همه فعالیت های لازم برای وظیفه ی انتخابی</a:t>
            </a:r>
          </a:p>
          <a:p>
            <a:pPr marL="457200" lvl="0" indent="-457200" algn="just">
              <a:buFont typeface="+mj-lt"/>
              <a:buAutoNum type="arabicPeriod"/>
            </a:pPr>
            <a:endParaRPr lang="en-US" sz="2000" dirty="0"/>
          </a:p>
          <a:p>
            <a:pPr marL="457200" lvl="0" indent="-457200" algn="just">
              <a:buFont typeface="+mj-lt"/>
              <a:buAutoNum type="arabicPeriod"/>
            </a:pPr>
            <a:r>
              <a:rPr lang="fa-IR" sz="2000" dirty="0"/>
              <a:t>شناسایی محرک فعالیت برای هر فعالیت</a:t>
            </a:r>
          </a:p>
          <a:p>
            <a:pPr marL="457200" lvl="0" indent="-457200" algn="just">
              <a:buFont typeface="+mj-lt"/>
              <a:buAutoNum type="arabicPeriod"/>
            </a:pPr>
            <a:endParaRPr lang="en-US" sz="2000" dirty="0"/>
          </a:p>
          <a:p>
            <a:pPr marL="457200" lvl="0" indent="-457200" algn="just">
              <a:buFont typeface="+mj-lt"/>
              <a:buAutoNum type="arabicPeriod"/>
            </a:pPr>
            <a:r>
              <a:rPr lang="fa-IR" sz="2000" dirty="0"/>
              <a:t>برآورد حجم لازم از هر محرک فعالیت برای برآورده ساختن اهداف . مانند سطح مشخص شده تولید و فروش در بودجه جامع</a:t>
            </a:r>
          </a:p>
          <a:p>
            <a:pPr marL="457200" lvl="0" indent="-457200" algn="just">
              <a:buFont typeface="+mj-lt"/>
              <a:buAutoNum type="arabicPeriod"/>
            </a:pPr>
            <a:endParaRPr lang="en-US" sz="2000" dirty="0"/>
          </a:p>
          <a:p>
            <a:pPr marL="457200" lvl="0" indent="-457200" algn="just">
              <a:buFont typeface="+mj-lt"/>
              <a:buAutoNum type="arabicPeriod"/>
            </a:pPr>
            <a:r>
              <a:rPr lang="fa-IR" sz="2000" dirty="0"/>
              <a:t>شناسایی منابع مصرف شده به وسیله هر فعالیت</a:t>
            </a:r>
          </a:p>
          <a:p>
            <a:pPr marL="457200" lvl="0" indent="-457200" algn="just">
              <a:buFont typeface="+mj-lt"/>
              <a:buAutoNum type="arabicPeriod"/>
            </a:pPr>
            <a:endParaRPr lang="en-US" sz="2000" dirty="0"/>
          </a:p>
          <a:p>
            <a:pPr marL="457200" lvl="0" indent="-457200" algn="just">
              <a:buFont typeface="+mj-lt"/>
              <a:buAutoNum type="arabicPeriod"/>
            </a:pPr>
            <a:r>
              <a:rPr lang="fa-IR" sz="2000" dirty="0"/>
              <a:t>برآورد هزینه تهیه هر منبع</a:t>
            </a:r>
            <a:endParaRPr lang="en-US" sz="2000" dirty="0"/>
          </a:p>
          <a:p>
            <a:r>
              <a:rPr lang="fa-IR" sz="2000" dirty="0"/>
              <a:t> 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BB486A-B7C4-4EAB-BA7E-2F134AB79031}"/>
              </a:ext>
            </a:extLst>
          </p:cNvPr>
          <p:cNvSpPr txBox="1"/>
          <p:nvPr/>
        </p:nvSpPr>
        <p:spPr>
          <a:xfrm>
            <a:off x="-1980728" y="643291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  <p:extLst>
      <p:ext uri="{BB962C8B-B14F-4D97-AF65-F5344CB8AC3E}">
        <p14:creationId xmlns:p14="http://schemas.microsoft.com/office/powerpoint/2010/main" val="4288220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0491" y="1268760"/>
            <a:ext cx="73448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000" dirty="0"/>
              <a:t> </a:t>
            </a:r>
            <a:endParaRPr lang="en-US" sz="2000" dirty="0"/>
          </a:p>
          <a:p>
            <a:r>
              <a:rPr lang="fa-IR" sz="2000" dirty="0"/>
              <a:t>در </a:t>
            </a:r>
            <a:r>
              <a:rPr lang="en-US" sz="2000" dirty="0"/>
              <a:t>ABB</a:t>
            </a:r>
            <a:r>
              <a:rPr lang="fa-IR" sz="2000" dirty="0"/>
              <a:t> هزینه ها با تغییر در سطح فعالیت های خاص مدیریت و تاثیر بر روی وظیفه هدف به شکل آسان تری فهمیده خواهند شد.</a:t>
            </a:r>
            <a:endParaRPr lang="en-US" sz="2000" dirty="0"/>
          </a:p>
          <a:p>
            <a:r>
              <a:rPr lang="fa-IR" sz="2000" dirty="0"/>
              <a:t>اگر </a:t>
            </a:r>
            <a:r>
              <a:rPr lang="en-US" sz="2000" dirty="0"/>
              <a:t>ABB </a:t>
            </a:r>
            <a:r>
              <a:rPr lang="fa-IR" sz="2000" dirty="0"/>
              <a:t>بصورت موثری اجرا شود ، نتیجه باید افزایش را در سود و جریان های نقدی ارائه کند. با وجود این ابزارهای دیگری وجود دارند که میتوانند همراه با </a:t>
            </a:r>
            <a:r>
              <a:rPr lang="en-US" sz="2000" dirty="0"/>
              <a:t>ABB</a:t>
            </a:r>
            <a:r>
              <a:rPr lang="fa-IR" sz="2000" dirty="0"/>
              <a:t> استفاده شوند تا کارایی و افزایش در جریان های نقدی موجود را بهبود بخشند.</a:t>
            </a:r>
            <a:endParaRPr lang="en-US" sz="2000" dirty="0"/>
          </a:p>
          <a:p>
            <a:r>
              <a:rPr lang="fa-IR" sz="2000" dirty="0"/>
              <a:t> 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30C6FC-5BEF-460F-81A3-49E93A13C432}"/>
              </a:ext>
            </a:extLst>
          </p:cNvPr>
          <p:cNvSpPr txBox="1"/>
          <p:nvPr/>
        </p:nvSpPr>
        <p:spPr>
          <a:xfrm>
            <a:off x="-1980728" y="643291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  <p:extLst>
      <p:ext uri="{BB962C8B-B14F-4D97-AF65-F5344CB8AC3E}">
        <p14:creationId xmlns:p14="http://schemas.microsoft.com/office/powerpoint/2010/main" val="1928470286"/>
      </p:ext>
    </p:extLst>
  </p:cSld>
  <p:clrMapOvr>
    <a:masterClrMapping/>
  </p:clrMapOvr>
  <p:transition spd="slow">
    <p:pull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ster\Desktop\slider_image_02 -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683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620688"/>
            <a:ext cx="51125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حسابداری مدیریت استراتژیک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63282" y="1470096"/>
            <a:ext cx="51125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b="1" i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نوشته دکتر محمد نمازی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63282" y="2276871"/>
            <a:ext cx="51125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b="1" i="1" dirty="0">
                <a:solidFill>
                  <a:schemeClr val="accent1">
                    <a:lumMod val="75000"/>
                  </a:schemeClr>
                </a:solidFill>
              </a:rPr>
              <a:t>استاد : سرکار خانم عاطفه حسینی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40880" y="3030466"/>
            <a:ext cx="51125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فصل پنجم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51720" y="3717031"/>
            <a:ext cx="51125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بودجه بندی بر مبنای فعالیت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40880" y="4416942"/>
            <a:ext cx="51125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ABB</a:t>
            </a:r>
            <a:endParaRPr lang="fa-IR" sz="2400" b="1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9FE090-97B0-4569-859D-49F64FCE54EB}"/>
              </a:ext>
            </a:extLst>
          </p:cNvPr>
          <p:cNvSpPr txBox="1"/>
          <p:nvPr/>
        </p:nvSpPr>
        <p:spPr>
          <a:xfrm>
            <a:off x="-1980728" y="643291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  <p:extLst>
      <p:ext uri="{BB962C8B-B14F-4D97-AF65-F5344CB8AC3E}">
        <p14:creationId xmlns:p14="http://schemas.microsoft.com/office/powerpoint/2010/main" val="276157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908720"/>
            <a:ext cx="7632848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dirty="0"/>
              <a:t> </a:t>
            </a:r>
            <a:endParaRPr lang="en-US" sz="2000" dirty="0"/>
          </a:p>
          <a:p>
            <a:r>
              <a:rPr lang="fa-IR" sz="2000" dirty="0"/>
              <a:t> </a:t>
            </a:r>
            <a:endParaRPr lang="en-US" sz="2000" dirty="0"/>
          </a:p>
          <a:p>
            <a:r>
              <a:rPr lang="fa-IR" sz="2000" dirty="0"/>
              <a:t>بودجه بندی بر مبنای فعالیت (</a:t>
            </a:r>
            <a:r>
              <a:rPr lang="en-US" sz="2000" dirty="0"/>
              <a:t>ABB</a:t>
            </a:r>
            <a:r>
              <a:rPr lang="fa-IR" sz="2000" dirty="0"/>
              <a:t>) :</a:t>
            </a:r>
          </a:p>
          <a:p>
            <a:endParaRPr lang="en-US" sz="2000" dirty="0"/>
          </a:p>
          <a:p>
            <a:r>
              <a:rPr lang="fa-IR" sz="2000" dirty="0"/>
              <a:t>بودجه یک ابزار حسابداری است که شرکت ها از آن برای برنامه ریزی و کنترل مواردی که موجب موفقیت تجاری شرکت میشود استفاده میکنند.</a:t>
            </a:r>
          </a:p>
          <a:p>
            <a:endParaRPr lang="en-US" sz="2000" dirty="0"/>
          </a:p>
          <a:p>
            <a:r>
              <a:rPr lang="fa-IR" sz="2000" dirty="0"/>
              <a:t>بودجه فراهم کننده معیارهایی از نتایج مالی است که انتظار میرود با فعالیت های برنامه ریزی شده کسب شود و اهداف مالی آینده را ترسیم میکند.</a:t>
            </a:r>
          </a:p>
          <a:p>
            <a:endParaRPr lang="en-US" sz="2000" dirty="0"/>
          </a:p>
          <a:p>
            <a:r>
              <a:rPr lang="fa-IR" sz="2000" dirty="0"/>
              <a:t>از بودجه زمانی استفاده میشود که منافع احتمالی بودجه بیش از هزینه های آن باشد.</a:t>
            </a:r>
            <a:endParaRPr lang="en-US" sz="2000" dirty="0"/>
          </a:p>
          <a:p>
            <a:r>
              <a:rPr lang="fa-IR" sz="2000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B601B4-C067-4AAC-A9CD-C992E965C99B}"/>
              </a:ext>
            </a:extLst>
          </p:cNvPr>
          <p:cNvSpPr txBox="1"/>
          <p:nvPr/>
        </p:nvSpPr>
        <p:spPr>
          <a:xfrm>
            <a:off x="-1980728" y="643291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  <p:extLst>
      <p:ext uri="{BB962C8B-B14F-4D97-AF65-F5344CB8AC3E}">
        <p14:creationId xmlns:p14="http://schemas.microsoft.com/office/powerpoint/2010/main" val="3409870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124744"/>
            <a:ext cx="6840760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fa-IR" sz="2400" dirty="0">
                <a:solidFill>
                  <a:srgbClr val="C00000"/>
                </a:solidFill>
              </a:rPr>
              <a:t>فواید بودجه: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fa-IR" sz="2400" dirty="0"/>
              <a:t>بر تجزیه و تحلیل استراتژی و برنامه ریزی اثر مثبت دارد.</a:t>
            </a:r>
            <a:endParaRPr lang="en-U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fa-IR" sz="2400" dirty="0"/>
              <a:t>چهار چوبی برای ارزیابی عملکرد فراهم می آورد.</a:t>
            </a:r>
            <a:endParaRPr lang="en-U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fa-IR" sz="2400" dirty="0"/>
              <a:t>سبب تحریک و انگیزش مدیران و کارمندان میشود.</a:t>
            </a:r>
            <a:endParaRPr lang="en-US" sz="2400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fa-IR" sz="2400" dirty="0"/>
              <a:t>همکاری و ارتباطات بین زیر بخش ها را بهبود میبخشد.</a:t>
            </a: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endParaRPr lang="fa-IR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38B58A-84EE-4613-BD76-840810D5698C}"/>
              </a:ext>
            </a:extLst>
          </p:cNvPr>
          <p:cNvSpPr txBox="1"/>
          <p:nvPr/>
        </p:nvSpPr>
        <p:spPr>
          <a:xfrm>
            <a:off x="-1980728" y="643291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  <p:extLst>
      <p:ext uri="{BB962C8B-B14F-4D97-AF65-F5344CB8AC3E}">
        <p14:creationId xmlns:p14="http://schemas.microsoft.com/office/powerpoint/2010/main" val="1775588073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1403150"/>
            <a:ext cx="8064896" cy="31700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/>
              <a:t> </a:t>
            </a:r>
          </a:p>
          <a:p>
            <a:r>
              <a:rPr lang="fa-IR" sz="2000" dirty="0">
                <a:solidFill>
                  <a:srgbClr val="C00000"/>
                </a:solidFill>
              </a:rPr>
              <a:t>هدف اصلی </a:t>
            </a:r>
            <a:r>
              <a:rPr lang="en-US" sz="2000" dirty="0">
                <a:solidFill>
                  <a:srgbClr val="C00000"/>
                </a:solidFill>
              </a:rPr>
              <a:t>ABB </a:t>
            </a:r>
            <a:r>
              <a:rPr lang="fa-IR" sz="2000" dirty="0">
                <a:solidFill>
                  <a:srgbClr val="C00000"/>
                </a:solidFill>
              </a:rPr>
              <a:t> :</a:t>
            </a:r>
          </a:p>
          <a:p>
            <a:endParaRPr lang="en-US" sz="2000" dirty="0"/>
          </a:p>
          <a:p>
            <a:r>
              <a:rPr lang="fa-IR" sz="2000" dirty="0"/>
              <a:t>برقراری یک رابطه مستقیم بین تخصیص منابع از طریق بودجه و عملکرد است.</a:t>
            </a:r>
            <a:endParaRPr lang="en-US" sz="2000" dirty="0"/>
          </a:p>
          <a:p>
            <a:r>
              <a:rPr lang="en-US" sz="2000" dirty="0"/>
              <a:t> </a:t>
            </a:r>
            <a:endParaRPr lang="fa-IR" sz="2000" dirty="0"/>
          </a:p>
          <a:p>
            <a:endParaRPr lang="en-US" sz="2000" dirty="0"/>
          </a:p>
          <a:p>
            <a:r>
              <a:rPr lang="fa-IR" sz="2000" dirty="0"/>
              <a:t>اساس بودجه بندی بر مبنای فعالیت (</a:t>
            </a:r>
            <a:r>
              <a:rPr lang="en-US" sz="2000" dirty="0"/>
              <a:t>ABB</a:t>
            </a:r>
            <a:r>
              <a:rPr lang="fa-IR" sz="2000" dirty="0"/>
              <a:t>) ، سیستم هزینه یابی بر مبنای فعالیت (</a:t>
            </a:r>
            <a:r>
              <a:rPr lang="en-US" sz="2000" dirty="0"/>
              <a:t>ABC</a:t>
            </a:r>
            <a:r>
              <a:rPr lang="fa-IR" sz="2000" dirty="0"/>
              <a:t>) است که ضمن در نظر گرفتن محصول و خدمات ، فعالیت های مرتبط </a:t>
            </a:r>
            <a:r>
              <a:rPr lang="fa-IR" sz="2000"/>
              <a:t>با آنها </a:t>
            </a:r>
            <a:r>
              <a:rPr lang="fa-IR" sz="2000" dirty="0"/>
              <a:t>را شناسایی و پس از آن منابع لازم برای این فعالیت ها برآورد میشود.</a:t>
            </a:r>
            <a:endParaRPr lang="en-US" sz="2000" dirty="0"/>
          </a:p>
          <a:p>
            <a:r>
              <a:rPr lang="fa-IR" sz="2000" dirty="0"/>
              <a:t> 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BDB063-E0FC-47D0-A028-F35043EC57F6}"/>
              </a:ext>
            </a:extLst>
          </p:cNvPr>
          <p:cNvSpPr txBox="1"/>
          <p:nvPr/>
        </p:nvSpPr>
        <p:spPr>
          <a:xfrm>
            <a:off x="-1980728" y="643291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  <p:extLst>
      <p:ext uri="{BB962C8B-B14F-4D97-AF65-F5344CB8AC3E}">
        <p14:creationId xmlns:p14="http://schemas.microsoft.com/office/powerpoint/2010/main" val="120638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620688"/>
            <a:ext cx="6696744" cy="304698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a-IR" sz="2400" dirty="0">
                <a:solidFill>
                  <a:srgbClr val="C00000"/>
                </a:solidFill>
              </a:rPr>
              <a:t>مشکلات بودجه بندی سنتی :</a:t>
            </a:r>
          </a:p>
          <a:p>
            <a:pPr marL="342900" indent="-342900">
              <a:buFont typeface="Wingdings" pitchFamily="2" charset="2"/>
              <a:buChar char="q"/>
            </a:pPr>
            <a:endParaRPr lang="en-US" sz="2400" dirty="0"/>
          </a:p>
          <a:p>
            <a:pPr marL="342900" lvl="0" indent="-342900">
              <a:buFont typeface="Wingdings" pitchFamily="2" charset="2"/>
              <a:buChar char="q"/>
            </a:pPr>
            <a:r>
              <a:rPr lang="fa-IR" sz="2400" dirty="0"/>
              <a:t>تعریف فعالیت ها و برنامه ها</a:t>
            </a:r>
          </a:p>
          <a:p>
            <a:pPr marL="342900" lvl="0" indent="-342900">
              <a:buFont typeface="Wingdings" pitchFamily="2" charset="2"/>
              <a:buChar char="q"/>
            </a:pPr>
            <a:endParaRPr lang="en-US" sz="2400" dirty="0"/>
          </a:p>
          <a:p>
            <a:pPr marL="342900" lvl="0" indent="-342900">
              <a:buFont typeface="Wingdings" pitchFamily="2" charset="2"/>
              <a:buChar char="q"/>
            </a:pPr>
            <a:r>
              <a:rPr lang="fa-IR" sz="2400" dirty="0"/>
              <a:t>چگونگی ایجاد برنامه ها و فعالیت ها درباره هر یک از اهداف </a:t>
            </a:r>
          </a:p>
          <a:p>
            <a:pPr marL="342900" lvl="0" indent="-342900">
              <a:buFont typeface="Wingdings" pitchFamily="2" charset="2"/>
              <a:buChar char="q"/>
            </a:pPr>
            <a:endParaRPr lang="en-US" sz="2400" dirty="0"/>
          </a:p>
          <a:p>
            <a:pPr marL="342900" lvl="0" indent="-342900">
              <a:buFont typeface="Wingdings" pitchFamily="2" charset="2"/>
              <a:buChar char="q"/>
            </a:pPr>
            <a:r>
              <a:rPr lang="fa-IR" sz="2400" dirty="0"/>
              <a:t>چگونگی تخصیص هزینه ها به فعالیت ها</a:t>
            </a:r>
            <a:endParaRPr lang="en-US" sz="2400" dirty="0"/>
          </a:p>
          <a:p>
            <a:pPr marL="342900" indent="-342900">
              <a:buFont typeface="Wingdings" pitchFamily="2" charset="2"/>
              <a:buChar char="q"/>
            </a:pP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115616" y="4149080"/>
            <a:ext cx="6696744" cy="19389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a-IR" sz="2000" dirty="0"/>
              <a:t> </a:t>
            </a:r>
            <a:endParaRPr lang="en-US" sz="2000" dirty="0"/>
          </a:p>
          <a:p>
            <a:r>
              <a:rPr lang="fa-IR" sz="2000" dirty="0"/>
              <a:t>تعریف نظام بودجه بندی سنتی از دید منتقدان آن :</a:t>
            </a:r>
          </a:p>
          <a:p>
            <a:endParaRPr lang="en-US" sz="2000" dirty="0"/>
          </a:p>
          <a:p>
            <a:r>
              <a:rPr lang="fa-IR" sz="2000" dirty="0"/>
              <a:t>مقداری زیادی اطلاعات ناقص و نامرتبط که به وسیله کمّی سازی ناقص موارد نامرتبط وصف میکند . (شیک ، 1996 )</a:t>
            </a:r>
            <a:endParaRPr lang="en-US" sz="2000" dirty="0"/>
          </a:p>
          <a:p>
            <a:r>
              <a:rPr lang="fa-IR" sz="2000" dirty="0"/>
              <a:t> </a:t>
            </a: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2A9F12-BFA2-413B-BA1E-5E05B97ECE05}"/>
              </a:ext>
            </a:extLst>
          </p:cNvPr>
          <p:cNvSpPr txBox="1"/>
          <p:nvPr/>
        </p:nvSpPr>
        <p:spPr>
          <a:xfrm>
            <a:off x="-1980728" y="643291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  <p:extLst>
      <p:ext uri="{BB962C8B-B14F-4D97-AF65-F5344CB8AC3E}">
        <p14:creationId xmlns:p14="http://schemas.microsoft.com/office/powerpoint/2010/main" val="3340283985"/>
      </p:ext>
    </p:extLst>
  </p:cSld>
  <p:clrMapOvr>
    <a:masterClrMapping/>
  </p:clrMapOvr>
  <p:transition spd="slow"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620688"/>
            <a:ext cx="7920880" cy="501675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a-IR" sz="2000" dirty="0">
                <a:solidFill>
                  <a:srgbClr val="C00000"/>
                </a:solidFill>
              </a:rPr>
              <a:t> </a:t>
            </a:r>
            <a:endParaRPr lang="en-US" sz="2000" dirty="0">
              <a:solidFill>
                <a:srgbClr val="C00000"/>
              </a:solidFill>
            </a:endParaRPr>
          </a:p>
          <a:p>
            <a:r>
              <a:rPr lang="fa-IR" sz="2000" dirty="0">
                <a:solidFill>
                  <a:srgbClr val="C00000"/>
                </a:solidFill>
              </a:rPr>
              <a:t>چالش های یافتن راهکارهای مناسب در بودجه بندی و استفاده موثر از منابع برای مدیران :</a:t>
            </a:r>
          </a:p>
          <a:p>
            <a:endParaRPr lang="fa-IR" sz="2000" dirty="0"/>
          </a:p>
          <a:p>
            <a:endParaRPr lang="fa-IR" sz="2000" dirty="0"/>
          </a:p>
          <a:p>
            <a:pPr marL="342900" indent="-342900">
              <a:buFont typeface="Wingdings" pitchFamily="2" charset="2"/>
              <a:buChar char="ü"/>
            </a:pPr>
            <a:endParaRPr lang="en-US" sz="2000" dirty="0"/>
          </a:p>
          <a:p>
            <a:pPr marL="342900" lvl="0" indent="-342900">
              <a:buFont typeface="Wingdings" pitchFamily="2" charset="2"/>
              <a:buChar char="ü"/>
            </a:pPr>
            <a:r>
              <a:rPr lang="fa-IR" sz="2000" dirty="0"/>
              <a:t>تعیین درست و واقعی بهای تمام شده کالا و خدمات</a:t>
            </a:r>
          </a:p>
          <a:p>
            <a:pPr marL="342900" lvl="0" indent="-342900">
              <a:buFont typeface="Wingdings" pitchFamily="2" charset="2"/>
              <a:buChar char="ü"/>
            </a:pPr>
            <a:endParaRPr lang="en-US" sz="2000" dirty="0"/>
          </a:p>
          <a:p>
            <a:pPr marL="342900" lvl="0" indent="-342900">
              <a:buFont typeface="Wingdings" pitchFamily="2" charset="2"/>
              <a:buChar char="ü"/>
            </a:pPr>
            <a:r>
              <a:rPr lang="fa-IR" sz="2000" dirty="0"/>
              <a:t>پیوند برنامه های عملیاتی به استراتژی ها</a:t>
            </a:r>
          </a:p>
          <a:p>
            <a:pPr marL="342900" lvl="0" indent="-342900">
              <a:buFont typeface="Wingdings" pitchFamily="2" charset="2"/>
              <a:buChar char="ü"/>
            </a:pPr>
            <a:endParaRPr lang="en-US" sz="2000" dirty="0"/>
          </a:p>
          <a:p>
            <a:pPr marL="342900" lvl="0" indent="-342900">
              <a:buFont typeface="Wingdings" pitchFamily="2" charset="2"/>
              <a:buChar char="ü"/>
            </a:pPr>
            <a:r>
              <a:rPr lang="fa-IR" sz="2000" dirty="0"/>
              <a:t>تعیین شاخص های عملکردی و مدیریت آنها</a:t>
            </a:r>
          </a:p>
          <a:p>
            <a:pPr marL="342900" lvl="0" indent="-342900">
              <a:buFont typeface="Wingdings" pitchFamily="2" charset="2"/>
              <a:buChar char="ü"/>
            </a:pPr>
            <a:endParaRPr lang="en-US" sz="2000" dirty="0"/>
          </a:p>
          <a:p>
            <a:pPr marL="342900" lvl="0" indent="-342900">
              <a:buFont typeface="Wingdings" pitchFamily="2" charset="2"/>
              <a:buChar char="ü"/>
            </a:pPr>
            <a:r>
              <a:rPr lang="fa-IR" sz="2000" dirty="0"/>
              <a:t>بهبود فرایند ها</a:t>
            </a:r>
          </a:p>
          <a:p>
            <a:pPr marL="342900" lvl="0" indent="-342900">
              <a:buFont typeface="Wingdings" pitchFamily="2" charset="2"/>
              <a:buChar char="ü"/>
            </a:pPr>
            <a:endParaRPr lang="en-US" sz="2000" dirty="0"/>
          </a:p>
          <a:p>
            <a:pPr marL="342900" lvl="0" indent="-342900">
              <a:buFont typeface="Wingdings" pitchFamily="2" charset="2"/>
              <a:buChar char="ü"/>
            </a:pPr>
            <a:r>
              <a:rPr lang="fa-IR" sz="2000" dirty="0"/>
              <a:t>ارزیابی گزینه های استفاده از خدمات بیرونی یا برون سپاری</a:t>
            </a:r>
          </a:p>
          <a:p>
            <a:pPr marL="342900" lvl="0" indent="-342900">
              <a:buFont typeface="Wingdings" pitchFamily="2" charset="2"/>
              <a:buChar char="ü"/>
            </a:pPr>
            <a:endParaRPr lang="en-US" sz="2000" dirty="0"/>
          </a:p>
          <a:p>
            <a:pPr marL="342900" lvl="0" indent="-342900">
              <a:buFont typeface="Wingdings" pitchFamily="2" charset="2"/>
              <a:buChar char="ü"/>
            </a:pPr>
            <a:r>
              <a:rPr lang="fa-IR" sz="2000" dirty="0"/>
              <a:t>همسو سازی فعالیت ها با رسالت و برنامه های راهبردی سازمان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705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1166843"/>
            <a:ext cx="77048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000" dirty="0"/>
              <a:t> </a:t>
            </a:r>
            <a:endParaRPr lang="en-US" sz="2000" dirty="0"/>
          </a:p>
          <a:p>
            <a:r>
              <a:rPr lang="fa-IR" sz="2000" dirty="0"/>
              <a:t>سیستم سنتی حسابداری نمیتواند بین مصرف منابع و نتایج بدست آمده بصورت مستقیم یا غیر مستقیم ارتباط برقرار کند و تنها به گردآوری هزینه ها میپردازند.</a:t>
            </a:r>
          </a:p>
          <a:p>
            <a:endParaRPr lang="en-US" sz="2000" dirty="0"/>
          </a:p>
          <a:p>
            <a:r>
              <a:rPr lang="fa-IR" sz="2000" dirty="0"/>
              <a:t>اغلب مدیران نیز به همین دیدگاه عادت دارند و تنها به جمع آوری هزینه ها میپردازند که میبایست دیدگاه خود را تغییر دهند و به جای اندازه گیری مخارج بر حسب منابع به اندازه گیری هزینه ها بر حسب خروجی ها و نتایج به دست آمده روی آورند.</a:t>
            </a:r>
          </a:p>
          <a:p>
            <a:endParaRPr lang="en-US" sz="2000" dirty="0"/>
          </a:p>
          <a:p>
            <a:r>
              <a:rPr lang="fa-IR" sz="2000" dirty="0"/>
              <a:t>زمانیکه حسابداری نه تنها از منظر منابع مصرف شده بلکه از منظر خروجی ها و نتایج به دست آمده یعنی هزینه فعالیت ها ، هزینه فرایند های درون فعالیتی و هزینه نتایج حاصل از خروجی ها ، اطلاعاتی را در اختیار مدیران قرار دهد ، مدیران مبنای معتبرتری برای تصمیم گیری ها خواهند داشت.</a:t>
            </a:r>
            <a:endParaRPr lang="en-US" sz="2000" dirty="0"/>
          </a:p>
          <a:p>
            <a:r>
              <a:rPr lang="fa-IR" sz="2000" dirty="0"/>
              <a:t> 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80CEA3-0860-4146-8032-A5C18D0F7B37}"/>
              </a:ext>
            </a:extLst>
          </p:cNvPr>
          <p:cNvSpPr txBox="1"/>
          <p:nvPr/>
        </p:nvSpPr>
        <p:spPr>
          <a:xfrm>
            <a:off x="-1980728" y="643291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www.irhesabdaran.ir</a:t>
            </a:r>
          </a:p>
        </p:txBody>
      </p:sp>
    </p:spTree>
    <p:extLst>
      <p:ext uri="{BB962C8B-B14F-4D97-AF65-F5344CB8AC3E}">
        <p14:creationId xmlns:p14="http://schemas.microsoft.com/office/powerpoint/2010/main" val="259813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115</TotalTime>
  <Words>1838</Words>
  <Application>Microsoft Office PowerPoint</Application>
  <PresentationFormat>On-screen Show (4:3)</PresentationFormat>
  <Paragraphs>205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Century Schoolbook</vt:lpstr>
      <vt:lpstr>Wingdings</vt:lpstr>
      <vt:lpstr>Wingdings 2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Master</dc:creator>
  <cp:lastModifiedBy>nabizadeh73</cp:lastModifiedBy>
  <cp:revision>36</cp:revision>
  <dcterms:created xsi:type="dcterms:W3CDTF">2015-11-10T17:25:50Z</dcterms:created>
  <dcterms:modified xsi:type="dcterms:W3CDTF">2023-09-19T07:08:59Z</dcterms:modified>
</cp:coreProperties>
</file>