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8" r:id="rId3"/>
    <p:sldId id="257" r:id="rId4"/>
    <p:sldId id="258" r:id="rId5"/>
    <p:sldId id="259" r:id="rId6"/>
    <p:sldId id="260" r:id="rId7"/>
    <p:sldId id="261" r:id="rId8"/>
    <p:sldId id="262" r:id="rId9"/>
    <p:sldId id="263" r:id="rId10"/>
    <p:sldId id="264" r:id="rId11"/>
    <p:sldId id="279" r:id="rId12"/>
    <p:sldId id="280" r:id="rId13"/>
    <p:sldId id="281" r:id="rId14"/>
    <p:sldId id="282" r:id="rId15"/>
    <p:sldId id="283" r:id="rId16"/>
    <p:sldId id="284" r:id="rId17"/>
    <p:sldId id="285" r:id="rId18"/>
    <p:sldId id="286" r:id="rId19"/>
    <p:sldId id="287" r:id="rId20"/>
    <p:sldId id="267" r:id="rId21"/>
    <p:sldId id="268" r:id="rId22"/>
    <p:sldId id="271" r:id="rId23"/>
    <p:sldId id="272" r:id="rId24"/>
    <p:sldId id="273" r:id="rId25"/>
    <p:sldId id="274" r:id="rId26"/>
    <p:sldId id="269" r:id="rId27"/>
    <p:sldId id="270" r:id="rId28"/>
    <p:sldId id="275" r:id="rId29"/>
    <p:sldId id="276" r:id="rId30"/>
    <p:sldId id="278"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B766F-11F1-453D-A267-F69847FDCA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2683C6-39E0-4F9F-BC5F-6C846217887A}">
      <dgm:prSet custT="1"/>
      <dgm:spPr/>
      <dgm:t>
        <a:bodyPr/>
        <a:lstStyle/>
        <a:p>
          <a:pPr algn="r" rtl="0"/>
          <a:r>
            <a:rPr lang="fa-IR" sz="2800" dirty="0">
              <a:cs typeface="B Nazanin" pitchFamily="2" charset="-78"/>
            </a:rPr>
            <a:t>ارزش دارایی های واحد فرعی در ترازنامه شرکت تلفیقی = </a:t>
          </a:r>
        </a:p>
        <a:p>
          <a:pPr algn="r" rtl="0"/>
          <a:r>
            <a:rPr lang="fa-IR" sz="2800" dirty="0">
              <a:cs typeface="B Nazanin" pitchFamily="2" charset="-78"/>
            </a:rPr>
            <a:t>(ارزش دفتری – ارزش بازار) * درصد میزان مالکیت اکثریت + ارزش دفتری دارایی</a:t>
          </a:r>
        </a:p>
      </dgm:t>
    </dgm:pt>
    <dgm:pt modelId="{090256D0-FD37-4EB6-A77E-76E8CE6B589E}" type="parTrans" cxnId="{24048113-F690-40D1-96E3-11A986E63E91}">
      <dgm:prSet/>
      <dgm:spPr/>
      <dgm:t>
        <a:bodyPr/>
        <a:lstStyle/>
        <a:p>
          <a:endParaRPr lang="en-US"/>
        </a:p>
      </dgm:t>
    </dgm:pt>
    <dgm:pt modelId="{CC7A9DBB-5179-483A-BACC-0E32AD2BD98A}" type="sibTrans" cxnId="{24048113-F690-40D1-96E3-11A986E63E91}">
      <dgm:prSet/>
      <dgm:spPr/>
      <dgm:t>
        <a:bodyPr/>
        <a:lstStyle/>
        <a:p>
          <a:endParaRPr lang="en-US"/>
        </a:p>
      </dgm:t>
    </dgm:pt>
    <dgm:pt modelId="{B18BFBC7-D509-4C9B-BAC0-F7A12554A094}">
      <dgm:prSet custT="1"/>
      <dgm:spPr/>
      <dgm:t>
        <a:bodyPr/>
        <a:lstStyle/>
        <a:p>
          <a:pPr rtl="0"/>
          <a:r>
            <a:rPr lang="fa-IR" sz="2800" dirty="0">
              <a:cs typeface="B Nazanin" pitchFamily="2" charset="-78"/>
            </a:rPr>
            <a:t>ارزش تعدیل یا اصلاح شده</a:t>
          </a:r>
          <a:r>
            <a:rPr lang="en-US" sz="3100" dirty="0"/>
            <a:t>=at( MI / Mi + mi)*(f – a)</a:t>
          </a:r>
          <a:endParaRPr lang="fa-IR" sz="3100" dirty="0"/>
        </a:p>
      </dgm:t>
    </dgm:pt>
    <dgm:pt modelId="{C8C7D1F7-97AA-47F9-8A97-08EB0A75A65F}" type="parTrans" cxnId="{D0743B41-0D6D-44BE-915A-7F55272FE5AF}">
      <dgm:prSet/>
      <dgm:spPr/>
      <dgm:t>
        <a:bodyPr/>
        <a:lstStyle/>
        <a:p>
          <a:endParaRPr lang="en-US"/>
        </a:p>
      </dgm:t>
    </dgm:pt>
    <dgm:pt modelId="{23F5F435-3943-4102-9C53-B998B21A6703}" type="sibTrans" cxnId="{D0743B41-0D6D-44BE-915A-7F55272FE5AF}">
      <dgm:prSet/>
      <dgm:spPr/>
      <dgm:t>
        <a:bodyPr/>
        <a:lstStyle/>
        <a:p>
          <a:endParaRPr lang="en-US"/>
        </a:p>
      </dgm:t>
    </dgm:pt>
    <dgm:pt modelId="{4A46E473-ED4F-447B-B7C5-85D040C131D5}" type="pres">
      <dgm:prSet presAssocID="{71CB766F-11F1-453D-A267-F69847FDCA38}" presName="linear" presStyleCnt="0">
        <dgm:presLayoutVars>
          <dgm:animLvl val="lvl"/>
          <dgm:resizeHandles val="exact"/>
        </dgm:presLayoutVars>
      </dgm:prSet>
      <dgm:spPr/>
    </dgm:pt>
    <dgm:pt modelId="{22E4DEAC-7992-499C-95DD-90AFBD0B46B3}" type="pres">
      <dgm:prSet presAssocID="{832683C6-39E0-4F9F-BC5F-6C846217887A}" presName="parentText" presStyleLbl="node1" presStyleIdx="0" presStyleCnt="2">
        <dgm:presLayoutVars>
          <dgm:chMax val="0"/>
          <dgm:bulletEnabled val="1"/>
        </dgm:presLayoutVars>
      </dgm:prSet>
      <dgm:spPr/>
    </dgm:pt>
    <dgm:pt modelId="{FD6CE46B-75D3-474C-9879-45F8C197CA08}" type="pres">
      <dgm:prSet presAssocID="{CC7A9DBB-5179-483A-BACC-0E32AD2BD98A}" presName="spacer" presStyleCnt="0"/>
      <dgm:spPr/>
    </dgm:pt>
    <dgm:pt modelId="{42E2C866-0FCC-4484-BCF3-FF4C89B7FF13}" type="pres">
      <dgm:prSet presAssocID="{B18BFBC7-D509-4C9B-BAC0-F7A12554A094}" presName="parentText" presStyleLbl="node1" presStyleIdx="1" presStyleCnt="2">
        <dgm:presLayoutVars>
          <dgm:chMax val="0"/>
          <dgm:bulletEnabled val="1"/>
        </dgm:presLayoutVars>
      </dgm:prSet>
      <dgm:spPr/>
    </dgm:pt>
  </dgm:ptLst>
  <dgm:cxnLst>
    <dgm:cxn modelId="{24048113-F690-40D1-96E3-11A986E63E91}" srcId="{71CB766F-11F1-453D-A267-F69847FDCA38}" destId="{832683C6-39E0-4F9F-BC5F-6C846217887A}" srcOrd="0" destOrd="0" parTransId="{090256D0-FD37-4EB6-A77E-76E8CE6B589E}" sibTransId="{CC7A9DBB-5179-483A-BACC-0E32AD2BD98A}"/>
    <dgm:cxn modelId="{79EBD025-A54D-4B44-AFF0-8604221B486D}" type="presOf" srcId="{B18BFBC7-D509-4C9B-BAC0-F7A12554A094}" destId="{42E2C866-0FCC-4484-BCF3-FF4C89B7FF13}" srcOrd="0" destOrd="0" presId="urn:microsoft.com/office/officeart/2005/8/layout/vList2"/>
    <dgm:cxn modelId="{BC5F8B2E-EF18-46BA-B9BE-12A29D25021B}" type="presOf" srcId="{71CB766F-11F1-453D-A267-F69847FDCA38}" destId="{4A46E473-ED4F-447B-B7C5-85D040C131D5}" srcOrd="0" destOrd="0" presId="urn:microsoft.com/office/officeart/2005/8/layout/vList2"/>
    <dgm:cxn modelId="{D0743B41-0D6D-44BE-915A-7F55272FE5AF}" srcId="{71CB766F-11F1-453D-A267-F69847FDCA38}" destId="{B18BFBC7-D509-4C9B-BAC0-F7A12554A094}" srcOrd="1" destOrd="0" parTransId="{C8C7D1F7-97AA-47F9-8A97-08EB0A75A65F}" sibTransId="{23F5F435-3943-4102-9C53-B998B21A6703}"/>
    <dgm:cxn modelId="{2FF5416E-591B-4070-A195-B6B8A9BF7C49}" type="presOf" srcId="{832683C6-39E0-4F9F-BC5F-6C846217887A}" destId="{22E4DEAC-7992-499C-95DD-90AFBD0B46B3}" srcOrd="0" destOrd="0" presId="urn:microsoft.com/office/officeart/2005/8/layout/vList2"/>
    <dgm:cxn modelId="{F21525E4-2DDF-4319-916C-948EE635EE70}" type="presParOf" srcId="{4A46E473-ED4F-447B-B7C5-85D040C131D5}" destId="{22E4DEAC-7992-499C-95DD-90AFBD0B46B3}" srcOrd="0" destOrd="0" presId="urn:microsoft.com/office/officeart/2005/8/layout/vList2"/>
    <dgm:cxn modelId="{C6ED2560-BCF1-4721-B62A-A1957F8ECFAC}" type="presParOf" srcId="{4A46E473-ED4F-447B-B7C5-85D040C131D5}" destId="{FD6CE46B-75D3-474C-9879-45F8C197CA08}" srcOrd="1" destOrd="0" presId="urn:microsoft.com/office/officeart/2005/8/layout/vList2"/>
    <dgm:cxn modelId="{1A75B178-0D47-4B82-B923-45D9C6A40143}" type="presParOf" srcId="{4A46E473-ED4F-447B-B7C5-85D040C131D5}" destId="{42E2C866-0FCC-4484-BCF3-FF4C89B7FF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4DEAC-7992-499C-95DD-90AFBD0B46B3}">
      <dsp:nvSpPr>
        <dsp:cNvPr id="0" name=""/>
        <dsp:cNvSpPr/>
      </dsp:nvSpPr>
      <dsp:spPr>
        <a:xfrm>
          <a:off x="0" y="116031"/>
          <a:ext cx="7467600" cy="20533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0">
            <a:lnSpc>
              <a:spcPct val="90000"/>
            </a:lnSpc>
            <a:spcBef>
              <a:spcPct val="0"/>
            </a:spcBef>
            <a:spcAft>
              <a:spcPct val="35000"/>
            </a:spcAft>
            <a:buNone/>
          </a:pPr>
          <a:r>
            <a:rPr lang="fa-IR" sz="2800" kern="1200" dirty="0">
              <a:cs typeface="B Nazanin" pitchFamily="2" charset="-78"/>
            </a:rPr>
            <a:t>ارزش دارایی های واحد فرعی در ترازنامه شرکت تلفیقی = </a:t>
          </a:r>
        </a:p>
        <a:p>
          <a:pPr marL="0" lvl="0" indent="0" algn="r" defTabSz="1244600" rtl="0">
            <a:lnSpc>
              <a:spcPct val="90000"/>
            </a:lnSpc>
            <a:spcBef>
              <a:spcPct val="0"/>
            </a:spcBef>
            <a:spcAft>
              <a:spcPct val="35000"/>
            </a:spcAft>
            <a:buNone/>
          </a:pPr>
          <a:r>
            <a:rPr lang="fa-IR" sz="2800" kern="1200" dirty="0">
              <a:cs typeface="B Nazanin" pitchFamily="2" charset="-78"/>
            </a:rPr>
            <a:t>(ارزش دفتری – ارزش بازار) * درصد میزان مالکیت اکثریت + ارزش دفتری دارایی</a:t>
          </a:r>
        </a:p>
      </dsp:txBody>
      <dsp:txXfrm>
        <a:off x="100236" y="216267"/>
        <a:ext cx="7267128" cy="1852878"/>
      </dsp:txXfrm>
    </dsp:sp>
    <dsp:sp modelId="{42E2C866-0FCC-4484-BCF3-FF4C89B7FF13}">
      <dsp:nvSpPr>
        <dsp:cNvPr id="0" name=""/>
        <dsp:cNvSpPr/>
      </dsp:nvSpPr>
      <dsp:spPr>
        <a:xfrm>
          <a:off x="0" y="2356581"/>
          <a:ext cx="7467600" cy="20533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a-IR" sz="2800" kern="1200" dirty="0">
              <a:cs typeface="B Nazanin" pitchFamily="2" charset="-78"/>
            </a:rPr>
            <a:t>ارزش تعدیل یا اصلاح شده</a:t>
          </a:r>
          <a:r>
            <a:rPr lang="en-US" sz="3100" kern="1200" dirty="0"/>
            <a:t>=at( MI / Mi + mi)*(f – a)</a:t>
          </a:r>
          <a:endParaRPr lang="fa-IR" sz="3100" kern="1200" dirty="0"/>
        </a:p>
      </dsp:txBody>
      <dsp:txXfrm>
        <a:off x="100236" y="2456817"/>
        <a:ext cx="7267128" cy="18528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66A384-F289-490A-891E-9D79BE65B6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6A384-F289-490A-891E-9D79BE65B6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8" name="Slide Number Placeholder 7"/>
          <p:cNvSpPr>
            <a:spLocks noGrp="1"/>
          </p:cNvSpPr>
          <p:nvPr>
            <p:ph type="sldNum" sz="quarter" idx="11"/>
          </p:nvPr>
        </p:nvSpPr>
        <p:spPr/>
        <p:txBody>
          <a:bodyPr/>
          <a:lstStyle/>
          <a:p>
            <a:fld id="{4166A384-F289-490A-891E-9D79BE65B61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B7F7D8-A6D9-42F5-81F5-EAA8037D5400}"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166A384-F289-490A-891E-9D79BE65B6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FB7F7D8-A6D9-42F5-81F5-EAA8037D5400}"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6A384-F289-490A-891E-9D79BE65B6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FB7F7D8-A6D9-42F5-81F5-EAA8037D5400}" type="datetimeFigureOut">
              <a:rPr lang="en-US" smtClean="0"/>
              <a:pPr/>
              <a:t>10/11/2023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166A384-F289-490A-891E-9D79BE65B61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298" y="0"/>
            <a:ext cx="4143404" cy="2071678"/>
          </a:xfrm>
        </p:spPr>
        <p:txBody>
          <a:bodyPr/>
          <a:lstStyle/>
          <a:p>
            <a:endParaRPr lang="en-US" dirty="0"/>
          </a:p>
        </p:txBody>
      </p:sp>
      <p:sp>
        <p:nvSpPr>
          <p:cNvPr id="3" name="Subtitle 2"/>
          <p:cNvSpPr>
            <a:spLocks noGrp="1"/>
          </p:cNvSpPr>
          <p:nvPr>
            <p:ph type="subTitle" idx="1"/>
          </p:nvPr>
        </p:nvSpPr>
        <p:spPr>
          <a:xfrm>
            <a:off x="1371600" y="2500306"/>
            <a:ext cx="6400800" cy="4071966"/>
          </a:xfrm>
        </p:spPr>
        <p:txBody>
          <a:bodyPr>
            <a:normAutofit fontScale="85000" lnSpcReduction="20000"/>
          </a:bodyPr>
          <a:lstStyle/>
          <a:p>
            <a:pPr algn="ctr"/>
            <a:r>
              <a:rPr lang="fa-IR" sz="4300" dirty="0">
                <a:cs typeface="B Titr" pitchFamily="2" charset="-78"/>
              </a:rPr>
              <a:t>افشای اطلاعات</a:t>
            </a:r>
          </a:p>
          <a:p>
            <a:pPr algn="ctr"/>
            <a:r>
              <a:rPr lang="fa-IR" sz="4300" dirty="0">
                <a:cs typeface="B Titr" pitchFamily="2" charset="-78"/>
              </a:rPr>
              <a:t>-</a:t>
            </a:r>
          </a:p>
          <a:p>
            <a:pPr algn="ctr"/>
            <a:r>
              <a:rPr lang="fa-IR" sz="4300" dirty="0">
                <a:cs typeface="B Titr" pitchFamily="2" charset="-78"/>
              </a:rPr>
              <a:t>صورتهای مالی تلفیقی</a:t>
            </a:r>
          </a:p>
          <a:p>
            <a:pPr algn="ctr"/>
            <a:endParaRPr lang="fa-IR" dirty="0"/>
          </a:p>
          <a:p>
            <a:pPr algn="ctr"/>
            <a:r>
              <a:rPr lang="fa-IR" dirty="0">
                <a:cs typeface="B Nazanin" pitchFamily="2" charset="-78"/>
              </a:rPr>
              <a:t>فصل22 تئوری حسابداری هندریکسن</a:t>
            </a:r>
          </a:p>
          <a:p>
            <a:pPr algn="ctr"/>
            <a:endParaRPr lang="fa-IR" dirty="0"/>
          </a:p>
          <a:p>
            <a:pPr algn="ctr"/>
            <a:r>
              <a:rPr lang="fa-IR" sz="3300" dirty="0">
                <a:cs typeface="B Nazanin" pitchFamily="2" charset="-78"/>
              </a:rPr>
              <a:t>استاد: آقای دکتر زارعی</a:t>
            </a:r>
          </a:p>
          <a:p>
            <a:pPr algn="ctr"/>
            <a:endParaRPr lang="fa-IR" sz="2400" dirty="0">
              <a:cs typeface="B Nazanin" pitchFamily="2" charset="-78"/>
            </a:endParaRPr>
          </a:p>
          <a:p>
            <a:pPr algn="ctr"/>
            <a:r>
              <a:rPr lang="fa-IR" sz="2800" dirty="0">
                <a:cs typeface="B Nazanin" pitchFamily="2" charset="-78"/>
              </a:rPr>
              <a:t>تهیه کننده: مصطفی محمودی میمند</a:t>
            </a:r>
          </a:p>
          <a:p>
            <a:pPr algn="ctr"/>
            <a:r>
              <a:rPr lang="fa-IR" sz="2400" dirty="0">
                <a:cs typeface="B Nazanin" pitchFamily="2" charset="-78"/>
              </a:rPr>
              <a:t>دانشگاه علوم و تحقیقات شهرقدس</a:t>
            </a:r>
          </a:p>
          <a:p>
            <a:pPr algn="ctr"/>
            <a:r>
              <a:rPr lang="fa-IR" dirty="0">
                <a:cs typeface="B Nazanin" pitchFamily="2" charset="-78"/>
              </a:rPr>
              <a:t>دی 1391</a:t>
            </a:r>
          </a:p>
        </p:txBody>
      </p:sp>
      <p:pic>
        <p:nvPicPr>
          <p:cNvPr id="1026" name="Picture 2" descr="D:\1390\mahm\besm\012.jpg"/>
          <p:cNvPicPr>
            <a:picLocks noChangeAspect="1" noChangeArrowheads="1"/>
          </p:cNvPicPr>
          <p:nvPr/>
        </p:nvPicPr>
        <p:blipFill>
          <a:blip r:embed="rId2" cstate="print"/>
          <a:srcRect/>
          <a:stretch>
            <a:fillRect/>
          </a:stretch>
        </p:blipFill>
        <p:spPr bwMode="auto">
          <a:xfrm>
            <a:off x="2428860" y="0"/>
            <a:ext cx="4333875" cy="2143116"/>
          </a:xfrm>
          <a:prstGeom prst="rect">
            <a:avLst/>
          </a:prstGeom>
          <a:noFill/>
        </p:spPr>
      </p:pic>
      <p:sp>
        <p:nvSpPr>
          <p:cNvPr id="5" name="TextBox 7">
            <a:extLst>
              <a:ext uri="{FF2B5EF4-FFF2-40B4-BE49-F238E27FC236}">
                <a16:creationId xmlns:a16="http://schemas.microsoft.com/office/drawing/2014/main" id="{B9901139-27B3-4569-A472-CDB415CC3053}"/>
              </a:ext>
            </a:extLst>
          </p:cNvPr>
          <p:cNvSpPr txBox="1"/>
          <p:nvPr/>
        </p:nvSpPr>
        <p:spPr>
          <a:xfrm>
            <a:off x="5742384"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6" name="TextBox 10">
            <a:extLst>
              <a:ext uri="{FF2B5EF4-FFF2-40B4-BE49-F238E27FC236}">
                <a16:creationId xmlns:a16="http://schemas.microsoft.com/office/drawing/2014/main" id="{21FC4F0C-112E-497D-BAC6-23AF2DA903DE}"/>
              </a:ext>
            </a:extLst>
          </p:cNvPr>
          <p:cNvSpPr txBox="1"/>
          <p:nvPr/>
        </p:nvSpPr>
        <p:spPr>
          <a:xfrm>
            <a:off x="95265" y="28280"/>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cs typeface="B Titr" pitchFamily="2" charset="-78"/>
            </a:endParaRPr>
          </a:p>
        </p:txBody>
      </p:sp>
      <p:sp>
        <p:nvSpPr>
          <p:cNvPr id="3" name="Content Placeholder 2"/>
          <p:cNvSpPr>
            <a:spLocks noGrp="1"/>
          </p:cNvSpPr>
          <p:nvPr>
            <p:ph idx="1"/>
          </p:nvPr>
        </p:nvSpPr>
        <p:spPr/>
        <p:txBody>
          <a:bodyPr>
            <a:normAutofit/>
          </a:bodyPr>
          <a:lstStyle/>
          <a:p>
            <a:pPr algn="r" rtl="1"/>
            <a:r>
              <a:rPr lang="fa-IR" dirty="0">
                <a:cs typeface="B Titr" pitchFamily="2" charset="-78"/>
              </a:rPr>
              <a:t>روش های تلفیق:</a:t>
            </a:r>
          </a:p>
          <a:p>
            <a:pPr algn="r" rtl="1">
              <a:buNone/>
            </a:pPr>
            <a:r>
              <a:rPr lang="fa-IR" dirty="0"/>
              <a:t>  </a:t>
            </a:r>
            <a:r>
              <a:rPr lang="fa-IR" dirty="0">
                <a:cs typeface="B Nazanin" pitchFamily="2" charset="-78"/>
              </a:rPr>
              <a:t>در بسیاری از موارد چند واحد فرعی در یک واحد تجاری اصلی (شرکت مادر) ترکیب می شوند، و از دیدگاه حسابداری این اقلام دارای پیچیدگی نمی باشند. ولی هنگام بحث درباره انواع مختلف ترکیب ها مسائل پیچیده ای مطرح می شوند.</a:t>
            </a:r>
          </a:p>
          <a:p>
            <a:pPr algn="r" rtl="1">
              <a:buNone/>
            </a:pPr>
            <a:r>
              <a:rPr lang="fa-IR" dirty="0">
                <a:cs typeface="B Nazanin" pitchFamily="2" charset="-78"/>
              </a:rPr>
              <a:t>    در یک سطح گسترده دو شرکت یا تعداد بیشتری از شرکت ها دارایی ها و بدهی های خود را ترکیب می کنند.</a:t>
            </a:r>
          </a:p>
          <a:p>
            <a:pPr algn="r" rtl="1">
              <a:buNone/>
            </a:pPr>
            <a:r>
              <a:rPr lang="fa-IR" dirty="0">
                <a:cs typeface="B Nazanin" pitchFamily="2" charset="-78"/>
              </a:rPr>
              <a:t>    تفاوت بین دو روش (ساده و پیچیده) در ذیل بیان می شود:</a:t>
            </a:r>
            <a:endParaRPr lang="en-US" dirty="0">
              <a:cs typeface="B Nazanin" pitchFamily="2" charset="-78"/>
            </a:endParaRPr>
          </a:p>
        </p:txBody>
      </p:sp>
      <p:sp>
        <p:nvSpPr>
          <p:cNvPr id="4" name="TextBox 7">
            <a:extLst>
              <a:ext uri="{FF2B5EF4-FFF2-40B4-BE49-F238E27FC236}">
                <a16:creationId xmlns:a16="http://schemas.microsoft.com/office/drawing/2014/main" id="{E8A68FD0-A390-4EBB-8002-CFF2F32ED483}"/>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C6F54426-508A-47DF-A2C8-2FB7403003FA}"/>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a:bodyPr>
          <a:lstStyle/>
          <a:p>
            <a:pPr algn="r">
              <a:buNone/>
            </a:pPr>
            <a:r>
              <a:rPr lang="fa-IR" sz="2800" dirty="0">
                <a:cs typeface="B Nazanin" pitchFamily="2" charset="-78"/>
              </a:rPr>
              <a:t>مثال:</a:t>
            </a:r>
          </a:p>
          <a:p>
            <a:pPr algn="r">
              <a:buNone/>
            </a:pPr>
            <a:r>
              <a:rPr lang="fa-IR" sz="2800" dirty="0">
                <a:cs typeface="B Nazanin" pitchFamily="2" charset="-78"/>
              </a:rPr>
              <a:t>فرض کنید که شرکتی بیش از 50درصد سهام شرکت را خریده است و در این حالت بین واحد تجاری اصلی و واحد تجاری فرعی یک رابطه خاص بوجود می آید. اگر واحد تجاری اصلی صاحب همه سهام شرکت دیگر نباشد، گروه اقلیت صاحب بقیه </a:t>
            </a:r>
          </a:p>
          <a:p>
            <a:pPr algn="r">
              <a:buNone/>
            </a:pPr>
            <a:r>
              <a:rPr lang="fa-IR" sz="2800" dirty="0">
                <a:cs typeface="B Nazanin" pitchFamily="2" charset="-78"/>
              </a:rPr>
              <a:t>سهام شرکت مزبور خواهد بود.</a:t>
            </a:r>
          </a:p>
          <a:p>
            <a:pPr algn="r">
              <a:buNone/>
            </a:pPr>
            <a:endParaRPr lang="fa-IR" sz="2800" dirty="0">
              <a:cs typeface="B Nazanin" pitchFamily="2" charset="-78"/>
            </a:endParaRPr>
          </a:p>
          <a:p>
            <a:pPr algn="r">
              <a:buNone/>
            </a:pPr>
            <a:r>
              <a:rPr lang="fa-IR" sz="2800" dirty="0">
                <a:cs typeface="B Nazanin" pitchFamily="2" charset="-78"/>
              </a:rPr>
              <a:t> می نامیم.</a:t>
            </a:r>
            <a:r>
              <a:rPr lang="en-US" sz="2800" dirty="0">
                <a:cs typeface="B Nazanin" pitchFamily="2" charset="-78"/>
              </a:rPr>
              <a:t>mi</a:t>
            </a:r>
            <a:r>
              <a:rPr lang="fa-IR" sz="2800" dirty="0">
                <a:cs typeface="B Nazanin" pitchFamily="2" charset="-78"/>
              </a:rPr>
              <a:t> و اقلیت سهام را </a:t>
            </a:r>
            <a:r>
              <a:rPr lang="en-US" sz="2800" dirty="0">
                <a:cs typeface="B Nazanin" pitchFamily="2" charset="-78"/>
              </a:rPr>
              <a:t>MI </a:t>
            </a:r>
            <a:r>
              <a:rPr lang="fa-IR" sz="2800" dirty="0">
                <a:cs typeface="B Nazanin" pitchFamily="2" charset="-78"/>
              </a:rPr>
              <a:t>اکثریت سهام را</a:t>
            </a:r>
          </a:p>
        </p:txBody>
      </p:sp>
      <p:sp>
        <p:nvSpPr>
          <p:cNvPr id="4" name="TextBox 7">
            <a:extLst>
              <a:ext uri="{FF2B5EF4-FFF2-40B4-BE49-F238E27FC236}">
                <a16:creationId xmlns:a16="http://schemas.microsoft.com/office/drawing/2014/main" id="{723B24D6-F058-403A-B7C1-CB65124376D0}"/>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9FC0BE37-AAA1-4700-9FEB-0DA43E1F7BEB}"/>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lnSpcReduction="10000"/>
          </a:bodyPr>
          <a:lstStyle/>
          <a:p>
            <a:pPr algn="r">
              <a:buNone/>
            </a:pPr>
            <a:r>
              <a:rPr lang="fa-IR" sz="2800" dirty="0">
                <a:cs typeface="B Nazanin" pitchFamily="2" charset="-78"/>
              </a:rPr>
              <a:t>سرمایه گذاری های واحد تجاری اصلی در واحد تجاری فرعی برابر است با قیمت پرداختی از بابت این سهام. این عدد برابر است با ).</a:t>
            </a:r>
            <a:r>
              <a:rPr lang="en-US" sz="2800" dirty="0">
                <a:cs typeface="B Nazanin" pitchFamily="2" charset="-78"/>
              </a:rPr>
              <a:t>PR</a:t>
            </a:r>
            <a:r>
              <a:rPr lang="fa-IR" sz="2800" dirty="0">
                <a:cs typeface="B Nazanin" pitchFamily="2" charset="-78"/>
              </a:rPr>
              <a:t>صرف سهام(</a:t>
            </a:r>
            <a:r>
              <a:rPr lang="en-US" sz="2800" dirty="0">
                <a:cs typeface="B Nazanin" pitchFamily="2" charset="-78"/>
              </a:rPr>
              <a:t> </a:t>
            </a:r>
            <a:r>
              <a:rPr lang="fa-IR" sz="2800" dirty="0">
                <a:cs typeface="B Nazanin" pitchFamily="2" charset="-78"/>
              </a:rPr>
              <a:t>ارزش دفتری سهام به اضافه</a:t>
            </a:r>
            <a:r>
              <a:rPr lang="en-US" sz="2800" dirty="0">
                <a:cs typeface="B Nazanin" pitchFamily="2" charset="-78"/>
              </a:rPr>
              <a:t> (</a:t>
            </a:r>
            <a:r>
              <a:rPr lang="en-US" sz="2800" dirty="0"/>
              <a:t>MI)</a:t>
            </a:r>
            <a:r>
              <a:rPr lang="fa-IR" sz="2800" dirty="0">
                <a:cs typeface="B Nazanin" pitchFamily="2" charset="-78"/>
              </a:rPr>
              <a:t> </a:t>
            </a:r>
          </a:p>
          <a:p>
            <a:pPr algn="r">
              <a:buNone/>
            </a:pPr>
            <a:r>
              <a:rPr lang="fa-IR" sz="2800" dirty="0">
                <a:cs typeface="B Nazanin" pitchFamily="2" charset="-78"/>
              </a:rPr>
              <a:t>با توجه به این نوع تلفیق می توان درباره چندین موضوع بحث کرد.</a:t>
            </a:r>
          </a:p>
          <a:p>
            <a:pPr algn="r">
              <a:buNone/>
            </a:pPr>
            <a:endParaRPr lang="fa-IR" sz="2800" dirty="0">
              <a:cs typeface="B Nazanin" pitchFamily="2" charset="-78"/>
            </a:endParaRPr>
          </a:p>
          <a:p>
            <a:pPr algn="r" rtl="1">
              <a:buNone/>
            </a:pPr>
            <a:r>
              <a:rPr lang="fa-IR" dirty="0">
                <a:cs typeface="B Nazanin" pitchFamily="2" charset="-78"/>
              </a:rPr>
              <a:t>در تلفیق بدون تعدیل ، همه سایر دارایی های واحد فرعی به همه دارایی های واحد تجاری اصلی اضافه می شوند و به همین شیوه همه بدهی های واحد فرعی به همه بدهی های واحد تجاری اصلی اضافه می شوند.</a:t>
            </a:r>
          </a:p>
          <a:p>
            <a:pPr algn="r" rtl="1">
              <a:buNone/>
            </a:pPr>
            <a:r>
              <a:rPr lang="fa-IR" dirty="0">
                <a:cs typeface="B Nazanin" pitchFamily="2" charset="-78"/>
              </a:rPr>
              <a:t> فرایند ادغام در نمودار زیر قابل مشاهده می باشد.</a:t>
            </a:r>
          </a:p>
          <a:p>
            <a:pPr algn="r" rtl="1">
              <a:buNone/>
            </a:pPr>
            <a:endParaRPr lang="fa-IR" dirty="0">
              <a:cs typeface="B Nazanin" pitchFamily="2" charset="-78"/>
            </a:endParaRPr>
          </a:p>
          <a:p>
            <a:pPr algn="r">
              <a:buNone/>
            </a:pPr>
            <a:endParaRPr lang="en-US" dirty="0">
              <a:cs typeface="B Nazanin" pitchFamily="2" charset="-78"/>
            </a:endParaRPr>
          </a:p>
        </p:txBody>
      </p:sp>
      <p:sp>
        <p:nvSpPr>
          <p:cNvPr id="4" name="TextBox 7">
            <a:extLst>
              <a:ext uri="{FF2B5EF4-FFF2-40B4-BE49-F238E27FC236}">
                <a16:creationId xmlns:a16="http://schemas.microsoft.com/office/drawing/2014/main" id="{778D53C8-B4FD-429A-AB82-B86CAFD8B0A9}"/>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5813F77A-CFB3-4012-B5B1-EAB3966543E6}"/>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pic>
        <p:nvPicPr>
          <p:cNvPr id="1027" name="Picture 3" descr="C:\Documents and Settings\mahmoodi\My Documents\My Scans\7654.tif"/>
          <p:cNvPicPr>
            <a:picLocks noGrp="1" noChangeAspect="1" noChangeArrowheads="1"/>
          </p:cNvPicPr>
          <p:nvPr>
            <p:ph idx="1"/>
          </p:nvPr>
        </p:nvPicPr>
        <p:blipFill>
          <a:blip r:embed="rId2"/>
          <a:srcRect/>
          <a:stretch>
            <a:fillRect/>
          </a:stretch>
        </p:blipFill>
        <p:spPr bwMode="auto">
          <a:xfrm>
            <a:off x="500034" y="1643050"/>
            <a:ext cx="7643866" cy="4429155"/>
          </a:xfrm>
          <a:prstGeom prst="rect">
            <a:avLst/>
          </a:prstGeom>
          <a:noFill/>
        </p:spPr>
      </p:pic>
      <p:sp>
        <p:nvSpPr>
          <p:cNvPr id="4" name="TextBox 7">
            <a:extLst>
              <a:ext uri="{FF2B5EF4-FFF2-40B4-BE49-F238E27FC236}">
                <a16:creationId xmlns:a16="http://schemas.microsoft.com/office/drawing/2014/main" id="{06792E32-9416-423C-A94C-9CD803F0AB9F}"/>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FB411DEB-A540-4765-9E4E-F4048EA830E7}"/>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fontScale="85000" lnSpcReduction="10000"/>
          </a:bodyPr>
          <a:lstStyle/>
          <a:p>
            <a:pPr algn="r">
              <a:buNone/>
            </a:pPr>
            <a:r>
              <a:rPr lang="fa-IR" sz="3200" dirty="0">
                <a:cs typeface="B Nazanin" pitchFamily="2" charset="-78"/>
              </a:rPr>
              <a:t>  در اجرای این قاعده کلی دو استثنا وجود دارد:</a:t>
            </a:r>
          </a:p>
          <a:p>
            <a:pPr algn="r">
              <a:buNone/>
            </a:pPr>
            <a:r>
              <a:rPr lang="fa-IR" dirty="0">
                <a:cs typeface="B Nazanin" pitchFamily="2" charset="-78"/>
              </a:rPr>
              <a:t>  نخست این که بدهی ها نشان دهنده داد و ستدی است که بین شرکت </a:t>
            </a:r>
          </a:p>
          <a:p>
            <a:pPr algn="r">
              <a:buNone/>
            </a:pPr>
            <a:r>
              <a:rPr lang="fa-IR" dirty="0">
                <a:cs typeface="B Nazanin" pitchFamily="2" charset="-78"/>
              </a:rPr>
              <a:t>  های تلفیقی انجام می شود و این اقلام یکدیگر را خنثی می کنند.</a:t>
            </a:r>
          </a:p>
          <a:p>
            <a:pPr algn="r" rtl="1">
              <a:buNone/>
            </a:pPr>
            <a:endParaRPr lang="fa-IR" dirty="0">
              <a:cs typeface="B Nazanin" pitchFamily="2" charset="-78"/>
            </a:endParaRPr>
          </a:p>
          <a:p>
            <a:pPr algn="r" rtl="1">
              <a:buNone/>
            </a:pPr>
            <a:r>
              <a:rPr lang="fa-IR" dirty="0">
                <a:cs typeface="B Nazanin" pitchFamily="2" charset="-78"/>
              </a:rPr>
              <a:t>  استثنای دوم این که سرمایه گذاری واحد تجاری اصلی با ارزش ویژه واحد تجاری فرعی خنثی می شود.</a:t>
            </a:r>
          </a:p>
          <a:p>
            <a:pPr algn="r" rtl="1">
              <a:buNone/>
            </a:pPr>
            <a:r>
              <a:rPr lang="fa-IR" dirty="0">
                <a:cs typeface="B Nazanin" pitchFamily="2" charset="-78"/>
              </a:rPr>
              <a:t>  در اینجا بخشی به نام سرقفلی ایجاد می گردد که از مازاد بهای تمام شده سرمایه گذاری نسبت به ارزش دفتری در حساب واحد تجاری تلفیق شده تحت عنوان سرقفلی نوشته می شود.</a:t>
            </a:r>
          </a:p>
          <a:p>
            <a:pPr algn="r" rtl="1">
              <a:buNone/>
            </a:pPr>
            <a:r>
              <a:rPr lang="fa-IR" dirty="0">
                <a:cs typeface="B Nazanin" pitchFamily="2" charset="-78"/>
              </a:rPr>
              <a:t>    این سرقفلی باید حداکثر ظرف 40 سال مستهلک شود و در نهایت این مبلغ مازاد از بین برود. </a:t>
            </a:r>
          </a:p>
          <a:p>
            <a:pPr algn="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lstStyle/>
          <a:p>
            <a:pPr algn="r">
              <a:buNone/>
            </a:pPr>
            <a:r>
              <a:rPr lang="fa-IR" sz="2800" dirty="0">
                <a:cs typeface="B Nazanin" pitchFamily="2" charset="-78"/>
              </a:rPr>
              <a:t>با ارائه مثال شیوه تعیین ارزش مجدد در زمان خرید شرکت دیگر را توضیح می دهیم.</a:t>
            </a:r>
          </a:p>
          <a:p>
            <a:pPr algn="r">
              <a:buNone/>
            </a:pPr>
            <a:r>
              <a:rPr lang="fa-IR" sz="2800" dirty="0">
                <a:cs typeface="B Nazanin" pitchFamily="2" charset="-78"/>
              </a:rPr>
              <a:t>فرض می کنیم واحد تجاری فرعی دارای یک نوع دارایی است. دارایی  مزبور به صورت ساختمان با ارزش دفتری50هزار دلار است. واحد تجاری اصلی این واحد فرعی را به مبلغ 120 هزار دلار خرید. طبق براوردهای انجام شده ارزش بازار ساختمان 90 هزار دلار می شود. مازاد ارزش بازار ساختمان نسبت به ارزش دفتری آن به 40هزار دلار می رسد که چون به حساب سرمایه منظور شود ارزش سرقفلی به 30هزار دلار خواهد رسید.</a:t>
            </a:r>
            <a:r>
              <a:rPr lang="fa-IR" dirty="0"/>
              <a:t> </a:t>
            </a:r>
          </a:p>
          <a:p>
            <a:pPr algn="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lnSpcReduction="10000"/>
          </a:bodyPr>
          <a:lstStyle/>
          <a:p>
            <a:pPr algn="r">
              <a:buNone/>
            </a:pPr>
            <a:r>
              <a:rPr lang="fa-IR" sz="2800" dirty="0">
                <a:cs typeface="B Nazanin" pitchFamily="2" charset="-78"/>
              </a:rPr>
              <a:t>حال فرض می کنیم واحد تجاری اصلی با سرمایه گذاری 120هزار دلار توانسته است مالک60درصد سهام واحد فرعی شود.</a:t>
            </a:r>
          </a:p>
          <a:p>
            <a:pPr algn="r">
              <a:buNone/>
            </a:pPr>
            <a:r>
              <a:rPr lang="fa-IR" sz="2800" dirty="0">
                <a:cs typeface="B Nazanin" pitchFamily="2" charset="-78"/>
              </a:rPr>
              <a:t>این بدان معنی است که ارزش کل واحد فرعی 200هزار دلار بوده است. ارزش دفتری ساختمان50هزار دلار و ارزش بازار براوردی 90هزار است.ولی واحد تجاری فرعی مالک فقط 60درصد از ساختمان است.</a:t>
            </a:r>
          </a:p>
          <a:p>
            <a:pPr algn="r">
              <a:buNone/>
            </a:pPr>
            <a:r>
              <a:rPr lang="fa-IR" sz="2800" dirty="0">
                <a:cs typeface="B Nazanin" pitchFamily="2" charset="-78"/>
              </a:rPr>
              <a:t>سهم واحد تجاری اصلی از ساختمان به مبلغ 30هزار دلار به اضافه 60درصد، 40هزار دلار تعدیل یا اصلاح می شود. باید بخش متعلق به اقلیت را به ارزش دفتری 20هزار دلار به آن اضافه کرد.</a:t>
            </a:r>
            <a:endParaRPr lang="en-US" sz="2800" dirty="0">
              <a:cs typeface="B Nazanin" pitchFamily="2" charset="-78"/>
            </a:endParaRPr>
          </a:p>
        </p:txBody>
      </p:sp>
      <p:sp>
        <p:nvSpPr>
          <p:cNvPr id="4" name="TextBox 7">
            <a:extLst>
              <a:ext uri="{FF2B5EF4-FFF2-40B4-BE49-F238E27FC236}">
                <a16:creationId xmlns:a16="http://schemas.microsoft.com/office/drawing/2014/main" id="{DBC95A88-9FC0-4539-8250-898CDE5A3AB3}"/>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4FF427E3-3E42-4C94-AAD3-FAAE84DCB2E5}"/>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lstStyle/>
          <a:p>
            <a:pPr algn="r">
              <a:buNone/>
            </a:pPr>
            <a:r>
              <a:rPr lang="fa-IR" sz="2800" dirty="0">
                <a:cs typeface="B Nazanin" pitchFamily="2" charset="-78"/>
              </a:rPr>
              <a:t>این دو نمونه در نمودار صفحه بعد ترسیم شده است.</a:t>
            </a:r>
          </a:p>
          <a:p>
            <a:pPr algn="r">
              <a:buNone/>
            </a:pPr>
            <a:r>
              <a:rPr lang="fa-IR" sz="2800" dirty="0">
                <a:cs typeface="B Nazanin" pitchFamily="2" charset="-78"/>
              </a:rPr>
              <a:t>در این نمودار باید به دو نکته اصلی توجه کنیم:</a:t>
            </a:r>
          </a:p>
          <a:p>
            <a:pPr algn="r">
              <a:buNone/>
            </a:pPr>
            <a:endParaRPr lang="fa-IR" sz="2800" dirty="0">
              <a:cs typeface="B Nazanin" pitchFamily="2" charset="-78"/>
            </a:endParaRPr>
          </a:p>
          <a:p>
            <a:pPr algn="r">
              <a:buNone/>
            </a:pPr>
            <a:r>
              <a:rPr lang="fa-IR" sz="2800" dirty="0">
                <a:cs typeface="B Nazanin" pitchFamily="2" charset="-78"/>
              </a:rPr>
              <a:t>نکته نخست اینکه حساب حقوق صاحبان سهام شرکت تلفیق شده دارای تغییراتی به میزان سهام اکثریت سهامداران نخواهد بود.</a:t>
            </a:r>
          </a:p>
          <a:p>
            <a:pPr algn="r">
              <a:buNone/>
            </a:pPr>
            <a:endParaRPr lang="fa-IR" sz="2800" dirty="0">
              <a:cs typeface="B Nazanin" pitchFamily="2" charset="-78"/>
            </a:endParaRPr>
          </a:p>
          <a:p>
            <a:pPr algn="r">
              <a:buNone/>
            </a:pPr>
            <a:r>
              <a:rPr lang="fa-IR" sz="2800" dirty="0">
                <a:cs typeface="B Nazanin" pitchFamily="2" charset="-78"/>
              </a:rPr>
              <a:t>نکته دوم اینکه ارزش دارایی های واحد فرعی به میزانی برابر با درصد مالکیت اکثریت سهامداران تغییر نخواهد کرد.</a:t>
            </a:r>
            <a:endParaRPr lang="en-US" sz="2800" dirty="0">
              <a:cs typeface="B Nazanin" pitchFamily="2" charset="-78"/>
            </a:endParaRPr>
          </a:p>
        </p:txBody>
      </p:sp>
      <p:sp>
        <p:nvSpPr>
          <p:cNvPr id="4" name="TextBox 7">
            <a:extLst>
              <a:ext uri="{FF2B5EF4-FFF2-40B4-BE49-F238E27FC236}">
                <a16:creationId xmlns:a16="http://schemas.microsoft.com/office/drawing/2014/main" id="{4F1D49C2-BA27-4E7B-839F-7AC8EB4F5BC1}"/>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B02550A3-5958-4BFC-93D4-95222DA08119}"/>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7">
            <a:extLst>
              <a:ext uri="{FF2B5EF4-FFF2-40B4-BE49-F238E27FC236}">
                <a16:creationId xmlns:a16="http://schemas.microsoft.com/office/drawing/2014/main" id="{A3193529-E30F-40D1-91AC-ABE94F3243F6}"/>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6" name="TextBox 10">
            <a:extLst>
              <a:ext uri="{FF2B5EF4-FFF2-40B4-BE49-F238E27FC236}">
                <a16:creationId xmlns:a16="http://schemas.microsoft.com/office/drawing/2014/main" id="{B4C52C63-22C8-4154-8D31-0900D0CA18A6}"/>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pic>
        <p:nvPicPr>
          <p:cNvPr id="2050" name="Picture 2" descr="C:\Documents and Settings\mahmoodi\My Documents\My Scans\8765.tif"/>
          <p:cNvPicPr>
            <a:picLocks noGrp="1" noChangeAspect="1" noChangeArrowheads="1"/>
          </p:cNvPicPr>
          <p:nvPr>
            <p:ph idx="1"/>
          </p:nvPr>
        </p:nvPicPr>
        <p:blipFill>
          <a:blip r:embed="rId2"/>
          <a:srcRect/>
          <a:stretch>
            <a:fillRect/>
          </a:stretch>
        </p:blipFill>
        <p:spPr bwMode="auto">
          <a:xfrm>
            <a:off x="500034" y="1714488"/>
            <a:ext cx="7500990" cy="4286280"/>
          </a:xfrm>
          <a:prstGeom prst="rect">
            <a:avLst/>
          </a:prstGeom>
          <a:noFill/>
        </p:spPr>
      </p:pic>
      <p:sp>
        <p:nvSpPr>
          <p:cNvPr id="4" name="TextBox 7">
            <a:extLst>
              <a:ext uri="{FF2B5EF4-FFF2-40B4-BE49-F238E27FC236}">
                <a16:creationId xmlns:a16="http://schemas.microsoft.com/office/drawing/2014/main" id="{9FDBE97B-C7E4-4B15-A267-ED47DA91500A}"/>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4414E65C-6E41-4212-9AF1-6D2AC7251F28}"/>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a:cs typeface="B Titr" pitchFamily="2" charset="-78"/>
              </a:rPr>
              <a:t>هدف بحث  و  ارائه :</a:t>
            </a:r>
            <a:endParaRPr lang="en-US" dirty="0"/>
          </a:p>
        </p:txBody>
      </p:sp>
      <p:sp>
        <p:nvSpPr>
          <p:cNvPr id="3" name="Content Placeholder 2"/>
          <p:cNvSpPr>
            <a:spLocks noGrp="1"/>
          </p:cNvSpPr>
          <p:nvPr>
            <p:ph idx="1"/>
          </p:nvPr>
        </p:nvSpPr>
        <p:spPr/>
        <p:txBody>
          <a:bodyPr/>
          <a:lstStyle/>
          <a:p>
            <a:pPr algn="r">
              <a:buNone/>
            </a:pPr>
            <a:r>
              <a:rPr lang="fa-IR" dirty="0">
                <a:cs typeface="B Nazanin" pitchFamily="2" charset="-78"/>
              </a:rPr>
              <a:t>      </a:t>
            </a:r>
            <a:endParaRPr lang="fa-IR" dirty="0">
              <a:cs typeface="B Titr" pitchFamily="2" charset="-78"/>
            </a:endParaRPr>
          </a:p>
          <a:p>
            <a:pPr algn="r">
              <a:buNone/>
            </a:pPr>
            <a:r>
              <a:rPr lang="fa-IR" dirty="0">
                <a:cs typeface="B Nazanin" pitchFamily="2" charset="-78"/>
              </a:rPr>
              <a:t>      </a:t>
            </a:r>
          </a:p>
          <a:p>
            <a:pPr algn="r">
              <a:buNone/>
            </a:pPr>
            <a:r>
              <a:rPr lang="fa-IR" dirty="0">
                <a:cs typeface="B Nazanin" pitchFamily="2" charset="-78"/>
              </a:rPr>
              <a:t>       *   </a:t>
            </a:r>
            <a:r>
              <a:rPr lang="fa-IR" sz="3600" dirty="0">
                <a:cs typeface="B Nazanin" pitchFamily="2" charset="-78"/>
              </a:rPr>
              <a:t>توضیح در مورد ادغام دو شرکت و روش  </a:t>
            </a:r>
          </a:p>
          <a:p>
            <a:pPr algn="r">
              <a:buNone/>
            </a:pPr>
            <a:r>
              <a:rPr lang="fa-IR" sz="3600" dirty="0">
                <a:cs typeface="B Nazanin" pitchFamily="2" charset="-78"/>
              </a:rPr>
              <a:t>           اصلی برای ثبت و گزارش رویداد.      </a:t>
            </a:r>
            <a:r>
              <a:rPr lang="fa-IR" sz="3600" dirty="0"/>
              <a:t> </a:t>
            </a:r>
            <a:endParaRPr lang="en-US" sz="3600" dirty="0"/>
          </a:p>
        </p:txBody>
      </p:sp>
      <p:sp>
        <p:nvSpPr>
          <p:cNvPr id="4" name="TextBox 7">
            <a:extLst>
              <a:ext uri="{FF2B5EF4-FFF2-40B4-BE49-F238E27FC236}">
                <a16:creationId xmlns:a16="http://schemas.microsoft.com/office/drawing/2014/main" id="{B9901139-27B3-4569-A472-CDB415CC3053}"/>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21FC4F0C-112E-497D-BAC6-23AF2DA903DE}"/>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a:xfrm>
            <a:off x="928662" y="1571612"/>
            <a:ext cx="7467600" cy="4525963"/>
          </a:xfrm>
        </p:spPr>
        <p:txBody>
          <a:bodyPr>
            <a:normAutofit/>
          </a:bodyPr>
          <a:lstStyle/>
          <a:p>
            <a:pPr algn="r" rtl="1">
              <a:buNone/>
            </a:pPr>
            <a:r>
              <a:rPr lang="fa-IR" dirty="0"/>
              <a:t>  </a:t>
            </a:r>
            <a:r>
              <a:rPr lang="fa-IR" dirty="0">
                <a:cs typeface="B Titr" pitchFamily="2" charset="-78"/>
              </a:rPr>
              <a:t>ماهیت و هدف تلفیق ها</a:t>
            </a:r>
          </a:p>
          <a:p>
            <a:pPr algn="r" rtl="1">
              <a:buNone/>
            </a:pPr>
            <a:r>
              <a:rPr lang="fa-IR" dirty="0"/>
              <a:t>   </a:t>
            </a:r>
            <a:r>
              <a:rPr lang="fa-IR" dirty="0">
                <a:cs typeface="B Nazanin" pitchFamily="2" charset="-78"/>
              </a:rPr>
              <a:t>در مورد منشا و شیوه اعمال کنترل ناشی از تعلیق شرکت ها در خبرنامه تحقیقات حسابداری  شماره 51 این چنین بیان شده است:</a:t>
            </a:r>
          </a:p>
          <a:p>
            <a:pPr algn="r" rtl="1">
              <a:buNone/>
            </a:pPr>
            <a:r>
              <a:rPr lang="fa-IR" dirty="0">
                <a:cs typeface="B Nazanin" pitchFamily="2" charset="-78"/>
              </a:rPr>
              <a:t>   هدف صورت های مالی تلفیقی این است که بیش از هرچیز منافع سهامداران و بستانکاران  واحد تجاری اصلی، نتیجه عملیات و موضع مالی واحد تجاری اصلی و واحد های فرعی به عنوان یک گروه (یک شرکت منحصر به فرد با تمام شعبه ها یا واحدهای مستقل متعلق به آن) ارائه شود.</a:t>
            </a:r>
            <a:endParaRPr lang="en-US" dirty="0">
              <a:cs typeface="B Nazanin" pitchFamily="2" charset="-78"/>
            </a:endParaRPr>
          </a:p>
        </p:txBody>
      </p:sp>
      <p:sp>
        <p:nvSpPr>
          <p:cNvPr id="4" name="TextBox 7">
            <a:extLst>
              <a:ext uri="{FF2B5EF4-FFF2-40B4-BE49-F238E27FC236}">
                <a16:creationId xmlns:a16="http://schemas.microsoft.com/office/drawing/2014/main" id="{C2BB1B2F-C35B-462A-8FF9-D7F2C3EB00F7}"/>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3F448118-DED1-46EA-B496-27D8109DB9A1}"/>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a:xfrm>
            <a:off x="857224" y="1571612"/>
            <a:ext cx="7467600" cy="4525963"/>
          </a:xfrm>
        </p:spPr>
        <p:txBody>
          <a:bodyPr>
            <a:normAutofit fontScale="85000" lnSpcReduction="20000"/>
          </a:bodyPr>
          <a:lstStyle/>
          <a:p>
            <a:pPr algn="r" rtl="1">
              <a:buNone/>
            </a:pPr>
            <a:r>
              <a:rPr lang="fa-IR" dirty="0"/>
              <a:t>   </a:t>
            </a:r>
            <a:r>
              <a:rPr lang="fa-IR" dirty="0">
                <a:cs typeface="B Titr" pitchFamily="2" charset="-78"/>
              </a:rPr>
              <a:t>ترازنامه تلفیقی</a:t>
            </a:r>
          </a:p>
          <a:p>
            <a:pPr algn="r" rtl="1">
              <a:buNone/>
            </a:pPr>
            <a:r>
              <a:rPr lang="fa-IR" dirty="0">
                <a:cs typeface="B Nazanin" pitchFamily="2" charset="-78"/>
              </a:rPr>
              <a:t>    در ترازنامه، شیوه عمل  بدین گونه است که طبقات جداگانه دارایی ها و بدهی های واحد تجاری اصلی و واحدهای فرعی با هم جمع شوند تا بتوان بدان وسیله صورت های مالی کل شرکت به عنوان یک واحد ارائه کرد.</a:t>
            </a:r>
          </a:p>
          <a:p>
            <a:pPr algn="r" rtl="1">
              <a:buNone/>
            </a:pPr>
            <a:endParaRPr lang="fa-IR" dirty="0">
              <a:cs typeface="B Nazanin" pitchFamily="2" charset="-78"/>
            </a:endParaRPr>
          </a:p>
          <a:p>
            <a:pPr algn="r" rtl="1">
              <a:buNone/>
            </a:pPr>
            <a:r>
              <a:rPr lang="fa-IR" dirty="0">
                <a:cs typeface="B Titr" pitchFamily="2" charset="-78"/>
              </a:rPr>
              <a:t>     صورت سود و زیان تلفیقی</a:t>
            </a:r>
          </a:p>
          <a:p>
            <a:pPr algn="r" rtl="1">
              <a:buNone/>
            </a:pPr>
            <a:r>
              <a:rPr lang="fa-IR" dirty="0">
                <a:cs typeface="B Nazanin" pitchFamily="2" charset="-78"/>
              </a:rPr>
              <a:t>    برای تهیه صورت سود و زیان تلفیقی هم از تئوری شرکت های سهامی  استفاده می شود.</a:t>
            </a:r>
          </a:p>
          <a:p>
            <a:pPr algn="r" rtl="1">
              <a:buNone/>
            </a:pPr>
            <a:r>
              <a:rPr lang="fa-IR" dirty="0">
                <a:cs typeface="B Nazanin" pitchFamily="2" charset="-78"/>
              </a:rPr>
              <a:t>    خرید بین شرکت ها و سود بین دو شرکت به طورکامل منتفی      می شود و سایر فروش ها و هزینه ها ترکیب می شوند تا فعالیت های کل شرکت را به عنوان یک واحد تجاری نشان دهند.</a:t>
            </a:r>
          </a:p>
          <a:p>
            <a:pPr algn="r" rtl="1">
              <a:buNone/>
            </a:pPr>
            <a:endParaRPr lang="en-US" dirty="0"/>
          </a:p>
        </p:txBody>
      </p:sp>
      <p:sp>
        <p:nvSpPr>
          <p:cNvPr id="4" name="TextBox 7">
            <a:extLst>
              <a:ext uri="{FF2B5EF4-FFF2-40B4-BE49-F238E27FC236}">
                <a16:creationId xmlns:a16="http://schemas.microsoft.com/office/drawing/2014/main" id="{D32DA77F-F8BB-44F4-BDDD-F8CB22C55298}"/>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6E850543-F2B8-4516-9463-0B30599D7318}"/>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a:xfrm>
            <a:off x="571472" y="1785926"/>
            <a:ext cx="7467600" cy="4525963"/>
          </a:xfrm>
        </p:spPr>
        <p:txBody>
          <a:bodyPr/>
          <a:lstStyle/>
          <a:p>
            <a:pPr algn="r" rtl="1">
              <a:buNone/>
            </a:pPr>
            <a:r>
              <a:rPr lang="fa-IR" dirty="0"/>
              <a:t>    </a:t>
            </a:r>
            <a:r>
              <a:rPr lang="fa-IR" sz="2800" dirty="0">
                <a:cs typeface="B Titr" pitchFamily="2" charset="-78"/>
              </a:rPr>
              <a:t>طبقه بندی بخش حقوق سهام شرکت های تلفیقی</a:t>
            </a:r>
          </a:p>
          <a:p>
            <a:pPr algn="r" rtl="1">
              <a:buNone/>
            </a:pPr>
            <a:endParaRPr lang="fa-IR" sz="2800" dirty="0">
              <a:cs typeface="B Nazanin" pitchFamily="2" charset="-78"/>
            </a:endParaRPr>
          </a:p>
          <a:p>
            <a:pPr algn="r" rtl="1">
              <a:buNone/>
            </a:pPr>
            <a:r>
              <a:rPr lang="fa-IR" sz="2800" dirty="0">
                <a:cs typeface="B Nazanin" pitchFamily="2" charset="-78"/>
              </a:rPr>
              <a:t>    در مورد طبقه بندی بخش حقوق صاحبان سهام شرکت های تلفیقی، در صورت های مالی منتشر شده ، نه تنها همسانی یا همگونی وجود ندارد، بلکه هدف های خاص این صورت های مالی هم قابل درک نیست.</a:t>
            </a:r>
          </a:p>
          <a:p>
            <a:pPr algn="r" rtl="1">
              <a:buNone/>
            </a:pPr>
            <a:endParaRPr lang="fa-IR" dirty="0"/>
          </a:p>
          <a:p>
            <a:pPr algn="r" rtl="1">
              <a:buNone/>
            </a:pPr>
            <a:endParaRPr lang="en-US" dirty="0"/>
          </a:p>
        </p:txBody>
      </p:sp>
      <p:sp>
        <p:nvSpPr>
          <p:cNvPr id="4" name="TextBox 7">
            <a:extLst>
              <a:ext uri="{FF2B5EF4-FFF2-40B4-BE49-F238E27FC236}">
                <a16:creationId xmlns:a16="http://schemas.microsoft.com/office/drawing/2014/main" id="{70EAEE70-AD12-491B-AC38-B416CBA578EF}"/>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94D22F6E-8B55-42AB-B3A0-95DC2258A674}"/>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a:xfrm>
            <a:off x="428596" y="1643050"/>
            <a:ext cx="7467600" cy="4525963"/>
          </a:xfrm>
        </p:spPr>
        <p:txBody>
          <a:bodyPr>
            <a:normAutofit/>
          </a:bodyPr>
          <a:lstStyle/>
          <a:p>
            <a:pPr algn="r" rtl="1">
              <a:buNone/>
            </a:pPr>
            <a:r>
              <a:rPr lang="fa-IR" dirty="0"/>
              <a:t>   </a:t>
            </a:r>
            <a:r>
              <a:rPr lang="fa-IR" dirty="0">
                <a:cs typeface="B Titr" pitchFamily="2" charset="-78"/>
              </a:rPr>
              <a:t>افشای اطلاعات مربوط به سرمایه قانونی</a:t>
            </a:r>
          </a:p>
          <a:p>
            <a:pPr algn="r" rtl="1">
              <a:buNone/>
            </a:pPr>
            <a:endParaRPr lang="fa-IR" sz="1600" dirty="0">
              <a:cs typeface="B Nazanin" pitchFamily="2" charset="-78"/>
            </a:endParaRPr>
          </a:p>
          <a:p>
            <a:pPr algn="r" rtl="1">
              <a:buNone/>
            </a:pPr>
            <a:r>
              <a:rPr lang="fa-IR" dirty="0">
                <a:cs typeface="B Nazanin" pitchFamily="2" charset="-78"/>
              </a:rPr>
              <a:t>     </a:t>
            </a:r>
            <a:r>
              <a:rPr lang="fa-IR" sz="2800" dirty="0">
                <a:cs typeface="B Nazanin" pitchFamily="2" charset="-78"/>
              </a:rPr>
              <a:t>تردیدی نیست که اگر صورت های مالی هر شرکتی به   صورت جداگانه ارائه شود، در مقایسه با صورت های مالی تلفیقی، در مورد پرداخت سود از محل سرمایه قانونی و میزان مصون سازی بستانکاران از دیدگاه قانونی می توان اطلاعات به شیوه بهتر و روشن تر ارائه کرد.</a:t>
            </a:r>
          </a:p>
          <a:p>
            <a:pPr algn="r" rtl="1">
              <a:buNone/>
            </a:pPr>
            <a:r>
              <a:rPr lang="fa-IR" sz="2800" dirty="0">
                <a:cs typeface="B Nazanin" pitchFamily="2" charset="-78"/>
              </a:rPr>
              <a:t>    از این رو هنگام طبقه بندی اقلام تشکیل دهنده حقوق صاحبان </a:t>
            </a:r>
          </a:p>
          <a:p>
            <a:pPr algn="r" rtl="1">
              <a:buNone/>
            </a:pPr>
            <a:endParaRPr lang="en-US" dirty="0"/>
          </a:p>
        </p:txBody>
      </p:sp>
      <p:sp>
        <p:nvSpPr>
          <p:cNvPr id="4" name="TextBox 7">
            <a:extLst>
              <a:ext uri="{FF2B5EF4-FFF2-40B4-BE49-F238E27FC236}">
                <a16:creationId xmlns:a16="http://schemas.microsoft.com/office/drawing/2014/main" id="{7DCE757A-C47F-4025-A80F-EA2A9FA53996}"/>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FC1A9FAC-8B6F-45C2-B5A3-ED066A50B62A}"/>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a:bodyPr>
          <a:lstStyle/>
          <a:p>
            <a:pPr algn="r" rtl="1">
              <a:buNone/>
            </a:pPr>
            <a:r>
              <a:rPr lang="fa-IR" dirty="0"/>
              <a:t>    </a:t>
            </a:r>
          </a:p>
          <a:p>
            <a:pPr algn="r" rtl="1">
              <a:buNone/>
            </a:pPr>
            <a:r>
              <a:rPr lang="fa-IR" sz="2800" dirty="0">
                <a:cs typeface="B Nazanin" pitchFamily="2" charset="-78"/>
              </a:rPr>
              <a:t>     سهام در شرکت های تلفیقی، ارائه اطلاعات درباره سرمایه قانونی و حقوق بستانکاران نمی تواند به صورت یکی از هدف های اصلی درآید. با وجود این، بسیاری از شرکت ها، برحسب سنت، اقلام ترازنامه تلفیقی را برمبنای ارزش اسمی سهام منتشر شده جدا از صرف سهام ارائه می کنند، به این امید که بتواند مفید واقع شود.</a:t>
            </a:r>
            <a:endParaRPr lang="en-US" sz="2800" dirty="0">
              <a:cs typeface="B Nazanin" pitchFamily="2" charset="-78"/>
            </a:endParaRPr>
          </a:p>
        </p:txBody>
      </p:sp>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fontScale="62500" lnSpcReduction="20000"/>
          </a:bodyPr>
          <a:lstStyle/>
          <a:p>
            <a:pPr algn="r" rtl="1">
              <a:buNone/>
            </a:pPr>
            <a:r>
              <a:rPr lang="fa-IR" dirty="0"/>
              <a:t>     </a:t>
            </a:r>
            <a:r>
              <a:rPr lang="fa-IR" sz="4000" dirty="0">
                <a:cs typeface="B Titr" pitchFamily="2" charset="-78"/>
              </a:rPr>
              <a:t>افشا اطلاعات درباره منابع تامین سرمایه</a:t>
            </a:r>
          </a:p>
          <a:p>
            <a:pPr algn="r" rtl="1">
              <a:buNone/>
            </a:pPr>
            <a:r>
              <a:rPr lang="fa-IR" sz="4000" dirty="0">
                <a:cs typeface="B Nazanin" pitchFamily="2" charset="-78"/>
              </a:rPr>
              <a:t>     شاید متداولترین هدف در طبقه بندی بخش حقوق صاحبان سهام در ترازنامه این باشد که درباره منابع تامین سرمایه اطلاعاتی افشا شود.</a:t>
            </a:r>
          </a:p>
          <a:p>
            <a:pPr algn="r" rtl="1">
              <a:buNone/>
            </a:pPr>
            <a:r>
              <a:rPr lang="fa-IR" sz="4000" dirty="0">
                <a:cs typeface="B Nazanin" pitchFamily="2" charset="-78"/>
              </a:rPr>
              <a:t>   </a:t>
            </a:r>
          </a:p>
          <a:p>
            <a:pPr algn="r" rtl="1">
              <a:buNone/>
            </a:pPr>
            <a:r>
              <a:rPr lang="fa-IR" sz="4000" dirty="0">
                <a:cs typeface="B Nazanin" pitchFamily="2" charset="-78"/>
              </a:rPr>
              <a:t>     دو محدودیت که بر طبقه بندی منابع سرمایه به روش سنتی اعمال   می شود</a:t>
            </a:r>
          </a:p>
          <a:p>
            <a:pPr algn="r" rtl="1">
              <a:buNone/>
            </a:pPr>
            <a:endParaRPr lang="fa-IR" sz="4000" dirty="0">
              <a:cs typeface="B Nazanin" pitchFamily="2" charset="-78"/>
            </a:endParaRPr>
          </a:p>
          <a:p>
            <a:pPr algn="r" rtl="1">
              <a:buNone/>
            </a:pPr>
            <a:r>
              <a:rPr lang="fa-IR" sz="4000" dirty="0">
                <a:cs typeface="B Nazanin" pitchFamily="2" charset="-78"/>
              </a:rPr>
              <a:t>     نخست: در بیشتر موارد سرمایه تامین شده بوسیله سهامداران عمده به صورت سهام و صرف سهام واحد تجاری اصلی ارائه می شود. ولی سرمایه ای که بوسیله سهامداران جز یا اقلیت تامین شده است در بخش بدهی ها یا به صورت یک قلم جداگانه بین بدهی ها و حقوق صاحبان سهام گزارش می شود.</a:t>
            </a:r>
          </a:p>
        </p:txBody>
      </p:sp>
      <p:sp>
        <p:nvSpPr>
          <p:cNvPr id="4" name="TextBox 7">
            <a:extLst>
              <a:ext uri="{FF2B5EF4-FFF2-40B4-BE49-F238E27FC236}">
                <a16:creationId xmlns:a16="http://schemas.microsoft.com/office/drawing/2014/main" id="{BDB39246-DDC1-4C84-A5BE-614ACE523192}"/>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A0BF3DD1-E6E0-44CC-98B3-6A11D34E5130}"/>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a:bodyPr>
          <a:lstStyle/>
          <a:p>
            <a:pPr algn="r" rtl="1">
              <a:buNone/>
            </a:pPr>
            <a:r>
              <a:rPr lang="fa-IR" dirty="0"/>
              <a:t>   </a:t>
            </a:r>
            <a:r>
              <a:rPr lang="fa-IR" sz="2800" dirty="0">
                <a:cs typeface="B Nazanin" pitchFamily="2" charset="-78"/>
              </a:rPr>
              <a:t>محدودیت دوم این است که مبلغ سرمایه تامین شده از محل سود انباشته را به صورتی روشن گزارش نمی کنند.</a:t>
            </a:r>
          </a:p>
          <a:p>
            <a:pPr algn="r" rtl="1">
              <a:buNone/>
            </a:pPr>
            <a:r>
              <a:rPr lang="fa-IR" sz="2800" dirty="0">
                <a:cs typeface="B Nazanin" pitchFamily="2" charset="-78"/>
              </a:rPr>
              <a:t>    از یک سو ، میزان مالکیت گروه اقلیت برمبنای منابع سرمایه تامین شده به وسیله سهامداران و سود انباشته به صورت جداگانه گزارش نمی شوند.</a:t>
            </a:r>
          </a:p>
          <a:p>
            <a:pPr algn="r" rtl="1">
              <a:buNone/>
            </a:pPr>
            <a:r>
              <a:rPr lang="fa-IR" sz="2800" dirty="0">
                <a:cs typeface="B Nazanin" pitchFamily="2" charset="-78"/>
              </a:rPr>
              <a:t>    از سوی دیگر، مبلغ سود انباشته ترازنامه تلفیقی نشان دهنده کل سود خالص واحد تجاری اصلی است که از زمان تشکیل شرکت کسب شده است ( به استثنای مبالغی که به حساب سرمایه تامین شده – سهام – و صرف سهام انتقال یافت است).</a:t>
            </a:r>
            <a:endParaRPr lang="en-US" sz="2800" dirty="0">
              <a:cs typeface="B Nazanin" pitchFamily="2" charset="-78"/>
            </a:endParaRPr>
          </a:p>
        </p:txBody>
      </p:sp>
      <p:sp>
        <p:nvSpPr>
          <p:cNvPr id="4" name="TextBox 7">
            <a:extLst>
              <a:ext uri="{FF2B5EF4-FFF2-40B4-BE49-F238E27FC236}">
                <a16:creationId xmlns:a16="http://schemas.microsoft.com/office/drawing/2014/main" id="{EAD23FA5-28DB-416C-A310-FD402B2C47F9}"/>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7BCAABD5-90B1-4815-879C-31296DFD0D59}"/>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spli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a:bodyPr>
          <a:lstStyle/>
          <a:p>
            <a:pPr algn="r" rtl="1">
              <a:buNone/>
            </a:pPr>
            <a:r>
              <a:rPr lang="fa-IR" dirty="0"/>
              <a:t>  </a:t>
            </a:r>
            <a:r>
              <a:rPr lang="fa-IR" sz="2800" dirty="0">
                <a:cs typeface="B Nazanin" pitchFamily="2" charset="-78"/>
              </a:rPr>
              <a:t>طبقه بندی سود انباشته  به یکی از دو روش انجام می گیرد:</a:t>
            </a:r>
          </a:p>
          <a:p>
            <a:pPr algn="r" rtl="1">
              <a:buNone/>
            </a:pPr>
            <a:endParaRPr lang="fa-IR" sz="2800" dirty="0">
              <a:cs typeface="B Nazanin" pitchFamily="2" charset="-78"/>
            </a:endParaRPr>
          </a:p>
          <a:p>
            <a:pPr algn="r" rtl="1">
              <a:buNone/>
            </a:pPr>
            <a:r>
              <a:rPr lang="fa-IR" sz="2800" dirty="0">
                <a:cs typeface="B Nazanin" pitchFamily="2" charset="-78"/>
              </a:rPr>
              <a:t>  1. مبلغی که از محل سود انباشته واحد تجاری اصلی از زمان تشکیل شرکت کسب شده است.</a:t>
            </a:r>
          </a:p>
          <a:p>
            <a:pPr algn="r" rtl="1">
              <a:buNone/>
            </a:pPr>
            <a:r>
              <a:rPr lang="fa-IR" sz="2800" dirty="0">
                <a:cs typeface="B Nazanin" pitchFamily="2" charset="-78"/>
              </a:rPr>
              <a:t>   </a:t>
            </a:r>
          </a:p>
          <a:p>
            <a:pPr algn="r" rtl="1">
              <a:buNone/>
            </a:pPr>
            <a:r>
              <a:rPr lang="fa-IR" sz="2800" dirty="0">
                <a:cs typeface="B Nazanin" pitchFamily="2" charset="-78"/>
              </a:rPr>
              <a:t>   2. سود انباشته واحد فرعی از تاریخ تلفیق (بدون توجه به حق گروه های اکثریت و اقلیت در سود انباشته واحدهای فرعی)</a:t>
            </a:r>
            <a:endParaRPr lang="en-US" sz="2800" dirty="0">
              <a:cs typeface="B Nazanin" pitchFamily="2" charset="-78"/>
            </a:endParaRPr>
          </a:p>
        </p:txBody>
      </p:sp>
      <p:sp>
        <p:nvSpPr>
          <p:cNvPr id="4" name="TextBox 7">
            <a:extLst>
              <a:ext uri="{FF2B5EF4-FFF2-40B4-BE49-F238E27FC236}">
                <a16:creationId xmlns:a16="http://schemas.microsoft.com/office/drawing/2014/main" id="{EA2230F2-99E3-4104-A039-ACEE196A95FE}"/>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49D8B141-5E55-40C3-9565-2AF8ECB728E9}"/>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lstStyle/>
          <a:p>
            <a:pPr algn="r" rtl="1">
              <a:buNone/>
            </a:pPr>
            <a:r>
              <a:rPr lang="fa-IR" dirty="0"/>
              <a:t>   </a:t>
            </a:r>
            <a:r>
              <a:rPr lang="fa-IR" sz="2800" dirty="0">
                <a:cs typeface="B Titr" pitchFamily="2" charset="-78"/>
              </a:rPr>
              <a:t>افشای اطلاعات درباره تقسیم سود</a:t>
            </a:r>
          </a:p>
          <a:p>
            <a:pPr algn="r" rtl="1">
              <a:buNone/>
            </a:pPr>
            <a:endParaRPr lang="fa-IR" sz="2800" dirty="0">
              <a:cs typeface="B Nazanin" pitchFamily="2" charset="-78"/>
            </a:endParaRPr>
          </a:p>
          <a:p>
            <a:pPr algn="r" rtl="1">
              <a:buNone/>
            </a:pPr>
            <a:r>
              <a:rPr lang="fa-IR" sz="2800" dirty="0">
                <a:cs typeface="B Nazanin" pitchFamily="2" charset="-78"/>
              </a:rPr>
              <a:t>    در شماره 51 از خبرنامه تحقیقات حسابداری گفته شد که صورت های مالی تلفیقی به گونه ای تهیه و ارائه می شوند که منابع سهامداران و بستانکاران واحد تجاری اصلی تامین شود و هدف این است که میزان حقوق نسبی گروه های ذینفع در شرکت تلفیقی نشان داده شود.</a:t>
            </a:r>
            <a:endParaRPr lang="en-US" sz="2800" dirty="0">
              <a:cs typeface="B Nazanin" pitchFamily="2" charset="-78"/>
            </a:endParaRPr>
          </a:p>
        </p:txBody>
      </p:sp>
      <p:sp>
        <p:nvSpPr>
          <p:cNvPr id="4" name="TextBox 7">
            <a:extLst>
              <a:ext uri="{FF2B5EF4-FFF2-40B4-BE49-F238E27FC236}">
                <a16:creationId xmlns:a16="http://schemas.microsoft.com/office/drawing/2014/main" id="{230858BA-3A5B-4902-B9C3-EC9E15C140D5}"/>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D46C8AAA-4CF7-4930-8C5D-4396397226F4}"/>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a:xfrm>
            <a:off x="785786" y="1571612"/>
            <a:ext cx="7467600" cy="4525963"/>
          </a:xfrm>
        </p:spPr>
        <p:txBody>
          <a:bodyPr>
            <a:normAutofit fontScale="92500" lnSpcReduction="20000"/>
          </a:bodyPr>
          <a:lstStyle/>
          <a:p>
            <a:pPr algn="r" rtl="1">
              <a:buNone/>
            </a:pPr>
            <a:r>
              <a:rPr lang="fa-IR" dirty="0"/>
              <a:t> </a:t>
            </a:r>
            <a:r>
              <a:rPr lang="fa-IR" dirty="0">
                <a:cs typeface="B Titr" pitchFamily="2" charset="-78"/>
              </a:rPr>
              <a:t>نتیجه مبحث:</a:t>
            </a:r>
          </a:p>
          <a:p>
            <a:pPr algn="r" rtl="1">
              <a:buNone/>
            </a:pPr>
            <a:r>
              <a:rPr lang="fa-IR" dirty="0">
                <a:cs typeface="B Nazanin" pitchFamily="2" charset="-78"/>
              </a:rPr>
              <a:t> </a:t>
            </a:r>
          </a:p>
          <a:p>
            <a:pPr algn="r" rtl="1">
              <a:buNone/>
            </a:pPr>
            <a:r>
              <a:rPr lang="fa-IR" dirty="0">
                <a:cs typeface="B Nazanin" pitchFamily="2" charset="-78"/>
              </a:rPr>
              <a:t> در طبقه بندی سنتی حقوق صاحبان سهام در ترازنامه تلفیقی هدف این است که مورد تقسیم سود و یا پرداخت از محل سرمایه اطلاعاتی ارائه شود، ولی رابطه متقابل بین گروه های مختلف باعث می شود که میزان مفید بودن اطلاعات ناشی از این نوع طبقه بندی محدود شود.</a:t>
            </a:r>
          </a:p>
          <a:p>
            <a:pPr algn="r" rtl="1">
              <a:buNone/>
            </a:pPr>
            <a:r>
              <a:rPr lang="fa-IR" dirty="0">
                <a:cs typeface="B Nazanin" pitchFamily="2" charset="-78"/>
              </a:rPr>
              <a:t>   افشای اطلاعات در مورد سرمایه قانونی بسیار مشکل تر است. وجود چنین وضعی بیانگر این است ؛ به استثنای زمانی که به نظر می رسد تجدید سازمان یا انحلال آن قطعی است، در بقیه موارد طبقه بندی اقلام بر مبنای منبع تامین سرمایه می تواند با ساختارهای سنتی حسابداری سازگار باشد.</a:t>
            </a:r>
            <a:endParaRPr lang="en-US" dirty="0">
              <a:cs typeface="B Nazanin" pitchFamily="2" charset="-78"/>
            </a:endParaRPr>
          </a:p>
        </p:txBody>
      </p:sp>
      <p:sp>
        <p:nvSpPr>
          <p:cNvPr id="4" name="TextBox 7">
            <a:extLst>
              <a:ext uri="{FF2B5EF4-FFF2-40B4-BE49-F238E27FC236}">
                <a16:creationId xmlns:a16="http://schemas.microsoft.com/office/drawing/2014/main" id="{3E537A0F-798B-4505-935B-290C4CB2E577}"/>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6BAF29E7-F233-4058-95B0-EDB484092701}"/>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534400" cy="973266"/>
          </a:xfrm>
        </p:spPr>
        <p:txBody>
          <a:bodyPr>
            <a:normAutofit fontScale="90000"/>
          </a:bodyPr>
          <a:lstStyle/>
          <a:p>
            <a:pPr algn="r"/>
            <a:br>
              <a:rPr lang="fa-IR" dirty="0">
                <a:cs typeface="B Titr" pitchFamily="2" charset="-78"/>
              </a:rPr>
            </a:br>
            <a:r>
              <a:rPr lang="fa-IR" dirty="0">
                <a:cs typeface="B Titr" pitchFamily="2" charset="-78"/>
              </a:rPr>
              <a:t>افشای اطلاعات در </a:t>
            </a:r>
            <a:r>
              <a:rPr lang="fa-IR" sz="4000" dirty="0">
                <a:cs typeface="B Titr" pitchFamily="2" charset="-78"/>
              </a:rPr>
              <a:t>مورد</a:t>
            </a:r>
            <a:r>
              <a:rPr lang="fa-IR" dirty="0">
                <a:cs typeface="B Titr" pitchFamily="2" charset="-78"/>
              </a:rPr>
              <a:t> سرمایه قانونی</a:t>
            </a:r>
            <a:br>
              <a:rPr lang="fa-IR" dirty="0">
                <a:cs typeface="B Titr" pitchFamily="2" charset="-78"/>
              </a:rPr>
            </a:br>
            <a:endParaRPr lang="en-US" dirty="0"/>
          </a:p>
        </p:txBody>
      </p:sp>
      <p:sp>
        <p:nvSpPr>
          <p:cNvPr id="3" name="Content Placeholder 2"/>
          <p:cNvSpPr>
            <a:spLocks noGrp="1"/>
          </p:cNvSpPr>
          <p:nvPr>
            <p:ph idx="1"/>
          </p:nvPr>
        </p:nvSpPr>
        <p:spPr/>
        <p:txBody>
          <a:bodyPr/>
          <a:lstStyle/>
          <a:p>
            <a:pPr algn="r" rtl="1">
              <a:buNone/>
            </a:pPr>
            <a:r>
              <a:rPr lang="fa-IR" sz="2400" dirty="0">
                <a:cs typeface="B Nazanin" pitchFamily="2" charset="-78"/>
              </a:rPr>
              <a:t>    </a:t>
            </a:r>
            <a:r>
              <a:rPr lang="fa-IR" sz="2800" dirty="0">
                <a:cs typeface="B Nazanin" pitchFamily="2" charset="-78"/>
              </a:rPr>
              <a:t>در بیشتر ایالت های آمریکا </a:t>
            </a:r>
            <a:r>
              <a:rPr lang="fa-IR" sz="2800" b="1" dirty="0">
                <a:cs typeface="B Nazanin" pitchFamily="2" charset="-78"/>
              </a:rPr>
              <a:t>سرمایه قانونی </a:t>
            </a:r>
            <a:r>
              <a:rPr lang="fa-IR" sz="2800" dirty="0">
                <a:cs typeface="B Nazanin" pitchFamily="2" charset="-78"/>
              </a:rPr>
              <a:t>یا </a:t>
            </a:r>
            <a:r>
              <a:rPr lang="fa-IR" sz="2800" b="1" dirty="0">
                <a:cs typeface="B Nazanin" pitchFamily="2" charset="-78"/>
              </a:rPr>
              <a:t>سرمایه اعلام شده </a:t>
            </a:r>
            <a:r>
              <a:rPr lang="fa-IR" sz="2800" dirty="0">
                <a:cs typeface="B Nazanin" pitchFamily="2" charset="-78"/>
              </a:rPr>
              <a:t>را به صورت زیر تعریف می نمایند: کل ارزش اسمی همه سهامی که به ارزش اسمی منتشر می شوند و کل ما به ازای دریافتی از بابت همه سهامی که بدون ارزش اسمی منتشر می شوند.</a:t>
            </a:r>
          </a:p>
          <a:p>
            <a:pPr algn="r" rtl="1">
              <a:buNone/>
            </a:pPr>
            <a:r>
              <a:rPr lang="fa-IR" sz="2800" dirty="0">
                <a:cs typeface="B Nazanin" pitchFamily="2" charset="-78"/>
              </a:rPr>
              <a:t>    ولی در مورد سهام بدون ارزش اسمی، برخی از ایالت ها به مدیران یا سهامداران اجازه می دهند مقداری از ما به ازای دریافتی را به عنوان </a:t>
            </a:r>
            <a:r>
              <a:rPr lang="fa-IR" sz="2800" b="1" dirty="0">
                <a:cs typeface="B Nazanin" pitchFamily="2" charset="-78"/>
              </a:rPr>
              <a:t>سرمایه اعلام شده </a:t>
            </a:r>
            <a:r>
              <a:rPr lang="fa-IR" sz="2800" dirty="0">
                <a:cs typeface="B Nazanin" pitchFamily="2" charset="-78"/>
              </a:rPr>
              <a:t>و مقداری را به عنوان </a:t>
            </a:r>
            <a:r>
              <a:rPr lang="fa-IR" sz="2800" b="1" dirty="0">
                <a:cs typeface="B Nazanin" pitchFamily="2" charset="-78"/>
              </a:rPr>
              <a:t>صرف سهام </a:t>
            </a:r>
            <a:r>
              <a:rPr lang="fa-IR" sz="2800" dirty="0">
                <a:cs typeface="B Nazanin" pitchFamily="2" charset="-78"/>
              </a:rPr>
              <a:t>طبقه بندی و گزارش کنند.</a:t>
            </a:r>
            <a:endParaRPr lang="en-US" sz="2800" dirty="0">
              <a:cs typeface="B Nazanin" pitchFamily="2" charset="-78"/>
            </a:endParaRPr>
          </a:p>
        </p:txBody>
      </p:sp>
      <p:sp>
        <p:nvSpPr>
          <p:cNvPr id="4" name="TextBox 7">
            <a:extLst>
              <a:ext uri="{FF2B5EF4-FFF2-40B4-BE49-F238E27FC236}">
                <a16:creationId xmlns:a16="http://schemas.microsoft.com/office/drawing/2014/main" id="{CD29E166-F862-4565-8CDC-FF676545A8EE}"/>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3691954C-CA9B-4B1E-8752-D3386698E4B7}"/>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4" y="274638"/>
            <a:ext cx="3852866" cy="1143000"/>
          </a:xfrm>
        </p:spPr>
        <p:txBody>
          <a:bodyPr/>
          <a:lstStyle/>
          <a:p>
            <a:endParaRPr lang="en-US" dirty="0"/>
          </a:p>
        </p:txBody>
      </p:sp>
      <p:sp>
        <p:nvSpPr>
          <p:cNvPr id="3" name="Content Placeholder 2"/>
          <p:cNvSpPr>
            <a:spLocks noGrp="1"/>
          </p:cNvSpPr>
          <p:nvPr>
            <p:ph idx="1"/>
          </p:nvPr>
        </p:nvSpPr>
        <p:spPr>
          <a:xfrm>
            <a:off x="714348" y="1571612"/>
            <a:ext cx="7467600" cy="4525963"/>
          </a:xfrm>
        </p:spPr>
        <p:txBody>
          <a:bodyPr/>
          <a:lstStyle/>
          <a:p>
            <a:pPr algn="ctr">
              <a:buNone/>
            </a:pPr>
            <a:endParaRPr lang="fa-IR" dirty="0">
              <a:cs typeface="B Titr" pitchFamily="2" charset="-78"/>
            </a:endParaRPr>
          </a:p>
          <a:p>
            <a:pPr algn="ctr">
              <a:buNone/>
            </a:pPr>
            <a:r>
              <a:rPr lang="fa-IR" sz="4000" dirty="0">
                <a:cs typeface="B Titr" pitchFamily="2" charset="-78"/>
              </a:rPr>
              <a:t>منبع :</a:t>
            </a:r>
          </a:p>
          <a:p>
            <a:pPr algn="ctr">
              <a:buNone/>
            </a:pPr>
            <a:r>
              <a:rPr lang="fa-IR" sz="3600" dirty="0">
                <a:cs typeface="B Nazanin" pitchFamily="2" charset="-78"/>
              </a:rPr>
              <a:t> </a:t>
            </a:r>
          </a:p>
          <a:p>
            <a:pPr algn="ctr">
              <a:buNone/>
            </a:pPr>
            <a:r>
              <a:rPr lang="fa-IR" sz="3600" dirty="0">
                <a:cs typeface="B Nazanin" pitchFamily="2" charset="-78"/>
              </a:rPr>
              <a:t>کتاب تئوری حسابداری هندریکسن</a:t>
            </a:r>
          </a:p>
          <a:p>
            <a:pPr algn="ctr">
              <a:buNone/>
            </a:pPr>
            <a:r>
              <a:rPr lang="fa-IR" sz="3200" dirty="0">
                <a:cs typeface="B Nazanin" pitchFamily="2" charset="-78"/>
              </a:rPr>
              <a:t>فصل 22</a:t>
            </a:r>
            <a:endParaRPr lang="en-US" dirty="0">
              <a:cs typeface="B Nazanin" pitchFamily="2" charset="-78"/>
            </a:endParaRPr>
          </a:p>
        </p:txBody>
      </p:sp>
      <p:sp>
        <p:nvSpPr>
          <p:cNvPr id="4" name="TextBox 7">
            <a:extLst>
              <a:ext uri="{FF2B5EF4-FFF2-40B4-BE49-F238E27FC236}">
                <a16:creationId xmlns:a16="http://schemas.microsoft.com/office/drawing/2014/main" id="{F98D442A-F386-4722-9470-FF50E35877E5}"/>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8B0CCFCF-5EEB-42EA-AD7D-872328EBC054}"/>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سپاس از شکیبایی شما    </a:t>
            </a:r>
            <a:endParaRPr lang="en-US" dirty="0">
              <a:cs typeface="B Nazanin" pitchFamily="2" charset="-78"/>
            </a:endParaRPr>
          </a:p>
        </p:txBody>
      </p:sp>
      <p:pic>
        <p:nvPicPr>
          <p:cNvPr id="4" name="Content Placeholder 3" descr="26390[1]"/>
          <p:cNvPicPr>
            <a:picLocks noGrp="1" noChangeAspect="1" noChangeArrowheads="1"/>
          </p:cNvPicPr>
          <p:nvPr>
            <p:ph idx="1"/>
          </p:nvPr>
        </p:nvPicPr>
        <p:blipFill>
          <a:blip r:embed="rId2"/>
          <a:srcRect/>
          <a:stretch>
            <a:fillRect/>
          </a:stretch>
        </p:blipFill>
        <p:spPr bwMode="auto">
          <a:xfrm>
            <a:off x="642910" y="1571612"/>
            <a:ext cx="7467600" cy="4929222"/>
          </a:xfrm>
          <a:prstGeom prst="rect">
            <a:avLst/>
          </a:prstGeom>
          <a:noFill/>
          <a:ln w="9525">
            <a:noFill/>
            <a:miter lim="800000"/>
            <a:headEnd/>
            <a:tailEnd/>
          </a:ln>
        </p:spPr>
      </p:pic>
      <p:sp>
        <p:nvSpPr>
          <p:cNvPr id="5" name="TextBox 7">
            <a:extLst>
              <a:ext uri="{FF2B5EF4-FFF2-40B4-BE49-F238E27FC236}">
                <a16:creationId xmlns:a16="http://schemas.microsoft.com/office/drawing/2014/main" id="{3C556863-3261-4AD1-AC8E-8DE7565231AA}"/>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6" name="TextBox 10">
            <a:extLst>
              <a:ext uri="{FF2B5EF4-FFF2-40B4-BE49-F238E27FC236}">
                <a16:creationId xmlns:a16="http://schemas.microsoft.com/office/drawing/2014/main" id="{BB080868-0A2E-424A-BEF5-46BF0A18B03F}"/>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43000"/>
          </a:xfrm>
        </p:spPr>
        <p:txBody>
          <a:bodyPr>
            <a:noAutofit/>
          </a:bodyPr>
          <a:lstStyle/>
          <a:p>
            <a:pPr algn="r"/>
            <a:r>
              <a:rPr lang="fa-IR" sz="3200" dirty="0">
                <a:cs typeface="B Titr" pitchFamily="2" charset="-78"/>
              </a:rPr>
              <a:t>افشای اطلاعات در مورد اعمال محدودیت بر پرداخت سود  </a:t>
            </a:r>
            <a:endParaRPr lang="en-US" sz="3200" dirty="0">
              <a:cs typeface="B Titr" pitchFamily="2" charset="-78"/>
            </a:endParaRPr>
          </a:p>
        </p:txBody>
      </p:sp>
      <p:sp>
        <p:nvSpPr>
          <p:cNvPr id="3" name="Content Placeholder 2"/>
          <p:cNvSpPr>
            <a:spLocks noGrp="1"/>
          </p:cNvSpPr>
          <p:nvPr>
            <p:ph idx="1"/>
          </p:nvPr>
        </p:nvSpPr>
        <p:spPr/>
        <p:txBody>
          <a:bodyPr>
            <a:normAutofit lnSpcReduction="10000"/>
          </a:bodyPr>
          <a:lstStyle/>
          <a:p>
            <a:pPr algn="r" rtl="1">
              <a:buNone/>
            </a:pPr>
            <a:r>
              <a:rPr lang="fa-IR" dirty="0"/>
              <a:t> </a:t>
            </a:r>
          </a:p>
          <a:p>
            <a:pPr algn="r" rtl="1">
              <a:buNone/>
            </a:pPr>
            <a:r>
              <a:rPr lang="fa-IR" sz="2800" dirty="0">
                <a:cs typeface="B Nazanin" pitchFamily="2" charset="-78"/>
              </a:rPr>
              <a:t>  اطلاعاتی که در مورد تقسیم یا پرداخت سود مورد نظر از یک شرکت افشا   می شود همانند اطلاعاتی نیست که در مورد اعمال محدودیت هایی بر فرایند سود افشا می شود.</a:t>
            </a:r>
          </a:p>
          <a:p>
            <a:pPr algn="r" rtl="1">
              <a:buNone/>
            </a:pPr>
            <a:r>
              <a:rPr lang="fa-IR" sz="2800" dirty="0">
                <a:cs typeface="B Nazanin" pitchFamily="2" charset="-78"/>
              </a:rPr>
              <a:t>  اغلب چنین فرض می شود که سود تقسیمی تعیین کننده سود پرداختی است ، ولی معمولاً این شیوه اندیشه نمی تواند قابل دفاع باشد.</a:t>
            </a:r>
          </a:p>
          <a:p>
            <a:pPr algn="r" rtl="1">
              <a:buNone/>
            </a:pPr>
            <a:r>
              <a:rPr lang="fa-IR" sz="2800" dirty="0">
                <a:cs typeface="B Nazanin" pitchFamily="2" charset="-78"/>
              </a:rPr>
              <a:t>  از این رو طبقه بندی حقوق صاحبان سهام و یادداشت های پیوست صورت های مالی باید به گونه ای باشد که بتوان این دو را به راحتی از یکدیگر تفکیک کرد.</a:t>
            </a:r>
            <a:endParaRPr lang="en-US" sz="2800" dirty="0">
              <a:cs typeface="B Nazanin" pitchFamily="2" charset="-78"/>
            </a:endParaRPr>
          </a:p>
        </p:txBody>
      </p:sp>
      <p:sp>
        <p:nvSpPr>
          <p:cNvPr id="4" name="TextBox 7">
            <a:extLst>
              <a:ext uri="{FF2B5EF4-FFF2-40B4-BE49-F238E27FC236}">
                <a16:creationId xmlns:a16="http://schemas.microsoft.com/office/drawing/2014/main" id="{784575D6-34D9-4F1F-A308-7E5350C836D6}"/>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0B79C8B3-EFF8-465E-AE9B-3C8DB674C8B0}"/>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534400" cy="758952"/>
          </a:xfrm>
        </p:spPr>
        <p:txBody>
          <a:bodyPr>
            <a:noAutofit/>
          </a:bodyPr>
          <a:lstStyle/>
          <a:p>
            <a:pPr algn="r"/>
            <a:r>
              <a:rPr lang="fa-IR" sz="3200" dirty="0">
                <a:cs typeface="B Titr" pitchFamily="2" charset="-78"/>
              </a:rPr>
              <a:t>افشای اطلاعات در مورد محدودیت ها در پرداخت از حل سرمایه شرکت</a:t>
            </a:r>
            <a:endParaRPr lang="en-US" sz="3200" dirty="0">
              <a:cs typeface="B Titr" pitchFamily="2" charset="-78"/>
            </a:endParaRPr>
          </a:p>
        </p:txBody>
      </p:sp>
      <p:sp>
        <p:nvSpPr>
          <p:cNvPr id="3" name="Content Placeholder 2"/>
          <p:cNvSpPr>
            <a:spLocks noGrp="1"/>
          </p:cNvSpPr>
          <p:nvPr>
            <p:ph idx="1"/>
          </p:nvPr>
        </p:nvSpPr>
        <p:spPr/>
        <p:txBody>
          <a:bodyPr>
            <a:normAutofit lnSpcReduction="10000"/>
          </a:bodyPr>
          <a:lstStyle/>
          <a:p>
            <a:pPr algn="r" rtl="1">
              <a:buNone/>
            </a:pPr>
            <a:r>
              <a:rPr lang="fa-IR" dirty="0"/>
              <a:t>   </a:t>
            </a:r>
            <a:r>
              <a:rPr lang="fa-IR" sz="2800" dirty="0">
                <a:cs typeface="B Nazanin" pitchFamily="2" charset="-78"/>
              </a:rPr>
              <a:t>همواره هنگام انحلال شرکت بستانکاران نسبت به سهامداران حق تقدم دارند و برخی از طبقه های سهامداران هم نسبت به طبقه های دیگر حق تقدم دارند.</a:t>
            </a:r>
          </a:p>
          <a:p>
            <a:pPr algn="r" rtl="1">
              <a:buNone/>
            </a:pPr>
            <a:r>
              <a:rPr lang="fa-IR" sz="2800" dirty="0">
                <a:cs typeface="B Nazanin" pitchFamily="2" charset="-78"/>
              </a:rPr>
              <a:t>   هنگام انحلال شرکت دارندگان سهام ممتاز مبلغی برابر با ارزش اسمی یا ارزش اعلام شده هر سهم و گاهی با صرف سهام دریافت می نمایند.</a:t>
            </a:r>
          </a:p>
          <a:p>
            <a:pPr algn="r" rtl="1">
              <a:buNone/>
            </a:pPr>
            <a:r>
              <a:rPr lang="fa-IR" sz="2800" dirty="0">
                <a:cs typeface="B Nazanin" pitchFamily="2" charset="-78"/>
              </a:rPr>
              <a:t>   الزام افشای اطلاعات کامل درباره اولویت حق افراد، هنگام انحلال بدان معنی نیست که بتوان از طریق این طبقه بندی به بهترین روش از افشای این اطلاعات دست یافت. افشای اطلاعات درمتن صورتهای مالی و یادداشت های پیوست صورت های مالی کافی است.</a:t>
            </a:r>
            <a:endParaRPr lang="en-US" sz="2800" dirty="0">
              <a:cs typeface="B Nazanin" pitchFamily="2" charset="-78"/>
            </a:endParaRPr>
          </a:p>
        </p:txBody>
      </p:sp>
      <p:sp>
        <p:nvSpPr>
          <p:cNvPr id="4" name="TextBox 7">
            <a:extLst>
              <a:ext uri="{FF2B5EF4-FFF2-40B4-BE49-F238E27FC236}">
                <a16:creationId xmlns:a16="http://schemas.microsoft.com/office/drawing/2014/main" id="{6A9B90AA-A425-45EC-91EE-9C79DF016592}"/>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B0D5098E-98DC-4529-B129-537D647F5770}"/>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28662" y="1571612"/>
            <a:ext cx="7467600" cy="4525963"/>
          </a:xfrm>
        </p:spPr>
        <p:txBody>
          <a:bodyPr/>
          <a:lstStyle/>
          <a:p>
            <a:pPr algn="ctr" rtl="1">
              <a:buNone/>
            </a:pPr>
            <a:endParaRPr lang="fa-IR" dirty="0"/>
          </a:p>
          <a:p>
            <a:pPr algn="ctr" rtl="1">
              <a:buNone/>
            </a:pPr>
            <a:endParaRPr lang="fa-IR" dirty="0"/>
          </a:p>
          <a:p>
            <a:pPr algn="ctr" rtl="1">
              <a:buNone/>
            </a:pPr>
            <a:endParaRPr lang="fa-IR" dirty="0"/>
          </a:p>
          <a:p>
            <a:pPr algn="ctr" rtl="1">
              <a:buNone/>
            </a:pPr>
            <a:r>
              <a:rPr lang="fa-IR" sz="4000" dirty="0">
                <a:cs typeface="B Titr" pitchFamily="2" charset="-78"/>
              </a:rPr>
              <a:t>صورتهای مالی تلفیقی</a:t>
            </a:r>
            <a:endParaRPr lang="en-US" sz="4000" dirty="0">
              <a:cs typeface="B Titr" pitchFamily="2" charset="-78"/>
            </a:endParaRPr>
          </a:p>
        </p:txBody>
      </p:sp>
      <p:sp>
        <p:nvSpPr>
          <p:cNvPr id="4" name="TextBox 7">
            <a:extLst>
              <a:ext uri="{FF2B5EF4-FFF2-40B4-BE49-F238E27FC236}">
                <a16:creationId xmlns:a16="http://schemas.microsoft.com/office/drawing/2014/main" id="{A39378D0-FB76-424D-84B7-F58FBC7FEEFC}"/>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82694DD2-787D-4630-9B69-B290AD5F2C13}"/>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cs typeface="B Titr" pitchFamily="2" charset="-78"/>
            </a:endParaRPr>
          </a:p>
        </p:txBody>
      </p:sp>
      <p:sp>
        <p:nvSpPr>
          <p:cNvPr id="3" name="Content Placeholder 2"/>
          <p:cNvSpPr>
            <a:spLocks noGrp="1"/>
          </p:cNvSpPr>
          <p:nvPr>
            <p:ph idx="1"/>
          </p:nvPr>
        </p:nvSpPr>
        <p:spPr>
          <a:xfrm>
            <a:off x="714348" y="1571612"/>
            <a:ext cx="7467600" cy="4525963"/>
          </a:xfrm>
        </p:spPr>
        <p:txBody>
          <a:bodyPr>
            <a:normAutofit fontScale="77500" lnSpcReduction="20000"/>
          </a:bodyPr>
          <a:lstStyle/>
          <a:p>
            <a:pPr algn="r" rtl="1">
              <a:buNone/>
            </a:pPr>
            <a:r>
              <a:rPr lang="fa-IR" dirty="0"/>
              <a:t> </a:t>
            </a:r>
          </a:p>
          <a:p>
            <a:pPr algn="r" rtl="1">
              <a:buNone/>
            </a:pPr>
            <a:r>
              <a:rPr lang="fa-IR" dirty="0"/>
              <a:t>   </a:t>
            </a:r>
            <a:r>
              <a:rPr lang="fa-IR" sz="2800" dirty="0">
                <a:cs typeface="B Nazanin" pitchFamily="2" charset="-78"/>
              </a:rPr>
              <a:t>زمانی که شرکت مالک بیشتر سهام یک یا چند شعبه مربوطه باشد و بر آن کنترل اعمال کند، از طریق ترکیب داده های مالی و ارائه صورت های مالی تلفیقی برای کل شرکت می تواند اطلاعات مفیدی ارائه کند.</a:t>
            </a:r>
          </a:p>
          <a:p>
            <a:pPr algn="r" rtl="1">
              <a:buNone/>
            </a:pPr>
            <a:endParaRPr lang="en-US" sz="2800" dirty="0">
              <a:cs typeface="B Nazanin" pitchFamily="2" charset="-78"/>
            </a:endParaRPr>
          </a:p>
          <a:p>
            <a:pPr algn="r" rtl="1">
              <a:buNone/>
            </a:pPr>
            <a:r>
              <a:rPr lang="fa-IR" sz="2800" dirty="0">
                <a:cs typeface="B Nazanin" pitchFamily="2" charset="-78"/>
              </a:rPr>
              <a:t>     تعریف کنترل طبق استاندارد:</a:t>
            </a:r>
          </a:p>
          <a:p>
            <a:pPr algn="r" rtl="1">
              <a:buNone/>
            </a:pPr>
            <a:r>
              <a:rPr lang="fa-IR" sz="2800" dirty="0">
                <a:cs typeface="B Nazanin" pitchFamily="2" charset="-78"/>
              </a:rPr>
              <a:t>     عبارت است از توانایی راهبری سیاستهای مالی و عملیاتی یک واحد تجاری به منظور کسب منافع اقتصادی از فعالیت های آن.</a:t>
            </a:r>
          </a:p>
          <a:p>
            <a:pPr algn="r" rtl="1">
              <a:buNone/>
            </a:pPr>
            <a:endParaRPr lang="fa-IR" sz="2800" dirty="0">
              <a:cs typeface="B Nazanin" pitchFamily="2" charset="-78"/>
            </a:endParaRPr>
          </a:p>
          <a:p>
            <a:pPr algn="r" rtl="1">
              <a:buNone/>
            </a:pPr>
            <a:r>
              <a:rPr lang="fa-IR" sz="2800" dirty="0">
                <a:cs typeface="B Nazanin" pitchFamily="2" charset="-78"/>
              </a:rPr>
              <a:t>      تعریف نفوذ قابل ملاحضه طبق استاندارد:</a:t>
            </a:r>
          </a:p>
          <a:p>
            <a:pPr algn="r" rtl="1">
              <a:buNone/>
            </a:pPr>
            <a:r>
              <a:rPr lang="fa-IR" sz="2800" dirty="0">
                <a:cs typeface="B Nazanin" pitchFamily="2" charset="-78"/>
              </a:rPr>
              <a:t>      عبارت است از توانایی مشارکت در تصمیم گیری های مربوط به سیاستهای مالی و عملیاتی واحد تجاری، ولی نه در حد کنترل سیاستهای مزبور.</a:t>
            </a:r>
          </a:p>
          <a:p>
            <a:pPr algn="r" rtl="1">
              <a:buNone/>
            </a:pPr>
            <a:r>
              <a:rPr lang="fa-IR" dirty="0"/>
              <a:t>    </a:t>
            </a:r>
            <a:endParaRPr lang="en-US" dirty="0"/>
          </a:p>
        </p:txBody>
      </p:sp>
      <p:sp>
        <p:nvSpPr>
          <p:cNvPr id="4" name="TextBox 7">
            <a:extLst>
              <a:ext uri="{FF2B5EF4-FFF2-40B4-BE49-F238E27FC236}">
                <a16:creationId xmlns:a16="http://schemas.microsoft.com/office/drawing/2014/main" id="{BFD9267C-52AE-47D1-BECB-97B25F4A9E49}"/>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37028B27-5AF1-48C8-945D-BD756516F52F}"/>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a:xfrm>
            <a:off x="714348" y="1571612"/>
            <a:ext cx="7467600" cy="4525963"/>
          </a:xfrm>
        </p:spPr>
        <p:txBody>
          <a:bodyPr>
            <a:normAutofit fontScale="92500" lnSpcReduction="20000"/>
          </a:bodyPr>
          <a:lstStyle/>
          <a:p>
            <a:pPr algn="r" rtl="1">
              <a:buNone/>
            </a:pPr>
            <a:r>
              <a:rPr lang="fa-IR" dirty="0"/>
              <a:t>   </a:t>
            </a:r>
            <a:r>
              <a:rPr lang="fa-IR" sz="3200" dirty="0">
                <a:cs typeface="B Nazanin" pitchFamily="2" charset="-78"/>
              </a:rPr>
              <a:t>خبرنامه تحقیقات حسابداری، شماره 51 (1959) ؛ بندهای 2 و 3 را مرتبط با مقررات در تهیه و ارائه صورت های مالی ارائه کرد:</a:t>
            </a:r>
          </a:p>
          <a:p>
            <a:pPr algn="r" rtl="1">
              <a:buNone/>
            </a:pPr>
            <a:endParaRPr lang="fa-IR" dirty="0"/>
          </a:p>
          <a:p>
            <a:pPr algn="r" rtl="1">
              <a:buNone/>
            </a:pPr>
            <a:r>
              <a:rPr lang="fa-IR" dirty="0">
                <a:cs typeface="B Nazanin" pitchFamily="2" charset="-78"/>
              </a:rPr>
              <a:t>    بند نخست خبرنامه: </a:t>
            </a:r>
          </a:p>
          <a:p>
            <a:pPr algn="r" rtl="1">
              <a:buNone/>
            </a:pPr>
            <a:r>
              <a:rPr lang="fa-IR" dirty="0">
                <a:cs typeface="B Nazanin" pitchFamily="2" charset="-78"/>
              </a:rPr>
              <a:t>    شرط اعمال کنترل در امور مالی شرکت به وسیله حداکثر مالکیت در سهام با حق رای تعیین می شود.</a:t>
            </a:r>
          </a:p>
          <a:p>
            <a:pPr algn="r" rtl="1">
              <a:buNone/>
            </a:pPr>
            <a:endParaRPr lang="fa-IR" dirty="0">
              <a:cs typeface="B Nazanin" pitchFamily="2" charset="-78"/>
            </a:endParaRPr>
          </a:p>
          <a:p>
            <a:pPr algn="r" rtl="1">
              <a:buNone/>
            </a:pPr>
            <a:r>
              <a:rPr lang="fa-IR" dirty="0">
                <a:cs typeface="B Nazanin" pitchFamily="2" charset="-78"/>
              </a:rPr>
              <a:t>    بند دوم خبرنامه:</a:t>
            </a:r>
          </a:p>
          <a:p>
            <a:pPr algn="r" rtl="1">
              <a:buNone/>
            </a:pPr>
            <a:r>
              <a:rPr lang="fa-IR" dirty="0">
                <a:cs typeface="B Nazanin" pitchFamily="2" charset="-78"/>
              </a:rPr>
              <a:t>    در پی افزایش جنبه های احتیاطی می باشد.</a:t>
            </a:r>
          </a:p>
          <a:p>
            <a:pPr algn="r" rtl="1">
              <a:buNone/>
            </a:pPr>
            <a:endParaRPr lang="fa-IR" dirty="0"/>
          </a:p>
        </p:txBody>
      </p:sp>
      <p:sp>
        <p:nvSpPr>
          <p:cNvPr id="4" name="TextBox 7">
            <a:extLst>
              <a:ext uri="{FF2B5EF4-FFF2-40B4-BE49-F238E27FC236}">
                <a16:creationId xmlns:a16="http://schemas.microsoft.com/office/drawing/2014/main" id="{18FC3A2B-30CB-41E4-BB8A-BC8A68146077}"/>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F73444A4-1302-4ADC-A098-F90B57D93E3B}"/>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cs typeface="B Titr" pitchFamily="2" charset="-78"/>
              </a:rPr>
              <a:t>صورتهای مالی تلفیقی</a:t>
            </a:r>
            <a:endParaRPr lang="en-US" sz="4400" dirty="0"/>
          </a:p>
        </p:txBody>
      </p:sp>
      <p:sp>
        <p:nvSpPr>
          <p:cNvPr id="3" name="Content Placeholder 2"/>
          <p:cNvSpPr>
            <a:spLocks noGrp="1"/>
          </p:cNvSpPr>
          <p:nvPr>
            <p:ph idx="1"/>
          </p:nvPr>
        </p:nvSpPr>
        <p:spPr/>
        <p:txBody>
          <a:bodyPr>
            <a:normAutofit fontScale="92500"/>
          </a:bodyPr>
          <a:lstStyle/>
          <a:p>
            <a:pPr algn="r" rtl="1">
              <a:buNone/>
            </a:pPr>
            <a:r>
              <a:rPr lang="fa-IR" dirty="0"/>
              <a:t> </a:t>
            </a:r>
            <a:r>
              <a:rPr lang="fa-IR" dirty="0">
                <a:cs typeface="B Nazanin" pitchFamily="2" charset="-78"/>
              </a:rPr>
              <a:t>در مورد یک واحد فرعی یا گروهی از واحدهای فرعی یک شرکت بهتر است که صورت های مالی جداگانه یا صورت های مالی ترکیبی ارائه شود، البته اگر اطلاعات مالی درباره فعالیت های خاص این واحدهای فرعی به گونه ای باشد که سهامداران و بستانکاران واحد تجاری اصلی اطلاعات بیشتری ارائه کنند.</a:t>
            </a:r>
          </a:p>
          <a:p>
            <a:pPr algn="r" rtl="1">
              <a:buNone/>
            </a:pPr>
            <a:r>
              <a:rPr lang="fa-IR" dirty="0">
                <a:cs typeface="B Nazanin" pitchFamily="2" charset="-78"/>
              </a:rPr>
              <a:t>برای مثال، در مورد یک واحد فرعی که یک بانک یا شرکت بیمه است و یا شرکت تامین مالی می باشد باید صورت های مالی جداگانه ارائه شوند، زیرا در چنین مواردی واحد تجاری اصلی و سایر واحدهای فرعی در زمینه عملیات تولیدی فعالیت می کنند.</a:t>
            </a:r>
          </a:p>
          <a:p>
            <a:pPr algn="r" rtl="1">
              <a:buNone/>
            </a:pPr>
            <a:endParaRPr lang="en-US" dirty="0"/>
          </a:p>
        </p:txBody>
      </p:sp>
      <p:sp>
        <p:nvSpPr>
          <p:cNvPr id="4" name="TextBox 7">
            <a:extLst>
              <a:ext uri="{FF2B5EF4-FFF2-40B4-BE49-F238E27FC236}">
                <a16:creationId xmlns:a16="http://schemas.microsoft.com/office/drawing/2014/main" id="{130282B3-5303-401E-B36F-9983BBD9EAEE}"/>
              </a:ext>
            </a:extLst>
          </p:cNvPr>
          <p:cNvSpPr txBox="1"/>
          <p:nvPr/>
        </p:nvSpPr>
        <p:spPr>
          <a:xfrm>
            <a:off x="6858000" y="6488668"/>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
        <p:nvSpPr>
          <p:cNvPr id="5" name="TextBox 10">
            <a:extLst>
              <a:ext uri="{FF2B5EF4-FFF2-40B4-BE49-F238E27FC236}">
                <a16:creationId xmlns:a16="http://schemas.microsoft.com/office/drawing/2014/main" id="{5ACCDF25-D41B-4DD4-84F3-3BA5DD6F7C02}"/>
              </a:ext>
            </a:extLst>
          </p:cNvPr>
          <p:cNvSpPr txBox="1"/>
          <p:nvPr/>
        </p:nvSpPr>
        <p:spPr>
          <a:xfrm>
            <a:off x="0" y="-1309"/>
            <a:ext cx="457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www.irhesabdaran.ir</a:t>
            </a:r>
          </a:p>
        </p:txBody>
      </p:sp>
    </p:spTree>
  </p:cSld>
  <p:clrMapOvr>
    <a:masterClrMapping/>
  </p:clrMapOvr>
  <p:transition>
    <p:wipe dir="u"/>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242</TotalTime>
  <Words>2507</Words>
  <Application>Microsoft Office PowerPoint</Application>
  <PresentationFormat>On-screen Show (4:3)</PresentationFormat>
  <Paragraphs>209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 Nazanin</vt:lpstr>
      <vt:lpstr>Franklin Gothic Book</vt:lpstr>
      <vt:lpstr>Wingdings 2</vt:lpstr>
      <vt:lpstr>Technic</vt:lpstr>
      <vt:lpstr>PowerPoint Presentation</vt:lpstr>
      <vt:lpstr>هدف بحث  و  ارائه :</vt:lpstr>
      <vt:lpstr> افشای اطلاعات در مورد سرمایه قانونی </vt:lpstr>
      <vt:lpstr>افشای اطلاعات در مورد اعمال محدودیت بر پرداخت سود  </vt:lpstr>
      <vt:lpstr>افشای اطلاعات در مورد محدودیت ها در پرداخت از حل سرمایه شرکت</vt:lpstr>
      <vt:lpstr>PowerPoint Presentation</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صورتهای مالی تلفیقی</vt:lpstr>
      <vt:lpstr>PowerPoint Presentation</vt:lpstr>
      <vt:lpstr>سپاس از شکیبایی شما    </vt:lpstr>
    </vt:vector>
  </TitlesOfParts>
  <Compan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herasat</dc:creator>
  <cp:lastModifiedBy>nabizadeh73</cp:lastModifiedBy>
  <cp:revision>31</cp:revision>
  <dcterms:created xsi:type="dcterms:W3CDTF">2012-12-31T07:28:03Z</dcterms:created>
  <dcterms:modified xsi:type="dcterms:W3CDTF">2023-10-10T23:54:39Z</dcterms:modified>
</cp:coreProperties>
</file>