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64" r:id="rId1"/>
  </p:sldMasterIdLst>
  <p:sldIdLst>
    <p:sldId id="275" r:id="rId2"/>
    <p:sldId id="256" r:id="rId3"/>
    <p:sldId id="257" r:id="rId4"/>
    <p:sldId id="281" r:id="rId5"/>
    <p:sldId id="282" r:id="rId6"/>
    <p:sldId id="278" r:id="rId7"/>
    <p:sldId id="296" r:id="rId8"/>
    <p:sldId id="297" r:id="rId9"/>
    <p:sldId id="323" r:id="rId10"/>
    <p:sldId id="298" r:id="rId11"/>
    <p:sldId id="299" r:id="rId12"/>
    <p:sldId id="300" r:id="rId13"/>
    <p:sldId id="324" r:id="rId14"/>
    <p:sldId id="325" r:id="rId15"/>
    <p:sldId id="326"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 id="277" r:id="rId30"/>
  </p:sldIdLst>
  <p:sldSz cx="9144000" cy="6858000" type="screen4x3"/>
  <p:notesSz cx="67818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430D4D5-02D9-40C8-8697-358562FE0872}" type="datetimeFigureOut">
              <a:rPr lang="en-US" smtClean="0"/>
              <a:pPr/>
              <a:t>10/11/2023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62EC568-917E-4388-9759-D20E82F880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30D4D5-02D9-40C8-8697-358562FE0872}"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EC568-917E-4388-9759-D20E82F880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30D4D5-02D9-40C8-8697-358562FE0872}"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EC568-917E-4388-9759-D20E82F880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30D4D5-02D9-40C8-8697-358562FE0872}"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EC568-917E-4388-9759-D20E82F880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430D4D5-02D9-40C8-8697-358562FE0872}"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EC568-917E-4388-9759-D20E82F880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30D4D5-02D9-40C8-8697-358562FE0872}" type="datetimeFigureOut">
              <a:rPr lang="en-US" smtClean="0"/>
              <a:pPr/>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2EC568-917E-4388-9759-D20E82F880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430D4D5-02D9-40C8-8697-358562FE0872}" type="datetimeFigureOut">
              <a:rPr lang="en-US" smtClean="0"/>
              <a:pPr/>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2EC568-917E-4388-9759-D20E82F880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430D4D5-02D9-40C8-8697-358562FE0872}" type="datetimeFigureOut">
              <a:rPr lang="en-US" smtClean="0"/>
              <a:pPr/>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2EC568-917E-4388-9759-D20E82F880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0D4D5-02D9-40C8-8697-358562FE0872}" type="datetimeFigureOut">
              <a:rPr lang="en-US" smtClean="0"/>
              <a:pPr/>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2EC568-917E-4388-9759-D20E82F880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30D4D5-02D9-40C8-8697-358562FE0872}" type="datetimeFigureOut">
              <a:rPr lang="en-US" smtClean="0"/>
              <a:pPr/>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2EC568-917E-4388-9759-D20E82F880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430D4D5-02D9-40C8-8697-358562FE0872}" type="datetimeFigureOut">
              <a:rPr lang="en-US" smtClean="0"/>
              <a:pPr/>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62EC568-917E-4388-9759-D20E82F880E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430D4D5-02D9-40C8-8697-358562FE0872}" type="datetimeFigureOut">
              <a:rPr lang="en-US" smtClean="0"/>
              <a:pPr/>
              <a:t>10/11/2023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2EC568-917E-4388-9759-D20E82F880E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65" r:id="rId1"/>
    <p:sldLayoutId id="2147484466" r:id="rId2"/>
    <p:sldLayoutId id="2147484467" r:id="rId3"/>
    <p:sldLayoutId id="2147484468" r:id="rId4"/>
    <p:sldLayoutId id="2147484469" r:id="rId5"/>
    <p:sldLayoutId id="2147484470" r:id="rId6"/>
    <p:sldLayoutId id="2147484471" r:id="rId7"/>
    <p:sldLayoutId id="2147484472" r:id="rId8"/>
    <p:sldLayoutId id="2147484473" r:id="rId9"/>
    <p:sldLayoutId id="2147484474" r:id="rId10"/>
    <p:sldLayoutId id="21474844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3190230"/>
          </a:xfrm>
        </p:spPr>
      </p:pic>
      <p:sp>
        <p:nvSpPr>
          <p:cNvPr id="4" name="Title 1"/>
          <p:cNvSpPr txBox="1">
            <a:spLocks/>
          </p:cNvSpPr>
          <p:nvPr/>
        </p:nvSpPr>
        <p:spPr>
          <a:xfrm>
            <a:off x="381000" y="3429000"/>
            <a:ext cx="8496944" cy="986029"/>
          </a:xfrm>
          <a:prstGeom prst="rect">
            <a:avLst/>
          </a:prstGeom>
        </p:spPr>
        <p:txBody>
          <a:bodyPr vert="horz" lIns="0" rIns="0" bIns="0" anchor="b">
            <a:normAutofit fontScale="925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rtl="1"/>
            <a:r>
              <a:rPr lang="fa-IR" sz="4000" b="1" dirty="0">
                <a:effectLst>
                  <a:outerShdw blurRad="38100" dist="38100" dir="2700000" algn="tl">
                    <a:srgbClr val="000000">
                      <a:alpha val="43137"/>
                    </a:srgbClr>
                  </a:outerShdw>
                </a:effectLst>
                <a:latin typeface="Arial" pitchFamily="34" charset="0"/>
                <a:ea typeface="Tahoma" pitchFamily="34" charset="0"/>
                <a:cs typeface="Arial" pitchFamily="34" charset="0"/>
              </a:rPr>
              <a:t>راهبری شرکتی</a:t>
            </a:r>
            <a:r>
              <a:rPr lang="en-US" sz="4000" b="1" dirty="0"/>
              <a:t>(Corporate Governance)</a:t>
            </a:r>
            <a:endParaRPr lang="en-US" sz="4000" dirty="0"/>
          </a:p>
          <a:p>
            <a:pPr algn="ctr" rtl="1"/>
            <a:r>
              <a:rPr lang="fa-IR" sz="4000" b="1" dirty="0">
                <a:effectLst>
                  <a:outerShdw blurRad="38100" dist="38100" dir="2700000" algn="tl">
                    <a:srgbClr val="000000">
                      <a:alpha val="43137"/>
                    </a:srgbClr>
                  </a:outerShdw>
                </a:effectLst>
                <a:latin typeface="Arial" pitchFamily="34" charset="0"/>
                <a:ea typeface="Tahoma" pitchFamily="34" charset="0"/>
                <a:cs typeface="Arial" pitchFamily="34" charset="0"/>
              </a:rPr>
              <a:t> </a:t>
            </a:r>
            <a:endParaRPr lang="en-US" sz="4000" b="1" dirty="0">
              <a:effectLst>
                <a:outerShdw blurRad="38100" dist="38100" dir="2700000" algn="tl">
                  <a:srgbClr val="000000">
                    <a:alpha val="43137"/>
                  </a:srgbClr>
                </a:outerShdw>
              </a:effectLst>
              <a:latin typeface="Arial" pitchFamily="34" charset="0"/>
              <a:ea typeface="Tahoma" pitchFamily="34" charset="0"/>
              <a:cs typeface="Arial" pitchFamily="34" charset="0"/>
            </a:endParaRPr>
          </a:p>
        </p:txBody>
      </p:sp>
      <p:sp>
        <p:nvSpPr>
          <p:cNvPr id="6" name="Content Placeholder 3"/>
          <p:cNvSpPr txBox="1">
            <a:spLocks/>
          </p:cNvSpPr>
          <p:nvPr/>
        </p:nvSpPr>
        <p:spPr>
          <a:xfrm>
            <a:off x="169168" y="4572000"/>
            <a:ext cx="4546848" cy="22860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342900" indent="-342900" rtl="1">
              <a:buFont typeface="Wingdings" pitchFamily="2" charset="2"/>
              <a:buChar char="q"/>
            </a:pPr>
            <a:r>
              <a:rPr lang="fa-IR" sz="2000" b="1" dirty="0">
                <a:effectLst>
                  <a:outerShdw blurRad="38100" dist="38100" dir="2700000" algn="tl">
                    <a:srgbClr val="000000">
                      <a:alpha val="43137"/>
                    </a:srgbClr>
                  </a:outerShdw>
                </a:effectLst>
                <a:latin typeface="Arial" pitchFamily="34" charset="0"/>
                <a:cs typeface="Arial" pitchFamily="34" charset="0"/>
              </a:rPr>
              <a:t>استاد :</a:t>
            </a:r>
          </a:p>
          <a:p>
            <a:pPr marL="342900" indent="-342900" algn="ctr" rtl="1"/>
            <a:r>
              <a:rPr lang="fa-IR" sz="2000" b="1" dirty="0">
                <a:effectLst>
                  <a:outerShdw blurRad="38100" dist="38100" dir="2700000" algn="tl">
                    <a:srgbClr val="000000">
                      <a:alpha val="43137"/>
                    </a:srgbClr>
                  </a:outerShdw>
                </a:effectLst>
                <a:latin typeface="Arial" pitchFamily="34" charset="0"/>
                <a:cs typeface="Arial" pitchFamily="34" charset="0"/>
              </a:rPr>
              <a:t>آقای دکتر شمس </a:t>
            </a:r>
          </a:p>
          <a:p>
            <a:pPr marL="342900" indent="-342900" rtl="1"/>
            <a:endParaRPr lang="fa-IR" sz="2000" b="1" dirty="0">
              <a:effectLst>
                <a:outerShdw blurRad="38100" dist="38100" dir="2700000" algn="tl">
                  <a:srgbClr val="000000">
                    <a:alpha val="43137"/>
                  </a:srgbClr>
                </a:outerShdw>
              </a:effectLst>
              <a:latin typeface="Arial" pitchFamily="34" charset="0"/>
              <a:cs typeface="Arial" pitchFamily="34" charset="0"/>
            </a:endParaRPr>
          </a:p>
          <a:p>
            <a:pPr marL="342900" indent="-342900" rtl="1">
              <a:buFont typeface="Wingdings" pitchFamily="2" charset="2"/>
              <a:buChar char="q"/>
            </a:pPr>
            <a:r>
              <a:rPr lang="fa-IR" sz="2000" b="1" dirty="0">
                <a:effectLst>
                  <a:outerShdw blurRad="38100" dist="38100" dir="2700000" algn="tl">
                    <a:srgbClr val="000000">
                      <a:alpha val="43137"/>
                    </a:srgbClr>
                  </a:outerShdw>
                </a:effectLst>
                <a:latin typeface="Arial" pitchFamily="34" charset="0"/>
                <a:cs typeface="Arial" pitchFamily="34" charset="0"/>
              </a:rPr>
              <a:t>ارائه کننده :</a:t>
            </a:r>
          </a:p>
          <a:p>
            <a:pPr lvl="1" rtl="1"/>
            <a:r>
              <a:rPr lang="fa-IR" sz="1800" b="1" dirty="0">
                <a:effectLst>
                  <a:outerShdw blurRad="38100" dist="38100" dir="2700000" algn="tl">
                    <a:srgbClr val="000000">
                      <a:alpha val="43137"/>
                    </a:srgbClr>
                  </a:outerShdw>
                </a:effectLst>
                <a:latin typeface="Arial" pitchFamily="34" charset="0"/>
                <a:cs typeface="Arial" pitchFamily="34" charset="0"/>
              </a:rPr>
              <a:t>نسیم رنجبران</a:t>
            </a:r>
          </a:p>
          <a:p>
            <a:pPr lvl="1" algn="r" rtl="1"/>
            <a:r>
              <a:rPr lang="fa-IR" sz="1800" b="1" dirty="0">
                <a:effectLst>
                  <a:outerShdw blurRad="38100" dist="38100" dir="2700000" algn="tl">
                    <a:srgbClr val="000000">
                      <a:alpha val="43137"/>
                    </a:srgbClr>
                  </a:outerShdw>
                </a:effectLst>
                <a:latin typeface="Arial" pitchFamily="34" charset="0"/>
                <a:cs typeface="Arial" pitchFamily="34" charset="0"/>
              </a:rPr>
              <a:t> </a:t>
            </a:r>
            <a:endParaRPr lang="en-US" sz="1800" b="1" dirty="0">
              <a:effectLst>
                <a:outerShdw blurRad="38100" dist="38100" dir="2700000" algn="tl">
                  <a:srgbClr val="000000">
                    <a:alpha val="43137"/>
                  </a:srgbClr>
                </a:outerShdw>
              </a:effectLst>
              <a:latin typeface="Arial" pitchFamily="34" charset="0"/>
              <a:cs typeface="Arial" pitchFamily="34" charset="0"/>
            </a:endParaRPr>
          </a:p>
          <a:p>
            <a:pPr rtl="1"/>
            <a:endParaRPr lang="en-US" sz="2000" dirty="0">
              <a:latin typeface="Arial" pitchFamily="34" charset="0"/>
              <a:cs typeface="Arial" pitchFamily="34" charset="0"/>
            </a:endParaRPr>
          </a:p>
        </p:txBody>
      </p:sp>
      <p:sp>
        <p:nvSpPr>
          <p:cNvPr id="7" name="TextBox 6">
            <a:extLst>
              <a:ext uri="{FF2B5EF4-FFF2-40B4-BE49-F238E27FC236}">
                <a16:creationId xmlns:a16="http://schemas.microsoft.com/office/drawing/2014/main" id="{97D15159-F395-429D-B778-9A3C6D3954D1}"/>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8" name="TextBox 7">
            <a:extLst>
              <a:ext uri="{FF2B5EF4-FFF2-40B4-BE49-F238E27FC236}">
                <a16:creationId xmlns:a16="http://schemas.microsoft.com/office/drawing/2014/main" id="{A807535F-8F8C-4882-832E-B50B4D52C46E}"/>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extLst>
      <p:ext uri="{BB962C8B-B14F-4D97-AF65-F5344CB8AC3E}">
        <p14:creationId xmlns:p14="http://schemas.microsoft.com/office/powerpoint/2010/main" val="14837851"/>
      </p:ext>
    </p:extLst>
  </p:cSld>
  <p:clrMapOvr>
    <a:masterClrMapping/>
  </p:clrMapOvr>
  <p:transition spd="slow">
    <p:plu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504056"/>
          </a:xfrm>
        </p:spPr>
        <p:txBody>
          <a:bodyPr>
            <a:noAutofit/>
          </a:bodyPr>
          <a:lstStyle/>
          <a:p>
            <a:pPr algn="justLow" rtl="1">
              <a:lnSpc>
                <a:spcPct val="115000"/>
              </a:lnSpc>
            </a:pPr>
            <a:r>
              <a:rPr lang="fa-IR" sz="2800" b="1" dirty="0">
                <a:effectLst>
                  <a:outerShdw blurRad="38100" dist="38100" dir="2700000" algn="tl">
                    <a:srgbClr val="000000">
                      <a:alpha val="43137"/>
                    </a:srgbClr>
                  </a:outerShdw>
                </a:effectLst>
                <a:latin typeface="Arial" pitchFamily="34" charset="0"/>
                <a:ea typeface="Times New Roman"/>
                <a:cs typeface="Arial" pitchFamily="34" charset="0"/>
              </a:rPr>
              <a:t>فروپاشی انرون :</a:t>
            </a:r>
            <a:endParaRPr lang="en-US" sz="2800" b="1" dirty="0">
              <a:effectLst>
                <a:outerShdw blurRad="38100" dist="38100" dir="2700000" algn="tl">
                  <a:srgbClr val="000000">
                    <a:alpha val="43137"/>
                  </a:srgbClr>
                </a:outerShdw>
              </a:effectLst>
              <a:latin typeface="Arial" pitchFamily="34" charset="0"/>
              <a:ea typeface="Times New Roman"/>
              <a:cs typeface="Arial" pitchFamily="34" charset="0"/>
            </a:endParaRPr>
          </a:p>
        </p:txBody>
      </p:sp>
      <p:sp>
        <p:nvSpPr>
          <p:cNvPr id="4" name="Content Placeholder 3"/>
          <p:cNvSpPr>
            <a:spLocks noGrp="1"/>
          </p:cNvSpPr>
          <p:nvPr>
            <p:ph idx="1"/>
          </p:nvPr>
        </p:nvSpPr>
        <p:spPr>
          <a:xfrm>
            <a:off x="323528" y="1340768"/>
            <a:ext cx="8568952" cy="5517232"/>
          </a:xfrm>
        </p:spPr>
        <p:txBody>
          <a:bodyPr>
            <a:noAutofit/>
          </a:bodyPr>
          <a:lstStyle/>
          <a:p>
            <a:pPr marL="0" indent="0" algn="just" rtl="1"/>
            <a:r>
              <a:rPr lang="fa-IR" sz="2000" dirty="0"/>
              <a:t>سقوط انرون یکی از بزرگترین فروپاشیهای سده های گذشته است که منشأ اصلا‌حات بزرگی در موضوع راهبری شرکتی در سراسر جهان شده و تاثیر عمیقی بر حرفه حسابرسی داشته است. بنابراین، مورد پژوهی درباره آن سودمند و آموزنده خواهد بود.</a:t>
            </a:r>
          </a:p>
          <a:p>
            <a:pPr marL="0" indent="0" algn="just" rtl="1"/>
            <a:endParaRPr lang="fa-IR" sz="2000" dirty="0"/>
          </a:p>
          <a:p>
            <a:pPr marL="0" indent="0" algn="just" rtl="1"/>
            <a:r>
              <a:rPr lang="fa-IR" sz="2000" dirty="0"/>
              <a:t>انرون یک شرکت فعال در بخش انرژی بود که  کنت لی در هوستون امریکا آن  را تاسیس کرد. این شرکت در سال 1985 با ادغام دو شرکت لوله‌گذاری گاز به وجود آمد و در یک دوره 16 ساله از واحدی نسبتاً کوچک به یک شرکت بزرگ انرژی در سطح بین‌المللی تبدیل شد.</a:t>
            </a:r>
          </a:p>
          <a:p>
            <a:pPr marL="0" indent="0" algn="just" rtl="1"/>
            <a:endParaRPr lang="fa-IR" sz="2000" dirty="0"/>
          </a:p>
          <a:p>
            <a:pPr marL="0" indent="0" algn="just" rtl="1"/>
            <a:r>
              <a:rPr lang="fa-IR" sz="2000" dirty="0"/>
              <a:t>در سال 1998 این شرکت در 8 شاخه،  از جمله خدمات انرژی و سرمایه‌گذاری فعال بود. قبل از فروپاشی، انرون از شرکتی فعال در بخش انرژی، به شرکتی فعال در تجارت انرژی و ابزارهای مالی بسیار برجسته تبدیل شد که مشتقات مالی و همچنین قراردادهای انرژی را معامله می‌کرد و در کنار آن لوله‌گذاری گاز را اداره می‌نمود.</a:t>
            </a:r>
          </a:p>
          <a:p>
            <a:pPr marL="0" indent="0" algn="just" rtl="1"/>
            <a:endParaRPr lang="fa-IR" sz="2000" dirty="0"/>
          </a:p>
          <a:p>
            <a:pPr marL="0" indent="0" algn="just" rtl="1"/>
            <a:endParaRPr lang="fa-IR" sz="2000" dirty="0"/>
          </a:p>
          <a:p>
            <a:pPr marL="0" indent="0" algn="just" rtl="1">
              <a:buNone/>
            </a:pPr>
            <a:endParaRPr lang="fa-IR" sz="2200" dirty="0">
              <a:latin typeface="Arial" pitchFamily="34" charset="0"/>
              <a:cs typeface="Arial" pitchFamily="34" charset="0"/>
            </a:endParaRPr>
          </a:p>
        </p:txBody>
      </p:sp>
      <p:sp>
        <p:nvSpPr>
          <p:cNvPr id="5" name="TextBox 4">
            <a:extLst>
              <a:ext uri="{FF2B5EF4-FFF2-40B4-BE49-F238E27FC236}">
                <a16:creationId xmlns:a16="http://schemas.microsoft.com/office/drawing/2014/main" id="{872F65CA-A2F5-4BD6-8B20-D86CA8FFABDD}"/>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6" name="TextBox 5">
            <a:extLst>
              <a:ext uri="{FF2B5EF4-FFF2-40B4-BE49-F238E27FC236}">
                <a16:creationId xmlns:a16="http://schemas.microsoft.com/office/drawing/2014/main" id="{AEFBADA0-5F64-4799-BF03-F29EADF1CCE4}"/>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extLst>
      <p:ext uri="{BB962C8B-B14F-4D97-AF65-F5344CB8AC3E}">
        <p14:creationId xmlns:p14="http://schemas.microsoft.com/office/powerpoint/2010/main" val="1702438619"/>
      </p:ext>
    </p:extLst>
  </p:cSld>
  <p:clrMapOvr>
    <a:masterClrMapping/>
  </p:clrMapOvr>
  <p:transition spd="slow">
    <p:push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23528" y="838200"/>
            <a:ext cx="8568952" cy="5410200"/>
          </a:xfrm>
        </p:spPr>
        <p:txBody>
          <a:bodyPr>
            <a:noAutofit/>
          </a:bodyPr>
          <a:lstStyle/>
          <a:p>
            <a:pPr marL="0" indent="0" algn="just" rtl="1"/>
            <a:r>
              <a:rPr lang="fa-IR" sz="1800" dirty="0"/>
              <a:t>یکی از ضعفهای اساسی در شرکت انرون، مشکلا‌ت اخلا‌قی بود. هیئت مدیره متشکل از افرادی بود که دارای شخصیت اخلا‌قی ضعیفی بودند و به انجام کارهای تقلب‌آمیز، تمایل داشتند  واین موضوع علت اصلی شکست شرکت انرون بود. مدیر عامل و مدیر مالی شرکت هر دو حساب‌سازی و حساب آرایی می‌کردند. </a:t>
            </a:r>
          </a:p>
          <a:p>
            <a:pPr marL="0" indent="0" algn="just" rtl="1"/>
            <a:endParaRPr lang="fa-IR" sz="1800" dirty="0">
              <a:latin typeface="Arial" pitchFamily="34" charset="0"/>
              <a:cs typeface="Arial" pitchFamily="34" charset="0"/>
            </a:endParaRPr>
          </a:p>
          <a:p>
            <a:pPr marL="0" indent="0" algn="just" rtl="1"/>
            <a:r>
              <a:rPr lang="fa-IR" sz="1800" dirty="0"/>
              <a:t>وجود کمیته حسابرسی در شرکت ها، از اجزای ضروری کنترل داخلی است. این کمیته که متشکل از اعضای غیرموظف هیئت‌مدیره است که در شرکت انرون وجود داشت، لیکن عملکرد ضعیف مدیران غیرموظف، رویدادهای مالی تقلب‌آمیز را از طریق حسابرسی داخلی آشکار نمی‌کرد.</a:t>
            </a:r>
          </a:p>
          <a:p>
            <a:pPr marL="0" indent="0" algn="just" rtl="1"/>
            <a:endParaRPr lang="fa-IR" sz="1800" dirty="0">
              <a:latin typeface="Arial" pitchFamily="34" charset="0"/>
              <a:cs typeface="Arial" pitchFamily="34" charset="0"/>
            </a:endParaRPr>
          </a:p>
          <a:p>
            <a:pPr marL="0" indent="0" algn="just" rtl="1"/>
            <a:r>
              <a:rPr lang="fa-IR" sz="1800" dirty="0"/>
              <a:t>ضعف اخلا‌قی و فرهنگی مدیریت و ساختار نامناسب آن، عملکرد مدیران غیرموظف و کنترلهای داخلی و کمیته حسابرسی، بی‌توجهی به ذینفعان و سایر ضعف های راهبری شرکتی در شفافیت و گزارشگری مالی انرون، تجلی ویژه‌ای یافته بود. در انرون، هم عملکرد حسابرسان و هم حسابداران مبهم و فریب‌آمیز بود. حسابداری انرون شفاف و واضح نبود.</a:t>
            </a:r>
          </a:p>
          <a:p>
            <a:pPr marL="0" indent="0" algn="just" rtl="1"/>
            <a:endParaRPr lang="fa-IR" sz="1800" dirty="0">
              <a:latin typeface="Arial" pitchFamily="34" charset="0"/>
              <a:cs typeface="Arial" pitchFamily="34" charset="0"/>
            </a:endParaRPr>
          </a:p>
          <a:p>
            <a:pPr marL="0" indent="0" algn="just" rtl="1"/>
            <a:r>
              <a:rPr lang="fa-IR" sz="1800" dirty="0"/>
              <a:t>روپاشی انرون موجب شد به عنوان  واکنشی سریع، لا‌یحه ساربنیز آکسلی (ژوئیه 2002) در امریکا تصویب شود که براساس مفاد آن نظارت بر راهبری شرکتی و حرفه حسابرسی پیچیده‌تر و سختگیرانه‌تر شود. این لا‌یحه کار مشاوره‌ای را که موسسات حسابرسی مجازند برای صاحبکاران انجام دهند محدود می‌سازد. افزون بر آن، لا‌یحه مذکور، حوزه‌های مسئولیت جدیدی بر مسئولیتهای حسابرسان افزود. </a:t>
            </a:r>
            <a:endParaRPr lang="fa-IR" sz="1800" dirty="0">
              <a:latin typeface="Arial" pitchFamily="34" charset="0"/>
              <a:cs typeface="Arial" pitchFamily="34" charset="0"/>
            </a:endParaRPr>
          </a:p>
        </p:txBody>
      </p:sp>
      <p:sp>
        <p:nvSpPr>
          <p:cNvPr id="3" name="TextBox 2">
            <a:extLst>
              <a:ext uri="{FF2B5EF4-FFF2-40B4-BE49-F238E27FC236}">
                <a16:creationId xmlns:a16="http://schemas.microsoft.com/office/drawing/2014/main" id="{7BAC96DA-2823-4AEB-B635-888764EF5596}"/>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3F5BA6D9-27F7-42D9-B184-2DFF3DE17717}"/>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extLst>
      <p:ext uri="{BB962C8B-B14F-4D97-AF65-F5344CB8AC3E}">
        <p14:creationId xmlns:p14="http://schemas.microsoft.com/office/powerpoint/2010/main" val="2732718878"/>
      </p:ext>
    </p:extLst>
  </p:cSld>
  <p:clrMapOvr>
    <a:masterClrMapping/>
  </p:clrMapOvr>
  <p:transition spd="slow">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504056"/>
          </a:xfrm>
        </p:spPr>
        <p:txBody>
          <a:bodyPr>
            <a:noAutofit/>
          </a:bodyPr>
          <a:lstStyle/>
          <a:p>
            <a:pPr algn="justLow" rtl="1">
              <a:lnSpc>
                <a:spcPct val="115000"/>
              </a:lnSpc>
            </a:pPr>
            <a:r>
              <a:rPr lang="fa-IR" sz="2800" b="1" dirty="0">
                <a:effectLst>
                  <a:outerShdw blurRad="38100" dist="38100" dir="2700000" algn="tl">
                    <a:srgbClr val="000000">
                      <a:alpha val="43137"/>
                    </a:srgbClr>
                  </a:outerShdw>
                </a:effectLst>
                <a:latin typeface="Arial" pitchFamily="34" charset="0"/>
                <a:ea typeface="Times New Roman"/>
                <a:cs typeface="Arial" pitchFamily="34" charset="0"/>
              </a:rPr>
              <a:t>اصول نظام راهبری شرکت :</a:t>
            </a:r>
            <a:endParaRPr lang="en-US" sz="2800" b="1" dirty="0">
              <a:effectLst>
                <a:outerShdw blurRad="38100" dist="38100" dir="2700000" algn="tl">
                  <a:srgbClr val="000000">
                    <a:alpha val="43137"/>
                  </a:srgbClr>
                </a:outerShdw>
              </a:effectLst>
              <a:latin typeface="Arial" pitchFamily="34" charset="0"/>
              <a:ea typeface="Times New Roman"/>
              <a:cs typeface="Arial" pitchFamily="34" charset="0"/>
            </a:endParaRPr>
          </a:p>
        </p:txBody>
      </p:sp>
      <p:sp>
        <p:nvSpPr>
          <p:cNvPr id="4" name="Content Placeholder 3"/>
          <p:cNvSpPr>
            <a:spLocks noGrp="1"/>
          </p:cNvSpPr>
          <p:nvPr>
            <p:ph idx="1"/>
          </p:nvPr>
        </p:nvSpPr>
        <p:spPr>
          <a:xfrm>
            <a:off x="323528" y="1340768"/>
            <a:ext cx="8568952" cy="5517232"/>
          </a:xfrm>
        </p:spPr>
        <p:txBody>
          <a:bodyPr>
            <a:noAutofit/>
          </a:bodyPr>
          <a:lstStyle/>
          <a:p>
            <a:pPr marL="0" indent="0" algn="just" rtl="1"/>
            <a:r>
              <a:rPr lang="fa-IR" sz="1800" dirty="0"/>
              <a:t>رویه‌های کارآمد راهبري شرکتی برای عملکرد صحیح بازار سرمايه و کل اقتصاد کشور حیاتی و لازمه جلب و حفظ اعتماد عمومی است. راهبري شرکتی ضعیف ممکن است موجب سلب اعتماد بازار گردد که به نوبه خود می‌تواند منجر به خروج منابع یا بحران نقدینگی و سقوط قیمت‌ها در بورس شود. در حقیقت، شركت علاوه بر مسئولیت در مقابل سهامداران، در قبال سرمايه‌گذاران و ساير اعضاي خود نیز مسئولیت دارد. </a:t>
            </a:r>
            <a:endParaRPr lang="en-US" sz="1800" dirty="0"/>
          </a:p>
          <a:p>
            <a:pPr algn="just" rtl="1"/>
            <a:r>
              <a:rPr lang="fa-IR" sz="1800" dirty="0"/>
              <a:t>از منظر صنعت بورس اوراق بهادار، راهبری شرکتی شیوه‌ای برای هدایت و اداره فعالیت‌های شركت توسط هیات مدیره و مدیریت ارشد می‌باشد. این شیوه می‌تواند بر نحوه عمل هیات مدیره در موارد ذیل تاثیر داشته باشد:</a:t>
            </a:r>
            <a:endParaRPr lang="en-US" sz="1800" dirty="0"/>
          </a:p>
          <a:p>
            <a:pPr marL="342900" lvl="0" indent="-342900" algn="just" rtl="1">
              <a:buFont typeface="+mj-lt"/>
              <a:buAutoNum type="arabicPeriod"/>
            </a:pPr>
            <a:r>
              <a:rPr lang="fa-IR" sz="1800" dirty="0"/>
              <a:t>تدوین اهداف شرکتی؛</a:t>
            </a:r>
            <a:endParaRPr lang="en-US" sz="1800" dirty="0"/>
          </a:p>
          <a:p>
            <a:pPr marL="342900" lvl="0" indent="-342900" algn="just" rtl="1">
              <a:buFont typeface="+mj-lt"/>
              <a:buAutoNum type="arabicPeriod"/>
            </a:pPr>
            <a:r>
              <a:rPr lang="fa-IR" sz="1800" dirty="0"/>
              <a:t>انجام کسب و کار روزانه ؛</a:t>
            </a:r>
            <a:endParaRPr lang="en-US" sz="1800" dirty="0"/>
          </a:p>
          <a:p>
            <a:pPr marL="342900" lvl="0" indent="-342900" algn="just" rtl="1">
              <a:buFont typeface="+mj-lt"/>
              <a:buAutoNum type="arabicPeriod"/>
            </a:pPr>
            <a:r>
              <a:rPr lang="fa-IR" sz="1800" dirty="0"/>
              <a:t>انجام مسئولیت پاسخگویی در قبال سهامداران و توجه به منافع سایر ذینفعان؛ </a:t>
            </a:r>
            <a:endParaRPr lang="en-US" sz="1800" dirty="0"/>
          </a:p>
          <a:p>
            <a:pPr marL="342900" lvl="0" indent="-342900" algn="just" rtl="1">
              <a:buFont typeface="+mj-lt"/>
              <a:buAutoNum type="arabicPeriod"/>
            </a:pPr>
            <a:r>
              <a:rPr lang="fa-IR" sz="1800" dirty="0"/>
              <a:t>هم راستا کردن فعالیت‌ها و رفتارهای شرکتی با این توقع عمومی که بورس‌‌ها به شیوه‌ای درست و ایمن و هماهنگ با قوانین و مقررات لازم الاجرا عمل خواهند کرد؛ و</a:t>
            </a:r>
            <a:endParaRPr lang="en-US" sz="1800" dirty="0"/>
          </a:p>
          <a:p>
            <a:pPr marL="342900" lvl="0" indent="-342900" algn="just" rtl="1">
              <a:buFont typeface="+mj-lt"/>
              <a:buAutoNum type="arabicPeriod"/>
            </a:pPr>
            <a:r>
              <a:rPr lang="fa-IR" sz="1800" dirty="0"/>
              <a:t>حمایت از منافع سرمايه‌گذاران.</a:t>
            </a:r>
            <a:endParaRPr lang="en-US" sz="1800" dirty="0"/>
          </a:p>
          <a:p>
            <a:pPr marL="0" indent="0" algn="r" rtl="1"/>
            <a:endParaRPr lang="en-US" sz="1800" dirty="0"/>
          </a:p>
          <a:p>
            <a:pPr marL="0" indent="0" algn="r" rtl="1">
              <a:buNone/>
            </a:pPr>
            <a:endParaRPr lang="fa-IR" sz="1800" dirty="0">
              <a:latin typeface="Arial" pitchFamily="34" charset="0"/>
              <a:cs typeface="Arial" pitchFamily="34" charset="0"/>
            </a:endParaRPr>
          </a:p>
        </p:txBody>
      </p:sp>
      <p:sp>
        <p:nvSpPr>
          <p:cNvPr id="5" name="TextBox 4">
            <a:extLst>
              <a:ext uri="{FF2B5EF4-FFF2-40B4-BE49-F238E27FC236}">
                <a16:creationId xmlns:a16="http://schemas.microsoft.com/office/drawing/2014/main" id="{14156FD6-67C1-44BA-BAAC-C04B51EE51AC}"/>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6" name="TextBox 5">
            <a:extLst>
              <a:ext uri="{FF2B5EF4-FFF2-40B4-BE49-F238E27FC236}">
                <a16:creationId xmlns:a16="http://schemas.microsoft.com/office/drawing/2014/main" id="{5C993DBC-C8B8-4CD5-B9A2-387D2453B90F}"/>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extLst>
      <p:ext uri="{BB962C8B-B14F-4D97-AF65-F5344CB8AC3E}">
        <p14:creationId xmlns:p14="http://schemas.microsoft.com/office/powerpoint/2010/main" val="234676049"/>
      </p:ext>
    </p:extLst>
  </p:cSld>
  <p:clrMapOvr>
    <a:masterClrMapping/>
  </p:clrMapOvr>
  <p:transition spd="slow">
    <p:strips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pPr algn="r" rtl="1"/>
            <a:r>
              <a:rPr lang="fa-IR" sz="2800" b="1" dirty="0"/>
              <a:t>ضرورت به كارگيري نظام راهبري شركتي:</a:t>
            </a:r>
            <a:br>
              <a:rPr lang="en-US" sz="2000" dirty="0"/>
            </a:br>
            <a:endParaRPr lang="en-US" sz="2000" dirty="0"/>
          </a:p>
        </p:txBody>
      </p:sp>
      <p:sp>
        <p:nvSpPr>
          <p:cNvPr id="3" name="Content Placeholder 2"/>
          <p:cNvSpPr>
            <a:spLocks noGrp="1"/>
          </p:cNvSpPr>
          <p:nvPr>
            <p:ph idx="1"/>
          </p:nvPr>
        </p:nvSpPr>
        <p:spPr>
          <a:xfrm>
            <a:off x="457200" y="1676400"/>
            <a:ext cx="8229600" cy="4648200"/>
          </a:xfrm>
        </p:spPr>
        <p:txBody>
          <a:bodyPr>
            <a:normAutofit/>
          </a:bodyPr>
          <a:lstStyle/>
          <a:p>
            <a:pPr algn="just" rtl="1">
              <a:lnSpc>
                <a:spcPct val="150000"/>
              </a:lnSpc>
            </a:pPr>
            <a:r>
              <a:rPr lang="fa-IR" sz="2200" dirty="0"/>
              <a:t>اين نظام موجب ترغيب استفاده كارآمد از منابع و الزام پاسخگويي شركت‌ها در خصوص ايفاي وظيفه مباشرت براي اداره منابع مي‌شود و پيچيدگي روابط اقتصادي و اجتماعي در بنگاه‌هاي اقتصادي و بروز تضاد منافع در حوزه‌هاي متفاوت ميان گروه‌هاي مختلفي كه به نحوي با بنگاه‌هاي اقتصادي در تعامل هستند، نياز به استقرار يك نظام راهبري مناسب در شركت‌ها كه حامي حقوق و منافع همه گروه‌هاي ذينفع باشد را بيش از پيش ضروري مي‌سازد. </a:t>
            </a:r>
          </a:p>
          <a:p>
            <a:pPr algn="r"/>
            <a:endParaRPr lang="en-US" dirty="0"/>
          </a:p>
        </p:txBody>
      </p:sp>
      <p:sp>
        <p:nvSpPr>
          <p:cNvPr id="4" name="TextBox 3">
            <a:extLst>
              <a:ext uri="{FF2B5EF4-FFF2-40B4-BE49-F238E27FC236}">
                <a16:creationId xmlns:a16="http://schemas.microsoft.com/office/drawing/2014/main" id="{9B244472-BE84-4457-8A62-C64EB14F9D39}"/>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2EDD069E-7390-4C63-8D98-1DD00B79F9C9}"/>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lstStyle/>
          <a:p>
            <a:pPr algn="just" rtl="1">
              <a:lnSpc>
                <a:spcPct val="150000"/>
              </a:lnSpc>
            </a:pPr>
            <a:r>
              <a:rPr lang="fa-IR" sz="2400" dirty="0"/>
              <a:t>نظام راهبري بنگاه كه در فضاي قانوني، نظارتي و انضباطي و محيط‌هاي پيراموني نضج پيدا مي‌كند، به مسائلي همچون برقراري عدالت ميان گروه‌هاي مختلف، استفاده كارآمد از منابع اقتصادي بنگاه، فراهم كردن اطلاعات شفاف، ايجاد محيط سالم گزارشگري مالي، استقرار سيستم مناسب نظارتي و جبران خدمات مديران مي‌پردازد.</a:t>
            </a:r>
            <a:endParaRPr lang="en-US" sz="2400" dirty="0"/>
          </a:p>
          <a:p>
            <a:pPr algn="r" rtl="1"/>
            <a:endParaRPr lang="en-US" dirty="0"/>
          </a:p>
        </p:txBody>
      </p:sp>
      <p:sp>
        <p:nvSpPr>
          <p:cNvPr id="4" name="TextBox 3">
            <a:extLst>
              <a:ext uri="{FF2B5EF4-FFF2-40B4-BE49-F238E27FC236}">
                <a16:creationId xmlns:a16="http://schemas.microsoft.com/office/drawing/2014/main" id="{57408138-B210-4CAD-84CD-3A55A17C6B0B}"/>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F29F7AC2-7C7C-40BE-B234-87C7A00C3864}"/>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cSld>
  <p:clrMapOvr>
    <a:masterClrMapping/>
  </p:clrMapOvr>
  <p:transition>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b="1" dirty="0"/>
              <a:t>اركان نظام راهبري شركتي:</a:t>
            </a:r>
            <a:br>
              <a:rPr lang="en-US" sz="2800" dirty="0"/>
            </a:br>
            <a:endParaRPr lang="en-US" sz="2800" dirty="0"/>
          </a:p>
        </p:txBody>
      </p:sp>
      <p:sp>
        <p:nvSpPr>
          <p:cNvPr id="3" name="Content Placeholder 2"/>
          <p:cNvSpPr>
            <a:spLocks noGrp="1"/>
          </p:cNvSpPr>
          <p:nvPr>
            <p:ph idx="1"/>
          </p:nvPr>
        </p:nvSpPr>
        <p:spPr/>
        <p:txBody>
          <a:bodyPr>
            <a:normAutofit/>
          </a:bodyPr>
          <a:lstStyle/>
          <a:p>
            <a:pPr lvl="1" algn="just" rtl="1">
              <a:lnSpc>
                <a:spcPct val="150000"/>
              </a:lnSpc>
            </a:pPr>
            <a:r>
              <a:rPr lang="fa-IR" sz="1800" dirty="0"/>
              <a:t>كميته‌هاي حسابرسي، ريسك، انتصابات و جبران خدمات از جمله اركان نظام راهبري شركتهاست كه با توجه به اهميت روزافزون گزارشگري مالي و شفافيت اطلاعات در بازار سرمايه، كميته حسابرسي مي‌تواند نقش ويژه‌اي را در بهبود گزارشگري مالي و ارتقاي شفافيت اطلاعات ايفا كند، لذا با توجه به اهميت كميته‌هاي حسابرسي، اخيراً سازمان بورس و اوراق بهادار كتاب كميته‌هاي حسابرسي را كه توسط موسسه حسابرسي </a:t>
            </a:r>
            <a:r>
              <a:rPr lang="en-US" sz="1800" dirty="0"/>
              <a:t>PWC</a:t>
            </a:r>
            <a:r>
              <a:rPr lang="fa-IR" sz="1800" dirty="0"/>
              <a:t> تدوين شده بود، ترجمه و منتشر كرد تا شركت ها با وظايف و مسئوليت‌هاي كميته حسابرسي آشنا شوند و فرهنگ‌سازي لازم نيز در اين خصوص صورت پذيرد. </a:t>
            </a:r>
            <a:endParaRPr lang="en-US" sz="1800" dirty="0"/>
          </a:p>
        </p:txBody>
      </p:sp>
    </p:spTree>
  </p:cSld>
  <p:clrMapOvr>
    <a:masterClrMapping/>
  </p:clrMapOvr>
  <p:transition>
    <p:diamon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100" b="1" dirty="0"/>
              <a:t>اصول حاكميت شركتي  منتشر شده در سطح جهاني:</a:t>
            </a:r>
            <a:br>
              <a:rPr lang="en-US" dirty="0"/>
            </a:br>
            <a:endParaRPr lang="en-US" dirty="0"/>
          </a:p>
        </p:txBody>
      </p:sp>
      <p:sp>
        <p:nvSpPr>
          <p:cNvPr id="3" name="Content Placeholder 2"/>
          <p:cNvSpPr>
            <a:spLocks noGrp="1"/>
          </p:cNvSpPr>
          <p:nvPr>
            <p:ph idx="1"/>
          </p:nvPr>
        </p:nvSpPr>
        <p:spPr>
          <a:xfrm>
            <a:off x="457200" y="1524000"/>
            <a:ext cx="8229600" cy="4800600"/>
          </a:xfrm>
        </p:spPr>
        <p:txBody>
          <a:bodyPr>
            <a:normAutofit/>
          </a:bodyPr>
          <a:lstStyle/>
          <a:p>
            <a:pPr algn="just" rtl="1">
              <a:lnSpc>
                <a:spcPct val="150000"/>
              </a:lnSpc>
            </a:pPr>
            <a:r>
              <a:rPr lang="fa-IR" sz="2000" dirty="0"/>
              <a:t>موضوع راهبری شرکتی به شکل کنونی در دهه 1990  در انگلستان، امریکا و کانادا در پاسخ به مشکلا‌ت مربوط به اثربخشیِ هیئت مدیرۀ شرکت های بزرگ مطرح شده است. مبانی و مفاهیم راهبری شرکتی با تهیه گزارش کادبری در انگلستان،  مقررات هیئت مدیره در شرکت جنرال موتورز امریکا و گزارش دی در کانادا شکل گرفت بعدها با گسترش سرمایه‌گذاریهای بین‌المللی، نهادهای مختلفی همچون بانک جهانی، سازمان همکاری و توسعه اقتصادی و... در این زمینه فعال شده و اصول متعدد و متنوعی را منتشر کرده‌اند. </a:t>
            </a:r>
          </a:p>
          <a:p>
            <a:pPr algn="r" rtl="1">
              <a:buNone/>
            </a:pPr>
            <a:endParaRPr lang="fa-IR" sz="2000" dirty="0"/>
          </a:p>
          <a:p>
            <a:pPr algn="r" rtl="1">
              <a:buNone/>
            </a:pPr>
            <a:endParaRPr lang="en-US" sz="2000" dirty="0"/>
          </a:p>
        </p:txBody>
      </p:sp>
      <p:sp>
        <p:nvSpPr>
          <p:cNvPr id="4" name="TextBox 3">
            <a:extLst>
              <a:ext uri="{FF2B5EF4-FFF2-40B4-BE49-F238E27FC236}">
                <a16:creationId xmlns:a16="http://schemas.microsoft.com/office/drawing/2014/main" id="{3BB485CB-1993-46F1-9BEB-42BDFC12B43C}"/>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407E948D-FACA-4695-93CF-36824B889370}"/>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cSld>
  <p:clrMapOvr>
    <a:masterClrMapping/>
  </p:clrMapOvr>
  <p:transition>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lgn="just" rtl="1"/>
            <a:r>
              <a:rPr lang="fa-IR" sz="2000" dirty="0"/>
              <a:t>یکی از آخرین اصول منتشر شده در سطح جهانی، اصول سازمان همکاری و توسعه اقتصادی در سال 2004  است که6 حوزۀ زیر را دربر میگیرد:</a:t>
            </a:r>
          </a:p>
          <a:p>
            <a:pPr algn="just" rtl="1">
              <a:buNone/>
            </a:pPr>
            <a:r>
              <a:rPr lang="fa-IR" sz="2000" dirty="0"/>
              <a:t> </a:t>
            </a:r>
          </a:p>
          <a:p>
            <a:pPr marL="457200" indent="-457200" algn="just" rtl="1">
              <a:buFont typeface="+mj-lt"/>
              <a:buAutoNum type="arabicPeriod"/>
            </a:pPr>
            <a:r>
              <a:rPr lang="fa-IR" sz="2000" dirty="0"/>
              <a:t>تامین مبنایی برای چارچوب موثر راهبری شرکتی،   </a:t>
            </a:r>
          </a:p>
          <a:p>
            <a:pPr marL="457200" indent="-457200" algn="just" rtl="1">
              <a:buFont typeface="+mj-lt"/>
              <a:buAutoNum type="arabicPeriod"/>
            </a:pPr>
            <a:r>
              <a:rPr lang="fa-IR" sz="2000" dirty="0"/>
              <a:t>حقوق سهامداران و کارکردهای اصلی مالکیتی،</a:t>
            </a:r>
          </a:p>
          <a:p>
            <a:pPr marL="457200" indent="-457200" algn="just" rtl="1">
              <a:buFont typeface="+mj-lt"/>
              <a:buAutoNum type="arabicPeriod"/>
            </a:pPr>
            <a:r>
              <a:rPr lang="fa-IR" sz="2000" dirty="0"/>
              <a:t>رفتار یکسان با سهامداران،     </a:t>
            </a:r>
          </a:p>
          <a:p>
            <a:pPr marL="457200" indent="-457200" algn="just" rtl="1">
              <a:buFont typeface="+mj-lt"/>
              <a:buAutoNum type="arabicPeriod"/>
            </a:pPr>
            <a:r>
              <a:rPr lang="fa-IR" sz="2000" dirty="0"/>
              <a:t>نقش ذینفعان در راهبری شرکتی،    </a:t>
            </a:r>
          </a:p>
          <a:p>
            <a:pPr marL="457200" indent="-457200" algn="just" rtl="1">
              <a:buFont typeface="+mj-lt"/>
              <a:buAutoNum type="arabicPeriod"/>
            </a:pPr>
            <a:r>
              <a:rPr lang="fa-IR" sz="2000" dirty="0"/>
              <a:t>افشا و شفافیت،        </a:t>
            </a:r>
          </a:p>
          <a:p>
            <a:pPr marL="457200" indent="-457200" algn="just" rtl="1">
              <a:buFont typeface="+mj-lt"/>
              <a:buAutoNum type="arabicPeriod"/>
            </a:pPr>
            <a:r>
              <a:rPr lang="fa-IR" sz="2000" dirty="0"/>
              <a:t>مسئولیتهای هیئت مدیره، شامل کنترلهای داخلی، حسابرسی داخلی و.... مسئولیتهای هیئت مدیره، شامل کنترلهای داخلی، حسابرسی داخلی و....  </a:t>
            </a:r>
            <a:endParaRPr lang="en-US" sz="2000" dirty="0"/>
          </a:p>
        </p:txBody>
      </p:sp>
      <p:sp>
        <p:nvSpPr>
          <p:cNvPr id="4" name="TextBox 3">
            <a:extLst>
              <a:ext uri="{FF2B5EF4-FFF2-40B4-BE49-F238E27FC236}">
                <a16:creationId xmlns:a16="http://schemas.microsoft.com/office/drawing/2014/main" id="{956F2BE8-FD7A-4C79-A6D9-3CEA17E6D8DC}"/>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EC2159FC-4656-4A52-8977-990D126F3562}"/>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cSld>
  <p:clrMapOvr>
    <a:masterClrMapping/>
  </p:clrMapOvr>
  <p:transition>
    <p:plu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b="1" dirty="0"/>
              <a:t>مزاياي حاكميت شركتي:</a:t>
            </a:r>
            <a:br>
              <a:rPr lang="en-US" sz="2800" dirty="0"/>
            </a:br>
            <a:endParaRPr lang="en-US" sz="2800" dirty="0"/>
          </a:p>
        </p:txBody>
      </p:sp>
      <p:sp>
        <p:nvSpPr>
          <p:cNvPr id="3" name="Content Placeholder 2"/>
          <p:cNvSpPr>
            <a:spLocks noGrp="1"/>
          </p:cNvSpPr>
          <p:nvPr>
            <p:ph idx="1"/>
          </p:nvPr>
        </p:nvSpPr>
        <p:spPr/>
        <p:txBody>
          <a:bodyPr/>
          <a:lstStyle/>
          <a:p>
            <a:pPr marL="514350" indent="-514350" algn="r" rtl="1">
              <a:buFont typeface="+mj-lt"/>
              <a:buAutoNum type="arabicPeriod"/>
            </a:pPr>
            <a:r>
              <a:rPr lang="fa-IR" dirty="0"/>
              <a:t>شفاف سازي اطلاعات </a:t>
            </a:r>
          </a:p>
          <a:p>
            <a:pPr marL="514350" indent="-514350" algn="r" rtl="1">
              <a:buFont typeface="+mj-lt"/>
              <a:buAutoNum type="arabicPeriod"/>
            </a:pPr>
            <a:r>
              <a:rPr lang="fa-IR" dirty="0"/>
              <a:t>رعايت يكسان حقوق صاحبان سهام</a:t>
            </a:r>
          </a:p>
          <a:p>
            <a:pPr marL="514350" indent="-514350" algn="r" rtl="1">
              <a:buFont typeface="+mj-lt"/>
              <a:buAutoNum type="arabicPeriod"/>
            </a:pPr>
            <a:r>
              <a:rPr lang="fa-IR" dirty="0"/>
              <a:t>برقراري و اجراي موثر سيستم كنترل داخلي </a:t>
            </a:r>
            <a:endParaRPr lang="en-US" dirty="0"/>
          </a:p>
          <a:p>
            <a:pPr marL="514350" indent="-514350" algn="r" rtl="1">
              <a:buFont typeface="+mj-lt"/>
              <a:buAutoNum type="arabicPeriod"/>
            </a:pPr>
            <a:r>
              <a:rPr lang="fa-IR" dirty="0"/>
              <a:t>ارتقاي رابطه حسابرسان مستقل با شركت</a:t>
            </a:r>
          </a:p>
          <a:p>
            <a:pPr marL="514350" indent="-514350" algn="r" rtl="1">
              <a:buNone/>
            </a:pPr>
            <a:endParaRPr lang="fa-IR" dirty="0"/>
          </a:p>
        </p:txBody>
      </p:sp>
    </p:spTree>
  </p:cSld>
  <p:clrMapOvr>
    <a:masterClrMapping/>
  </p:clrMapOvr>
  <p:transition>
    <p:plu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normAutofit/>
          </a:bodyPr>
          <a:lstStyle/>
          <a:p>
            <a:pPr algn="just" rtl="1"/>
            <a:r>
              <a:rPr lang="fa-IR" sz="2800" b="1" dirty="0"/>
              <a:t>تئوري هاي حاكميت شركتي:</a:t>
            </a:r>
            <a:endParaRPr lang="en-US" sz="2800" dirty="0"/>
          </a:p>
        </p:txBody>
      </p:sp>
      <p:sp>
        <p:nvSpPr>
          <p:cNvPr id="3" name="Content Placeholder 2"/>
          <p:cNvSpPr>
            <a:spLocks noGrp="1"/>
          </p:cNvSpPr>
          <p:nvPr>
            <p:ph idx="1"/>
          </p:nvPr>
        </p:nvSpPr>
        <p:spPr>
          <a:xfrm>
            <a:off x="609600" y="1752600"/>
            <a:ext cx="8229600" cy="4389120"/>
          </a:xfrm>
        </p:spPr>
        <p:txBody>
          <a:bodyPr>
            <a:normAutofit/>
          </a:bodyPr>
          <a:lstStyle/>
          <a:p>
            <a:pPr marL="514350" indent="-514350" algn="r" rtl="1">
              <a:buFont typeface="+mj-lt"/>
              <a:buAutoNum type="arabicPeriod"/>
            </a:pPr>
            <a:r>
              <a:rPr lang="fa-IR" b="1" dirty="0"/>
              <a:t>تئوري نمايندگي:</a:t>
            </a:r>
            <a:endParaRPr lang="en-US" b="1" dirty="0"/>
          </a:p>
          <a:p>
            <a:pPr algn="just" rtl="1">
              <a:lnSpc>
                <a:spcPct val="150000"/>
              </a:lnSpc>
            </a:pPr>
            <a:r>
              <a:rPr lang="fa-IR" sz="2000" dirty="0"/>
              <a:t>آغاز مالکیت شرکتی از طریق مالکیت سهام، تاثیر چشمگیری بر روش کنترل شرکت ها داشت. جدایی مالکیت از مدیریت منجر به یک مشکل سازمانی مشهور، به نام «مشکل نمایندگی» شد.</a:t>
            </a:r>
            <a:endParaRPr lang="en-US" sz="2000" dirty="0"/>
          </a:p>
          <a:p>
            <a:pPr algn="just" rtl="1">
              <a:lnSpc>
                <a:spcPct val="150000"/>
              </a:lnSpc>
            </a:pPr>
            <a:r>
              <a:rPr lang="fa-IR" sz="2000" dirty="0"/>
              <a:t>از فرضیات اصلی تئوری نمایندگی این است که کارگمار و کارگزاران تضاد منافع دارند. . این مشکل نمایندگی، ضرورت کنترل مدیریت شرکت ها توسط سهامداران را نشان می دهد.</a:t>
            </a:r>
            <a:endParaRPr lang="en-US" sz="2000" dirty="0"/>
          </a:p>
          <a:p>
            <a:pPr algn="just" rtl="1">
              <a:lnSpc>
                <a:spcPct val="150000"/>
              </a:lnSpc>
            </a:pPr>
            <a:r>
              <a:rPr lang="fa-IR" sz="2000" dirty="0"/>
              <a:t>مشکلات نمایندگی بین مدیران و سهامدارن در سراسر جهان وجود دارد و دولت ها با تهیۀ اسناد سیاسی و قوانین راهبری شرکتی، با سرعتی شگفت آور در این کار دخالت می کنند.</a:t>
            </a:r>
            <a:endParaRPr lang="en-US" sz="2000" dirty="0"/>
          </a:p>
          <a:p>
            <a:pPr algn="just" rtl="1"/>
            <a:endParaRPr lang="en-US" sz="2000" dirty="0"/>
          </a:p>
          <a:p>
            <a:pPr algn="just" rtl="1">
              <a:buNone/>
            </a:pPr>
            <a:endParaRPr lang="en-US" sz="2000" dirty="0"/>
          </a:p>
          <a:p>
            <a:pPr algn="just" rtl="1"/>
            <a:endParaRPr lang="en-US" sz="2000" dirty="0"/>
          </a:p>
          <a:p>
            <a:pPr algn="r"/>
            <a:endParaRPr lang="en-US" dirty="0"/>
          </a:p>
        </p:txBody>
      </p:sp>
      <p:sp>
        <p:nvSpPr>
          <p:cNvPr id="4" name="TextBox 3">
            <a:extLst>
              <a:ext uri="{FF2B5EF4-FFF2-40B4-BE49-F238E27FC236}">
                <a16:creationId xmlns:a16="http://schemas.microsoft.com/office/drawing/2014/main" id="{D6305368-2636-4617-A3C3-7FBA786624A4}"/>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56D4DC68-E519-46D4-AE3E-EC9CDBB73B33}"/>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cSld>
  <p:clrMapOvr>
    <a:masterClrMapping/>
  </p:clrMapOvr>
  <p:transition>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8640"/>
            <a:ext cx="8568952" cy="1470025"/>
          </a:xfrm>
        </p:spPr>
        <p:txBody>
          <a:bodyPr>
            <a:normAutofit/>
          </a:bodyPr>
          <a:lstStyle/>
          <a:p>
            <a:pPr rtl="1"/>
            <a:r>
              <a:rPr lang="fa-IR" sz="4000" dirty="0">
                <a:effectLst>
                  <a:outerShdw blurRad="38100" dist="38100" dir="2700000" algn="tl">
                    <a:srgbClr val="000000">
                      <a:alpha val="43137"/>
                    </a:srgbClr>
                  </a:outerShdw>
                </a:effectLst>
                <a:latin typeface="Arial" pitchFamily="34" charset="0"/>
                <a:ea typeface="Tahoma" pitchFamily="34" charset="0"/>
                <a:cs typeface="Arial" pitchFamily="34" charset="0"/>
              </a:rPr>
              <a:t>فهرست مطالب :</a:t>
            </a:r>
            <a:endParaRPr lang="en-US" sz="4000" dirty="0">
              <a:effectLst>
                <a:outerShdw blurRad="38100" dist="38100" dir="2700000" algn="tl">
                  <a:srgbClr val="000000">
                    <a:alpha val="43137"/>
                  </a:srgbClr>
                </a:outerShdw>
              </a:effectLst>
              <a:latin typeface="Arial" pitchFamily="34" charset="0"/>
              <a:ea typeface="Tahoma" pitchFamily="34" charset="0"/>
              <a:cs typeface="Arial" pitchFamily="34" charset="0"/>
            </a:endParaRPr>
          </a:p>
        </p:txBody>
      </p:sp>
      <p:sp>
        <p:nvSpPr>
          <p:cNvPr id="3" name="Content Placeholder 3"/>
          <p:cNvSpPr txBox="1">
            <a:spLocks/>
          </p:cNvSpPr>
          <p:nvPr/>
        </p:nvSpPr>
        <p:spPr>
          <a:xfrm>
            <a:off x="457200" y="1935480"/>
            <a:ext cx="8291264" cy="4389120"/>
          </a:xfrm>
          <a:prstGeom prst="rect">
            <a:avLst/>
          </a:prstGeom>
        </p:spPr>
        <p:txBody>
          <a:bodyPr vert="horz" lIns="0" rIns="18288">
            <a:normAutofit lnSpcReduction="10000"/>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342900" indent="-342900" rtl="1">
              <a:buFont typeface="Wingdings" pitchFamily="2" charset="2"/>
              <a:buChar char="q"/>
            </a:pPr>
            <a:r>
              <a:rPr lang="fa-IR" sz="2000" b="1" dirty="0">
                <a:effectLst>
                  <a:outerShdw blurRad="38100" dist="38100" dir="2700000" algn="tl">
                    <a:srgbClr val="000000">
                      <a:alpha val="43137"/>
                    </a:srgbClr>
                  </a:outerShdw>
                </a:effectLst>
                <a:latin typeface="Arial"/>
                <a:cs typeface="Arial" pitchFamily="34" charset="0"/>
              </a:rPr>
              <a:t>مقدمه</a:t>
            </a:r>
          </a:p>
          <a:p>
            <a:pPr marL="342900" indent="-342900" rtl="1">
              <a:buFont typeface="Wingdings" pitchFamily="2" charset="2"/>
              <a:buChar char="q"/>
            </a:pPr>
            <a:r>
              <a:rPr lang="fa-IR" sz="2000" b="1" dirty="0">
                <a:latin typeface="Arial"/>
              </a:rPr>
              <a:t>تاريخچه</a:t>
            </a:r>
          </a:p>
          <a:p>
            <a:pPr marL="342900" indent="-342900" rtl="1">
              <a:buFont typeface="Wingdings" pitchFamily="2" charset="2"/>
              <a:buChar char="q"/>
            </a:pPr>
            <a:r>
              <a:rPr lang="fa-IR" sz="2000" b="1" dirty="0">
                <a:latin typeface="Arial"/>
              </a:rPr>
              <a:t>طيف تعاريف حاكميت شركتي </a:t>
            </a:r>
            <a:endParaRPr lang="fa-IR" sz="2000" b="1" dirty="0">
              <a:effectLst>
                <a:outerShdw blurRad="38100" dist="38100" dir="2700000" algn="tl">
                  <a:srgbClr val="000000">
                    <a:alpha val="43137"/>
                  </a:srgbClr>
                </a:outerShdw>
              </a:effectLst>
              <a:latin typeface="Arial"/>
              <a:cs typeface="Arial" pitchFamily="34" charset="0"/>
            </a:endParaRPr>
          </a:p>
          <a:p>
            <a:pPr marL="342900" indent="-342900" rtl="1">
              <a:buFont typeface="Wingdings" pitchFamily="2" charset="2"/>
              <a:buChar char="q"/>
            </a:pPr>
            <a:r>
              <a:rPr lang="fa-IR" sz="2000" b="1" dirty="0">
                <a:latin typeface="Arial"/>
              </a:rPr>
              <a:t>دلايل اهميت و ضرورت حاكميت شركتي</a:t>
            </a:r>
          </a:p>
          <a:p>
            <a:pPr marL="342900" indent="-342900" rtl="1">
              <a:buFont typeface="Wingdings" pitchFamily="2" charset="2"/>
              <a:buChar char="q"/>
            </a:pPr>
            <a:r>
              <a:rPr lang="fa-IR" sz="2000" b="1" dirty="0">
                <a:latin typeface="Arial"/>
              </a:rPr>
              <a:t>فروپاشی انرون‌ </a:t>
            </a:r>
          </a:p>
          <a:p>
            <a:pPr marL="342900" indent="-342900" rtl="1">
              <a:buFont typeface="Wingdings" pitchFamily="2" charset="2"/>
              <a:buChar char="q"/>
            </a:pPr>
            <a:r>
              <a:rPr lang="fa-IR" sz="2000" b="1" dirty="0">
                <a:latin typeface="Arial"/>
              </a:rPr>
              <a:t>اصول نظام راهبري شركتي</a:t>
            </a:r>
          </a:p>
          <a:p>
            <a:pPr marL="342900" indent="-342900" rtl="1">
              <a:buFont typeface="Wingdings" pitchFamily="2" charset="2"/>
              <a:buChar char="q"/>
            </a:pPr>
            <a:r>
              <a:rPr lang="fa-IR" sz="2000" b="1" dirty="0">
                <a:latin typeface="Arial"/>
              </a:rPr>
              <a:t>اصول حاكميت شركتي  منتشر شده در سطح جهاني</a:t>
            </a:r>
          </a:p>
          <a:p>
            <a:pPr marL="342900" indent="-342900" rtl="1">
              <a:buFont typeface="Wingdings" pitchFamily="2" charset="2"/>
              <a:buChar char="q"/>
            </a:pPr>
            <a:r>
              <a:rPr lang="fa-IR" sz="2000" b="1" dirty="0">
                <a:latin typeface="Arial"/>
              </a:rPr>
              <a:t>تئوري ذينفعان و تئوري نمايندگي</a:t>
            </a:r>
          </a:p>
          <a:p>
            <a:pPr marL="342900" indent="-342900" rtl="1">
              <a:buFont typeface="Wingdings" pitchFamily="2" charset="2"/>
              <a:buChar char="q"/>
            </a:pPr>
            <a:r>
              <a:rPr lang="fa-IR" sz="2000" b="1" dirty="0">
                <a:latin typeface="Arial"/>
              </a:rPr>
              <a:t>طبقه بندي سيستم حاكميت شركتي </a:t>
            </a:r>
          </a:p>
          <a:p>
            <a:pPr marL="342900" indent="-342900" rtl="1">
              <a:buFont typeface="Wingdings" pitchFamily="2" charset="2"/>
              <a:buChar char="q"/>
            </a:pPr>
            <a:r>
              <a:rPr lang="fa-IR" sz="2000" b="1" dirty="0">
                <a:latin typeface="Arial"/>
              </a:rPr>
              <a:t>روند كار  بر روي حاكميت شركتي در ايران</a:t>
            </a:r>
          </a:p>
          <a:p>
            <a:pPr marL="342900" indent="-342900" rtl="1">
              <a:buFont typeface="Wingdings" pitchFamily="2" charset="2"/>
              <a:buChar char="q"/>
            </a:pPr>
            <a:r>
              <a:rPr lang="fa-IR" sz="2000" b="1" dirty="0">
                <a:latin typeface="Arial"/>
              </a:rPr>
              <a:t>نهادهاي نظارتي در شركتهاي ايراني </a:t>
            </a:r>
          </a:p>
          <a:p>
            <a:pPr marL="342900" indent="-342900" rtl="1">
              <a:buFont typeface="Wingdings" pitchFamily="2" charset="2"/>
              <a:buChar char="q"/>
            </a:pPr>
            <a:r>
              <a:rPr lang="fa-IR" sz="2000" b="1" dirty="0">
                <a:latin typeface="Arial"/>
              </a:rPr>
              <a:t>نتيجه گيري </a:t>
            </a:r>
            <a:endParaRPr lang="en-US" sz="2000" b="1" dirty="0">
              <a:effectLst>
                <a:outerShdw blurRad="38100" dist="38100" dir="2700000" algn="tl">
                  <a:srgbClr val="000000">
                    <a:alpha val="43137"/>
                  </a:srgbClr>
                </a:outerShdw>
              </a:effectLst>
              <a:latin typeface="Arial"/>
              <a:cs typeface="Arial" pitchFamily="34" charset="0"/>
            </a:endParaRPr>
          </a:p>
          <a:p>
            <a:pPr rtl="1"/>
            <a:endParaRPr lang="en-US" sz="2000" dirty="0">
              <a:latin typeface="Arial" pitchFamily="34" charset="0"/>
              <a:cs typeface="Arial" pitchFamily="34" charset="0"/>
            </a:endParaRPr>
          </a:p>
        </p:txBody>
      </p:sp>
      <p:sp>
        <p:nvSpPr>
          <p:cNvPr id="4" name="TextBox 3">
            <a:extLst>
              <a:ext uri="{FF2B5EF4-FFF2-40B4-BE49-F238E27FC236}">
                <a16:creationId xmlns:a16="http://schemas.microsoft.com/office/drawing/2014/main" id="{CE3FBBD2-BF26-469E-9B67-D5724F35D9C6}"/>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F851DBF8-1D72-4EDF-8A99-046401D6C3F9}"/>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extLst>
      <p:ext uri="{BB962C8B-B14F-4D97-AF65-F5344CB8AC3E}">
        <p14:creationId xmlns:p14="http://schemas.microsoft.com/office/powerpoint/2010/main" val="1472091885"/>
      </p:ext>
    </p:extLst>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marL="514350" indent="-514350" algn="r" rtl="1">
              <a:buNone/>
            </a:pPr>
            <a:r>
              <a:rPr lang="fa-IR" dirty="0">
                <a:solidFill>
                  <a:schemeClr val="accent1"/>
                </a:solidFill>
              </a:rPr>
              <a:t>2.</a:t>
            </a:r>
            <a:r>
              <a:rPr lang="fa-IR" b="1" dirty="0"/>
              <a:t>تئوری هزینه معاملات :</a:t>
            </a:r>
          </a:p>
          <a:p>
            <a:pPr marL="514350" indent="-514350" algn="r" rtl="1"/>
            <a:r>
              <a:rPr lang="fa-IR" sz="2000" dirty="0"/>
              <a:t>این تئوری یکی از مبانی اقتصاد صنعتی و تئوری های مالی است. </a:t>
            </a:r>
          </a:p>
          <a:p>
            <a:pPr marL="514350" indent="-514350" algn="r" rtl="1">
              <a:lnSpc>
                <a:spcPct val="150000"/>
              </a:lnSpc>
            </a:pPr>
            <a:endParaRPr lang="en-US" sz="2000" dirty="0"/>
          </a:p>
          <a:p>
            <a:pPr marL="514350" indent="-514350" algn="just" rtl="1">
              <a:lnSpc>
                <a:spcPct val="150000"/>
              </a:lnSpc>
            </a:pPr>
            <a:r>
              <a:rPr lang="fa-IR" sz="2000" dirty="0"/>
              <a:t>این تئوری بر این اساس استوار است که شرکت ها آن قدر بزرگ شده اند که در تخصیص منابع، جانشین بازار شوند. در واقع شرکت ها آن قدر گسترده و پیچیده اندکه با توجه به نوسانات قیمت در بازار، تولید را هدایت کرده و بازار معاملات را متعادل می کنند. در درون شرکت ها، برخی از معاملات حذف می شوند و مدیران شرکت تولید را با معاملاتی که خود ترجیح می دهند هماهنگ می کنند.</a:t>
            </a:r>
          </a:p>
          <a:p>
            <a:pPr marL="514350" indent="-514350" algn="just" rtl="1">
              <a:buNone/>
            </a:pPr>
            <a:endParaRPr lang="en-US" sz="2000" dirty="0"/>
          </a:p>
          <a:p>
            <a:pPr marL="514350" indent="-514350" algn="r" rtl="1"/>
            <a:endParaRPr lang="en-US" dirty="0">
              <a:solidFill>
                <a:schemeClr val="accent1"/>
              </a:solidFill>
            </a:endParaRPr>
          </a:p>
        </p:txBody>
      </p:sp>
      <p:sp>
        <p:nvSpPr>
          <p:cNvPr id="4" name="TextBox 3">
            <a:extLst>
              <a:ext uri="{FF2B5EF4-FFF2-40B4-BE49-F238E27FC236}">
                <a16:creationId xmlns:a16="http://schemas.microsoft.com/office/drawing/2014/main" id="{C0D10F9E-44E1-47D3-B85E-D297B50CCF51}"/>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D312E788-D540-4821-82D5-A9C75D3D065C}"/>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cSld>
  <p:clrMapOvr>
    <a:masterClrMapping/>
  </p:clrMapOvr>
  <p:transition>
    <p:split orient="ver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marL="514350" indent="-514350" algn="r" rtl="1">
              <a:buNone/>
            </a:pPr>
            <a:r>
              <a:rPr lang="fa-IR" dirty="0"/>
              <a:t>3.</a:t>
            </a:r>
            <a:r>
              <a:rPr lang="fa-IR" b="1" dirty="0"/>
              <a:t> تئوري ذينفعان:</a:t>
            </a:r>
          </a:p>
          <a:p>
            <a:pPr marL="514350" indent="-514350" algn="r" rtl="1">
              <a:buNone/>
            </a:pPr>
            <a:endParaRPr lang="en-US" dirty="0"/>
          </a:p>
          <a:p>
            <a:pPr marL="514350" indent="-514350" algn="just" rtl="1">
              <a:lnSpc>
                <a:spcPct val="150000"/>
              </a:lnSpc>
            </a:pPr>
            <a:r>
              <a:rPr lang="fa-IR" sz="2200" dirty="0"/>
              <a:t>اساس تئوری ذینفعان این است که شرکت ها بسیار بزرگ شده اند و تاثیر آنها بر جامعه آنچنان عمیق است که باید به جز سهامداران، به بخشهای بسیار بیشتری از جامعه توجه کرده و پاسخگو باشند. نه تنها ذینفعان تحت تاثیر شرکت ها هستند بلکه آنها نیز بر شرکت ها تاثیر می گذارند. ذینفعان شامل سهامداران، کارکنان، فروشندگان، مشتریان، بستانکاران، شرکت های مجاور و عموم مردم می باشند. افراطی ترین حامیان تئوری ذینفعان بر این باورند که محیط زیست، گونه های جانوری و نسلهای آینده نیز باید در زمره ذینفعان گنجانده شوند.</a:t>
            </a:r>
            <a:endParaRPr lang="en-US" sz="2200" dirty="0"/>
          </a:p>
          <a:p>
            <a:pPr marL="514350" indent="-514350" algn="r" rtl="1">
              <a:buNone/>
            </a:pPr>
            <a:endParaRPr lang="en-US" dirty="0"/>
          </a:p>
        </p:txBody>
      </p:sp>
      <p:sp>
        <p:nvSpPr>
          <p:cNvPr id="4" name="TextBox 3">
            <a:extLst>
              <a:ext uri="{FF2B5EF4-FFF2-40B4-BE49-F238E27FC236}">
                <a16:creationId xmlns:a16="http://schemas.microsoft.com/office/drawing/2014/main" id="{AB8F4305-A622-4077-BF3B-CE5BFF451007}"/>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9EE3604C-0C59-4657-BBAC-EA837CAAB238}"/>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cSld>
  <p:clrMapOvr>
    <a:masterClrMapping/>
  </p:clrMapOvr>
  <p:transition>
    <p:strips dir="l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b="1" dirty="0"/>
              <a:t>طبقه بندي سيستم حاكميت شركتي :</a:t>
            </a:r>
            <a:br>
              <a:rPr lang="en-US" sz="2800" dirty="0"/>
            </a:br>
            <a:endParaRPr lang="en-US" sz="2800" dirty="0"/>
          </a:p>
        </p:txBody>
      </p:sp>
      <p:sp>
        <p:nvSpPr>
          <p:cNvPr id="3" name="Content Placeholder 2"/>
          <p:cNvSpPr>
            <a:spLocks noGrp="1"/>
          </p:cNvSpPr>
          <p:nvPr>
            <p:ph idx="1"/>
          </p:nvPr>
        </p:nvSpPr>
        <p:spPr>
          <a:xfrm>
            <a:off x="457200" y="1600200"/>
            <a:ext cx="8229600" cy="4724400"/>
          </a:xfrm>
        </p:spPr>
        <p:txBody>
          <a:bodyPr>
            <a:normAutofit/>
          </a:bodyPr>
          <a:lstStyle/>
          <a:p>
            <a:pPr algn="just" rtl="1"/>
            <a:r>
              <a:rPr lang="fa-IR" sz="2000" dirty="0"/>
              <a:t>طبقه‌بندی معروف، به سیستمهای درون‌سازمانی و برون‌سازمانی است.</a:t>
            </a:r>
          </a:p>
          <a:p>
            <a:pPr algn="just" rtl="1">
              <a:buNone/>
            </a:pPr>
            <a:endParaRPr lang="fa-IR" sz="2000" dirty="0"/>
          </a:p>
          <a:p>
            <a:pPr algn="just" rtl="1">
              <a:lnSpc>
                <a:spcPct val="150000"/>
              </a:lnSpc>
            </a:pPr>
            <a:r>
              <a:rPr lang="fa-IR" sz="2000" dirty="0"/>
              <a:t> عبارت درون‌سازمانی و برون‌سازمانی تلا‌شهایی را برای توصیف دو نوع سیستم راهبری شرکتی نشان می‌دهند. در واقع، بیشتر سیستم های راهبری شرکتی، بین این دو گروه قرار می‌گیرند و در بعضی از ویژگی های آنها مشترک هستند. این دوگانگی راهبری شرکتی، ناشی از تفاوت هایی است که بین فرهنگها و سیستمهای قانونی وجود دارند. با این همه، کشورها تلا‌ش دارند تا این تفاوت ها را کاهش دهند و امکان دارد که سیستمهای راهبری شرکتی در سطح جهانی  به هم نزدیک شوند.</a:t>
            </a:r>
            <a:endParaRPr lang="en-US" sz="2000" dirty="0"/>
          </a:p>
          <a:p>
            <a:pPr algn="l" rtl="1"/>
            <a:endParaRPr lang="en-US" dirty="0"/>
          </a:p>
        </p:txBody>
      </p:sp>
      <p:sp>
        <p:nvSpPr>
          <p:cNvPr id="4" name="TextBox 3">
            <a:extLst>
              <a:ext uri="{FF2B5EF4-FFF2-40B4-BE49-F238E27FC236}">
                <a16:creationId xmlns:a16="http://schemas.microsoft.com/office/drawing/2014/main" id="{6866E159-20BD-4D3F-9C33-075794DDD936}"/>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A6E503AB-A28F-444C-9559-BADF862D1012}"/>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cSld>
  <p:clrMapOvr>
    <a:masterClrMapping/>
  </p:clrMapOvr>
  <p:transition>
    <p:strips/>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r" rtl="1"/>
            <a:r>
              <a:rPr lang="fa-IR" sz="2800" b="1" dirty="0"/>
              <a:t>روند كار  بر روي حاكميت شركتي در ايران: </a:t>
            </a:r>
            <a:br>
              <a:rPr lang="en-US" sz="2800" dirty="0"/>
            </a:br>
            <a:endParaRPr lang="en-US" sz="2800" dirty="0"/>
          </a:p>
        </p:txBody>
      </p:sp>
      <p:sp>
        <p:nvSpPr>
          <p:cNvPr id="3" name="Content Placeholder 2"/>
          <p:cNvSpPr>
            <a:spLocks noGrp="1"/>
          </p:cNvSpPr>
          <p:nvPr>
            <p:ph idx="1"/>
          </p:nvPr>
        </p:nvSpPr>
        <p:spPr>
          <a:xfrm>
            <a:off x="457200" y="1600200"/>
            <a:ext cx="8229600" cy="4724400"/>
          </a:xfrm>
        </p:spPr>
        <p:txBody>
          <a:bodyPr/>
          <a:lstStyle/>
          <a:p>
            <a:pPr algn="just" rtl="1">
              <a:lnSpc>
                <a:spcPct val="150000"/>
              </a:lnSpc>
            </a:pPr>
            <a:r>
              <a:rPr lang="fa-IR" dirty="0"/>
              <a:t> </a:t>
            </a:r>
            <a:r>
              <a:rPr lang="fa-IR" sz="2000" dirty="0"/>
              <a:t>در ایران، هرچند از اوایل دهه 1340 بورس اوراق بهادار تاسیس شد و در قانون تجارت و به ویژه در لا‌یحه اصلا‌حی اسفندماه 1347 درموارد مرتبط با نحوه تاسیس و اداره شرکت ها تا حدودی مطرح شده بود، ولی نه  موضوع راهبری شرکتی با مفهوم کنونی آن، در چندسال اخیر مطرح شده است.</a:t>
            </a:r>
          </a:p>
          <a:p>
            <a:pPr algn="just" rtl="1">
              <a:lnSpc>
                <a:spcPct val="150000"/>
              </a:lnSpc>
            </a:pPr>
            <a:r>
              <a:rPr lang="fa-IR" sz="2000" dirty="0"/>
              <a:t>موضوع راهبری شرکتی نخستین  بار در کنفرانس ملیِ « بازار سرمایه، موتور محرک توسعه اقتصادی ایران»، که توسط دانشگاه علا‌مه طباطبایی در 7و8 آذرماه 1383 در مرکز همایشهای رازی برگزار شد،  در مقالۀ « راهبری شرکتی و نقش آن در توسعه بازار سرمایه » توسط جناب آقای دکتر یحیی حساس یگانه ارائه شد.</a:t>
            </a:r>
          </a:p>
          <a:p>
            <a:pPr algn="just" rtl="1">
              <a:buNone/>
            </a:pPr>
            <a:endParaRPr lang="en-US" sz="2000" dirty="0"/>
          </a:p>
        </p:txBody>
      </p:sp>
      <p:sp>
        <p:nvSpPr>
          <p:cNvPr id="4" name="TextBox 3">
            <a:extLst>
              <a:ext uri="{FF2B5EF4-FFF2-40B4-BE49-F238E27FC236}">
                <a16:creationId xmlns:a16="http://schemas.microsoft.com/office/drawing/2014/main" id="{09DA20DE-C978-4A1C-A9A4-5E84AD615C76}"/>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FD0F1319-1B47-44CE-8B30-846F101452B7}"/>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cSld>
  <p:clrMapOvr>
    <a:masterClrMapping/>
  </p:clrMapOvr>
  <p:transition>
    <p:split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lgn="just" rtl="1">
              <a:lnSpc>
                <a:spcPct val="150000"/>
              </a:lnSpc>
            </a:pPr>
            <a:r>
              <a:rPr lang="fa-IR" sz="2000" dirty="0"/>
              <a:t>در پی آن، در اواخر سال 1383 مرکز تحقیقات و توسعه بازار سرمایه سازمان بورس اوراق بهادار دست به انتشار ویرایش اول آیین‌نامه راهبری شرکتی زد که در پایگاه  اطلاع رسانی بورس  اوراق بهادار در دسترس است. این آیین‌نامه در 22 ماده و دو تبصره تنظیم شده و شامل تعریفها، وظایف هیئت مدیره، سهامداران، افشای اطلا‌عات و پاسخگویی و حسابرسی است.</a:t>
            </a:r>
          </a:p>
          <a:p>
            <a:pPr algn="just" rtl="1">
              <a:lnSpc>
                <a:spcPct val="150000"/>
              </a:lnSpc>
              <a:buNone/>
            </a:pPr>
            <a:endParaRPr lang="fa-IR" sz="2000" dirty="0"/>
          </a:p>
          <a:p>
            <a:pPr algn="just" rtl="1">
              <a:lnSpc>
                <a:spcPct val="150000"/>
              </a:lnSpc>
            </a:pPr>
            <a:r>
              <a:rPr lang="fa-IR" sz="2000" dirty="0"/>
              <a:t> این آیین‌نامه با توجه به ساختار مالکیت و وضعیت بازار سرمایه و با نگرش به قانون تجارت حاضر تنظیم شده و با سیستم درون‌سازمانی (رابطه‌ای) راهبری شرکتی سازگار است. انتشار این آیین‌نامه یادآور تلا‌ش ارزنده‌ای است که  بررسی و تجدیدنظر در برخی از موارد آن، می‌تواند در توسعه بازار سرمایه نقش موثری ایفا کند.</a:t>
            </a:r>
            <a:endParaRPr lang="en-US" sz="2000" dirty="0"/>
          </a:p>
        </p:txBody>
      </p:sp>
      <p:sp>
        <p:nvSpPr>
          <p:cNvPr id="4" name="TextBox 3">
            <a:extLst>
              <a:ext uri="{FF2B5EF4-FFF2-40B4-BE49-F238E27FC236}">
                <a16:creationId xmlns:a16="http://schemas.microsoft.com/office/drawing/2014/main" id="{4C5EF0F9-C50D-4274-86DB-20E646C94DF0}"/>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FE488E12-68F9-4BDB-B876-26DAF067FECE}"/>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466088"/>
          </a:xfrm>
        </p:spPr>
        <p:txBody>
          <a:bodyPr>
            <a:normAutofit fontScale="90000"/>
          </a:bodyPr>
          <a:lstStyle/>
          <a:p>
            <a:pPr algn="r" rtl="1"/>
            <a:r>
              <a:rPr lang="fa-IR" dirty="0"/>
              <a:t> </a:t>
            </a:r>
            <a:r>
              <a:rPr lang="fa-IR" b="1" dirty="0"/>
              <a:t>نهادهاي نظارتي در شركتهاي ايراني :</a:t>
            </a:r>
            <a:br>
              <a:rPr lang="en-US" dirty="0"/>
            </a:br>
            <a:endParaRPr lang="en-US" dirty="0"/>
          </a:p>
        </p:txBody>
      </p:sp>
      <p:sp>
        <p:nvSpPr>
          <p:cNvPr id="3" name="Content Placeholder 2"/>
          <p:cNvSpPr>
            <a:spLocks noGrp="1"/>
          </p:cNvSpPr>
          <p:nvPr>
            <p:ph idx="1"/>
          </p:nvPr>
        </p:nvSpPr>
        <p:spPr>
          <a:xfrm>
            <a:off x="457200" y="1676400"/>
            <a:ext cx="8229600" cy="4648200"/>
          </a:xfrm>
        </p:spPr>
        <p:txBody>
          <a:bodyPr>
            <a:normAutofit/>
          </a:bodyPr>
          <a:lstStyle/>
          <a:p>
            <a:pPr algn="just" rtl="1"/>
            <a:r>
              <a:rPr lang="fa-IR" sz="2000" dirty="0"/>
              <a:t>بررسی شرکت ها و بازار سرمایه در ایران، نشان می‌دهد که برخی از مکانیزمهای برون‌سازمانی ( شامل موارد زیر) تا حدودی برقرار است:</a:t>
            </a:r>
          </a:p>
          <a:p>
            <a:pPr algn="just" rtl="1">
              <a:buNone/>
            </a:pPr>
            <a:endParaRPr lang="en-US" sz="2000" dirty="0"/>
          </a:p>
          <a:p>
            <a:pPr marL="457200" lvl="0" indent="-457200" algn="just" rtl="1">
              <a:buFont typeface="+mj-lt"/>
              <a:buAutoNum type="arabicPeriod"/>
            </a:pPr>
            <a:r>
              <a:rPr lang="fa-IR" sz="2000" dirty="0"/>
              <a:t>نظارت قانونی براساس مفاد قانون تجارت (بویژه مواد 144 تا 156)، </a:t>
            </a:r>
            <a:endParaRPr lang="en-US" sz="2000" dirty="0"/>
          </a:p>
          <a:p>
            <a:pPr marL="457200" lvl="0" indent="-457200" algn="just" rtl="1">
              <a:buFont typeface="+mj-lt"/>
              <a:buAutoNum type="arabicPeriod"/>
            </a:pPr>
            <a:r>
              <a:rPr lang="fa-IR" sz="2000" dirty="0"/>
              <a:t>قوانین و مقررات بورس اوراق بهادار، </a:t>
            </a:r>
            <a:endParaRPr lang="en-US" sz="2000" dirty="0"/>
          </a:p>
          <a:p>
            <a:pPr marL="457200" lvl="0" indent="-457200" algn="just" rtl="1">
              <a:buFont typeface="+mj-lt"/>
              <a:buAutoNum type="arabicPeriod"/>
            </a:pPr>
            <a:r>
              <a:rPr lang="fa-IR" sz="2000" dirty="0"/>
              <a:t>قانون تشکیل سازمان حسابرسی و</a:t>
            </a:r>
            <a:endParaRPr lang="en-US" sz="2000" dirty="0"/>
          </a:p>
          <a:p>
            <a:pPr marL="457200" lvl="0" indent="-457200" algn="just" rtl="1">
              <a:buFont typeface="+mj-lt"/>
              <a:buAutoNum type="arabicPeriod"/>
            </a:pPr>
            <a:r>
              <a:rPr lang="fa-IR" sz="2000" dirty="0"/>
              <a:t>قانون و مقررات جامعه حسابداران رسمی ایران.</a:t>
            </a:r>
            <a:endParaRPr lang="en-US" sz="2000" dirty="0"/>
          </a:p>
        </p:txBody>
      </p:sp>
      <p:sp>
        <p:nvSpPr>
          <p:cNvPr id="4" name="TextBox 3">
            <a:extLst>
              <a:ext uri="{FF2B5EF4-FFF2-40B4-BE49-F238E27FC236}">
                <a16:creationId xmlns:a16="http://schemas.microsoft.com/office/drawing/2014/main" id="{70CA42B2-4CFF-4EE0-813A-D77046212B70}"/>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0764D9CB-EEEC-4CF8-86B2-F6B200F820AE}"/>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cSld>
  <p:clrMapOvr>
    <a:masterClrMapping/>
  </p:clrMapOvr>
  <p:transition>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b="1" dirty="0"/>
              <a:t>نتيجه گيري :</a:t>
            </a:r>
            <a:br>
              <a:rPr lang="en-US" sz="2800" dirty="0"/>
            </a:br>
            <a:endParaRPr lang="en-US" sz="2800" dirty="0"/>
          </a:p>
        </p:txBody>
      </p:sp>
      <p:sp>
        <p:nvSpPr>
          <p:cNvPr id="3" name="Content Placeholder 2"/>
          <p:cNvSpPr>
            <a:spLocks noGrp="1"/>
          </p:cNvSpPr>
          <p:nvPr>
            <p:ph idx="1"/>
          </p:nvPr>
        </p:nvSpPr>
        <p:spPr>
          <a:xfrm>
            <a:off x="457200" y="1524000"/>
            <a:ext cx="8305800" cy="4800600"/>
          </a:xfrm>
        </p:spPr>
        <p:txBody>
          <a:bodyPr>
            <a:normAutofit/>
          </a:bodyPr>
          <a:lstStyle/>
          <a:p>
            <a:pPr algn="just" rtl="1">
              <a:lnSpc>
                <a:spcPct val="150000"/>
              </a:lnSpc>
            </a:pPr>
            <a:r>
              <a:rPr lang="fa-IR" sz="2000" dirty="0"/>
              <a:t>هدف اصلی آیین نامۀ راهبری شرکت ها، «شفاف سازی و پاسخگوئی» در بازار سرمایه میباشد، ولی چنانچه در کشوری به موضوع پاسخگوئی و شفافیت توجهی نشود و یا اساساً موضوع حکمرانی خوب مطرح نباشد آئین نامه راهبریی شرکت ها کارساز نخواهد بود.</a:t>
            </a:r>
            <a:endParaRPr lang="en-US" sz="2000" dirty="0"/>
          </a:p>
          <a:p>
            <a:pPr algn="just" rtl="1">
              <a:lnSpc>
                <a:spcPct val="150000"/>
              </a:lnSpc>
              <a:buNone/>
            </a:pPr>
            <a:endParaRPr lang="fa-IR" dirty="0"/>
          </a:p>
          <a:p>
            <a:pPr algn="just" rtl="1">
              <a:lnSpc>
                <a:spcPct val="150000"/>
              </a:lnSpc>
            </a:pPr>
            <a:r>
              <a:rPr lang="fa-IR" sz="2200" dirty="0"/>
              <a:t>شواهد موجود نشان می‌دهد با توجه به رقابتی شدن بخش زیادی از فعالیتهای تولیدی و خدماتی و تلا‌شهای در دست انجام برای ورود ایران به سازمان تجارت جهانی، شرکت های ایرانی راهکاری جز اصلا‌ح و بهبود سیستم راهبری شرکتی و استفاده از تمام مکانیزم های برون‌سازمانی و درون‌سازمانی برای ادامه حیات خود ندارند.</a:t>
            </a:r>
            <a:endParaRPr lang="en-US" sz="2200" dirty="0"/>
          </a:p>
        </p:txBody>
      </p:sp>
      <p:sp>
        <p:nvSpPr>
          <p:cNvPr id="4" name="TextBox 3">
            <a:extLst>
              <a:ext uri="{FF2B5EF4-FFF2-40B4-BE49-F238E27FC236}">
                <a16:creationId xmlns:a16="http://schemas.microsoft.com/office/drawing/2014/main" id="{7005846B-4222-416B-9C8F-71517946BE64}"/>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76FBD985-A140-4D26-93BB-FF8F076C65A4}"/>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cSld>
  <p:clrMapOvr>
    <a:masterClrMapping/>
  </p:clrMapOvr>
  <p:transition>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82000" cy="5257800"/>
          </a:xfrm>
        </p:spPr>
        <p:txBody>
          <a:bodyPr>
            <a:normAutofit/>
          </a:bodyPr>
          <a:lstStyle/>
          <a:p>
            <a:pPr algn="just" rtl="1">
              <a:lnSpc>
                <a:spcPct val="150000"/>
              </a:lnSpc>
            </a:pPr>
            <a:r>
              <a:rPr lang="fa-IR" sz="2000" dirty="0"/>
              <a:t>توجه به نقش حسابرسان داخلی یکی از موارد بسیار با اهمیت اصلا‌ح راهبری شرکتی است و به نظر می‌رسد آینده روشن و با ارزشی پیش‌روی حسابرسان داخلی قراردارد و در شرایط موجود، دانشگاه ها، جامعه حسابداران رسمی ایران، سازمان حسابرسی، انجمن حسابداران خبره ایران و انجمن حسابداری ایران وظیفه سنگینی در مورد آموزش و ارتقای دانش حسابرسی داخلی به عهده دارند.</a:t>
            </a:r>
          </a:p>
        </p:txBody>
      </p:sp>
      <p:sp>
        <p:nvSpPr>
          <p:cNvPr id="4" name="TextBox 3">
            <a:extLst>
              <a:ext uri="{FF2B5EF4-FFF2-40B4-BE49-F238E27FC236}">
                <a16:creationId xmlns:a16="http://schemas.microsoft.com/office/drawing/2014/main" id="{0A414E64-7886-4256-9F2C-1DD47A85FF54}"/>
              </a:ext>
            </a:extLst>
          </p:cNvPr>
          <p:cNvSpPr txBox="1"/>
          <p:nvPr/>
        </p:nvSpPr>
        <p:spPr>
          <a:xfrm>
            <a:off x="76200" y="6483955"/>
            <a:ext cx="4628560" cy="369332"/>
          </a:xfrm>
          <a:prstGeom prst="rect">
            <a:avLst/>
          </a:prstGeom>
          <a:noFill/>
        </p:spPr>
        <p:txBody>
          <a:bodyPr wrap="square">
            <a:spAutoFit/>
          </a:bodyPr>
          <a:lstStyle/>
          <a:p>
            <a:r>
              <a:rPr lang="en-US" dirty="0"/>
              <a:t>www.irhesabdaran.ir</a:t>
            </a:r>
          </a:p>
        </p:txBody>
      </p:sp>
    </p:spTree>
  </p:cSld>
  <p:clrMapOvr>
    <a:masterClrMapping/>
  </p:clrMapOvr>
  <p:transition>
    <p:check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4953000"/>
          </a:xfrm>
        </p:spPr>
        <p:txBody>
          <a:bodyPr/>
          <a:lstStyle/>
          <a:p>
            <a:pPr algn="r" rtl="1"/>
            <a:r>
              <a:rPr lang="fa-IR" b="1" dirty="0">
                <a:solidFill>
                  <a:schemeClr val="accent1">
                    <a:lumMod val="75000"/>
                  </a:schemeClr>
                </a:solidFill>
              </a:rPr>
              <a:t>منابع:</a:t>
            </a:r>
          </a:p>
          <a:p>
            <a:pPr algn="r" rtl="1">
              <a:buNone/>
            </a:pPr>
            <a:endParaRPr lang="fa-IR" b="1" dirty="0">
              <a:solidFill>
                <a:schemeClr val="accent1">
                  <a:lumMod val="75000"/>
                </a:schemeClr>
              </a:solidFill>
            </a:endParaRPr>
          </a:p>
          <a:p>
            <a:pPr marL="514350" indent="-514350" algn="r" rtl="1">
              <a:buFont typeface="+mj-lt"/>
              <a:buAutoNum type="arabicPeriod"/>
            </a:pPr>
            <a:r>
              <a:rPr lang="fa-IR" b="1" dirty="0"/>
              <a:t>حاكميت شركتي در ايران از ديدگاه دكتر يحيي حساس یگانه </a:t>
            </a:r>
          </a:p>
          <a:p>
            <a:pPr marL="514350" indent="-514350" algn="r" rtl="1">
              <a:buFont typeface="+mj-lt"/>
              <a:buAutoNum type="arabicPeriod"/>
            </a:pPr>
            <a:endParaRPr lang="fa-IR" b="1" dirty="0"/>
          </a:p>
          <a:p>
            <a:pPr marL="514350" indent="-514350" algn="r" rtl="1">
              <a:buFont typeface="+mj-lt"/>
              <a:buAutoNum type="arabicPeriod"/>
            </a:pPr>
            <a:r>
              <a:rPr lang="fa-IR" b="1" dirty="0"/>
              <a:t>سقوط اخلاق حرفه‌ای و فروپاشی انرون- دکتر یحیی حساس یگانه</a:t>
            </a:r>
            <a:endParaRPr lang="en-US" dirty="0"/>
          </a:p>
          <a:p>
            <a:pPr marL="514350" indent="-514350" algn="r" rtl="1">
              <a:buFont typeface="+mj-lt"/>
              <a:buAutoNum type="arabicPeriod"/>
            </a:pPr>
            <a:endParaRPr lang="fa-IR" dirty="0"/>
          </a:p>
          <a:p>
            <a:pPr marL="514350" indent="-514350" algn="r" rtl="1">
              <a:buFont typeface="+mj-lt"/>
              <a:buAutoNum type="arabicPeriod"/>
            </a:pPr>
            <a:r>
              <a:rPr lang="fa-IR" b="1" dirty="0"/>
              <a:t>نظام راهبري شركتي – نوشته غلام رضا محمدي –سال 1387</a:t>
            </a:r>
          </a:p>
          <a:p>
            <a:pPr marL="514350" indent="-514350" algn="r" rtl="1">
              <a:buFont typeface="+mj-lt"/>
              <a:buAutoNum type="arabicPeriod"/>
            </a:pPr>
            <a:endParaRPr lang="fa-IR" b="1" dirty="0"/>
          </a:p>
          <a:p>
            <a:pPr marL="514350" indent="-514350" algn="r" rtl="1">
              <a:buFont typeface="+mj-lt"/>
              <a:buAutoNum type="arabicPeriod"/>
            </a:pPr>
            <a:r>
              <a:rPr lang="fa-IR" b="1" dirty="0"/>
              <a:t>مبانی و ضرورت راهبری شرکتی دکتر احمد بدر زاده </a:t>
            </a:r>
          </a:p>
          <a:p>
            <a:pPr marL="514350" indent="-514350" algn="r" rtl="1">
              <a:buNone/>
            </a:pPr>
            <a:endParaRPr lang="fa-IR" dirty="0"/>
          </a:p>
        </p:txBody>
      </p:sp>
      <p:sp>
        <p:nvSpPr>
          <p:cNvPr id="4" name="TextBox 3">
            <a:extLst>
              <a:ext uri="{FF2B5EF4-FFF2-40B4-BE49-F238E27FC236}">
                <a16:creationId xmlns:a16="http://schemas.microsoft.com/office/drawing/2014/main" id="{6A7C8EC0-92FD-42B7-ACB0-E34214567175}"/>
              </a:ext>
            </a:extLst>
          </p:cNvPr>
          <p:cNvSpPr txBox="1"/>
          <p:nvPr/>
        </p:nvSpPr>
        <p:spPr>
          <a:xfrm>
            <a:off x="76200" y="6483955"/>
            <a:ext cx="4628560" cy="369332"/>
          </a:xfrm>
          <a:prstGeom prst="rect">
            <a:avLst/>
          </a:prstGeom>
          <a:noFill/>
        </p:spPr>
        <p:txBody>
          <a:bodyPr wrap="square">
            <a:spAutoFit/>
          </a:bodyPr>
          <a:lstStyle/>
          <a:p>
            <a:r>
              <a:rPr lang="en-US" dirty="0"/>
              <a:t>www.irhesabdaran.ir</a:t>
            </a:r>
          </a:p>
        </p:txBody>
      </p:sp>
    </p:spTree>
  </p:cSld>
  <p:clrMapOvr>
    <a:masterClrMapping/>
  </p:clrMapOvr>
  <p:transition>
    <p:comb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9275" y="4365104"/>
            <a:ext cx="5004048" cy="1582621"/>
          </a:xfrm>
        </p:spPr>
        <p:txBody>
          <a:bodyPr>
            <a:normAutofit/>
          </a:bodyPr>
          <a:lstStyle/>
          <a:p>
            <a:r>
              <a:rPr lang="fa-IR" sz="2400" dirty="0">
                <a:solidFill>
                  <a:schemeClr val="tx1"/>
                </a:solidFill>
                <a:effectLst>
                  <a:outerShdw blurRad="38100" dist="38100" dir="2700000" algn="tl">
                    <a:srgbClr val="000000">
                      <a:alpha val="43137"/>
                    </a:srgbClr>
                  </a:outerShdw>
                </a:effectLst>
                <a:latin typeface="Arial" pitchFamily="34" charset="0"/>
                <a:cs typeface="Arial" pitchFamily="34" charset="0"/>
              </a:rPr>
              <a:t>با تشکر از استاد گرامی جناب آقای دکتر شمس </a:t>
            </a:r>
            <a:endParaRPr lang="en-US" sz="24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pic>
        <p:nvPicPr>
          <p:cNvPr id="7" name="Picture Placeholder 6"/>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4632" r="4632"/>
          <a:stretch>
            <a:fillRect/>
          </a:stretch>
        </p:blipFill>
        <p:spPr/>
      </p:pic>
    </p:spTree>
    <p:extLst>
      <p:ext uri="{BB962C8B-B14F-4D97-AF65-F5344CB8AC3E}">
        <p14:creationId xmlns:p14="http://schemas.microsoft.com/office/powerpoint/2010/main" val="4155391431"/>
      </p:ext>
    </p:extLst>
  </p:cSld>
  <p:clrMapOvr>
    <a:masterClrMapping/>
  </p:clrMapOvr>
  <p:transition>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229600" cy="780696"/>
          </a:xfrm>
        </p:spPr>
        <p:txBody>
          <a:bodyPr>
            <a:noAutofit/>
          </a:bodyPr>
          <a:lstStyle/>
          <a:p>
            <a:pPr algn="r" rtl="1"/>
            <a:r>
              <a:rPr lang="fa-IR" sz="2800" b="1" dirty="0">
                <a:effectLst>
                  <a:outerShdw blurRad="38100" dist="38100" dir="2700000" algn="tl">
                    <a:srgbClr val="000000">
                      <a:alpha val="43137"/>
                    </a:srgbClr>
                  </a:outerShdw>
                </a:effectLst>
                <a:latin typeface="Arial" pitchFamily="34" charset="0"/>
                <a:ea typeface="Tahoma" pitchFamily="34" charset="0"/>
                <a:cs typeface="Arial" pitchFamily="34" charset="0"/>
              </a:rPr>
              <a:t>مقدمه</a:t>
            </a:r>
            <a:r>
              <a:rPr lang="fa-IR" sz="2800" b="1" dirty="0">
                <a:effectLst>
                  <a:outerShdw blurRad="38100" dist="38100" dir="2700000" algn="tl">
                    <a:srgbClr val="000000">
                      <a:alpha val="43137"/>
                    </a:srgbClr>
                  </a:outerShdw>
                </a:effectLst>
                <a:latin typeface="Tahoma" pitchFamily="34" charset="0"/>
                <a:ea typeface="Tahoma" pitchFamily="34" charset="0"/>
                <a:cs typeface="B Nazanin" pitchFamily="2" charset="-78"/>
              </a:rPr>
              <a:t> :</a:t>
            </a:r>
            <a:endParaRPr lang="en-US" sz="2800" b="1" dirty="0">
              <a:effectLst>
                <a:outerShdw blurRad="38100" dist="38100" dir="2700000" algn="tl">
                  <a:srgbClr val="000000">
                    <a:alpha val="43137"/>
                  </a:srgbClr>
                </a:outerShdw>
              </a:effectLst>
              <a:latin typeface="Tahoma" pitchFamily="34" charset="0"/>
              <a:ea typeface="Tahoma" pitchFamily="34" charset="0"/>
              <a:cs typeface="B Nazanin" pitchFamily="2" charset="-78"/>
            </a:endParaRPr>
          </a:p>
        </p:txBody>
      </p:sp>
      <p:sp>
        <p:nvSpPr>
          <p:cNvPr id="4" name="Content Placeholder 3"/>
          <p:cNvSpPr>
            <a:spLocks noGrp="1"/>
          </p:cNvSpPr>
          <p:nvPr>
            <p:ph idx="1"/>
          </p:nvPr>
        </p:nvSpPr>
        <p:spPr>
          <a:xfrm>
            <a:off x="179512" y="1935480"/>
            <a:ext cx="8856984" cy="4389120"/>
          </a:xfrm>
        </p:spPr>
        <p:txBody>
          <a:bodyPr>
            <a:normAutofit/>
          </a:bodyPr>
          <a:lstStyle/>
          <a:p>
            <a:pPr indent="0" algn="just" rtl="1"/>
            <a:r>
              <a:rPr lang="fa-IR" sz="2200" dirty="0">
                <a:latin typeface="Arial" pitchFamily="34" charset="0"/>
                <a:ea typeface="Times New Roman"/>
                <a:cs typeface="Arial" pitchFamily="34" charset="0"/>
              </a:rPr>
              <a:t>از مسائل مهمی که به دلیل رسوایی های گسترده مالی دهه های اخیر مورد توجه محققان قرارگرفته و به عنوان یکی از موضاعات مهم برای سرمایه گذاران مطرح شده موضوع راهبری شرکتی است که به بررسی لزوم نظارت برمدیریت و تفکیک واحد اقتصادی از مالکیت آن ودرنهایت حفظ حقوق سرمایه گذاران و ذینفعان می پردازد.</a:t>
            </a:r>
          </a:p>
          <a:p>
            <a:pPr indent="0" algn="just" rtl="1"/>
            <a:endParaRPr lang="en-US" sz="2200" dirty="0">
              <a:latin typeface="Arial" pitchFamily="34" charset="0"/>
              <a:ea typeface="Times New Roman"/>
              <a:cs typeface="Arial" pitchFamily="34" charset="0"/>
            </a:endParaRPr>
          </a:p>
          <a:p>
            <a:pPr indent="0" algn="just" rtl="1"/>
            <a:r>
              <a:rPr lang="fa-IR" sz="2200" dirty="0">
                <a:latin typeface="Arial" pitchFamily="34" charset="0"/>
                <a:ea typeface="Times New Roman"/>
                <a:cs typeface="Arial" pitchFamily="34" charset="0"/>
              </a:rPr>
              <a:t>بررسی علل و شرایط ایجاد این رسوایی ها مشخص کرده است که در موارد فقدان نظارت بر مدیریت، راهبری ناقص سهام داران شرکت ها بر نحوه اداره امور وسپردن اختیارات نامحدود به مدیران اجرایی زمینه مساعدی را برای سوء استفاده آنان فراهم کرده است.</a:t>
            </a:r>
            <a:endParaRPr lang="en-US" sz="2200" dirty="0">
              <a:latin typeface="Arial" pitchFamily="34" charset="0"/>
              <a:ea typeface="Times New Roman"/>
              <a:cs typeface="Arial" pitchFamily="34" charset="0"/>
            </a:endParaRPr>
          </a:p>
        </p:txBody>
      </p:sp>
    </p:spTree>
    <p:extLst>
      <p:ext uri="{BB962C8B-B14F-4D97-AF65-F5344CB8AC3E}">
        <p14:creationId xmlns:p14="http://schemas.microsoft.com/office/powerpoint/2010/main" val="2785950079"/>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79512" y="838200"/>
            <a:ext cx="8964488" cy="5759152"/>
          </a:xfrm>
        </p:spPr>
        <p:txBody>
          <a:bodyPr>
            <a:normAutofit/>
          </a:bodyPr>
          <a:lstStyle/>
          <a:p>
            <a:pPr algn="just" rtl="1"/>
            <a:r>
              <a:rPr lang="fa-IR" sz="2000" dirty="0"/>
              <a:t>جلوگیری از بروز چنین شرایطی مستلزم اعمال راهبری صحیح سهام داران ازطریق نظارت دقیق بر مدیریت اجرایی و حسابرسی منظم شرکت هاست که درمجموع تحت عنوان فرآیند راهبری شرکتی شناخته می شود. راهبری شرکتی به مجموعه روابط میان مدیریت اجرایی، هیئت مدیره، سهام داران و سایر طرف های مربوط در یک شرکت می پردازد و در مرحله اول چهار موضوع اساسی را مد نظر قرار می دهد:</a:t>
            </a:r>
            <a:endParaRPr lang="en-US" sz="2000" dirty="0"/>
          </a:p>
          <a:p>
            <a:pPr lvl="0" algn="just" rtl="1"/>
            <a:r>
              <a:rPr lang="fa-IR" sz="2000" dirty="0"/>
              <a:t>بی طرفی</a:t>
            </a:r>
            <a:endParaRPr lang="en-US" sz="2000" dirty="0"/>
          </a:p>
          <a:p>
            <a:pPr lvl="0" algn="just" rtl="1"/>
            <a:r>
              <a:rPr lang="fa-IR" sz="2000" dirty="0"/>
              <a:t>شفافیت                                    </a:t>
            </a:r>
            <a:endParaRPr lang="en-US" sz="2000" dirty="0"/>
          </a:p>
          <a:p>
            <a:pPr lvl="0" algn="just" rtl="1"/>
            <a:r>
              <a:rPr lang="fa-IR" sz="2000" dirty="0"/>
              <a:t>حسابدهی و یا پاسخگویی </a:t>
            </a:r>
            <a:endParaRPr lang="en-US" sz="2000" dirty="0"/>
          </a:p>
          <a:p>
            <a:pPr lvl="0" algn="just" rtl="1"/>
            <a:r>
              <a:rPr lang="fa-IR" sz="2000" dirty="0"/>
              <a:t>مسئولیت                                   </a:t>
            </a:r>
            <a:endParaRPr lang="en-US" sz="2000" dirty="0"/>
          </a:p>
          <a:p>
            <a:r>
              <a:rPr lang="x-none" sz="2000"/>
              <a:t>Fairness</a:t>
            </a:r>
            <a:endParaRPr lang="en-US" sz="2000" dirty="0"/>
          </a:p>
          <a:p>
            <a:r>
              <a:rPr lang="x-none" sz="2000"/>
              <a:t>Transparency</a:t>
            </a:r>
            <a:endParaRPr lang="en-US" sz="2000" dirty="0"/>
          </a:p>
          <a:p>
            <a:r>
              <a:rPr lang="x-none" sz="2000"/>
              <a:t>Accountability</a:t>
            </a:r>
            <a:endParaRPr lang="en-US" sz="2000" dirty="0"/>
          </a:p>
          <a:p>
            <a:r>
              <a:rPr lang="x-none" sz="2000"/>
              <a:t>Responsibility</a:t>
            </a:r>
            <a:endParaRPr lang="en-US" sz="2000" dirty="0"/>
          </a:p>
          <a:p>
            <a:pPr algn="r" rtl="1">
              <a:buNone/>
            </a:pPr>
            <a:endParaRPr lang="en-US" sz="2000" dirty="0">
              <a:latin typeface="Arial" pitchFamily="34" charset="0"/>
              <a:cs typeface="Arial" pitchFamily="34" charset="0"/>
            </a:endParaRPr>
          </a:p>
        </p:txBody>
      </p:sp>
      <p:sp>
        <p:nvSpPr>
          <p:cNvPr id="3" name="TextBox 2">
            <a:extLst>
              <a:ext uri="{FF2B5EF4-FFF2-40B4-BE49-F238E27FC236}">
                <a16:creationId xmlns:a16="http://schemas.microsoft.com/office/drawing/2014/main" id="{6F846013-A3DB-4BE6-90EA-4300B1A66AF2}"/>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85EF17A2-0EFC-4BB7-825A-4991E6BF09F1}"/>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extLst>
      <p:ext uri="{BB962C8B-B14F-4D97-AF65-F5344CB8AC3E}">
        <p14:creationId xmlns:p14="http://schemas.microsoft.com/office/powerpoint/2010/main" val="1415889407"/>
      </p:ext>
    </p:extLst>
  </p:cSld>
  <p:clrMapOvr>
    <a:masterClrMapping/>
  </p:clrMapOvr>
  <p:transition spd="slow">
    <p:whee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79512" y="838200"/>
            <a:ext cx="8964488" cy="6019800"/>
          </a:xfrm>
        </p:spPr>
        <p:txBody>
          <a:bodyPr>
            <a:normAutofit/>
          </a:bodyPr>
          <a:lstStyle/>
          <a:p>
            <a:pPr algn="justLow" rtl="1">
              <a:lnSpc>
                <a:spcPct val="115000"/>
              </a:lnSpc>
              <a:spcBef>
                <a:spcPct val="0"/>
              </a:spcBef>
              <a:buNone/>
            </a:pPr>
            <a:r>
              <a:rPr lang="fa-IR" sz="2800" b="1" dirty="0">
                <a:solidFill>
                  <a:schemeClr val="tx2"/>
                </a:solidFill>
                <a:effectLst>
                  <a:outerShdw blurRad="38100" dist="38100" dir="2700000" algn="tl">
                    <a:srgbClr val="000000">
                      <a:alpha val="43137"/>
                    </a:srgbClr>
                  </a:outerShdw>
                </a:effectLst>
                <a:latin typeface="Arial" pitchFamily="34" charset="0"/>
                <a:ea typeface="Times New Roman"/>
                <a:cs typeface="Arial" pitchFamily="34" charset="0"/>
              </a:rPr>
              <a:t>تاريخچه:</a:t>
            </a:r>
          </a:p>
          <a:p>
            <a:pPr algn="r" rtl="1"/>
            <a:r>
              <a:rPr lang="fa-IR" sz="2000" dirty="0">
                <a:latin typeface="Arial" pitchFamily="34" charset="0"/>
                <a:cs typeface="Arial" pitchFamily="34" charset="0"/>
              </a:rPr>
              <a:t>در سال 1973 با افشای کمک های نامشروع و پنهانی هفده شرکت بزرگ آمریکایی به حزب جمهوری خواه که به ماجرای واتر گیت شهرت یافت ،موضوع کنترل های داخلی شرکت ها و افشاء اطلاعات مالی از منظر جدیدی در کانون توجه مجامع حرفه ایی ونهاد های نظارتی قرار گرفت .</a:t>
            </a:r>
          </a:p>
          <a:p>
            <a:pPr algn="r" rtl="1"/>
            <a:r>
              <a:rPr lang="fa-IR" sz="2000" dirty="0">
                <a:latin typeface="Arial" pitchFamily="34" charset="0"/>
                <a:cs typeface="Arial" pitchFamily="34" charset="0"/>
              </a:rPr>
              <a:t>ماحصل تمامی تلاش ها در این زمینه در سراسر جهان در سال 1990 تحت عنوان راهبری شرکتی مطرح شد .</a:t>
            </a:r>
          </a:p>
          <a:p>
            <a:pPr algn="just" rtl="1"/>
            <a:r>
              <a:rPr lang="fa-IR" sz="2000" dirty="0"/>
              <a:t>مبانی راهبری شرکتی با تهیه گزارش کادبری در انگلیس، گزارش دی درکانادا و مقررات هیئت مدیره درجنرال موتورز آمریکا شگل گرفت که بیشتر بر موضوع راهبری شرکت ها و حقوق سهام داران متمرکز بود و بعدها با طرح موضوعات وپدید آمدن مشکلات ناشی از فعالیت نادرست شرکت های بزرگ، با توجه جدی به حقوق تمامی ذینفعان و سایر مسائل مربوط به جامعه، تکامل پیدا کرد. در سال های اخیر، پیشرفت عمده ای در موضوع راهبری شرکتی در سطح جهانی صورت گرفته است. </a:t>
            </a:r>
          </a:p>
          <a:p>
            <a:r>
              <a:rPr lang="x-none" sz="2000"/>
              <a:t>Cadbury </a:t>
            </a:r>
            <a:endParaRPr lang="en-US" sz="2000" dirty="0"/>
          </a:p>
          <a:p>
            <a:r>
              <a:rPr lang="x-none" sz="2000"/>
              <a:t>Day </a:t>
            </a:r>
            <a:endParaRPr lang="en-US" sz="2000" dirty="0"/>
          </a:p>
          <a:p>
            <a:r>
              <a:rPr lang="x-none" sz="2000"/>
              <a:t>Strategy </a:t>
            </a:r>
            <a:endParaRPr lang="en-US" sz="2000" dirty="0"/>
          </a:p>
          <a:p>
            <a:r>
              <a:rPr lang="x-none" sz="2000"/>
              <a:t>Stakeholder or Beneficiaries</a:t>
            </a:r>
            <a:endParaRPr lang="en-US" sz="2000" dirty="0"/>
          </a:p>
          <a:p>
            <a:pPr algn="r" rtl="1"/>
            <a:endParaRPr lang="en-US" sz="2000" dirty="0">
              <a:latin typeface="Arial" pitchFamily="34" charset="0"/>
              <a:cs typeface="Arial" pitchFamily="34" charset="0"/>
            </a:endParaRPr>
          </a:p>
        </p:txBody>
      </p:sp>
    </p:spTree>
    <p:extLst>
      <p:ext uri="{BB962C8B-B14F-4D97-AF65-F5344CB8AC3E}">
        <p14:creationId xmlns:p14="http://schemas.microsoft.com/office/powerpoint/2010/main" val="1298212151"/>
      </p:ext>
    </p:extLst>
  </p:cSld>
  <p:clrMapOvr>
    <a:masterClrMapping/>
  </p:clrMapOvr>
  <p:transition spd="slow">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504056"/>
          </a:xfrm>
        </p:spPr>
        <p:txBody>
          <a:bodyPr>
            <a:noAutofit/>
          </a:bodyPr>
          <a:lstStyle/>
          <a:p>
            <a:pPr algn="justLow" rtl="1">
              <a:lnSpc>
                <a:spcPct val="115000"/>
              </a:lnSpc>
            </a:pPr>
            <a:r>
              <a:rPr lang="fa-IR" sz="2800" b="1" dirty="0">
                <a:effectLst>
                  <a:outerShdw blurRad="38100" dist="38100" dir="2700000" algn="tl">
                    <a:srgbClr val="000000">
                      <a:alpha val="43137"/>
                    </a:srgbClr>
                  </a:outerShdw>
                </a:effectLst>
                <a:latin typeface="Arial" pitchFamily="34" charset="0"/>
                <a:ea typeface="Times New Roman"/>
                <a:cs typeface="Arial" pitchFamily="34" charset="0"/>
              </a:rPr>
              <a:t>طیف تعاریف حاکمیت شرکتی :</a:t>
            </a:r>
            <a:endParaRPr lang="en-US" sz="2800" b="1" dirty="0">
              <a:effectLst>
                <a:outerShdw blurRad="38100" dist="38100" dir="2700000" algn="tl">
                  <a:srgbClr val="000000">
                    <a:alpha val="43137"/>
                  </a:srgbClr>
                </a:outerShdw>
              </a:effectLst>
              <a:latin typeface="Arial" pitchFamily="34" charset="0"/>
              <a:ea typeface="Times New Roman"/>
              <a:cs typeface="Arial" pitchFamily="34" charset="0"/>
            </a:endParaRPr>
          </a:p>
        </p:txBody>
      </p:sp>
      <p:sp>
        <p:nvSpPr>
          <p:cNvPr id="4" name="Content Placeholder 3"/>
          <p:cNvSpPr>
            <a:spLocks noGrp="1"/>
          </p:cNvSpPr>
          <p:nvPr>
            <p:ph idx="1"/>
          </p:nvPr>
        </p:nvSpPr>
        <p:spPr>
          <a:xfrm>
            <a:off x="323528" y="1412776"/>
            <a:ext cx="8568952" cy="4389120"/>
          </a:xfrm>
        </p:spPr>
        <p:txBody>
          <a:bodyPr>
            <a:normAutofit/>
          </a:bodyPr>
          <a:lstStyle/>
          <a:p>
            <a:pPr marL="457200" indent="-457200" algn="just" rtl="1"/>
            <a:r>
              <a:rPr lang="fa-IR" sz="2000" dirty="0"/>
              <a:t>بررسی متون متعدد و معتبر نشان می‌دهد که اولین و قدیمیترین مفهوم عبارت راهبری شرکتی، از واژه لا‌تین </a:t>
            </a:r>
            <a:r>
              <a:rPr lang="en-US" sz="2000" dirty="0" err="1"/>
              <a:t>Gubernare</a:t>
            </a:r>
            <a:r>
              <a:rPr lang="fa-IR" sz="2000" dirty="0"/>
              <a:t> به معنای هدایت کردن گرفته شده است که معمولا‌ در مورد هدایت کشتی به کار می‌رود و دلا‌لت براین دارد که اولین تعریف راهبری شرکتی بیشتر بر راهبری تمرکز دارد تا کنترل. </a:t>
            </a:r>
            <a:endParaRPr lang="en-US" sz="2000" dirty="0"/>
          </a:p>
          <a:p>
            <a:pPr marL="457200" indent="-457200" algn="just" rtl="1"/>
            <a:r>
              <a:rPr lang="fa-IR" sz="2000" dirty="0"/>
              <a:t>تعریفهای موجود از راهبری شرکتی در یک طیف وسیع قرار می‌گیرند. دیدگاههای محدود در یک سو و دیدگاههای گسترده در سوی دیگر طیف قرار دارند. در دیدگاههای محدود، راهبری شرکتی به رابطه شرکت و سهامداران محدود می‌شود. این،  الگویی قدیمی است که در قالب نظریه نمایندگی بیان می‌شود. در آن سوی طیف، راهبری شرکتی را می‌توان به صورت  شبکه ای از روابط در نظر گرفت که نه تنها میان شرکت و مالکان آنها (سهامداران) بلکه میان شرکت و تعداد  زیادی از ذینفعان از جمله کارکنان، مشتریان، فروشندگان، دارندگان اوراق قرضه و... وجود دارد. چنین دیدگاهی در قالب نظریه ذینفعان دیده می‌شود.</a:t>
            </a:r>
            <a:endParaRPr lang="en-US" sz="2000" dirty="0"/>
          </a:p>
          <a:p>
            <a:pPr marL="457200" indent="-457200" algn="just" rtl="1"/>
            <a:endParaRPr lang="fa-IR" sz="2000" dirty="0"/>
          </a:p>
        </p:txBody>
      </p:sp>
    </p:spTree>
    <p:extLst>
      <p:ext uri="{BB962C8B-B14F-4D97-AF65-F5344CB8AC3E}">
        <p14:creationId xmlns:p14="http://schemas.microsoft.com/office/powerpoint/2010/main" val="1335985433"/>
      </p:ext>
    </p:extLst>
  </p:cSld>
  <p:clrMapOvr>
    <a:masterClrMapping/>
  </p:clrMapOvr>
  <p:transition spd="slow">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838200"/>
            <a:ext cx="8568952" cy="5538936"/>
          </a:xfrm>
        </p:spPr>
        <p:txBody>
          <a:bodyPr>
            <a:noAutofit/>
          </a:bodyPr>
          <a:lstStyle/>
          <a:p>
            <a:pPr algn="just" rtl="1">
              <a:buNone/>
            </a:pPr>
            <a:r>
              <a:rPr lang="fa-IR" sz="2000" dirty="0">
                <a:solidFill>
                  <a:schemeClr val="accent1"/>
                </a:solidFill>
              </a:rPr>
              <a:t>1.</a:t>
            </a:r>
            <a:r>
              <a:rPr lang="fa-IR" sz="1800" dirty="0"/>
              <a:t> کادبری در سال 1992 راهبری شرکتی را  چنین بیان می‌کند:" سیستمی که شرکت ها با آن هدایت و کنترل می شوند."   </a:t>
            </a:r>
            <a:endParaRPr lang="en-US" sz="1800" dirty="0"/>
          </a:p>
          <a:p>
            <a:pPr algn="just" rtl="1">
              <a:buNone/>
            </a:pPr>
            <a:r>
              <a:rPr lang="fa-IR" sz="2000" dirty="0">
                <a:solidFill>
                  <a:schemeClr val="accent1"/>
                </a:solidFill>
              </a:rPr>
              <a:t>2</a:t>
            </a:r>
            <a:r>
              <a:rPr lang="fa-IR" sz="1800" dirty="0">
                <a:solidFill>
                  <a:schemeClr val="accent1"/>
                </a:solidFill>
              </a:rPr>
              <a:t>. </a:t>
            </a:r>
            <a:r>
              <a:rPr lang="fa-IR" sz="1800" dirty="0"/>
              <a:t>راهبری شرکتی عبارتست از...  فرایند نظارت و کنترل برای تضمین عملکرد مدیر شرکت مطابق با منافع سهامداران (پارکینسون 1994).</a:t>
            </a:r>
            <a:endParaRPr lang="en-US" sz="1800" dirty="0"/>
          </a:p>
          <a:p>
            <a:pPr algn="just" rtl="1">
              <a:buNone/>
            </a:pPr>
            <a:r>
              <a:rPr lang="fa-IR" sz="1800" dirty="0">
                <a:solidFill>
                  <a:schemeClr val="accent1"/>
                </a:solidFill>
              </a:rPr>
              <a:t>3. </a:t>
            </a:r>
            <a:r>
              <a:rPr lang="fa-IR" sz="1800" dirty="0"/>
              <a:t> رابطۀ بین سهامداران و شرکت های آنان و روشی که سهامداران به کمک آن، مدیران را به بهترین عملکرد تشویق میکنند ( مثلا با رای گیری در مجامع عمومی و جلسات منظم با مدیر ارشد شرکت ها) (کتابچۀ راهبری شرکتی بریتانیا، 1996 ).</a:t>
            </a:r>
            <a:endParaRPr lang="en-US" sz="1800" dirty="0"/>
          </a:p>
          <a:p>
            <a:pPr algn="just" rtl="1">
              <a:buNone/>
            </a:pPr>
            <a:r>
              <a:rPr lang="fa-IR" sz="1800" dirty="0">
                <a:solidFill>
                  <a:schemeClr val="accent1"/>
                </a:solidFill>
              </a:rPr>
              <a:t>4.</a:t>
            </a:r>
            <a:r>
              <a:rPr lang="fa-IR" sz="1800" dirty="0"/>
              <a:t>کیزی و رایت در سال 1993 نوشته اند:"راهبری شرکتی عبارت است از: ساختارها، فرایندها، فرهنگ ها و سیستم هایی که عملیات موفق سازمان را فراهم کنند."</a:t>
            </a:r>
            <a:endParaRPr lang="en-US" sz="1800" dirty="0"/>
          </a:p>
          <a:p>
            <a:pPr algn="just" rtl="1">
              <a:buNone/>
            </a:pPr>
            <a:r>
              <a:rPr lang="fa-IR" sz="1800" dirty="0">
                <a:solidFill>
                  <a:schemeClr val="accent1"/>
                </a:solidFill>
              </a:rPr>
              <a:t>5.</a:t>
            </a:r>
            <a:r>
              <a:rPr lang="fa-IR" sz="1800" dirty="0"/>
              <a:t> ابزاری که هر اجتماع، به وسیله آن جهت حرکت شرکت را تعیین می‌کند و یا، راهبری شرکتی عبارت است از روابط میان گروههای مختلف در تعیین جهت گیری و عملکرد شرکت. گروههای اصلی عبارتند از: سهامداران، مدیرعامل و هیئت مدیره. سایر گروهها شامل کارکنان، مشتریان، فروشندگان، اعتباردهندگان و اجتماع (رابرت مانکز و نل مینو،1995).</a:t>
            </a:r>
          </a:p>
          <a:p>
            <a:pPr algn="r" rtl="1">
              <a:buNone/>
            </a:pPr>
            <a:r>
              <a:rPr lang="fa-IR" sz="1800" dirty="0">
                <a:solidFill>
                  <a:schemeClr val="accent1"/>
                </a:solidFill>
              </a:rPr>
              <a:t>6.</a:t>
            </a:r>
            <a:r>
              <a:rPr lang="fa-IR" sz="1800" dirty="0"/>
              <a:t> سیستم راهبری شرکتی را می‌توان مجموعه قوانین، مقررات، نهادها و روش هایی تعریف کرد که تعیین می‌کنند شرکت ها چگونه و به نفع چه کسانی اداره می‌شوند ( مگینسون 1994 ). </a:t>
            </a:r>
            <a:endParaRPr lang="en-US" sz="1800" dirty="0"/>
          </a:p>
          <a:p>
            <a:pPr algn="r" rtl="1">
              <a:buNone/>
            </a:pPr>
            <a:r>
              <a:rPr lang="fa-IR" sz="1800" dirty="0">
                <a:solidFill>
                  <a:schemeClr val="accent1"/>
                </a:solidFill>
              </a:rPr>
              <a:t>7.</a:t>
            </a:r>
            <a:r>
              <a:rPr lang="fa-IR" sz="1800" dirty="0"/>
              <a:t>  راهبری شرکتی تنها مربوط به اداره عملیات شرکت نیست بلکه به هدایت، نظارت و کنترل اعمال مدیران اجرایی و پاسخگویی آنها به تمام ذینفعان شرکت (اجتماع)  نیز مربوط است  (تریگر 1984).</a:t>
            </a:r>
          </a:p>
          <a:p>
            <a:pPr algn="r" rtl="1">
              <a:buNone/>
            </a:pPr>
            <a:endParaRPr lang="en-US" sz="1800" dirty="0"/>
          </a:p>
          <a:p>
            <a:pPr algn="just" rtl="1">
              <a:buNone/>
            </a:pPr>
            <a:endParaRPr lang="en-US" sz="2000" dirty="0">
              <a:latin typeface="Arial" pitchFamily="34" charset="0"/>
              <a:cs typeface="Arial" pitchFamily="34" charset="0"/>
            </a:endParaRPr>
          </a:p>
        </p:txBody>
      </p:sp>
      <p:sp>
        <p:nvSpPr>
          <p:cNvPr id="3" name="TextBox 2">
            <a:extLst>
              <a:ext uri="{FF2B5EF4-FFF2-40B4-BE49-F238E27FC236}">
                <a16:creationId xmlns:a16="http://schemas.microsoft.com/office/drawing/2014/main" id="{65566BED-F234-4890-8C5A-CC7E35A8BDF6}"/>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621F3DCD-C854-4EDB-917B-6006AA71B550}"/>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extLst>
      <p:ext uri="{BB962C8B-B14F-4D97-AF65-F5344CB8AC3E}">
        <p14:creationId xmlns:p14="http://schemas.microsoft.com/office/powerpoint/2010/main" val="3889392577"/>
      </p:ext>
    </p:extLst>
  </p:cSld>
  <p:clrMapOvr>
    <a:masterClrMapping/>
  </p:clrMapOvr>
  <p:transition spd="slow">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504056"/>
          </a:xfrm>
        </p:spPr>
        <p:txBody>
          <a:bodyPr>
            <a:noAutofit/>
          </a:bodyPr>
          <a:lstStyle/>
          <a:p>
            <a:pPr algn="justLow" rtl="1">
              <a:lnSpc>
                <a:spcPct val="115000"/>
              </a:lnSpc>
            </a:pPr>
            <a:r>
              <a:rPr lang="fa-IR" sz="2800" b="1" dirty="0">
                <a:effectLst>
                  <a:outerShdw blurRad="38100" dist="38100" dir="2700000" algn="tl">
                    <a:srgbClr val="000000">
                      <a:alpha val="43137"/>
                    </a:srgbClr>
                  </a:outerShdw>
                </a:effectLst>
                <a:latin typeface="Arial" pitchFamily="34" charset="0"/>
                <a:ea typeface="Times New Roman"/>
                <a:cs typeface="Arial" pitchFamily="34" charset="0"/>
              </a:rPr>
              <a:t>اهمیت راهبری شرکتی :</a:t>
            </a:r>
            <a:endParaRPr lang="en-US" sz="2800" b="1" dirty="0">
              <a:effectLst>
                <a:outerShdw blurRad="38100" dist="38100" dir="2700000" algn="tl">
                  <a:srgbClr val="000000">
                    <a:alpha val="43137"/>
                  </a:srgbClr>
                </a:outerShdw>
              </a:effectLst>
              <a:latin typeface="Arial" pitchFamily="34" charset="0"/>
              <a:ea typeface="Times New Roman"/>
              <a:cs typeface="Arial" pitchFamily="34" charset="0"/>
            </a:endParaRPr>
          </a:p>
        </p:txBody>
      </p:sp>
      <p:sp>
        <p:nvSpPr>
          <p:cNvPr id="4" name="Content Placeholder 3"/>
          <p:cNvSpPr>
            <a:spLocks noGrp="1"/>
          </p:cNvSpPr>
          <p:nvPr>
            <p:ph idx="1"/>
          </p:nvPr>
        </p:nvSpPr>
        <p:spPr>
          <a:xfrm>
            <a:off x="323528" y="1340768"/>
            <a:ext cx="8568952" cy="5112568"/>
          </a:xfrm>
        </p:spPr>
        <p:txBody>
          <a:bodyPr>
            <a:noAutofit/>
          </a:bodyPr>
          <a:lstStyle/>
          <a:p>
            <a:pPr marL="0" indent="0" algn="just" rtl="1"/>
            <a:r>
              <a:rPr lang="fa-IR" sz="1800" dirty="0"/>
              <a:t>در اهمیت راهبری شرکتی برای موفقیت شرکت ها وایجاد رفاه اجتماعی شکی نیست. این موضوع با توجه به رخدادهای اخیر اهمیت بیشتری یافته است. فرو پاشی شرکت های بزرگ از قبیل انرون، ورلدکام و... (که موجب زیان بسیاری از سرمایه گذاران و ذینفعان شد و ناشی از سیستم های ضعیف راهبری شرکتی بود)، موجب تاکید بیش از پیش بر ضرورت ارتقا واصلاح راهبری شرکتی درسطح بین الملل شده است. به دنبال فروپاشی انرون و موارد مشابه دیگر، کشورهای سراسر دنیا سریعا به حوادث مشابه، واکنش بازدارنده نشان دادند. </a:t>
            </a:r>
          </a:p>
          <a:p>
            <a:pPr algn="just" rtl="1"/>
            <a:r>
              <a:rPr lang="fa-IR" sz="1800" dirty="0"/>
              <a:t>اهمیت راهبری شرکتی در جهان به آن حد است که موسسه رتبه بندی</a:t>
            </a:r>
            <a:r>
              <a:rPr lang="en-US" sz="1800" dirty="0"/>
              <a:t>poor </a:t>
            </a:r>
            <a:r>
              <a:rPr lang="fa-IR" sz="1800" dirty="0"/>
              <a:t>&amp;  </a:t>
            </a:r>
            <a:r>
              <a:rPr lang="en-US" sz="1800" dirty="0"/>
              <a:t>standard</a:t>
            </a:r>
            <a:r>
              <a:rPr lang="fa-IR" sz="1800" dirty="0"/>
              <a:t> معیارهای چهار گانه زیر را برای سنجش وضعیت راهبری شرکتی معرفی کرده است:</a:t>
            </a:r>
            <a:endParaRPr lang="en-US" sz="1800" dirty="0"/>
          </a:p>
          <a:p>
            <a:pPr algn="just" rtl="1">
              <a:buNone/>
            </a:pPr>
            <a:r>
              <a:rPr lang="fa-IR" sz="1800" dirty="0">
                <a:solidFill>
                  <a:schemeClr val="accent1"/>
                </a:solidFill>
              </a:rPr>
              <a:t>1-</a:t>
            </a:r>
            <a:r>
              <a:rPr lang="fa-IR" sz="1800" dirty="0"/>
              <a:t> ساختار مالکیت</a:t>
            </a:r>
            <a:endParaRPr lang="en-US" sz="1800" dirty="0"/>
          </a:p>
          <a:p>
            <a:pPr algn="just" rtl="1">
              <a:buNone/>
            </a:pPr>
            <a:r>
              <a:rPr lang="fa-IR" sz="1800" dirty="0">
                <a:solidFill>
                  <a:schemeClr val="accent1"/>
                </a:solidFill>
              </a:rPr>
              <a:t>2- </a:t>
            </a:r>
            <a:r>
              <a:rPr lang="fa-IR" sz="1800" dirty="0"/>
              <a:t>روابط ذینفعان مالی</a:t>
            </a:r>
          </a:p>
          <a:p>
            <a:pPr algn="just" rtl="1">
              <a:buNone/>
            </a:pPr>
            <a:r>
              <a:rPr lang="fa-IR" sz="1800" dirty="0">
                <a:solidFill>
                  <a:schemeClr val="accent1"/>
                </a:solidFill>
              </a:rPr>
              <a:t>3- </a:t>
            </a:r>
            <a:r>
              <a:rPr lang="fa-IR" sz="1800" dirty="0"/>
              <a:t>ساختار و عملکرد هیئت مدیره </a:t>
            </a:r>
            <a:endParaRPr lang="en-US" sz="1800" dirty="0"/>
          </a:p>
          <a:p>
            <a:pPr algn="just" rtl="1">
              <a:buNone/>
            </a:pPr>
            <a:r>
              <a:rPr lang="fa-IR" sz="1800" dirty="0">
                <a:solidFill>
                  <a:schemeClr val="accent1"/>
                </a:solidFill>
              </a:rPr>
              <a:t>4- </a:t>
            </a:r>
            <a:r>
              <a:rPr lang="fa-IR" sz="1800" dirty="0"/>
              <a:t>پاسخگویی شفافیت و افشای اطلاعات </a:t>
            </a:r>
            <a:endParaRPr lang="en-US" sz="1800" dirty="0"/>
          </a:p>
          <a:p>
            <a:r>
              <a:rPr lang="x-none" sz="1800"/>
              <a:t>Board Structure process  </a:t>
            </a:r>
            <a:endParaRPr lang="en-US" sz="1800" dirty="0"/>
          </a:p>
          <a:p>
            <a:r>
              <a:rPr lang="x-none" sz="1800"/>
              <a:t>and Financial Transparency Information Disclosure</a:t>
            </a:r>
            <a:endParaRPr lang="en-US" sz="1800" dirty="0"/>
          </a:p>
          <a:p>
            <a:r>
              <a:rPr lang="x-none" sz="1800"/>
              <a:t>Ownership structure</a:t>
            </a:r>
            <a:endParaRPr lang="en-US" sz="1800" dirty="0"/>
          </a:p>
          <a:p>
            <a:r>
              <a:rPr lang="x-none" sz="1800"/>
              <a:t>Financial stakeholder Relation</a:t>
            </a:r>
            <a:endParaRPr lang="en-US" sz="1800" dirty="0"/>
          </a:p>
          <a:p>
            <a:pPr marL="0" indent="0" algn="just" rtl="1"/>
            <a:endParaRPr lang="fa-IR" sz="2000" dirty="0"/>
          </a:p>
          <a:p>
            <a:pPr marL="0" indent="0" algn="just" rtl="1">
              <a:buNone/>
            </a:pPr>
            <a:endParaRPr lang="en-US" sz="2000" dirty="0">
              <a:latin typeface="Arial" pitchFamily="34" charset="0"/>
              <a:cs typeface="Arial" pitchFamily="34" charset="0"/>
            </a:endParaRPr>
          </a:p>
        </p:txBody>
      </p:sp>
      <p:sp>
        <p:nvSpPr>
          <p:cNvPr id="5" name="TextBox 4">
            <a:extLst>
              <a:ext uri="{FF2B5EF4-FFF2-40B4-BE49-F238E27FC236}">
                <a16:creationId xmlns:a16="http://schemas.microsoft.com/office/drawing/2014/main" id="{4A8F6CD6-D602-4736-95BB-BB5324CE759B}"/>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6" name="TextBox 5">
            <a:extLst>
              <a:ext uri="{FF2B5EF4-FFF2-40B4-BE49-F238E27FC236}">
                <a16:creationId xmlns:a16="http://schemas.microsoft.com/office/drawing/2014/main" id="{49C8A990-3FBF-47D3-92A4-1B521AD872E1}"/>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extLst>
      <p:ext uri="{BB962C8B-B14F-4D97-AF65-F5344CB8AC3E}">
        <p14:creationId xmlns:p14="http://schemas.microsoft.com/office/powerpoint/2010/main" val="1391189941"/>
      </p:ext>
    </p:extLst>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marL="514350" indent="-514350" algn="r" rtl="1">
              <a:buFont typeface="+mj-lt"/>
              <a:buAutoNum type="arabicPeriod"/>
            </a:pPr>
            <a:r>
              <a:rPr lang="fa-IR" sz="1800" dirty="0"/>
              <a:t>خصوصی سازی میزان راهبری شرکتی را در بخش هایی که قبلا در اختیار دولت بوده است افزایش داده است و شرکت ها ناچارند که برای تامین سرمایه به بازار متوسل شوند، بنابراین تلاش کرده اند تا در بورس پذیرفته شوند.</a:t>
            </a:r>
          </a:p>
          <a:p>
            <a:pPr marL="514350" indent="-514350" algn="r" rtl="1">
              <a:buFont typeface="+mj-lt"/>
              <a:buAutoNum type="arabicPeriod"/>
            </a:pPr>
            <a:r>
              <a:rPr lang="fa-IR" sz="1800" dirty="0"/>
              <a:t>به دلیل پیشرفت های تکنولوژی، آزاد سازی بازارهای مالی، آزادسازی معاملات و سایر اصلاحات ساختاری به ویژه</a:t>
            </a:r>
            <a:r>
              <a:rPr lang="en-US" sz="1800" dirty="0"/>
              <a:t> </a:t>
            </a:r>
            <a:r>
              <a:rPr lang="fa-IR" sz="1800" dirty="0"/>
              <a:t>در زمینه مقررات زدایی بخش قیمت گذاری وحذف محدودیت های مربوط به مالکیت، نحوه سرمایه در میان شرکت های ملی و فرعی و اصلی پیچیدگی های خاص خود را یافته است.</a:t>
            </a:r>
          </a:p>
          <a:p>
            <a:pPr marL="514350" indent="-514350" algn="r" rtl="1">
              <a:buFont typeface="+mj-lt"/>
              <a:buAutoNum type="arabicPeriod"/>
            </a:pPr>
            <a:r>
              <a:rPr lang="fa-IR" sz="1800" dirty="0"/>
              <a:t>حرکت سرمایه از مالکیت شخصی به سمت مالکیت شرکتی افزایش یافته ونقش واسطه های مالی بیشتر شده است. به عبارت دیگر نقش دیگر سرمایه گذاران نهادی در بسیاری از کشورهای پررنگ تر شده است.</a:t>
            </a:r>
          </a:p>
          <a:p>
            <a:pPr marL="514350" indent="-514350" algn="r" rtl="1">
              <a:buFont typeface="+mj-lt"/>
              <a:buAutoNum type="arabicPeriod"/>
            </a:pPr>
            <a:r>
              <a:rPr lang="fa-IR" sz="1800" dirty="0"/>
              <a:t>برنامه های اصلاحی در زمینه مسائل مالی موجب شکل گیری مجدد این بخش از اقتصاد داخلی و خارجی کشورها شده است. گرچه قوانین فعلی راهبری شرکتی جایگزین قوانین پیشین شده است، اما سازگاری های لازم را نداشته و تعارضاتی را نیز ایجاد کرده است.</a:t>
            </a:r>
          </a:p>
          <a:p>
            <a:pPr marL="514350" indent="-514350" algn="r" rtl="1">
              <a:buFont typeface="+mj-lt"/>
              <a:buAutoNum type="arabicPeriod"/>
            </a:pPr>
            <a:r>
              <a:rPr lang="fa-IR" sz="1800" dirty="0"/>
              <a:t>افزایش انسجام مالی در سطح بین المللی و گردش سرمایه گذاری و معاملات سبب بروز مسائلی در سطح بین المللی شده است. با توجه به موارد بالا، نقش راهبری شرکتی در توسعه اقتصادی را می توان در سایر بخش ها جست و جو نمود. برای نمونه میزان اهمیت تامین مالی، عناصر سیستم مالی، حق مالکیت و رقابت، از مواردی هستند که بر اساس آنها می توان نقش راهبری شرکتی را در توسعه اقتصادی مشاهده کرد.</a:t>
            </a:r>
            <a:endParaRPr lang="en-US" sz="1800" dirty="0"/>
          </a:p>
        </p:txBody>
      </p:sp>
      <p:sp>
        <p:nvSpPr>
          <p:cNvPr id="4" name="TextBox 3">
            <a:extLst>
              <a:ext uri="{FF2B5EF4-FFF2-40B4-BE49-F238E27FC236}">
                <a16:creationId xmlns:a16="http://schemas.microsoft.com/office/drawing/2014/main" id="{5887A8B6-892C-4FC2-BE2B-D3FEBA422975}"/>
              </a:ext>
            </a:extLst>
          </p:cNvPr>
          <p:cNvSpPr txBox="1"/>
          <p:nvPr/>
        </p:nvSpPr>
        <p:spPr>
          <a:xfrm>
            <a:off x="76200" y="6483955"/>
            <a:ext cx="4628560" cy="369332"/>
          </a:xfrm>
          <a:prstGeom prst="rect">
            <a:avLst/>
          </a:prstGeom>
          <a:noFill/>
        </p:spPr>
        <p:txBody>
          <a:bodyPr wrap="square">
            <a:spAutoFit/>
          </a:bodyPr>
          <a:lstStyle/>
          <a:p>
            <a:r>
              <a:rPr lang="en-US" dirty="0">
                <a:latin typeface="+mj-lt"/>
              </a:rPr>
              <a:t>www.irhesabdaran.ir</a:t>
            </a:r>
          </a:p>
        </p:txBody>
      </p:sp>
      <p:sp>
        <p:nvSpPr>
          <p:cNvPr id="5" name="TextBox 4">
            <a:extLst>
              <a:ext uri="{FF2B5EF4-FFF2-40B4-BE49-F238E27FC236}">
                <a16:creationId xmlns:a16="http://schemas.microsoft.com/office/drawing/2014/main" id="{EE2F92CE-0129-46D7-BACD-FE5B044B4E41}"/>
              </a:ext>
            </a:extLst>
          </p:cNvPr>
          <p:cNvSpPr txBox="1"/>
          <p:nvPr/>
        </p:nvSpPr>
        <p:spPr>
          <a:xfrm>
            <a:off x="6448720" y="-75200"/>
            <a:ext cx="4628560" cy="369332"/>
          </a:xfrm>
          <a:prstGeom prst="rect">
            <a:avLst/>
          </a:prstGeom>
          <a:noFill/>
        </p:spPr>
        <p:txBody>
          <a:bodyPr wrap="square">
            <a:spAutoFit/>
          </a:bodyPr>
          <a:lstStyle/>
          <a:p>
            <a:r>
              <a:rPr lang="en-US" dirty="0">
                <a:latin typeface="+mj-lt"/>
              </a:rPr>
              <a:t>www.irhesabdaran.ir</a:t>
            </a:r>
          </a:p>
        </p:txBody>
      </p:sp>
    </p:spTree>
  </p:cSld>
  <p:clrMapOvr>
    <a:masterClrMapping/>
  </p:clrMapOvr>
  <p:transition>
    <p:cover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1376</TotalTime>
  <Words>3507</Words>
  <Application>Microsoft Office PowerPoint</Application>
  <PresentationFormat>On-screen Show (4:3)</PresentationFormat>
  <Paragraphs>200</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Constantia</vt:lpstr>
      <vt:lpstr>Tahoma</vt:lpstr>
      <vt:lpstr>Wingdings</vt:lpstr>
      <vt:lpstr>Wingdings 2</vt:lpstr>
      <vt:lpstr>Flow</vt:lpstr>
      <vt:lpstr>PowerPoint Presentation</vt:lpstr>
      <vt:lpstr>فهرست مطالب :</vt:lpstr>
      <vt:lpstr>مقدمه :</vt:lpstr>
      <vt:lpstr>PowerPoint Presentation</vt:lpstr>
      <vt:lpstr>PowerPoint Presentation</vt:lpstr>
      <vt:lpstr>طیف تعاریف حاکمیت شرکتی :</vt:lpstr>
      <vt:lpstr>PowerPoint Presentation</vt:lpstr>
      <vt:lpstr>اهمیت راهبری شرکتی :</vt:lpstr>
      <vt:lpstr>PowerPoint Presentation</vt:lpstr>
      <vt:lpstr>فروپاشی انرون :</vt:lpstr>
      <vt:lpstr>PowerPoint Presentation</vt:lpstr>
      <vt:lpstr>اصول نظام راهبری شرکت :</vt:lpstr>
      <vt:lpstr>ضرورت به كارگيري نظام راهبري شركتي: </vt:lpstr>
      <vt:lpstr>PowerPoint Presentation</vt:lpstr>
      <vt:lpstr>اركان نظام راهبري شركتي: </vt:lpstr>
      <vt:lpstr>اصول حاكميت شركتي  منتشر شده در سطح جهاني: </vt:lpstr>
      <vt:lpstr>PowerPoint Presentation</vt:lpstr>
      <vt:lpstr>مزاياي حاكميت شركتي: </vt:lpstr>
      <vt:lpstr>تئوري هاي حاكميت شركتي:</vt:lpstr>
      <vt:lpstr>PowerPoint Presentation</vt:lpstr>
      <vt:lpstr>PowerPoint Presentation</vt:lpstr>
      <vt:lpstr>طبقه بندي سيستم حاكميت شركتي : </vt:lpstr>
      <vt:lpstr>روند كار  بر روي حاكميت شركتي در ايران:  </vt:lpstr>
      <vt:lpstr>PowerPoint Presentation</vt:lpstr>
      <vt:lpstr> نهادهاي نظارتي در شركتهاي ايراني : </vt:lpstr>
      <vt:lpstr>نتيجه گيري : </vt:lpstr>
      <vt:lpstr>PowerPoint Presentation</vt:lpstr>
      <vt:lpstr>PowerPoint Presentation</vt:lpstr>
      <vt:lpstr>با تشکر از استاد گرامی جناب آقای دکتر شمس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نقش اندازه گیری در حسابداری</dc:title>
  <dc:creator>Rene</dc:creator>
  <cp:lastModifiedBy>nabizadeh73</cp:lastModifiedBy>
  <cp:revision>274</cp:revision>
  <dcterms:created xsi:type="dcterms:W3CDTF">2011-10-02T04:01:07Z</dcterms:created>
  <dcterms:modified xsi:type="dcterms:W3CDTF">2023-10-10T22:58:38Z</dcterms:modified>
</cp:coreProperties>
</file>