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8272"/>
    <a:srgbClr val="7E42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4E1B2D2-09D2-4B33-9F03-9CF1A6B713A3}" type="datetimeFigureOut">
              <a:rPr lang="en-US" smtClean="0"/>
              <a:pPr/>
              <a:t>10/11/2023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F085EC3-1310-4337-9577-D80401E2A4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E1B2D2-09D2-4B33-9F03-9CF1A6B713A3}"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85EC3-1310-4337-9577-D80401E2A4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E1B2D2-09D2-4B33-9F03-9CF1A6B713A3}"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85EC3-1310-4337-9577-D80401E2A4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E1B2D2-09D2-4B33-9F03-9CF1A6B713A3}"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85EC3-1310-4337-9577-D80401E2A4BE}"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E1B2D2-09D2-4B33-9F03-9CF1A6B713A3}"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85EC3-1310-4337-9577-D80401E2A4B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E1B2D2-09D2-4B33-9F03-9CF1A6B713A3}"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85EC3-1310-4337-9577-D80401E2A4BE}"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4E1B2D2-09D2-4B33-9F03-9CF1A6B713A3}" type="datetimeFigureOut">
              <a:rPr lang="en-US" smtClean="0"/>
              <a:pPr/>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85EC3-1310-4337-9577-D80401E2A4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4E1B2D2-09D2-4B33-9F03-9CF1A6B713A3}" type="datetimeFigureOut">
              <a:rPr lang="en-US" smtClean="0"/>
              <a:pPr/>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85EC3-1310-4337-9577-D80401E2A4BE}"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1B2D2-09D2-4B33-9F03-9CF1A6B713A3}" type="datetimeFigureOut">
              <a:rPr lang="en-US" smtClean="0"/>
              <a:pPr/>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85EC3-1310-4337-9577-D80401E2A4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4E1B2D2-09D2-4B33-9F03-9CF1A6B713A3}"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85EC3-1310-4337-9577-D80401E2A4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4E1B2D2-09D2-4B33-9F03-9CF1A6B713A3}" type="datetimeFigureOut">
              <a:rPr lang="en-US" smtClean="0"/>
              <a:pPr/>
              <a:t>10/11/2023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F085EC3-1310-4337-9577-D80401E2A4B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4E1B2D2-09D2-4B33-9F03-9CF1A6B713A3}" type="datetimeFigureOut">
              <a:rPr lang="en-US" smtClean="0"/>
              <a:pPr/>
              <a:t>10/11/2023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F085EC3-1310-4337-9577-D80401E2A4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0"/>
            <a:ext cx="8929718" cy="5214950"/>
          </a:xfrm>
        </p:spPr>
        <p:txBody>
          <a:bodyPr>
            <a:normAutofit fontScale="90000"/>
          </a:bodyPr>
          <a:lstStyle/>
          <a:p>
            <a:pPr algn="ctr" rtl="1"/>
            <a:r>
              <a:rPr lang="fa-IR" sz="1800" dirty="0">
                <a:cs typeface="B Titr" pitchFamily="2" charset="-78"/>
              </a:rPr>
              <a:t>«بسمه تعالی»</a:t>
            </a:r>
            <a:br>
              <a:rPr lang="fa-IR" sz="1800" dirty="0">
                <a:cs typeface="B Titr" pitchFamily="2" charset="-78"/>
              </a:rPr>
            </a:br>
            <a:br>
              <a:rPr lang="fa-IR" sz="1800" dirty="0">
                <a:cs typeface="B Titr" pitchFamily="2" charset="-78"/>
              </a:rPr>
            </a:br>
            <a:br>
              <a:rPr lang="fa-IR" sz="1800" dirty="0">
                <a:cs typeface="B Titr" pitchFamily="2" charset="-78"/>
              </a:rPr>
            </a:br>
            <a:br>
              <a:rPr lang="fa-IR" sz="1800" dirty="0">
                <a:cs typeface="B Titr" pitchFamily="2" charset="-78"/>
              </a:rPr>
            </a:br>
            <a:br>
              <a:rPr lang="fa-IR" sz="1800" dirty="0">
                <a:cs typeface="B Titr" pitchFamily="2" charset="-78"/>
              </a:rPr>
            </a:br>
            <a:r>
              <a:rPr lang="fa-IR" sz="3600" dirty="0">
                <a:cs typeface="B Titr" pitchFamily="2" charset="-78"/>
              </a:rPr>
              <a:t>نام درس</a:t>
            </a:r>
            <a:br>
              <a:rPr lang="fa-IR" sz="3600" dirty="0">
                <a:cs typeface="B Titr" pitchFamily="2" charset="-78"/>
              </a:rPr>
            </a:br>
            <a:r>
              <a:rPr lang="fa-IR" sz="3600" dirty="0">
                <a:cs typeface="B Titr" pitchFamily="2" charset="-78"/>
              </a:rPr>
              <a:t>تئوری حسابداری 2</a:t>
            </a:r>
            <a:br>
              <a:rPr lang="fa-IR" sz="3600" dirty="0">
                <a:cs typeface="B Titr" pitchFamily="2" charset="-78"/>
              </a:rPr>
            </a:br>
            <a:br>
              <a:rPr lang="fa-IR" sz="4400" dirty="0">
                <a:cs typeface="B Titr" pitchFamily="2" charset="-78"/>
              </a:rPr>
            </a:br>
            <a:r>
              <a:rPr lang="fa-IR" sz="3200" dirty="0">
                <a:cs typeface="B Zar" pitchFamily="2" charset="-78"/>
              </a:rPr>
              <a:t>نام استاد:دکتر زارعی</a:t>
            </a:r>
            <a:br>
              <a:rPr lang="fa-IR" sz="3200" dirty="0">
                <a:cs typeface="B Zar" pitchFamily="2" charset="-78"/>
              </a:rPr>
            </a:br>
            <a:r>
              <a:rPr lang="fa-IR" sz="3200" dirty="0">
                <a:cs typeface="B Zar" pitchFamily="2" charset="-78"/>
              </a:rPr>
              <a:t>نام دانشجو:مجید حسن زاده</a:t>
            </a:r>
            <a:br>
              <a:rPr lang="fa-IR" sz="3200" dirty="0">
                <a:cs typeface="B Zar" pitchFamily="2" charset="-78"/>
              </a:rPr>
            </a:br>
            <a:r>
              <a:rPr lang="fa-IR" sz="3200" dirty="0">
                <a:cs typeface="B Zar" pitchFamily="2" charset="-78"/>
              </a:rPr>
              <a:t>مبحث ارائه :</a:t>
            </a:r>
            <a:br>
              <a:rPr lang="fa-IR" sz="3200" dirty="0">
                <a:cs typeface="B Zar" pitchFamily="2" charset="-78"/>
              </a:rPr>
            </a:br>
            <a:r>
              <a:rPr lang="fa-IR" sz="3200" dirty="0">
                <a:cs typeface="B Zar" pitchFamily="2" charset="-78"/>
              </a:rPr>
              <a:t>فصل 22کتاب هندریکسن-حقوق صاحبان سهام(مالکانه )-بخش اول</a:t>
            </a:r>
            <a:br>
              <a:rPr lang="fa-IR" sz="1800" dirty="0">
                <a:cs typeface="B Titr" pitchFamily="2" charset="-78"/>
              </a:rPr>
            </a:br>
            <a:endParaRPr lang="en-US" sz="1800" dirty="0">
              <a:cs typeface="B Titr" pitchFamily="2" charset="-78"/>
            </a:endParaRPr>
          </a:p>
        </p:txBody>
      </p:sp>
      <p:sp>
        <p:nvSpPr>
          <p:cNvPr id="3" name="Subtitle 2"/>
          <p:cNvSpPr>
            <a:spLocks noGrp="1"/>
          </p:cNvSpPr>
          <p:nvPr>
            <p:ph type="subTitle" idx="1"/>
          </p:nvPr>
        </p:nvSpPr>
        <p:spPr>
          <a:xfrm>
            <a:off x="1928794" y="5072074"/>
            <a:ext cx="6572296" cy="1285884"/>
          </a:xfrm>
        </p:spPr>
        <p:txBody>
          <a:bodyPr>
            <a:normAutofit fontScale="25000" lnSpcReduction="20000"/>
          </a:bodyPr>
          <a:lstStyle/>
          <a:p>
            <a:pPr algn="r" rtl="1"/>
            <a:r>
              <a:rPr lang="fo-FO" sz="4300" dirty="0">
                <a:solidFill>
                  <a:schemeClr val="tx1"/>
                </a:solidFill>
                <a:cs typeface="B Zar" pitchFamily="2" charset="-78"/>
              </a:rPr>
              <a:t> </a:t>
            </a:r>
            <a:endParaRPr lang="en-US" sz="4300" dirty="0">
              <a:solidFill>
                <a:schemeClr val="tx1"/>
              </a:solidFill>
              <a:cs typeface="B Zar" pitchFamily="2" charset="-78"/>
            </a:endParaRPr>
          </a:p>
          <a:p>
            <a:pPr algn="r"/>
            <a:r>
              <a:rPr lang="en-US" sz="4300" dirty="0">
                <a:solidFill>
                  <a:schemeClr val="tx1"/>
                </a:solidFill>
                <a:cs typeface="B Zar" pitchFamily="2" charset="-78"/>
              </a:rPr>
              <a:t> </a:t>
            </a:r>
          </a:p>
          <a:p>
            <a:pPr algn="r"/>
            <a:r>
              <a:rPr lang="en-US" sz="4300" dirty="0">
                <a:solidFill>
                  <a:schemeClr val="tx1"/>
                </a:solidFill>
                <a:cs typeface="B Zar" pitchFamily="2" charset="-78"/>
              </a:rPr>
              <a:t> </a:t>
            </a:r>
          </a:p>
          <a:p>
            <a:r>
              <a:rPr lang="en-US" dirty="0"/>
              <a:t> </a:t>
            </a:r>
          </a:p>
          <a:p>
            <a:pPr algn="l" rtl="1"/>
            <a:r>
              <a:rPr lang="en-US" dirty="0"/>
              <a:t> </a:t>
            </a:r>
          </a:p>
          <a:p>
            <a:r>
              <a:rPr lang="fo-FO" dirty="0"/>
              <a:t> </a:t>
            </a:r>
            <a:endParaRPr lang="en-US" dirty="0"/>
          </a:p>
          <a:p>
            <a:r>
              <a:rPr lang="en-US" dirty="0"/>
              <a:t> </a:t>
            </a:r>
          </a:p>
          <a:p>
            <a:r>
              <a:rPr lang="en-US" dirty="0"/>
              <a:t> </a:t>
            </a:r>
          </a:p>
          <a:p>
            <a:r>
              <a:rPr lang="en-US" dirty="0"/>
              <a:t> </a:t>
            </a:r>
          </a:p>
          <a:p>
            <a:r>
              <a:rPr lang="en-US" dirty="0"/>
              <a:t> </a:t>
            </a:r>
          </a:p>
          <a:p>
            <a:r>
              <a:rPr lang="en-US" dirty="0"/>
              <a:t> </a:t>
            </a:r>
          </a:p>
          <a:p>
            <a:endParaRPr lang="en-US" dirty="0"/>
          </a:p>
        </p:txBody>
      </p:sp>
      <p:sp>
        <p:nvSpPr>
          <p:cNvPr id="4" name="TextBox 3">
            <a:extLst>
              <a:ext uri="{FF2B5EF4-FFF2-40B4-BE49-F238E27FC236}">
                <a16:creationId xmlns:a16="http://schemas.microsoft.com/office/drawing/2014/main" id="{791478BA-C8D7-42F3-81B6-F0938C90AF09}"/>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1"/>
            <a:ext cx="8229600" cy="6215106"/>
          </a:xfrm>
        </p:spPr>
        <p:txBody>
          <a:bodyPr>
            <a:normAutofit fontScale="55000" lnSpcReduction="20000"/>
          </a:bodyPr>
          <a:lstStyle/>
          <a:p>
            <a:pPr algn="just" rtl="1">
              <a:lnSpc>
                <a:spcPct val="170000"/>
              </a:lnSpc>
              <a:buFont typeface="Wingdings" pitchFamily="2" charset="2"/>
              <a:buChar char="v"/>
            </a:pPr>
            <a:r>
              <a:rPr lang="fa-IR" sz="3400" dirty="0">
                <a:cs typeface="B Zar" pitchFamily="2" charset="-78"/>
              </a:rPr>
              <a:t>یک بعد دیگر تفکیک شخصیت،تفکیک شخصیت مدیران از مالکان می‏باشد. از آنجایی که یکی از اهداف گزارشگری مالی ارزیابی وظیفه مباشرتی مدیران می‏باشد لذا روش بهای تمام شده مناسب‏تر است.</a:t>
            </a:r>
            <a:endParaRPr lang="en-US" sz="3400" dirty="0">
              <a:cs typeface="B Zar" pitchFamily="2" charset="-78"/>
            </a:endParaRPr>
          </a:p>
          <a:p>
            <a:pPr algn="just" rtl="1">
              <a:lnSpc>
                <a:spcPct val="170000"/>
              </a:lnSpc>
              <a:buNone/>
            </a:pPr>
            <a:r>
              <a:rPr lang="fa-IR" sz="3400" dirty="0">
                <a:cs typeface="B Zar" pitchFamily="2" charset="-78"/>
              </a:rPr>
              <a:t>درآمدها خالص افزایش در دارایی‏ها و هزینه‏ها خالص کاهش دارایی‏ها تعریف شده است. از آنجایی که درآمدها متعلق به شرکت می‏باشد پس سود که از تفاوت درآمدها و هزینه‏ها بدست می‏آید متعلق به شرکت است نه مالک.</a:t>
            </a:r>
            <a:endParaRPr lang="en-US" sz="3400" dirty="0">
              <a:cs typeface="B Zar" pitchFamily="2" charset="-78"/>
            </a:endParaRPr>
          </a:p>
          <a:p>
            <a:pPr algn="just" rtl="1">
              <a:lnSpc>
                <a:spcPct val="170000"/>
              </a:lnSpc>
              <a:buNone/>
            </a:pPr>
            <a:r>
              <a:rPr lang="fa-IR" sz="3400" b="1" dirty="0">
                <a:cs typeface="B Zar" pitchFamily="2" charset="-78"/>
              </a:rPr>
              <a:t>-</a:t>
            </a:r>
            <a:r>
              <a:rPr lang="fa-IR" sz="3400" dirty="0">
                <a:cs typeface="B Zar" pitchFamily="2" charset="-78"/>
              </a:rPr>
              <a:t> در محاسبه </a:t>
            </a:r>
            <a:r>
              <a:rPr lang="fo-FO" sz="3400" dirty="0">
                <a:cs typeface="B Zar" pitchFamily="2" charset="-78"/>
              </a:rPr>
              <a:t>EPS</a:t>
            </a:r>
            <a:r>
              <a:rPr lang="fa-IR" sz="3400" dirty="0">
                <a:cs typeface="B Zar" pitchFamily="2" charset="-78"/>
              </a:rPr>
              <a:t> سود خالص تقسیم بر تعداد سهام عادی می‏شود و برای آن تفسیر می‏کنیم که سود هر سهم سهامداران چه میزان می‏باشد چون سود متعلق به شرکت است و نه سهامدار پس محاسبه سود هر سهم براساس این تئوری توجیح منطقی ندارد.</a:t>
            </a:r>
            <a:endParaRPr lang="en-US" sz="3400" dirty="0">
              <a:cs typeface="B Zar" pitchFamily="2" charset="-78"/>
            </a:endParaRPr>
          </a:p>
          <a:p>
            <a:pPr algn="just" rtl="1">
              <a:lnSpc>
                <a:spcPct val="170000"/>
              </a:lnSpc>
              <a:buNone/>
            </a:pPr>
            <a:r>
              <a:rPr lang="fa-IR" sz="3400" dirty="0">
                <a:cs typeface="B Zar" pitchFamily="2" charset="-78"/>
              </a:rPr>
              <a:t>طبق این تئوری هزینه بهره پیش از آنکه هزینه تلقی گردد توزیعی از درآمد واحد تجاری است. </a:t>
            </a:r>
            <a:r>
              <a:rPr lang="fa-IR" sz="3400" dirty="0">
                <a:solidFill>
                  <a:srgbClr val="C00000"/>
                </a:solidFill>
                <a:cs typeface="B Zar" pitchFamily="2" charset="-78"/>
              </a:rPr>
              <a:t>در واقع </a:t>
            </a:r>
            <a:r>
              <a:rPr lang="fa-IR" sz="3400" dirty="0">
                <a:cs typeface="B Zar" pitchFamily="2" charset="-78"/>
              </a:rPr>
              <a:t>در این تئوری کلیه موارد توزیع یا تخصیص یافته به دارندگان حقوق مالی واحد تجاری ( بستانکاران و مالکان )نوعی تقسیم درآمد یا سود می‏باشد اما مالیات بردرآمد بعنوان توزیع درآمد تلقی نمی‏شود بلکه بعنوان هزینه واحد تجاری محسوب می‏گردد.</a:t>
            </a:r>
          </a:p>
          <a:p>
            <a:pPr algn="r" rtl="1">
              <a:buNone/>
            </a:pPr>
            <a:endParaRPr lang="en-US" dirty="0">
              <a:cs typeface="B Zar" pitchFamily="2" charset="-78"/>
            </a:endParaRPr>
          </a:p>
        </p:txBody>
      </p:sp>
      <p:sp>
        <p:nvSpPr>
          <p:cNvPr id="4" name="TextBox 3">
            <a:extLst>
              <a:ext uri="{FF2B5EF4-FFF2-40B4-BE49-F238E27FC236}">
                <a16:creationId xmlns:a16="http://schemas.microsoft.com/office/drawing/2014/main" id="{A12CE4E7-C3F3-4D37-A291-260018398BA9}"/>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algn="just" rtl="1">
              <a:buFont typeface="Wingdings" pitchFamily="2" charset="2"/>
              <a:buChar char="v"/>
            </a:pPr>
            <a:r>
              <a:rPr lang="fa-IR" sz="2400" dirty="0">
                <a:cs typeface="B Zar" pitchFamily="2" charset="-78"/>
              </a:rPr>
              <a:t>استفاده از روش بهای تمام شده در ثبت سرمایه‏گذاریهای بلندمدت براساس این تئوری می‏باشد چون سرمایه‏گذاری به بهای تمام شده ثبت می‏گرددو تغییرات در ارزش شرکت سرمایه‏پذیر شناسایی نمی‏گردد. سود سرمایه‏گذاری در زمانی که از حقوق صاحبان سرمایه شرکت سرمایه‏پذیر جدا شود (تقسیم گردد) ثبت خواهد شد. تهیه صورت‏های مالی تلفیقی براساس این تئوری توجیح نظری دارد. استفاده از اصل بهای تمام شده، اصل تحقق درآمد و اصل تطابق براساس این تئوری می‏باشد.</a:t>
            </a:r>
            <a:endParaRPr lang="en-US" sz="2400" dirty="0">
              <a:cs typeface="B Zar" pitchFamily="2" charset="-78"/>
            </a:endParaRPr>
          </a:p>
          <a:p>
            <a:pPr algn="just" rtl="1">
              <a:buNone/>
            </a:pPr>
            <a:endParaRPr lang="fa-IR" sz="2400" dirty="0">
              <a:cs typeface="B Zar" pitchFamily="2" charset="-78"/>
            </a:endParaRPr>
          </a:p>
          <a:p>
            <a:pPr algn="just" rtl="1">
              <a:buFont typeface="Wingdings" pitchFamily="2" charset="2"/>
              <a:buChar char="v"/>
            </a:pPr>
            <a:r>
              <a:rPr lang="fa-IR" sz="2400" dirty="0">
                <a:cs typeface="B Zar" pitchFamily="2" charset="-78"/>
              </a:rPr>
              <a:t>تئوری‏های مالکیت و تفکیک شخصیت به ارزشیابی‏های متفاوتی از دارایی‏ها منجر شده‏اند. در تئوری اول دارایی‏ها باید با ارزش‏های جاری اندازه‏گیری و گزارش شوند چرا که دارندگان حقوق مالی به دنبال خالص ثروت خود و گزارش آن می‏باشند اما در تئوری دوم از آنجایی که تاکید بر پاسخگویی در برابر مالکان و دیگر دارندگان حقوق هستیم روش بهای تمام شده برای اندازه‏گیری دارایی‏ها مناسب‏تر است. محاسبه </a:t>
            </a:r>
            <a:r>
              <a:rPr lang="fo-FO" sz="2400" dirty="0">
                <a:cs typeface="B Zar" pitchFamily="2" charset="-78"/>
              </a:rPr>
              <a:t>EPS</a:t>
            </a:r>
            <a:r>
              <a:rPr lang="fa-IR" sz="2400" dirty="0">
                <a:cs typeface="B Zar" pitchFamily="2" charset="-78"/>
              </a:rPr>
              <a:t> در این تئوری توجیح نظری نخواهد داشت چون سود متعلق به شرکت است نه سهامداران. شکل فعلی گزارشگری حقوق صاحبان سهام براساس این تئوری است. </a:t>
            </a:r>
            <a:endParaRPr lang="en-US" sz="2400" dirty="0">
              <a:cs typeface="B Zar" pitchFamily="2" charset="-78"/>
            </a:endParaRPr>
          </a:p>
          <a:p>
            <a:pPr algn="r" rtl="1">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00"/>
            <a:ext cx="8229600" cy="4948068"/>
          </a:xfrm>
        </p:spPr>
        <p:txBody>
          <a:bodyPr>
            <a:normAutofit fontScale="70000" lnSpcReduction="20000"/>
          </a:bodyPr>
          <a:lstStyle/>
          <a:p>
            <a:pPr algn="just" rtl="1">
              <a:buFont typeface="Wingdings" pitchFamily="2" charset="2"/>
              <a:buChar char="v"/>
            </a:pPr>
            <a:r>
              <a:rPr lang="fa-IR" dirty="0">
                <a:cs typeface="B Zar" pitchFamily="2" charset="-78"/>
              </a:rPr>
              <a:t>تئوریسین حسابداری آقای </a:t>
            </a:r>
            <a:r>
              <a:rPr lang="fo-FO" dirty="0">
                <a:cs typeface="B Zar" pitchFamily="2" charset="-78"/>
              </a:rPr>
              <a:t>Paton </a:t>
            </a:r>
            <a:r>
              <a:rPr lang="fa-IR" dirty="0">
                <a:cs typeface="B Zar" pitchFamily="2" charset="-78"/>
              </a:rPr>
              <a:t>از تئوری حقوق باقیمانده به عنوان یکی از چندین نوع تئوری حقوق مالکیت اشاره می کند.در تئوری تفکیک شخصیت سهامدار همانند سایر دارندگان حقوق در شرکت، دارای حق می‏باشد ولی سهامدار را به عنوان مالک شرکت نمی‏شناسد. </a:t>
            </a:r>
            <a:r>
              <a:rPr lang="fo-FO" dirty="0">
                <a:cs typeface="B Zar" pitchFamily="2" charset="-78"/>
              </a:rPr>
              <a:t>Patan</a:t>
            </a:r>
            <a:r>
              <a:rPr lang="fa-IR" dirty="0">
                <a:cs typeface="B Zar" pitchFamily="2" charset="-78"/>
              </a:rPr>
              <a:t> بر ارتباط خاص سهامداران عادی در شرکت تاکید دارد و معتقد است اکثر وقت حسابداران صرف تهیه گزارش برای این دسته از دارندگان حقوق می‏باشد.</a:t>
            </a:r>
            <a:endParaRPr lang="en-US" dirty="0">
              <a:cs typeface="B Zar" pitchFamily="2" charset="-78"/>
            </a:endParaRPr>
          </a:p>
          <a:p>
            <a:pPr algn="just" rtl="1">
              <a:buFont typeface="Wingdings" pitchFamily="2" charset="2"/>
              <a:buChar char="ü"/>
            </a:pPr>
            <a:r>
              <a:rPr lang="fa-IR" b="1" dirty="0">
                <a:solidFill>
                  <a:srgbClr val="0070C0"/>
                </a:solidFill>
                <a:cs typeface="B Zar" pitchFamily="2" charset="-78"/>
              </a:rPr>
              <a:t>براساس این تئوری سهامداران عادی به عنوان مرکز ثقل و وارثان نهایی شرکت می‏باشند. </a:t>
            </a:r>
          </a:p>
          <a:p>
            <a:pPr algn="just" rtl="1">
              <a:lnSpc>
                <a:spcPct val="170000"/>
              </a:lnSpc>
              <a:buNone/>
            </a:pPr>
            <a:r>
              <a:rPr lang="fa-IR" dirty="0">
                <a:cs typeface="B Zar" pitchFamily="2" charset="-78"/>
              </a:rPr>
              <a:t>براساس این تئوری معادله حسابداری به شرح زیر خواهد بود.</a:t>
            </a:r>
            <a:endParaRPr lang="en-US" dirty="0">
              <a:cs typeface="B Zar" pitchFamily="2" charset="-78"/>
            </a:endParaRPr>
          </a:p>
          <a:p>
            <a:pPr algn="r" rtl="1">
              <a:lnSpc>
                <a:spcPct val="170000"/>
              </a:lnSpc>
              <a:buNone/>
            </a:pPr>
            <a:r>
              <a:rPr lang="fa-IR" dirty="0">
                <a:solidFill>
                  <a:schemeClr val="accent4">
                    <a:lumMod val="50000"/>
                  </a:schemeClr>
                </a:solidFill>
                <a:cs typeface="B Zar" pitchFamily="2" charset="-78"/>
              </a:rPr>
              <a:t>حقوق خاص  </a:t>
            </a:r>
            <a:r>
              <a:rPr lang="fa-IR" dirty="0">
                <a:cs typeface="B Zar" pitchFamily="2" charset="-78"/>
              </a:rPr>
              <a:t>- دارایی‏ها  = حقوق باقیمانده </a:t>
            </a:r>
            <a:endParaRPr lang="en-US" dirty="0">
              <a:cs typeface="B Zar" pitchFamily="2" charset="-78"/>
            </a:endParaRPr>
          </a:p>
          <a:p>
            <a:pPr algn="r" rtl="1">
              <a:lnSpc>
                <a:spcPct val="170000"/>
              </a:lnSpc>
              <a:buNone/>
            </a:pPr>
            <a:r>
              <a:rPr lang="fa-IR" dirty="0">
                <a:solidFill>
                  <a:schemeClr val="accent4">
                    <a:lumMod val="50000"/>
                  </a:schemeClr>
                </a:solidFill>
                <a:cs typeface="B Zar" pitchFamily="2" charset="-78"/>
              </a:rPr>
              <a:t>حقوق متعلق</a:t>
            </a:r>
            <a:r>
              <a:rPr lang="en-US" dirty="0">
                <a:solidFill>
                  <a:schemeClr val="accent4">
                    <a:lumMod val="50000"/>
                  </a:schemeClr>
                </a:solidFill>
                <a:cs typeface="B Zar" pitchFamily="2" charset="-78"/>
              </a:rPr>
              <a:t> </a:t>
            </a:r>
            <a:r>
              <a:rPr lang="fa-IR" dirty="0">
                <a:solidFill>
                  <a:schemeClr val="accent4">
                    <a:lumMod val="50000"/>
                  </a:schemeClr>
                </a:solidFill>
                <a:cs typeface="B Zar" pitchFamily="2" charset="-78"/>
              </a:rPr>
              <a:t>به:                  </a:t>
            </a:r>
            <a:r>
              <a:rPr lang="fa-IR" dirty="0">
                <a:cs typeface="B Zar" pitchFamily="2" charset="-78"/>
              </a:rPr>
              <a:t>حقوق متعلق به صاحبان سهم عادی</a:t>
            </a:r>
            <a:endParaRPr lang="en-US" dirty="0">
              <a:cs typeface="B Zar" pitchFamily="2" charset="-78"/>
            </a:endParaRPr>
          </a:p>
          <a:p>
            <a:pPr lvl="0" algn="r" rtl="1">
              <a:lnSpc>
                <a:spcPct val="170000"/>
              </a:lnSpc>
              <a:buNone/>
            </a:pPr>
            <a:r>
              <a:rPr lang="fa-IR" dirty="0">
                <a:solidFill>
                  <a:schemeClr val="accent4">
                    <a:lumMod val="50000"/>
                  </a:schemeClr>
                </a:solidFill>
                <a:cs typeface="B Zar" pitchFamily="2" charset="-78"/>
              </a:rPr>
              <a:t>1- بستانکاران</a:t>
            </a:r>
            <a:endParaRPr lang="en-US" dirty="0">
              <a:solidFill>
                <a:schemeClr val="accent4">
                  <a:lumMod val="50000"/>
                </a:schemeClr>
              </a:solidFill>
              <a:cs typeface="B Zar" pitchFamily="2" charset="-78"/>
            </a:endParaRPr>
          </a:p>
          <a:p>
            <a:pPr lvl="0" algn="r" rtl="1">
              <a:lnSpc>
                <a:spcPct val="170000"/>
              </a:lnSpc>
              <a:buNone/>
            </a:pPr>
            <a:r>
              <a:rPr lang="fa-IR" dirty="0">
                <a:solidFill>
                  <a:schemeClr val="accent4">
                    <a:lumMod val="50000"/>
                  </a:schemeClr>
                </a:solidFill>
                <a:cs typeface="B Zar" pitchFamily="2" charset="-78"/>
              </a:rPr>
              <a:t>2- سایر دارندگان حقوق خاص</a:t>
            </a:r>
            <a:endParaRPr lang="en-US" dirty="0">
              <a:solidFill>
                <a:schemeClr val="accent4">
                  <a:lumMod val="50000"/>
                </a:schemeClr>
              </a:solidFill>
              <a:cs typeface="B Zar" pitchFamily="2" charset="-78"/>
            </a:endParaRPr>
          </a:p>
          <a:p>
            <a:pPr algn="r" rtl="1">
              <a:lnSpc>
                <a:spcPct val="170000"/>
              </a:lnSpc>
              <a:buNone/>
            </a:pPr>
            <a:r>
              <a:rPr lang="fa-IR" dirty="0">
                <a:solidFill>
                  <a:schemeClr val="accent4">
                    <a:lumMod val="50000"/>
                  </a:schemeClr>
                </a:solidFill>
                <a:cs typeface="B Zar" pitchFamily="2" charset="-78"/>
              </a:rPr>
              <a:t>مانند سهامداران ممتاز</a:t>
            </a:r>
            <a:endParaRPr lang="en-US" dirty="0">
              <a:solidFill>
                <a:schemeClr val="accent4">
                  <a:lumMod val="50000"/>
                </a:schemeClr>
              </a:solidFill>
              <a:cs typeface="B Zar" pitchFamily="2" charset="-78"/>
            </a:endParaRPr>
          </a:p>
        </p:txBody>
      </p:sp>
      <p:sp>
        <p:nvSpPr>
          <p:cNvPr id="2" name="Title 1"/>
          <p:cNvSpPr>
            <a:spLocks noGrp="1"/>
          </p:cNvSpPr>
          <p:nvPr>
            <p:ph type="title"/>
          </p:nvPr>
        </p:nvSpPr>
        <p:spPr>
          <a:xfrm>
            <a:off x="457200" y="274638"/>
            <a:ext cx="8229600" cy="939784"/>
          </a:xfrm>
        </p:spPr>
        <p:txBody>
          <a:bodyPr>
            <a:normAutofit fontScale="90000"/>
          </a:bodyPr>
          <a:lstStyle/>
          <a:p>
            <a:pPr lvl="0" algn="r" rtl="1"/>
            <a:r>
              <a:rPr lang="fa-IR" sz="3000" dirty="0">
                <a:cs typeface="B Titr" pitchFamily="2" charset="-78"/>
              </a:rPr>
              <a:t>3- تئوری حقوق باقیمانده : </a:t>
            </a:r>
            <a:r>
              <a:rPr lang="fo-FO" sz="3000" dirty="0">
                <a:solidFill>
                  <a:srgbClr val="7030A0"/>
                </a:solidFill>
                <a:cs typeface="B Titr" pitchFamily="2" charset="-78"/>
              </a:rPr>
              <a:t>The Residual Equity Theory</a:t>
            </a:r>
            <a:br>
              <a:rPr lang="en-US" dirty="0"/>
            </a:br>
            <a:endParaRPr lang="en-US" dirty="0"/>
          </a:p>
        </p:txBody>
      </p:sp>
      <p:cxnSp>
        <p:nvCxnSpPr>
          <p:cNvPr id="5" name="Straight Arrow Connector 4"/>
          <p:cNvCxnSpPr/>
          <p:nvPr/>
        </p:nvCxnSpPr>
        <p:spPr>
          <a:xfrm rot="5400000">
            <a:off x="5572926" y="3571876"/>
            <a:ext cx="28495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7858148" y="3571082"/>
            <a:ext cx="28495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194C572-62D1-47BA-A6D2-19B5BCDFCD84}"/>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rtl="1">
              <a:buFont typeface="Wingdings" pitchFamily="2" charset="2"/>
              <a:buChar char="v"/>
            </a:pPr>
            <a:r>
              <a:rPr lang="fa-IR" dirty="0">
                <a:cs typeface="B Zar" pitchFamily="2" charset="-78"/>
              </a:rPr>
              <a:t>در صورت استفاده از این تئوری دارایی‏ها در طرف راست ترازنامه گزارش می‏شود و حقوق خاص شامل بدهیها و حقوق متعلق به سهامداران ممتاز از دارایی‏ها کسر می‏گردد.</a:t>
            </a:r>
            <a:endParaRPr lang="en-US" dirty="0">
              <a:cs typeface="B Zar" pitchFamily="2" charset="-78"/>
            </a:endParaRPr>
          </a:p>
          <a:p>
            <a:pPr algn="just" rtl="1">
              <a:buNone/>
            </a:pPr>
            <a:r>
              <a:rPr lang="fa-IR" dirty="0">
                <a:cs typeface="B Zar" pitchFamily="2" charset="-78"/>
              </a:rPr>
              <a:t>در صورتی که حقوق خاص بیشتر از دارایی‏ها باشد حقوق باقیمانده به صورت منفی گزارش خواهد شد. هدف تئوری حقوق باقیمانده تهیه اطلاعات بهتر برای سهامداران عادی جهت مقاصد تصمیم‏گیری سرمایه‏گذاری است. این تئوری تقریباً مابین دو تئوری اول وجود دارد. در صورت استفاده از این تئوری اطلاعات ارائه شده در صورتحساب سود و زیان، سود و زیان تلفیقی و صورت سود و زیان انباشته باید سود در دسترس دارندگان حقوق باقیمانده را پس از کسر همه ادعاهای مربوطه نشان دهد.</a:t>
            </a:r>
            <a:endParaRPr lang="en-US" dirty="0">
              <a:cs typeface="B Zar" pitchFamily="2" charset="-78"/>
            </a:endParaRPr>
          </a:p>
          <a:p>
            <a:pPr algn="just" rtl="1">
              <a:buNone/>
            </a:pPr>
            <a:r>
              <a:rPr lang="fa-IR" b="1" dirty="0">
                <a:cs typeface="B Zar" pitchFamily="2" charset="-78"/>
              </a:rPr>
              <a:t>-</a:t>
            </a:r>
            <a:r>
              <a:rPr lang="fa-IR" dirty="0">
                <a:cs typeface="B Zar" pitchFamily="2" charset="-78"/>
              </a:rPr>
              <a:t> صورتحساب جریان وجوه نقد نیز باید وجوه در دسترس شرکت جهت پرداخت سود سهامداران عادی را نشان دهد. </a:t>
            </a:r>
            <a:endParaRPr lang="en-US" dirty="0">
              <a:cs typeface="B Zar" pitchFamily="2" charset="-78"/>
            </a:endParaRPr>
          </a:p>
          <a:p>
            <a:pPr algn="just" rtl="1">
              <a:buNone/>
            </a:pPr>
            <a:r>
              <a:rPr lang="fa-IR" dirty="0">
                <a:cs typeface="B Zar" pitchFamily="2" charset="-78"/>
              </a:rPr>
              <a:t>در مواردی که سهم ممتاز قابل تبدیل و یا اوراق قرضه قابل تبدیل به سهام جاری وجود داشته باشد پیچیدگی‏های خاص در محاسبه سود وجوه نقد و حقوق مالی متعلق به دارندگان سهام عادی (حقوق باقیمانده) بوجود خواهد آمد.</a:t>
            </a:r>
            <a:endParaRPr lang="en-US" dirty="0">
              <a:cs typeface="B Zar" pitchFamily="2" charset="-78"/>
            </a:endParaRPr>
          </a:p>
        </p:txBody>
      </p:sp>
      <p:sp>
        <p:nvSpPr>
          <p:cNvPr id="4" name="TextBox 3">
            <a:extLst>
              <a:ext uri="{FF2B5EF4-FFF2-40B4-BE49-F238E27FC236}">
                <a16:creationId xmlns:a16="http://schemas.microsoft.com/office/drawing/2014/main" id="{36201859-7F11-448A-8AE2-566C75601F45}"/>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6177"/>
            <a:ext cx="8229600" cy="5597533"/>
          </a:xfrm>
        </p:spPr>
        <p:txBody>
          <a:bodyPr>
            <a:normAutofit fontScale="70000" lnSpcReduction="20000"/>
          </a:bodyPr>
          <a:lstStyle/>
          <a:p>
            <a:pPr algn="just" rtl="1">
              <a:lnSpc>
                <a:spcPct val="170000"/>
              </a:lnSpc>
              <a:buFont typeface="Wingdings" pitchFamily="2" charset="2"/>
              <a:buChar char="v"/>
            </a:pPr>
            <a:r>
              <a:rPr lang="fa-IR" dirty="0">
                <a:cs typeface="B Zar" pitchFamily="2" charset="-78"/>
              </a:rPr>
              <a:t>تئوری بنگاه‏های عمومی (شرکت‏های سهامی)  مفهومی وسیع‏تر از تئوری تفکیک شخصیت (واحد تجاری) دارد اما از لحاظ عملی و کاربردی کمتر مد نظر قرار گرفته‏ است. در تئوری تفکیک شخصیت شرکت یک واحد اقتصادی است که اصولاً به طور مجزا از منابع دارندگان حقوق مالی آن فعالیت دارد اما در تئوری بنگاه عمومی شرکت یک نهاد اجتماعی است که جهت برآورده نمودن منافع کلیه گروههای ذینفع آن فعالیت می‏کند. در یک طیف وسیعتر این ذینفعان شامل سهامداران، بستانکاران ، کارکنان، مشتریان، دولت و عموم مردم می‏باشند. بنابراین شکل وسیع تئوری بنگاه عمومی ممکن است به عنوان یک تئوری اجتماعی در مورد حسابداری در نظر گرفته شود در این مفهوم از تئوری، شرکت به عنوان واحد اقتصادی بزرگی مطرح است که بر اقشار مختلف جامعه اثرگذار می‏باشد از نقطه نظر حسابداری این بدان معناست که گزارشگری مناسب باید جهت استفاده کل جامعه تدوین و ارائه گردد. شرکت‏های بزرگ تنها با تکیه بر علایق و منافع سهامداران نمی‏توانند تداوم فعالیت داشته باشند بلکه باید منافع کل اقشار متاثر از فعالیت شرکت مد نظر قرار گیرد.</a:t>
            </a:r>
            <a:endParaRPr lang="en-US" dirty="0">
              <a:cs typeface="B Zar" pitchFamily="2" charset="-78"/>
            </a:endParaRPr>
          </a:p>
        </p:txBody>
      </p:sp>
      <p:sp>
        <p:nvSpPr>
          <p:cNvPr id="2" name="Title 1"/>
          <p:cNvSpPr>
            <a:spLocks noGrp="1"/>
          </p:cNvSpPr>
          <p:nvPr>
            <p:ph type="title"/>
          </p:nvPr>
        </p:nvSpPr>
        <p:spPr>
          <a:xfrm>
            <a:off x="457200" y="274638"/>
            <a:ext cx="8229600" cy="939784"/>
          </a:xfrm>
        </p:spPr>
        <p:txBody>
          <a:bodyPr>
            <a:normAutofit fontScale="90000"/>
          </a:bodyPr>
          <a:lstStyle/>
          <a:p>
            <a:pPr lvl="0" algn="ctr" rtl="1"/>
            <a:r>
              <a:rPr lang="fa-IR" sz="2700" dirty="0">
                <a:cs typeface="B Titr" pitchFamily="2" charset="-78"/>
              </a:rPr>
              <a:t>4-تئوری بنگاه‏های عمومی (تئوری بنگاه) یا تئوری شرکت های سهامی: </a:t>
            </a:r>
            <a:r>
              <a:rPr lang="fo-FO" sz="2700" dirty="0">
                <a:solidFill>
                  <a:srgbClr val="7030A0"/>
                </a:solidFill>
                <a:cs typeface="B Titr" pitchFamily="2" charset="-78"/>
              </a:rPr>
              <a:t>The Enterprise </a:t>
            </a:r>
            <a:r>
              <a:rPr lang="fo-FO" sz="2700" dirty="0">
                <a:solidFill>
                  <a:srgbClr val="7030A0"/>
                </a:solidFill>
              </a:rPr>
              <a:t>Theory</a:t>
            </a:r>
            <a:br>
              <a:rPr lang="en-US" dirty="0"/>
            </a:br>
            <a:endParaRPr lang="en-US" dirty="0"/>
          </a:p>
        </p:txBody>
      </p:sp>
      <p:sp>
        <p:nvSpPr>
          <p:cNvPr id="4" name="TextBox 3">
            <a:extLst>
              <a:ext uri="{FF2B5EF4-FFF2-40B4-BE49-F238E27FC236}">
                <a16:creationId xmlns:a16="http://schemas.microsoft.com/office/drawing/2014/main" id="{DAC4ADD2-3D53-45D7-ABEA-713DBD0FFB01}"/>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Font typeface="Wingdings" pitchFamily="2" charset="2"/>
              <a:buChar char="v"/>
            </a:pPr>
            <a:r>
              <a:rPr lang="fa-IR" dirty="0">
                <a:cs typeface="B Zar" pitchFamily="2" charset="-78"/>
              </a:rPr>
              <a:t>مربوط‏ترین مفهوم سود در این زمینه مفهوم ارزش افزوده است. کل ارزش افزوده توسط واحد تجاری ارزش مازاد کالاها و خدمات تولید شده توسط شرکت منهای ارزش کالاها و خدمات انتقالی از سایر شرکت‏ها می‏باشد. بنابراین ارزش افزوده شامل کلیه پرداختی‏ها به سهامداران در قالب سود سهام، بهره به بستانکاران، حقوق و مزایا به کارکنان،مالیات به واحدهای دولتی و سود انباشته در واحد تجاری می‏باشد.</a:t>
            </a:r>
            <a:endParaRPr lang="en-US" dirty="0">
              <a:cs typeface="B Zar" pitchFamily="2" charset="-78"/>
            </a:endParaRPr>
          </a:p>
          <a:p>
            <a:pPr>
              <a:buNone/>
            </a:pPr>
            <a:endParaRPr lang="en-US" dirty="0"/>
          </a:p>
        </p:txBody>
      </p:sp>
      <p:sp>
        <p:nvSpPr>
          <p:cNvPr id="4" name="TextBox 3">
            <a:extLst>
              <a:ext uri="{FF2B5EF4-FFF2-40B4-BE49-F238E27FC236}">
                <a16:creationId xmlns:a16="http://schemas.microsoft.com/office/drawing/2014/main" id="{C905B4A5-AECE-4C66-A20D-CBE9E8B7FDEC}"/>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b="1" dirty="0">
                <a:cs typeface="B Zar" pitchFamily="2" charset="-78"/>
              </a:rPr>
              <a:t>-</a:t>
            </a:r>
            <a:r>
              <a:rPr lang="fa-IR" dirty="0">
                <a:cs typeface="B Zar" pitchFamily="2" charset="-78"/>
              </a:rPr>
              <a:t> در سال 1957 واژه سود توسط </a:t>
            </a:r>
            <a:r>
              <a:rPr lang="fo-FO" dirty="0">
                <a:cs typeface="B Zar" pitchFamily="2" charset="-78"/>
              </a:rPr>
              <a:t>AAA</a:t>
            </a:r>
            <a:r>
              <a:rPr lang="fa-IR" dirty="0">
                <a:cs typeface="B Zar" pitchFamily="2" charset="-78"/>
              </a:rPr>
              <a:t> به گونه‏ای تعریف گردیده که تقریباً برابر با ارزش افزوده مذکور می‏باشد. وضعیت سود انباشته در تئوری بنگاه‏های عمومی مشابه وضعیت آن در تئوری تفکیک شخصیت است در هریک از این تئوری‏ها سود انباشته نیز قسمتی از حقوق دارندگان حقوق باقیمانده را نشان می‏دهد و بیانگر حقوق تقسیم نشده متعلق به سهامداران عادی است در صورت استفاده از تئوری تفکیک شخصیت سود انباشته متعلق به شرکت و در صورت استفاده از تئوری حقوق باقیمانده متعلق به سهامداران عادی است.</a:t>
            </a:r>
            <a:endParaRPr lang="en-US" dirty="0">
              <a:cs typeface="B Zar" pitchFamily="2" charset="-78"/>
            </a:endParaRPr>
          </a:p>
          <a:p>
            <a:endParaRPr lang="en-US" dirty="0"/>
          </a:p>
        </p:txBody>
      </p:sp>
      <p:sp>
        <p:nvSpPr>
          <p:cNvPr id="4" name="TextBox 3">
            <a:extLst>
              <a:ext uri="{FF2B5EF4-FFF2-40B4-BE49-F238E27FC236}">
                <a16:creationId xmlns:a16="http://schemas.microsoft.com/office/drawing/2014/main" id="{B39F133B-FAD5-4882-9DC7-B40E7D746EEF}"/>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Font typeface="Wingdings" pitchFamily="2" charset="2"/>
              <a:buChar char="v"/>
            </a:pPr>
            <a:r>
              <a:rPr lang="fa-IR" dirty="0">
                <a:cs typeface="B Zar" pitchFamily="2" charset="-78"/>
              </a:rPr>
              <a:t>اگر چه در تئوری تفکیک شخصیت،تئوری حقوق باقیمانده و تئوری بنگاههای عمومی سود انباشته با یک میزان گزارش می‏شود اما برداشت‏ها از سود انباشته در تئوری‏های مذکور متفاوت است. در تئوری اول سود انباشته از شرکت،در تئوری دوم از سهامداران عادی می‏باشد. اما در تئوری سوم سود انباشته هرچند از سهامداران عادی می‏باشد ولی منافع ناشی از نگاهداشت سود انباشته (عدم تقسیم سود) در دوره‏های آینده به تمام ذینفعان واحد تجاری خواهد رسید.</a:t>
            </a:r>
            <a:endParaRPr lang="en-US" dirty="0">
              <a:cs typeface="B Zar" pitchFamily="2" charset="-78"/>
            </a:endParaRPr>
          </a:p>
        </p:txBody>
      </p:sp>
      <p:sp>
        <p:nvSpPr>
          <p:cNvPr id="2" name="Title 1"/>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5BAF4893-BBCD-4A75-96DD-5E1F04BDAF94}"/>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0465"/>
            <a:ext cx="8229600" cy="5197493"/>
          </a:xfrm>
        </p:spPr>
        <p:txBody>
          <a:bodyPr/>
          <a:lstStyle/>
          <a:p>
            <a:pPr algn="just" rtl="1">
              <a:buFont typeface="Wingdings" pitchFamily="2" charset="2"/>
              <a:buChar char="ü"/>
            </a:pPr>
            <a:r>
              <a:rPr lang="fa-IR" b="1" dirty="0">
                <a:solidFill>
                  <a:srgbClr val="0070C0"/>
                </a:solidFill>
                <a:cs typeface="B Zar" pitchFamily="2" charset="-78"/>
              </a:rPr>
              <a:t>تئوری وجوه یک واحد مالیاتی و مبتنی بر فعالیت را مرکز ثقل خود قرار می‏دهد که </a:t>
            </a:r>
            <a:r>
              <a:rPr lang="fo-FO" b="1" dirty="0">
                <a:solidFill>
                  <a:srgbClr val="0070C0"/>
                </a:solidFill>
                <a:cs typeface="B Zar" pitchFamily="2" charset="-78"/>
              </a:rPr>
              <a:t>Fund</a:t>
            </a:r>
            <a:r>
              <a:rPr lang="fa-IR" b="1" dirty="0">
                <a:solidFill>
                  <a:srgbClr val="0070C0"/>
                </a:solidFill>
                <a:cs typeface="B Zar" pitchFamily="2" charset="-78"/>
              </a:rPr>
              <a:t>(وجوه) می‏باشد. </a:t>
            </a:r>
          </a:p>
          <a:p>
            <a:pPr algn="just" rtl="1">
              <a:buFont typeface="Wingdings" pitchFamily="2" charset="2"/>
              <a:buChar char="v"/>
            </a:pPr>
            <a:r>
              <a:rPr lang="fa-IR" dirty="0">
                <a:cs typeface="B Zar" pitchFamily="2" charset="-78"/>
              </a:rPr>
              <a:t>دراین تئوری دارایی‏های مرتبط با یک </a:t>
            </a:r>
            <a:r>
              <a:rPr lang="fo-FO" dirty="0">
                <a:cs typeface="B Zar" pitchFamily="2" charset="-78"/>
              </a:rPr>
              <a:t>Fund</a:t>
            </a:r>
            <a:r>
              <a:rPr lang="fa-IR" dirty="0">
                <a:cs typeface="B Zar" pitchFamily="2" charset="-78"/>
              </a:rPr>
              <a:t>(وجوه) گزارش می‏گردد و این دارایی‏ها برابر است با تعهدات و محدودیت‏های ایجاد شده درخصوص دارایی‏های آن. براساس تئوری وجوه معادله حسابداری به شرح زیر خواهد بود.</a:t>
            </a:r>
            <a:endParaRPr lang="en-US" dirty="0">
              <a:cs typeface="B Zar" pitchFamily="2" charset="-78"/>
            </a:endParaRPr>
          </a:p>
          <a:p>
            <a:pPr algn="just" rtl="1">
              <a:buNone/>
            </a:pPr>
            <a:r>
              <a:rPr lang="fa-IR" dirty="0">
                <a:cs typeface="B Zar" pitchFamily="2" charset="-78"/>
              </a:rPr>
              <a:t>دارایی‏ها = محدودیت‏های حاکم بر دارایی‏ها </a:t>
            </a:r>
            <a:endParaRPr lang="en-US" dirty="0">
              <a:cs typeface="B Zar" pitchFamily="2" charset="-78"/>
            </a:endParaRPr>
          </a:p>
          <a:p>
            <a:endParaRPr lang="en-US" dirty="0"/>
          </a:p>
        </p:txBody>
      </p:sp>
      <p:sp>
        <p:nvSpPr>
          <p:cNvPr id="2" name="Title 1"/>
          <p:cNvSpPr>
            <a:spLocks noGrp="1"/>
          </p:cNvSpPr>
          <p:nvPr>
            <p:ph type="title"/>
          </p:nvPr>
        </p:nvSpPr>
        <p:spPr/>
        <p:txBody>
          <a:bodyPr>
            <a:normAutofit fontScale="90000"/>
          </a:bodyPr>
          <a:lstStyle/>
          <a:p>
            <a:pPr algn="ctr" rtl="1"/>
            <a:r>
              <a:rPr lang="fa-IR" sz="3600" dirty="0">
                <a:cs typeface="B Titr" pitchFamily="2" charset="-78"/>
              </a:rPr>
              <a:t>5- تئوری وجوه </a:t>
            </a:r>
            <a:r>
              <a:rPr lang="fo-FO" sz="3600" dirty="0">
                <a:solidFill>
                  <a:srgbClr val="7030A0"/>
                </a:solidFill>
                <a:cs typeface="B Titr" pitchFamily="2" charset="-78"/>
              </a:rPr>
              <a:t>The Fund Theory</a:t>
            </a:r>
            <a:br>
              <a:rPr lang="en-US" dirty="0"/>
            </a:br>
            <a:endParaRPr lang="en-US" dirty="0"/>
          </a:p>
        </p:txBody>
      </p:sp>
      <p:sp>
        <p:nvSpPr>
          <p:cNvPr id="4" name="TextBox 3">
            <a:extLst>
              <a:ext uri="{FF2B5EF4-FFF2-40B4-BE49-F238E27FC236}">
                <a16:creationId xmlns:a16="http://schemas.microsoft.com/office/drawing/2014/main" id="{D88B9E93-C885-4BEE-9703-A98F42E74838}"/>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b="1" dirty="0">
                <a:cs typeface="B Zar" pitchFamily="2" charset="-78"/>
              </a:rPr>
              <a:t>-</a:t>
            </a:r>
            <a:r>
              <a:rPr lang="fa-IR" dirty="0">
                <a:cs typeface="B Zar" pitchFamily="2" charset="-78"/>
              </a:rPr>
              <a:t> دارایی‏ها نشان دهنده خدمات بالقوه به وجوه یا واحد عملیاتی است. بدهیها نشان دهنده محدودیت‏های حاکی بر دارایی‏ها خاص و یا عمومی آن </a:t>
            </a:r>
            <a:r>
              <a:rPr lang="fo-FO" dirty="0">
                <a:cs typeface="B Zar" pitchFamily="2" charset="-78"/>
              </a:rPr>
              <a:t>Fund</a:t>
            </a:r>
            <a:r>
              <a:rPr lang="fa-IR" dirty="0">
                <a:cs typeface="B Zar" pitchFamily="2" charset="-78"/>
              </a:rPr>
              <a:t>(وجوه) است. سرمایه نشان‏دهندۀ محدودیت‏های قانونی و یا مالی حاکم بر مصرف دارایی‏ها می‏باشد. یعنی اینکه سرمایه باید بدون تغییر باشد مگر اینکه مجوز خاصی جهت تسویه قسمت و یا کل آن صادر شود. حتی درخصوص تسویه قسمتی از سرمایه باید امکانات کامل آن افشا گردد.</a:t>
            </a:r>
            <a:endParaRPr lang="en-US" dirty="0">
              <a:cs typeface="B Zar" pitchFamily="2" charset="-78"/>
            </a:endParaRPr>
          </a:p>
          <a:p>
            <a:pPr algn="just" rtl="1">
              <a:buNone/>
            </a:pPr>
            <a:r>
              <a:rPr lang="fa-IR" b="1" dirty="0">
                <a:cs typeface="B Zar" pitchFamily="2" charset="-78"/>
              </a:rPr>
              <a:t>-</a:t>
            </a:r>
            <a:r>
              <a:rPr lang="fa-IR" dirty="0">
                <a:cs typeface="B Zar" pitchFamily="2" charset="-78"/>
              </a:rPr>
              <a:t> بیشترین کاربرد تئوری وجوه در موسسات دولتی و غیرانتفاعی است البته گاهی این تئوری جهت موسسات انتفاعی مانند موسسات بازنشستگی کاربرد دارد.</a:t>
            </a:r>
            <a:endParaRPr lang="en-US" dirty="0">
              <a:cs typeface="B Zar" pitchFamily="2" charset="-78"/>
            </a:endParaRPr>
          </a:p>
        </p:txBody>
      </p:sp>
      <p:sp>
        <p:nvSpPr>
          <p:cNvPr id="4" name="TextBox 3">
            <a:extLst>
              <a:ext uri="{FF2B5EF4-FFF2-40B4-BE49-F238E27FC236}">
                <a16:creationId xmlns:a16="http://schemas.microsoft.com/office/drawing/2014/main" id="{4329A2BD-72E0-4B50-9B58-413FF09AF735}"/>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rtl="1">
              <a:buSzPct val="112000"/>
              <a:buFont typeface="Wingdings" pitchFamily="2" charset="2"/>
              <a:buChar char="v"/>
            </a:pPr>
            <a:r>
              <a:rPr lang="fa-IR" sz="2800" dirty="0">
                <a:cs typeface="B Zar" pitchFamily="2" charset="-78"/>
              </a:rPr>
              <a:t>اصطلاح </a:t>
            </a:r>
            <a:r>
              <a:rPr lang="fo-FO" sz="2800" dirty="0">
                <a:cs typeface="B Zar" pitchFamily="2" charset="-78"/>
              </a:rPr>
              <a:t>EQUITY</a:t>
            </a:r>
            <a:r>
              <a:rPr lang="fa-IR" sz="2800" dirty="0">
                <a:cs typeface="B Zar" pitchFamily="2" charset="-78"/>
              </a:rPr>
              <a:t> معانی مختلفی دارد و این کلمه از ریشه لاتین </a:t>
            </a:r>
            <a:r>
              <a:rPr lang="fo-FO" sz="2800" dirty="0">
                <a:cs typeface="B Zar" pitchFamily="2" charset="-78"/>
              </a:rPr>
              <a:t>equal</a:t>
            </a:r>
            <a:r>
              <a:rPr lang="fa-IR" sz="2800" dirty="0">
                <a:cs typeface="B Zar" pitchFamily="2" charset="-78"/>
              </a:rPr>
              <a:t> به معنای بی‏طرفانه، مساوی و منصفانه تعیین شده است. بسیاری اصطلاح </a:t>
            </a:r>
            <a:r>
              <a:rPr lang="fo-FO" sz="2800" dirty="0">
                <a:cs typeface="B Zar" pitchFamily="2" charset="-78"/>
              </a:rPr>
              <a:t>equity</a:t>
            </a:r>
            <a:r>
              <a:rPr lang="fa-IR" sz="2800" dirty="0">
                <a:cs typeface="B Zar" pitchFamily="2" charset="-78"/>
              </a:rPr>
              <a:t> را معادل همه دارائی‏هایی که در اختیار شرکت قرار داده شده به کار می‏برند. از دیدگاه این افراد معادله اساسی حسابداری به شرح زیر است :</a:t>
            </a:r>
            <a:endParaRPr lang="en-US" sz="2800" dirty="0">
              <a:cs typeface="B Zar" pitchFamily="2" charset="-78"/>
            </a:endParaRPr>
          </a:p>
          <a:p>
            <a:pPr rtl="1">
              <a:buNone/>
            </a:pPr>
            <a:r>
              <a:rPr lang="fa-IR" sz="2800" dirty="0">
                <a:cs typeface="B Zar" pitchFamily="2" charset="-78"/>
              </a:rPr>
              <a:t>دارایی‏ها = حقوق </a:t>
            </a:r>
            <a:endParaRPr lang="en-US" sz="2800" dirty="0">
              <a:cs typeface="B Zar" pitchFamily="2" charset="-78"/>
            </a:endParaRPr>
          </a:p>
          <a:p>
            <a:pPr rtl="1">
              <a:buNone/>
            </a:pPr>
            <a:r>
              <a:rPr lang="fo-FO" sz="2800" dirty="0">
                <a:cs typeface="B Zar" pitchFamily="2" charset="-78"/>
              </a:rPr>
              <a:t>Assets</a:t>
            </a:r>
            <a:r>
              <a:rPr lang="fa-IR" sz="2800" dirty="0">
                <a:cs typeface="B Zar" pitchFamily="2" charset="-78"/>
              </a:rPr>
              <a:t>= </a:t>
            </a:r>
            <a:r>
              <a:rPr lang="fo-FO" sz="2800" dirty="0">
                <a:cs typeface="B Zar" pitchFamily="2" charset="-78"/>
              </a:rPr>
              <a:t>equites</a:t>
            </a:r>
            <a:endParaRPr lang="en-US" sz="2800" dirty="0">
              <a:cs typeface="B Zar" pitchFamily="2" charset="-78"/>
            </a:endParaRPr>
          </a:p>
          <a:p>
            <a:pPr algn="just" rtl="1">
              <a:buNone/>
            </a:pPr>
            <a:r>
              <a:rPr lang="fa-IR" sz="2800" b="1" dirty="0">
                <a:cs typeface="B Zar" pitchFamily="2" charset="-78"/>
              </a:rPr>
              <a:t>-</a:t>
            </a:r>
            <a:r>
              <a:rPr lang="fa-IR" sz="2800" dirty="0">
                <a:cs typeface="B Zar" pitchFamily="2" charset="-78"/>
              </a:rPr>
              <a:t> حقوق‏های عنوان شده در معادله مذکور را می‏توان به دو دسته کلی تقسیم کرد :</a:t>
            </a:r>
            <a:endParaRPr lang="en-US" sz="2800" dirty="0">
              <a:cs typeface="B Zar" pitchFamily="2" charset="-78"/>
            </a:endParaRPr>
          </a:p>
          <a:p>
            <a:pPr lvl="0" algn="just" rtl="1">
              <a:buNone/>
            </a:pPr>
            <a:r>
              <a:rPr lang="fa-IR" sz="2800" dirty="0">
                <a:cs typeface="B Zar" pitchFamily="2" charset="-78"/>
              </a:rPr>
              <a:t>1-  حقوق خاص (بدهی‏ها)</a:t>
            </a:r>
            <a:endParaRPr lang="en-US" sz="2800" dirty="0">
              <a:cs typeface="B Zar" pitchFamily="2" charset="-78"/>
            </a:endParaRPr>
          </a:p>
          <a:p>
            <a:pPr lvl="0" algn="just" rtl="1">
              <a:buNone/>
            </a:pPr>
            <a:r>
              <a:rPr lang="fa-IR" sz="2800" dirty="0">
                <a:cs typeface="B Zar" pitchFamily="2" charset="-78"/>
              </a:rPr>
              <a:t>2 - حقوق عام (حقوق مالکان)</a:t>
            </a:r>
            <a:endParaRPr lang="en-US" sz="2800" dirty="0">
              <a:cs typeface="B Zar" pitchFamily="2" charset="-78"/>
            </a:endParaRPr>
          </a:p>
          <a:p>
            <a:endParaRPr lang="en-US" dirty="0"/>
          </a:p>
        </p:txBody>
      </p:sp>
      <p:sp>
        <p:nvSpPr>
          <p:cNvPr id="3" name="Title 2"/>
          <p:cNvSpPr>
            <a:spLocks noGrp="1"/>
          </p:cNvSpPr>
          <p:nvPr>
            <p:ph type="title"/>
          </p:nvPr>
        </p:nvSpPr>
        <p:spPr/>
        <p:txBody>
          <a:bodyPr/>
          <a:lstStyle/>
          <a:p>
            <a:pPr algn="r"/>
            <a:r>
              <a:rPr lang="fa-IR" dirty="0">
                <a:cs typeface="B Titr" pitchFamily="2" charset="-78"/>
              </a:rPr>
              <a:t>حقوق مالکانه </a:t>
            </a:r>
            <a:endParaRPr lang="en-US" dirty="0"/>
          </a:p>
        </p:txBody>
      </p:sp>
      <p:sp>
        <p:nvSpPr>
          <p:cNvPr id="4" name="TextBox 3">
            <a:extLst>
              <a:ext uri="{FF2B5EF4-FFF2-40B4-BE49-F238E27FC236}">
                <a16:creationId xmlns:a16="http://schemas.microsoft.com/office/drawing/2014/main" id="{2460CEB4-9172-40ED-A76C-D68ABCE560FF}"/>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525963"/>
          </a:xfrm>
        </p:spPr>
        <p:txBody>
          <a:bodyPr>
            <a:normAutofit/>
          </a:bodyPr>
          <a:lstStyle/>
          <a:p>
            <a:pPr algn="just" rtl="1">
              <a:buFont typeface="Wingdings" pitchFamily="2" charset="2"/>
              <a:buChar char="v"/>
            </a:pPr>
            <a:r>
              <a:rPr lang="fa-IR" dirty="0">
                <a:cs typeface="B Zar" pitchFamily="2" charset="-78"/>
              </a:rPr>
              <a:t>اگر چه مفهوم سود می‏تواند با استفاده از این تئوری نیز مدنظر باشد ولی نمی‏تواند کانون توجه در گزارشگری مالی واقع شود در عوض عملکرد یک </a:t>
            </a:r>
            <a:r>
              <a:rPr lang="fo-FO" dirty="0">
                <a:cs typeface="B Zar" pitchFamily="2" charset="-78"/>
              </a:rPr>
              <a:t>Fund</a:t>
            </a:r>
            <a:r>
              <a:rPr lang="fa-IR" dirty="0">
                <a:cs typeface="B Zar" pitchFamily="2" charset="-78"/>
              </a:rPr>
              <a:t>(وجوه) باید به صورت شفاف تحت عنوان صورتحساب وجوه تشریح گردد. مهمترین صورت‏های مالی خلاصه آماری از منابع و مصارف وجوه می‏باشد. صورت سود و زیان می‏تواند بعنوان یک صورت مالی مکمل تهیه یا ارائه شود. اگر چه تئوری وجوه توجه خاصی به منابع هیچ یک از دارند‏گان حقوق مالی ندارد اما باید اطلاعات آن به گونه‏ای فراهم شود که کلیه گروه‏های ذینفع بتواند اطلاعات مورد نیاز خود را از آنجا بدست آورد. این تئوری مشابه تئوری بنگاه‏های عمومی نسبت به علایق گروههای خاص بی‏تفاوت است. </a:t>
            </a:r>
            <a:endParaRPr lang="en-US" dirty="0">
              <a:cs typeface="B Zar" pitchFamily="2" charset="-78"/>
            </a:endParaRPr>
          </a:p>
        </p:txBody>
      </p:sp>
      <p:sp>
        <p:nvSpPr>
          <p:cNvPr id="4" name="TextBox 3">
            <a:extLst>
              <a:ext uri="{FF2B5EF4-FFF2-40B4-BE49-F238E27FC236}">
                <a16:creationId xmlns:a16="http://schemas.microsoft.com/office/drawing/2014/main" id="{23BA9C16-DF8A-4443-8891-9A8497770C37}"/>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algn="ctr" rtl="1">
              <a:buNone/>
            </a:pPr>
            <a:r>
              <a:rPr lang="fa-IR" b="1" u="sng" dirty="0">
                <a:cs typeface="B Zar" pitchFamily="2" charset="-78"/>
              </a:rPr>
              <a:t>صورت ارزش افزوده براساس بنگاه‏های عمومی               </a:t>
            </a:r>
            <a:endParaRPr lang="en-US" b="1" u="sng" dirty="0">
              <a:cs typeface="B Zar" pitchFamily="2" charset="-78"/>
            </a:endParaRPr>
          </a:p>
          <a:p>
            <a:pPr algn="r" rtl="1">
              <a:buNone/>
            </a:pPr>
            <a:r>
              <a:rPr lang="fa-IR" dirty="0">
                <a:cs typeface="B Zar" pitchFamily="2" charset="-78"/>
              </a:rPr>
              <a:t>ارزش بازار کالاها و خدمات تولید شده                     </a:t>
            </a:r>
            <a:r>
              <a:rPr lang="en-US" dirty="0">
                <a:cs typeface="B Zar" pitchFamily="2" charset="-78"/>
              </a:rPr>
              <a:t>     </a:t>
            </a:r>
            <a:r>
              <a:rPr lang="fa-IR" dirty="0">
                <a:cs typeface="B Zar" pitchFamily="2" charset="-78"/>
              </a:rPr>
              <a:t>    × ×</a:t>
            </a:r>
            <a:endParaRPr lang="en-US" dirty="0">
              <a:cs typeface="B Zar" pitchFamily="2" charset="-78"/>
            </a:endParaRPr>
          </a:p>
          <a:p>
            <a:pPr algn="r" rtl="1">
              <a:buNone/>
            </a:pPr>
            <a:r>
              <a:rPr lang="fa-IR" dirty="0">
                <a:cs typeface="B Zar" pitchFamily="2" charset="-78"/>
              </a:rPr>
              <a:t>کسر می‏شود : ارزش بازار کالاها و خدمات </a:t>
            </a:r>
            <a:endParaRPr lang="en-US" dirty="0">
              <a:cs typeface="B Zar" pitchFamily="2" charset="-78"/>
            </a:endParaRPr>
          </a:p>
          <a:p>
            <a:pPr algn="r" rtl="1">
              <a:buNone/>
            </a:pPr>
            <a:r>
              <a:rPr lang="fa-IR" dirty="0">
                <a:cs typeface="B Zar" pitchFamily="2" charset="-78"/>
              </a:rPr>
              <a:t>دریافت شده از سایر بنگاهها                               </a:t>
            </a:r>
            <a:r>
              <a:rPr lang="en-US" dirty="0">
                <a:cs typeface="B Zar" pitchFamily="2" charset="-78"/>
              </a:rPr>
              <a:t>         </a:t>
            </a:r>
            <a:r>
              <a:rPr lang="fa-IR" dirty="0">
                <a:cs typeface="B Zar" pitchFamily="2" charset="-78"/>
              </a:rPr>
              <a:t>   </a:t>
            </a:r>
            <a:r>
              <a:rPr lang="en-US" u="sng" dirty="0">
                <a:cs typeface="B Zar" pitchFamily="2" charset="-78"/>
              </a:rPr>
              <a:t>)</a:t>
            </a:r>
            <a:r>
              <a:rPr lang="fa-IR" u="sng" dirty="0">
                <a:cs typeface="B Zar" pitchFamily="2" charset="-78"/>
              </a:rPr>
              <a:t>× ×</a:t>
            </a:r>
            <a:r>
              <a:rPr lang="en-US" u="sng" dirty="0">
                <a:cs typeface="B Zar" pitchFamily="2" charset="-78"/>
              </a:rPr>
              <a:t>(</a:t>
            </a:r>
          </a:p>
          <a:p>
            <a:pPr algn="r" rtl="1">
              <a:buNone/>
            </a:pPr>
            <a:r>
              <a:rPr lang="fa-IR" dirty="0">
                <a:cs typeface="B Zar" pitchFamily="2" charset="-78"/>
              </a:rPr>
              <a:t>ارزش افزوده                                               </a:t>
            </a:r>
            <a:r>
              <a:rPr lang="en-US" dirty="0">
                <a:cs typeface="B Zar" pitchFamily="2" charset="-78"/>
              </a:rPr>
              <a:t>              </a:t>
            </a:r>
            <a:r>
              <a:rPr lang="fa-IR" dirty="0">
                <a:cs typeface="B Zar" pitchFamily="2" charset="-78"/>
              </a:rPr>
              <a:t>   × ×</a:t>
            </a:r>
            <a:endParaRPr lang="en-US" dirty="0">
              <a:cs typeface="B Zar" pitchFamily="2" charset="-78"/>
            </a:endParaRPr>
          </a:p>
          <a:p>
            <a:pPr algn="r" rtl="1">
              <a:buNone/>
            </a:pPr>
            <a:r>
              <a:rPr lang="fa-IR" dirty="0">
                <a:cs typeface="B Zar" pitchFamily="2" charset="-78"/>
              </a:rPr>
              <a:t>کسر می‏شود</a:t>
            </a:r>
            <a:r>
              <a:rPr lang="en-US" dirty="0">
                <a:cs typeface="B Zar" pitchFamily="2" charset="-78"/>
              </a:rPr>
              <a:t>:</a:t>
            </a:r>
            <a:r>
              <a:rPr lang="fa-IR" dirty="0">
                <a:cs typeface="B Zar" pitchFamily="2" charset="-78"/>
              </a:rPr>
              <a:t> سهم کارکنان از سود </a:t>
            </a:r>
            <a:endParaRPr lang="en-US" dirty="0">
              <a:cs typeface="B Zar" pitchFamily="2" charset="-78"/>
            </a:endParaRPr>
          </a:p>
          <a:p>
            <a:pPr algn="r" rtl="1">
              <a:buNone/>
            </a:pPr>
            <a:r>
              <a:rPr lang="fa-IR" dirty="0">
                <a:cs typeface="B Zar" pitchFamily="2" charset="-78"/>
              </a:rPr>
              <a:t>(حقوق و و دستمزد)                                    </a:t>
            </a:r>
            <a:r>
              <a:rPr lang="en-US" dirty="0">
                <a:cs typeface="B Zar" pitchFamily="2" charset="-78"/>
              </a:rPr>
              <a:t>              </a:t>
            </a:r>
            <a:r>
              <a:rPr lang="fa-IR" dirty="0">
                <a:cs typeface="B Zar" pitchFamily="2" charset="-78"/>
              </a:rPr>
              <a:t> </a:t>
            </a:r>
            <a:r>
              <a:rPr lang="en-US" u="sng" dirty="0">
                <a:cs typeface="B Zar" pitchFamily="2" charset="-78"/>
              </a:rPr>
              <a:t>)</a:t>
            </a:r>
            <a:r>
              <a:rPr lang="fa-IR" u="sng" dirty="0">
                <a:cs typeface="B Zar" pitchFamily="2" charset="-78"/>
              </a:rPr>
              <a:t>× ×</a:t>
            </a:r>
            <a:r>
              <a:rPr lang="en-US" u="sng" dirty="0">
                <a:cs typeface="B Zar" pitchFamily="2" charset="-78"/>
              </a:rPr>
              <a:t>(</a:t>
            </a:r>
          </a:p>
          <a:p>
            <a:pPr algn="r" rtl="1">
              <a:buNone/>
            </a:pPr>
            <a:r>
              <a:rPr lang="fa-IR" dirty="0">
                <a:cs typeface="B Zar" pitchFamily="2" charset="-78"/>
              </a:rPr>
              <a:t>سوداقتصادی                                             </a:t>
            </a:r>
            <a:r>
              <a:rPr lang="en-US" dirty="0">
                <a:cs typeface="B Zar" pitchFamily="2" charset="-78"/>
              </a:rPr>
              <a:t>                </a:t>
            </a:r>
            <a:r>
              <a:rPr lang="fa-IR" dirty="0">
                <a:cs typeface="B Zar" pitchFamily="2" charset="-78"/>
              </a:rPr>
              <a:t>  × ×</a:t>
            </a:r>
            <a:endParaRPr lang="en-US" dirty="0">
              <a:cs typeface="B Zar" pitchFamily="2" charset="-78"/>
            </a:endParaRPr>
          </a:p>
          <a:p>
            <a:pPr algn="r" rtl="1">
              <a:buNone/>
            </a:pPr>
            <a:r>
              <a:rPr lang="fa-IR" dirty="0">
                <a:cs typeface="B Zar" pitchFamily="2" charset="-78"/>
              </a:rPr>
              <a:t>سهم دولت (مالیات)                                 </a:t>
            </a:r>
            <a:r>
              <a:rPr lang="en-US" dirty="0">
                <a:cs typeface="B Zar" pitchFamily="2" charset="-78"/>
              </a:rPr>
              <a:t>               </a:t>
            </a:r>
            <a:r>
              <a:rPr lang="fa-IR" dirty="0">
                <a:cs typeface="B Zar" pitchFamily="2" charset="-78"/>
              </a:rPr>
              <a:t>   </a:t>
            </a:r>
            <a:r>
              <a:rPr lang="en-US" u="sng" dirty="0">
                <a:cs typeface="B Zar" pitchFamily="2" charset="-78"/>
              </a:rPr>
              <a:t>)</a:t>
            </a:r>
            <a:r>
              <a:rPr lang="fa-IR" u="sng" dirty="0">
                <a:cs typeface="B Zar" pitchFamily="2" charset="-78"/>
              </a:rPr>
              <a:t>× ×</a:t>
            </a:r>
            <a:r>
              <a:rPr lang="en-US" u="sng" dirty="0">
                <a:cs typeface="B Zar" pitchFamily="2" charset="-78"/>
              </a:rPr>
              <a:t>(</a:t>
            </a:r>
          </a:p>
          <a:p>
            <a:pPr algn="r" rtl="1">
              <a:buNone/>
            </a:pPr>
            <a:r>
              <a:rPr lang="fa-IR" dirty="0">
                <a:cs typeface="B Zar" pitchFamily="2" charset="-78"/>
              </a:rPr>
              <a:t>سود سرمایه‏گذاران (اعتباردهند‏گان و سهامداران) </a:t>
            </a:r>
            <a:r>
              <a:rPr lang="en-US" dirty="0">
                <a:cs typeface="B Zar" pitchFamily="2" charset="-78"/>
              </a:rPr>
              <a:t>           </a:t>
            </a:r>
            <a:r>
              <a:rPr lang="fa-IR" dirty="0">
                <a:cs typeface="B Zar" pitchFamily="2" charset="-78"/>
              </a:rPr>
              <a:t>× ×</a:t>
            </a:r>
            <a:endParaRPr lang="en-US" dirty="0">
              <a:cs typeface="B Zar" pitchFamily="2" charset="-78"/>
            </a:endParaRPr>
          </a:p>
          <a:p>
            <a:pPr algn="r" rtl="1">
              <a:buNone/>
            </a:pPr>
            <a:r>
              <a:rPr lang="fa-IR" dirty="0">
                <a:cs typeface="B Zar" pitchFamily="2" charset="-78"/>
              </a:rPr>
              <a:t>سهم اعتباردهنده‏گان (بهره)</a:t>
            </a:r>
            <a:r>
              <a:rPr lang="en-US" dirty="0">
                <a:cs typeface="B Zar" pitchFamily="2" charset="-78"/>
              </a:rPr>
              <a:t>                              </a:t>
            </a:r>
            <a:r>
              <a:rPr lang="fa-IR" dirty="0">
                <a:cs typeface="B Zar" pitchFamily="2" charset="-78"/>
              </a:rPr>
              <a:t> </a:t>
            </a:r>
            <a:r>
              <a:rPr lang="en-US" u="sng" dirty="0">
                <a:cs typeface="B Zar" pitchFamily="2" charset="-78"/>
              </a:rPr>
              <a:t>)</a:t>
            </a:r>
            <a:r>
              <a:rPr lang="fa-IR" u="sng" dirty="0">
                <a:cs typeface="B Zar" pitchFamily="2" charset="-78"/>
              </a:rPr>
              <a:t>× ×</a:t>
            </a:r>
            <a:r>
              <a:rPr lang="en-US" u="sng" dirty="0">
                <a:cs typeface="B Zar" pitchFamily="2" charset="-78"/>
              </a:rPr>
              <a:t>(</a:t>
            </a:r>
          </a:p>
          <a:p>
            <a:pPr algn="r" rtl="1">
              <a:buNone/>
            </a:pPr>
            <a:r>
              <a:rPr lang="fa-IR" dirty="0">
                <a:cs typeface="B Zar" pitchFamily="2" charset="-78"/>
              </a:rPr>
              <a:t>سود سهامداران </a:t>
            </a:r>
            <a:r>
              <a:rPr lang="en-US" dirty="0">
                <a:cs typeface="B Zar" pitchFamily="2" charset="-78"/>
              </a:rPr>
              <a:t>                                          </a:t>
            </a:r>
            <a:r>
              <a:rPr lang="fa-IR" dirty="0">
                <a:cs typeface="B Zar" pitchFamily="2" charset="-78"/>
              </a:rPr>
              <a:t>× ×</a:t>
            </a:r>
            <a:endParaRPr lang="en-US" dirty="0">
              <a:cs typeface="B Zar" pitchFamily="2" charset="-78"/>
            </a:endParaRPr>
          </a:p>
          <a:p>
            <a:pPr algn="r" rtl="1">
              <a:buNone/>
            </a:pPr>
            <a:r>
              <a:rPr lang="fa-IR" dirty="0">
                <a:cs typeface="B Zar" pitchFamily="2" charset="-78"/>
              </a:rPr>
              <a:t>سود سهامداران ممتاز </a:t>
            </a:r>
            <a:r>
              <a:rPr lang="en-US" dirty="0">
                <a:cs typeface="B Zar" pitchFamily="2" charset="-78"/>
              </a:rPr>
              <a:t>)                                    </a:t>
            </a:r>
            <a:r>
              <a:rPr lang="fa-IR" u="sng" dirty="0">
                <a:cs typeface="B Zar" pitchFamily="2" charset="-78"/>
              </a:rPr>
              <a:t>× ×</a:t>
            </a:r>
            <a:r>
              <a:rPr lang="en-US" dirty="0">
                <a:cs typeface="B Zar" pitchFamily="2" charset="-78"/>
              </a:rPr>
              <a:t>(</a:t>
            </a:r>
          </a:p>
          <a:p>
            <a:pPr algn="r" rtl="1">
              <a:buNone/>
            </a:pPr>
            <a:r>
              <a:rPr lang="fa-IR" dirty="0">
                <a:cs typeface="B Zar" pitchFamily="2" charset="-78"/>
              </a:rPr>
              <a:t>سود سهامداران عادی </a:t>
            </a:r>
            <a:r>
              <a:rPr lang="en-US" dirty="0">
                <a:cs typeface="B Zar" pitchFamily="2" charset="-78"/>
              </a:rPr>
              <a:t>                                    </a:t>
            </a:r>
            <a:r>
              <a:rPr lang="fa-IR" u="sng" dirty="0">
                <a:cs typeface="B Zar" pitchFamily="2" charset="-78"/>
              </a:rPr>
              <a:t>× ×</a:t>
            </a:r>
            <a:endParaRPr lang="en-US" u="sng" dirty="0">
              <a:cs typeface="B Zar" pitchFamily="2" charset="-78"/>
            </a:endParaRPr>
          </a:p>
          <a:p>
            <a:pPr algn="r" rtl="1">
              <a:buNone/>
            </a:pPr>
            <a:endParaRPr lang="en-US" dirty="0"/>
          </a:p>
        </p:txBody>
      </p:sp>
      <p:cxnSp>
        <p:nvCxnSpPr>
          <p:cNvPr id="5" name="Straight Connector 4"/>
          <p:cNvCxnSpPr/>
          <p:nvPr/>
        </p:nvCxnSpPr>
        <p:spPr>
          <a:xfrm>
            <a:off x="2357422" y="5856304"/>
            <a:ext cx="357190" cy="1588"/>
          </a:xfrm>
          <a:prstGeom prst="line">
            <a:avLst/>
          </a:prstGeom>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E8841BD3-B224-4739-915E-BB0609C23951}"/>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lstStyle/>
          <a:p>
            <a:pPr algn="just" rtl="1">
              <a:buFont typeface="Wingdings" pitchFamily="2" charset="2"/>
              <a:buChar char="v"/>
            </a:pPr>
            <a:r>
              <a:rPr lang="fa-IR" dirty="0">
                <a:cs typeface="B Zar" pitchFamily="2" charset="-78"/>
              </a:rPr>
              <a:t>هنگامی که بحث حقوق صاحبان سهام مطرح شد، استانداردهای حسابداری مالی که آن را به صورت زیر تعریف کرده بود : منافع و حقوق باقی‏مانده در دارایی‏های واحد تجاری پس از کم کردن بدهی‏ها، موضعی انتخاب کرد که تئوری باقی مانده را تایید می‏نمود. این هیئت در مورد سازمان‏های غیر انتفاعی تفاوت بین دارایی‏ها و بدهی‏ها را خالص دارایی‏ها نامید و مدعی شد که این دو عبارت را می‏توان به جای هم به کار برد.</a:t>
            </a:r>
            <a:endParaRPr lang="en-US" dirty="0">
              <a:cs typeface="B Zar" pitchFamily="2" charset="-78"/>
            </a:endParaRPr>
          </a:p>
          <a:p>
            <a:endParaRPr lang="en-US" dirty="0"/>
          </a:p>
        </p:txBody>
      </p:sp>
      <p:sp>
        <p:nvSpPr>
          <p:cNvPr id="2" name="Title 1"/>
          <p:cNvSpPr>
            <a:spLocks noGrp="1"/>
          </p:cNvSpPr>
          <p:nvPr>
            <p:ph type="title"/>
          </p:nvPr>
        </p:nvSpPr>
        <p:spPr>
          <a:xfrm>
            <a:off x="457200" y="274638"/>
            <a:ext cx="8186766" cy="1082660"/>
          </a:xfrm>
        </p:spPr>
        <p:txBody>
          <a:bodyPr>
            <a:normAutofit fontScale="90000"/>
          </a:bodyPr>
          <a:lstStyle/>
          <a:p>
            <a:pPr algn="ctr"/>
            <a:r>
              <a:rPr lang="fa-IR" sz="3600" b="1" dirty="0">
                <a:cs typeface="B Titr" pitchFamily="2" charset="-78"/>
              </a:rPr>
              <a:t>موضع هیئت استانداردهای حسابداری مالی</a:t>
            </a:r>
            <a:br>
              <a:rPr lang="en-US" dirty="0"/>
            </a:br>
            <a:endParaRPr lang="en-US" dirty="0"/>
          </a:p>
        </p:txBody>
      </p:sp>
      <p:sp>
        <p:nvSpPr>
          <p:cNvPr id="5" name="TextBox 4">
            <a:extLst>
              <a:ext uri="{FF2B5EF4-FFF2-40B4-BE49-F238E27FC236}">
                <a16:creationId xmlns:a16="http://schemas.microsoft.com/office/drawing/2014/main" id="{D9F2CE17-BFA8-4195-A54C-4DE502BB0FB6}"/>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043510"/>
          </a:xfrm>
        </p:spPr>
        <p:txBody>
          <a:bodyPr>
            <a:normAutofit/>
          </a:bodyPr>
          <a:lstStyle/>
          <a:p>
            <a:pPr algn="just" rtl="1">
              <a:buFont typeface="Wingdings" pitchFamily="2" charset="2"/>
              <a:buChar char="v"/>
            </a:pPr>
            <a:r>
              <a:rPr lang="fa-IR" dirty="0">
                <a:cs typeface="B Zar" pitchFamily="2" charset="-78"/>
              </a:rPr>
              <a:t>در یک مالکیت انفرادی (شرکت خصوصی) همه حقوق مالکیت به صورت یک مبلغ (سرمایه) ارائه می‏شود. با توجه به تئوری مالکیت این حق نشان‏دهنده مالکیت مالک شرکت است. هیچ نیازی نیست که این سرمایه را به طبقه‏های دیگر تقسیم و گزارش کرد، زیرا در مورد مقدار سرمایه‏گذاری یا برداشت از شرکت، برای مالک، هیچ محدودیتی وجود ندارد. همچنین ورای ادعاهای بستانکاران واحد تجاری، هیچ ادعای دیگری وجود ندارد. در صورت انحلال یا ورشکستگی بستانکاران می‏توانند دارایی‏های شخصی مالک شرکت را مصادره کنند، که در چنین حالتی بین مبلغی که به صورت دائمی سرمایه‏گذاری شده و سود شرکت که دوباره سرمایه‏گذاری می‏شود تفاوت عمده‏ای وجود ندارد ولی، این بدان معنی نیست که نباید بین سرمایه و سود فرق قائل شد. سود را در دوره‏های زمانی مشخص محاسبه می‏کنند و در پایان دوره آن را به حساب سرمایه می‏افزایند.</a:t>
            </a:r>
            <a:endParaRPr lang="en-US" dirty="0">
              <a:cs typeface="B Zar" pitchFamily="2" charset="-78"/>
            </a:endParaRPr>
          </a:p>
        </p:txBody>
      </p:sp>
      <p:sp>
        <p:nvSpPr>
          <p:cNvPr id="2" name="Title 1"/>
          <p:cNvSpPr>
            <a:spLocks noGrp="1"/>
          </p:cNvSpPr>
          <p:nvPr>
            <p:ph type="title"/>
          </p:nvPr>
        </p:nvSpPr>
        <p:spPr>
          <a:xfrm>
            <a:off x="457200" y="274638"/>
            <a:ext cx="8229600" cy="939784"/>
          </a:xfrm>
        </p:spPr>
        <p:txBody>
          <a:bodyPr>
            <a:normAutofit fontScale="90000"/>
          </a:bodyPr>
          <a:lstStyle/>
          <a:p>
            <a:pPr algn="ctr"/>
            <a:r>
              <a:rPr lang="fa-IR" sz="2700" b="1" dirty="0">
                <a:cs typeface="B Titr" pitchFamily="2" charset="-78"/>
              </a:rPr>
              <a:t>طبقه‏بندی حقوق صاحبان سهام در مالکیت انفرادی و شرکت‏های تضامنی</a:t>
            </a:r>
            <a:br>
              <a:rPr lang="en-US" dirty="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4525963"/>
          </a:xfrm>
        </p:spPr>
        <p:txBody>
          <a:bodyPr>
            <a:normAutofit/>
          </a:bodyPr>
          <a:lstStyle/>
          <a:p>
            <a:pPr algn="just" rtl="1">
              <a:buFont typeface="Wingdings" pitchFamily="2" charset="2"/>
              <a:buChar char="v"/>
            </a:pPr>
            <a:r>
              <a:rPr lang="fa-IR" dirty="0">
                <a:cs typeface="B Zar" pitchFamily="2" charset="-78"/>
              </a:rPr>
              <a:t>رویدادهای مالی در سرمایه (برداشت‏ها و سرمایه‏گذاری‏های بعدی) را به صورت مستقیم در حساب سرمایه منظور می‏‏کنند؛ سرانجام همه این تغییرات را در یک صورت جداگانه </a:t>
            </a:r>
            <a:r>
              <a:rPr lang="en-US" dirty="0">
                <a:cs typeface="B Zar" pitchFamily="2" charset="-78"/>
              </a:rPr>
              <a:t>]</a:t>
            </a:r>
            <a:r>
              <a:rPr lang="fa-IR" dirty="0">
                <a:cs typeface="B Zar" pitchFamily="2" charset="-78"/>
              </a:rPr>
              <a:t>صورت سرمایه</a:t>
            </a:r>
            <a:r>
              <a:rPr lang="en-US" dirty="0">
                <a:cs typeface="B Zar" pitchFamily="2" charset="-78"/>
              </a:rPr>
              <a:t>[</a:t>
            </a:r>
            <a:r>
              <a:rPr lang="fa-IR" dirty="0">
                <a:cs typeface="B Zar" pitchFamily="2" charset="-78"/>
              </a:rPr>
              <a:t> ارائه می‏نمایند.</a:t>
            </a:r>
            <a:endParaRPr lang="en-US" dirty="0">
              <a:cs typeface="B Zar" pitchFamily="2" charset="-78"/>
            </a:endParaRPr>
          </a:p>
          <a:p>
            <a:pPr algn="just" rtl="1">
              <a:buNone/>
            </a:pPr>
            <a:r>
              <a:rPr lang="fa-IR" dirty="0">
                <a:cs typeface="B Zar" pitchFamily="2" charset="-78"/>
              </a:rPr>
              <a:t>در شرکت تضامنی حقوق مالکان مشابه حقوق مالک شرکت‏های خصوصی است، با این تفاوت که در آنجا سرمایه را برحسب میزان مالکیت هر شریک گزارش می‏کنند. برای اعمال کنترل بر برداشت‏ها یا الزام به رعایت مفاد قرارداد مربوط به برداشت‏ها برای هریک از شریکان یک حساب برداشت جداگانه در نظر می‏گیرند. ولی معمولاً در پایان دوره این حساب‏ها را در حساب سرمایه می‏بندند، از این‏رو در مورد منبع تأمین سرمایه هیچ طبقه‏بندی به وجود نمی‏آید.</a:t>
            </a:r>
            <a:endParaRPr lang="en-US" dirty="0">
              <a:cs typeface="B Zar" pitchFamily="2" charset="-78"/>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3301"/>
            <a:ext cx="8229600" cy="4525963"/>
          </a:xfrm>
        </p:spPr>
        <p:txBody>
          <a:bodyPr>
            <a:normAutofit fontScale="92500" lnSpcReduction="10000"/>
          </a:bodyPr>
          <a:lstStyle/>
          <a:p>
            <a:pPr algn="just" rtl="1">
              <a:buFont typeface="Wingdings" pitchFamily="2" charset="2"/>
              <a:buChar char="v"/>
            </a:pPr>
            <a:r>
              <a:rPr lang="fa-IR" dirty="0">
                <a:cs typeface="B Zar" pitchFamily="2" charset="-78"/>
              </a:rPr>
              <a:t>در طبقه‏بندی حقوق صاحبان سهام مهم‏ترین هدف این است که در مورد کارآیی و حوزه اعمال کنترل مدیریت به سهامداران، سرمایه‏گذاران، بستانکاران و سایر گروه‏های ذی‏نفع اطلاعاتی ارائه کرد. دراین طبقه‏بندی‏ها باید در مورد منافع اقتصادی گذشته و آینده گروه‏هایی که دارای حقوق خاص و گروه‏هایی که دارای منافع اقتصادی در شرکت هستند (مانند کارکنان، مشتریان و سازمان‏های دولتی) اطلاعاتی ارائه کرد. برای اینکه بتوان این هدف‏ها را تأمین کرد، صورت‏های مالی باید در موارد زیر اطلاعاتی ارائه نمایند :</a:t>
            </a:r>
            <a:endParaRPr lang="en-US" dirty="0">
              <a:cs typeface="B Zar" pitchFamily="2" charset="-78"/>
            </a:endParaRPr>
          </a:p>
          <a:p>
            <a:pPr lvl="0" algn="just" rtl="1">
              <a:buNone/>
            </a:pPr>
            <a:r>
              <a:rPr lang="fa-IR" dirty="0">
                <a:cs typeface="B Zar" pitchFamily="2" charset="-78"/>
              </a:rPr>
              <a:t>1-منابع تأمین سرمایه شرکت.</a:t>
            </a:r>
            <a:endParaRPr lang="en-US" dirty="0">
              <a:cs typeface="B Zar" pitchFamily="2" charset="-78"/>
            </a:endParaRPr>
          </a:p>
          <a:p>
            <a:pPr lvl="0" algn="just" rtl="1">
              <a:buNone/>
            </a:pPr>
            <a:r>
              <a:rPr lang="fa-IR" dirty="0">
                <a:cs typeface="B Zar" pitchFamily="2" charset="-78"/>
              </a:rPr>
              <a:t>2-محدودیت‏های قانونی در بازپرداخت سرمایه‏های شرکت به سهامداران</a:t>
            </a:r>
            <a:endParaRPr lang="en-US" dirty="0">
              <a:cs typeface="B Zar" pitchFamily="2" charset="-78"/>
            </a:endParaRPr>
          </a:p>
          <a:p>
            <a:pPr lvl="0" algn="just" rtl="1">
              <a:buNone/>
            </a:pPr>
            <a:r>
              <a:rPr lang="fa-IR" dirty="0">
                <a:cs typeface="B Zar" pitchFamily="2" charset="-78"/>
              </a:rPr>
              <a:t>3-محدودیت‏های قانونی، قراردادی، مدیریتی و مالی برفرآیند پرداخت سود تقسیمی به سهامداران کنونی و آینده</a:t>
            </a:r>
            <a:endParaRPr lang="en-US" dirty="0">
              <a:cs typeface="B Zar" pitchFamily="2" charset="-78"/>
            </a:endParaRPr>
          </a:p>
          <a:p>
            <a:pPr lvl="0" algn="just" rtl="1">
              <a:buNone/>
            </a:pPr>
            <a:r>
              <a:rPr lang="fa-IR" dirty="0">
                <a:cs typeface="B Zar" pitchFamily="2" charset="-78"/>
              </a:rPr>
              <a:t>4-اولویت طبقه‏بندی مختلف سهامداران (هنگام انحلال بخشی یا کل شرکت).</a:t>
            </a:r>
            <a:endParaRPr lang="en-US" dirty="0">
              <a:cs typeface="B Zar" pitchFamily="2" charset="-78"/>
            </a:endParaRPr>
          </a:p>
        </p:txBody>
      </p:sp>
      <p:sp>
        <p:nvSpPr>
          <p:cNvPr id="2" name="Title 1"/>
          <p:cNvSpPr>
            <a:spLocks noGrp="1"/>
          </p:cNvSpPr>
          <p:nvPr>
            <p:ph type="title"/>
          </p:nvPr>
        </p:nvSpPr>
        <p:spPr>
          <a:xfrm>
            <a:off x="457200" y="274638"/>
            <a:ext cx="8229600" cy="939784"/>
          </a:xfrm>
        </p:spPr>
        <p:txBody>
          <a:bodyPr>
            <a:normAutofit fontScale="90000"/>
          </a:bodyPr>
          <a:lstStyle/>
          <a:p>
            <a:pPr algn="ctr" rtl="1"/>
            <a:r>
              <a:rPr lang="fa-IR" sz="2700" b="1" dirty="0">
                <a:cs typeface="B Titr" pitchFamily="2" charset="-78"/>
              </a:rPr>
              <a:t>طبقه‏بندی حقوق صاحبان سهام</a:t>
            </a:r>
            <a:br>
              <a:rPr lang="en-US" dirty="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86478"/>
          </a:xfrm>
        </p:spPr>
        <p:txBody>
          <a:bodyPr>
            <a:normAutofit/>
          </a:bodyPr>
          <a:lstStyle/>
          <a:p>
            <a:pPr algn="just" rtl="1">
              <a:buFont typeface="Wingdings" pitchFamily="2" charset="2"/>
              <a:buChar char="v"/>
            </a:pPr>
            <a:r>
              <a:rPr lang="fa-IR" dirty="0">
                <a:cs typeface="B Zar" pitchFamily="2" charset="-78"/>
              </a:rPr>
              <a:t>در ترازنامه‏‏ای که براساس ساختار سنتی حسابداری تهیه می‏شود یکی از هدف‏های عمده در طبقه‏بندی این است که حقوق صاحبان سهام را بر مبنای منابع تأمین سرمایه طبقه‏بندی می‏کنند. مهم‏ترین منابع تأمین حقوق صاحبان سهام عبارت‏اند از :</a:t>
            </a:r>
            <a:endParaRPr lang="en-US" dirty="0">
              <a:cs typeface="B Zar" pitchFamily="2" charset="-78"/>
            </a:endParaRPr>
          </a:p>
          <a:p>
            <a:pPr lvl="0" algn="just" rtl="1">
              <a:buNone/>
            </a:pPr>
            <a:r>
              <a:rPr lang="fa-IR" dirty="0">
                <a:cs typeface="B Zar" pitchFamily="2" charset="-78"/>
              </a:rPr>
              <a:t>1.مبالغی که سهامداران پرداخت می‏کنند.</a:t>
            </a:r>
            <a:endParaRPr lang="en-US" dirty="0">
              <a:cs typeface="B Zar" pitchFamily="2" charset="-78"/>
            </a:endParaRPr>
          </a:p>
          <a:p>
            <a:pPr lvl="0" algn="just" rtl="1">
              <a:buNone/>
            </a:pPr>
            <a:r>
              <a:rPr lang="fa-IR" dirty="0">
                <a:cs typeface="B Zar" pitchFamily="2" charset="-78"/>
              </a:rPr>
              <a:t>2.مازاد سود خالص به سود پرداختی به سهامداران (سود انباشته در شرکت)</a:t>
            </a:r>
            <a:endParaRPr lang="en-US" dirty="0">
              <a:cs typeface="B Zar" pitchFamily="2" charset="-78"/>
            </a:endParaRPr>
          </a:p>
          <a:p>
            <a:pPr lvl="0" algn="just" rtl="1">
              <a:buNone/>
            </a:pPr>
            <a:r>
              <a:rPr lang="fa-IR" dirty="0">
                <a:cs typeface="B Zar" pitchFamily="2" charset="-78"/>
              </a:rPr>
              <a:t>3.مبالغ اهدایی از جانب دیگران (غیر از سهامداران).</a:t>
            </a:r>
            <a:endParaRPr lang="en-US" dirty="0">
              <a:cs typeface="B Zar" pitchFamily="2" charset="-78"/>
            </a:endParaRPr>
          </a:p>
          <a:p>
            <a:endParaRPr lang="en-US" dirty="0"/>
          </a:p>
        </p:txBody>
      </p:sp>
      <p:sp>
        <p:nvSpPr>
          <p:cNvPr id="2" name="Title 1"/>
          <p:cNvSpPr>
            <a:spLocks noGrp="1"/>
          </p:cNvSpPr>
          <p:nvPr>
            <p:ph type="title"/>
          </p:nvPr>
        </p:nvSpPr>
        <p:spPr>
          <a:xfrm>
            <a:off x="457200" y="274638"/>
            <a:ext cx="8229600" cy="868346"/>
          </a:xfrm>
        </p:spPr>
        <p:txBody>
          <a:bodyPr>
            <a:normAutofit fontScale="90000"/>
          </a:bodyPr>
          <a:lstStyle/>
          <a:p>
            <a:pPr algn="ctr"/>
            <a:r>
              <a:rPr lang="fa-IR" sz="3100" b="1" dirty="0">
                <a:cs typeface="B Titr" pitchFamily="2" charset="-78"/>
              </a:rPr>
              <a:t>منابع تأمین سرمایه : طبقه‏بندی</a:t>
            </a:r>
            <a:br>
              <a:rPr lang="en-US" dirty="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a:bodyPr>
          <a:lstStyle/>
          <a:p>
            <a:pPr algn="just" rtl="1">
              <a:buFont typeface="Wingdings" pitchFamily="2" charset="2"/>
              <a:buChar char="v"/>
            </a:pPr>
            <a:r>
              <a:rPr lang="fa-IR" dirty="0">
                <a:cs typeface="B Zar" pitchFamily="2" charset="-78"/>
              </a:rPr>
              <a:t>در ترازنامه‏های سنتی حقوق صاحبان سهام در چهارگروه یا طبقه قرار می‏گرفت، آنها عبارت بودند از: سرمایۀ سهمی یا سهام، مازاد سرمایۀ پرداخت شده نسبت به ارزش اسمی یا ارزش اعلام شده (صرف سهام)، تعیین ارزش مجدد سرمایه و سرانجام سود انباشته. یک چنین طبقه‏بندی می‏توانست فقط بخشی از هدف‏های مربوط به طبقه‏بندی اقلام برحسب منابع تأمین سرمایه را تأمین نماید. معمولاً سرمایه سهمی (سهام) و صرف سهام نشان‏دهندۀ مبالغی بودند که به وسیلۀ سهامداران پرداخت می‏شدند. مورد استثنا مربوط به اقلام اهدایی می‏شد که در طبقۀ صرف سهام گزارش می‏کردند. </a:t>
            </a:r>
          </a:p>
          <a:p>
            <a:pPr algn="just" rtl="1">
              <a:buNone/>
            </a:pPr>
            <a:r>
              <a:rPr lang="fa-IR" b="1" dirty="0">
                <a:cs typeface="B Zar" pitchFamily="2" charset="-78"/>
              </a:rPr>
              <a:t>-</a:t>
            </a:r>
            <a:r>
              <a:rPr lang="fa-IR" dirty="0">
                <a:cs typeface="B Zar" pitchFamily="2" charset="-78"/>
              </a:rPr>
              <a:t> یکی از نقاط ضعف روش طبقه‏بندی سنتی این است که اگر از محل سود انباشته مبالغی به حساب سهام منتقل می‏شد یا از محل انتشار سود سهمی یا روش‏های دیگری صرف سهام افزایش می‏یافت، این شیوۀ طبقه‏بندی (براساس منافع حاصل از تأمین سرمایه) مخدوش می‏شد. همچنین زمانی این شیوه طبقه‏بندی به اجرا در نمی‏آمد که شرکت اقدام به تجدید ساختار می‏نمود و یا سهام خزانه را دادوستد می‏کرد.</a:t>
            </a:r>
            <a:endParaRPr lang="en-US" dirty="0">
              <a:cs typeface="B Zar" pitchFamily="2" charset="-78"/>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214686"/>
            <a:ext cx="8229600" cy="2792605"/>
          </a:xfrm>
        </p:spPr>
        <p:txBody>
          <a:bodyPr/>
          <a:lstStyle/>
          <a:p>
            <a:endParaRPr lang="en-US" dirty="0"/>
          </a:p>
        </p:txBody>
      </p:sp>
      <p:sp>
        <p:nvSpPr>
          <p:cNvPr id="3" name="Title 2"/>
          <p:cNvSpPr>
            <a:spLocks noGrp="1"/>
          </p:cNvSpPr>
          <p:nvPr>
            <p:ph type="title"/>
          </p:nvPr>
        </p:nvSpPr>
        <p:spPr>
          <a:xfrm>
            <a:off x="457200" y="274638"/>
            <a:ext cx="8229600" cy="2797172"/>
          </a:xfrm>
        </p:spPr>
        <p:txBody>
          <a:bodyPr/>
          <a:lstStyle/>
          <a:p>
            <a:pPr algn="ctr"/>
            <a:r>
              <a:rPr lang="fa-IR" dirty="0">
                <a:cs typeface="B Titr" pitchFamily="2" charset="-78"/>
              </a:rPr>
              <a:t>پایان بخش اول</a:t>
            </a:r>
            <a:endParaRPr lang="en-US" dirty="0">
              <a:cs typeface="B Titr"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1">
              <a:buNone/>
            </a:pPr>
            <a:r>
              <a:rPr lang="fa-IR" dirty="0">
                <a:solidFill>
                  <a:schemeClr val="tx1"/>
                </a:solidFill>
                <a:cs typeface="B Zar" pitchFamily="2" charset="-78"/>
              </a:rPr>
              <a:t>حقوق مالکان : می‏توان هریک از اقلام دارایی و بدهی یک شرکت را مستقل از سایر عوامل تشکیل‏دهندۀ معادله حسابداری تعریف و اندازه‏گیری (تعیین ارزش) کرد. در مورد حقوق مالکان این وضع صادق نیست. همچنین این عبارت را حقوق صاحبان سهام یا حق مالکیت در یک شرکت می‏نامند. </a:t>
            </a:r>
          </a:p>
          <a:p>
            <a:pPr marL="624078" indent="-514350" algn="just" rtl="1">
              <a:buFont typeface="Wingdings" pitchFamily="2" charset="2"/>
              <a:buChar char="ü"/>
            </a:pPr>
            <a:r>
              <a:rPr lang="fa-IR" b="1" dirty="0">
                <a:solidFill>
                  <a:srgbClr val="0070C0"/>
                </a:solidFill>
                <a:cs typeface="B Zar" pitchFamily="2" charset="-78"/>
              </a:rPr>
              <a:t>حقوق مالکان عبارت است از تفاوت بین دارایی‏ها و بدهی‏های شرکت. اغلب اینها را خالص دارایی‏های شرکت هم می‏نامند.</a:t>
            </a:r>
            <a:endParaRPr lang="en-US" b="1" dirty="0">
              <a:solidFill>
                <a:srgbClr val="0070C0"/>
              </a:solidFill>
              <a:cs typeface="B Zar" pitchFamily="2" charset="-78"/>
            </a:endParaRPr>
          </a:p>
          <a:p>
            <a:pPr algn="just" rtl="1">
              <a:buNone/>
            </a:pPr>
            <a:r>
              <a:rPr lang="fa-IR" b="1" dirty="0">
                <a:solidFill>
                  <a:schemeClr val="tx1"/>
                </a:solidFill>
                <a:effectLst>
                  <a:outerShdw blurRad="38100" dist="38100" dir="2700000" algn="tl">
                    <a:srgbClr val="000000">
                      <a:alpha val="43137"/>
                    </a:srgbClr>
                  </a:outerShdw>
                </a:effectLst>
                <a:cs typeface="B Zar" pitchFamily="2" charset="-78"/>
              </a:rPr>
              <a:t>-</a:t>
            </a:r>
            <a:r>
              <a:rPr lang="fa-IR" dirty="0">
                <a:solidFill>
                  <a:schemeClr val="tx1"/>
                </a:solidFill>
                <a:cs typeface="B Zar" pitchFamily="2" charset="-78"/>
              </a:rPr>
              <a:t> بر حسب سنت، حقوق مالکان را به دو گروه طبقه‏بندی می‏کنند : سرمایه تأمین شده (که همچنین آن را سرمایه پرداخت شده می‏نامند) و طبقه دیگر سود انباشته است. سرمایۀ پرداخت شده شامل ارزش فعلی سود انباشته هم می‏شود. برحسب سنت، سرمایه پرداخت شده را باز هم به دو طبقه تقسیم می‏کنند: سهام که شامل سهام عادی و سهام ممتاز به ارزش اسمی یا ارزش اعلام شده می‏شود و مازاد سرمایه پرداخت شده، یا صرف سهام که با توجه به منبع آنها می‏توان آنها را به بخش‏های دیگر تقسیم کرد. سهامی را که شرکت بازخرید می‏کند در حسابی جداگانه با عنوان سهام خزانه گزارش می‏نمایند.</a:t>
            </a:r>
            <a:endParaRPr lang="en-US" dirty="0">
              <a:solidFill>
                <a:schemeClr val="tx1"/>
              </a:solidFill>
              <a:cs typeface="B Zar" pitchFamily="2" charset="-78"/>
            </a:endParaRPr>
          </a:p>
        </p:txBody>
      </p:sp>
      <p:sp>
        <p:nvSpPr>
          <p:cNvPr id="4" name="TextBox 3">
            <a:extLst>
              <a:ext uri="{FF2B5EF4-FFF2-40B4-BE49-F238E27FC236}">
                <a16:creationId xmlns:a16="http://schemas.microsoft.com/office/drawing/2014/main" id="{0DFD3E03-18D1-4A15-BCFC-04A735D485A1}"/>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1">
              <a:buFont typeface="Wingdings" pitchFamily="2" charset="2"/>
              <a:buChar char="v"/>
            </a:pPr>
            <a:r>
              <a:rPr lang="fa-IR" dirty="0">
                <a:solidFill>
                  <a:schemeClr val="tx1"/>
                </a:solidFill>
                <a:cs typeface="B Zar" pitchFamily="2" charset="-78"/>
              </a:rPr>
              <a:t>به طور کلی می‏توان اختلاف بین حقوق صاحبان سهام و بدهی‏ها را در سه مورد زیر خلاصه کرد:</a:t>
            </a:r>
            <a:endParaRPr lang="en-US" dirty="0">
              <a:solidFill>
                <a:schemeClr val="tx1"/>
              </a:solidFill>
              <a:cs typeface="B Zar" pitchFamily="2" charset="-78"/>
            </a:endParaRPr>
          </a:p>
          <a:p>
            <a:pPr lvl="0" algn="just" rtl="1">
              <a:buNone/>
            </a:pPr>
            <a:r>
              <a:rPr lang="fa-IR" dirty="0">
                <a:cs typeface="B Zar" pitchFamily="2" charset="-78"/>
              </a:rPr>
              <a:t>1-میزان حق تقدم نسبت به دارندگان سایر حقوق (بدهی‏ها نسبت به حقوق مالکان در اولویت می‏باشند.)</a:t>
            </a:r>
            <a:endParaRPr lang="en-US" dirty="0">
              <a:cs typeface="B Zar" pitchFamily="2" charset="-78"/>
            </a:endParaRPr>
          </a:p>
          <a:p>
            <a:pPr lvl="0" algn="just" rtl="1">
              <a:buNone/>
            </a:pPr>
            <a:r>
              <a:rPr lang="fa-IR" dirty="0">
                <a:cs typeface="B Zar" pitchFamily="2" charset="-78"/>
              </a:rPr>
              <a:t>2-درجۀ اطمینان در تعیین مبلغی که به وسیله دارندگان حقوق دریافت می‏شود. (مبلغ قابل پرداخت بابت بدهی‏ها نسبت به حقوق سهامداران مشخص‏تر می‏باشد.) </a:t>
            </a:r>
            <a:endParaRPr lang="en-US" dirty="0">
              <a:cs typeface="B Zar" pitchFamily="2" charset="-78"/>
            </a:endParaRPr>
          </a:p>
          <a:p>
            <a:pPr lvl="0" algn="just" rtl="1">
              <a:buNone/>
            </a:pPr>
            <a:r>
              <a:rPr lang="fa-IR" dirty="0">
                <a:cs typeface="B Zar" pitchFamily="2" charset="-78"/>
              </a:rPr>
              <a:t>3-تاریخ سررسید پرداخت حقوق نهایی می‏باشد. (سررسید بدهی‏ها معمولاً مشخص است در صورتی که سررسید حقوق مالکان نامشخص می‏باشد.)</a:t>
            </a:r>
            <a:endParaRPr lang="en-US" dirty="0">
              <a:cs typeface="B Zar" pitchFamily="2" charset="-78"/>
            </a:endParaRPr>
          </a:p>
          <a:p>
            <a:pPr algn="just" rtl="1">
              <a:buFont typeface="Wingdings" pitchFamily="2" charset="2"/>
              <a:buChar char="ü"/>
            </a:pPr>
            <a:r>
              <a:rPr lang="fa-IR" b="1" dirty="0">
                <a:solidFill>
                  <a:srgbClr val="0070C0"/>
                </a:solidFill>
                <a:cs typeface="B Zar" pitchFamily="2" charset="-78"/>
              </a:rPr>
              <a:t>در شرایط عادی، بستانکاران و دارندگان اورق قرضه، از نظر دریافت بهره و بازپرداخت اصل وام، نسبت به سهامداران اولویت (حق تقدم) دارند. دارندگان سهام ممتاز نسبت به دارندگان سهام عادی حق تقدم دارند، ولی هر دوی آنها (از نظر اولویت یا حق تقدم) پس از بستانکاران قرار می‏گیرند.</a:t>
            </a:r>
            <a:endParaRPr lang="en-US" b="1" dirty="0">
              <a:solidFill>
                <a:srgbClr val="0070C0"/>
              </a:solidFill>
              <a:cs typeface="B Zar" pitchFamily="2" charset="-78"/>
            </a:endParaRPr>
          </a:p>
          <a:p>
            <a:pPr algn="r" rtl="1">
              <a:buNone/>
            </a:pPr>
            <a:endParaRPr lang="en-US" dirty="0"/>
          </a:p>
          <a:p>
            <a:pPr algn="r" rtl="1">
              <a:buNone/>
            </a:pPr>
            <a:endParaRPr lang="en-US" dirty="0"/>
          </a:p>
        </p:txBody>
      </p:sp>
      <p:sp>
        <p:nvSpPr>
          <p:cNvPr id="2" name="Title 1"/>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6F2ADCE7-C358-4BB3-A811-E7FDBDD1A4A9}"/>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r" rtl="1">
              <a:buNone/>
            </a:pPr>
            <a:r>
              <a:rPr lang="fa-IR" sz="2800" dirty="0">
                <a:cs typeface="B Zar" pitchFamily="2" charset="-78"/>
              </a:rPr>
              <a:t>1-تئوری مالکیت </a:t>
            </a:r>
            <a:r>
              <a:rPr lang="fo-FO" sz="2000" dirty="0">
                <a:solidFill>
                  <a:srgbClr val="7030A0"/>
                </a:solidFill>
                <a:cs typeface="B Zar" pitchFamily="2" charset="-78"/>
              </a:rPr>
              <a:t>The Proprietary Theory </a:t>
            </a:r>
            <a:endParaRPr lang="en-US" sz="2000" dirty="0">
              <a:solidFill>
                <a:srgbClr val="7030A0"/>
              </a:solidFill>
              <a:cs typeface="B Zar" pitchFamily="2" charset="-78"/>
            </a:endParaRPr>
          </a:p>
          <a:p>
            <a:pPr lvl="0" algn="r" rtl="1">
              <a:buNone/>
            </a:pPr>
            <a:r>
              <a:rPr lang="fa-IR" sz="2800" dirty="0">
                <a:cs typeface="B Zar" pitchFamily="2" charset="-78"/>
              </a:rPr>
              <a:t>2-تئوری تفکیک شخصیت(واحد تجاری): </a:t>
            </a:r>
            <a:r>
              <a:rPr lang="fo-FO" sz="1800" dirty="0">
                <a:solidFill>
                  <a:srgbClr val="7030A0"/>
                </a:solidFill>
                <a:cs typeface="B Zar" pitchFamily="2" charset="-78"/>
              </a:rPr>
              <a:t>The Entity Theory</a:t>
            </a:r>
            <a:r>
              <a:rPr lang="fa-IR" sz="1800" dirty="0">
                <a:solidFill>
                  <a:srgbClr val="7030A0"/>
                </a:solidFill>
                <a:cs typeface="B Zar" pitchFamily="2" charset="-78"/>
              </a:rPr>
              <a:t> </a:t>
            </a:r>
            <a:endParaRPr lang="en-US" sz="2800" dirty="0">
              <a:cs typeface="B Zar" pitchFamily="2" charset="-78"/>
            </a:endParaRPr>
          </a:p>
          <a:p>
            <a:pPr lvl="0" algn="r" rtl="1">
              <a:buNone/>
            </a:pPr>
            <a:r>
              <a:rPr lang="fa-IR" sz="2800" dirty="0">
                <a:cs typeface="B Zar" pitchFamily="2" charset="-78"/>
              </a:rPr>
              <a:t>3-تئوری حقوق باقیمانده : </a:t>
            </a:r>
            <a:r>
              <a:rPr lang="fo-FO" sz="2000" dirty="0">
                <a:solidFill>
                  <a:srgbClr val="7030A0"/>
                </a:solidFill>
                <a:cs typeface="B Zar" pitchFamily="2" charset="-78"/>
              </a:rPr>
              <a:t>The Residual Equity Theory</a:t>
            </a:r>
            <a:endParaRPr lang="en-US" sz="2000" dirty="0">
              <a:solidFill>
                <a:srgbClr val="7030A0"/>
              </a:solidFill>
              <a:cs typeface="B Zar" pitchFamily="2" charset="-78"/>
            </a:endParaRPr>
          </a:p>
          <a:p>
            <a:pPr lvl="0" algn="r" rtl="1">
              <a:buNone/>
            </a:pPr>
            <a:r>
              <a:rPr lang="fa-IR" sz="2800" dirty="0">
                <a:cs typeface="B Zar" pitchFamily="2" charset="-78"/>
              </a:rPr>
              <a:t>4-تئوری بنگاه‏های عمومی (تئوری بنگاه) یا تئوری شرکت های سهامی: </a:t>
            </a:r>
            <a:r>
              <a:rPr lang="fo-FO" sz="2000" dirty="0">
                <a:solidFill>
                  <a:srgbClr val="7030A0"/>
                </a:solidFill>
                <a:cs typeface="B Zar" pitchFamily="2" charset="-78"/>
              </a:rPr>
              <a:t>The Enterprise Theory</a:t>
            </a:r>
            <a:endParaRPr lang="en-US" sz="2000" dirty="0">
              <a:solidFill>
                <a:srgbClr val="7030A0"/>
              </a:solidFill>
              <a:cs typeface="B Zar" pitchFamily="2" charset="-78"/>
            </a:endParaRPr>
          </a:p>
          <a:p>
            <a:pPr algn="r" rtl="1">
              <a:buNone/>
            </a:pPr>
            <a:r>
              <a:rPr lang="fa-IR" sz="2800" dirty="0">
                <a:cs typeface="B Zar" pitchFamily="2" charset="-78"/>
              </a:rPr>
              <a:t>5- تئوری وجوه </a:t>
            </a:r>
            <a:r>
              <a:rPr lang="fo-FO" sz="2000" dirty="0">
                <a:solidFill>
                  <a:srgbClr val="7030A0"/>
                </a:solidFill>
                <a:cs typeface="B Zar" pitchFamily="2" charset="-78"/>
              </a:rPr>
              <a:t>The Fund Theory</a:t>
            </a:r>
            <a:endParaRPr lang="en-US" sz="2000" dirty="0">
              <a:solidFill>
                <a:srgbClr val="7030A0"/>
              </a:solidFill>
              <a:cs typeface="B Zar" pitchFamily="2" charset="-78"/>
            </a:endParaRPr>
          </a:p>
          <a:p>
            <a:pPr algn="r" rtl="1">
              <a:buNone/>
            </a:pPr>
            <a:endParaRPr lang="en-US" dirty="0"/>
          </a:p>
        </p:txBody>
      </p:sp>
      <p:sp>
        <p:nvSpPr>
          <p:cNvPr id="2" name="Title 1"/>
          <p:cNvSpPr>
            <a:spLocks noGrp="1"/>
          </p:cNvSpPr>
          <p:nvPr>
            <p:ph type="title"/>
          </p:nvPr>
        </p:nvSpPr>
        <p:spPr/>
        <p:txBody>
          <a:bodyPr>
            <a:normAutofit/>
          </a:bodyPr>
          <a:lstStyle/>
          <a:p>
            <a:pPr algn="ctr" rtl="1"/>
            <a:r>
              <a:rPr lang="fa-IR" sz="3200" dirty="0">
                <a:cs typeface="B Titr" pitchFamily="2" charset="-78"/>
              </a:rPr>
              <a:t>انواع تئوری‏های مربوط به حقوق مالکان :</a:t>
            </a:r>
            <a:endParaRPr lang="en-US" sz="3200" dirty="0">
              <a:cs typeface="B Titr" pitchFamily="2" charset="-78"/>
            </a:endParaRPr>
          </a:p>
        </p:txBody>
      </p:sp>
      <p:sp>
        <p:nvSpPr>
          <p:cNvPr id="4" name="TextBox 3">
            <a:extLst>
              <a:ext uri="{FF2B5EF4-FFF2-40B4-BE49-F238E27FC236}">
                <a16:creationId xmlns:a16="http://schemas.microsoft.com/office/drawing/2014/main" id="{613E32E7-660C-4CC7-8DC6-FE3238F2CC24}"/>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903301"/>
            <a:ext cx="8543956" cy="5811847"/>
          </a:xfrm>
        </p:spPr>
        <p:txBody>
          <a:bodyPr>
            <a:normAutofit fontScale="40000" lnSpcReduction="20000"/>
          </a:bodyPr>
          <a:lstStyle/>
          <a:p>
            <a:pPr algn="just" rtl="1">
              <a:lnSpc>
                <a:spcPct val="220000"/>
              </a:lnSpc>
              <a:buFont typeface="Wingdings" pitchFamily="2" charset="2"/>
              <a:buChar char="v"/>
            </a:pPr>
            <a:r>
              <a:rPr lang="fa-IR" sz="4300" dirty="0">
                <a:cs typeface="B Zar" pitchFamily="2" charset="-78"/>
              </a:rPr>
              <a:t>در این تئوری مالک به عنوان مرکز ثقل و کانون توجه می‏باشد دارایی‏ها متعلق به مالک است. بدهی‏ها نیز بدهی‏های مالک بابت دارایی‏هایش می‏باشد. لذا معادله حسابداری به شرح زیر خواهد بود:</a:t>
            </a:r>
            <a:endParaRPr lang="en-US" sz="4300" dirty="0">
              <a:cs typeface="B Zar" pitchFamily="2" charset="-78"/>
            </a:endParaRPr>
          </a:p>
          <a:p>
            <a:pPr rtl="1">
              <a:lnSpc>
                <a:spcPct val="220000"/>
              </a:lnSpc>
              <a:buNone/>
            </a:pPr>
            <a:r>
              <a:rPr lang="fa-IR" sz="4300" b="1" dirty="0">
                <a:solidFill>
                  <a:srgbClr val="7030A0"/>
                </a:solidFill>
                <a:cs typeface="B Zar" pitchFamily="2" charset="-78"/>
              </a:rPr>
              <a:t>بدهیها – دارایی‏ها = سرمایه (حقوق مالکان)</a:t>
            </a:r>
            <a:endParaRPr lang="en-US" sz="4300" b="1" dirty="0">
              <a:solidFill>
                <a:srgbClr val="7030A0"/>
              </a:solidFill>
              <a:cs typeface="B Zar" pitchFamily="2" charset="-78"/>
            </a:endParaRPr>
          </a:p>
          <a:p>
            <a:pPr algn="just" rtl="1">
              <a:lnSpc>
                <a:spcPct val="220000"/>
              </a:lnSpc>
              <a:buFont typeface="Wingdings" pitchFamily="2" charset="2"/>
              <a:buChar char="ü"/>
            </a:pPr>
            <a:r>
              <a:rPr lang="fa-IR" sz="4300" b="1" dirty="0">
                <a:solidFill>
                  <a:srgbClr val="0070C0"/>
                </a:solidFill>
                <a:cs typeface="B Zar" pitchFamily="2" charset="-78"/>
              </a:rPr>
              <a:t>براساس این تئوری بدهی‏ها به عنوان اقلام کاهنده در طرف راست ترازنامه گزارش می‏گردد.</a:t>
            </a:r>
            <a:endParaRPr lang="en-US" sz="4300" b="1" dirty="0">
              <a:solidFill>
                <a:srgbClr val="0070C0"/>
              </a:solidFill>
              <a:cs typeface="B Zar" pitchFamily="2" charset="-78"/>
            </a:endParaRPr>
          </a:p>
          <a:p>
            <a:pPr algn="just" rtl="1">
              <a:lnSpc>
                <a:spcPct val="170000"/>
              </a:lnSpc>
              <a:buNone/>
            </a:pPr>
            <a:r>
              <a:rPr lang="fa-IR" sz="4300" b="1" dirty="0">
                <a:cs typeface="B Zar" pitchFamily="2" charset="-78"/>
              </a:rPr>
              <a:t>-</a:t>
            </a:r>
            <a:r>
              <a:rPr lang="fa-IR" sz="4300" dirty="0">
                <a:cs typeface="B Zar" pitchFamily="2" charset="-78"/>
              </a:rPr>
              <a:t> درآمدها موجب افزایش حقوق مالک و هزینه‏ها موجب کاهش آن می‏شود. سود که از تفاوت درآمدها و هزینه‏ها بدست می‏آید متعلق به مالک است نه شریک. سود سهمی تنها یک انتقال از قسمتی از حقوق مالکان به قسمت دیگر آن می‏باشد. سود انباشته بخشی از کل حقوق مالکان است و می‏توان با بقیه اقلام مانند سرمایه پرداخت شده جمع کرد و گزارش نمود. طبقه‏بندی حقوق صاحبان سهام اطلاعات زیادی به مالکان گزارش نمی‏کند چون بدهی‏ها تعهدات مالکانه است هزینه بهره ناشی از بدهی‏ها بعنوان هزینه‏های مالک در نظر گرفته می‏شود و از درآمدهای وی کسر می‏گردد. در این تئوری مالیات بردرآمد نیز هزینه تلقی می‏شود. در این تئوری استفاده از ارزشهای جاری مناسب می‏باشد چون مالک مرکز ثقل می‏باشد. پس‏اندازه‏گیری ثروت از اهداف مهم گزارشگری است. لذا ارزش‏های جاری مناسب می‏باشد .</a:t>
            </a:r>
            <a:endParaRPr lang="en-US" sz="4300" dirty="0">
              <a:cs typeface="B Zar" pitchFamily="2" charset="-78"/>
            </a:endParaRPr>
          </a:p>
          <a:p>
            <a:endParaRPr lang="en-US" dirty="0"/>
          </a:p>
        </p:txBody>
      </p:sp>
      <p:sp>
        <p:nvSpPr>
          <p:cNvPr id="2" name="Title 1"/>
          <p:cNvSpPr>
            <a:spLocks noGrp="1"/>
          </p:cNvSpPr>
          <p:nvPr>
            <p:ph type="title"/>
          </p:nvPr>
        </p:nvSpPr>
        <p:spPr/>
        <p:txBody>
          <a:bodyPr>
            <a:normAutofit fontScale="90000"/>
          </a:bodyPr>
          <a:lstStyle/>
          <a:p>
            <a:pPr lvl="0" algn="r" rtl="1"/>
            <a:r>
              <a:rPr lang="fa-IR" sz="4000" dirty="0">
                <a:cs typeface="B Titr" pitchFamily="2" charset="-78"/>
              </a:rPr>
              <a:t>1.تئوری مالکیت </a:t>
            </a:r>
            <a:r>
              <a:rPr lang="fo-FO" sz="4000" dirty="0">
                <a:solidFill>
                  <a:srgbClr val="7030A0"/>
                </a:solidFill>
                <a:cs typeface="B Titr" pitchFamily="2" charset="-78"/>
              </a:rPr>
              <a:t>The Proprietary Theory </a:t>
            </a:r>
            <a:br>
              <a:rPr lang="en-US" dirty="0"/>
            </a:br>
            <a:endParaRPr lang="en-US" dirty="0"/>
          </a:p>
        </p:txBody>
      </p:sp>
      <p:sp>
        <p:nvSpPr>
          <p:cNvPr id="4" name="TextBox 3">
            <a:extLst>
              <a:ext uri="{FF2B5EF4-FFF2-40B4-BE49-F238E27FC236}">
                <a16:creationId xmlns:a16="http://schemas.microsoft.com/office/drawing/2014/main" id="{0B70A032-EDDC-49FB-B184-11DC03EDB339}"/>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rtl="1">
              <a:lnSpc>
                <a:spcPct val="220000"/>
              </a:lnSpc>
              <a:buFont typeface="Wingdings" pitchFamily="2" charset="2"/>
              <a:buChar char="v"/>
            </a:pPr>
            <a:r>
              <a:rPr lang="fa-IR" dirty="0">
                <a:cs typeface="B Zar" pitchFamily="2" charset="-78"/>
              </a:rPr>
              <a:t>براساس این تئوری محاسبه سود هر سهم توجیح نظری دارد چون وقتی سوال می‏شود سود هر سهم برای چه کسی ؟ جواب آن برای مالک خواهد بود.</a:t>
            </a:r>
            <a:endParaRPr lang="en-US" dirty="0">
              <a:cs typeface="B Zar" pitchFamily="2" charset="-78"/>
            </a:endParaRPr>
          </a:p>
          <a:p>
            <a:pPr algn="just" rtl="1">
              <a:lnSpc>
                <a:spcPct val="220000"/>
              </a:lnSpc>
              <a:buNone/>
            </a:pPr>
            <a:r>
              <a:rPr lang="fa-IR" b="1" dirty="0">
                <a:cs typeface="B Zar" pitchFamily="2" charset="-78"/>
              </a:rPr>
              <a:t>-</a:t>
            </a:r>
            <a:r>
              <a:rPr lang="fa-IR" dirty="0">
                <a:cs typeface="B Zar" pitchFamily="2" charset="-78"/>
              </a:rPr>
              <a:t> استفاده از روش ارزش ویژه براساس تئوری مالکیت می‏باشد. در روش ارزش ویژه به محض اعلام سود توسط شرکت سرمایه‏پذیر، شرکت سرمایه‏گذار (مالک) سهم خود را شناسایی و ثبت می‏کند و پرداخت سود سهام توسط شرکت سرمایه‏پذیر موجب کاهش ثروت سرمایه‏گذار می‏شود و لذا حساب سرمایه‏گذاری را بستانکار می‏کند از آنجایی که در این تئوری درصدد محاسبه و گزارش ثروت فرد می‏‏باشیم مفهوم سودجامع وتهیه صورت سود و زیان جامع که کلیه تغییرات در ثروت را نشان می‏دهد مصداق پیدا می‏کند.</a:t>
            </a:r>
            <a:endParaRPr lang="en-US" dirty="0">
              <a:cs typeface="B Zar" pitchFamily="2" charset="-78"/>
            </a:endParaRPr>
          </a:p>
          <a:p>
            <a:endParaRPr lang="en-US" dirty="0"/>
          </a:p>
        </p:txBody>
      </p:sp>
      <p:sp>
        <p:nvSpPr>
          <p:cNvPr id="2" name="Title 1"/>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06B02A97-E043-4CD8-9470-C108C41AA0C1}"/>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5572164"/>
          </a:xfrm>
        </p:spPr>
        <p:txBody>
          <a:bodyPr>
            <a:normAutofit/>
          </a:bodyPr>
          <a:lstStyle/>
          <a:p>
            <a:pPr algn="just" rtl="1">
              <a:buFont typeface="Wingdings" pitchFamily="2" charset="2"/>
              <a:buChar char="v"/>
            </a:pPr>
            <a:r>
              <a:rPr lang="fa-IR" dirty="0">
                <a:cs typeface="B Zar" pitchFamily="2" charset="-78"/>
              </a:rPr>
              <a:t>در این تئوری واحد تجاری به عنوان شخصیت جدا از مالکانش می‏باشد. مسئله تفکیک شخصیت تنها در مورد واحدهای تجاری مصداق ندارد بلکه در مورد دانشگاه‏ها، بیمارستانها، موسسات دولتی و ...نیز مصداق دارد.</a:t>
            </a:r>
            <a:endParaRPr lang="en-US" dirty="0">
              <a:cs typeface="B Zar" pitchFamily="2" charset="-78"/>
            </a:endParaRPr>
          </a:p>
          <a:p>
            <a:pPr algn="just" rtl="1">
              <a:buFont typeface="Wingdings" pitchFamily="2" charset="2"/>
              <a:buChar char="ü"/>
            </a:pPr>
            <a:r>
              <a:rPr lang="fa-IR" b="1" dirty="0">
                <a:solidFill>
                  <a:srgbClr val="0070C0"/>
                </a:solidFill>
                <a:cs typeface="B Zar" pitchFamily="2" charset="-78"/>
              </a:rPr>
              <a:t>مرکز ثقل یا کانون توجه در این تئوری شخصیت مجازی ایجاد شده یا همان واحد تجاری می‏باشد.</a:t>
            </a:r>
          </a:p>
          <a:p>
            <a:pPr algn="just" rtl="1">
              <a:buNone/>
            </a:pPr>
            <a:r>
              <a:rPr lang="fa-IR" b="1" dirty="0">
                <a:solidFill>
                  <a:srgbClr val="0070C0"/>
                </a:solidFill>
                <a:cs typeface="B Zar" pitchFamily="2" charset="-78"/>
              </a:rPr>
              <a:t>-  </a:t>
            </a:r>
            <a:r>
              <a:rPr lang="fa-IR" dirty="0">
                <a:cs typeface="B Zar" pitchFamily="2" charset="-78"/>
              </a:rPr>
              <a:t>دارایی‏ها متعلق به واحد تجاری است که بابت دارایی‏های خود تعهداتی به دیگران خواهد داشت در اینصورت : </a:t>
            </a:r>
            <a:endParaRPr lang="en-US" dirty="0">
              <a:cs typeface="B Zar" pitchFamily="2" charset="-78"/>
            </a:endParaRPr>
          </a:p>
          <a:p>
            <a:pPr algn="r" rtl="1">
              <a:lnSpc>
                <a:spcPct val="150000"/>
              </a:lnSpc>
              <a:buNone/>
            </a:pPr>
            <a:r>
              <a:rPr lang="en-US" sz="2600" dirty="0">
                <a:cs typeface="B Zar" pitchFamily="2" charset="-78"/>
              </a:rPr>
              <a:t>              </a:t>
            </a:r>
            <a:r>
              <a:rPr lang="fa-IR" sz="2600" dirty="0">
                <a:cs typeface="B Zar" pitchFamily="2" charset="-78"/>
              </a:rPr>
              <a:t>دارایی ها                   = </a:t>
            </a:r>
            <a:r>
              <a:rPr lang="en-US" sz="2600" dirty="0">
                <a:cs typeface="B Zar" pitchFamily="2" charset="-78"/>
              </a:rPr>
              <a:t>    </a:t>
            </a:r>
            <a:r>
              <a:rPr lang="fa-IR" sz="2600" dirty="0">
                <a:cs typeface="B Zar" pitchFamily="2" charset="-78"/>
              </a:rPr>
              <a:t>  </a:t>
            </a:r>
            <a:r>
              <a:rPr lang="en-US" sz="2600" dirty="0">
                <a:cs typeface="B Zar" pitchFamily="2" charset="-78"/>
              </a:rPr>
              <a:t>   </a:t>
            </a:r>
            <a:r>
              <a:rPr lang="fa-IR" sz="2600" dirty="0">
                <a:cs typeface="B Zar" pitchFamily="2" charset="-78"/>
              </a:rPr>
              <a:t>  تعهدات </a:t>
            </a:r>
            <a:endParaRPr lang="en-US" sz="2600" dirty="0">
              <a:cs typeface="B Zar" pitchFamily="2" charset="-78"/>
            </a:endParaRPr>
          </a:p>
          <a:p>
            <a:pPr algn="ctr" rtl="1">
              <a:lnSpc>
                <a:spcPct val="150000"/>
              </a:lnSpc>
              <a:buNone/>
            </a:pPr>
            <a:r>
              <a:rPr lang="en-US" sz="2600" dirty="0">
                <a:cs typeface="B Zar" pitchFamily="2" charset="-78"/>
              </a:rPr>
              <a:t>                        </a:t>
            </a:r>
            <a:r>
              <a:rPr lang="fa-IR" sz="2600" dirty="0">
                <a:solidFill>
                  <a:schemeClr val="accent4">
                    <a:lumMod val="75000"/>
                  </a:schemeClr>
                </a:solidFill>
                <a:cs typeface="B Zar" pitchFamily="2" charset="-78"/>
              </a:rPr>
              <a:t>به دیگران          </a:t>
            </a:r>
            <a:r>
              <a:rPr lang="fa-IR" sz="2600" dirty="0">
                <a:solidFill>
                  <a:schemeClr val="accent1">
                    <a:lumMod val="75000"/>
                  </a:schemeClr>
                </a:solidFill>
                <a:cs typeface="B Zar" pitchFamily="2" charset="-78"/>
              </a:rPr>
              <a:t>به مالکان   </a:t>
            </a:r>
            <a:endParaRPr lang="en-US" sz="2600" dirty="0">
              <a:solidFill>
                <a:schemeClr val="accent1">
                  <a:lumMod val="75000"/>
                </a:schemeClr>
              </a:solidFill>
              <a:cs typeface="B Zar" pitchFamily="2" charset="-78"/>
            </a:endParaRPr>
          </a:p>
          <a:p>
            <a:pPr algn="ctr" rtl="1">
              <a:lnSpc>
                <a:spcPct val="150000"/>
              </a:lnSpc>
              <a:buNone/>
            </a:pPr>
            <a:r>
              <a:rPr lang="en-US" sz="2600" dirty="0">
                <a:cs typeface="B Zar" pitchFamily="2" charset="-78"/>
              </a:rPr>
              <a:t> </a:t>
            </a:r>
            <a:r>
              <a:rPr lang="fa-IR" sz="2600" dirty="0">
                <a:cs typeface="B Zar" pitchFamily="2" charset="-78"/>
              </a:rPr>
              <a:t>دارایی‏ها                    =    </a:t>
            </a:r>
            <a:r>
              <a:rPr lang="fa-IR" sz="2600" dirty="0">
                <a:solidFill>
                  <a:schemeClr val="accent5">
                    <a:lumMod val="75000"/>
                  </a:schemeClr>
                </a:solidFill>
                <a:cs typeface="B Zar" pitchFamily="2" charset="-78"/>
              </a:rPr>
              <a:t>بدهی‏ها </a:t>
            </a:r>
            <a:r>
              <a:rPr lang="en-US" sz="2600" dirty="0">
                <a:solidFill>
                  <a:schemeClr val="accent5">
                    <a:lumMod val="75000"/>
                  </a:schemeClr>
                </a:solidFill>
                <a:cs typeface="B Zar" pitchFamily="2" charset="-78"/>
              </a:rPr>
              <a:t> </a:t>
            </a:r>
            <a:r>
              <a:rPr lang="fa-IR" sz="2600" dirty="0">
                <a:cs typeface="B Zar" pitchFamily="2" charset="-78"/>
              </a:rPr>
              <a:t>+ </a:t>
            </a:r>
            <a:r>
              <a:rPr lang="en-US" sz="2600" dirty="0">
                <a:cs typeface="B Zar" pitchFamily="2" charset="-78"/>
              </a:rPr>
              <a:t> </a:t>
            </a:r>
            <a:r>
              <a:rPr lang="fa-IR" sz="2600" dirty="0">
                <a:solidFill>
                  <a:schemeClr val="bg2">
                    <a:lumMod val="25000"/>
                  </a:schemeClr>
                </a:solidFill>
                <a:cs typeface="B Zar" pitchFamily="2" charset="-78"/>
              </a:rPr>
              <a:t>حقوق صاحبان</a:t>
            </a:r>
            <a:endParaRPr lang="en-US" sz="2600" dirty="0">
              <a:solidFill>
                <a:schemeClr val="bg2">
                  <a:lumMod val="25000"/>
                </a:schemeClr>
              </a:solidFill>
              <a:cs typeface="B Zar" pitchFamily="2" charset="-78"/>
            </a:endParaRPr>
          </a:p>
          <a:p>
            <a:pPr algn="r" rtl="1">
              <a:buNone/>
            </a:pPr>
            <a:endParaRPr lang="en-US" dirty="0"/>
          </a:p>
        </p:txBody>
      </p:sp>
      <p:sp>
        <p:nvSpPr>
          <p:cNvPr id="2" name="Title 1"/>
          <p:cNvSpPr>
            <a:spLocks noGrp="1"/>
          </p:cNvSpPr>
          <p:nvPr>
            <p:ph type="title"/>
          </p:nvPr>
        </p:nvSpPr>
        <p:spPr/>
        <p:txBody>
          <a:bodyPr>
            <a:normAutofit/>
          </a:bodyPr>
          <a:lstStyle/>
          <a:p>
            <a:pPr lvl="0" algn="ctr" rtl="1"/>
            <a:r>
              <a:rPr lang="fa-IR" sz="2700" dirty="0">
                <a:cs typeface="B Titr" pitchFamily="2" charset="-78"/>
              </a:rPr>
              <a:t>2.تئوری تفکیک شخصیت (واحد تجاری)</a:t>
            </a:r>
            <a:r>
              <a:rPr lang="fa-IR" sz="2800" dirty="0">
                <a:cs typeface="B Titr" pitchFamily="2" charset="-78"/>
              </a:rPr>
              <a:t> : </a:t>
            </a:r>
            <a:br>
              <a:rPr lang="en-US" sz="2800" dirty="0"/>
            </a:br>
            <a:r>
              <a:rPr lang="fa-IR" sz="2700" dirty="0">
                <a:cs typeface="B Titr" pitchFamily="2" charset="-78"/>
              </a:rPr>
              <a:t> </a:t>
            </a:r>
            <a:r>
              <a:rPr lang="fo-FO" sz="2700" dirty="0">
                <a:solidFill>
                  <a:srgbClr val="7030A0"/>
                </a:solidFill>
                <a:cs typeface="B Titr" pitchFamily="2" charset="-78"/>
              </a:rPr>
              <a:t>The Entity Theory</a:t>
            </a:r>
            <a:endParaRPr lang="en-US" dirty="0">
              <a:solidFill>
                <a:srgbClr val="7030A0"/>
              </a:solidFill>
            </a:endParaRPr>
          </a:p>
        </p:txBody>
      </p:sp>
      <p:cxnSp>
        <p:nvCxnSpPr>
          <p:cNvPr id="5" name="Straight Arrow Connector 4"/>
          <p:cNvCxnSpPr/>
          <p:nvPr/>
        </p:nvCxnSpPr>
        <p:spPr>
          <a:xfrm rot="16200000" flipH="1">
            <a:off x="3536149" y="5036355"/>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2821769" y="5036355"/>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v"/>
            </a:pPr>
            <a:r>
              <a:rPr lang="fa-IR" dirty="0">
                <a:cs typeface="B Zar" pitchFamily="2" charset="-78"/>
              </a:rPr>
              <a:t>تفاوت اصلی بین بدهی‏ها وحقوق صاحبان سهام در روش ارزشیابی آنها در زمان تسویه شرکت می‏باشد. چنانچه فرض تداوم فعالیت برای یک شرکتی مصداق نداشته باشد در اینصورت ارزش بدهی‏ها بدون توجه به ارزش دارایی‏ها تعیین خواهد شد. هرگونه تغییر در ارزش دارایی‏ها متوجه حقوق صاحبان سهام است.</a:t>
            </a:r>
            <a:endParaRPr lang="en-US" dirty="0">
              <a:cs typeface="B Zar" pitchFamily="2" charset="-78"/>
            </a:endParaRPr>
          </a:p>
          <a:p>
            <a:pPr algn="r" rtl="1">
              <a:buNone/>
            </a:pPr>
            <a:r>
              <a:rPr lang="fa-IR" dirty="0">
                <a:cs typeface="B Zar" pitchFamily="2" charset="-78"/>
              </a:rPr>
              <a:t>- بدهی‏ها تعهدات خاص واحد تجاری می‏باشد و دارایی‏ها نشان دهنده حقوق شرکت جهت دریافت کالا،خدمات و دیگر منافع است. لذا ارزشیابی دارایی‏ها بایستی میزان منافعی که توسط شرکت با استفاده از دارایی‏های خود کسب می‏کند را نشان ‏دهد،پس روش بهای تمام شده با استفاده از این تئوری مصداق بیشتری دارد.</a:t>
            </a:r>
            <a:endParaRPr lang="en-US" dirty="0"/>
          </a:p>
        </p:txBody>
      </p:sp>
      <p:sp>
        <p:nvSpPr>
          <p:cNvPr id="4" name="TextBox 3">
            <a:extLst>
              <a:ext uri="{FF2B5EF4-FFF2-40B4-BE49-F238E27FC236}">
                <a16:creationId xmlns:a16="http://schemas.microsoft.com/office/drawing/2014/main" id="{BF7208C0-8465-4BD1-9C30-0391231C4FA5}"/>
              </a:ext>
            </a:extLst>
          </p:cNvPr>
          <p:cNvSpPr txBox="1"/>
          <p:nvPr/>
        </p:nvSpPr>
        <p:spPr>
          <a:xfrm>
            <a:off x="6398444" y="6468250"/>
            <a:ext cx="4576712" cy="369332"/>
          </a:xfrm>
          <a:prstGeom prst="rect">
            <a:avLst/>
          </a:prstGeom>
          <a:noFill/>
        </p:spPr>
        <p:txBody>
          <a:bodyPr wrap="square">
            <a:spAutoFit/>
          </a:bodyPr>
          <a:lstStyle/>
          <a:p>
            <a:r>
              <a:rPr lang="en-US" dirty="0"/>
              <a:t>www.irhesabdaran.ir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226</TotalTime>
  <Words>4026</Words>
  <Application>Microsoft Office PowerPoint</Application>
  <PresentationFormat>On-screen Show (4:3)</PresentationFormat>
  <Paragraphs>135</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Lucida Sans Unicode</vt:lpstr>
      <vt:lpstr>Verdana</vt:lpstr>
      <vt:lpstr>Wingdings</vt:lpstr>
      <vt:lpstr>Wingdings 2</vt:lpstr>
      <vt:lpstr>Wingdings 3</vt:lpstr>
      <vt:lpstr>Concourse</vt:lpstr>
      <vt:lpstr>«بسمه تعالی»     نام درس تئوری حسابداری 2  نام استاد:دکتر زارعی نام دانشجو:مجید حسن زاده مبحث ارائه : فصل 22کتاب هندریکسن-حقوق صاحبان سهام(مالکانه )-بخش اول </vt:lpstr>
      <vt:lpstr>حقوق مالکانه </vt:lpstr>
      <vt:lpstr>PowerPoint Presentation</vt:lpstr>
      <vt:lpstr>PowerPoint Presentation</vt:lpstr>
      <vt:lpstr>انواع تئوری‏های مربوط به حقوق مالکان :</vt:lpstr>
      <vt:lpstr>1.تئوری مالکیت The Proprietary Theory  </vt:lpstr>
      <vt:lpstr>PowerPoint Presentation</vt:lpstr>
      <vt:lpstr>2.تئوری تفکیک شخصیت (واحد تجاری) :   The Entity Theory</vt:lpstr>
      <vt:lpstr>PowerPoint Presentation</vt:lpstr>
      <vt:lpstr>PowerPoint Presentation</vt:lpstr>
      <vt:lpstr>PowerPoint Presentation</vt:lpstr>
      <vt:lpstr>3- تئوری حقوق باقیمانده : The Residual Equity Theory </vt:lpstr>
      <vt:lpstr>PowerPoint Presentation</vt:lpstr>
      <vt:lpstr>4-تئوری بنگاه‏های عمومی (تئوری بنگاه) یا تئوری شرکت های سهامی: The Enterprise Theory </vt:lpstr>
      <vt:lpstr>PowerPoint Presentation</vt:lpstr>
      <vt:lpstr>PowerPoint Presentation</vt:lpstr>
      <vt:lpstr>PowerPoint Presentation</vt:lpstr>
      <vt:lpstr>5- تئوری وجوه The Fund Theory </vt:lpstr>
      <vt:lpstr>PowerPoint Presentation</vt:lpstr>
      <vt:lpstr>PowerPoint Presentation</vt:lpstr>
      <vt:lpstr>PowerPoint Presentation</vt:lpstr>
      <vt:lpstr>موضع هیئت استانداردهای حسابداری مالی </vt:lpstr>
      <vt:lpstr>طبقه‏بندی حقوق صاحبان سهام در مالکیت انفرادی و شرکت‏های تضامنی </vt:lpstr>
      <vt:lpstr>PowerPoint Presentation</vt:lpstr>
      <vt:lpstr>طبقه‏بندی حقوق صاحبان سهام </vt:lpstr>
      <vt:lpstr>منابع تأمین سرمایه : طبقه‏بندی </vt:lpstr>
      <vt:lpstr>PowerPoint Presentation</vt:lpstr>
      <vt:lpstr>پایان بخش اول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مالکانه</dc:title>
  <dc:creator>MRT</dc:creator>
  <cp:lastModifiedBy>nabizadeh73</cp:lastModifiedBy>
  <cp:revision>36</cp:revision>
  <dcterms:created xsi:type="dcterms:W3CDTF">2013-01-02T18:05:01Z</dcterms:created>
  <dcterms:modified xsi:type="dcterms:W3CDTF">2023-10-11T00:40:48Z</dcterms:modified>
</cp:coreProperties>
</file>