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57" r:id="rId4"/>
    <p:sldId id="258" r:id="rId5"/>
    <p:sldId id="259" r:id="rId6"/>
    <p:sldId id="260" r:id="rId7"/>
    <p:sldId id="261" r:id="rId8"/>
    <p:sldId id="263" r:id="rId9"/>
    <p:sldId id="262" r:id="rId10"/>
    <p:sldId id="277" r:id="rId11"/>
    <p:sldId id="264" r:id="rId12"/>
    <p:sldId id="295" r:id="rId13"/>
    <p:sldId id="265" r:id="rId14"/>
    <p:sldId id="266" r:id="rId15"/>
    <p:sldId id="270" r:id="rId16"/>
    <p:sldId id="267" r:id="rId17"/>
    <p:sldId id="268" r:id="rId18"/>
    <p:sldId id="269" r:id="rId19"/>
    <p:sldId id="272" r:id="rId20"/>
    <p:sldId id="271" r:id="rId21"/>
    <p:sldId id="273" r:id="rId22"/>
    <p:sldId id="274" r:id="rId23"/>
    <p:sldId id="280" r:id="rId24"/>
    <p:sldId id="281" r:id="rId25"/>
    <p:sldId id="282" r:id="rId26"/>
    <p:sldId id="283" r:id="rId27"/>
    <p:sldId id="284" r:id="rId28"/>
    <p:sldId id="285" r:id="rId29"/>
    <p:sldId id="286" r:id="rId30"/>
    <p:sldId id="287" r:id="rId31"/>
    <p:sldId id="288" r:id="rId32"/>
    <p:sldId id="291" r:id="rId33"/>
    <p:sldId id="289" r:id="rId34"/>
    <p:sldId id="290" r:id="rId35"/>
    <p:sldId id="292" r:id="rId36"/>
    <p:sldId id="293" r:id="rId37"/>
    <p:sldId id="278" r:id="rId38"/>
    <p:sldId id="27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31E2426-51B2-4EEF-AD91-C953E76F7881}" type="datetimeFigureOut">
              <a:rPr lang="en-US" smtClean="0"/>
              <a:pPr/>
              <a:t>10/11/2023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05EBE5-3399-419D-B5BF-CF02C7678B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31E2426-51B2-4EEF-AD91-C953E76F7881}"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5EBE5-3399-419D-B5BF-CF02C7678B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31E2426-51B2-4EEF-AD91-C953E76F7881}"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5EBE5-3399-419D-B5BF-CF02C7678B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31E2426-51B2-4EEF-AD91-C953E76F7881}"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5EBE5-3399-419D-B5BF-CF02C7678BE1}"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31E2426-51B2-4EEF-AD91-C953E76F7881}"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5EBE5-3399-419D-B5BF-CF02C7678BE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31E2426-51B2-4EEF-AD91-C953E76F7881}" type="datetimeFigureOut">
              <a:rPr lang="en-US" smtClean="0"/>
              <a:pPr/>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5EBE5-3399-419D-B5BF-CF02C7678BE1}"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31E2426-51B2-4EEF-AD91-C953E76F7881}" type="datetimeFigureOut">
              <a:rPr lang="en-US" smtClean="0"/>
              <a:pPr/>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05EBE5-3399-419D-B5BF-CF02C7678B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1E2426-51B2-4EEF-AD91-C953E76F7881}" type="datetimeFigureOut">
              <a:rPr lang="en-US" smtClean="0"/>
              <a:pPr/>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05EBE5-3399-419D-B5BF-CF02C7678BE1}"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E2426-51B2-4EEF-AD91-C953E76F7881}" type="datetimeFigureOut">
              <a:rPr lang="en-US" smtClean="0"/>
              <a:pPr/>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05EBE5-3399-419D-B5BF-CF02C7678B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31E2426-51B2-4EEF-AD91-C953E76F7881}" type="datetimeFigureOut">
              <a:rPr lang="en-US" smtClean="0"/>
              <a:pPr/>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5EBE5-3399-419D-B5BF-CF02C7678B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1E2426-51B2-4EEF-AD91-C953E76F7881}" type="datetimeFigureOut">
              <a:rPr lang="en-US" smtClean="0"/>
              <a:pPr/>
              <a:t>10/11/2023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05EBE5-3399-419D-B5BF-CF02C7678BE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1E2426-51B2-4EEF-AD91-C953E76F7881}" type="datetimeFigureOut">
              <a:rPr lang="en-US" smtClean="0"/>
              <a:pPr/>
              <a:t>10/11/2023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05EBE5-3399-419D-B5BF-CF02C7678B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81000"/>
            <a:ext cx="7848600" cy="4953000"/>
          </a:xfrm>
        </p:spPr>
        <p:txBody>
          <a:bodyPr>
            <a:normAutofit/>
          </a:bodyPr>
          <a:lstStyle/>
          <a:p>
            <a:pPr algn="ctr"/>
            <a:br>
              <a:rPr lang="fa-IR" sz="3200" b="1" dirty="0"/>
            </a:br>
            <a:r>
              <a:rPr lang="fa-IR" sz="4800" b="1" dirty="0"/>
              <a:t>موضوع :داراییهای ثابت</a:t>
            </a:r>
            <a:br>
              <a:rPr lang="fa-IR" sz="4800" b="1" dirty="0"/>
            </a:br>
            <a:endParaRPr lang="fa-IR" sz="4800" b="1" dirty="0"/>
          </a:p>
          <a:p>
            <a:pPr algn="ctr"/>
            <a:endParaRPr lang="fa-IR" sz="3200" b="1" dirty="0"/>
          </a:p>
          <a:p>
            <a:pPr algn="ctr"/>
            <a:br>
              <a:rPr lang="fa-IR" sz="2800" b="1" dirty="0"/>
            </a:br>
            <a:r>
              <a:rPr lang="fa-IR" sz="2800" b="1" dirty="0"/>
              <a:t>نام استاد: دکتر زارعی</a:t>
            </a:r>
            <a:br>
              <a:rPr lang="fa-IR" sz="2800" b="1" dirty="0"/>
            </a:br>
            <a:br>
              <a:rPr lang="fa-IR" sz="2800" b="1" dirty="0"/>
            </a:br>
            <a:r>
              <a:rPr lang="fa-IR" sz="2800" b="1" dirty="0"/>
              <a:t>نام و نام خانوادگی: مهسا بکتاشیان</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fa-IR" dirty="0"/>
              <a:t>در مورد دارايي اهدايي ، بايد حسابي به نام حساب سرمايه اهدايي (و نه سود انباشته) را بستانكار كرد ، زيرا در اين رويداد مالي چيزي به نام سود وجود ندارد .</a:t>
            </a:r>
            <a:endParaRPr lang="en-US" dirty="0"/>
          </a:p>
          <a:p>
            <a:pPr algn="r" rtl="1"/>
            <a:r>
              <a:rPr lang="fa-IR" dirty="0"/>
              <a:t>ارزش بازار عبارت است از مبلغي كه شركت در ازاي آن مي توانست يك قلم دارايي مشابه (از نظر غير مفيد باقيمانده و شرايط موجود) خريداري كند .</a:t>
            </a:r>
            <a:endParaRPr lang="en-US" dirty="0"/>
          </a:p>
          <a:p>
            <a:pPr algn="r" rtl="1"/>
            <a:r>
              <a:rPr lang="fa-IR" dirty="0"/>
              <a:t>يك مورد استثنا مربوط به حالتي است كه براي دارايي داده شده و دارايي دريافت شده (براي هيچ يك) ارزش بازار وجود ندارد و اين مبلغ را نمي توان در يك محدوده معقول هم تعيين كرد . در اين مورد ، اساس فرض بر اين پايه قرار مي گيرد كه دارايي دريافتي را بايد به مبلغي برابر با ارزش دفتري دارايي داده شده ، ثبت كرد .</a:t>
            </a:r>
            <a:endParaRPr lang="en-US" dirty="0"/>
          </a:p>
          <a:p>
            <a:pPr algn="r" rtl="1"/>
            <a:endParaRPr lang="en-US" dirty="0"/>
          </a:p>
        </p:txBody>
      </p:sp>
      <p:sp>
        <p:nvSpPr>
          <p:cNvPr id="3" name="Title 2"/>
          <p:cNvSpPr>
            <a:spLocks noGrp="1"/>
          </p:cNvSpPr>
          <p:nvPr>
            <p:ph type="title"/>
          </p:nvPr>
        </p:nvSpPr>
        <p:spPr/>
        <p:txBody>
          <a:bodyPr>
            <a:normAutofit fontScale="90000"/>
          </a:bodyPr>
          <a:lstStyle/>
          <a:p>
            <a:pPr algn="ctr" rtl="1"/>
            <a:br>
              <a:rPr lang="fa-IR" dirty="0"/>
            </a:br>
            <a:r>
              <a:rPr lang="fa-IR" dirty="0"/>
              <a:t>انتقال يك طرفه</a:t>
            </a:r>
            <a:br>
              <a:rPr lang="en-US" dirty="0"/>
            </a:br>
            <a:endParaRPr lang="en-US" dirty="0"/>
          </a:p>
        </p:txBody>
      </p:sp>
      <p:sp>
        <p:nvSpPr>
          <p:cNvPr id="4" name="TextBox 3">
            <a:extLst>
              <a:ext uri="{FF2B5EF4-FFF2-40B4-BE49-F238E27FC236}">
                <a16:creationId xmlns:a16="http://schemas.microsoft.com/office/drawing/2014/main" id="{663574CF-DB88-4983-AF0F-4EBEBD78AC2E}"/>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382000" cy="4419600"/>
          </a:xfrm>
        </p:spPr>
        <p:txBody>
          <a:bodyPr/>
          <a:lstStyle/>
          <a:p>
            <a:pPr algn="r" rtl="1"/>
            <a:r>
              <a:rPr lang="fa-IR" dirty="0"/>
              <a:t>در مورد دارايي هايي كه شركت براي استفاده خود مي سازد اين پرسش مطرح است كه آيا بهره مربوط به وجوهي كه طي دوره ساخت و آماده سازي دارايي مورد نظر سرمايه گذاري مي شود به حساب سرمايه (دارايي) منظور شود يا خير </a:t>
            </a:r>
            <a:endParaRPr lang="en-US" dirty="0"/>
          </a:p>
        </p:txBody>
      </p:sp>
      <p:sp>
        <p:nvSpPr>
          <p:cNvPr id="3" name="Title 2"/>
          <p:cNvSpPr>
            <a:spLocks noGrp="1"/>
          </p:cNvSpPr>
          <p:nvPr>
            <p:ph type="title"/>
          </p:nvPr>
        </p:nvSpPr>
        <p:spPr>
          <a:xfrm>
            <a:off x="533400" y="533400"/>
            <a:ext cx="8229600" cy="1143000"/>
          </a:xfrm>
        </p:spPr>
        <p:txBody>
          <a:bodyPr>
            <a:normAutofit/>
          </a:bodyPr>
          <a:lstStyle/>
          <a:p>
            <a:pPr algn="ctr"/>
            <a:r>
              <a:rPr lang="fa-IR" sz="3200" dirty="0"/>
              <a:t>بهره ساختمان سازي به وسيله شركت براي استفاده از آن</a:t>
            </a:r>
            <a:br>
              <a:rPr lang="en-US" sz="3200" dirty="0"/>
            </a:br>
            <a:endParaRPr lang="en-US" sz="3200" dirty="0"/>
          </a:p>
        </p:txBody>
      </p:sp>
      <p:sp>
        <p:nvSpPr>
          <p:cNvPr id="4" name="TextBox 3">
            <a:extLst>
              <a:ext uri="{FF2B5EF4-FFF2-40B4-BE49-F238E27FC236}">
                <a16:creationId xmlns:a16="http://schemas.microsoft.com/office/drawing/2014/main" id="{24D66268-C3A6-45BD-832D-A55423DC948D}"/>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endParaRPr lang="en-US" dirty="0"/>
          </a:p>
        </p:txBody>
      </p:sp>
      <p:sp>
        <p:nvSpPr>
          <p:cNvPr id="5" name="Oval 4"/>
          <p:cNvSpPr/>
          <p:nvPr/>
        </p:nvSpPr>
        <p:spPr>
          <a:xfrm>
            <a:off x="4419600" y="990600"/>
            <a:ext cx="3810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  هيچ بهره اي را به حساب سرمايه (دارايي) منظور نكنيد</a:t>
            </a:r>
            <a:endParaRPr lang="en-US" dirty="0">
              <a:solidFill>
                <a:schemeClr val="tx1"/>
              </a:solidFill>
            </a:endParaRPr>
          </a:p>
        </p:txBody>
      </p:sp>
      <p:sp>
        <p:nvSpPr>
          <p:cNvPr id="6" name="Oval 5"/>
          <p:cNvSpPr/>
          <p:nvPr/>
        </p:nvSpPr>
        <p:spPr>
          <a:xfrm>
            <a:off x="4419600" y="2286000"/>
            <a:ext cx="3810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فقط بهره اي كه براي هدف خاصي گرفته شده است به سرمايه منظور كنيد </a:t>
            </a:r>
            <a:endParaRPr lang="en-US" dirty="0">
              <a:solidFill>
                <a:schemeClr val="tx1"/>
              </a:solidFill>
            </a:endParaRPr>
          </a:p>
        </p:txBody>
      </p:sp>
      <p:sp>
        <p:nvSpPr>
          <p:cNvPr id="7" name="Oval 6"/>
          <p:cNvSpPr/>
          <p:nvPr/>
        </p:nvSpPr>
        <p:spPr>
          <a:xfrm>
            <a:off x="4419600" y="3429000"/>
            <a:ext cx="3810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 همه بهره وام را (بدون توجه به هدف گرفتن وام) به حساب سرمايه  منظور كنيد </a:t>
            </a:r>
            <a:endParaRPr lang="en-US" dirty="0">
              <a:solidFill>
                <a:schemeClr val="tx1"/>
              </a:solidFill>
            </a:endParaRPr>
          </a:p>
        </p:txBody>
      </p:sp>
      <p:sp>
        <p:nvSpPr>
          <p:cNvPr id="8" name="Oval 7"/>
          <p:cNvSpPr/>
          <p:nvPr/>
        </p:nvSpPr>
        <p:spPr>
          <a:xfrm>
            <a:off x="4343400" y="4648200"/>
            <a:ext cx="3810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dirty="0"/>
              <a:t>بدون توجه به اينكه آيا وجوه از </a:t>
            </a:r>
            <a:r>
              <a:rPr lang="fa-IR" dirty="0">
                <a:solidFill>
                  <a:schemeClr val="tx1"/>
                </a:solidFill>
              </a:rPr>
              <a:t>طريق گرفتن وام و يا از طريق منابع متعلق به شركت (حقوق صاحبان سهام) تأمين شده است يا خير همه بهره را به حساب </a:t>
            </a:r>
            <a:r>
              <a:rPr lang="fa-IR" dirty="0"/>
              <a:t>سرمايه (دارايي) منظور كنيد .</a:t>
            </a:r>
            <a:endParaRPr lang="en-US" dirty="0"/>
          </a:p>
        </p:txBody>
      </p:sp>
      <p:sp>
        <p:nvSpPr>
          <p:cNvPr id="9" name="Striped Right Arrow 8"/>
          <p:cNvSpPr/>
          <p:nvPr/>
        </p:nvSpPr>
        <p:spPr>
          <a:xfrm>
            <a:off x="914400" y="2209800"/>
            <a:ext cx="2667000" cy="18288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a:solidFill>
                  <a:schemeClr val="tx1"/>
                </a:solidFill>
              </a:rPr>
              <a:t>دیدگاها درمورد بهره ساختمان</a:t>
            </a:r>
            <a:endParaRPr lang="en-US" sz="2400" dirty="0">
              <a:solidFill>
                <a:schemeClr val="tx1"/>
              </a:solidFill>
            </a:endParaRPr>
          </a:p>
        </p:txBody>
      </p:sp>
      <p:sp>
        <p:nvSpPr>
          <p:cNvPr id="10" name="TextBox 9">
            <a:extLst>
              <a:ext uri="{FF2B5EF4-FFF2-40B4-BE49-F238E27FC236}">
                <a16:creationId xmlns:a16="http://schemas.microsoft.com/office/drawing/2014/main" id="{481C3DFA-DF3C-4FD1-BCD4-2AD1A78ACB99}"/>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81000"/>
            <a:ext cx="8229600" cy="5473891"/>
          </a:xfrm>
        </p:spPr>
        <p:txBody>
          <a:bodyPr>
            <a:normAutofit fontScale="92500" lnSpcReduction="10000"/>
          </a:bodyPr>
          <a:lstStyle/>
          <a:p>
            <a:pPr algn="r" rtl="1">
              <a:buNone/>
            </a:pPr>
            <a:r>
              <a:rPr lang="fa-IR" dirty="0"/>
              <a:t>   </a:t>
            </a:r>
          </a:p>
          <a:p>
            <a:pPr algn="r" rtl="1">
              <a:buNone/>
            </a:pPr>
            <a:r>
              <a:rPr lang="fa-IR" dirty="0"/>
              <a:t>چهار ديدگاه ارائه شده است . آنها از اين قرارند :</a:t>
            </a:r>
          </a:p>
          <a:p>
            <a:pPr algn="r" rtl="1">
              <a:buNone/>
            </a:pPr>
            <a:endParaRPr lang="en-US" dirty="0"/>
          </a:p>
          <a:p>
            <a:pPr algn="r" rtl="1"/>
            <a:r>
              <a:rPr lang="fa-IR" dirty="0"/>
              <a:t>1 . هيچ بهره اي را به حساب سرمايه (دارايي) منظور نكنيد</a:t>
            </a:r>
          </a:p>
          <a:p>
            <a:pPr algn="r" rtl="1">
              <a:buNone/>
            </a:pPr>
            <a:endParaRPr lang="en-US" dirty="0"/>
          </a:p>
          <a:p>
            <a:pPr algn="r" rtl="1"/>
            <a:r>
              <a:rPr lang="fa-IR" dirty="0"/>
              <a:t>2 .  فقط بهره اي كه در واقع براي وامي كه براي هدف خاصي گرفته شده است به حساب سرمايه (دارايي) منظور كنيد .</a:t>
            </a:r>
          </a:p>
          <a:p>
            <a:pPr algn="r" rtl="1">
              <a:buNone/>
            </a:pPr>
            <a:endParaRPr lang="en-US" dirty="0"/>
          </a:p>
          <a:p>
            <a:pPr algn="r" rtl="1"/>
            <a:r>
              <a:rPr lang="fa-IR" dirty="0"/>
              <a:t>3 .  همه بهره وام را (بدون توجه به هدف گرفتن وام) به حساب سرمايه (دارايي) منظور كنيد .</a:t>
            </a:r>
          </a:p>
          <a:p>
            <a:pPr algn="r" rtl="1">
              <a:buNone/>
            </a:pPr>
            <a:endParaRPr lang="en-US" dirty="0"/>
          </a:p>
          <a:p>
            <a:pPr algn="r" rtl="1"/>
            <a:r>
              <a:rPr lang="fa-IR" dirty="0"/>
              <a:t>4 .  بدون توجه به اينكه آيا وجوه از طريق گرفتن وام و يا از طريق منابع متعلق به شركت (حقوق صاحبان سهام) تأمين شده است يا خير همه بهره را به حساب سرمايه (دارايي) منظور كنيد .</a:t>
            </a:r>
            <a:endParaRPr lang="en-US" dirty="0"/>
          </a:p>
          <a:p>
            <a:pPr algn="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pPr algn="r">
              <a:buNone/>
            </a:pPr>
            <a:r>
              <a:rPr lang="fa-IR" dirty="0"/>
              <a:t>نخستين ديدگاه مبني بر اينكه هيچ بهره اي به حساب سرمايه (دارايي) منظور نشود بر اساس اين تفسير قرارداد كه آن بهره هزينه ساخت </a:t>
            </a:r>
          </a:p>
          <a:p>
            <a:pPr algn="r">
              <a:buNone/>
            </a:pPr>
            <a:r>
              <a:rPr lang="fa-IR" dirty="0"/>
              <a:t>نيست ، بلكه نوعي هزينه تأمين مالي مي باشد .</a:t>
            </a:r>
          </a:p>
          <a:p>
            <a:pPr algn="r">
              <a:buNone/>
            </a:pPr>
            <a:r>
              <a:rPr lang="fa-IR" dirty="0"/>
              <a:t> از آن جا كه معمولاً اين هزينه ها را در دوره اي كه به مصرف مي رسند به حساب هزينه دوره بدهكار مي كنند ، بنابراين ، تصور بر اين است كه اگر اين اقلام به دوره هاي بعد منتقل شوند باعث خواهند شد كه سود دوره (در زمان ساخت دارايي) بيش از مقدار واقعي گزارش شود و اگر طي اين دوره هيچ منبع ديگري براي سود وجود نداشته باشد ، انتقال اين وجوه به دوره هاي بعد باعث مي شود كه شركت نتواند يك زيان واقعي گزارش نمايد .</a:t>
            </a:r>
            <a:endParaRPr lang="en-US" dirty="0"/>
          </a:p>
          <a:p>
            <a:pPr algn="r">
              <a:buNone/>
            </a:pPr>
            <a:endParaRPr lang="en-US" dirty="0"/>
          </a:p>
        </p:txBody>
      </p:sp>
      <p:sp>
        <p:nvSpPr>
          <p:cNvPr id="3" name="TextBox 2">
            <a:extLst>
              <a:ext uri="{FF2B5EF4-FFF2-40B4-BE49-F238E27FC236}">
                <a16:creationId xmlns:a16="http://schemas.microsoft.com/office/drawing/2014/main" id="{A91E1D69-D984-4811-82A4-5DA65B97D022}"/>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5321491"/>
          </a:xfrm>
        </p:spPr>
        <p:txBody>
          <a:bodyPr/>
          <a:lstStyle/>
          <a:p>
            <a:pPr algn="r">
              <a:buNone/>
            </a:pPr>
            <a:r>
              <a:rPr lang="fa-IR" dirty="0"/>
              <a:t>ديدگاه دوم مبني بر اينكه فقط بهره هايي كه در واقع پرداخت مي شوند به حساب سرمايه (دارايي) منظور نشوند بر اساس اين فرض قرار دارد كه بهره بخشي از هزينه توليد است ، ولي فقط مبلغي كه در واقع نشان دهنده هزينه هاي پرداخت شده است . فرض بر اين است كه منظور كردن هزينه براي وجوهي كه مالكان ارائه مي كنند منجر به سود تحقق نيافته مي شود و نيز ارزش دارايي ها به بيش از بهاي تمام شده آنها مي رسد . همچنين از اين ديدگاه بهره متعلق به مالكان شركت قابل قبول نيست كه مقدار آن بر اساس قضاوت ذهني تعيين مي شود و تحقق يافتن نهايي آن هم قطعي نمي باشد .</a:t>
            </a:r>
            <a:endParaRPr lang="en-US" dirty="0"/>
          </a:p>
          <a:p>
            <a:pPr algn="r">
              <a:buNone/>
            </a:pPr>
            <a:endParaRPr lang="en-US" dirty="0"/>
          </a:p>
        </p:txBody>
      </p:sp>
      <p:sp>
        <p:nvSpPr>
          <p:cNvPr id="3" name="TextBox 2">
            <a:extLst>
              <a:ext uri="{FF2B5EF4-FFF2-40B4-BE49-F238E27FC236}">
                <a16:creationId xmlns:a16="http://schemas.microsoft.com/office/drawing/2014/main" id="{A7470BE8-7FFF-4F54-AFFC-446C04E0CB9F}"/>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lnSpcReduction="10000"/>
          </a:bodyPr>
          <a:lstStyle/>
          <a:p>
            <a:pPr algn="r" rtl="1"/>
            <a:r>
              <a:rPr lang="fa-IR" dirty="0"/>
              <a:t>در ديدگاه سوم ، مسئله تفكيك وجوهي كه از محل وام و مقدار وجوهي كه از محل انتشار سهام تأمين مي شود ، حل شده است . فرض مي شود كه تمام مبلغ سرمايه گذاري شده از محل وام تهيه شده است و تنها محدوديتي كه اعمال مي شود اين است كه كل بهره اي كه به حساب سرمايه (دارايي) منظور مي شود نبايد به بيش از كل هزينه بهره اي برسد كه طي دوره تعلق گرفته است .</a:t>
            </a:r>
          </a:p>
          <a:p>
            <a:pPr algn="r" rtl="1">
              <a:buNone/>
            </a:pPr>
            <a:endParaRPr lang="en-US" dirty="0"/>
          </a:p>
          <a:p>
            <a:pPr algn="r" rtl="1"/>
            <a:r>
              <a:rPr lang="fa-IR" dirty="0"/>
              <a:t>هيئت استانداردهاي حسابداري مالي در استاندارد شماره 34  اين روش را اتخاذ كرده است . يكي از نقاط قوت روش مزبور اين است كه :  بهره اي كه به حساب سرمايه (دارايي) منظور شود نشان دهنده هزينه هايي است كه در اجراي حسابداري بهاي تمام شده تاريخي بر شركت تحميل مي شود .</a:t>
            </a:r>
            <a:endParaRPr lang="en-US" dirty="0"/>
          </a:p>
          <a:p>
            <a:pPr algn="r"/>
            <a:endParaRPr lang="en-US" dirty="0"/>
          </a:p>
        </p:txBody>
      </p:sp>
      <p:sp>
        <p:nvSpPr>
          <p:cNvPr id="3" name="TextBox 2">
            <a:extLst>
              <a:ext uri="{FF2B5EF4-FFF2-40B4-BE49-F238E27FC236}">
                <a16:creationId xmlns:a16="http://schemas.microsoft.com/office/drawing/2014/main" id="{8907C51E-D07F-4023-89C7-B1461FB094CF}"/>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92500" lnSpcReduction="20000"/>
          </a:bodyPr>
          <a:lstStyle/>
          <a:p>
            <a:pPr algn="r" rtl="1"/>
            <a:r>
              <a:rPr lang="fa-IR" dirty="0"/>
              <a:t>چهارمين ديدگاه كه در اجراي آن بايد در مورد همه وجوهي كه مورد استفاده قرار مي گيرد بهره منظور شود بر اساس اين فرض قرار دارد كه از ديدگاه اقتصادي ، بهره نشان دهنده يك هزينه است . از ديدگاه منطقي اين بهترين روش است ، ولي در ايالات متحده آمريكا مورد قبول عموم قرار نگرفته است . كل بهاي تمام شده دارايي عبارت است از ارزش كالاها و خدمات داده شده در ازاي اين دارايي .</a:t>
            </a:r>
          </a:p>
          <a:p>
            <a:pPr algn="r" rtl="1">
              <a:buNone/>
            </a:pPr>
            <a:endParaRPr lang="en-US" dirty="0"/>
          </a:p>
          <a:p>
            <a:pPr algn="r" rtl="1"/>
            <a:r>
              <a:rPr lang="fa-IR" dirty="0"/>
              <a:t>بهره نشان دهنده هزينه پولي است كه در راه خريد دارايي (پيش از مورد استفاده قرار دادن آن) سرمايه گذاري شده است . از آن جا كه اين پول براي عمليات جاري مورد استفاده قرار نمي گيرد ، بلكه براي عمليات آينده مورد استفاده قرار مي گيرد ، انتقال بهره ضمني يا تلويحي امري معقول مي باشد . </a:t>
            </a:r>
          </a:p>
          <a:p>
            <a:pPr algn="r" rtl="1"/>
            <a:r>
              <a:rPr lang="fa-IR" dirty="0"/>
              <a:t>اين ديدگاه كه آن نبايد ثبت شود زيرا نشان دهنده سود تحقق نيافته است بيشتر بر پايه قواعد و مقررات مربوط به تحقق يافتن رويدادهاي مالي قرار دارد      (و نه اصول اصلي كه سود را بايد در طي دوره توليد گزارش كرد) .</a:t>
            </a:r>
            <a:endParaRPr lang="en-US" dirty="0"/>
          </a:p>
          <a:p>
            <a:pPr algn="r"/>
            <a:endParaRPr lang="en-US" dirty="0"/>
          </a:p>
        </p:txBody>
      </p:sp>
      <p:sp>
        <p:nvSpPr>
          <p:cNvPr id="3" name="TextBox 2">
            <a:extLst>
              <a:ext uri="{FF2B5EF4-FFF2-40B4-BE49-F238E27FC236}">
                <a16:creationId xmlns:a16="http://schemas.microsoft.com/office/drawing/2014/main" id="{C5FDE93A-C528-422B-9591-41710CB95655}"/>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a:t>1 .  منظور نكردن هيچ سرباري به حساب دارايي ثابت .</a:t>
            </a:r>
          </a:p>
          <a:p>
            <a:pPr algn="r" rtl="1">
              <a:buNone/>
            </a:pPr>
            <a:endParaRPr lang="en-US" dirty="0"/>
          </a:p>
          <a:p>
            <a:pPr algn="r" rtl="1"/>
            <a:r>
              <a:rPr lang="fa-IR" dirty="0"/>
              <a:t>2 .  منظور كردن سربار اضافي (تفاضلي) .</a:t>
            </a:r>
          </a:p>
          <a:p>
            <a:pPr algn="r" rtl="1">
              <a:buNone/>
            </a:pPr>
            <a:endParaRPr lang="en-US" dirty="0"/>
          </a:p>
          <a:p>
            <a:pPr algn="r" rtl="1"/>
            <a:r>
              <a:rPr lang="fa-IR" dirty="0"/>
              <a:t>3 .  منظور كردن سربار به مبلغي برابر با مبلغي كه محصول توليد نشده (به خاطر ساخت وسيله) تخصيص مي يافت .</a:t>
            </a:r>
          </a:p>
          <a:p>
            <a:pPr algn="r" rtl="1">
              <a:buNone/>
            </a:pPr>
            <a:endParaRPr lang="en-US" dirty="0"/>
          </a:p>
          <a:p>
            <a:pPr algn="r" rtl="1"/>
            <a:r>
              <a:rPr lang="fa-IR" dirty="0"/>
              <a:t>4 .  منظور كردن درصدي از سربار به دارايي ساخته شده بر مبناي روشي كه معمولاً اين سربار بر روي توليدات عادي سرشكن مي شود (تخصيص مي يابد) .</a:t>
            </a:r>
            <a:endParaRPr lang="en-US" dirty="0"/>
          </a:p>
        </p:txBody>
      </p:sp>
      <p:sp>
        <p:nvSpPr>
          <p:cNvPr id="3" name="Title 2"/>
          <p:cNvSpPr>
            <a:spLocks noGrp="1"/>
          </p:cNvSpPr>
          <p:nvPr>
            <p:ph type="title"/>
          </p:nvPr>
        </p:nvSpPr>
        <p:spPr/>
        <p:txBody>
          <a:bodyPr>
            <a:normAutofit fontScale="90000"/>
          </a:bodyPr>
          <a:lstStyle/>
          <a:p>
            <a:pPr algn="ctr"/>
            <a:br>
              <a:rPr lang="fa-IR" sz="3300"/>
            </a:br>
            <a:r>
              <a:rPr lang="fa-IR" sz="3300"/>
              <a:t>سربار </a:t>
            </a:r>
            <a:r>
              <a:rPr lang="fa-IR" sz="3300" dirty="0"/>
              <a:t>دارايي هايي را كه شركت براي استفاده خود مي سازد</a:t>
            </a:r>
            <a:br>
              <a:rPr lang="en-US" sz="3300" dirty="0"/>
            </a:br>
            <a:endParaRPr lang="en-US" sz="3300" dirty="0"/>
          </a:p>
        </p:txBody>
      </p:sp>
      <p:sp>
        <p:nvSpPr>
          <p:cNvPr id="4" name="TextBox 3">
            <a:extLst>
              <a:ext uri="{FF2B5EF4-FFF2-40B4-BE49-F238E27FC236}">
                <a16:creationId xmlns:a16="http://schemas.microsoft.com/office/drawing/2014/main" id="{92027049-8A92-4B5A-B529-C9D16853FB52}"/>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algn="r" rtl="1"/>
            <a:r>
              <a:rPr lang="fa-IR" dirty="0"/>
              <a:t>ديدگاه نخست مبني بر منظور نكردن سربار به حساب دارايي ساخته شده بر پايه اين فرض قرار دارد كه اصولاً سربار يك هزينه ثابت است و فقط به حساب عمليات عادي دوره جاري منظور مي شود و اينكه تخصيص سربار به  دارايي هاي ثابت باعث مي شود كه سود خالص دوره جاري بيش از مقدار واقعي شود و سرانجام اينكه تخصيص سربار به دارايي هاي ثابت باعث مي شود كه سود خالص دوره جاري به بيش از مقدار واقعي برسد .</a:t>
            </a:r>
          </a:p>
          <a:p>
            <a:pPr algn="r" rtl="1"/>
            <a:endParaRPr lang="fa-IR" dirty="0"/>
          </a:p>
          <a:p>
            <a:pPr algn="r" rtl="1"/>
            <a:r>
              <a:rPr lang="fa-IR" dirty="0"/>
              <a:t> به طور كلي ، اين فرض كه همه هزينه سربار يك عدد ثابت است ، فرض نادرستي مي باشد . در عمل ساخت دارايي هاي ثابت موجب افزايش كل هزينه سربار مي شود . ولي در محدوه اي كه اين فرض درست باشد ، </a:t>
            </a:r>
            <a:endParaRPr lang="en-US" dirty="0"/>
          </a:p>
        </p:txBody>
      </p:sp>
      <p:sp>
        <p:nvSpPr>
          <p:cNvPr id="3" name="TextBox 2">
            <a:extLst>
              <a:ext uri="{FF2B5EF4-FFF2-40B4-BE49-F238E27FC236}">
                <a16:creationId xmlns:a16="http://schemas.microsoft.com/office/drawing/2014/main" id="{DFE033F3-D930-4F67-AFE3-6F71ACD1BE10}"/>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838200" y="2133600"/>
            <a:ext cx="26670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a:solidFill>
                  <a:schemeClr val="tx1"/>
                </a:solidFill>
              </a:rPr>
              <a:t>داراییهای ثابت</a:t>
            </a:r>
            <a:endParaRPr lang="en-US" dirty="0">
              <a:solidFill>
                <a:schemeClr val="tx1"/>
              </a:solidFill>
            </a:endParaRPr>
          </a:p>
        </p:txBody>
      </p:sp>
      <p:sp>
        <p:nvSpPr>
          <p:cNvPr id="8" name="Rounded Rectangle 7"/>
          <p:cNvSpPr/>
          <p:nvPr/>
        </p:nvSpPr>
        <p:spPr>
          <a:xfrm>
            <a:off x="5105400" y="1066800"/>
            <a:ext cx="1219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ماهیت بهای تمام شده دارایی ثابت</a:t>
            </a:r>
            <a:endParaRPr lang="en-US" dirty="0">
              <a:solidFill>
                <a:schemeClr val="tx1"/>
              </a:solidFill>
            </a:endParaRPr>
          </a:p>
        </p:txBody>
      </p:sp>
      <p:sp>
        <p:nvSpPr>
          <p:cNvPr id="9" name="Rounded Rectangle 8"/>
          <p:cNvSpPr/>
          <p:nvPr/>
        </p:nvSpPr>
        <p:spPr>
          <a:xfrm>
            <a:off x="5105400" y="2286000"/>
            <a:ext cx="1219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اجاره</a:t>
            </a:r>
            <a:endParaRPr lang="en-US" dirty="0">
              <a:solidFill>
                <a:schemeClr val="tx1"/>
              </a:solidFill>
            </a:endParaRPr>
          </a:p>
        </p:txBody>
      </p:sp>
      <p:sp>
        <p:nvSpPr>
          <p:cNvPr id="10" name="Rounded Rectangle 9"/>
          <p:cNvSpPr/>
          <p:nvPr/>
        </p:nvSpPr>
        <p:spPr>
          <a:xfrm>
            <a:off x="5181600" y="3657600"/>
            <a:ext cx="1219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هزینه های سرمایه ای</a:t>
            </a:r>
            <a:endParaRPr lang="en-US" dirty="0">
              <a:solidFill>
                <a:schemeClr val="tx1"/>
              </a:solidFill>
            </a:endParaRPr>
          </a:p>
        </p:txBody>
      </p:sp>
      <p:sp>
        <p:nvSpPr>
          <p:cNvPr id="11" name="Right Arrow 10"/>
          <p:cNvSpPr/>
          <p:nvPr/>
        </p:nvSpPr>
        <p:spPr>
          <a:xfrm>
            <a:off x="3962400" y="2514600"/>
            <a:ext cx="6858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ent Arrow 13"/>
          <p:cNvSpPr/>
          <p:nvPr/>
        </p:nvSpPr>
        <p:spPr>
          <a:xfrm>
            <a:off x="4038600" y="1295400"/>
            <a:ext cx="685800" cy="6096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Bent Arrow 14"/>
          <p:cNvSpPr/>
          <p:nvPr/>
        </p:nvSpPr>
        <p:spPr>
          <a:xfrm flipV="1">
            <a:off x="4114800" y="3505200"/>
            <a:ext cx="6858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a:extLst>
              <a:ext uri="{FF2B5EF4-FFF2-40B4-BE49-F238E27FC236}">
                <a16:creationId xmlns:a16="http://schemas.microsoft.com/office/drawing/2014/main" id="{C12E1829-6A1F-48C2-B362-7695B05AF604}"/>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lstStyle/>
          <a:p>
            <a:pPr algn="r" rtl="1"/>
            <a:r>
              <a:rPr lang="fa-IR" dirty="0"/>
              <a:t>ديدگاه دوم (مبني بر منظور كردن افزايش هزينه سربار به دارايي ساخته شده) بسيار بهتر از ديدگاه يا روش نخست است . هزينه هاي اضافي (تفاضلي) كمترين مقداري هستند كه مي توان به حساب دارايي ساخته شده منظور كرد (به آن تخصيص داد). </a:t>
            </a:r>
          </a:p>
          <a:p>
            <a:pPr algn="r" rtl="1"/>
            <a:endParaRPr lang="fa-IR" dirty="0"/>
          </a:p>
          <a:p>
            <a:pPr algn="r" rtl="1"/>
            <a:r>
              <a:rPr lang="fa-IR" dirty="0"/>
              <a:t>همه هزينه هاي اضافي (تفاضلي) به مصرف مي رسند تا براي دوره هاي آينده (و نه براي عمليات جاري) منافعي به بار آورند . ولي ، اگر مدرك و شواهدي در دست است مبني بر اينكه اين هزينه ها ناشي از ارتكاب اشتباه يا ناكارآمدي مديريت است ، آنها نشان دهنده زياني هستند كه بايد در دوره جاري شناسايي شود .</a:t>
            </a:r>
            <a:endParaRPr lang="en-US" dirty="0"/>
          </a:p>
          <a:p>
            <a:pPr algn="r" rt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lnSpcReduction="20000"/>
          </a:bodyPr>
          <a:lstStyle/>
          <a:p>
            <a:pPr algn="r" rtl="1"/>
            <a:r>
              <a:rPr lang="fa-IR" dirty="0"/>
              <a:t>ديدگاه سوم مبني بر منظور كردن سربار به مبلغي برابر با آنچه به محصولات كاهش يافته تخصص مي يافت ، به صورت ظاهر ، معقول</a:t>
            </a:r>
          </a:p>
          <a:p>
            <a:pPr algn="r" rtl="1">
              <a:buNone/>
            </a:pPr>
            <a:r>
              <a:rPr lang="fa-IR" dirty="0"/>
              <a:t>   مي نمايد . باقي مانده سربار كه به محصولات جاري تخصص مي يابد متفاوت از مقداري نمي شود كه اگر ساختمان ساخته نمي شد ، تخصيص مي يافت و چنين به نظر مي رسد كه اين عدد نشان دهنده ظرفيتي است كه شركت مي توانست از وجود دارايي مزبور (تحت شرايط عادي) به دست آورد .</a:t>
            </a:r>
          </a:p>
          <a:p>
            <a:pPr algn="r" rtl="1">
              <a:buNone/>
            </a:pPr>
            <a:endParaRPr lang="en-US" dirty="0"/>
          </a:p>
          <a:p>
            <a:pPr algn="r" rtl="1"/>
            <a:r>
              <a:rPr lang="fa-IR" dirty="0"/>
              <a:t>ديدگاه مبتني بر تخصيص كل سربار به دارايي ساخته شده مي تواند روش مناسبي براي سيستم هزينه يابي كامل   باشد . اگر سربار تخصيص يافته به دارايي ساخته شده نشان دهنده ارزش خدماتي است كه در واقع مورد استفاده قرار گرفته اند ، در آن صورت منظور كردن ارزش اقلام ورودي (خدماتي كه در واقع مورد استفاده قرار گرفته اند) به حساب هزينه سرمايه (دارايي) معقول خواهد بود ، زيرا آن نشان دهنده ارزش اقلام ورودي منافعي است كه در آينده به دست مي آيند .</a:t>
            </a:r>
            <a:endParaRPr lang="en-US" dirty="0"/>
          </a:p>
          <a:p>
            <a:pPr algn="r" rtl="1"/>
            <a:endParaRPr lang="en-US" dirty="0"/>
          </a:p>
        </p:txBody>
      </p:sp>
      <p:sp>
        <p:nvSpPr>
          <p:cNvPr id="3" name="TextBox 2">
            <a:extLst>
              <a:ext uri="{FF2B5EF4-FFF2-40B4-BE49-F238E27FC236}">
                <a16:creationId xmlns:a16="http://schemas.microsoft.com/office/drawing/2014/main" id="{FB3AE164-CAFD-4225-9C97-5DDF34802381}"/>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dirty="0"/>
              <a:t>گاهي دارايي هاي ثابت را براي دوره هاي كوتاه مدت ، از يك روز تا يك سال يا براي مدت زمان بيشتري به افراد يا واحدهاي تجاري ديگر اجاره مي دهند .</a:t>
            </a:r>
          </a:p>
          <a:p>
            <a:pPr algn="r" rtl="1">
              <a:buNone/>
            </a:pPr>
            <a:endParaRPr lang="en-US" dirty="0"/>
          </a:p>
          <a:p>
            <a:pPr algn="r" rtl="1"/>
            <a:r>
              <a:rPr lang="fa-IR" dirty="0"/>
              <a:t>در برخي از شرايط ، مانند قراردادي كه طبق آن بايد در پايان دوره دارايي مورد اجاره را به مستأجر منتقل كرد يا زماني كه دوره اجاره بلند مدت است و يا زماني كه قرارداد اجاره را نمي توان فسخ كرد ، (در چنين مواردي) ، قرارداد اجاره به صورت نوعي فروش قسطي در مي آيد . </a:t>
            </a:r>
            <a:endParaRPr lang="en-US" dirty="0"/>
          </a:p>
          <a:p>
            <a:pPr algn="r" rtl="1">
              <a:buNone/>
            </a:pPr>
            <a:endParaRPr lang="en-US" dirty="0"/>
          </a:p>
          <a:p>
            <a:pPr algn="r" rtl="1"/>
            <a:endParaRPr lang="en-US" dirty="0"/>
          </a:p>
        </p:txBody>
      </p:sp>
      <p:sp>
        <p:nvSpPr>
          <p:cNvPr id="3" name="Title 2"/>
          <p:cNvSpPr>
            <a:spLocks noGrp="1"/>
          </p:cNvSpPr>
          <p:nvPr>
            <p:ph type="title"/>
          </p:nvPr>
        </p:nvSpPr>
        <p:spPr/>
        <p:txBody>
          <a:bodyPr>
            <a:normAutofit fontScale="90000"/>
          </a:bodyPr>
          <a:lstStyle/>
          <a:p>
            <a:pPr algn="ctr"/>
            <a:r>
              <a:rPr lang="fa-IR" dirty="0"/>
              <a:t>اجاره كردن دارايي هاي ثابت</a:t>
            </a:r>
            <a:br>
              <a:rPr lang="en-US" dirty="0"/>
            </a:br>
            <a:endParaRPr lang="en-US" dirty="0"/>
          </a:p>
        </p:txBody>
      </p:sp>
      <p:sp>
        <p:nvSpPr>
          <p:cNvPr id="5" name="TextBox 4">
            <a:extLst>
              <a:ext uri="{FF2B5EF4-FFF2-40B4-BE49-F238E27FC236}">
                <a16:creationId xmlns:a16="http://schemas.microsoft.com/office/drawing/2014/main" id="{884E0342-A509-456C-BB33-93B6DAD50BB3}"/>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pPr rtl="1"/>
            <a:r>
              <a:rPr lang="fa-IR" dirty="0"/>
              <a:t>موجر آن را انجام داده و مستاجر دارايي مزبور را به صورت قسطي خريده است </a:t>
            </a:r>
            <a:r>
              <a:rPr lang="en-US" dirty="0"/>
              <a:t>]</a:t>
            </a:r>
            <a:r>
              <a:rPr lang="fa-IR" dirty="0"/>
              <a:t> محتواي قرارداد بيانگر چنين مطلبي خواهد بود </a:t>
            </a:r>
            <a:r>
              <a:rPr lang="en-US" dirty="0"/>
              <a:t>[</a:t>
            </a:r>
            <a:r>
              <a:rPr lang="fa-IR" dirty="0"/>
              <a:t> . در مورد اينكه قرارداد اجاره را     به گونه اي تدوين مي كنند كه رويداد مالي به صورت نوعي خريد و فروش در مي آيد ، چندين دليل ارائه شده است . يك دليل روشن و مشخص اين است كه طبق اين قرارداد مستاجر نبايد در ترازنامه يك حساب پرداختني سنگين گزارش كند .</a:t>
            </a:r>
          </a:p>
          <a:p>
            <a:pPr rtl="1">
              <a:buNone/>
            </a:pPr>
            <a:endParaRPr lang="en-US" dirty="0"/>
          </a:p>
          <a:p>
            <a:pPr algn="r" rtl="1"/>
            <a:r>
              <a:rPr lang="fa-IR" dirty="0"/>
              <a:t>معمولاً كل فرايند فروش را منظور كردن اجاره به صورت هزينه سرمايه اي </a:t>
            </a:r>
            <a:r>
              <a:rPr lang="en-US" dirty="0"/>
              <a:t>]</a:t>
            </a:r>
            <a:r>
              <a:rPr lang="fa-IR" dirty="0"/>
              <a:t> ارائه ارزش فعلي جريان هاي نقدي آينده </a:t>
            </a:r>
            <a:r>
              <a:rPr lang="en-US" dirty="0"/>
              <a:t>[</a:t>
            </a:r>
            <a:r>
              <a:rPr lang="fa-IR" dirty="0"/>
              <a:t> مي نامند و اجاره را كه شكل خريد دارد</a:t>
            </a:r>
            <a:r>
              <a:rPr lang="fa-IR" b="1" dirty="0"/>
              <a:t> اجاره سرمايه اي</a:t>
            </a:r>
            <a:r>
              <a:rPr lang="fa-IR" dirty="0"/>
              <a:t> مي نامند .</a:t>
            </a:r>
            <a:endParaRPr lang="en-US" dirty="0"/>
          </a:p>
          <a:p>
            <a:pPr algn="r" rtl="1"/>
            <a:endParaRPr lang="en-US" dirty="0"/>
          </a:p>
        </p:txBody>
      </p:sp>
      <p:sp>
        <p:nvSpPr>
          <p:cNvPr id="3" name="TextBox 2">
            <a:extLst>
              <a:ext uri="{FF2B5EF4-FFF2-40B4-BE49-F238E27FC236}">
                <a16:creationId xmlns:a16="http://schemas.microsoft.com/office/drawing/2014/main" id="{5B51DEA9-EBC3-4E19-A3CD-DBF15E14C8C4}"/>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a:t>كميسيون بورس و اوراق بهادار كه در مورد مقررات گزارش كردن دارايي هاي اجاره اي انتقاد شديد مي كرد بر هيئت استانداردهاي حسابداري مالي فشار زيادي وارد آورد تا در اين مقررات تجديدنظر كند . </a:t>
            </a:r>
            <a:endParaRPr lang="en-US" dirty="0"/>
          </a:p>
        </p:txBody>
      </p:sp>
      <p:sp>
        <p:nvSpPr>
          <p:cNvPr id="3" name="Title 2"/>
          <p:cNvSpPr>
            <a:spLocks noGrp="1"/>
          </p:cNvSpPr>
          <p:nvPr>
            <p:ph type="title"/>
          </p:nvPr>
        </p:nvSpPr>
        <p:spPr/>
        <p:txBody>
          <a:bodyPr/>
          <a:lstStyle/>
          <a:p>
            <a:pPr algn="r" rtl="1"/>
            <a:r>
              <a:rPr lang="fa-IR" dirty="0"/>
              <a:t>اجاره دارايي هاي سرمايه اي </a:t>
            </a:r>
            <a:endParaRPr lang="en-US" dirty="0"/>
          </a:p>
        </p:txBody>
      </p:sp>
      <p:sp>
        <p:nvSpPr>
          <p:cNvPr id="4" name="TextBox 3">
            <a:extLst>
              <a:ext uri="{FF2B5EF4-FFF2-40B4-BE49-F238E27FC236}">
                <a16:creationId xmlns:a16="http://schemas.microsoft.com/office/drawing/2014/main" id="{D47BCA66-1C0C-4BA3-BE77-95E34A8963D9}"/>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85000" lnSpcReduction="10000"/>
          </a:bodyPr>
          <a:lstStyle/>
          <a:p>
            <a:pPr algn="r" rtl="1"/>
            <a:r>
              <a:rPr lang="fa-IR" dirty="0"/>
              <a:t>نتيجه كار استاندارد شماره 13 بود . هيئت استانداردهاي حسابداري مالي در اين استاندارد شاخص هايي را تعيين كرد كه بر اساس آنها فرد مي تواند قضاوت كند كه قرارداد اجاره مشابه خريد است تا بر آن اساس شركت موجر رويداد مالي را به صورت فروش قسطي ثبت كند يا خير . هيئت مزبور چندين استدلال كرد كه دست كم بايد يكي از شرايط زير وجود داشته باشد .</a:t>
            </a:r>
            <a:endParaRPr lang="en-US" dirty="0"/>
          </a:p>
          <a:p>
            <a:pPr algn="r" rtl="1"/>
            <a:r>
              <a:rPr lang="fa-IR" dirty="0"/>
              <a:t>1 .  در پايان قرارداد اجاره با گنجاندن بندي در قرارداد اجاره (و دادن اختيار خريد به مستأجر) بايد سند مالكيت به مستأجر منتقل شود .</a:t>
            </a:r>
            <a:endParaRPr lang="en-US" dirty="0"/>
          </a:p>
          <a:p>
            <a:pPr algn="r" rtl="1"/>
            <a:r>
              <a:rPr lang="fa-IR" dirty="0"/>
              <a:t>2 .  مفاد قرارداد اجاره به گونه اي است كه دست كم شامل 75 درصد عمر مفيد دارايي مي شود ، مگر اينكه قرارداد اجاره با 25 درصد عمر مفيد باقيمانده دارايي آغاز شود .</a:t>
            </a:r>
            <a:endParaRPr lang="en-US" dirty="0"/>
          </a:p>
          <a:p>
            <a:pPr algn="r" rtl="1"/>
            <a:r>
              <a:rPr lang="fa-IR" dirty="0"/>
              <a:t>3 .  در آغاز قرارداد اجاره ، ارزش فعلي اجاره هاي دريافتي ، بدان گونه كه در زير تعريف مي شود ، برابر با بيش از 90 درصد ارزش بازار دارايي مورد اجاره براي موجر باشد و بايد معافيت مالياتي موجر را هم از اين عدد كم كرد . در مورد شاخص شماره 2 ، اگر قرارداد اجاره به گونه اي آغاز شود كه فقط 25 درصد عمر مفيد دارايي باقي مانده باشد ، نمي توان از اين شاخص استفاده كرد .</a:t>
            </a:r>
            <a:endParaRPr lang="en-US" dirty="0"/>
          </a:p>
          <a:p>
            <a:pPr algn="r" rtl="1"/>
            <a:endParaRPr lang="en-US" dirty="0"/>
          </a:p>
        </p:txBody>
      </p:sp>
      <p:sp>
        <p:nvSpPr>
          <p:cNvPr id="3" name="TextBox 2">
            <a:extLst>
              <a:ext uri="{FF2B5EF4-FFF2-40B4-BE49-F238E27FC236}">
                <a16:creationId xmlns:a16="http://schemas.microsoft.com/office/drawing/2014/main" id="{6998B51B-E90F-4F51-9A40-E8218EBC8E37}"/>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a:t>قرارداد اجاره حق استفاده از دارايي را به طرف قرارداد مي دهد ، ولي حق مالكيت داده نخواهد شد . از اين    ديدگاه ، اجاره به صورت چيزي شبيه دارايي هاي نامشهود در مي آيد .</a:t>
            </a:r>
            <a:endParaRPr lang="en-US" dirty="0"/>
          </a:p>
          <a:p>
            <a:pPr algn="r" rtl="1"/>
            <a:r>
              <a:rPr lang="fa-IR" dirty="0"/>
              <a:t>در چندين مورد ، موجر (و نه مستأجر) بايد هزينه نگهداري دارايي ها را بپردازد (مانند هزينه هاي مربوط به ماليات و بيمه مربوط به دارايي مورد اجاره) .</a:t>
            </a:r>
            <a:endParaRPr lang="en-US" dirty="0"/>
          </a:p>
        </p:txBody>
      </p:sp>
      <p:sp>
        <p:nvSpPr>
          <p:cNvPr id="3" name="Title 2"/>
          <p:cNvSpPr>
            <a:spLocks noGrp="1"/>
          </p:cNvSpPr>
          <p:nvPr>
            <p:ph type="title"/>
          </p:nvPr>
        </p:nvSpPr>
        <p:spPr/>
        <p:txBody>
          <a:bodyPr/>
          <a:lstStyle/>
          <a:p>
            <a:pPr algn="r" rtl="1"/>
            <a:r>
              <a:rPr lang="fa-IR" dirty="0"/>
              <a:t>مالكيت دارايي ها در مقايسه با داشتن حق</a:t>
            </a:r>
            <a:endParaRPr lang="en-US" dirty="0"/>
          </a:p>
        </p:txBody>
      </p:sp>
      <p:sp>
        <p:nvSpPr>
          <p:cNvPr id="4" name="TextBox 3">
            <a:extLst>
              <a:ext uri="{FF2B5EF4-FFF2-40B4-BE49-F238E27FC236}">
                <a16:creationId xmlns:a16="http://schemas.microsoft.com/office/drawing/2014/main" id="{160EB49C-1CC7-4057-AEED-ECB29E68CCFF}"/>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382000" cy="4800600"/>
          </a:xfrm>
        </p:spPr>
        <p:txBody>
          <a:bodyPr>
            <a:normAutofit fontScale="92500" lnSpcReduction="20000"/>
          </a:bodyPr>
          <a:lstStyle/>
          <a:p>
            <a:pPr algn="r" rtl="1"/>
            <a:r>
              <a:rPr lang="fa-IR" dirty="0"/>
              <a:t>هرگاه شركتي يك قرارداد بلندمدت براي خريد كالاها يا خدمات مي بندد و تطبق آن بايد مبلغ مشخصي پرداخت كند ، نوعي حق و تعهد مشخص به وجود مي آيد . اگر اين كالاها و خدمات بر مبناي سالانه يا تحت قراردادهايي خريداري شود كه بتوان با اندك اخطاري آنها را فسخ كرد ، معمولاً اين حقوق و تعهدات از نظر اثري كه بر ترازنامه مي گذارند ، هيچ اهميتي نخواهد داشت و روش معقول و مناسب اين است ؛ هنگامي كه اين كالاها و خدمات دريافت شوند يا تعلق بگيرند و يا زماني كه وجوه مربوطه پرداخت شود ، رويدادهاي مالي مربوطه ثبت گردد . نيازي به منظور كردن آنها به صورت هزينه هاي سرمايه اي (دارايي) نمي باشد .</a:t>
            </a:r>
            <a:endParaRPr lang="en-US" dirty="0"/>
          </a:p>
          <a:p>
            <a:pPr algn="r" rtl="1"/>
            <a:r>
              <a:rPr lang="fa-IR" dirty="0"/>
              <a:t>ولي اگر هيچ يك از طرف هاي قراردادها نتوانند آن را فسخ كنند و اگر هر يك از آنها ادعاي معتبر و حائز اهميتي نسبت به ديگري داشته باشد ، بايد ارزش فعلي جريان هاي نقدي ناشي از اين قرارداد را گزارش كرد و اطلاعات مربوط به ارزش فعلي حقوق و تعهدات هر دو طرف قرارداد را افشا كرد .</a:t>
            </a:r>
            <a:endParaRPr lang="en-US" dirty="0"/>
          </a:p>
          <a:p>
            <a:pPr algn="r" rtl="1"/>
            <a:endParaRPr lang="en-US" dirty="0"/>
          </a:p>
        </p:txBody>
      </p:sp>
      <p:sp>
        <p:nvSpPr>
          <p:cNvPr id="3" name="Title 2"/>
          <p:cNvSpPr>
            <a:spLocks noGrp="1"/>
          </p:cNvSpPr>
          <p:nvPr>
            <p:ph type="title"/>
          </p:nvPr>
        </p:nvSpPr>
        <p:spPr/>
        <p:txBody>
          <a:bodyPr>
            <a:normAutofit fontScale="90000"/>
          </a:bodyPr>
          <a:lstStyle/>
          <a:p>
            <a:pPr algn="r" rtl="1"/>
            <a:r>
              <a:rPr lang="fa-IR" dirty="0"/>
              <a:t>تعيين ارزش فعلي همه تعهدات بلندمدت غير قابل فسخ</a:t>
            </a:r>
            <a:endParaRPr lang="en-US" dirty="0"/>
          </a:p>
        </p:txBody>
      </p:sp>
      <p:sp>
        <p:nvSpPr>
          <p:cNvPr id="4" name="TextBox 3">
            <a:extLst>
              <a:ext uri="{FF2B5EF4-FFF2-40B4-BE49-F238E27FC236}">
                <a16:creationId xmlns:a16="http://schemas.microsoft.com/office/drawing/2014/main" id="{9214A798-29F7-4F55-A1EC-831BE2C144C2}"/>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a:t>لازم به يادآوري است كه پيشنهاد منظور كردن تعهدات بلندمدت بر مبناي ارزش فعلي آنها موضوعي است كه از مرز قراردادهاي اجاره فراتر مي رود و به صورتي دقيق تر در استاندارد شماره يك تعريف شده است . در اين استاندارد ، قراردادهاي اجاره محدود به پيمان هايي شده اند كه در مورد زمين و دارايي هاي استهلاك پذير            مي باشند . ولي مي توان در مورد دارايي هاي نامشهود ، مانند حق استفاده از نام و نشان تجاري و پروانه فعاليت (مجوز انحصاري كه از يك شركت گرفته مي شود) نيز قراردادهاي اجاره بست .</a:t>
            </a:r>
            <a:endParaRPr lang="en-US" dirty="0"/>
          </a:p>
        </p:txBody>
      </p:sp>
      <p:sp>
        <p:nvSpPr>
          <p:cNvPr id="3" name="TextBox 2">
            <a:extLst>
              <a:ext uri="{FF2B5EF4-FFF2-40B4-BE49-F238E27FC236}">
                <a16:creationId xmlns:a16="http://schemas.microsoft.com/office/drawing/2014/main" id="{A50B76FD-719E-4587-9D03-49DAE2CF7BC1}"/>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a:t>بدان سبب كه انواع مختلف قرارداد اجاره وجود دارد ، تعيين مناسب ترين روش براي گزارش كردن موارد اجاره بسيار مشكل است ، زيرا بايد انواع مختلف اين قراردادها را مورد توجه قرار داد . مطالبي كه در پي مي آيند ، از اين ديدگاه جالب توجه هستند :</a:t>
            </a:r>
            <a:endParaRPr lang="en-US" dirty="0"/>
          </a:p>
          <a:p>
            <a:pPr algn="r" rtl="1"/>
            <a:r>
              <a:rPr lang="fa-IR" dirty="0"/>
              <a:t>ـ  شيوه اي كه مستأجر اجاره هاي سرمايه اي را گزارش مي كند .</a:t>
            </a:r>
            <a:endParaRPr lang="en-US" dirty="0"/>
          </a:p>
          <a:p>
            <a:pPr algn="r"/>
            <a:r>
              <a:rPr lang="fa-IR" dirty="0"/>
              <a:t>ـ  شيوه اي كه موجر اجاره از نوع فروش و اجاره از نوع تأمين مالي را گزارش مي كند</a:t>
            </a:r>
            <a:endParaRPr lang="en-US" dirty="0"/>
          </a:p>
        </p:txBody>
      </p:sp>
      <p:sp>
        <p:nvSpPr>
          <p:cNvPr id="3" name="Title 2"/>
          <p:cNvSpPr>
            <a:spLocks noGrp="1"/>
          </p:cNvSpPr>
          <p:nvPr>
            <p:ph type="title"/>
          </p:nvPr>
        </p:nvSpPr>
        <p:spPr/>
        <p:txBody>
          <a:bodyPr/>
          <a:lstStyle/>
          <a:p>
            <a:pPr algn="r" rtl="1"/>
            <a:r>
              <a:rPr lang="fa-IR" dirty="0"/>
              <a:t>گزارش كردن دارايي هاي اجاره </a:t>
            </a:r>
            <a:endParaRPr lang="en-US" dirty="0"/>
          </a:p>
        </p:txBody>
      </p:sp>
      <p:sp>
        <p:nvSpPr>
          <p:cNvPr id="4" name="TextBox 3">
            <a:extLst>
              <a:ext uri="{FF2B5EF4-FFF2-40B4-BE49-F238E27FC236}">
                <a16:creationId xmlns:a16="http://schemas.microsoft.com/office/drawing/2014/main" id="{6F2FC1E8-825B-43DA-94B0-D728205DBF14}"/>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229600" cy="4525963"/>
          </a:xfrm>
        </p:spPr>
        <p:txBody>
          <a:bodyPr/>
          <a:lstStyle/>
          <a:p>
            <a:pPr algn="r" rtl="1"/>
            <a:r>
              <a:rPr lang="fa-IR" dirty="0"/>
              <a:t>دارايي هاي ثابت هم ،‌ همانند همه دارايي ها با توجه به همه هزينه هاي لازم براي آماده سازي و مورد بهره برداري قرار دادن آنها ، به ثبت مي رسند . در مورد دارايي هايي كه شركت جهت استفاده خود مي سازد مسئله هايي مطرح است مبني بر اينكه چه مقدار بهره و هزينه ساخت را بايد به حساب بهاي تمام شده دارايي منظور كرد . مسئله منحصر به فرد ديگر در رابطه با خريد دارايي هاي ثابت مطرح است كه آيا از طريق مبادله پولي و يا از طريق اهدا به دست مي آيند .</a:t>
            </a:r>
            <a:endParaRPr lang="en-US" dirty="0"/>
          </a:p>
          <a:p>
            <a:pPr algn="r" rtl="1"/>
            <a:endParaRPr lang="en-US" dirty="0"/>
          </a:p>
        </p:txBody>
      </p:sp>
      <p:sp>
        <p:nvSpPr>
          <p:cNvPr id="3" name="Title 2"/>
          <p:cNvSpPr>
            <a:spLocks noGrp="1"/>
          </p:cNvSpPr>
          <p:nvPr>
            <p:ph type="title"/>
          </p:nvPr>
        </p:nvSpPr>
        <p:spPr/>
        <p:txBody>
          <a:bodyPr/>
          <a:lstStyle/>
          <a:p>
            <a:pPr algn="ctr"/>
            <a:r>
              <a:rPr lang="fa-IR" dirty="0"/>
              <a:t>ماهيت و بهاي تمام شده دارايي هاي ثابت </a:t>
            </a:r>
            <a:endParaRPr lang="en-US" dirty="0"/>
          </a:p>
        </p:txBody>
      </p:sp>
      <p:sp>
        <p:nvSpPr>
          <p:cNvPr id="4" name="TextBox 3">
            <a:extLst>
              <a:ext uri="{FF2B5EF4-FFF2-40B4-BE49-F238E27FC236}">
                <a16:creationId xmlns:a16="http://schemas.microsoft.com/office/drawing/2014/main" id="{435E879A-EEC7-411F-B940-1676FFA59B70}"/>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4919472"/>
          </a:xfrm>
        </p:spPr>
        <p:txBody>
          <a:bodyPr>
            <a:normAutofit/>
          </a:bodyPr>
          <a:lstStyle/>
          <a:p>
            <a:pPr algn="r" rtl="1"/>
            <a:r>
              <a:rPr lang="fa-IR" dirty="0"/>
              <a:t>طبقه بندي اجاره و قراردادن آن در گروه اجاره سرمايه اي مستلزم اين است كه مستأجر دارايي و بدهي را در صورت هاي مالي گزارش كند . هيئت استانداردهاي حسابداري مالي مقرر كرده است كه مبلغ ارزش فعلي دارايي مورد اجاره در آغاز قرارداد بايد برابر باشد با مجموع ارزش فعلي اقلامي را كه </a:t>
            </a:r>
            <a:r>
              <a:rPr lang="fa-IR" b="1" dirty="0"/>
              <a:t>اقل اجاره بها</a:t>
            </a:r>
            <a:r>
              <a:rPr lang="fa-IR" dirty="0"/>
              <a:t> مي نامند (كه سقف آن را ارزش بازار دارايي تعيين مي كند) . </a:t>
            </a:r>
            <a:r>
              <a:rPr lang="en-US" dirty="0"/>
              <a:t>]</a:t>
            </a:r>
            <a:r>
              <a:rPr lang="fa-IR" dirty="0"/>
              <a:t> از اين به بعد آن را «اجاره بها» مي ناميم </a:t>
            </a:r>
            <a:r>
              <a:rPr lang="en-US" dirty="0"/>
              <a:t>[</a:t>
            </a:r>
            <a:r>
              <a:rPr lang="fa-IR" dirty="0"/>
              <a:t> . اين پرداخت ها همان اجاره بها هستند كه بايد مبالغي كه در دوره هزينه مي كنند از آنها كم شود ، مانند هزينه نگهداري ، بيمه و ماليات ، يعني مبالغي را كه </a:t>
            </a:r>
            <a:r>
              <a:rPr lang="fa-IR" b="1" dirty="0"/>
              <a:t>هزينه هاي اجرايي</a:t>
            </a:r>
            <a:r>
              <a:rPr lang="fa-IR" dirty="0"/>
              <a:t> مي نامند . بايد ارزش فعلي مبلغي را كه بايد هنگام اعمال حق اختيار خريد پرداخت كرد به اجاره بها اضافه كرد . </a:t>
            </a:r>
            <a:endParaRPr lang="en-US" dirty="0"/>
          </a:p>
        </p:txBody>
      </p:sp>
      <p:sp>
        <p:nvSpPr>
          <p:cNvPr id="3" name="Title 2"/>
          <p:cNvSpPr>
            <a:spLocks noGrp="1"/>
          </p:cNvSpPr>
          <p:nvPr>
            <p:ph type="title"/>
          </p:nvPr>
        </p:nvSpPr>
        <p:spPr>
          <a:xfrm>
            <a:off x="533400" y="0"/>
            <a:ext cx="8229600" cy="1143000"/>
          </a:xfrm>
        </p:spPr>
        <p:txBody>
          <a:bodyPr/>
          <a:lstStyle/>
          <a:p>
            <a:r>
              <a:rPr lang="fa-IR" dirty="0"/>
              <a:t>مورد اجاره را كه مستأجر گزارش مي كند . </a:t>
            </a:r>
            <a:endParaRPr lang="en-US" dirty="0"/>
          </a:p>
        </p:txBody>
      </p:sp>
      <p:sp>
        <p:nvSpPr>
          <p:cNvPr id="4" name="TextBox 3">
            <a:extLst>
              <a:ext uri="{FF2B5EF4-FFF2-40B4-BE49-F238E27FC236}">
                <a16:creationId xmlns:a16="http://schemas.microsoft.com/office/drawing/2014/main" id="{379C4DDC-8A24-481A-9C40-223047922838}"/>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92500"/>
          </a:bodyPr>
          <a:lstStyle/>
          <a:p>
            <a:pPr algn="r" rtl="1"/>
            <a:r>
              <a:rPr lang="fa-IR" dirty="0"/>
              <a:t>مفروضاتي كه درباره انتقال سند در نظر مي گيرند بر استهلاك اجاره اثر مي گذارد . اگر سند در پايان دوره قرارداد اجاره به مستأجر منتقل شود و يا زماني كه مي توان فرض كرد كه چنين وضعي وجود خواهد داشت (مانند اينكه طبق مفاد قرارداد اجاره ، مستأجر اختيار يا حق خريد دارايي در پايان دوره دارد) در آن صورت بايد ارزش دارايي مورد اجاره را در طول عمر مفيد آن مستهك كرد . اگر بدين گونه عمل نشود ، دوره استهلاك اين دارايي به بيش از عمر مفيد آن خواهد رسيد .</a:t>
            </a:r>
            <a:endParaRPr lang="en-US" dirty="0"/>
          </a:p>
          <a:p>
            <a:pPr algn="r" rtl="1"/>
            <a:r>
              <a:rPr lang="fa-IR" dirty="0"/>
              <a:t>يكي از نقاط قوت اصلي تعيين ارزش فعلي اقلام اين است كه مي توان بدان وسيله حقوق مالكيت را از تعهدات ناشي از قرارداد تفكيك كرد . از اين رو ، ارزش دارايي را مي توان مستقل از زمان پرداخت تعهدات اجاره مستهلك كرد و اين كار مشابه مستهلك كردن دارايي هاي ثابت متعلق به شركت است . ولي ، تعيين ارزش فعلي حقوق مالكيت بدون مسئله نمي باشد </a:t>
            </a:r>
            <a:endParaRPr lang="en-US" dirty="0"/>
          </a:p>
          <a:p>
            <a:pPr algn="r" rtl="1"/>
            <a:endParaRPr lang="en-US" dirty="0"/>
          </a:p>
        </p:txBody>
      </p:sp>
      <p:sp>
        <p:nvSpPr>
          <p:cNvPr id="3" name="TextBox 2">
            <a:extLst>
              <a:ext uri="{FF2B5EF4-FFF2-40B4-BE49-F238E27FC236}">
                <a16:creationId xmlns:a16="http://schemas.microsoft.com/office/drawing/2014/main" id="{8853478E-EDBC-4865-86A1-3A50DA3AF5FF}"/>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fa-IR" dirty="0"/>
              <a:t>دو نمونه از اين مسائل به شرح زيرند :</a:t>
            </a:r>
          </a:p>
          <a:p>
            <a:pPr algn="r" rtl="1">
              <a:buNone/>
            </a:pPr>
            <a:endParaRPr lang="en-US" dirty="0"/>
          </a:p>
          <a:p>
            <a:pPr algn="r" rtl="1"/>
            <a:r>
              <a:rPr lang="fa-IR" dirty="0"/>
              <a:t>1 .  تفكيك آن بخش از اجاره بها كه بايد از بابت حق مالكيت پرداخت از مبلغي كه بايد از بابت خدمات ناشي از دارايي پرداخت .</a:t>
            </a:r>
          </a:p>
          <a:p>
            <a:pPr algn="r" rtl="1">
              <a:buNone/>
            </a:pPr>
            <a:endParaRPr lang="en-US" dirty="0"/>
          </a:p>
          <a:p>
            <a:pPr algn="r" rtl="1"/>
            <a:r>
              <a:rPr lang="fa-IR" dirty="0"/>
              <a:t>2 .  انتخاب نرخ بهره مناسب براي تعيين ارزش فعلي حقوق مالكيت .</a:t>
            </a:r>
            <a:endParaRPr lang="en-US" dirty="0"/>
          </a:p>
          <a:p>
            <a:pPr algn="r"/>
            <a:endParaRPr lang="en-US" dirty="0"/>
          </a:p>
        </p:txBody>
      </p:sp>
      <p:sp>
        <p:nvSpPr>
          <p:cNvPr id="3" name="TextBox 2">
            <a:extLst>
              <a:ext uri="{FF2B5EF4-FFF2-40B4-BE49-F238E27FC236}">
                <a16:creationId xmlns:a16="http://schemas.microsoft.com/office/drawing/2014/main" id="{4E5E815C-0B84-40DD-BC9C-EE8590110FEE}"/>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fa-IR" dirty="0"/>
              <a:t>برآورد ارزش دارايي (بدون خدمات اضافي كه ارائه خواهد كرد) و سپس كم كردن ارزش فعلي دارايي در پايان دوره اجاره يا ارزش فعلي يا بهاي تمام شده خدماتي كه موجر بايد به صورت سالانه ارائه كند .</a:t>
            </a:r>
          </a:p>
          <a:p>
            <a:pPr algn="r" rtl="1"/>
            <a:endParaRPr lang="fa-IR" dirty="0"/>
          </a:p>
          <a:p>
            <a:pPr algn="r" rtl="1"/>
            <a:r>
              <a:rPr lang="fa-IR" dirty="0"/>
              <a:t> در روش دوم ، پرداخت سالانه از بابت حق مالكيت را مي توان بدين گونه محاسبه كرد : كم كردن ارزش خدمات سالانه از كل اجاره بهاي سالانه . </a:t>
            </a:r>
          </a:p>
          <a:p>
            <a:pPr algn="r" rtl="1">
              <a:buNone/>
            </a:pPr>
            <a:endParaRPr lang="en-US" dirty="0"/>
          </a:p>
          <a:p>
            <a:pPr algn="r" rtl="1"/>
            <a:r>
              <a:rPr lang="fa-IR" dirty="0"/>
              <a:t>هيئت استانداردهاي حسابداري مالي مقرر مي كند كه نرخ تنزيل بايد برابر با نرخ وام اضافي باشد كه در زمان كنوني در مورد وام هاي بلندمدت و داراي ريسك هاي مشابه در بازار وجود دارد . با اين نرخ مي توان مقدار بدهي را محاسبه كرد ، و اين عدد به نوبه خود ، نشان دهنده بهاي تمام شده تاريخي دارايي است </a:t>
            </a:r>
            <a:endParaRPr lang="en-US" dirty="0"/>
          </a:p>
        </p:txBody>
      </p:sp>
      <p:sp>
        <p:nvSpPr>
          <p:cNvPr id="3" name="Title 2"/>
          <p:cNvSpPr>
            <a:spLocks noGrp="1"/>
          </p:cNvSpPr>
          <p:nvPr>
            <p:ph type="title"/>
          </p:nvPr>
        </p:nvSpPr>
        <p:spPr>
          <a:xfrm>
            <a:off x="457200" y="274638"/>
            <a:ext cx="8382000" cy="1173162"/>
          </a:xfrm>
        </p:spPr>
        <p:txBody>
          <a:bodyPr>
            <a:normAutofit fontScale="90000"/>
          </a:bodyPr>
          <a:lstStyle/>
          <a:p>
            <a:r>
              <a:rPr lang="fa-IR" dirty="0"/>
              <a:t>ارزش حق مالكيت را مي توان بدين گونه تعيين كرد : </a:t>
            </a:r>
            <a:endParaRPr lang="en-US" dirty="0"/>
          </a:p>
        </p:txBody>
      </p:sp>
      <p:sp>
        <p:nvSpPr>
          <p:cNvPr id="4" name="TextBox 3">
            <a:extLst>
              <a:ext uri="{FF2B5EF4-FFF2-40B4-BE49-F238E27FC236}">
                <a16:creationId xmlns:a16="http://schemas.microsoft.com/office/drawing/2014/main" id="{EFD51F2A-F45B-4643-8A49-B57C0C263D12}"/>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85000" lnSpcReduction="20000"/>
          </a:bodyPr>
          <a:lstStyle/>
          <a:p>
            <a:pPr algn="r" rtl="1">
              <a:buNone/>
            </a:pPr>
            <a:r>
              <a:rPr lang="fa-IR" dirty="0"/>
              <a:t>مي توان روش هاي محاسبه «اجاره بها» و نرخ تنزيلي كه مورد استفاده قرار مي گيرد ، به روش زير مورد انتقاد قرار داد :</a:t>
            </a:r>
          </a:p>
          <a:p>
            <a:pPr algn="r" rtl="1">
              <a:buNone/>
            </a:pPr>
            <a:endParaRPr lang="en-US" dirty="0"/>
          </a:p>
          <a:p>
            <a:pPr algn="r" rtl="1">
              <a:buNone/>
            </a:pPr>
            <a:r>
              <a:rPr lang="fa-IR" dirty="0"/>
              <a:t>1 .  تعيين ارزش فعلي اجاره بها كه طي دوره هاي آينده از بابت منافع ناشي از مالكيت دارايي به دست مي آيد      بر اساس اين فرض قرارداد كه اجاره ، به صورت مستقيم با مالكيت دارايي قابل مقايسه است . </a:t>
            </a:r>
          </a:p>
          <a:p>
            <a:pPr algn="r" rtl="1">
              <a:buNone/>
            </a:pPr>
            <a:endParaRPr lang="en-US" dirty="0"/>
          </a:p>
          <a:p>
            <a:pPr algn="r" rtl="1">
              <a:buNone/>
            </a:pPr>
            <a:r>
              <a:rPr lang="fa-IR" dirty="0"/>
              <a:t>همان گونه كه پيش از اين گفته شد كه به جاي اينكه درصدد برآييم مورد اجاره را در قالب طبقه سنتي دارايي ها قرار دهيم ، بهتر است به اين واقعيت توجه كنيم كه اجاره داراي ويژگي هاي خاص خود است . </a:t>
            </a:r>
          </a:p>
          <a:p>
            <a:pPr algn="r" rtl="1">
              <a:buNone/>
            </a:pPr>
            <a:endParaRPr lang="en-US" dirty="0"/>
          </a:p>
          <a:p>
            <a:pPr algn="r" rtl="1">
              <a:buNone/>
            </a:pPr>
            <a:r>
              <a:rPr lang="fa-IR" dirty="0"/>
              <a:t>از طريق تعيين ارزش فعلي همه پرداخت هاي مورد انتظار (و نه فقط مبالغي كه نشان دهنده اجاره بها هستند)  مي توان اين ويژگي ها را مشخص كرد .</a:t>
            </a:r>
            <a:endParaRPr lang="en-US" dirty="0"/>
          </a:p>
          <a:p>
            <a:pPr algn="r" rtl="1">
              <a:buNone/>
            </a:pPr>
            <a:r>
              <a:rPr lang="fa-IR" dirty="0"/>
              <a:t>2 .  كاربرد نرخ بهره از بابت وام اضافي ، در آغاز اجاره بر اساس بهاي تمام شده تاريخي قرار مي گيرد .              اين موردي است كه مي توان هر سال با استفاده از افزايش نرخ بهره و منظور كردن آن در مورد پرداخت هاي مورد انتظار </a:t>
            </a:r>
            <a:endParaRPr lang="en-US" dirty="0"/>
          </a:p>
        </p:txBody>
      </p:sp>
      <p:sp>
        <p:nvSpPr>
          <p:cNvPr id="3" name="TextBox 2">
            <a:extLst>
              <a:ext uri="{FF2B5EF4-FFF2-40B4-BE49-F238E27FC236}">
                <a16:creationId xmlns:a16="http://schemas.microsoft.com/office/drawing/2014/main" id="{9E0E5A1E-A6A6-4B96-BA98-E0E63EC7FF26}"/>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071872"/>
          </a:xfrm>
        </p:spPr>
        <p:txBody>
          <a:bodyPr>
            <a:normAutofit fontScale="85000" lnSpcReduction="20000"/>
          </a:bodyPr>
          <a:lstStyle/>
          <a:p>
            <a:pPr algn="r" rtl="1">
              <a:buNone/>
            </a:pPr>
            <a:endParaRPr lang="fa-IR" dirty="0"/>
          </a:p>
          <a:p>
            <a:pPr algn="r" rtl="1">
              <a:buNone/>
            </a:pPr>
            <a:endParaRPr lang="fa-IR" dirty="0"/>
          </a:p>
          <a:p>
            <a:pPr algn="r" rtl="1">
              <a:buNone/>
            </a:pPr>
            <a:r>
              <a:rPr lang="fa-IR" dirty="0"/>
              <a:t>از ديدگاه موجر ، قرارداد اجاره مي تواند از نوع تأمين مالي مستقيم يا اجاره از نوع فروش باشد . در قرارداد اجاره از نوع تأمين مالي مستقيم شركتي كه تأمين مالي مي كند يا دارايي را به شركت ديگري اجاره مي دهد يك سند دريافتني تضمين شده (يا اقساط مشخص) دريافت مي كند . هيئت استانداردهاي حسابداري مالي مقرر كرده است كه بايد خالص ارزش اين سند دريافتني گزارش شود و مقدار آن برابر است با خالص ارزش فعلي اجاره بها كه طي دوره مشخص دريافت خواهد شد . اگر دارايي مورد اجاره داراي ارزش اسقاط باشد در اين محاسبه بايد آن را هم منظور كرد . شيوه محاسبه مشابه شيوه اي است كه مستأجر اسناد پرداختني را محاسبه مي كند ، با اين تفاوت كه در اين محاسبه ارزش اسقاط تعيين (تضمين) شده منظور مي گردد .</a:t>
            </a:r>
            <a:endParaRPr lang="en-US" dirty="0"/>
          </a:p>
          <a:p>
            <a:pPr algn="r" rtl="1">
              <a:buNone/>
            </a:pPr>
            <a:endParaRPr lang="en-US" dirty="0"/>
          </a:p>
          <a:p>
            <a:pPr algn="r" rtl="1">
              <a:buNone/>
            </a:pPr>
            <a:r>
              <a:rPr lang="fa-IR" dirty="0"/>
              <a:t> </a:t>
            </a:r>
            <a:endParaRPr lang="en-US" dirty="0"/>
          </a:p>
          <a:p>
            <a:pPr algn="r" rtl="1">
              <a:buNone/>
            </a:pPr>
            <a:r>
              <a:rPr lang="fa-IR" dirty="0"/>
              <a:t> </a:t>
            </a:r>
            <a:endParaRPr lang="en-US" dirty="0"/>
          </a:p>
          <a:p>
            <a:pPr algn="r" rtl="1">
              <a:buNone/>
            </a:pPr>
            <a:r>
              <a:rPr lang="fa-IR" dirty="0"/>
              <a:t> </a:t>
            </a:r>
            <a:endParaRPr lang="en-US" dirty="0"/>
          </a:p>
          <a:p>
            <a:pPr algn="r" rtl="1">
              <a:buNone/>
            </a:pPr>
            <a:endParaRPr lang="en-US" dirty="0"/>
          </a:p>
        </p:txBody>
      </p:sp>
      <p:sp>
        <p:nvSpPr>
          <p:cNvPr id="3" name="Title 2"/>
          <p:cNvSpPr>
            <a:spLocks noGrp="1"/>
          </p:cNvSpPr>
          <p:nvPr>
            <p:ph type="title"/>
          </p:nvPr>
        </p:nvSpPr>
        <p:spPr/>
        <p:txBody>
          <a:bodyPr>
            <a:normAutofit fontScale="90000"/>
          </a:bodyPr>
          <a:lstStyle/>
          <a:p>
            <a:r>
              <a:rPr lang="fa-IR" dirty="0"/>
              <a:t>اجاره از نوع تأمين مالي كه موجر گزارش مي كند </a:t>
            </a:r>
            <a:endParaRPr lang="en-US" dirty="0"/>
          </a:p>
        </p:txBody>
      </p:sp>
      <p:sp>
        <p:nvSpPr>
          <p:cNvPr id="4" name="TextBox 3">
            <a:extLst>
              <a:ext uri="{FF2B5EF4-FFF2-40B4-BE49-F238E27FC236}">
                <a16:creationId xmlns:a16="http://schemas.microsoft.com/office/drawing/2014/main" id="{771DD7F8-2BD4-437D-BE35-FDFE0890ACD4}"/>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lnSpcReduction="20000"/>
          </a:bodyPr>
          <a:lstStyle/>
          <a:p>
            <a:pPr algn="r" rtl="1"/>
            <a:r>
              <a:rPr lang="fa-IR" dirty="0"/>
              <a:t>اغلب سند دريافتني بر حسب ناخالص مبلغ منهاي مبلغي است كه به صورت يك حساب تعيين ارزش به نام سود كسب نشده گزارش مي كنند و بدين وسيله خالص ارزش فعلي سند به دست مي آيد . اين شيوه ارائه اطلاعات از ديدگاه نظري (تئوريك) قابل توجيه نمي باشد . در مورد گنجاندن ارزش اسقاط در سند دريافتني يك مسئله به وجود مي آيد . لازم به يادآوري است كه مطالبات از نوع دارايي هاي پولي هستند . </a:t>
            </a:r>
          </a:p>
          <a:p>
            <a:pPr algn="r" rtl="1"/>
            <a:endParaRPr lang="fa-IR" dirty="0"/>
          </a:p>
          <a:p>
            <a:pPr algn="r" rtl="1"/>
            <a:r>
              <a:rPr lang="fa-IR" dirty="0"/>
              <a:t>ارزش اسقاط (اگر مستأجر آن را تضمين نكرده باشد) از نظر ماهيت ، يك نوع دارايي غير پولي و نه حساب يا سند دريافتني است .</a:t>
            </a:r>
            <a:endParaRPr lang="en-US" dirty="0"/>
          </a:p>
          <a:p>
            <a:pPr algn="r" rtl="1"/>
            <a:endParaRPr lang="fa-IR" dirty="0"/>
          </a:p>
          <a:p>
            <a:pPr algn="r" rtl="1"/>
            <a:r>
              <a:rPr lang="fa-IR" dirty="0"/>
              <a:t>موجر با استفاده از روش مبتني بر بهره ، سود مربوط به قرارداد اجاره را گزارش مي كند . فرض بر اين است كه سود مزبور نشان دهنده سود حاصل از سرمايه گذاري است .</a:t>
            </a:r>
            <a:endParaRPr lang="en-US" dirty="0"/>
          </a:p>
          <a:p>
            <a:pPr algn="r" rtl="1"/>
            <a:endParaRPr lang="fa-IR" dirty="0"/>
          </a:p>
          <a:p>
            <a:pPr algn="r" rtl="1"/>
            <a:r>
              <a:rPr lang="fa-IR" dirty="0"/>
              <a:t>اجاره از نوع فروش كه به وسيله موجر گزارش مي شود .</a:t>
            </a:r>
            <a:endParaRPr lang="en-US" dirty="0"/>
          </a:p>
          <a:p>
            <a:pPr algn="r" rtl="1"/>
            <a:endParaRPr lang="en-US" dirty="0"/>
          </a:p>
        </p:txBody>
      </p:sp>
      <p:sp>
        <p:nvSpPr>
          <p:cNvPr id="3" name="TextBox 2">
            <a:extLst>
              <a:ext uri="{FF2B5EF4-FFF2-40B4-BE49-F238E27FC236}">
                <a16:creationId xmlns:a16="http://schemas.microsoft.com/office/drawing/2014/main" id="{AA1A95DF-CB51-44DE-A0A6-E2978C834D73}"/>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a:t>پس خرید نصب و راه اندازی دارایی های ثابت هیچ هزینه دیگری رانباید به عنوان هزینه سرمایه منظور کرد. همه هزینه های نگهداری و هزینه های عادی مربوط به جایگزینی قطعات را باید در طول عمر مفید دارایی به عنوان هزینه عملیاتی منظور کرد.</a:t>
            </a:r>
          </a:p>
          <a:p>
            <a:pPr algn="r" rtl="1"/>
            <a:r>
              <a:rPr lang="fa-IR" dirty="0"/>
              <a:t>ولی برخی از این هزینه ها برای دوره های آینده منافعی به بار میاورند. منافع آینده به سه روش زیر افزایش میابد:</a:t>
            </a:r>
          </a:p>
          <a:p>
            <a:pPr algn="r" rtl="1"/>
            <a:r>
              <a:rPr lang="fa-IR" dirty="0"/>
              <a:t>1- افزایش در عمر مفید دارایی</a:t>
            </a:r>
          </a:p>
          <a:p>
            <a:pPr algn="r" rtl="1"/>
            <a:r>
              <a:rPr lang="fa-IR" dirty="0"/>
              <a:t>2-افزایش در مقدار خدماتی که دارایی در هر سال ارائه میکند</a:t>
            </a:r>
          </a:p>
          <a:p>
            <a:pPr algn="r" rtl="1"/>
            <a:r>
              <a:rPr lang="fa-IR" dirty="0"/>
              <a:t>3-فزایش درکیفیت خدماتی که دارایی در هر سال ارائه میشود.</a:t>
            </a:r>
          </a:p>
          <a:p>
            <a:pPr algn="r" rtl="1">
              <a:buNone/>
            </a:pPr>
            <a:r>
              <a:rPr lang="fa-IR" dirty="0"/>
              <a:t> </a:t>
            </a:r>
            <a:endParaRPr lang="en-US" dirty="0"/>
          </a:p>
        </p:txBody>
      </p:sp>
      <p:sp>
        <p:nvSpPr>
          <p:cNvPr id="3" name="Title 2"/>
          <p:cNvSpPr>
            <a:spLocks noGrp="1"/>
          </p:cNvSpPr>
          <p:nvPr>
            <p:ph type="title"/>
          </p:nvPr>
        </p:nvSpPr>
        <p:spPr/>
        <p:txBody>
          <a:bodyPr>
            <a:normAutofit/>
          </a:bodyPr>
          <a:lstStyle/>
          <a:p>
            <a:pPr algn="r" rtl="1"/>
            <a:r>
              <a:rPr lang="fa-IR" dirty="0"/>
              <a:t>هرینه های جاری و هزینه های سرمایه </a:t>
            </a:r>
            <a:endParaRPr lang="en-US" dirty="0"/>
          </a:p>
        </p:txBody>
      </p:sp>
      <p:sp>
        <p:nvSpPr>
          <p:cNvPr id="4" name="TextBox 3">
            <a:extLst>
              <a:ext uri="{FF2B5EF4-FFF2-40B4-BE49-F238E27FC236}">
                <a16:creationId xmlns:a16="http://schemas.microsoft.com/office/drawing/2014/main" id="{9B6B8E5D-1FCD-480E-9C4D-0C6BE4706F29}"/>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1676400"/>
            <a:ext cx="5867400" cy="923330"/>
          </a:xfrm>
          <a:prstGeom prst="rect">
            <a:avLst/>
          </a:prstGeom>
        </p:spPr>
        <p:txBody>
          <a:bodyPr wrap="square">
            <a:spAutoFit/>
          </a:bodyPr>
          <a:lstStyle/>
          <a:p>
            <a:r>
              <a:rPr lang="fa-IR" sz="5400" dirty="0"/>
              <a:t>با تشکر از توجه شما</a:t>
            </a:r>
            <a:endParaRPr 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a:t>اغلب قراردادهاي اجاره بلندمدت و غيرقابل فسخ زير چتر (در ماسك) خريدهاي قسطي گزارش مي شوند .</a:t>
            </a:r>
          </a:p>
          <a:p>
            <a:pPr algn="r" rtl="1"/>
            <a:endParaRPr lang="fa-IR" dirty="0"/>
          </a:p>
          <a:p>
            <a:pPr algn="r" rtl="1"/>
            <a:r>
              <a:rPr lang="fa-IR" dirty="0"/>
              <a:t> هيئت استانداردهاي حسابداري مالي مقدار زيادي شاخص ارائه كرده است كه مي توان بر آن اساس مشخص كرد (قضاوت نمود) كه اجاره در چه زماني از نظر محتوا ، يك فروش به حساب مي آيد .</a:t>
            </a:r>
          </a:p>
          <a:p>
            <a:pPr algn="r" rtl="1"/>
            <a:endParaRPr lang="fa-IR" dirty="0"/>
          </a:p>
          <a:p>
            <a:pPr algn="r" rtl="1"/>
            <a:r>
              <a:rPr lang="fa-IR" dirty="0"/>
              <a:t> شايد بهتر و ساده تر اين باشد كه مقرر شود همه تعهدات بلندمدت به حساب سرمايه (دارايي) منظور شوند </a:t>
            </a:r>
            <a:r>
              <a:rPr lang="en-US" dirty="0"/>
              <a:t>]</a:t>
            </a:r>
            <a:r>
              <a:rPr lang="fa-IR" dirty="0"/>
              <a:t> يعني بر مبناي ارزش فعلي          جريان هاي نقدي آينده </a:t>
            </a:r>
            <a:r>
              <a:rPr lang="en-US" dirty="0"/>
              <a:t>[ </a:t>
            </a:r>
          </a:p>
        </p:txBody>
      </p:sp>
      <p:sp>
        <p:nvSpPr>
          <p:cNvPr id="3" name="Title 2"/>
          <p:cNvSpPr>
            <a:spLocks noGrp="1"/>
          </p:cNvSpPr>
          <p:nvPr>
            <p:ph type="title"/>
          </p:nvPr>
        </p:nvSpPr>
        <p:spPr/>
        <p:txBody>
          <a:bodyPr/>
          <a:lstStyle/>
          <a:p>
            <a:pPr algn="ctr" rtl="1"/>
            <a:r>
              <a:rPr lang="fa-IR" dirty="0"/>
              <a:t>اجاره</a:t>
            </a:r>
            <a:endParaRPr lang="en-US" dirty="0"/>
          </a:p>
        </p:txBody>
      </p:sp>
      <p:sp>
        <p:nvSpPr>
          <p:cNvPr id="4" name="TextBox 3">
            <a:extLst>
              <a:ext uri="{FF2B5EF4-FFF2-40B4-BE49-F238E27FC236}">
                <a16:creationId xmlns:a16="http://schemas.microsoft.com/office/drawing/2014/main" id="{FE71377C-88FC-4029-B095-3C8B050C8B7D}"/>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lstStyle/>
          <a:p>
            <a:pPr algn="r" rtl="1"/>
            <a:r>
              <a:rPr lang="fa-IR" dirty="0"/>
              <a:t>پس از نصب و بهره برداري دارايي هاي ثابت ، هزينه هايي كه در مورد آنها به مصرف مي رسند ، مانند هزينه هاي تعميرات و نگهداري را بايد به حساب هزينه دوره منظور كرد .</a:t>
            </a:r>
          </a:p>
          <a:p>
            <a:pPr algn="r" rtl="1"/>
            <a:endParaRPr lang="fa-IR" dirty="0"/>
          </a:p>
          <a:p>
            <a:pPr algn="r" rtl="1"/>
            <a:r>
              <a:rPr lang="fa-IR" dirty="0"/>
              <a:t> افزون به دارايي ها ، تعميرات اساسي و هزينه هايي كه موجب افزايش منافعي مي شود كه دارايي در آينده ارائه خواهد داد (يا موجب افزايش عمر مفيد دارايي يا كارآيي آن مي شود) بايد به حساب سرمايه (دارايي) منظور كرد </a:t>
            </a:r>
            <a:endParaRPr lang="en-US" dirty="0"/>
          </a:p>
        </p:txBody>
      </p:sp>
      <p:sp>
        <p:nvSpPr>
          <p:cNvPr id="3" name="Title 2"/>
          <p:cNvSpPr>
            <a:spLocks noGrp="1"/>
          </p:cNvSpPr>
          <p:nvPr>
            <p:ph type="title"/>
          </p:nvPr>
        </p:nvSpPr>
        <p:spPr>
          <a:xfrm>
            <a:off x="533400" y="533400"/>
            <a:ext cx="8229600" cy="1143000"/>
          </a:xfrm>
        </p:spPr>
        <p:txBody>
          <a:bodyPr>
            <a:normAutofit/>
          </a:bodyPr>
          <a:lstStyle/>
          <a:p>
            <a:pPr algn="ctr"/>
            <a:r>
              <a:rPr lang="fa-IR" sz="3200" dirty="0"/>
              <a:t>هزينه هاي سرمايه اي و هزينه هاي ايجادكننده درآمد</a:t>
            </a:r>
            <a:br>
              <a:rPr lang="en-US" sz="3200" dirty="0"/>
            </a:b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229600" cy="4525963"/>
          </a:xfrm>
        </p:spPr>
        <p:txBody>
          <a:bodyPr/>
          <a:lstStyle/>
          <a:p>
            <a:pPr algn="r" rtl="1"/>
            <a:r>
              <a:rPr lang="fa-IR" dirty="0"/>
              <a:t>با وجود اينكه همه دارايي ها داراي برخي از ويژگي هاي اصلي و مشترك هستند ، ولي دارايي هاي ثابت داراي ويژگي هاي اضافي</a:t>
            </a:r>
          </a:p>
          <a:p>
            <a:pPr algn="r" rtl="1">
              <a:buNone/>
            </a:pPr>
            <a:r>
              <a:rPr lang="fa-IR" dirty="0"/>
              <a:t>   مي باشند كه مي توان آنها را به صورت زير بيان كرد :</a:t>
            </a:r>
          </a:p>
          <a:p>
            <a:pPr algn="r" rtl="1"/>
            <a:endParaRPr lang="fa-IR" dirty="0"/>
          </a:p>
          <a:p>
            <a:pPr algn="r" rtl="1"/>
            <a:r>
              <a:rPr lang="fa-IR" dirty="0"/>
              <a:t>1 .  اين دارايي ها نشان دهنده كالاهاي فيزيكي هستند كه شركت آنها را نگه مي دارد تا فرايند توليد كالاهاي ديگر يا ارائه خدمات (از مجراي عمليات عادي) به شركت يا به مشتريان تسهيل گردد .</a:t>
            </a:r>
            <a:endParaRPr lang="en-US" dirty="0"/>
          </a:p>
          <a:p>
            <a:pPr algn="r" rtl="1"/>
            <a:endParaRPr lang="en-US" dirty="0"/>
          </a:p>
        </p:txBody>
      </p:sp>
      <p:sp>
        <p:nvSpPr>
          <p:cNvPr id="3" name="Title 2"/>
          <p:cNvSpPr>
            <a:spLocks noGrp="1"/>
          </p:cNvSpPr>
          <p:nvPr>
            <p:ph type="title"/>
          </p:nvPr>
        </p:nvSpPr>
        <p:spPr>
          <a:xfrm>
            <a:off x="381000" y="609600"/>
            <a:ext cx="8229600" cy="1143000"/>
          </a:xfrm>
        </p:spPr>
        <p:txBody>
          <a:bodyPr>
            <a:normAutofit fontScale="90000"/>
          </a:bodyPr>
          <a:lstStyle/>
          <a:p>
            <a:pPr algn="ctr" rtl="1"/>
            <a:r>
              <a:rPr lang="fa-IR" dirty="0"/>
              <a:t> </a:t>
            </a:r>
            <a:br>
              <a:rPr lang="en-US" dirty="0"/>
            </a:br>
            <a:r>
              <a:rPr lang="fa-IR" dirty="0"/>
              <a:t>ماهيت و بهاي تمام شده دارايي هاي ثابت</a:t>
            </a:r>
            <a:br>
              <a:rPr lang="en-US" dirty="0"/>
            </a:br>
            <a:endParaRPr lang="en-US" dirty="0"/>
          </a:p>
        </p:txBody>
      </p:sp>
      <p:sp>
        <p:nvSpPr>
          <p:cNvPr id="4" name="TextBox 3">
            <a:extLst>
              <a:ext uri="{FF2B5EF4-FFF2-40B4-BE49-F238E27FC236}">
                <a16:creationId xmlns:a16="http://schemas.microsoft.com/office/drawing/2014/main" id="{DD5C1F94-559B-4283-BBB6-C378B3A77A51}"/>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pPr algn="r" rtl="1"/>
            <a:r>
              <a:rPr lang="fa-IR" dirty="0"/>
              <a:t>2 .  همه آنها داراي عمر محدود هستند و در پايان اين دوره بايد آنها را كنار گذاشت (از دفاتر خارج كرد) يا آنها را جايگزين نمود .</a:t>
            </a:r>
          </a:p>
          <a:p>
            <a:pPr algn="r" rtl="1">
              <a:buNone/>
            </a:pPr>
            <a:endParaRPr lang="en-US" dirty="0"/>
          </a:p>
          <a:p>
            <a:pPr algn="r" rtl="1"/>
            <a:r>
              <a:rPr lang="fa-IR" dirty="0"/>
              <a:t>3 .  ارزش اين دارايي ها در سايه تملك و يا حق مالكيت براي استفاده از آنها (محرم كردن ديگران از چنين حقي) به دست مي آيد و نه در سايه اعمال مفاد قراردادها .</a:t>
            </a:r>
          </a:p>
          <a:p>
            <a:pPr algn="r" rtl="1">
              <a:buNone/>
            </a:pPr>
            <a:endParaRPr lang="en-US" dirty="0"/>
          </a:p>
          <a:p>
            <a:pPr algn="r" rtl="1"/>
            <a:r>
              <a:rPr lang="fa-IR" dirty="0"/>
              <a:t>4 . اين دارايي ها ، از نظر ماهيت ، غيرپولي هستند . در سايه استفاده كردن از آنها يا ارائه (فروش) خدمت مي توان از وجود آنها منافعي به دست آورد ، و اين منافع از مجراي تبديل آنها به مقداري پول به دست نخواهد آمد .</a:t>
            </a:r>
            <a:endParaRPr lang="en-US" dirty="0"/>
          </a:p>
          <a:p>
            <a:pPr algn="r"/>
            <a:endParaRPr lang="en-US" dirty="0"/>
          </a:p>
        </p:txBody>
      </p:sp>
      <p:sp>
        <p:nvSpPr>
          <p:cNvPr id="3" name="TextBox 2">
            <a:extLst>
              <a:ext uri="{FF2B5EF4-FFF2-40B4-BE49-F238E27FC236}">
                <a16:creationId xmlns:a16="http://schemas.microsoft.com/office/drawing/2014/main" id="{2C98B4A1-3DC8-4DAF-931A-BBB47298056F}"/>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dirty="0"/>
              <a:t>5 .  به طور كلي خدماتي كه از وجود اين دارايي ها ارائه مي شود براي مدت زماني بيش از يك سال يا چرخه عملياتي شركت مي باشد .</a:t>
            </a:r>
          </a:p>
          <a:p>
            <a:pPr algn="r" rtl="1">
              <a:buNone/>
            </a:pPr>
            <a:endParaRPr lang="en-US" dirty="0"/>
          </a:p>
          <a:p>
            <a:pPr algn="r" rtl="1">
              <a:buNone/>
            </a:pPr>
            <a:r>
              <a:rPr lang="fa-IR" dirty="0"/>
              <a:t>   همواره اين مسئله وجود دارد كه چه اقلامي را بايد در بهاي تمام شده دارايي گنجانيد . اگر دارايي ثابت خريداري و يا طبق قرارداد توليد شود ، بهاي تمام شده آن برابر است با كل مبلغي كه براي اين اقلام پرداخت مي شود .</a:t>
            </a:r>
            <a:endParaRPr lang="en-US" dirty="0"/>
          </a:p>
          <a:p>
            <a:pPr algn="r" rtl="1">
              <a:buNone/>
            </a:pPr>
            <a:endParaRPr lang="en-US" dirty="0"/>
          </a:p>
          <a:p>
            <a:pPr algn="r" rtl="1"/>
            <a:endParaRPr lang="en-US" dirty="0"/>
          </a:p>
        </p:txBody>
      </p:sp>
      <p:sp>
        <p:nvSpPr>
          <p:cNvPr id="3" name="TextBox 2">
            <a:extLst>
              <a:ext uri="{FF2B5EF4-FFF2-40B4-BE49-F238E27FC236}">
                <a16:creationId xmlns:a16="http://schemas.microsoft.com/office/drawing/2014/main" id="{289C06E1-F0EC-4F1A-86CC-280D532E927A}"/>
              </a:ext>
            </a:extLst>
          </p:cNvPr>
          <p:cNvSpPr txBox="1"/>
          <p:nvPr/>
        </p:nvSpPr>
        <p:spPr>
          <a:xfrm>
            <a:off x="5943600" y="6559795"/>
            <a:ext cx="2743200" cy="369332"/>
          </a:xfrm>
          <a:prstGeom prst="rect">
            <a:avLst/>
          </a:prstGeom>
          <a:noFill/>
        </p:spPr>
        <p:txBody>
          <a:bodyPr wrap="square">
            <a:spAutoFit/>
          </a:bodyPr>
          <a:lstStyle/>
          <a:p>
            <a:r>
              <a:rPr lang="en-US" dirty="0"/>
              <a:t>www.irhesabdaran.ir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229600" cy="4525963"/>
          </a:xfrm>
        </p:spPr>
        <p:txBody>
          <a:bodyPr/>
          <a:lstStyle/>
          <a:p>
            <a:pPr algn="r" rtl="1"/>
            <a:endParaRPr lang="fa-IR" dirty="0"/>
          </a:p>
          <a:p>
            <a:pPr algn="r" rtl="1"/>
            <a:endParaRPr lang="fa-IR" dirty="0"/>
          </a:p>
          <a:p>
            <a:pPr algn="r" rtl="1"/>
            <a:r>
              <a:rPr lang="fa-IR" dirty="0"/>
              <a:t>هيئت اصول حسابداري در بيانيه شماره 29  مقرر كرد كه به طور كلي يك دارايي غيرپولي كه در ازاي يك دارايي غيرپولي به دست </a:t>
            </a:r>
          </a:p>
          <a:p>
            <a:pPr algn="r" rtl="1">
              <a:buNone/>
            </a:pPr>
            <a:r>
              <a:rPr lang="fa-IR" dirty="0"/>
              <a:t>   مي آيد بايد بر مبناي ارزش بازار دارايي داده شده ، ‌ثبت شود .در مورد خريد دارايي غيرپولي در ازاي سهام شركت نيز همين قاعده رعايت مي شود .</a:t>
            </a:r>
            <a:endParaRPr lang="en-US" dirty="0"/>
          </a:p>
          <a:p>
            <a:pPr algn="r" rtl="1">
              <a:buNone/>
            </a:pPr>
            <a:r>
              <a:rPr lang="fa-IR" dirty="0"/>
              <a:t>ارزش بازار: مبلغی که شرکت در ازای آن میتوانست یک قلم دارایی مشابه خریداری نماید.</a:t>
            </a:r>
            <a:endParaRPr lang="en-US" dirty="0"/>
          </a:p>
          <a:p>
            <a:pPr algn="r" rtl="1"/>
            <a:endParaRPr lang="en-US" dirty="0"/>
          </a:p>
        </p:txBody>
      </p:sp>
      <p:sp>
        <p:nvSpPr>
          <p:cNvPr id="3" name="Title 2"/>
          <p:cNvSpPr>
            <a:spLocks noGrp="1"/>
          </p:cNvSpPr>
          <p:nvPr>
            <p:ph type="title"/>
          </p:nvPr>
        </p:nvSpPr>
        <p:spPr>
          <a:xfrm>
            <a:off x="457200" y="762000"/>
            <a:ext cx="8229600" cy="1143000"/>
          </a:xfrm>
        </p:spPr>
        <p:txBody>
          <a:bodyPr>
            <a:normAutofit fontScale="90000"/>
          </a:bodyPr>
          <a:lstStyle/>
          <a:p>
            <a:pPr algn="ctr"/>
            <a:r>
              <a:rPr lang="fa-IR" dirty="0"/>
              <a:t>مبادله دارايي هاي غيرپولي</a:t>
            </a:r>
            <a:br>
              <a:rPr lang="en-US" dirty="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TotalTime>
  <Words>4352</Words>
  <Application>Microsoft Office PowerPoint</Application>
  <PresentationFormat>On-screen Show (4:3)</PresentationFormat>
  <Paragraphs>190</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Lucida Sans Unicode</vt:lpstr>
      <vt:lpstr>Verdana</vt:lpstr>
      <vt:lpstr>Wingdings 2</vt:lpstr>
      <vt:lpstr>Wingdings 3</vt:lpstr>
      <vt:lpstr>Concourse</vt:lpstr>
      <vt:lpstr>PowerPoint Presentation</vt:lpstr>
      <vt:lpstr>PowerPoint Presentation</vt:lpstr>
      <vt:lpstr>ماهيت و بهاي تمام شده دارايي هاي ثابت </vt:lpstr>
      <vt:lpstr>اجاره</vt:lpstr>
      <vt:lpstr>هزينه هاي سرمايه اي و هزينه هاي ايجادكننده درآمد </vt:lpstr>
      <vt:lpstr>  ماهيت و بهاي تمام شده دارايي هاي ثابت </vt:lpstr>
      <vt:lpstr>PowerPoint Presentation</vt:lpstr>
      <vt:lpstr>PowerPoint Presentation</vt:lpstr>
      <vt:lpstr>مبادله دارايي هاي غيرپولي </vt:lpstr>
      <vt:lpstr> انتقال يك طرفه </vt:lpstr>
      <vt:lpstr>بهره ساختمان سازي به وسيله شركت براي استفاده از آن </vt:lpstr>
      <vt:lpstr>PowerPoint Presentation</vt:lpstr>
      <vt:lpstr>PowerPoint Presentation</vt:lpstr>
      <vt:lpstr>PowerPoint Presentation</vt:lpstr>
      <vt:lpstr>PowerPoint Presentation</vt:lpstr>
      <vt:lpstr>PowerPoint Presentation</vt:lpstr>
      <vt:lpstr>PowerPoint Presentation</vt:lpstr>
      <vt:lpstr> سربار دارايي هايي را كه شركت براي استفاده خود مي سازد </vt:lpstr>
      <vt:lpstr>PowerPoint Presentation</vt:lpstr>
      <vt:lpstr>PowerPoint Presentation</vt:lpstr>
      <vt:lpstr>PowerPoint Presentation</vt:lpstr>
      <vt:lpstr>اجاره كردن دارايي هاي ثابت </vt:lpstr>
      <vt:lpstr>PowerPoint Presentation</vt:lpstr>
      <vt:lpstr>اجاره دارايي هاي سرمايه اي </vt:lpstr>
      <vt:lpstr>PowerPoint Presentation</vt:lpstr>
      <vt:lpstr>مالكيت دارايي ها در مقايسه با داشتن حق</vt:lpstr>
      <vt:lpstr>تعيين ارزش فعلي همه تعهدات بلندمدت غير قابل فسخ</vt:lpstr>
      <vt:lpstr>PowerPoint Presentation</vt:lpstr>
      <vt:lpstr>گزارش كردن دارايي هاي اجاره </vt:lpstr>
      <vt:lpstr>مورد اجاره را كه مستأجر گزارش مي كند . </vt:lpstr>
      <vt:lpstr>PowerPoint Presentation</vt:lpstr>
      <vt:lpstr>PowerPoint Presentation</vt:lpstr>
      <vt:lpstr>ارزش حق مالكيت را مي توان بدين گونه تعيين كرد : </vt:lpstr>
      <vt:lpstr>PowerPoint Presentation</vt:lpstr>
      <vt:lpstr>اجاره از نوع تأمين مالي كه موجر گزارش مي كند </vt:lpstr>
      <vt:lpstr>PowerPoint Presentation</vt:lpstr>
      <vt:lpstr>هرینه های جاری و هزینه های سرمایه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mahsa22</dc:creator>
  <cp:lastModifiedBy>nabizadeh73</cp:lastModifiedBy>
  <cp:revision>29</cp:revision>
  <dcterms:created xsi:type="dcterms:W3CDTF">2012-12-11T20:32:44Z</dcterms:created>
  <dcterms:modified xsi:type="dcterms:W3CDTF">2023-10-11T01:04:35Z</dcterms:modified>
</cp:coreProperties>
</file>