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sldIdLst>
    <p:sldId id="266" r:id="rId2"/>
    <p:sldId id="267" r:id="rId3"/>
    <p:sldId id="268" r:id="rId4"/>
    <p:sldId id="269" r:id="rId5"/>
    <p:sldId id="270" r:id="rId6"/>
    <p:sldId id="271" r:id="rId7"/>
    <p:sldId id="272" r:id="rId8"/>
    <p:sldId id="298" r:id="rId9"/>
    <p:sldId id="273" r:id="rId10"/>
    <p:sldId id="274" r:id="rId11"/>
    <p:sldId id="275" r:id="rId12"/>
    <p:sldId id="276" r:id="rId13"/>
    <p:sldId id="277" r:id="rId14"/>
    <p:sldId id="278" r:id="rId15"/>
    <p:sldId id="280" r:id="rId16"/>
    <p:sldId id="279" r:id="rId17"/>
    <p:sldId id="281" r:id="rId18"/>
    <p:sldId id="282" r:id="rId19"/>
    <p:sldId id="283" r:id="rId20"/>
    <p:sldId id="284" r:id="rId21"/>
    <p:sldId id="285" r:id="rId22"/>
    <p:sldId id="286" r:id="rId23"/>
    <p:sldId id="287" r:id="rId24"/>
    <p:sldId id="288" r:id="rId25"/>
    <p:sldId id="289" r:id="rId26"/>
    <p:sldId id="291" r:id="rId27"/>
    <p:sldId id="292" r:id="rId28"/>
    <p:sldId id="293" r:id="rId29"/>
    <p:sldId id="294" r:id="rId30"/>
    <p:sldId id="295" r:id="rId31"/>
    <p:sldId id="296" r:id="rId32"/>
    <p:sldId id="290" r:id="rId33"/>
    <p:sldId id="29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B97A"/>
    <a:srgbClr val="F4C490"/>
    <a:srgbClr val="EDA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7" autoAdjust="0"/>
    <p:restoredTop sz="94660"/>
  </p:normalViewPr>
  <p:slideViewPr>
    <p:cSldViewPr snapToGrid="0" showGuides="1">
      <p:cViewPr varScale="1">
        <p:scale>
          <a:sx n="86" d="100"/>
          <a:sy n="86" d="100"/>
        </p:scale>
        <p:origin x="605" y="48"/>
      </p:cViewPr>
      <p:guideLst>
        <p:guide orient="horz" pos="2228"/>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92961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54457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38355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274755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632736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33259898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4228210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382300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774431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93672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792668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pPr/>
              <a:t>11/13/2023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435785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pPr/>
              <a:t>11/13/2023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387871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pPr/>
              <a:t>11/13/2023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912061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1869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682140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pPr/>
              <a:t>11/13/2023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849099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hf sldNum="0"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6858000"/>
          </a:xfrm>
        </p:spPr>
        <p:txBody>
          <a:bodyPr/>
          <a:lstStyle/>
          <a:p>
            <a:pPr algn="r"/>
            <a:br>
              <a:rPr lang="fa-IR" dirty="0"/>
            </a:br>
            <a:br>
              <a:rPr lang="fa-IR" dirty="0"/>
            </a:br>
            <a:br>
              <a:rPr lang="fa-IR" dirty="0"/>
            </a:br>
            <a:r>
              <a:rPr lang="fa-IR" dirty="0"/>
              <a:t>                   </a:t>
            </a:r>
            <a:r>
              <a:rPr lang="fa-IR" sz="7200" dirty="0">
                <a:ln w="3175">
                  <a:solidFill>
                    <a:prstClr val="white">
                      <a:alpha val="65000"/>
                    </a:prstClr>
                  </a:solidFill>
                </a:ln>
                <a:solidFill>
                  <a:schemeClr val="accent2">
                    <a:lumMod val="40000"/>
                    <a:lumOff val="60000"/>
                  </a:schemeClr>
                </a:solidFill>
                <a:effectLst>
                  <a:outerShdw blurRad="25400" dist="12700" dir="14220000" rotWithShape="0">
                    <a:prstClr val="black">
                      <a:alpha val="50000"/>
                    </a:prstClr>
                  </a:outerShdw>
                </a:effectLst>
                <a:latin typeface="Book Antiqua"/>
                <a:cs typeface="Times New Roman" panose="02020603050405020304" pitchFamily="18" charset="0"/>
              </a:rPr>
              <a:t>بسم الله الرحمن الرحیم</a:t>
            </a:r>
            <a:endParaRPr lang="fa-IR" dirty="0">
              <a:solidFill>
                <a:schemeClr val="accent2">
                  <a:lumMod val="40000"/>
                  <a:lumOff val="60000"/>
                </a:schemeClr>
              </a:solidFill>
            </a:endParaRPr>
          </a:p>
        </p:txBody>
      </p:sp>
      <p:sp>
        <p:nvSpPr>
          <p:cNvPr id="5" name="TextBox 4">
            <a:extLst>
              <a:ext uri="{FF2B5EF4-FFF2-40B4-BE49-F238E27FC236}">
                <a16:creationId xmlns:a16="http://schemas.microsoft.com/office/drawing/2014/main" id="{9067F85A-E2AA-4BBD-AE61-947E23C14245}"/>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226768046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94479" y="509665"/>
            <a:ext cx="10792918" cy="5786204"/>
          </a:xfrm>
        </p:spPr>
        <p:txBody>
          <a:bodyPr>
            <a:normAutofit fontScale="90000"/>
          </a:bodyPr>
          <a:lstStyle/>
          <a:p>
            <a:pPr lvl="0" algn="r" defTabSz="914400">
              <a:lnSpc>
                <a:spcPct val="150000"/>
              </a:lnSpc>
              <a:spcBef>
                <a:spcPct val="20000"/>
              </a:spcBef>
              <a:spcAft>
                <a:spcPts val="300"/>
              </a:spcAft>
              <a:buClr>
                <a:srgbClr val="F14124">
                  <a:lumMod val="75000"/>
                </a:srgbClr>
              </a:buClr>
              <a:buSzPct val="130000"/>
            </a:pPr>
            <a:r>
              <a:rPr lang="fa-IR" sz="4000" dirty="0">
                <a:solidFill>
                  <a:schemeClr val="bg1">
                    <a:lumMod val="75000"/>
                  </a:schemeClr>
                </a:solidFill>
              </a:rPr>
              <a:t>سیاست گذاری فراسوی مرزهای شرکت</a:t>
            </a:r>
            <a:br>
              <a:rPr lang="fa-IR" dirty="0"/>
            </a:br>
            <a:r>
              <a:rPr lang="fa-IR" dirty="0">
                <a:solidFill>
                  <a:srgbClr val="F2B97A"/>
                </a:solidFill>
                <a:latin typeface="Arial" pitchFamily="34" charset="0"/>
                <a:cs typeface="Arial" pitchFamily="34" charset="0"/>
              </a:rPr>
              <a:t>با بحران اقتصادی وازهم پاشیدن بازار سهام آمریکا،نظریات آقای(جورج او.می) از دیدگاه علمی منتفی گردید و دو اقدام قانون گذاران که بر سیستم حسابداری اثرگذار گشت،عبارتند بودند از: </a:t>
            </a:r>
            <a:br>
              <a:rPr lang="fa-IR" dirty="0">
                <a:solidFill>
                  <a:srgbClr val="F2B97A"/>
                </a:solidFill>
                <a:latin typeface="Arial" pitchFamily="34" charset="0"/>
                <a:cs typeface="Arial" pitchFamily="34" charset="0"/>
              </a:rPr>
            </a:br>
            <a:r>
              <a:rPr lang="fa-IR" dirty="0">
                <a:solidFill>
                  <a:srgbClr val="F2B97A"/>
                </a:solidFill>
                <a:latin typeface="Arial" pitchFamily="34" charset="0"/>
                <a:cs typeface="Arial" pitchFamily="34" charset="0"/>
              </a:rPr>
              <a:t>1)قانون حقیقت در اوراق بهادار(1933) </a:t>
            </a:r>
            <a:br>
              <a:rPr lang="fa-IR" dirty="0">
                <a:solidFill>
                  <a:srgbClr val="F2B97A"/>
                </a:solidFill>
                <a:latin typeface="Arial" pitchFamily="34" charset="0"/>
                <a:cs typeface="Arial" pitchFamily="34" charset="0"/>
              </a:rPr>
            </a:br>
            <a:r>
              <a:rPr lang="fa-IR" dirty="0">
                <a:solidFill>
                  <a:srgbClr val="F2B97A"/>
                </a:solidFill>
                <a:latin typeface="Arial" pitchFamily="34" charset="0"/>
                <a:cs typeface="Arial" pitchFamily="34" charset="0"/>
              </a:rPr>
              <a:t>2)قانون مبادله اوراق بهادار(1934) </a:t>
            </a:r>
            <a:br>
              <a:rPr lang="fa-IR" dirty="0">
                <a:solidFill>
                  <a:srgbClr val="F2B97A"/>
                </a:solidFill>
                <a:latin typeface="Arial" pitchFamily="34" charset="0"/>
                <a:cs typeface="Arial" pitchFamily="34" charset="0"/>
              </a:rPr>
            </a:br>
            <a:r>
              <a:rPr lang="fa-IR" dirty="0">
                <a:solidFill>
                  <a:srgbClr val="F2B97A"/>
                </a:solidFill>
                <a:latin typeface="Arial" pitchFamily="34" charset="0"/>
                <a:cs typeface="Arial" pitchFamily="34" charset="0"/>
              </a:rPr>
              <a:t> </a:t>
            </a:r>
            <a:r>
              <a:rPr lang="fa-IR" sz="4000" dirty="0">
                <a:solidFill>
                  <a:schemeClr val="bg1">
                    <a:lumMod val="75000"/>
                  </a:schemeClr>
                </a:solidFill>
                <a:latin typeface="Arial" pitchFamily="34" charset="0"/>
                <a:cs typeface="Arial" pitchFamily="34" charset="0"/>
              </a:rPr>
              <a:t>برایند دو قانون: </a:t>
            </a:r>
            <a:br>
              <a:rPr lang="fa-IR" dirty="0">
                <a:solidFill>
                  <a:srgbClr val="F2B97A"/>
                </a:solidFill>
                <a:latin typeface="Arial" pitchFamily="34" charset="0"/>
                <a:cs typeface="Arial" pitchFamily="34" charset="0"/>
              </a:rPr>
            </a:br>
            <a:r>
              <a:rPr lang="fa-IR" dirty="0">
                <a:solidFill>
                  <a:srgbClr val="F2B97A"/>
                </a:solidFill>
                <a:latin typeface="Arial" pitchFamily="34" charset="0"/>
                <a:cs typeface="Arial" pitchFamily="34" charset="0"/>
              </a:rPr>
              <a:t>تشکیل کمیسیون بورس اوراق بهادار(1934)</a:t>
            </a:r>
            <a:r>
              <a:rPr lang="fa-IR" dirty="0">
                <a:solidFill>
                  <a:srgbClr val="F2B97A"/>
                </a:solidFill>
              </a:rPr>
              <a:t>               </a:t>
            </a:r>
          </a:p>
        </p:txBody>
      </p:sp>
      <p:sp>
        <p:nvSpPr>
          <p:cNvPr id="3" name="TextBox 2">
            <a:extLst>
              <a:ext uri="{FF2B5EF4-FFF2-40B4-BE49-F238E27FC236}">
                <a16:creationId xmlns:a16="http://schemas.microsoft.com/office/drawing/2014/main" id="{0EDF7267-DDD5-45D5-8397-B2C3DEB452B3}"/>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903659878"/>
      </p:ext>
    </p:extLst>
  </p:cSld>
  <p:clrMapOvr>
    <a:masterClrMapping/>
  </p:clrMapOvr>
  <mc:AlternateContent xmlns:mc="http://schemas.openxmlformats.org/markup-compatibility/2006" xmlns:p14="http://schemas.microsoft.com/office/powerpoint/2010/main">
    <mc:Choice Requires="p14">
      <p:transition spd="slow" p14:dur="3500">
        <p14:glitter pattern="hexago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99803" y="0"/>
            <a:ext cx="11422506" cy="6370819"/>
          </a:xfrm>
        </p:spPr>
        <p:txBody>
          <a:bodyPr>
            <a:normAutofit fontScale="90000"/>
          </a:bodyPr>
          <a:lstStyle/>
          <a:p>
            <a:pPr algn="r">
              <a:lnSpc>
                <a:spcPct val="150000"/>
              </a:lnSpc>
            </a:pPr>
            <a:r>
              <a:rPr lang="fa-IR" sz="4000" b="1" dirty="0">
                <a:ln w="1905"/>
                <a:solidFill>
                  <a:schemeClr val="bg1">
                    <a:lumMod val="75000"/>
                  </a:schemeClr>
                </a:solidFill>
                <a:effectLst>
                  <a:innerShdw blurRad="69850" dist="43180" dir="5400000">
                    <a:srgbClr val="000000">
                      <a:alpha val="65000"/>
                    </a:srgbClr>
                  </a:innerShdw>
                </a:effectLst>
                <a:latin typeface="Arial" pitchFamily="34" charset="0"/>
                <a:cs typeface="Arial" pitchFamily="34" charset="0"/>
              </a:rPr>
              <a:t>علت تشکیل کمیسیون بورس اوراق بهادار:</a:t>
            </a:r>
            <a:br>
              <a:rPr lang="fa-IR" sz="3200" b="1" dirty="0">
                <a:ln w="1905"/>
                <a:solidFill>
                  <a:prstClr val="black"/>
                </a:solidFill>
                <a:effectLst>
                  <a:innerShdw blurRad="69850" dist="43180" dir="5400000">
                    <a:srgbClr val="000000">
                      <a:alpha val="65000"/>
                    </a:srgbClr>
                  </a:innerShdw>
                </a:effectLst>
                <a:latin typeface="Arial" pitchFamily="34" charset="0"/>
                <a:cs typeface="Arial" pitchFamily="34" charset="0"/>
              </a:rPr>
            </a:br>
            <a: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t>نظارت بر موسسه های مالی،جهت دادن اطمینان بیشتر به سرمایه گذاران،مبنی بر اینکه :</a:t>
            </a:r>
            <a:b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t>1)بازار سرمایه دارای کارآیی بیشتری است.</a:t>
            </a:r>
            <a:b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t>2)همواره از آنچه در بازار میگذرد آگاه شوند. </a:t>
            </a:r>
            <a:br>
              <a:rPr lang="fa-IR" sz="3300" b="1" dirty="0">
                <a:ln w="1905"/>
                <a:solidFill>
                  <a:srgbClr val="F14124">
                    <a:lumMod val="50000"/>
                  </a:srgbClr>
                </a:solidFill>
                <a:effectLst>
                  <a:innerShdw blurRad="69850" dist="43180" dir="5400000">
                    <a:srgbClr val="000000">
                      <a:alpha val="65000"/>
                    </a:srgbClr>
                  </a:innerShdw>
                </a:effectLst>
                <a:latin typeface="Arial" pitchFamily="34" charset="0"/>
                <a:cs typeface="Arial" pitchFamily="34" charset="0"/>
              </a:rPr>
            </a:br>
            <a: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t>کمیسیون بورس واوراق بهادار در زمانی کمتر از 5سال بسیاری از اختیارات مربوط به تدوین استانداردها را به بخش خصوصی واگذار نمود:نخست این مسئولیت به</a:t>
            </a:r>
            <a:r>
              <a:rPr lang="fa-IR" sz="2000" b="1" dirty="0">
                <a:ln w="1905"/>
                <a:solidFill>
                  <a:srgbClr val="F2B97A"/>
                </a:solidFill>
                <a:effectLst>
                  <a:innerShdw blurRad="69850" dist="43180" dir="5400000">
                    <a:srgbClr val="000000">
                      <a:alpha val="65000"/>
                    </a:srgbClr>
                  </a:innerShdw>
                </a:effectLst>
                <a:latin typeface="Arial" pitchFamily="34" charset="0"/>
                <a:cs typeface="Arial" pitchFamily="34" charset="0"/>
              </a:rPr>
              <a:t>((</a:t>
            </a:r>
            <a: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t>کمیته رویه های حسابداری</a:t>
            </a:r>
            <a:r>
              <a:rPr lang="fa-IR" sz="2000" b="1" dirty="0">
                <a:ln w="1905"/>
                <a:solidFill>
                  <a:srgbClr val="F2B97A"/>
                </a:solidFill>
                <a:effectLst>
                  <a:innerShdw blurRad="69850" dist="43180" dir="5400000">
                    <a:srgbClr val="000000">
                      <a:alpha val="65000"/>
                    </a:srgbClr>
                  </a:innerShdw>
                </a:effectLst>
                <a:latin typeface="Arial" pitchFamily="34" charset="0"/>
                <a:cs typeface="Arial" pitchFamily="34" charset="0"/>
              </a:rPr>
              <a:t>))</a:t>
            </a:r>
            <a: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t>،پس از آن به </a:t>
            </a:r>
            <a:r>
              <a:rPr lang="fa-IR" sz="2000" b="1" dirty="0">
                <a:ln w="1905"/>
                <a:solidFill>
                  <a:srgbClr val="F2B97A"/>
                </a:solidFill>
                <a:effectLst>
                  <a:innerShdw blurRad="69850" dist="43180" dir="5400000">
                    <a:srgbClr val="000000">
                      <a:alpha val="65000"/>
                    </a:srgbClr>
                  </a:innerShdw>
                </a:effectLst>
                <a:latin typeface="Arial" pitchFamily="34" charset="0"/>
                <a:cs typeface="Arial" pitchFamily="34" charset="0"/>
              </a:rPr>
              <a:t>((</a:t>
            </a:r>
            <a: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t>هیئت اصول حسابداری</a:t>
            </a:r>
            <a:r>
              <a:rPr lang="fa-IR" sz="2000" b="1" dirty="0">
                <a:ln w="1905"/>
                <a:solidFill>
                  <a:srgbClr val="F2B97A"/>
                </a:solidFill>
                <a:effectLst>
                  <a:innerShdw blurRad="69850" dist="43180" dir="5400000">
                    <a:srgbClr val="000000">
                      <a:alpha val="65000"/>
                    </a:srgbClr>
                  </a:innerShdw>
                </a:effectLst>
                <a:latin typeface="Arial" pitchFamily="34" charset="0"/>
                <a:cs typeface="Arial" pitchFamily="34" charset="0"/>
              </a:rPr>
              <a:t>))</a:t>
            </a:r>
            <a: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t>و امروز به </a:t>
            </a:r>
            <a:r>
              <a:rPr lang="fa-IR" sz="2000" b="1" dirty="0">
                <a:ln w="1905"/>
                <a:solidFill>
                  <a:srgbClr val="F2B97A"/>
                </a:solidFill>
                <a:effectLst>
                  <a:innerShdw blurRad="69850" dist="43180" dir="5400000">
                    <a:srgbClr val="000000">
                      <a:alpha val="65000"/>
                    </a:srgbClr>
                  </a:innerShdw>
                </a:effectLst>
                <a:latin typeface="Arial" pitchFamily="34" charset="0"/>
                <a:cs typeface="Arial" pitchFamily="34" charset="0"/>
              </a:rPr>
              <a:t>((</a:t>
            </a:r>
            <a: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t>هیئت استانداردهای حسابداری مالی</a:t>
            </a:r>
            <a:r>
              <a:rPr lang="fa-IR" sz="2000" b="1" dirty="0">
                <a:ln w="1905"/>
                <a:solidFill>
                  <a:srgbClr val="F2B97A"/>
                </a:solidFill>
                <a:effectLst>
                  <a:innerShdw blurRad="69850" dist="43180" dir="5400000">
                    <a:srgbClr val="000000">
                      <a:alpha val="65000"/>
                    </a:srgbClr>
                  </a:innerShdw>
                </a:effectLst>
                <a:latin typeface="Arial" pitchFamily="34" charset="0"/>
                <a:cs typeface="Arial" pitchFamily="34" charset="0"/>
              </a:rPr>
              <a:t>))</a:t>
            </a:r>
            <a:r>
              <a:rPr lang="fa-IR" sz="3300" b="1" dirty="0">
                <a:ln w="1905"/>
                <a:solidFill>
                  <a:srgbClr val="F2B97A"/>
                </a:solidFill>
                <a:effectLst>
                  <a:innerShdw blurRad="69850" dist="43180" dir="5400000">
                    <a:srgbClr val="000000">
                      <a:alpha val="65000"/>
                    </a:srgbClr>
                  </a:innerShdw>
                </a:effectLst>
                <a:latin typeface="Arial" pitchFamily="34" charset="0"/>
                <a:cs typeface="Arial" pitchFamily="34" charset="0"/>
              </a:rPr>
              <a:t>واگذار شده است.البته این بدان معنی نیست که کمیسیون خود را کنار کشیده،در حالی که کمیسیون توانسته اثرات زیادی برحسابداری بگذارد.</a:t>
            </a:r>
            <a:br>
              <a:rPr lang="fa-IR" dirty="0">
                <a:ln w="1905"/>
                <a:solidFill>
                  <a:srgbClr val="F2B97A"/>
                </a:solidFill>
                <a:effectLst>
                  <a:innerShdw blurRad="69850" dist="43180" dir="5400000">
                    <a:srgbClr val="000000">
                      <a:alpha val="65000"/>
                    </a:srgbClr>
                  </a:innerShdw>
                </a:effectLst>
                <a:latin typeface="Arial" pitchFamily="34" charset="0"/>
                <a:cs typeface="Arial" pitchFamily="34" charset="0"/>
              </a:rPr>
            </a:br>
            <a:br>
              <a:rPr lang="fa-IR" dirty="0"/>
            </a:br>
            <a:r>
              <a:rPr lang="fa-IR" dirty="0"/>
              <a:t>                   </a:t>
            </a:r>
            <a:endParaRPr lang="fa-IR" dirty="0">
              <a:solidFill>
                <a:schemeClr val="accent2">
                  <a:lumMod val="40000"/>
                  <a:lumOff val="60000"/>
                </a:schemeClr>
              </a:solidFill>
            </a:endParaRPr>
          </a:p>
        </p:txBody>
      </p:sp>
      <p:sp>
        <p:nvSpPr>
          <p:cNvPr id="3" name="TextBox 2">
            <a:extLst>
              <a:ext uri="{FF2B5EF4-FFF2-40B4-BE49-F238E27FC236}">
                <a16:creationId xmlns:a16="http://schemas.microsoft.com/office/drawing/2014/main" id="{BF581D3A-1746-484D-AE39-D7F3F7F27DEB}"/>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255192973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54833" y="0"/>
            <a:ext cx="11512446" cy="6858000"/>
          </a:xfrm>
        </p:spPr>
        <p:txBody>
          <a:bodyPr/>
          <a:lstStyle/>
          <a:p>
            <a:pPr algn="r">
              <a:lnSpc>
                <a:spcPct val="150000"/>
              </a:lnSpc>
            </a:pPr>
            <a:br>
              <a:rPr lang="fa-IR" dirty="0"/>
            </a:br>
            <a:r>
              <a:rPr lang="fa-IR" sz="3000" b="1" dirty="0">
                <a:solidFill>
                  <a:srgbClr val="F2B97A"/>
                </a:solidFill>
                <a:latin typeface="Arial" panose="020B0604020202020204" pitchFamily="34" charset="0"/>
                <a:cs typeface="Arial" panose="020B0604020202020204" pitchFamily="34" charset="0"/>
              </a:rPr>
              <a:t>کمیسیون بورس و اوراق بهادار نخست نقش خود را از مجرای تفسیرهایی در مورد پیش نویس بیانیه های هیئت اصول حسابداری و بیانیه های هیئت استانداردهای حسابداری مالی می نماید ایفا می کند وهمچنین در مورد تدوین پیش نویس ها ،بیانیه ها و استانداردها،تا زمان انتشار آنها،دخالت می نماید.ولی،کمیسیون از طریق انتشار</a:t>
            </a:r>
            <a:r>
              <a:rPr lang="fa-IR" sz="2000" b="1" dirty="0">
                <a:solidFill>
                  <a:srgbClr val="F2B97A"/>
                </a:solidFill>
                <a:latin typeface="Arial" panose="020B0604020202020204" pitchFamily="34" charset="0"/>
                <a:cs typeface="Arial" panose="020B0604020202020204" pitchFamily="34" charset="0"/>
              </a:rPr>
              <a:t> ((</a:t>
            </a:r>
            <a:r>
              <a:rPr lang="fa-IR" sz="3000" b="1" dirty="0">
                <a:solidFill>
                  <a:srgbClr val="F2B97A"/>
                </a:solidFill>
                <a:latin typeface="Arial" panose="020B0604020202020204" pitchFamily="34" charset="0"/>
                <a:cs typeface="Arial" panose="020B0604020202020204" pitchFamily="34" charset="0"/>
              </a:rPr>
              <a:t>مقررات</a:t>
            </a:r>
            <a:r>
              <a:rPr lang="en-US" sz="3000" b="1" dirty="0">
                <a:solidFill>
                  <a:srgbClr val="F2B97A"/>
                </a:solidFill>
                <a:latin typeface="Arial" panose="020B0604020202020204" pitchFamily="34" charset="0"/>
                <a:cs typeface="Arial" panose="020B0604020202020204" pitchFamily="34" charset="0"/>
              </a:rPr>
              <a:t>s-x</a:t>
            </a:r>
            <a:r>
              <a:rPr lang="fa-IR" sz="2000" b="1" dirty="0">
                <a:solidFill>
                  <a:srgbClr val="F2B97A"/>
                </a:solidFill>
                <a:latin typeface="Arial" panose="020B0604020202020204" pitchFamily="34" charset="0"/>
                <a:cs typeface="Arial" panose="020B0604020202020204" pitchFamily="34" charset="0"/>
              </a:rPr>
              <a:t>)) ((</a:t>
            </a:r>
            <a:r>
              <a:rPr lang="fa-IR" sz="3000" b="1" dirty="0">
                <a:solidFill>
                  <a:srgbClr val="F2B97A"/>
                </a:solidFill>
                <a:latin typeface="Arial" panose="020B0604020202020204" pitchFamily="34" charset="0"/>
                <a:cs typeface="Arial" panose="020B0604020202020204" pitchFamily="34" charset="0"/>
              </a:rPr>
              <a:t>سلسله نشریه های حسابداری</a:t>
            </a:r>
            <a:r>
              <a:rPr lang="fa-IR" sz="2000" b="1" dirty="0">
                <a:solidFill>
                  <a:srgbClr val="F2B97A"/>
                </a:solidFill>
                <a:latin typeface="Arial" panose="020B0604020202020204" pitchFamily="34" charset="0"/>
                <a:cs typeface="Arial" panose="020B0604020202020204" pitchFamily="34" charset="0"/>
              </a:rPr>
              <a:t>)) </a:t>
            </a:r>
            <a:r>
              <a:rPr lang="fa-IR" sz="3000" b="1" dirty="0">
                <a:solidFill>
                  <a:srgbClr val="F2B97A"/>
                </a:solidFill>
                <a:latin typeface="Arial" panose="020B0604020202020204" pitchFamily="34" charset="0"/>
                <a:cs typeface="Arial" panose="020B0604020202020204" pitchFamily="34" charset="0"/>
              </a:rPr>
              <a:t>به وسیله کمیسیون یا رئیس حسابداری  و از طریق اتخاذ تصمیمات رسمی،به صورت مستقیم بر حسابداری اثر می گذارد.</a:t>
            </a:r>
            <a:br>
              <a:rPr lang="fa-IR" dirty="0"/>
            </a:br>
            <a:br>
              <a:rPr lang="fa-IR" dirty="0"/>
            </a:br>
            <a:r>
              <a:rPr lang="fa-IR" dirty="0"/>
              <a:t>                   </a:t>
            </a:r>
            <a:endParaRPr lang="fa-IR" dirty="0">
              <a:solidFill>
                <a:schemeClr val="accent2">
                  <a:lumMod val="40000"/>
                  <a:lumOff val="60000"/>
                </a:schemeClr>
              </a:solidFill>
            </a:endParaRPr>
          </a:p>
        </p:txBody>
      </p:sp>
      <p:sp>
        <p:nvSpPr>
          <p:cNvPr id="3" name="TextBox 2">
            <a:extLst>
              <a:ext uri="{FF2B5EF4-FFF2-40B4-BE49-F238E27FC236}">
                <a16:creationId xmlns:a16="http://schemas.microsoft.com/office/drawing/2014/main" id="{A6594398-0061-475F-9050-0D0C75492A9B}"/>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186998974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5778" y="191911"/>
            <a:ext cx="12192000" cy="6858000"/>
          </a:xfrm>
        </p:spPr>
        <p:txBody>
          <a:bodyPr>
            <a:normAutofit/>
          </a:bodyPr>
          <a:lstStyle/>
          <a:p>
            <a:pPr lvl="0" algn="r" defTabSz="914400">
              <a:lnSpc>
                <a:spcPct val="150000"/>
              </a:lnSpc>
              <a:spcBef>
                <a:spcPct val="20000"/>
              </a:spcBef>
              <a:spcAft>
                <a:spcPts val="300"/>
              </a:spcAft>
              <a:buClr>
                <a:srgbClr val="F14124">
                  <a:lumMod val="75000"/>
                </a:srgbClr>
              </a:buClr>
              <a:buSzPct val="130000"/>
            </a:pPr>
            <a:r>
              <a:rPr lang="fa-IR" sz="4000" b="1" dirty="0">
                <a:solidFill>
                  <a:schemeClr val="bg1">
                    <a:lumMod val="75000"/>
                  </a:schemeClr>
                </a:solidFill>
                <a:latin typeface="Arial" panose="020B0604020202020204" pitchFamily="34" charset="0"/>
                <a:cs typeface="Arial" panose="020B0604020202020204" pitchFamily="34" charset="0"/>
              </a:rPr>
              <a:t>      روش های تدوین سیاست های حسابداری</a:t>
            </a:r>
            <a:br>
              <a:rPr lang="fa-IR" dirty="0"/>
            </a:br>
            <a:br>
              <a:rPr lang="fa-IR" dirty="0"/>
            </a:br>
            <a:br>
              <a:rPr lang="fa-IR" sz="2800" dirty="0">
                <a:solidFill>
                  <a:prstClr val="black"/>
                </a:solidFill>
                <a:latin typeface="Arial" pitchFamily="34" charset="0"/>
                <a:cs typeface="Arial" pitchFamily="34" charset="0"/>
              </a:rPr>
            </a:br>
            <a:br>
              <a:rPr lang="fa-IR" dirty="0"/>
            </a:br>
            <a:r>
              <a:rPr lang="fa-IR" dirty="0"/>
              <a:t>                   </a:t>
            </a:r>
            <a:endParaRPr lang="fa-IR" dirty="0">
              <a:solidFill>
                <a:schemeClr val="accent2">
                  <a:lumMod val="40000"/>
                  <a:lumOff val="60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346001467"/>
              </p:ext>
            </p:extLst>
          </p:nvPr>
        </p:nvGraphicFramePr>
        <p:xfrm>
          <a:off x="1095022" y="1952980"/>
          <a:ext cx="10001956" cy="4016583"/>
        </p:xfrm>
        <a:graphic>
          <a:graphicData uri="http://schemas.openxmlformats.org/drawingml/2006/table">
            <a:tbl>
              <a:tblPr rtl="1" firstRow="1" bandRow="1">
                <a:tableStyleId>{69C7853C-536D-4A76-A0AE-DD22124D55A5}</a:tableStyleId>
              </a:tblPr>
              <a:tblGrid>
                <a:gridCol w="5000978">
                  <a:extLst>
                    <a:ext uri="{9D8B030D-6E8A-4147-A177-3AD203B41FA5}">
                      <a16:colId xmlns:a16="http://schemas.microsoft.com/office/drawing/2014/main" val="20000"/>
                    </a:ext>
                  </a:extLst>
                </a:gridCol>
                <a:gridCol w="5000978">
                  <a:extLst>
                    <a:ext uri="{9D8B030D-6E8A-4147-A177-3AD203B41FA5}">
                      <a16:colId xmlns:a16="http://schemas.microsoft.com/office/drawing/2014/main" val="20001"/>
                    </a:ext>
                  </a:extLst>
                </a:gridCol>
              </a:tblGrid>
              <a:tr h="819573">
                <a:tc>
                  <a:txBody>
                    <a:bodyPr/>
                    <a:lstStyle/>
                    <a:p>
                      <a:pPr rtl="1"/>
                      <a:r>
                        <a:rPr lang="fa-IR" sz="3200" dirty="0">
                          <a:solidFill>
                            <a:schemeClr val="bg2">
                              <a:lumMod val="10000"/>
                            </a:schemeClr>
                          </a:solidFill>
                        </a:rPr>
                        <a:t>انواع سیستم </a:t>
                      </a:r>
                    </a:p>
                  </a:txBody>
                  <a:tcPr/>
                </a:tc>
                <a:tc>
                  <a:txBody>
                    <a:bodyPr/>
                    <a:lstStyle/>
                    <a:p>
                      <a:pPr rtl="1"/>
                      <a:endParaRPr lang="fa-IR"/>
                    </a:p>
                  </a:txBody>
                  <a:tcPr/>
                </a:tc>
                <a:extLst>
                  <a:ext uri="{0D108BD9-81ED-4DB2-BD59-A6C34878D82A}">
                    <a16:rowId xmlns:a16="http://schemas.microsoft.com/office/drawing/2014/main" val="10000"/>
                  </a:ext>
                </a:extLst>
              </a:tr>
              <a:tr h="738291">
                <a:tc>
                  <a:txBody>
                    <a:bodyPr/>
                    <a:lstStyle/>
                    <a:p>
                      <a:pPr rtl="1"/>
                      <a:r>
                        <a:rPr lang="fa-IR" sz="2000" b="1" dirty="0">
                          <a:latin typeface="Arial" panose="020B0604020202020204" pitchFamily="34" charset="0"/>
                          <a:cs typeface="Arial" panose="020B0604020202020204" pitchFamily="34" charset="0"/>
                        </a:rPr>
                        <a:t>1- تدوین مقررات به وسیله دولت</a:t>
                      </a:r>
                    </a:p>
                  </a:txBody>
                  <a:tcPr/>
                </a:tc>
                <a:tc>
                  <a:txBody>
                    <a:bodyPr/>
                    <a:lstStyle/>
                    <a:p>
                      <a:pPr rtl="1"/>
                      <a:r>
                        <a:rPr lang="fa-IR" sz="2000" b="1" dirty="0">
                          <a:latin typeface="Arial" panose="020B0604020202020204" pitchFamily="34" charset="0"/>
                          <a:cs typeface="Arial" panose="020B0604020202020204" pitchFamily="34" charset="0"/>
                        </a:rPr>
                        <a:t>حرکت از راس به قاعده است</a:t>
                      </a:r>
                    </a:p>
                  </a:txBody>
                  <a:tcPr/>
                </a:tc>
                <a:extLst>
                  <a:ext uri="{0D108BD9-81ED-4DB2-BD59-A6C34878D82A}">
                    <a16:rowId xmlns:a16="http://schemas.microsoft.com/office/drawing/2014/main" val="10001"/>
                  </a:ext>
                </a:extLst>
              </a:tr>
              <a:tr h="819573">
                <a:tc>
                  <a:txBody>
                    <a:bodyPr/>
                    <a:lstStyle/>
                    <a:p>
                      <a:pPr rtl="1"/>
                      <a:r>
                        <a:rPr lang="fa-IR" sz="2000" b="1" dirty="0">
                          <a:latin typeface="Arial" panose="020B0604020202020204" pitchFamily="34" charset="0"/>
                          <a:cs typeface="Arial" panose="020B0604020202020204" pitchFamily="34" charset="0"/>
                        </a:rPr>
                        <a:t>2- تدوین مقررات به وسیله یک نهاد دولتی</a:t>
                      </a:r>
                    </a:p>
                  </a:txBody>
                  <a:tcPr/>
                </a:tc>
                <a:tc>
                  <a:txBody>
                    <a:bodyPr/>
                    <a:lstStyle/>
                    <a:p>
                      <a:pPr rtl="1"/>
                      <a:r>
                        <a:rPr kumimoji="0" lang="fa-IR" sz="2000" b="1" i="0" u="none" strike="noStrike" kern="1200" cap="none" spc="0" normalizeH="0" baseline="0" noProof="0" dirty="0">
                          <a:ln>
                            <a:noFill/>
                          </a:ln>
                          <a:solidFill>
                            <a:prstClr val="black"/>
                          </a:solidFill>
                          <a:effectLst/>
                          <a:uLnTx/>
                          <a:uFillTx/>
                          <a:latin typeface="Arial" pitchFamily="34" charset="0"/>
                          <a:cs typeface="Arial" pitchFamily="34" charset="0"/>
                        </a:rPr>
                        <a:t>سازمان بورس واوراق بهادار </a:t>
                      </a:r>
                      <a:endParaRPr lang="fa-IR"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819573">
                <a:tc>
                  <a:txBody>
                    <a:bodyPr/>
                    <a:lstStyle/>
                    <a:p>
                      <a:pPr rtl="1"/>
                      <a:r>
                        <a:rPr lang="fa-IR" sz="2000" b="1" dirty="0">
                          <a:latin typeface="Arial" panose="020B0604020202020204" pitchFamily="34" charset="0"/>
                          <a:cs typeface="Arial" panose="020B0604020202020204" pitchFamily="34" charset="0"/>
                        </a:rPr>
                        <a:t>3- تدوین</a:t>
                      </a:r>
                      <a:r>
                        <a:rPr lang="fa-IR" sz="2000" b="1" baseline="0" dirty="0">
                          <a:latin typeface="Arial" panose="020B0604020202020204" pitchFamily="34" charset="0"/>
                          <a:cs typeface="Arial" panose="020B0604020202020204" pitchFamily="34" charset="0"/>
                        </a:rPr>
                        <a:t> مقررات به وسیله سازمان های خصوصی</a:t>
                      </a:r>
                      <a:endParaRPr lang="fa-IR" sz="2000" b="1" dirty="0">
                        <a:latin typeface="Arial" panose="020B0604020202020204" pitchFamily="34" charset="0"/>
                        <a:cs typeface="Arial" panose="020B0604020202020204" pitchFamily="34" charset="0"/>
                      </a:endParaRPr>
                    </a:p>
                  </a:txBody>
                  <a:tcPr/>
                </a:tc>
                <a:tc>
                  <a:txBody>
                    <a:bodyPr/>
                    <a:lstStyle/>
                    <a:p>
                      <a:pPr marL="0" marR="0" lvl="0" indent="0" algn="just" defTabSz="914400" rtl="1" eaLnBrk="1" fontAlgn="auto" latinLnBrk="0" hangingPunct="1">
                        <a:lnSpc>
                          <a:spcPct val="100000"/>
                        </a:lnSpc>
                        <a:spcBef>
                          <a:spcPct val="20000"/>
                        </a:spcBef>
                        <a:spcAft>
                          <a:spcPts val="300"/>
                        </a:spcAft>
                        <a:buClr>
                          <a:srgbClr val="F14124">
                            <a:lumMod val="75000"/>
                          </a:srgbClr>
                        </a:buClr>
                        <a:buSzPct val="130000"/>
                        <a:buFont typeface="Georgia" pitchFamily="18" charset="0"/>
                        <a:buNone/>
                        <a:tabLst/>
                        <a:defRPr/>
                      </a:pPr>
                      <a:r>
                        <a:rPr kumimoji="0" lang="fa-IR" sz="2000" b="1" i="0" u="none" strike="noStrike" kern="1200" cap="none" spc="0" normalizeH="0" baseline="0" noProof="0" dirty="0">
                          <a:ln>
                            <a:noFill/>
                          </a:ln>
                          <a:solidFill>
                            <a:prstClr val="black"/>
                          </a:solidFill>
                          <a:effectLst/>
                          <a:uLnTx/>
                          <a:uFillTx/>
                          <a:latin typeface="Arial" pitchFamily="34" charset="0"/>
                          <a:cs typeface="Arial" pitchFamily="34" charset="0"/>
                        </a:rPr>
                        <a:t>هیئت استانداردهای حسابداری مالی                                     </a:t>
                      </a:r>
                      <a:endParaRPr lang="fa-IR"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819573">
                <a:tc>
                  <a:txBody>
                    <a:bodyPr/>
                    <a:lstStyle/>
                    <a:p>
                      <a:pPr rtl="1"/>
                      <a:r>
                        <a:rPr lang="fa-IR" sz="2000" b="1" dirty="0">
                          <a:latin typeface="Arial" panose="020B0604020202020204" pitchFamily="34" charset="0"/>
                          <a:cs typeface="Arial" panose="020B0604020202020204" pitchFamily="34" charset="0"/>
                        </a:rPr>
                        <a:t>4- تدوین مقررات بوسیله شرکت ها</a:t>
                      </a:r>
                    </a:p>
                  </a:txBody>
                  <a:tcPr/>
                </a:tc>
                <a:tc>
                  <a:txBody>
                    <a:bodyPr/>
                    <a:lstStyle/>
                    <a:p>
                      <a:pPr rtl="1"/>
                      <a:r>
                        <a:rPr lang="fa-IR" sz="2000" b="1" dirty="0">
                          <a:latin typeface="Arial" panose="020B0604020202020204" pitchFamily="34" charset="0"/>
                          <a:cs typeface="Arial" panose="020B0604020202020204" pitchFamily="34" charset="0"/>
                        </a:rPr>
                        <a:t>حرکت از قاعده به راس است</a:t>
                      </a:r>
                    </a:p>
                  </a:txBody>
                  <a:tcPr/>
                </a:tc>
                <a:extLst>
                  <a:ext uri="{0D108BD9-81ED-4DB2-BD59-A6C34878D82A}">
                    <a16:rowId xmlns:a16="http://schemas.microsoft.com/office/drawing/2014/main" val="10004"/>
                  </a:ext>
                </a:extLst>
              </a:tr>
            </a:tbl>
          </a:graphicData>
        </a:graphic>
      </p:graphicFrame>
      <p:sp>
        <p:nvSpPr>
          <p:cNvPr id="5" name="TextBox 4">
            <a:extLst>
              <a:ext uri="{FF2B5EF4-FFF2-40B4-BE49-F238E27FC236}">
                <a16:creationId xmlns:a16="http://schemas.microsoft.com/office/drawing/2014/main" id="{26BF3412-A202-4FF3-BB00-D9D164B32B4C}"/>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121459901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9744" y="0"/>
            <a:ext cx="11302584" cy="6858000"/>
          </a:xfrm>
        </p:spPr>
        <p:txBody>
          <a:bodyPr>
            <a:normAutofit fontScale="90000"/>
          </a:bodyPr>
          <a:lstStyle/>
          <a:p>
            <a:pPr lvl="0" algn="r" defTabSz="914400">
              <a:lnSpc>
                <a:spcPct val="150000"/>
              </a:lnSpc>
              <a:spcBef>
                <a:spcPct val="20000"/>
              </a:spcBef>
              <a:spcAft>
                <a:spcPts val="300"/>
              </a:spcAft>
              <a:buClr>
                <a:srgbClr val="F14124">
                  <a:lumMod val="75000"/>
                </a:srgbClr>
              </a:buClr>
              <a:buSzPct val="130000"/>
            </a:pPr>
            <a:br>
              <a:rPr lang="fa-IR" dirty="0"/>
            </a:br>
            <a:r>
              <a:rPr lang="fa-IR" sz="4400" b="1" dirty="0">
                <a:solidFill>
                  <a:schemeClr val="bg1">
                    <a:lumMod val="75000"/>
                  </a:schemeClr>
                </a:solidFill>
                <a:latin typeface="Arial" panose="020B0604020202020204" pitchFamily="34" charset="0"/>
                <a:cs typeface="Arial" panose="020B0604020202020204" pitchFamily="34" charset="0"/>
              </a:rPr>
              <a:t>نتیجه های اقتصادی و سیاسی سیاست های حسابداری</a:t>
            </a:r>
            <a:br>
              <a:rPr lang="fa-IR" dirty="0"/>
            </a:br>
            <a:r>
              <a:rPr lang="fa-IR" b="1" dirty="0">
                <a:solidFill>
                  <a:srgbClr val="F2B97A"/>
                </a:solidFill>
                <a:latin typeface="Arial" pitchFamily="34" charset="0"/>
                <a:cs typeface="Arial" pitchFamily="34" charset="0"/>
              </a:rPr>
              <a:t>در رابطه با سیاستهای حسابداری همه تصمیمات باید دارای نتیجه های اقتصادی باشند. اگر نتیجه های اقتصادی به بار نیاید، دلیلی برای تدوین سیاستهای حسابداری وجود نخواهد داشت. بهبود اطلاعاتی که در دسترس سرمایه گذاران و سایر استفاده کنندگان از آنها قرار می گیرد همانا نتیجه های مطلوبی است که در سایه آنها می توان تصمیمات اقتصادی معقول تری اتخاذ کرد ویا اینکه هزینه جمع آوری اطلاعات برای استفاده کنندگان از آنها  را کاهش یابد.</a:t>
            </a:r>
            <a:br>
              <a:rPr lang="fa-IR" dirty="0">
                <a:solidFill>
                  <a:prstClr val="black"/>
                </a:solidFill>
                <a:latin typeface="Arial" pitchFamily="34" charset="0"/>
                <a:cs typeface="Arial" pitchFamily="34" charset="0"/>
              </a:rPr>
            </a:br>
            <a:r>
              <a:rPr lang="fa-IR" dirty="0"/>
              <a:t>                  </a:t>
            </a:r>
            <a:endParaRPr lang="fa-IR" dirty="0">
              <a:solidFill>
                <a:schemeClr val="accent2">
                  <a:lumMod val="40000"/>
                  <a:lumOff val="60000"/>
                </a:schemeClr>
              </a:solidFill>
            </a:endParaRPr>
          </a:p>
        </p:txBody>
      </p:sp>
      <p:sp>
        <p:nvSpPr>
          <p:cNvPr id="3" name="TextBox 2">
            <a:extLst>
              <a:ext uri="{FF2B5EF4-FFF2-40B4-BE49-F238E27FC236}">
                <a16:creationId xmlns:a16="http://schemas.microsoft.com/office/drawing/2014/main" id="{4AF79DC0-4DF2-4B6A-88EC-41FBA2FF3F0A}"/>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36485547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4852" y="0"/>
            <a:ext cx="11722309" cy="6858000"/>
          </a:xfrm>
        </p:spPr>
        <p:txBody>
          <a:bodyPr>
            <a:normAutofit fontScale="90000"/>
          </a:bodyPr>
          <a:lstStyle/>
          <a:p>
            <a:pPr lvl="0" algn="r" defTabSz="914400">
              <a:spcBef>
                <a:spcPct val="20000"/>
              </a:spcBef>
              <a:spcAft>
                <a:spcPts val="300"/>
              </a:spcAft>
              <a:buClr>
                <a:srgbClr val="F14124">
                  <a:lumMod val="75000"/>
                </a:srgbClr>
              </a:buClr>
              <a:buSzPct val="130000"/>
            </a:pPr>
            <a:r>
              <a:rPr lang="fa-IR" sz="3200" b="1" dirty="0">
                <a:ln w="1905"/>
                <a:solidFill>
                  <a:schemeClr val="bg1">
                    <a:lumMod val="75000"/>
                  </a:schemeClr>
                </a:solidFill>
                <a:effectLst>
                  <a:innerShdw blurRad="69850" dist="43180" dir="5400000">
                    <a:srgbClr val="000000">
                      <a:alpha val="65000"/>
                    </a:srgbClr>
                  </a:innerShdw>
                </a:effectLst>
                <a:latin typeface="Arial" pitchFamily="34" charset="0"/>
                <a:cs typeface="Arial" pitchFamily="34" charset="0"/>
              </a:rPr>
              <a:t>اثر سیاست های حسابداری بر استفاده کنندگان از صورتهای مالی (نمودار2-8:نتیجه های اقتصادی)</a:t>
            </a:r>
            <a:br>
              <a:rPr lang="fa-IR" dirty="0"/>
            </a:br>
            <a:r>
              <a:rPr lang="fa-IR" sz="3300" b="1" dirty="0">
                <a:solidFill>
                  <a:schemeClr val="bg2">
                    <a:lumMod val="75000"/>
                  </a:schemeClr>
                </a:solidFill>
                <a:latin typeface="Arial" pitchFamily="34" charset="0"/>
                <a:cs typeface="Arial" pitchFamily="34" charset="0"/>
              </a:rPr>
              <a:t>استفاده کنندگان                   نتیجه های اقتصادی </a:t>
            </a:r>
            <a:br>
              <a:rPr lang="fa-IR" sz="3300" b="1" dirty="0">
                <a:solidFill>
                  <a:srgbClr val="7030A0"/>
                </a:solidFill>
                <a:latin typeface="Arial" pitchFamily="34" charset="0"/>
                <a:cs typeface="Arial" pitchFamily="34" charset="0"/>
              </a:rPr>
            </a:br>
            <a:r>
              <a:rPr lang="fa-IR" sz="2200" b="1" dirty="0">
                <a:solidFill>
                  <a:srgbClr val="F2B97A"/>
                </a:solidFill>
                <a:latin typeface="Arial" pitchFamily="34" charset="0"/>
                <a:cs typeface="Arial" pitchFamily="34" charset="0"/>
              </a:rPr>
              <a:t>سرمایه گذاران و بستانکاران            اتخاذ تصمیمات مالی معقول تر </a:t>
            </a:r>
            <a:br>
              <a:rPr lang="fa-IR" sz="2200" b="1" dirty="0">
                <a:solidFill>
                  <a:srgbClr val="F2B97A"/>
                </a:solidFill>
                <a:latin typeface="Arial" pitchFamily="34" charset="0"/>
                <a:cs typeface="Arial" pitchFamily="34" charset="0"/>
              </a:rPr>
            </a:br>
            <a:r>
              <a:rPr lang="fa-IR" sz="2200" b="1" dirty="0">
                <a:solidFill>
                  <a:srgbClr val="F2B97A"/>
                </a:solidFill>
                <a:latin typeface="Arial" pitchFamily="34" charset="0"/>
                <a:cs typeface="Arial" pitchFamily="34" charset="0"/>
              </a:rPr>
              <a:t>                                              کاهش هزینه جاری جمع آوری و تجزیه وتحلیل</a:t>
            </a:r>
            <a:br>
              <a:rPr lang="fa-IR" sz="2200" b="1" dirty="0">
                <a:solidFill>
                  <a:srgbClr val="F2B97A"/>
                </a:solidFill>
                <a:latin typeface="Arial" pitchFamily="34" charset="0"/>
                <a:cs typeface="Arial" pitchFamily="34" charset="0"/>
              </a:rPr>
            </a:br>
            <a:r>
              <a:rPr lang="fa-IR" sz="2200" b="1" dirty="0">
                <a:solidFill>
                  <a:srgbClr val="F2B97A"/>
                </a:solidFill>
                <a:latin typeface="Arial" pitchFamily="34" charset="0"/>
                <a:cs typeface="Arial" pitchFamily="34" charset="0"/>
              </a:rPr>
              <a:t>                                              اطلاعات مالی</a:t>
            </a:r>
            <a:br>
              <a:rPr lang="fa-IR" sz="2200" b="1" dirty="0">
                <a:solidFill>
                  <a:srgbClr val="F2B97A"/>
                </a:solidFill>
                <a:latin typeface="Arial" pitchFamily="34" charset="0"/>
                <a:cs typeface="Arial" pitchFamily="34" charset="0"/>
              </a:rPr>
            </a:br>
            <a:r>
              <a:rPr lang="fa-IR" sz="2200" b="1" dirty="0">
                <a:solidFill>
                  <a:srgbClr val="F2B97A"/>
                </a:solidFill>
                <a:latin typeface="Arial" pitchFamily="34" charset="0"/>
                <a:cs typeface="Arial" pitchFamily="34" charset="0"/>
              </a:rPr>
              <a:t>                                              کاهش هزینه بستن قراردادها و پس از آن،احتمالا،</a:t>
            </a:r>
            <a:br>
              <a:rPr lang="fa-IR" sz="2200" b="1" dirty="0">
                <a:solidFill>
                  <a:srgbClr val="F2B97A"/>
                </a:solidFill>
                <a:latin typeface="Arial" pitchFamily="34" charset="0"/>
                <a:cs typeface="Arial" pitchFamily="34" charset="0"/>
              </a:rPr>
            </a:br>
            <a:r>
              <a:rPr lang="fa-IR" sz="2200" b="1" dirty="0">
                <a:solidFill>
                  <a:srgbClr val="F2B97A"/>
                </a:solidFill>
                <a:latin typeface="Arial" pitchFamily="34" charset="0"/>
                <a:cs typeface="Arial" pitchFamily="34" charset="0"/>
              </a:rPr>
              <a:t>                                              تجدیدنظر در آنها بر اساس اعداد و ارقام ارائه </a:t>
            </a:r>
            <a:br>
              <a:rPr lang="fa-IR" sz="2200" b="1" dirty="0">
                <a:solidFill>
                  <a:srgbClr val="F2B97A"/>
                </a:solidFill>
                <a:latin typeface="Arial" pitchFamily="34" charset="0"/>
                <a:cs typeface="Arial" pitchFamily="34" charset="0"/>
              </a:rPr>
            </a:br>
            <a:r>
              <a:rPr lang="fa-IR" sz="2200" b="1" dirty="0">
                <a:solidFill>
                  <a:srgbClr val="F2B97A"/>
                </a:solidFill>
                <a:latin typeface="Arial" pitchFamily="34" charset="0"/>
                <a:cs typeface="Arial" pitchFamily="34" charset="0"/>
              </a:rPr>
              <a:t>                                              شده در صورت حسابها </a:t>
            </a:r>
            <a:br>
              <a:rPr lang="fa-IR" sz="2200" b="1" dirty="0">
                <a:solidFill>
                  <a:srgbClr val="F2B97A"/>
                </a:solidFill>
                <a:latin typeface="Arial" pitchFamily="34" charset="0"/>
                <a:cs typeface="Arial" pitchFamily="34" charset="0"/>
              </a:rPr>
            </a:br>
            <a:r>
              <a:rPr lang="fa-IR" sz="2200" b="1" dirty="0">
                <a:solidFill>
                  <a:srgbClr val="F2B97A"/>
                </a:solidFill>
                <a:latin typeface="Arial" pitchFamily="34" charset="0"/>
                <a:cs typeface="Arial" pitchFamily="34" charset="0"/>
              </a:rPr>
              <a:t>شرکتهای سهامی                          کاهش هزینه انتشار گزارشهای مالی </a:t>
            </a:r>
            <a:br>
              <a:rPr lang="fa-IR" sz="2200" b="1" dirty="0">
                <a:solidFill>
                  <a:srgbClr val="F2B97A"/>
                </a:solidFill>
                <a:latin typeface="Arial" pitchFamily="34" charset="0"/>
                <a:cs typeface="Arial" pitchFamily="34" charset="0"/>
              </a:rPr>
            </a:br>
            <a:r>
              <a:rPr lang="fa-IR" sz="2200" b="1" dirty="0">
                <a:solidFill>
                  <a:srgbClr val="F2B97A"/>
                </a:solidFill>
                <a:latin typeface="Arial" pitchFamily="34" charset="0"/>
                <a:cs typeface="Arial" pitchFamily="34" charset="0"/>
              </a:rPr>
              <a:t>                                              تغییر در قیمت سهام به سبب افشای اطلاعات </a:t>
            </a:r>
            <a:br>
              <a:rPr lang="fa-IR" sz="2200" b="1" dirty="0">
                <a:solidFill>
                  <a:srgbClr val="F2B97A"/>
                </a:solidFill>
                <a:latin typeface="Arial" pitchFamily="34" charset="0"/>
                <a:cs typeface="Arial" pitchFamily="34" charset="0"/>
              </a:rPr>
            </a:br>
            <a:r>
              <a:rPr lang="fa-IR" sz="2200" b="1" dirty="0">
                <a:solidFill>
                  <a:srgbClr val="F2B97A"/>
                </a:solidFill>
                <a:latin typeface="Arial" pitchFamily="34" charset="0"/>
                <a:cs typeface="Arial" pitchFamily="34" charset="0"/>
              </a:rPr>
              <a:t>                                              جدید یا تفاوت در تغییر سود</a:t>
            </a:r>
            <a:br>
              <a:rPr lang="fa-IR" sz="2200" dirty="0">
                <a:solidFill>
                  <a:srgbClr val="F2B97A"/>
                </a:solidFill>
              </a:rPr>
            </a:br>
            <a:r>
              <a:rPr lang="fa-IR" sz="2200" b="1" dirty="0">
                <a:ln w="1905"/>
                <a:solidFill>
                  <a:srgbClr val="F2B97A"/>
                </a:solidFill>
                <a:effectLst>
                  <a:innerShdw blurRad="69850" dist="43180" dir="5400000">
                    <a:srgbClr val="000000">
                      <a:alpha val="65000"/>
                    </a:srgbClr>
                  </a:innerShdw>
                </a:effectLst>
                <a:latin typeface="Arial" pitchFamily="34" charset="0"/>
                <a:cs typeface="Arial" pitchFamily="34" charset="0"/>
              </a:rPr>
              <a:t>مدیریت                                      رفتار مدیریت </a:t>
            </a:r>
            <a:br>
              <a:rPr lang="fa-IR" sz="2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br>
              <a:rPr lang="fa-IR" sz="2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2200" b="1" dirty="0">
                <a:ln w="1905"/>
                <a:solidFill>
                  <a:srgbClr val="F2B97A"/>
                </a:solidFill>
                <a:effectLst>
                  <a:innerShdw blurRad="69850" dist="43180" dir="5400000">
                    <a:srgbClr val="000000">
                      <a:alpha val="65000"/>
                    </a:srgbClr>
                  </a:innerShdw>
                </a:effectLst>
                <a:latin typeface="Arial" pitchFamily="34" charset="0"/>
                <a:cs typeface="Arial" pitchFamily="34" charset="0"/>
              </a:rPr>
              <a:t>ملی(در سطح کشور)                      تخصیص منابع به روشی مطلوب تر </a:t>
            </a:r>
            <a:br>
              <a:rPr lang="fa-IR" sz="2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br>
              <a:rPr lang="fa-IR" sz="2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2200" b="1" dirty="0">
                <a:ln w="1905"/>
                <a:solidFill>
                  <a:srgbClr val="F2B97A"/>
                </a:solidFill>
                <a:effectLst>
                  <a:innerShdw blurRad="69850" dist="43180" dir="5400000">
                    <a:srgbClr val="000000">
                      <a:alpha val="65000"/>
                    </a:srgbClr>
                  </a:innerShdw>
                </a:effectLst>
                <a:latin typeface="Arial" pitchFamily="34" charset="0"/>
                <a:cs typeface="Arial" pitchFamily="34" charset="0"/>
              </a:rPr>
              <a:t>سایرین                                     سیاست های کمیسیون های قانونگذاری </a:t>
            </a:r>
            <a:br>
              <a:rPr lang="fa-IR" sz="2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2200" b="1" dirty="0">
                <a:ln w="1905"/>
                <a:solidFill>
                  <a:srgbClr val="F2B97A"/>
                </a:solidFill>
                <a:effectLst>
                  <a:innerShdw blurRad="69850" dist="43180" dir="5400000">
                    <a:srgbClr val="000000">
                      <a:alpha val="65000"/>
                    </a:srgbClr>
                  </a:innerShdw>
                </a:effectLst>
                <a:latin typeface="Arial" pitchFamily="34" charset="0"/>
                <a:cs typeface="Arial" pitchFamily="34" charset="0"/>
              </a:rPr>
              <a:t>                                    </a:t>
            </a:r>
            <a:br>
              <a:rPr lang="fa-IR" sz="2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2200" b="1" dirty="0">
                <a:ln w="1905"/>
                <a:solidFill>
                  <a:srgbClr val="F2B97A"/>
                </a:solidFill>
                <a:effectLst>
                  <a:innerShdw blurRad="69850" dist="43180" dir="5400000">
                    <a:srgbClr val="000000">
                      <a:alpha val="65000"/>
                    </a:srgbClr>
                  </a:innerShdw>
                </a:effectLst>
                <a:latin typeface="Arial" pitchFamily="34" charset="0"/>
                <a:cs typeface="Arial" pitchFamily="34" charset="0"/>
              </a:rPr>
              <a:t>                                              پنداشت مردم در مورد شرکتها</a:t>
            </a:r>
            <a:br>
              <a:rPr lang="fa-IR" dirty="0"/>
            </a:br>
            <a:r>
              <a:rPr lang="fa-IR" dirty="0"/>
              <a:t>                   </a:t>
            </a:r>
            <a:endParaRPr lang="fa-IR" dirty="0">
              <a:solidFill>
                <a:schemeClr val="accent2">
                  <a:lumMod val="40000"/>
                  <a:lumOff val="60000"/>
                </a:schemeClr>
              </a:solidFill>
            </a:endParaRPr>
          </a:p>
        </p:txBody>
      </p:sp>
      <p:sp>
        <p:nvSpPr>
          <p:cNvPr id="3" name="TextBox 2">
            <a:extLst>
              <a:ext uri="{FF2B5EF4-FFF2-40B4-BE49-F238E27FC236}">
                <a16:creationId xmlns:a16="http://schemas.microsoft.com/office/drawing/2014/main" id="{31188C1F-6D43-42C7-AD12-07370384DE72}"/>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3217015024"/>
      </p:ext>
    </p:ext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29784" y="0"/>
            <a:ext cx="11497455" cy="6858000"/>
          </a:xfrm>
        </p:spPr>
        <p:txBody>
          <a:bodyPr/>
          <a:lstStyle/>
          <a:p>
            <a:pPr lvl="0" algn="r" defTabSz="914400">
              <a:spcBef>
                <a:spcPct val="20000"/>
              </a:spcBef>
              <a:spcAft>
                <a:spcPts val="300"/>
              </a:spcAft>
              <a:buClr>
                <a:srgbClr val="F14124">
                  <a:lumMod val="75000"/>
                </a:srgbClr>
              </a:buClr>
              <a:buSzPct val="130000"/>
            </a:pPr>
            <a:br>
              <a:rPr lang="fa-IR" dirty="0"/>
            </a:br>
            <a:r>
              <a:rPr lang="fa-IR" sz="4000" b="1" dirty="0">
                <a:ln w="1905"/>
                <a:solidFill>
                  <a:schemeClr val="bg1">
                    <a:lumMod val="75000"/>
                  </a:schemeClr>
                </a:solidFill>
                <a:effectLst>
                  <a:innerShdw blurRad="69850" dist="43180" dir="5400000">
                    <a:srgbClr val="000000">
                      <a:alpha val="65000"/>
                    </a:srgbClr>
                  </a:innerShdw>
                </a:effectLst>
                <a:latin typeface="Arial" pitchFamily="34" charset="0"/>
                <a:cs typeface="Arial" pitchFamily="34" charset="0"/>
              </a:rPr>
              <a:t>اثر سیاست های حسابداری بر استفاده کنندگان از صورتهای مالی</a:t>
            </a:r>
            <a:br>
              <a:rPr lang="fa-IR" dirty="0"/>
            </a:br>
            <a:br>
              <a:rPr lang="fa-IR" dirty="0"/>
            </a:br>
            <a:r>
              <a:rPr lang="fa-IR" sz="3200" b="1" dirty="0">
                <a:solidFill>
                  <a:srgbClr val="F2B97A"/>
                </a:solidFill>
                <a:latin typeface="Arial" pitchFamily="34" charset="0"/>
                <a:cs typeface="Arial" pitchFamily="34" charset="0"/>
              </a:rPr>
              <a:t>1)بخشی از این سیاستها موجب تغییر ثروت اقتصادی یا جریانهای نقدی استفاده کنندگان </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   می شود.</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2)برخی دیگر از این سیاستها بر رفتار افرادمانندمشتریان،کارکنان و...نسبت به شرکت     </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   اثر میگذارد. </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3)برخی نیز بر هدف های ملی یا کشور اثر گذار بوده که مورد توجه سازمانهای دولتی  </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  قرار میگیرد. </a:t>
            </a:r>
            <a:br>
              <a:rPr lang="fa-IR" dirty="0">
                <a:solidFill>
                  <a:prstClr val="black"/>
                </a:solidFill>
                <a:latin typeface="Arial" pitchFamily="34" charset="0"/>
                <a:cs typeface="Arial" pitchFamily="34" charset="0"/>
              </a:rPr>
            </a:br>
            <a:r>
              <a:rPr lang="fa-IR" dirty="0"/>
              <a:t>                  </a:t>
            </a:r>
            <a:endParaRPr lang="fa-IR" dirty="0">
              <a:solidFill>
                <a:schemeClr val="accent2">
                  <a:lumMod val="40000"/>
                  <a:lumOff val="60000"/>
                </a:schemeClr>
              </a:solidFill>
            </a:endParaRPr>
          </a:p>
        </p:txBody>
      </p:sp>
    </p:spTree>
    <p:extLst>
      <p:ext uri="{BB962C8B-B14F-4D97-AF65-F5344CB8AC3E}">
        <p14:creationId xmlns:p14="http://schemas.microsoft.com/office/powerpoint/2010/main" val="2187998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9744" y="0"/>
            <a:ext cx="11302584" cy="6858000"/>
          </a:xfrm>
        </p:spPr>
        <p:txBody>
          <a:bodyPr>
            <a:normAutofit fontScale="90000"/>
          </a:bodyPr>
          <a:lstStyle/>
          <a:p>
            <a:pPr algn="r"/>
            <a:br>
              <a:rPr lang="fa-IR" sz="3200" dirty="0">
                <a:ln w="1905"/>
                <a:solidFill>
                  <a:prstClr val="black"/>
                </a:solidFill>
                <a:effectLst>
                  <a:innerShdw blurRad="69850" dist="43180" dir="5400000">
                    <a:srgbClr val="000000">
                      <a:alpha val="65000"/>
                    </a:srgbClr>
                  </a:innerShdw>
                </a:effectLst>
                <a:latin typeface="Arial" pitchFamily="34" charset="0"/>
                <a:cs typeface="Arial" pitchFamily="34" charset="0"/>
              </a:rPr>
            </a:br>
            <a:r>
              <a:rPr lang="fa-IR" b="1" dirty="0">
                <a:ln w="1905"/>
                <a:solidFill>
                  <a:srgbClr val="F2B97A"/>
                </a:solidFill>
                <a:effectLst>
                  <a:innerShdw blurRad="69850" dist="43180" dir="5400000">
                    <a:srgbClr val="000000">
                      <a:alpha val="65000"/>
                    </a:srgbClr>
                  </a:innerShdw>
                </a:effectLst>
                <a:latin typeface="Arial" pitchFamily="34" charset="0"/>
                <a:cs typeface="Arial" pitchFamily="34" charset="0"/>
              </a:rPr>
              <a:t>یکی از بحث های جاری علیه سیاستهای جدید حسابداری این بود،که چنین تغییری باعث خواهد شد که قیمت بازار اوراق قرضه  یا سهام شرکت کاهش یابد.چون بطور کلی مدیران عامل اجرایی شرکتها، روشهایی را ترجیح می دهند که بتوان سود مورد گزارش را هموار ساخت،زیرا آنها چنین ابراز می کنند که هر قدر نوسان سود گزارش شده، بیشتر باشد،از نظر سرمایه گذاران،ریسک بیشتر است و در نتیجه قیمت اوراق بهادار بیشتر کاهش می یابد.برای مثال برخی از مدیران مالی،در سطح اجرایی،با منظور کردن هزینه های تحقیق و توسعه به عنوان هزینه های جاری مخالفت می کنند،زیرا  این اقدام می تواند بر سود مورد گزارش و در نتیجه بر قیمت سهام شرکت اثر بگذارد. و این تحقیقات نشان داد که بازار اوراق بهادار کارآست و نمی توان با تغییر دادن رویه های حسابداری، بازار را فریب داد و این بدان معنی است که نتیجه های اقتصادی به بار نخواهد آمد. </a:t>
            </a:r>
            <a:br>
              <a:rPr lang="fa-IR" sz="3200" dirty="0">
                <a:ln w="1905"/>
                <a:solidFill>
                  <a:prstClr val="black"/>
                </a:solidFill>
                <a:effectLst>
                  <a:innerShdw blurRad="69850" dist="43180" dir="5400000">
                    <a:srgbClr val="000000">
                      <a:alpha val="65000"/>
                    </a:srgbClr>
                  </a:innerShdw>
                </a:effectLst>
                <a:latin typeface="Arial" pitchFamily="34" charset="0"/>
                <a:cs typeface="Arial" pitchFamily="34" charset="0"/>
              </a:rPr>
            </a:br>
            <a:br>
              <a:rPr lang="fa-IR" dirty="0"/>
            </a:br>
            <a:br>
              <a:rPr lang="fa-IR" dirty="0"/>
            </a:br>
            <a:br>
              <a:rPr lang="fa-IR" dirty="0"/>
            </a:br>
            <a:r>
              <a:rPr lang="fa-IR" dirty="0"/>
              <a:t>                   </a:t>
            </a:r>
            <a:endParaRPr lang="fa-IR" dirty="0">
              <a:solidFill>
                <a:schemeClr val="accent2">
                  <a:lumMod val="40000"/>
                  <a:lumOff val="60000"/>
                </a:schemeClr>
              </a:solidFill>
            </a:endParaRPr>
          </a:p>
        </p:txBody>
      </p:sp>
      <p:sp>
        <p:nvSpPr>
          <p:cNvPr id="3" name="TextBox 2">
            <a:extLst>
              <a:ext uri="{FF2B5EF4-FFF2-40B4-BE49-F238E27FC236}">
                <a16:creationId xmlns:a16="http://schemas.microsoft.com/office/drawing/2014/main" id="{82EFC824-B4B0-4C81-B6D0-93CA2B3D169F}"/>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2232183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99607" y="0"/>
            <a:ext cx="11257614" cy="6858000"/>
          </a:xfrm>
        </p:spPr>
        <p:txBody>
          <a:bodyPr>
            <a:normAutofit fontScale="90000"/>
          </a:bodyPr>
          <a:lstStyle/>
          <a:p>
            <a:pPr algn="r"/>
            <a:br>
              <a:rPr lang="fa-IR" dirty="0"/>
            </a:br>
            <a:r>
              <a:rPr lang="fa-IR" b="1" dirty="0">
                <a:ln w="1905"/>
                <a:solidFill>
                  <a:srgbClr val="F2B97A"/>
                </a:solidFill>
                <a:effectLst>
                  <a:innerShdw blurRad="69850" dist="43180" dir="5400000">
                    <a:srgbClr val="000000">
                      <a:alpha val="65000"/>
                    </a:srgbClr>
                  </a:innerShdw>
                </a:effectLst>
                <a:latin typeface="Arial" pitchFamily="34" charset="0"/>
                <a:cs typeface="Arial" pitchFamily="34" charset="0"/>
              </a:rPr>
              <a:t>-طبق چارچوب نظری (حسابداری اثباتی) اولویت هایی را که مدیران برای سیاست های خاص حسابداری در نظر دارند ناشی از پنداشت آن ها بر اثراتی است که این سیاستها میتواند بر منافع آنها بگذارد.</a:t>
            </a:r>
            <a:br>
              <a:rPr lang="fa-IR" b="1" dirty="0">
                <a:ln w="1905"/>
                <a:solidFill>
                  <a:srgbClr val="F2B97A"/>
                </a:solidFill>
                <a:effectLst>
                  <a:innerShdw blurRad="69850" dist="43180" dir="5400000">
                    <a:srgbClr val="000000">
                      <a:alpha val="65000"/>
                    </a:srgbClr>
                  </a:innerShdw>
                </a:effectLst>
                <a:latin typeface="Arial" pitchFamily="34" charset="0"/>
                <a:cs typeface="Arial" pitchFamily="34" charset="0"/>
              </a:rPr>
            </a:br>
            <a:br>
              <a:rPr lang="fa-IR"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b="1" dirty="0">
                <a:ln w="1905"/>
                <a:solidFill>
                  <a:srgbClr val="F2B97A"/>
                </a:solidFill>
                <a:effectLst>
                  <a:innerShdw blurRad="69850" dist="43180" dir="5400000">
                    <a:srgbClr val="000000">
                      <a:alpha val="65000"/>
                    </a:srgbClr>
                  </a:innerShdw>
                </a:effectLst>
                <a:latin typeface="Arial" pitchFamily="34" charset="0"/>
                <a:cs typeface="Arial" pitchFamily="34" charset="0"/>
              </a:rPr>
              <a:t>- یکی دیگر از اثرهای ظریف  ناشی از نتیجه های اقتصادی اثر  بازخورد اطلاعات است، که آنرا(اطلاعات استقرایی) می نامند. اطلاعات منتشر شده ،هم میتواند بر دریافت کننده اثر گذار باشد و هم بر تصمیمات و اقدامات ارایه کننده اطلاعات اثر بگذارد.امکان دارد شیوه ی تعیین ارزش دارایی ها یا محاسبه سود و افشای اطلاعات باعث شوند  که مدیریت برای خنثی کردن اثرات مورد انتظار یا مورد تصور این اطلاعات دست به اقدامات خاصی بزند حتی اگر این اقدامات به نفع مدیریت شرکت نباشد.</a:t>
            </a:r>
            <a:br>
              <a:rPr lang="fa-IR" dirty="0"/>
            </a:br>
            <a:br>
              <a:rPr lang="fa-IR" dirty="0"/>
            </a:br>
            <a:r>
              <a:rPr lang="fa-IR" dirty="0"/>
              <a:t>                   </a:t>
            </a:r>
            <a:endParaRPr lang="fa-IR" dirty="0">
              <a:solidFill>
                <a:schemeClr val="accent2">
                  <a:lumMod val="40000"/>
                  <a:lumOff val="60000"/>
                </a:schemeClr>
              </a:solidFill>
            </a:endParaRPr>
          </a:p>
        </p:txBody>
      </p:sp>
      <p:sp>
        <p:nvSpPr>
          <p:cNvPr id="3" name="TextBox 2">
            <a:extLst>
              <a:ext uri="{FF2B5EF4-FFF2-40B4-BE49-F238E27FC236}">
                <a16:creationId xmlns:a16="http://schemas.microsoft.com/office/drawing/2014/main" id="{BFBB0F91-B8AD-46B3-B5F3-833C75CEA673}"/>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3030797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99802" y="0"/>
            <a:ext cx="11617377" cy="6858000"/>
          </a:xfrm>
        </p:spPr>
        <p:txBody>
          <a:bodyPr/>
          <a:lstStyle/>
          <a:p>
            <a:pPr lvl="0" algn="r" defTabSz="914400">
              <a:spcBef>
                <a:spcPct val="20000"/>
              </a:spcBef>
              <a:spcAft>
                <a:spcPts val="300"/>
              </a:spcAft>
              <a:buClr>
                <a:srgbClr val="F14124">
                  <a:lumMod val="75000"/>
                </a:srgbClr>
              </a:buClr>
              <a:buSzPct val="130000"/>
            </a:pPr>
            <a:r>
              <a:rPr lang="fa-IR" sz="4000" b="1" dirty="0">
                <a:ln w="1905"/>
                <a:solidFill>
                  <a:schemeClr val="bg1">
                    <a:lumMod val="75000"/>
                  </a:schemeClr>
                </a:solidFill>
                <a:effectLst>
                  <a:innerShdw blurRad="69850" dist="43180" dir="5400000">
                    <a:srgbClr val="000000">
                      <a:alpha val="65000"/>
                    </a:srgbClr>
                  </a:innerShdw>
                </a:effectLst>
                <a:latin typeface="Arial" pitchFamily="34" charset="0"/>
                <a:cs typeface="Arial" pitchFamily="34" charset="0"/>
              </a:rPr>
              <a:t>  مقررات حسابداری:دیدگاه های موافق و مخالف</a:t>
            </a:r>
            <a:br>
              <a:rPr lang="fa-IR" dirty="0"/>
            </a:br>
            <a:br>
              <a:rPr lang="fa-IR" dirty="0"/>
            </a:br>
            <a:r>
              <a:rPr lang="fa-IR" dirty="0"/>
              <a:t> </a:t>
            </a:r>
            <a:r>
              <a:rPr lang="fa-IR" sz="3200" b="1" dirty="0">
                <a:solidFill>
                  <a:srgbClr val="F2B97A"/>
                </a:solidFill>
                <a:latin typeface="Arial" pitchFamily="34" charset="0"/>
                <a:cs typeface="Arial" pitchFamily="34" charset="0"/>
              </a:rPr>
              <a:t>پرسشهای مطرح شده پس از تشکیل کمیسیون بورس اوراق بهادار آمریکا:</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 1)آیا اقدام 1934(مبنی بر تدوین مقررارت حسابداری به وسیله بورس و اوراق     </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     بهاداردر جهت تامین اهداف )عمل مناسبی بود؟ </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2)چرا نباید به وضع دهه ی 1920 برگشت یعنی زمانی که در ایالات متحده امریکا </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   شرکتها از نظر انتخاب سیاستهای حسابداری دارای آزادی عمل کامل بودند؟ </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3)آیا ساختار کنونی شیوه ی تدوین مقررات مربوط  به گزارشگری مالی به نفع مردم </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   عادی آمریکاست؟</a:t>
            </a:r>
            <a:br>
              <a:rPr lang="fa-IR" sz="2800" dirty="0">
                <a:solidFill>
                  <a:srgbClr val="002060"/>
                </a:solidFill>
                <a:latin typeface="Arial" pitchFamily="34" charset="0"/>
                <a:cs typeface="Arial" pitchFamily="34" charset="0"/>
              </a:rPr>
            </a:br>
            <a:br>
              <a:rPr lang="fa-IR" dirty="0"/>
            </a:br>
            <a:r>
              <a:rPr lang="fa-IR" dirty="0"/>
              <a:t>                   </a:t>
            </a:r>
            <a:endParaRPr lang="fa-IR" dirty="0">
              <a:solidFill>
                <a:schemeClr val="accent2">
                  <a:lumMod val="40000"/>
                  <a:lumOff val="60000"/>
                </a:schemeClr>
              </a:solidFill>
            </a:endParaRPr>
          </a:p>
        </p:txBody>
      </p:sp>
      <p:sp>
        <p:nvSpPr>
          <p:cNvPr id="3" name="TextBox 2">
            <a:extLst>
              <a:ext uri="{FF2B5EF4-FFF2-40B4-BE49-F238E27FC236}">
                <a16:creationId xmlns:a16="http://schemas.microsoft.com/office/drawing/2014/main" id="{0A54F2A5-687C-4E9C-949B-A7F35C46CD91}"/>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3099789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6858000"/>
          </a:xfrm>
        </p:spPr>
        <p:txBody>
          <a:bodyPr/>
          <a:lstStyle/>
          <a:p>
            <a:pPr algn="r"/>
            <a:br>
              <a:rPr lang="fa-IR" dirty="0"/>
            </a:br>
            <a:br>
              <a:rPr lang="fa-IR" dirty="0">
                <a:solidFill>
                  <a:schemeClr val="accent2">
                    <a:lumMod val="60000"/>
                    <a:lumOff val="40000"/>
                  </a:schemeClr>
                </a:solidFill>
              </a:rPr>
            </a:br>
            <a:r>
              <a:rPr lang="fa-IR" dirty="0">
                <a:solidFill>
                  <a:schemeClr val="accent2">
                    <a:lumMod val="60000"/>
                    <a:lumOff val="40000"/>
                  </a:schemeClr>
                </a:solidFill>
              </a:rPr>
              <a:t>                                   فصل هشتم</a:t>
            </a:r>
            <a:br>
              <a:rPr lang="fa-IR" dirty="0">
                <a:solidFill>
                  <a:schemeClr val="accent2">
                    <a:lumMod val="60000"/>
                    <a:lumOff val="40000"/>
                  </a:schemeClr>
                </a:solidFill>
              </a:rPr>
            </a:br>
            <a:r>
              <a:rPr lang="fa-IR" dirty="0">
                <a:solidFill>
                  <a:schemeClr val="accent2">
                    <a:lumMod val="60000"/>
                    <a:lumOff val="40000"/>
                  </a:schemeClr>
                </a:solidFill>
              </a:rPr>
              <a:t> </a:t>
            </a:r>
            <a:br>
              <a:rPr lang="fa-IR" dirty="0">
                <a:solidFill>
                  <a:schemeClr val="accent2">
                    <a:lumMod val="60000"/>
                    <a:lumOff val="40000"/>
                  </a:schemeClr>
                </a:solidFill>
              </a:rPr>
            </a:br>
            <a:r>
              <a:rPr lang="fa-IR" dirty="0">
                <a:solidFill>
                  <a:schemeClr val="accent2">
                    <a:lumMod val="60000"/>
                    <a:lumOff val="40000"/>
                  </a:schemeClr>
                </a:solidFill>
              </a:rPr>
              <a:t>                      تدوین سیاست های حسابداری</a:t>
            </a:r>
            <a:br>
              <a:rPr lang="fa-IR" dirty="0">
                <a:solidFill>
                  <a:schemeClr val="accent2">
                    <a:lumMod val="60000"/>
                    <a:lumOff val="40000"/>
                  </a:schemeClr>
                </a:solidFill>
              </a:rPr>
            </a:br>
            <a:br>
              <a:rPr lang="fa-IR" dirty="0">
                <a:solidFill>
                  <a:schemeClr val="accent2">
                    <a:lumMod val="60000"/>
                    <a:lumOff val="40000"/>
                  </a:schemeClr>
                </a:solidFill>
              </a:rPr>
            </a:br>
            <a:r>
              <a:rPr lang="fa-IR" dirty="0">
                <a:solidFill>
                  <a:schemeClr val="accent2">
                    <a:lumMod val="60000"/>
                    <a:lumOff val="40000"/>
                  </a:schemeClr>
                </a:solidFill>
              </a:rPr>
              <a:t>                        استاد مربوطه:آقای دکتر بیگلر</a:t>
            </a:r>
            <a:br>
              <a:rPr lang="fa-IR" dirty="0">
                <a:solidFill>
                  <a:schemeClr val="accent2">
                    <a:lumMod val="60000"/>
                    <a:lumOff val="40000"/>
                  </a:schemeClr>
                </a:solidFill>
              </a:rPr>
            </a:br>
            <a:r>
              <a:rPr lang="fa-IR" dirty="0">
                <a:solidFill>
                  <a:schemeClr val="accent2">
                    <a:lumMod val="60000"/>
                    <a:lumOff val="40000"/>
                  </a:schemeClr>
                </a:solidFill>
              </a:rPr>
              <a:t>                           </a:t>
            </a:r>
            <a:br>
              <a:rPr lang="fa-IR" dirty="0">
                <a:solidFill>
                  <a:schemeClr val="accent2">
                    <a:lumMod val="60000"/>
                    <a:lumOff val="40000"/>
                  </a:schemeClr>
                </a:solidFill>
              </a:rPr>
            </a:br>
            <a:r>
              <a:rPr lang="fa-IR" dirty="0">
                <a:solidFill>
                  <a:schemeClr val="accent2">
                    <a:lumMod val="60000"/>
                    <a:lumOff val="40000"/>
                  </a:schemeClr>
                </a:solidFill>
              </a:rPr>
              <a:t>                            ارائه دهنده:زهرا عیوضی</a:t>
            </a:r>
            <a:br>
              <a:rPr lang="fa-IR" dirty="0">
                <a:solidFill>
                  <a:schemeClr val="accent2">
                    <a:lumMod val="60000"/>
                    <a:lumOff val="40000"/>
                  </a:schemeClr>
                </a:solidFill>
              </a:rPr>
            </a:br>
            <a:r>
              <a:rPr lang="fa-IR" dirty="0">
                <a:solidFill>
                  <a:schemeClr val="accent2">
                    <a:lumMod val="60000"/>
                    <a:lumOff val="40000"/>
                  </a:schemeClr>
                </a:solidFill>
              </a:rPr>
              <a:t>                                  </a:t>
            </a:r>
            <a:br>
              <a:rPr lang="fa-IR" dirty="0">
                <a:solidFill>
                  <a:schemeClr val="accent2">
                    <a:lumMod val="60000"/>
                    <a:lumOff val="40000"/>
                  </a:schemeClr>
                </a:solidFill>
              </a:rPr>
            </a:br>
            <a:r>
              <a:rPr lang="fa-IR" dirty="0">
                <a:solidFill>
                  <a:schemeClr val="accent2">
                    <a:lumMod val="60000"/>
                    <a:lumOff val="40000"/>
                  </a:schemeClr>
                </a:solidFill>
              </a:rPr>
              <a:t>                                  اردیبهشت 92</a:t>
            </a:r>
          </a:p>
        </p:txBody>
      </p:sp>
    </p:spTree>
    <p:extLst>
      <p:ext uri="{BB962C8B-B14F-4D97-AF65-F5344CB8AC3E}">
        <p14:creationId xmlns:p14="http://schemas.microsoft.com/office/powerpoint/2010/main" val="286471754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6858000"/>
          </a:xfrm>
        </p:spPr>
        <p:txBody>
          <a:bodyPr/>
          <a:lstStyle/>
          <a:p>
            <a:pPr algn="r"/>
            <a:br>
              <a:rPr lang="fa-IR" sz="1800" b="1" dirty="0">
                <a:solidFill>
                  <a:prstClr val="black"/>
                </a:solidFill>
                <a:effectLst>
                  <a:reflection blurRad="6350" stA="55000" endA="300" endPos="45500" dir="5400000" sy="-100000" algn="bl" rotWithShape="0"/>
                </a:effectLst>
                <a:latin typeface="Arial" pitchFamily="34" charset="0"/>
                <a:cs typeface="Arial" pitchFamily="34" charset="0"/>
              </a:rPr>
            </a:br>
            <a:r>
              <a:rPr lang="fa-IR" sz="1800" b="1" dirty="0">
                <a:solidFill>
                  <a:prstClr val="black"/>
                </a:solidFill>
                <a:effectLst>
                  <a:reflection blurRad="6350" stA="55000" endA="300" endPos="45500" dir="5400000" sy="-100000" algn="bl" rotWithShape="0"/>
                </a:effectLst>
                <a:latin typeface="Arial" pitchFamily="34" charset="0"/>
                <a:cs typeface="Arial" pitchFamily="34" charset="0"/>
              </a:rPr>
              <a:t>            </a:t>
            </a:r>
            <a:r>
              <a:rPr lang="fa-IR" sz="4000" b="1" dirty="0">
                <a:ln w="1905"/>
                <a:solidFill>
                  <a:schemeClr val="bg1">
                    <a:lumMod val="85000"/>
                  </a:schemeClr>
                </a:solidFill>
                <a:effectLst>
                  <a:innerShdw blurRad="69850" dist="43180" dir="5400000">
                    <a:srgbClr val="000000">
                      <a:alpha val="65000"/>
                    </a:srgbClr>
                  </a:innerShdw>
                </a:effectLst>
                <a:latin typeface="Arial" pitchFamily="34" charset="0"/>
                <a:cs typeface="Arial" pitchFamily="34" charset="0"/>
              </a:rPr>
              <a:t>مقررات حسابداری:دیدگاه های موافق</a:t>
            </a:r>
            <a:br>
              <a:rPr lang="fa-IR" dirty="0"/>
            </a:br>
            <a:br>
              <a:rPr lang="fa-IR" dirty="0"/>
            </a:br>
            <a:br>
              <a:rPr lang="fa-IR" dirty="0"/>
            </a:br>
            <a:r>
              <a:rPr lang="fa-IR" dirty="0"/>
              <a:t>                   </a:t>
            </a:r>
            <a:endParaRPr lang="fa-IR" dirty="0">
              <a:solidFill>
                <a:schemeClr val="accent2">
                  <a:lumMod val="40000"/>
                  <a:lumOff val="60000"/>
                </a:schemeClr>
              </a:solidFill>
            </a:endParaRPr>
          </a:p>
        </p:txBody>
      </p:sp>
      <p:sp>
        <p:nvSpPr>
          <p:cNvPr id="3" name="Subtitle 2"/>
          <p:cNvSpPr txBox="1">
            <a:spLocks/>
          </p:cNvSpPr>
          <p:nvPr/>
        </p:nvSpPr>
        <p:spPr>
          <a:xfrm>
            <a:off x="9558302" y="1888089"/>
            <a:ext cx="1981200" cy="2664296"/>
          </a:xfrm>
          <a:prstGeom prst="rect">
            <a:avLst/>
          </a:prstGeom>
        </p:spPr>
        <p:txBody>
          <a:bodyPr vert="horz" lIns="91440" tIns="45720" rIns="91440" bIns="45720" rtlCol="0">
            <a:noAutofit/>
          </a:bodyPr>
          <a:lstStyle>
            <a:lvl1pPr marL="0" indent="0" algn="l" defTabSz="914400" rtl="1"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a:r>
              <a:rPr lang="fa-IR" sz="3200" b="1" dirty="0">
                <a:solidFill>
                  <a:schemeClr val="bg2">
                    <a:lumMod val="75000"/>
                  </a:schemeClr>
                </a:solidFill>
                <a:latin typeface="Arial" pitchFamily="34" charset="0"/>
                <a:cs typeface="Arial" pitchFamily="34" charset="0"/>
              </a:rPr>
              <a:t>دلایل دیدگاههای موافق با تدوین مقررات   </a:t>
            </a:r>
          </a:p>
        </p:txBody>
      </p:sp>
      <p:sp>
        <p:nvSpPr>
          <p:cNvPr id="5" name="Right Brace 4"/>
          <p:cNvSpPr/>
          <p:nvPr/>
        </p:nvSpPr>
        <p:spPr>
          <a:xfrm>
            <a:off x="9094163" y="1664804"/>
            <a:ext cx="288032" cy="3528392"/>
          </a:xfrm>
          <a:prstGeom prst="rightBrace">
            <a:avLst/>
          </a:prstGeom>
          <a:noFill/>
          <a:ln w="9525" cap="flat" cmpd="sng" algn="ctr">
            <a:solidFill>
              <a:srgbClr val="4E67C8"/>
            </a:solidFill>
            <a:prstDash val="solid"/>
          </a:ln>
          <a:effectLst/>
        </p:spPr>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prstClr val="black"/>
              </a:solidFill>
              <a:effectLst/>
              <a:uLnTx/>
              <a:uFillTx/>
              <a:latin typeface="Trebuchet MS"/>
              <a:cs typeface="Tahoma" panose="020B0604030504040204" pitchFamily="34" charset="0"/>
            </a:endParaRPr>
          </a:p>
        </p:txBody>
      </p:sp>
      <p:sp>
        <p:nvSpPr>
          <p:cNvPr id="2" name="Rectangle 1"/>
          <p:cNvSpPr/>
          <p:nvPr/>
        </p:nvSpPr>
        <p:spPr>
          <a:xfrm>
            <a:off x="3048000" y="1843951"/>
            <a:ext cx="6096000" cy="2708434"/>
          </a:xfrm>
          <a:prstGeom prst="rect">
            <a:avLst/>
          </a:prstGeom>
        </p:spPr>
        <p:txBody>
          <a:bodyPr>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fa-IR" sz="3400" b="1" i="0" u="none" strike="noStrike" kern="0" cap="all" spc="0" normalizeH="0" baseline="0" noProof="0" dirty="0">
                <a:ln w="9000" cmpd="sng">
                  <a:solidFill>
                    <a:srgbClr val="5DCEAF">
                      <a:shade val="50000"/>
                      <a:satMod val="120000"/>
                    </a:srgbClr>
                  </a:solidFill>
                  <a:prstDash val="solid"/>
                </a:ln>
                <a:solidFill>
                  <a:srgbClr val="F2B97A"/>
                </a:solidFill>
                <a:effectLst>
                  <a:reflection blurRad="12700" stA="28000" endPos="45000" dist="1000" dir="5400000" sy="-100000" algn="bl" rotWithShape="0"/>
                </a:effectLst>
                <a:uLnTx/>
                <a:uFillTx/>
                <a:latin typeface="Arial" pitchFamily="34" charset="0"/>
                <a:cs typeface="Arial" pitchFamily="34" charset="0"/>
              </a:rPr>
              <a:t>1)ناتوان ماندن بازار                </a:t>
            </a:r>
            <a:br>
              <a:rPr kumimoji="0" lang="fa-IR" sz="3400" b="1" i="0" u="none" strike="noStrike" kern="0" cap="all" spc="0" normalizeH="0" baseline="0" noProof="0" dirty="0">
                <a:ln w="9000" cmpd="sng">
                  <a:solidFill>
                    <a:srgbClr val="5DCEAF">
                      <a:shade val="50000"/>
                      <a:satMod val="120000"/>
                    </a:srgbClr>
                  </a:solidFill>
                  <a:prstDash val="solid"/>
                </a:ln>
                <a:solidFill>
                  <a:srgbClr val="F2B97A"/>
                </a:solidFill>
                <a:effectLst>
                  <a:reflection blurRad="12700" stA="28000" endPos="45000" dist="1000" dir="5400000" sy="-100000" algn="bl" rotWithShape="0"/>
                </a:effectLst>
                <a:uLnTx/>
                <a:uFillTx/>
                <a:latin typeface="Arial" pitchFamily="34" charset="0"/>
                <a:cs typeface="Arial" pitchFamily="34" charset="0"/>
              </a:rPr>
            </a:br>
            <a:r>
              <a:rPr kumimoji="0" lang="fa-IR" sz="3400" b="1" i="0" u="none" strike="noStrike" kern="0" cap="all" spc="0" normalizeH="0" baseline="0" noProof="0" dirty="0">
                <a:ln w="9000" cmpd="sng">
                  <a:solidFill>
                    <a:srgbClr val="5DCEAF">
                      <a:shade val="50000"/>
                      <a:satMod val="120000"/>
                    </a:srgbClr>
                  </a:solidFill>
                  <a:prstDash val="solid"/>
                </a:ln>
                <a:solidFill>
                  <a:srgbClr val="F2B97A"/>
                </a:solidFill>
                <a:effectLst>
                  <a:reflection blurRad="12700" stA="28000" endPos="45000" dist="1000" dir="5400000" sy="-100000" algn="bl" rotWithShape="0"/>
                </a:effectLst>
                <a:uLnTx/>
                <a:uFillTx/>
                <a:latin typeface="Arial" pitchFamily="34" charset="0"/>
                <a:cs typeface="Arial" pitchFamily="34" charset="0"/>
              </a:rPr>
              <a:t>2)کالاهای عمومی و سواری</a:t>
            </a:r>
            <a:r>
              <a:rPr kumimoji="0" lang="fa-IR" sz="3400" b="1" i="0" u="none" strike="noStrike" kern="0" cap="all" spc="0" normalizeH="0" noProof="0" dirty="0">
                <a:ln w="9000" cmpd="sng">
                  <a:solidFill>
                    <a:srgbClr val="5DCEAF">
                      <a:shade val="50000"/>
                      <a:satMod val="120000"/>
                    </a:srgbClr>
                  </a:solidFill>
                  <a:prstDash val="solid"/>
                </a:ln>
                <a:solidFill>
                  <a:srgbClr val="F2B97A"/>
                </a:solidFill>
                <a:effectLst>
                  <a:reflection blurRad="12700" stA="28000" endPos="45000" dist="1000" dir="5400000" sy="-100000" algn="bl" rotWithShape="0"/>
                </a:effectLst>
                <a:uLnTx/>
                <a:uFillTx/>
                <a:latin typeface="Arial" pitchFamily="34" charset="0"/>
                <a:cs typeface="Arial" pitchFamily="34" charset="0"/>
              </a:rPr>
              <a:t>  </a:t>
            </a:r>
          </a:p>
          <a:p>
            <a:pPr marL="0" marR="0" lvl="0" indent="0" algn="r" defTabSz="914400" eaLnBrk="1" fontAlgn="auto" latinLnBrk="0" hangingPunct="1">
              <a:lnSpc>
                <a:spcPct val="100000"/>
              </a:lnSpc>
              <a:spcBef>
                <a:spcPts val="0"/>
              </a:spcBef>
              <a:spcAft>
                <a:spcPts val="0"/>
              </a:spcAft>
              <a:buClrTx/>
              <a:buSzTx/>
              <a:buFontTx/>
              <a:buNone/>
              <a:tabLst/>
              <a:defRPr/>
            </a:pPr>
            <a:r>
              <a:rPr lang="fa-IR" sz="3400" b="1" kern="0" cap="all" noProof="0" dirty="0">
                <a:ln w="9000" cmpd="sng">
                  <a:solidFill>
                    <a:srgbClr val="5DCEAF">
                      <a:shade val="50000"/>
                      <a:satMod val="120000"/>
                    </a:srgbClr>
                  </a:solidFill>
                  <a:prstDash val="solid"/>
                </a:ln>
                <a:solidFill>
                  <a:srgbClr val="F2B97A"/>
                </a:solidFill>
                <a:effectLst>
                  <a:reflection blurRad="12700" stA="28000" endPos="45000" dist="1000" dir="5400000" sy="-100000" algn="bl" rotWithShape="0"/>
                </a:effectLst>
                <a:latin typeface="Arial" pitchFamily="34" charset="0"/>
                <a:cs typeface="Arial" pitchFamily="34" charset="0"/>
              </a:rPr>
              <a:t>   </a:t>
            </a:r>
            <a:r>
              <a:rPr kumimoji="0" lang="fa-IR" sz="3400" b="1" i="0" u="none" strike="noStrike" kern="0" cap="all" spc="0" normalizeH="0" baseline="0" noProof="0" dirty="0">
                <a:ln w="9000" cmpd="sng">
                  <a:solidFill>
                    <a:srgbClr val="5DCEAF">
                      <a:shade val="50000"/>
                      <a:satMod val="120000"/>
                    </a:srgbClr>
                  </a:solidFill>
                  <a:prstDash val="solid"/>
                </a:ln>
                <a:solidFill>
                  <a:srgbClr val="F2B97A"/>
                </a:solidFill>
                <a:effectLst>
                  <a:reflection blurRad="12700" stA="28000" endPos="45000" dist="1000" dir="5400000" sy="-100000" algn="bl" rotWithShape="0"/>
                </a:effectLst>
                <a:uLnTx/>
                <a:uFillTx/>
                <a:latin typeface="Arial" pitchFamily="34" charset="0"/>
                <a:cs typeface="Arial" pitchFamily="34" charset="0"/>
              </a:rPr>
              <a:t>مجانی   </a:t>
            </a:r>
            <a:br>
              <a:rPr kumimoji="0" lang="fa-IR" sz="3400" b="1" i="0" u="none" strike="noStrike" kern="0" cap="all" spc="0" normalizeH="0" baseline="0" noProof="0" dirty="0">
                <a:ln w="9000" cmpd="sng">
                  <a:solidFill>
                    <a:srgbClr val="5DCEAF">
                      <a:shade val="50000"/>
                      <a:satMod val="120000"/>
                    </a:srgbClr>
                  </a:solidFill>
                  <a:prstDash val="solid"/>
                </a:ln>
                <a:solidFill>
                  <a:srgbClr val="F2B97A"/>
                </a:solidFill>
                <a:effectLst>
                  <a:reflection blurRad="12700" stA="28000" endPos="45000" dist="1000" dir="5400000" sy="-100000" algn="bl" rotWithShape="0"/>
                </a:effectLst>
                <a:uLnTx/>
                <a:uFillTx/>
                <a:latin typeface="Arial" pitchFamily="34" charset="0"/>
                <a:cs typeface="Arial" pitchFamily="34" charset="0"/>
              </a:rPr>
            </a:br>
            <a:r>
              <a:rPr kumimoji="0" lang="fa-IR" sz="3400" b="1" i="0" u="none" strike="noStrike" kern="0" cap="all" spc="0" normalizeH="0" baseline="0" noProof="0" dirty="0">
                <a:ln w="9000" cmpd="sng">
                  <a:solidFill>
                    <a:srgbClr val="5DCEAF">
                      <a:shade val="50000"/>
                      <a:satMod val="120000"/>
                    </a:srgbClr>
                  </a:solidFill>
                  <a:prstDash val="solid"/>
                </a:ln>
                <a:solidFill>
                  <a:srgbClr val="F2B97A"/>
                </a:solidFill>
                <a:effectLst>
                  <a:reflection blurRad="12700" stA="28000" endPos="45000" dist="1000" dir="5400000" sy="-100000" algn="bl" rotWithShape="0"/>
                </a:effectLst>
                <a:uLnTx/>
                <a:uFillTx/>
                <a:latin typeface="Arial" pitchFamily="34" charset="0"/>
                <a:cs typeface="Arial" pitchFamily="34" charset="0"/>
              </a:rPr>
              <a:t>3)قابل اعتماد بودن و قابل مقایسه </a:t>
            </a:r>
          </a:p>
          <a:p>
            <a:pPr marL="0" marR="0" lvl="0" indent="0" algn="r" defTabSz="914400" eaLnBrk="1" fontAlgn="auto" latinLnBrk="0" hangingPunct="1">
              <a:lnSpc>
                <a:spcPct val="100000"/>
              </a:lnSpc>
              <a:spcBef>
                <a:spcPts val="0"/>
              </a:spcBef>
              <a:spcAft>
                <a:spcPts val="0"/>
              </a:spcAft>
              <a:buClrTx/>
              <a:buSzTx/>
              <a:buFontTx/>
              <a:buNone/>
              <a:tabLst/>
              <a:defRPr/>
            </a:pPr>
            <a:r>
              <a:rPr lang="fa-IR" sz="3400" b="1" kern="0" cap="all" noProof="0" dirty="0">
                <a:ln w="9000" cmpd="sng">
                  <a:solidFill>
                    <a:srgbClr val="5DCEAF">
                      <a:shade val="50000"/>
                      <a:satMod val="120000"/>
                    </a:srgbClr>
                  </a:solidFill>
                  <a:prstDash val="solid"/>
                </a:ln>
                <a:solidFill>
                  <a:srgbClr val="F2B97A"/>
                </a:solidFill>
                <a:effectLst>
                  <a:reflection blurRad="12700" stA="28000" endPos="45000" dist="1000" dir="5400000" sy="-100000" algn="bl" rotWithShape="0"/>
                </a:effectLst>
                <a:latin typeface="Arial" pitchFamily="34" charset="0"/>
                <a:cs typeface="Arial" pitchFamily="34" charset="0"/>
              </a:rPr>
              <a:t>   </a:t>
            </a:r>
            <a:r>
              <a:rPr kumimoji="0" lang="fa-IR" sz="3400" b="1" i="0" u="none" strike="noStrike" kern="0" cap="all" spc="0" normalizeH="0" baseline="0" noProof="0" dirty="0">
                <a:ln w="9000" cmpd="sng">
                  <a:solidFill>
                    <a:srgbClr val="5DCEAF">
                      <a:shade val="50000"/>
                      <a:satMod val="120000"/>
                    </a:srgbClr>
                  </a:solidFill>
                  <a:prstDash val="solid"/>
                </a:ln>
                <a:solidFill>
                  <a:srgbClr val="F2B97A"/>
                </a:solidFill>
                <a:effectLst>
                  <a:reflection blurRad="12700" stA="28000" endPos="45000" dist="1000" dir="5400000" sy="-100000" algn="bl" rotWithShape="0"/>
                </a:effectLst>
                <a:uLnTx/>
                <a:uFillTx/>
                <a:latin typeface="Arial" pitchFamily="34" charset="0"/>
                <a:cs typeface="Arial" pitchFamily="34" charset="0"/>
              </a:rPr>
              <a:t>بودن اطلاعات</a:t>
            </a:r>
            <a:endParaRPr kumimoji="0" lang="fa-IR" sz="3400" b="0" i="0" u="none" strike="noStrike" kern="0" cap="none" spc="0" normalizeH="0" baseline="0" noProof="0" dirty="0">
              <a:ln>
                <a:noFill/>
              </a:ln>
              <a:solidFill>
                <a:srgbClr val="F2B97A"/>
              </a:solidFill>
              <a:effectLst/>
              <a:uLnTx/>
              <a:uFillTx/>
            </a:endParaRPr>
          </a:p>
        </p:txBody>
      </p:sp>
      <p:sp>
        <p:nvSpPr>
          <p:cNvPr id="6" name="TextBox 5">
            <a:extLst>
              <a:ext uri="{FF2B5EF4-FFF2-40B4-BE49-F238E27FC236}">
                <a16:creationId xmlns:a16="http://schemas.microsoft.com/office/drawing/2014/main" id="{CCDE8778-E7A7-4642-AABF-F80098D632AF}"/>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14847497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69626" y="269822"/>
            <a:ext cx="11227633" cy="6588177"/>
          </a:xfrm>
        </p:spPr>
        <p:txBody>
          <a:bodyPr>
            <a:normAutofit fontScale="90000"/>
          </a:bodyPr>
          <a:lstStyle/>
          <a:p>
            <a:pPr algn="r" defTabSz="914400">
              <a:spcBef>
                <a:spcPct val="20000"/>
              </a:spcBef>
              <a:spcAft>
                <a:spcPts val="300"/>
              </a:spcAft>
              <a:buClr>
                <a:srgbClr val="F14124">
                  <a:lumMod val="75000"/>
                </a:srgbClr>
              </a:buClr>
              <a:buSzPct val="130000"/>
            </a:pPr>
            <a:r>
              <a:rPr lang="fa-IR" sz="4400" b="1" dirty="0">
                <a:ln w="11430"/>
                <a:solidFill>
                  <a:srgbClr val="00B050"/>
                </a:solidFill>
                <a:effectLst>
                  <a:outerShdw blurRad="80000" dist="40000" dir="5040000" algn="tl">
                    <a:srgbClr val="000000">
                      <a:alpha val="30000"/>
                    </a:srgbClr>
                  </a:outerShdw>
                </a:effectLst>
                <a:latin typeface="Arial" pitchFamily="34" charset="0"/>
                <a:cs typeface="Arial" pitchFamily="34" charset="0"/>
              </a:rPr>
              <a:t>ناتوان ماندن بازار</a:t>
            </a:r>
            <a:br>
              <a:rPr lang="fa-IR" dirty="0"/>
            </a:br>
            <a:r>
              <a:rPr lang="fa-IR" sz="3100" b="1" dirty="0">
                <a:solidFill>
                  <a:srgbClr val="F2B97A"/>
                </a:solidFill>
                <a:latin typeface="Arial" pitchFamily="34" charset="0"/>
                <a:cs typeface="Arial" pitchFamily="34" charset="0"/>
              </a:rPr>
              <a:t>از نظر حسابداری چنین به نظر می رسد که تدوین مقررات لازم باشد . زیرا تصور بر این است که بازار نتوانسته است از نظر جامعه مقدار اطلاعات مطلوب ارائه نماید . از این رو برای تامین ((منافع عموم مردم )) نیاز به مقررات  است . باتوجه به تدوین برخی مقررات توسط دولت و تشکیل کمیسیون قانون تجارت فدارال کنونی موجب افزایش انحصار اطلاعات گردیدو نبودن رقابت و وجود شرکت های انحصاری باعث شد قیمت ها بالبرود . تقاضا کم شود . و بازار از این دیدگاه ناتوان مانده که نتوانسته است مقدار مطلوب کالا به بازارعرضه  نماید .به بیان کلی گفته می شود زمانی پدیده نامتقارن بودن اطلاعات  به وجود می آید که یکی از طرف های معامله پیش از دیگری اطلاعات داشته باشد و می توان پیش بینی کرد که یکی از نتیجه های الزامی همانا ناتوان ماندن بازار باشد . </a:t>
            </a:r>
            <a:br>
              <a:rPr lang="en-GB" sz="3200" dirty="0"/>
            </a:br>
            <a:br>
              <a:rPr lang="fa-IR" dirty="0"/>
            </a:br>
            <a:br>
              <a:rPr lang="fa-IR" dirty="0"/>
            </a:br>
            <a:r>
              <a:rPr lang="fa-IR" dirty="0"/>
              <a:t>                   </a:t>
            </a:r>
            <a:endParaRPr lang="fa-IR" dirty="0">
              <a:solidFill>
                <a:schemeClr val="accent2">
                  <a:lumMod val="40000"/>
                  <a:lumOff val="60000"/>
                </a:schemeClr>
              </a:solidFill>
            </a:endParaRPr>
          </a:p>
        </p:txBody>
      </p:sp>
    </p:spTree>
    <p:extLst>
      <p:ext uri="{BB962C8B-B14F-4D97-AF65-F5344CB8AC3E}">
        <p14:creationId xmlns:p14="http://schemas.microsoft.com/office/powerpoint/2010/main" val="2282293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14596" y="0"/>
            <a:ext cx="11242623" cy="6858000"/>
          </a:xfrm>
        </p:spPr>
        <p:txBody>
          <a:bodyPr>
            <a:normAutofit fontScale="90000"/>
          </a:bodyPr>
          <a:lstStyle/>
          <a:p>
            <a:pPr lvl="0" algn="r" defTabSz="914400">
              <a:spcBef>
                <a:spcPct val="20000"/>
              </a:spcBef>
              <a:spcAft>
                <a:spcPts val="300"/>
              </a:spcAft>
              <a:buClr>
                <a:srgbClr val="F14124">
                  <a:lumMod val="75000"/>
                </a:srgbClr>
              </a:buClr>
              <a:buSzPct val="130000"/>
            </a:pPr>
            <a:br>
              <a:rPr lang="fa-IR" dirty="0"/>
            </a:br>
            <a:r>
              <a:rPr lang="fa-IR" sz="4000" b="1" dirty="0">
                <a:ln w="1905"/>
                <a:solidFill>
                  <a:schemeClr val="bg1">
                    <a:lumMod val="75000"/>
                  </a:schemeClr>
                </a:solidFill>
                <a:effectLst>
                  <a:innerShdw blurRad="69850" dist="43180" dir="5400000">
                    <a:srgbClr val="000000">
                      <a:alpha val="65000"/>
                    </a:srgbClr>
                  </a:innerShdw>
                </a:effectLst>
                <a:latin typeface="Arial" pitchFamily="34" charset="0"/>
                <a:cs typeface="Arial" pitchFamily="34" charset="0"/>
              </a:rPr>
              <a:t>کالاهای عمومی و سواری مجانی</a:t>
            </a:r>
            <a:br>
              <a:rPr lang="fa-IR" dirty="0"/>
            </a:br>
            <a:br>
              <a:rPr lang="fa-IR" dirty="0"/>
            </a:br>
            <a:r>
              <a:rPr lang="fa-IR" sz="3200" dirty="0">
                <a:solidFill>
                  <a:srgbClr val="F2B97A"/>
                </a:solidFill>
                <a:latin typeface="Arial" pitchFamily="34" charset="0"/>
                <a:cs typeface="Arial" pitchFamily="34" charset="0"/>
              </a:rPr>
              <a:t>تعریف کالای عمومی:کالایی که هر یک از افراد جامعه می تواند از آن لذت ببرد،بدون اینکه بر لذتی که دیگران از این کالا می برند،اثر بگذارد.دفاع ملی نمونه کلاسیک از این نوع کالاست.و همچنین باتوجه به اینکه نمیتوان آنرا در بازار به راحتی داد و ستد کرد</a:t>
            </a:r>
            <a:br>
              <a:rPr lang="fa-IR" sz="3200" dirty="0">
                <a:solidFill>
                  <a:srgbClr val="F2B97A"/>
                </a:solidFill>
                <a:latin typeface="Arial" pitchFamily="34" charset="0"/>
                <a:cs typeface="Arial" pitchFamily="34" charset="0"/>
              </a:rPr>
            </a:br>
            <a:r>
              <a:rPr lang="fa-IR" sz="3200" dirty="0">
                <a:solidFill>
                  <a:srgbClr val="F2B97A"/>
                </a:solidFill>
                <a:latin typeface="Arial" pitchFamily="34" charset="0"/>
                <a:cs typeface="Arial" pitchFamily="34" charset="0"/>
              </a:rPr>
              <a:t> دولت بر این نوع کالاها مدیریت می نماید. </a:t>
            </a:r>
            <a:br>
              <a:rPr lang="fa-IR" sz="3200" dirty="0">
                <a:solidFill>
                  <a:srgbClr val="F2B97A"/>
                </a:solidFill>
                <a:latin typeface="Arial" pitchFamily="34" charset="0"/>
                <a:cs typeface="Arial" pitchFamily="34" charset="0"/>
              </a:rPr>
            </a:br>
            <a:br>
              <a:rPr lang="fa-IR" sz="3200" dirty="0">
                <a:solidFill>
                  <a:srgbClr val="F2B97A"/>
                </a:solidFill>
                <a:latin typeface="Arial" pitchFamily="34" charset="0"/>
                <a:cs typeface="Arial" pitchFamily="34" charset="0"/>
              </a:rPr>
            </a:br>
            <a:r>
              <a:rPr lang="fa-IR" sz="3200" dirty="0">
                <a:solidFill>
                  <a:srgbClr val="F2B97A"/>
                </a:solidFill>
                <a:latin typeface="Arial" pitchFamily="34" charset="0"/>
                <a:cs typeface="Arial" pitchFamily="34" charset="0"/>
              </a:rPr>
              <a:t>اطلاعات حسابداری را یک کالای عمومی می دانند چرا که آن میتواند بدون هیچ هزینه ای از یک شخص به شخص دیگری منتقل شود کسانی که کالاهای عمومی را بدون پرداخت هیچ مبلغی به مصرف می رسانند به اصطلاح کسانی هستند که (سواری مجانی)میگیرند.</a:t>
            </a:r>
            <a:br>
              <a:rPr lang="fa-IR" sz="3000" dirty="0">
                <a:solidFill>
                  <a:prstClr val="black"/>
                </a:solidFill>
                <a:latin typeface="Arial" pitchFamily="34" charset="0"/>
                <a:cs typeface="Arial" pitchFamily="34" charset="0"/>
              </a:rPr>
            </a:br>
            <a:r>
              <a:rPr lang="fa-IR" dirty="0"/>
              <a:t>               </a:t>
            </a:r>
            <a:endParaRPr lang="fa-IR" dirty="0">
              <a:solidFill>
                <a:schemeClr val="accent2">
                  <a:lumMod val="40000"/>
                  <a:lumOff val="60000"/>
                </a:schemeClr>
              </a:solidFill>
            </a:endParaRPr>
          </a:p>
        </p:txBody>
      </p:sp>
    </p:spTree>
    <p:extLst>
      <p:ext uri="{BB962C8B-B14F-4D97-AF65-F5344CB8AC3E}">
        <p14:creationId xmlns:p14="http://schemas.microsoft.com/office/powerpoint/2010/main" val="2095833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19724" y="0"/>
            <a:ext cx="11272603" cy="6858000"/>
          </a:xfrm>
        </p:spPr>
        <p:txBody>
          <a:bodyPr/>
          <a:lstStyle/>
          <a:p>
            <a:pPr algn="r"/>
            <a:br>
              <a:rPr lang="fa-IR" dirty="0"/>
            </a:br>
            <a:br>
              <a:rPr lang="fa-IR" dirty="0"/>
            </a:br>
            <a:r>
              <a:rPr lang="fa-IR" sz="3200" b="1" dirty="0">
                <a:ln w="1905"/>
                <a:solidFill>
                  <a:srgbClr val="F2B97A"/>
                </a:solidFill>
                <a:effectLst>
                  <a:innerShdw blurRad="69850" dist="43180" dir="5400000">
                    <a:srgbClr val="000000">
                      <a:alpha val="65000"/>
                    </a:srgbClr>
                  </a:innerShdw>
                </a:effectLst>
                <a:latin typeface="Trebuchet MS"/>
                <a:cs typeface="Arial" pitchFamily="34" charset="0"/>
              </a:rPr>
              <a:t>به هر حال اگر اطلاعات حسابداری یک کالای عمومی قلمداد شود،در آن صورت شرکتها دیگر انگیزه قوی نخواهند داشت تا اطلاعات حسابداری مربوط به خود را تولید و عرضه نمایند در نتیجه بازار عاری از مقررات، اطلاعات حسابداری را به مقدار لازم تولید و عرضه نمی نماید برای اینکه بتوان چنین اطمینانی داد که تقاضای واقعی برای اطلاعات حسابداری تامین میشود سازمانهای قانونگذار دخالت نموده و شرکتها را ملزم به ارائه گزارشات می نمایند. </a:t>
            </a:r>
            <a:br>
              <a:rPr lang="fa-IR" dirty="0"/>
            </a:br>
            <a:br>
              <a:rPr lang="fa-IR" dirty="0"/>
            </a:br>
            <a:r>
              <a:rPr lang="fa-IR" dirty="0"/>
              <a:t>                   </a:t>
            </a:r>
            <a:endParaRPr lang="fa-IR" dirty="0">
              <a:solidFill>
                <a:schemeClr val="accent2">
                  <a:lumMod val="40000"/>
                  <a:lumOff val="60000"/>
                </a:schemeClr>
              </a:solidFill>
            </a:endParaRPr>
          </a:p>
        </p:txBody>
      </p:sp>
    </p:spTree>
    <p:extLst>
      <p:ext uri="{BB962C8B-B14F-4D97-AF65-F5344CB8AC3E}">
        <p14:creationId xmlns:p14="http://schemas.microsoft.com/office/powerpoint/2010/main" val="22148470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39646" y="0"/>
            <a:ext cx="11257613" cy="6858000"/>
          </a:xfrm>
        </p:spPr>
        <p:txBody>
          <a:bodyPr/>
          <a:lstStyle/>
          <a:p>
            <a:pPr lvl="0" algn="r" defTabSz="914400">
              <a:spcBef>
                <a:spcPct val="20000"/>
              </a:spcBef>
              <a:spcAft>
                <a:spcPts val="300"/>
              </a:spcAft>
              <a:buClr>
                <a:srgbClr val="F14124">
                  <a:lumMod val="75000"/>
                </a:srgbClr>
              </a:buClr>
              <a:buSzPct val="130000"/>
            </a:pPr>
            <a:br>
              <a:rPr lang="fa-IR" dirty="0"/>
            </a:br>
            <a:r>
              <a:rPr lang="fa-IR" sz="4000" b="1" dirty="0">
                <a:ln w="1905"/>
                <a:solidFill>
                  <a:schemeClr val="bg1">
                    <a:lumMod val="75000"/>
                  </a:schemeClr>
                </a:solidFill>
                <a:effectLst>
                  <a:innerShdw blurRad="69850" dist="43180" dir="5400000">
                    <a:srgbClr val="000000">
                      <a:alpha val="65000"/>
                    </a:srgbClr>
                  </a:innerShdw>
                </a:effectLst>
                <a:latin typeface="Arial" pitchFamily="34" charset="0"/>
                <a:cs typeface="Arial" pitchFamily="34" charset="0"/>
              </a:rPr>
              <a:t>قابل اعتماد بودن و قابل مقایسه بودن اطلاعات</a:t>
            </a:r>
            <a:br>
              <a:rPr lang="fa-IR" sz="4000" b="1" dirty="0">
                <a:ln w="1905"/>
                <a:solidFill>
                  <a:schemeClr val="bg1">
                    <a:lumMod val="75000"/>
                  </a:schemeClr>
                </a:solidFill>
                <a:effectLst>
                  <a:innerShdw blurRad="69850" dist="43180" dir="5400000">
                    <a:srgbClr val="000000">
                      <a:alpha val="65000"/>
                    </a:srgbClr>
                  </a:innerShdw>
                </a:effectLst>
                <a:latin typeface="Arial" pitchFamily="34" charset="0"/>
                <a:cs typeface="Arial" pitchFamily="34" charset="0"/>
              </a:rPr>
            </a:br>
            <a:br>
              <a:rPr lang="fa-IR" dirty="0"/>
            </a:br>
            <a:r>
              <a:rPr lang="fa-IR" sz="3200" b="1" dirty="0">
                <a:solidFill>
                  <a:srgbClr val="F2B97A"/>
                </a:solidFill>
                <a:latin typeface="Arial" pitchFamily="34" charset="0"/>
                <a:cs typeface="Arial" pitchFamily="34" charset="0"/>
              </a:rPr>
              <a:t>دلیل دیگر برای وجود مقررات ،(همسانی) است زیرا از این طریق میتوان  صورتهای مالی واطلاعات افشا شده را با هم مقایسه کرد.زیرا همسانی صورتهای مالی باعث میشود که بتوان براحتی شرکتها را با هم مقایسه کرد ودر نتیجه هزینه هایی را که استفاده کنندگان از صورتهای مالی برای گردآوری اطلاعات متحمل میشوند را کاهش داد. و همچنین محدود کردن آزادی عمل مدیر میتواند موجب افزایش اعتمادی شود که استفاده کنندگان از اطلاعات دارند و می توانند از این گزارش ها اطلاعات قابل اتکا بدست آورند.  </a:t>
            </a:r>
            <a:br>
              <a:rPr lang="fa-IR" sz="3200" dirty="0">
                <a:solidFill>
                  <a:prstClr val="black"/>
                </a:solidFill>
                <a:latin typeface="Arial" pitchFamily="34" charset="0"/>
                <a:cs typeface="Arial" pitchFamily="34" charset="0"/>
              </a:rPr>
            </a:br>
            <a:br>
              <a:rPr lang="fa-IR" dirty="0"/>
            </a:br>
            <a:r>
              <a:rPr lang="fa-IR" dirty="0"/>
              <a:t>                   </a:t>
            </a:r>
            <a:endParaRPr lang="fa-IR" dirty="0">
              <a:solidFill>
                <a:schemeClr val="accent2">
                  <a:lumMod val="40000"/>
                  <a:lumOff val="60000"/>
                </a:schemeClr>
              </a:solidFill>
            </a:endParaRPr>
          </a:p>
        </p:txBody>
      </p:sp>
    </p:spTree>
    <p:extLst>
      <p:ext uri="{BB962C8B-B14F-4D97-AF65-F5344CB8AC3E}">
        <p14:creationId xmlns:p14="http://schemas.microsoft.com/office/powerpoint/2010/main" val="2106509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79685" y="0"/>
            <a:ext cx="11332564" cy="6858000"/>
          </a:xfrm>
        </p:spPr>
        <p:txBody>
          <a:bodyPr>
            <a:normAutofit fontScale="90000"/>
          </a:bodyPr>
          <a:lstStyle/>
          <a:p>
            <a:pPr algn="r"/>
            <a:br>
              <a:rPr lang="fa-IR" dirty="0"/>
            </a:br>
            <a: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t>به صورت ضمنی دو ادعا وجود دارد:نخست باور بر این است،که در سایه همسانی می توان شرکت ها را به بهترین شکل ممکن با هم مقایسه کرد و دوم این که مدیران در انتخاب گزینه ها ازادی عمل کامل داشته باشند،اطلاعات را به شیوه متفاوت ارائه خواهند کرد،به گونه ای که نمی توان آنها را با هم مقایسه کرد.</a:t>
            </a:r>
            <a:b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t>منتقدان در پاسخ  به ادعای نخست می گویند،اگر هدف استفاده کنندگان این باشد که تصمیمات مالی معقولی اتخاذ نمایند،ارائه اطلاعات اثر گذار(مهم) از ارائه اطلاعات همانند مهم تر است.منتقدان برای ادعای دوم اشاره می کنند،شرکتهایی که پیش از 1929 اطلاعات خود را افشا می کردند،ترازنامه و سود و زیان منتشر می کردند که بسیار مشابه بودند.بدون تردید طرفداران وجود مقررات خواهند گفت که آنها به میزان کافی مشابه </a:t>
            </a:r>
            <a:b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t>نبوده اند.</a:t>
            </a:r>
            <a:br>
              <a:rPr lang="fa-IR" dirty="0"/>
            </a:br>
            <a:br>
              <a:rPr lang="fa-IR" dirty="0">
                <a:solidFill>
                  <a:srgbClr val="F2B97A"/>
                </a:solidFill>
              </a:rPr>
            </a:br>
            <a:r>
              <a:rPr lang="fa-IR" dirty="0"/>
              <a:t>                   </a:t>
            </a:r>
            <a:endParaRPr lang="fa-IR" dirty="0">
              <a:solidFill>
                <a:schemeClr val="accent2">
                  <a:lumMod val="40000"/>
                  <a:lumOff val="60000"/>
                </a:schemeClr>
              </a:solidFill>
            </a:endParaRPr>
          </a:p>
        </p:txBody>
      </p:sp>
    </p:spTree>
    <p:extLst>
      <p:ext uri="{BB962C8B-B14F-4D97-AF65-F5344CB8AC3E}">
        <p14:creationId xmlns:p14="http://schemas.microsoft.com/office/powerpoint/2010/main" val="13731190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34715" y="0"/>
            <a:ext cx="11332564" cy="6858000"/>
          </a:xfrm>
        </p:spPr>
        <p:txBody>
          <a:bodyPr>
            <a:normAutofit fontScale="90000"/>
          </a:bodyPr>
          <a:lstStyle/>
          <a:p>
            <a:pPr lvl="0" algn="r" defTabSz="914400">
              <a:spcBef>
                <a:spcPct val="20000"/>
              </a:spcBef>
              <a:buClr>
                <a:srgbClr val="0BD0D9"/>
              </a:buClr>
              <a:buSzPct val="95000"/>
            </a:pPr>
            <a:r>
              <a:rPr lang="fa-IR" sz="4000" b="1" dirty="0">
                <a:solidFill>
                  <a:schemeClr val="bg1">
                    <a:lumMod val="75000"/>
                  </a:schemeClr>
                </a:solidFill>
                <a:latin typeface="Arial" panose="020B0604020202020204" pitchFamily="34" charset="0"/>
                <a:cs typeface="Arial" panose="020B0604020202020204" pitchFamily="34" charset="0"/>
              </a:rPr>
              <a:t>مقررات دوای درد یا بلای جان ؟</a:t>
            </a:r>
            <a:br>
              <a:rPr lang="en-GB" sz="2400" dirty="0">
                <a:solidFill>
                  <a:prstClr val="black"/>
                </a:solidFill>
                <a:latin typeface="Constantia"/>
                <a:cs typeface="2  Nazanin" pitchFamily="2" charset="-78"/>
              </a:rPr>
            </a:br>
            <a:r>
              <a:rPr lang="fa-IR" sz="3200" b="1" dirty="0">
                <a:solidFill>
                  <a:srgbClr val="F2B97A"/>
                </a:solidFill>
                <a:latin typeface="Arial" panose="020B0604020202020204" pitchFamily="34" charset="0"/>
                <a:cs typeface="Arial" panose="020B0604020202020204" pitchFamily="34" charset="0"/>
              </a:rPr>
              <a:t>سفسطه مرغ همسایه غاز است .</a:t>
            </a:r>
            <a:br>
              <a:rPr lang="en-GB" sz="3200" b="1" dirty="0">
                <a:solidFill>
                  <a:srgbClr val="F2B97A"/>
                </a:solidFill>
                <a:latin typeface="Arial" panose="020B0604020202020204" pitchFamily="34" charset="0"/>
                <a:cs typeface="Arial" panose="020B0604020202020204" pitchFamily="34" charset="0"/>
              </a:rPr>
            </a:br>
            <a:r>
              <a:rPr lang="fa-IR" sz="3200" b="1" dirty="0">
                <a:solidFill>
                  <a:srgbClr val="F2B97A"/>
                </a:solidFill>
                <a:latin typeface="Arial" panose="020B0604020202020204" pitchFamily="34" charset="0"/>
                <a:cs typeface="Arial" panose="020B0604020202020204" pitchFamily="34" charset="0"/>
              </a:rPr>
              <a:t>مقررات ریشه در بحران دارد. نظریه پردازان همواره یاد آور می شوند که تقریبا همیشه مقررات در واکنش به بحران ها مشخص می شوند . </a:t>
            </a:r>
            <a:br>
              <a:rPr lang="en-GB" sz="3200" b="1" dirty="0">
                <a:solidFill>
                  <a:srgbClr val="F2B97A"/>
                </a:solidFill>
                <a:latin typeface="Arial" panose="020B0604020202020204" pitchFamily="34" charset="0"/>
                <a:cs typeface="Arial" panose="020B0604020202020204" pitchFamily="34" charset="0"/>
              </a:rPr>
            </a:br>
            <a:r>
              <a:rPr lang="fa-IR" sz="3200" b="1" dirty="0">
                <a:solidFill>
                  <a:srgbClr val="F2B97A"/>
                </a:solidFill>
                <a:latin typeface="Arial" panose="020B0604020202020204" pitchFamily="34" charset="0"/>
                <a:cs typeface="Arial" panose="020B0604020202020204" pitchFamily="34" charset="0"/>
              </a:rPr>
              <a:t>تئوری تسخیر شدگان </a:t>
            </a:r>
            <a:br>
              <a:rPr lang="en-GB" sz="3200" b="1" dirty="0">
                <a:solidFill>
                  <a:srgbClr val="F2B97A"/>
                </a:solidFill>
                <a:latin typeface="Arial" panose="020B0604020202020204" pitchFamily="34" charset="0"/>
                <a:cs typeface="Arial" panose="020B0604020202020204" pitchFamily="34" charset="0"/>
              </a:rPr>
            </a:br>
            <a:r>
              <a:rPr lang="fa-IR" sz="3200" b="1" dirty="0">
                <a:solidFill>
                  <a:srgbClr val="F2B97A"/>
                </a:solidFill>
                <a:latin typeface="Arial" panose="020B0604020202020204" pitchFamily="34" charset="0"/>
                <a:cs typeface="Arial" panose="020B0604020202020204" pitchFamily="34" charset="0"/>
              </a:rPr>
              <a:t>تدوین کنندگان مقررات مقهور کسانی می شوند که مقررات بر آنها اعمال میشود .معمایی که سازمانهای قانون گذاری با آن روبه رو هستند این است که ناگزیرند هرسال قوانینی را تصویب</a:t>
            </a:r>
            <a:br>
              <a:rPr lang="fa-IR" sz="3200" b="1" dirty="0">
                <a:solidFill>
                  <a:srgbClr val="F2B97A"/>
                </a:solidFill>
                <a:latin typeface="Arial" panose="020B0604020202020204" pitchFamily="34" charset="0"/>
                <a:cs typeface="Arial" panose="020B0604020202020204" pitchFamily="34" charset="0"/>
              </a:rPr>
            </a:br>
            <a:r>
              <a:rPr lang="fa-IR" sz="3200" b="1" dirty="0">
                <a:solidFill>
                  <a:srgbClr val="F2B97A"/>
                </a:solidFill>
                <a:latin typeface="Arial" panose="020B0604020202020204" pitchFamily="34" charset="0"/>
                <a:cs typeface="Arial" panose="020B0604020202020204" pitchFamily="34" charset="0"/>
              </a:rPr>
              <a:t> کنند. ولی شاید در یک سال نیازی به تدوین هیچ قانونی نیاشد . پس از انکه قانون گذاری به اوج خود رسید گروه هایی که  متقاضی تشکیل سازمان قانون گذاری بودند از این صحنه می روند و تنها آنچه تدوین شده می ماند . نتیجه آنکه یک سازمان قانون گذاری به وسیله همان نیروهایی را که  می خواست کنترل کند (( تسخیر می شود )).قانون گذاران در خدمت منافع کسانی هستند که برای آنان قانون تدوین می کند </a:t>
            </a:r>
            <a:br>
              <a:rPr lang="en-GB" sz="2400" dirty="0">
                <a:solidFill>
                  <a:prstClr val="black"/>
                </a:solidFill>
                <a:latin typeface="Constantia"/>
                <a:cs typeface="2  Nazanin" pitchFamily="2" charset="-78"/>
              </a:rPr>
            </a:br>
            <a:br>
              <a:rPr lang="fa-IR" dirty="0"/>
            </a:br>
            <a:br>
              <a:rPr lang="fa-IR" dirty="0"/>
            </a:br>
            <a:br>
              <a:rPr lang="fa-IR" dirty="0"/>
            </a:br>
            <a:r>
              <a:rPr lang="fa-IR" dirty="0"/>
              <a:t>                   </a:t>
            </a:r>
            <a:endParaRPr lang="fa-IR" dirty="0">
              <a:solidFill>
                <a:schemeClr val="accent2">
                  <a:lumMod val="40000"/>
                  <a:lumOff val="60000"/>
                </a:schemeClr>
              </a:solidFill>
            </a:endParaRPr>
          </a:p>
        </p:txBody>
      </p:sp>
    </p:spTree>
    <p:extLst>
      <p:ext uri="{BB962C8B-B14F-4D97-AF65-F5344CB8AC3E}">
        <p14:creationId xmlns:p14="http://schemas.microsoft.com/office/powerpoint/2010/main" val="3524347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29784" y="0"/>
            <a:ext cx="11347554" cy="6858000"/>
          </a:xfrm>
        </p:spPr>
        <p:txBody>
          <a:bodyPr>
            <a:normAutofit fontScale="90000"/>
          </a:bodyPr>
          <a:lstStyle/>
          <a:p>
            <a:pPr lvl="0" algn="r" defTabSz="914400">
              <a:spcBef>
                <a:spcPct val="20000"/>
              </a:spcBef>
              <a:buClr>
                <a:srgbClr val="0BD0D9"/>
              </a:buClr>
              <a:buSzPct val="95000"/>
            </a:pPr>
            <a:r>
              <a:rPr lang="fa-IR" sz="4000" b="1" dirty="0">
                <a:solidFill>
                  <a:schemeClr val="bg1">
                    <a:lumMod val="75000"/>
                  </a:schemeClr>
                </a:solidFill>
                <a:latin typeface="Arial" panose="020B0604020202020204" pitchFamily="34" charset="0"/>
                <a:cs typeface="Arial" panose="020B0604020202020204" pitchFamily="34" charset="0"/>
              </a:rPr>
              <a:t>اقدام انفعالی</a:t>
            </a:r>
            <a:br>
              <a:rPr lang="en-GB" sz="2200" dirty="0">
                <a:solidFill>
                  <a:prstClr val="black"/>
                </a:solidFill>
                <a:latin typeface="Constantia"/>
                <a:cs typeface="2  Nazanin" pitchFamily="2" charset="-78"/>
              </a:rPr>
            </a:br>
            <a:r>
              <a:rPr lang="fa-IR" sz="2800" b="1" dirty="0">
                <a:solidFill>
                  <a:srgbClr val="F2B97A"/>
                </a:solidFill>
                <a:latin typeface="Arial" panose="020B0604020202020204" pitchFamily="34" charset="0"/>
                <a:cs typeface="Arial" panose="020B0604020202020204" pitchFamily="34" charset="0"/>
              </a:rPr>
              <a:t>تدوین کنندگان مقررات به جای اینکه دارای ابتکار عمل  باشند حالت انفعالی به خود می گیرند . یعنی همیشه قانون گذار خود را در آخرین صحنه مبارزه مشاهده می کند . </a:t>
            </a:r>
            <a:br>
              <a:rPr lang="en-GB" sz="2800" b="1" dirty="0">
                <a:solidFill>
                  <a:srgbClr val="F2B97A"/>
                </a:solidFill>
                <a:latin typeface="Arial" panose="020B0604020202020204" pitchFamily="34" charset="0"/>
                <a:cs typeface="Arial" panose="020B0604020202020204" pitchFamily="34" charset="0"/>
              </a:rPr>
            </a:br>
            <a:r>
              <a:rPr lang="fa-IR" sz="2800" b="1" dirty="0">
                <a:solidFill>
                  <a:srgbClr val="F2B97A"/>
                </a:solidFill>
                <a:latin typeface="Arial" panose="020B0604020202020204" pitchFamily="34" charset="0"/>
                <a:cs typeface="Arial" panose="020B0604020202020204" pitchFamily="34" charset="0"/>
              </a:rPr>
              <a:t>مدیریت بر سیاست های حسابداری</a:t>
            </a:r>
            <a:br>
              <a:rPr lang="en-GB" sz="2800" b="1" dirty="0">
                <a:solidFill>
                  <a:srgbClr val="F2B97A"/>
                </a:solidFill>
                <a:latin typeface="Arial" panose="020B0604020202020204" pitchFamily="34" charset="0"/>
                <a:cs typeface="Arial" panose="020B0604020202020204" pitchFamily="34" charset="0"/>
              </a:rPr>
            </a:br>
            <a:r>
              <a:rPr lang="fa-IR" sz="2800" b="1" dirty="0">
                <a:solidFill>
                  <a:srgbClr val="F2B97A"/>
                </a:solidFill>
                <a:latin typeface="Arial" panose="020B0604020202020204" pitchFamily="34" charset="0"/>
                <a:cs typeface="Arial" panose="020B0604020202020204" pitchFamily="34" charset="0"/>
              </a:rPr>
              <a:t>آیا در مورد تدوین استاندارد حسابداری می توان نتیجه ای گرفت ؟</a:t>
            </a:r>
            <a:br>
              <a:rPr lang="en-GB" sz="2800" b="1" dirty="0">
                <a:solidFill>
                  <a:srgbClr val="F2B97A"/>
                </a:solidFill>
                <a:latin typeface="Arial" panose="020B0604020202020204" pitchFamily="34" charset="0"/>
                <a:cs typeface="Arial" panose="020B0604020202020204" pitchFamily="34" charset="0"/>
              </a:rPr>
            </a:br>
            <a:r>
              <a:rPr lang="fa-IR" sz="2800" b="1" dirty="0">
                <a:solidFill>
                  <a:srgbClr val="F2B97A"/>
                </a:solidFill>
                <a:latin typeface="Arial" panose="020B0604020202020204" pitchFamily="34" charset="0"/>
                <a:cs typeface="Arial" panose="020B0604020202020204" pitchFamily="34" charset="0"/>
              </a:rPr>
              <a:t>نخست باید به این واقعیت توجه کرد که اطلاعات حسابداری فقط یکی از منابع مالی است که فرد و بازار میتوانند از ان استفاده کنند . </a:t>
            </a:r>
            <a:br>
              <a:rPr lang="en-GB" sz="2800" b="1" dirty="0">
                <a:solidFill>
                  <a:srgbClr val="F2B97A"/>
                </a:solidFill>
                <a:latin typeface="Arial" panose="020B0604020202020204" pitchFamily="34" charset="0"/>
                <a:cs typeface="Arial" panose="020B0604020202020204" pitchFamily="34" charset="0"/>
              </a:rPr>
            </a:br>
            <a:r>
              <a:rPr lang="fa-IR" sz="2800" b="1" dirty="0">
                <a:solidFill>
                  <a:srgbClr val="F2B97A"/>
                </a:solidFill>
                <a:latin typeface="Arial" panose="020B0604020202020204" pitchFamily="34" charset="0"/>
                <a:cs typeface="Arial" panose="020B0604020202020204" pitchFamily="34" charset="0"/>
              </a:rPr>
              <a:t>دوم ،این سیاستها را نمی توان تنها به صدور دستوری برای روش ها ی تعین ارزش اقلام و مقررات افشای اطلاعات و شکل ارائه صورت حساب محدود کرد زیراتصمیمات گوناگون دارای نتیجه های گوناگون است . باید هه هزینه ها و منفع مستقیم و غیر مستقیم اطلاعات مالی را را مورد توجه قرار دارد . </a:t>
            </a:r>
            <a:br>
              <a:rPr lang="en-GB" sz="2800" b="1" dirty="0">
                <a:solidFill>
                  <a:srgbClr val="F2B97A"/>
                </a:solidFill>
                <a:latin typeface="Arial" panose="020B0604020202020204" pitchFamily="34" charset="0"/>
                <a:cs typeface="Arial" panose="020B0604020202020204" pitchFamily="34" charset="0"/>
              </a:rPr>
            </a:br>
            <a:r>
              <a:rPr lang="fa-IR" sz="2800" b="1" dirty="0">
                <a:solidFill>
                  <a:srgbClr val="F2B97A"/>
                </a:solidFill>
                <a:latin typeface="Arial" panose="020B0604020202020204" pitchFamily="34" charset="0"/>
                <a:cs typeface="Arial" panose="020B0604020202020204" pitchFamily="34" charset="0"/>
              </a:rPr>
              <a:t>سوم در تدوین سیاست های حسابداری در سطح کشور باید سطح رفاه جامعه را مورد توجه قرار داد و این کار ببسیار مشکل است البته مقصود این نیس که نباید به منافع خاص سرمایه گذاران توجه نکرد . توجه کردن به نیازهای گسترده تر جامعه این نتیجه را در بر دارد که حسابداری به صورت بخشی یا جزیی از دولت در می آید ، حتی اگر این کار به صورت غیر مستقیم انجام شود . </a:t>
            </a:r>
            <a:br>
              <a:rPr lang="en-GB" sz="2200" dirty="0">
                <a:solidFill>
                  <a:prstClr val="black"/>
                </a:solidFill>
                <a:latin typeface="Constantia"/>
                <a:cs typeface="2  Nazanin" pitchFamily="2" charset="-78"/>
              </a:rPr>
            </a:br>
            <a:br>
              <a:rPr lang="fa-IR" dirty="0"/>
            </a:br>
            <a:br>
              <a:rPr lang="fa-IR" dirty="0"/>
            </a:br>
            <a:br>
              <a:rPr lang="fa-IR" b="1" dirty="0"/>
            </a:br>
            <a:r>
              <a:rPr lang="fa-IR" b="1" dirty="0"/>
              <a:t>                   </a:t>
            </a:r>
            <a:endParaRPr lang="fa-IR" b="1" dirty="0">
              <a:solidFill>
                <a:schemeClr val="accent2">
                  <a:lumMod val="40000"/>
                  <a:lumOff val="60000"/>
                </a:schemeClr>
              </a:solidFill>
            </a:endParaRPr>
          </a:p>
        </p:txBody>
      </p:sp>
      <p:sp>
        <p:nvSpPr>
          <p:cNvPr id="3" name="TextBox 2">
            <a:extLst>
              <a:ext uri="{FF2B5EF4-FFF2-40B4-BE49-F238E27FC236}">
                <a16:creationId xmlns:a16="http://schemas.microsoft.com/office/drawing/2014/main" id="{6B35E199-74E8-4E75-8440-DC7C5B513DED}"/>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116199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49704" y="239842"/>
            <a:ext cx="11287593" cy="6618157"/>
          </a:xfrm>
        </p:spPr>
        <p:txBody>
          <a:bodyPr>
            <a:normAutofit fontScale="90000"/>
          </a:bodyPr>
          <a:lstStyle/>
          <a:p>
            <a:pPr lvl="0" algn="r" defTabSz="914400">
              <a:spcBef>
                <a:spcPct val="20000"/>
              </a:spcBef>
              <a:buClr>
                <a:srgbClr val="0BD0D9"/>
              </a:buClr>
              <a:buSzPct val="95000"/>
            </a:pPr>
            <a:r>
              <a:rPr lang="fa-IR" sz="4400" b="1" dirty="0">
                <a:solidFill>
                  <a:schemeClr val="bg1">
                    <a:lumMod val="75000"/>
                  </a:schemeClr>
                </a:solidFill>
                <a:latin typeface="Constantia"/>
                <a:cs typeface="2  Nazanin" pitchFamily="2" charset="-78"/>
              </a:rPr>
              <a:t>دولت مردمی </a:t>
            </a:r>
            <a:br>
              <a:rPr lang="en-GB" sz="2600" dirty="0">
                <a:solidFill>
                  <a:prstClr val="black"/>
                </a:solidFill>
                <a:latin typeface="Constantia"/>
                <a:cs typeface="2  Nazanin" pitchFamily="2" charset="-78"/>
              </a:rPr>
            </a:br>
            <a:r>
              <a:rPr lang="fa-IR" sz="3200" b="1" dirty="0">
                <a:solidFill>
                  <a:srgbClr val="F2B97A"/>
                </a:solidFill>
                <a:latin typeface="Arial" panose="020B0604020202020204" pitchFamily="34" charset="0"/>
                <a:cs typeface="Arial" panose="020B0604020202020204" pitchFamily="34" charset="0"/>
              </a:rPr>
              <a:t>باتوجه به سنت مردم سالاری نقش دولتی که به وسیله مردم انتخاب می شود این است که باتوجه به رای اکثریت مردم ثروت را توزیع کند. از این رو باید پذیرفت که دولت باید در تدوین استاندارد های حسابداری الزاما مشارکت داشته باشد . </a:t>
            </a:r>
            <a:br>
              <a:rPr lang="en-GB" sz="3200" b="1" dirty="0">
                <a:solidFill>
                  <a:srgbClr val="F2B97A"/>
                </a:solidFill>
                <a:latin typeface="Arial" panose="020B0604020202020204" pitchFamily="34" charset="0"/>
                <a:cs typeface="Arial" panose="020B0604020202020204" pitchFamily="34" charset="0"/>
              </a:rPr>
            </a:br>
            <a:r>
              <a:rPr lang="fa-IR" sz="3200" b="1" dirty="0">
                <a:solidFill>
                  <a:srgbClr val="F2B97A"/>
                </a:solidFill>
                <a:latin typeface="Arial" panose="020B0604020202020204" pitchFamily="34" charset="0"/>
                <a:cs typeface="Arial" panose="020B0604020202020204" pitchFamily="34" charset="0"/>
              </a:rPr>
              <a:t>تفویض اختیار</a:t>
            </a:r>
            <a:br>
              <a:rPr lang="en-GB" sz="3200" b="1" dirty="0">
                <a:solidFill>
                  <a:srgbClr val="F2B97A"/>
                </a:solidFill>
                <a:latin typeface="Arial" panose="020B0604020202020204" pitchFamily="34" charset="0"/>
                <a:cs typeface="Arial" panose="020B0604020202020204" pitchFamily="34" charset="0"/>
              </a:rPr>
            </a:br>
            <a:r>
              <a:rPr lang="fa-IR" sz="3200" b="1" dirty="0">
                <a:solidFill>
                  <a:srgbClr val="F2B97A"/>
                </a:solidFill>
                <a:latin typeface="Arial" panose="020B0604020202020204" pitchFamily="34" charset="0"/>
                <a:cs typeface="Arial" panose="020B0604020202020204" pitchFamily="34" charset="0"/>
              </a:rPr>
              <a:t>پس از پذیرفتن مشارکت و نقش دولت در تدوین نباید اینگونه ایفا شود که مقررات به طور مستقیم به وسیله آن تدوین شود . دولت می توان دستور دهد سازمانهای خاصی از طرف آن نهاد ای وظیفه را انجام دهند . </a:t>
            </a:r>
            <a:br>
              <a:rPr lang="en-GB" sz="3200" b="1" dirty="0">
                <a:solidFill>
                  <a:srgbClr val="F2B97A"/>
                </a:solidFill>
                <a:latin typeface="Arial" panose="020B0604020202020204" pitchFamily="34" charset="0"/>
                <a:cs typeface="Arial" panose="020B0604020202020204" pitchFamily="34" charset="0"/>
              </a:rPr>
            </a:br>
            <a:r>
              <a:rPr lang="fa-IR" sz="3200" b="1" dirty="0">
                <a:solidFill>
                  <a:srgbClr val="F2B97A"/>
                </a:solidFill>
                <a:latin typeface="Arial" panose="020B0604020202020204" pitchFamily="34" charset="0"/>
                <a:cs typeface="Arial" panose="020B0604020202020204" pitchFamily="34" charset="0"/>
              </a:rPr>
              <a:t>تفویض اختیار طبق قانون </a:t>
            </a:r>
            <a:br>
              <a:rPr lang="en-GB" sz="3200" b="1" dirty="0">
                <a:solidFill>
                  <a:srgbClr val="F2B97A"/>
                </a:solidFill>
                <a:latin typeface="Arial" panose="020B0604020202020204" pitchFamily="34" charset="0"/>
                <a:cs typeface="Arial" panose="020B0604020202020204" pitchFamily="34" charset="0"/>
              </a:rPr>
            </a:br>
            <a:r>
              <a:rPr lang="fa-IR" sz="3200" b="1" dirty="0">
                <a:solidFill>
                  <a:srgbClr val="F2B97A"/>
                </a:solidFill>
                <a:latin typeface="Arial" panose="020B0604020202020204" pitchFamily="34" charset="0"/>
                <a:cs typeface="Arial" panose="020B0604020202020204" pitchFamily="34" charset="0"/>
              </a:rPr>
              <a:t>دولت هنگام تدوین مقررات چه مستقیم و چه غیر مستقیم نیازی ندارد که  هر لحظه به موضوع تفویض اختیار توجه کند .بلکه متواند نهاد های را با قدرت سیاسی به وج.ود آورد که بنا به فرض نشان دهنده خواست همه مردم باشد . </a:t>
            </a:r>
            <a:br>
              <a:rPr lang="en-GB" sz="2800" dirty="0">
                <a:solidFill>
                  <a:prstClr val="black"/>
                </a:solidFill>
                <a:latin typeface="Constantia"/>
                <a:cs typeface="2  Nazanin" pitchFamily="2" charset="-78"/>
              </a:rPr>
            </a:br>
            <a:br>
              <a:rPr lang="fa-IR" dirty="0"/>
            </a:br>
            <a:br>
              <a:rPr lang="fa-IR" dirty="0"/>
            </a:br>
            <a:br>
              <a:rPr lang="fa-IR" dirty="0"/>
            </a:br>
            <a:r>
              <a:rPr lang="fa-IR" dirty="0"/>
              <a:t>                   </a:t>
            </a:r>
            <a:endParaRPr lang="fa-IR" dirty="0">
              <a:solidFill>
                <a:schemeClr val="accent2">
                  <a:lumMod val="40000"/>
                  <a:lumOff val="60000"/>
                </a:schemeClr>
              </a:solidFill>
            </a:endParaRPr>
          </a:p>
        </p:txBody>
      </p:sp>
      <p:sp>
        <p:nvSpPr>
          <p:cNvPr id="3" name="TextBox 2">
            <a:extLst>
              <a:ext uri="{FF2B5EF4-FFF2-40B4-BE49-F238E27FC236}">
                <a16:creationId xmlns:a16="http://schemas.microsoft.com/office/drawing/2014/main" id="{2441E8FE-A723-4C72-9158-36F419C10BAF}"/>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2917692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04734" y="314792"/>
            <a:ext cx="11407515" cy="6543207"/>
          </a:xfrm>
        </p:spPr>
        <p:txBody>
          <a:bodyPr>
            <a:normAutofit fontScale="90000"/>
          </a:bodyPr>
          <a:lstStyle/>
          <a:p>
            <a:pPr lvl="0" algn="r" defTabSz="914400">
              <a:spcBef>
                <a:spcPct val="20000"/>
              </a:spcBef>
              <a:buClr>
                <a:srgbClr val="0BD0D9"/>
              </a:buClr>
              <a:buSzPct val="95000"/>
            </a:pPr>
            <a:r>
              <a:rPr lang="fa-IR" sz="4400" b="1" dirty="0">
                <a:solidFill>
                  <a:schemeClr val="bg1">
                    <a:lumMod val="75000"/>
                  </a:schemeClr>
                </a:solidFill>
                <a:latin typeface="Arial" panose="020B0604020202020204" pitchFamily="34" charset="0"/>
                <a:cs typeface="Arial" panose="020B0604020202020204" pitchFamily="34" charset="0"/>
              </a:rPr>
              <a:t>نقش هیئت استانداردهای حسابداری مالی</a:t>
            </a:r>
            <a:br>
              <a:rPr lang="en-GB" sz="2600" dirty="0">
                <a:solidFill>
                  <a:prstClr val="black"/>
                </a:solidFill>
                <a:latin typeface="Constantia"/>
                <a:cs typeface="2  Nazanin" pitchFamily="2" charset="-78"/>
              </a:rPr>
            </a:br>
            <a:r>
              <a:rPr lang="fa-IR" sz="3200" b="1" dirty="0">
                <a:solidFill>
                  <a:srgbClr val="F2B97A"/>
                </a:solidFill>
                <a:latin typeface="Arial" panose="020B0604020202020204" pitchFamily="34" charset="0"/>
                <a:cs typeface="Arial" panose="020B0604020202020204" pitchFamily="34" charset="0"/>
              </a:rPr>
              <a:t>پیش از هر چیز هیئت سیاست هایی را تدوین کند که مورد قبول همه باشد و ضمنا باید دیدگاه سازمان های سیاسی را بشناسد و خود را با منافع مردم هماهنگ کند. از این رو کار یا وظیفه هیئت این است که گروههای ذینفع را از سیاست های مطرح و مورد بحث  ونیز نقاط قوت این سیاست ها آگاه سازد . </a:t>
            </a:r>
            <a:br>
              <a:rPr lang="en-GB" sz="3200" b="1" dirty="0">
                <a:solidFill>
                  <a:srgbClr val="F2B97A"/>
                </a:solidFill>
                <a:latin typeface="Arial" panose="020B0604020202020204" pitchFamily="34" charset="0"/>
                <a:cs typeface="Arial" panose="020B0604020202020204" pitchFamily="34" charset="0"/>
              </a:rPr>
            </a:br>
            <a:r>
              <a:rPr lang="fa-IR" sz="3200" b="1" dirty="0">
                <a:solidFill>
                  <a:srgbClr val="F2B97A"/>
                </a:solidFill>
                <a:latin typeface="Arial" panose="020B0604020202020204" pitchFamily="34" charset="0"/>
                <a:cs typeface="Arial" panose="020B0604020202020204" pitchFamily="34" charset="0"/>
              </a:rPr>
              <a:t>اصول حسابداری  و سیاست </a:t>
            </a:r>
            <a:br>
              <a:rPr lang="en-GB" sz="3200" b="1" dirty="0">
                <a:solidFill>
                  <a:srgbClr val="F2B97A"/>
                </a:solidFill>
                <a:latin typeface="Arial" panose="020B0604020202020204" pitchFamily="34" charset="0"/>
                <a:cs typeface="Arial" panose="020B0604020202020204" pitchFamily="34" charset="0"/>
              </a:rPr>
            </a:br>
            <a:r>
              <a:rPr lang="fa-IR" sz="3200" b="1" dirty="0">
                <a:solidFill>
                  <a:srgbClr val="F2B97A"/>
                </a:solidFill>
                <a:latin typeface="Arial" panose="020B0604020202020204" pitchFamily="34" charset="0"/>
                <a:cs typeface="Arial" panose="020B0604020202020204" pitchFamily="34" charset="0"/>
              </a:rPr>
              <a:t>نظر دیوید موسو قاعده بازی ایجاب می کند که یک فرآیند سیاسی به اجرا در آید نام آن را هرچه می خواهید بگذارید ، آن چیزی جز یک مسابقه قدرت نیست در این مسابقه موضوع اصلی سود شرکت است و این که در چه زمانی باید آن را گزارش کرد .حفظ ثبات رویه و واقعیت های اقتصادی نمی توانند به عنوان هدف اصلی باشند . محاسبه سود یک  امر مجازی،ولی قدرت سیاسی یک واقعیت است . </a:t>
            </a:r>
            <a:br>
              <a:rPr lang="en-GB" sz="2600" dirty="0">
                <a:solidFill>
                  <a:prstClr val="black"/>
                </a:solidFill>
                <a:latin typeface="Constantia"/>
                <a:cs typeface="2  Nazanin" pitchFamily="2" charset="-78"/>
              </a:rPr>
            </a:br>
            <a:br>
              <a:rPr lang="fa-IR" dirty="0"/>
            </a:br>
            <a:br>
              <a:rPr lang="fa-IR" dirty="0"/>
            </a:br>
            <a:br>
              <a:rPr lang="fa-IR" dirty="0"/>
            </a:br>
            <a:r>
              <a:rPr lang="fa-IR" dirty="0"/>
              <a:t>                   </a:t>
            </a:r>
            <a:endParaRPr lang="fa-IR" dirty="0">
              <a:solidFill>
                <a:schemeClr val="accent2">
                  <a:lumMod val="40000"/>
                  <a:lumOff val="60000"/>
                </a:schemeClr>
              </a:solidFill>
            </a:endParaRPr>
          </a:p>
        </p:txBody>
      </p:sp>
      <p:sp>
        <p:nvSpPr>
          <p:cNvPr id="3" name="TextBox 2">
            <a:extLst>
              <a:ext uri="{FF2B5EF4-FFF2-40B4-BE49-F238E27FC236}">
                <a16:creationId xmlns:a16="http://schemas.microsoft.com/office/drawing/2014/main" id="{A88AAFD5-DDA2-41D6-8640-435EAE2A62CB}"/>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3286304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44774" y="359764"/>
            <a:ext cx="11467475" cy="6280879"/>
          </a:xfrm>
        </p:spPr>
        <p:txBody>
          <a:bodyPr>
            <a:normAutofit fontScale="90000"/>
          </a:bodyPr>
          <a:lstStyle/>
          <a:p>
            <a:pPr lvl="0" algn="r" defTabSz="914400">
              <a:lnSpc>
                <a:spcPct val="150000"/>
              </a:lnSpc>
              <a:spcBef>
                <a:spcPct val="20000"/>
              </a:spcBef>
              <a:spcAft>
                <a:spcPts val="300"/>
              </a:spcAft>
              <a:buClr>
                <a:srgbClr val="F14124">
                  <a:lumMod val="75000"/>
                </a:srgbClr>
              </a:buClr>
              <a:buSzPct val="130000"/>
            </a:pPr>
            <a:r>
              <a:rPr lang="fa-IR" sz="6700" b="1" dirty="0">
                <a:ln w="1905"/>
                <a:solidFill>
                  <a:schemeClr val="bg1">
                    <a:lumMod val="75000"/>
                  </a:schemeClr>
                </a:solidFill>
                <a:effectLst>
                  <a:innerShdw blurRad="69850" dist="43180" dir="5400000">
                    <a:srgbClr val="000000">
                      <a:alpha val="65000"/>
                    </a:srgbClr>
                  </a:innerShdw>
                </a:effectLst>
                <a:latin typeface="Trebuchet MS"/>
                <a:cs typeface="2  Badr" pitchFamily="2" charset="-78"/>
              </a:rPr>
              <a:t>تعریف سیاست های حسابداری:</a:t>
            </a:r>
            <a:br>
              <a:rPr lang="fa-IR" b="1" dirty="0">
                <a:solidFill>
                  <a:srgbClr val="212745">
                    <a:lumMod val="75000"/>
                  </a:srgbClr>
                </a:solidFill>
                <a:latin typeface="Arial" pitchFamily="34" charset="0"/>
                <a:cs typeface="Arial" pitchFamily="34" charset="0"/>
              </a:rPr>
            </a:br>
            <a:r>
              <a:rPr lang="fa-IR" b="1" dirty="0">
                <a:solidFill>
                  <a:schemeClr val="accent2">
                    <a:lumMod val="60000"/>
                    <a:lumOff val="40000"/>
                  </a:schemeClr>
                </a:solidFill>
                <a:latin typeface="Arial" pitchFamily="34" charset="0"/>
                <a:cs typeface="Arial" pitchFamily="34" charset="0"/>
              </a:rPr>
              <a:t>مجموعه ای از استانداردهای حسابداری،بیانیه ها،تفسیرها،قوانین و مقرراتی را که شرکت ها در گزارشگری مالی رعایت می کنند. </a:t>
            </a:r>
            <a:br>
              <a:rPr lang="fa-IR" b="1" dirty="0">
                <a:solidFill>
                  <a:schemeClr val="accent2">
                    <a:lumMod val="60000"/>
                    <a:lumOff val="40000"/>
                  </a:schemeClr>
                </a:solidFill>
                <a:latin typeface="Arial" pitchFamily="34" charset="0"/>
                <a:cs typeface="Arial" pitchFamily="34" charset="0"/>
              </a:rPr>
            </a:br>
            <a:r>
              <a:rPr lang="fa-IR" b="1" dirty="0">
                <a:solidFill>
                  <a:schemeClr val="accent2">
                    <a:lumMod val="60000"/>
                    <a:lumOff val="40000"/>
                  </a:schemeClr>
                </a:solidFill>
                <a:latin typeface="Arial" pitchFamily="34" charset="0"/>
                <a:cs typeface="Arial" pitchFamily="34" charset="0"/>
              </a:rPr>
              <a:t>سياست هاي حسابداري هر شركت عبارت است از روشهای بكارگيري اصولي را كه مديريت واحد تجاري با توجه به شرايط با هدف ارائه گزارش هاي مربوط به وضع مالي ، تغيير در وضع مالي و نتيجه عمليات، طبق اصول پذيرفته شده حسابداري ، مناسب ميداندو بر همين اساس صورت هاي مالي تهيه و گزارش مي شوند.</a:t>
            </a:r>
            <a:br>
              <a:rPr lang="fa-IR" b="1" dirty="0">
                <a:solidFill>
                  <a:srgbClr val="212745">
                    <a:lumMod val="75000"/>
                  </a:srgbClr>
                </a:solidFill>
                <a:latin typeface="Arial" pitchFamily="34" charset="0"/>
                <a:cs typeface="Arial" pitchFamily="34" charset="0"/>
              </a:rPr>
            </a:br>
            <a:br>
              <a:rPr lang="fa-IR" dirty="0"/>
            </a:br>
            <a:endParaRPr lang="fa-IR" dirty="0"/>
          </a:p>
        </p:txBody>
      </p:sp>
      <p:sp>
        <p:nvSpPr>
          <p:cNvPr id="3" name="TextBox 2">
            <a:extLst>
              <a:ext uri="{FF2B5EF4-FFF2-40B4-BE49-F238E27FC236}">
                <a16:creationId xmlns:a16="http://schemas.microsoft.com/office/drawing/2014/main" id="{457EA0AF-7073-49B2-A489-4CC58B794285}"/>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232556309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84813" y="284812"/>
            <a:ext cx="11482466" cy="6573187"/>
          </a:xfrm>
        </p:spPr>
        <p:txBody>
          <a:bodyPr>
            <a:normAutofit fontScale="90000"/>
          </a:bodyPr>
          <a:lstStyle/>
          <a:p>
            <a:pPr marL="274320" lvl="0" indent="-274320" algn="r" defTabSz="914400">
              <a:spcBef>
                <a:spcPct val="20000"/>
              </a:spcBef>
              <a:buClr>
                <a:srgbClr val="0BD0D9"/>
              </a:buClr>
              <a:buSzPct val="95000"/>
              <a:buFont typeface="Wingdings 2"/>
              <a:buChar char=""/>
            </a:pPr>
            <a:r>
              <a:rPr lang="fa-IR" sz="4000" b="1" dirty="0">
                <a:solidFill>
                  <a:schemeClr val="bg1">
                    <a:lumMod val="75000"/>
                  </a:schemeClr>
                </a:solidFill>
                <a:latin typeface="Arial" panose="020B0604020202020204" pitchFamily="34" charset="0"/>
                <a:cs typeface="Arial" panose="020B0604020202020204" pitchFamily="34" charset="0"/>
              </a:rPr>
              <a:t>رساندن گروهای ذینفع  به توافق نظر </a:t>
            </a:r>
            <a:br>
              <a:rPr lang="en-GB" sz="2400" dirty="0">
                <a:solidFill>
                  <a:prstClr val="black"/>
                </a:solidFill>
                <a:latin typeface="Constantia"/>
                <a:cs typeface="2  Nazanin" pitchFamily="2" charset="-78"/>
              </a:rPr>
            </a:br>
            <a:r>
              <a:rPr lang="fa-IR" sz="3200" b="1" dirty="0">
                <a:solidFill>
                  <a:srgbClr val="F2B97A"/>
                </a:solidFill>
                <a:latin typeface="Arial" panose="020B0604020202020204" pitchFamily="34" charset="0"/>
                <a:cs typeface="Arial" panose="020B0604020202020204" pitchFamily="34" charset="0"/>
              </a:rPr>
              <a:t>رمز موفقیت هیئت استانداردهای حسابداری مالی در این است که بتواندگروهای ذینفع را به توافق برسانند. برای سازمانی مانند  هیت استاندرد های حسابداری تئوری ارو آزار دهنده است . زیرا این تئوری مزبور مدعی است که این نهاد با وجود سعی این که سعی خودر را می نماید که به شیوه مردم سالاری اداره شود ولی اعضای هیئت خواست های خود را برگروهای ذینفع تحمیل می کنندف مگر در مواردی که در رابطه با پیشنهاد ها به اکثریت مطلق آرا برسند. </a:t>
            </a:r>
            <a:br>
              <a:rPr lang="en-GB" sz="3200" b="1" dirty="0">
                <a:solidFill>
                  <a:srgbClr val="F2B97A"/>
                </a:solidFill>
                <a:latin typeface="Arial" panose="020B0604020202020204" pitchFamily="34" charset="0"/>
                <a:cs typeface="Arial" panose="020B0604020202020204" pitchFamily="34" charset="0"/>
              </a:rPr>
            </a:br>
            <a:r>
              <a:rPr lang="fa-IR" sz="3200" b="1" dirty="0">
                <a:solidFill>
                  <a:srgbClr val="F2B97A"/>
                </a:solidFill>
                <a:latin typeface="Arial" panose="020B0604020202020204" pitchFamily="34" charset="0"/>
                <a:cs typeface="Arial" panose="020B0604020202020204" pitchFamily="34" charset="0"/>
              </a:rPr>
              <a:t>توافق نظر در نهایت به صورت عبارتی در می آید که آن را (( اصول پذیرفته شده حسابداری )) می نامند . </a:t>
            </a:r>
            <a:br>
              <a:rPr lang="en-GB" sz="2400" dirty="0">
                <a:solidFill>
                  <a:prstClr val="black"/>
                </a:solidFill>
                <a:latin typeface="Constantia"/>
                <a:cs typeface="2  Nazanin" pitchFamily="2" charset="-78"/>
              </a:rPr>
            </a:br>
            <a:br>
              <a:rPr lang="fa-IR" dirty="0"/>
            </a:br>
            <a:br>
              <a:rPr lang="fa-IR" dirty="0"/>
            </a:br>
            <a:br>
              <a:rPr lang="fa-IR" dirty="0"/>
            </a:br>
            <a:r>
              <a:rPr lang="fa-IR" dirty="0"/>
              <a:t>                   </a:t>
            </a:r>
            <a:endParaRPr lang="fa-IR" dirty="0">
              <a:solidFill>
                <a:schemeClr val="accent2">
                  <a:lumMod val="40000"/>
                  <a:lumOff val="60000"/>
                </a:schemeClr>
              </a:solidFill>
            </a:endParaRPr>
          </a:p>
        </p:txBody>
      </p:sp>
    </p:spTree>
    <p:extLst>
      <p:ext uri="{BB962C8B-B14F-4D97-AF65-F5344CB8AC3E}">
        <p14:creationId xmlns:p14="http://schemas.microsoft.com/office/powerpoint/2010/main" val="1702530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6858000"/>
          </a:xfrm>
        </p:spPr>
        <p:txBody>
          <a:bodyPr>
            <a:normAutofit fontScale="90000"/>
          </a:bodyPr>
          <a:lstStyle/>
          <a:p>
            <a:pPr marL="457200" lvl="0" algn="r" defTabSz="914400">
              <a:lnSpc>
                <a:spcPct val="115000"/>
              </a:lnSpc>
              <a:spcBef>
                <a:spcPts val="0"/>
              </a:spcBef>
            </a:pPr>
            <a:r>
              <a:rPr lang="fa-IR" sz="4400" b="1" dirty="0">
                <a:solidFill>
                  <a:schemeClr val="bg1">
                    <a:lumMod val="75000"/>
                  </a:schemeClr>
                </a:solidFill>
                <a:latin typeface="Arial" panose="020B0604020202020204" pitchFamily="34" charset="0"/>
                <a:cs typeface="Arial" panose="020B0604020202020204" pitchFamily="34" charset="0"/>
              </a:rPr>
              <a:t>نتیجه </a:t>
            </a:r>
            <a:br>
              <a:rPr lang="en-GB" sz="2600" dirty="0">
                <a:solidFill>
                  <a:prstClr val="black"/>
                </a:solidFill>
                <a:latin typeface="Constantia"/>
                <a:cs typeface="2  Nazanin" pitchFamily="2" charset="-78"/>
              </a:rPr>
            </a:br>
            <a:r>
              <a:rPr lang="fa-IR" sz="3100" b="1" dirty="0">
                <a:solidFill>
                  <a:srgbClr val="F2B97A"/>
                </a:solidFill>
                <a:latin typeface="Arial" panose="020B0604020202020204" pitchFamily="34" charset="0"/>
                <a:cs typeface="Arial" panose="020B0604020202020204" pitchFamily="34" charset="0"/>
              </a:rPr>
              <a:t>استاندارد های که سر انجام ارائه می شوند بر اساس این سه روش تدوین استاندارد قرار دارند :</a:t>
            </a:r>
            <a:br>
              <a:rPr lang="fa-IR" sz="3100" b="1" dirty="0">
                <a:solidFill>
                  <a:srgbClr val="F2B97A"/>
                </a:solidFill>
                <a:latin typeface="Arial" panose="020B0604020202020204" pitchFamily="34" charset="0"/>
                <a:cs typeface="Arial" panose="020B0604020202020204" pitchFamily="34" charset="0"/>
              </a:rPr>
            </a:br>
            <a:br>
              <a:rPr lang="fa-IR" sz="3100" b="1" dirty="0">
                <a:solidFill>
                  <a:srgbClr val="F2B97A"/>
                </a:solidFill>
                <a:latin typeface="Arial" panose="020B0604020202020204" pitchFamily="34" charset="0"/>
                <a:cs typeface="Arial" panose="020B0604020202020204" pitchFamily="34" charset="0"/>
              </a:rPr>
            </a:br>
            <a:br>
              <a:rPr lang="fa-IR" sz="3100" b="1" dirty="0">
                <a:solidFill>
                  <a:srgbClr val="F2B97A"/>
                </a:solidFill>
                <a:latin typeface="Arial" panose="020B0604020202020204" pitchFamily="34" charset="0"/>
                <a:cs typeface="Arial" panose="020B0604020202020204" pitchFamily="34" charset="0"/>
              </a:rPr>
            </a:br>
            <a:br>
              <a:rPr lang="fa-IR" sz="3100" b="1" dirty="0">
                <a:solidFill>
                  <a:srgbClr val="F2B97A"/>
                </a:solidFill>
                <a:latin typeface="Arial" panose="020B0604020202020204" pitchFamily="34" charset="0"/>
                <a:cs typeface="Arial" panose="020B0604020202020204" pitchFamily="34" charset="0"/>
              </a:rPr>
            </a:br>
            <a:br>
              <a:rPr lang="fa-IR" sz="3100" b="1" dirty="0">
                <a:solidFill>
                  <a:srgbClr val="F2B97A"/>
                </a:solidFill>
                <a:latin typeface="Arial" panose="020B0604020202020204" pitchFamily="34" charset="0"/>
                <a:cs typeface="Arial" panose="020B0604020202020204" pitchFamily="34" charset="0"/>
              </a:rPr>
            </a:br>
            <a:br>
              <a:rPr lang="fa-IR" sz="3100" b="1" dirty="0">
                <a:solidFill>
                  <a:srgbClr val="F2B97A"/>
                </a:solidFill>
                <a:latin typeface="Arial" panose="020B0604020202020204" pitchFamily="34" charset="0"/>
                <a:cs typeface="Arial" panose="020B0604020202020204" pitchFamily="34" charset="0"/>
              </a:rPr>
            </a:br>
            <a:br>
              <a:rPr lang="fa-IR" sz="3100" b="1" dirty="0">
                <a:solidFill>
                  <a:srgbClr val="F2B97A"/>
                </a:solidFill>
                <a:latin typeface="Arial" panose="020B0604020202020204" pitchFamily="34" charset="0"/>
                <a:cs typeface="Arial" panose="020B0604020202020204" pitchFamily="34" charset="0"/>
              </a:rPr>
            </a:br>
            <a:r>
              <a:rPr lang="fa-IR" sz="3100" b="1" dirty="0">
                <a:solidFill>
                  <a:srgbClr val="F2B97A"/>
                </a:solidFill>
                <a:latin typeface="Arial" panose="020B0604020202020204" pitchFamily="34" charset="0"/>
                <a:cs typeface="Arial" panose="020B0604020202020204" pitchFamily="34" charset="0"/>
              </a:rPr>
              <a:t>هدف سیاست های حسابداری در سطح ملی این است که فاصله بین افشای اطلاعات شرکت ها ،روش های سنجش و اندازه گیری و روش ارائه اطلاعات در صورت های مالی و گزارشگری مالی را کاهش داد و نیز مقدار و کیفیت اطلاعاتی که در گزارش های مالی منتشر می شوند ،تغییر داد </a:t>
            </a:r>
            <a:r>
              <a:rPr lang="fa-IR" sz="2400" dirty="0">
                <a:solidFill>
                  <a:prstClr val="black"/>
                </a:solidFill>
                <a:latin typeface="Constantia"/>
                <a:cs typeface="2  Nazanin" pitchFamily="2" charset="-78"/>
              </a:rPr>
              <a:t>. </a:t>
            </a:r>
            <a:br>
              <a:rPr lang="en-GB" sz="2400" dirty="0">
                <a:solidFill>
                  <a:prstClr val="black"/>
                </a:solidFill>
                <a:latin typeface="Constantia"/>
                <a:cs typeface="2  Nazanin" pitchFamily="2" charset="-78"/>
              </a:rPr>
            </a:br>
            <a:br>
              <a:rPr lang="fa-IR" dirty="0"/>
            </a:br>
            <a:br>
              <a:rPr lang="fa-IR" dirty="0"/>
            </a:br>
            <a:br>
              <a:rPr lang="fa-IR" dirty="0"/>
            </a:br>
            <a:r>
              <a:rPr lang="fa-IR" dirty="0"/>
              <a:t>                   </a:t>
            </a:r>
            <a:endParaRPr lang="fa-IR" dirty="0">
              <a:solidFill>
                <a:schemeClr val="accent2">
                  <a:lumMod val="40000"/>
                  <a:lumOff val="60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946967015"/>
              </p:ext>
            </p:extLst>
          </p:nvPr>
        </p:nvGraphicFramePr>
        <p:xfrm>
          <a:off x="2032000" y="1432193"/>
          <a:ext cx="8127999" cy="1826412"/>
        </p:xfrm>
        <a:graphic>
          <a:graphicData uri="http://schemas.openxmlformats.org/drawingml/2006/table">
            <a:tbl>
              <a:tblPr rtl="1"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539826">
                <a:tc>
                  <a:txBody>
                    <a:bodyPr/>
                    <a:lstStyle/>
                    <a:p>
                      <a:pPr marL="457200" marR="0" lvl="0" indent="0" algn="r" defTabSz="914400" rtl="1" eaLnBrk="1" fontAlgn="auto" latinLnBrk="0" hangingPunct="1">
                        <a:lnSpc>
                          <a:spcPct val="115000"/>
                        </a:lnSpc>
                        <a:spcBef>
                          <a:spcPts val="0"/>
                        </a:spcBef>
                        <a:spcAft>
                          <a:spcPts val="0"/>
                        </a:spcAft>
                        <a:buClrTx/>
                        <a:buSzTx/>
                        <a:buFontTx/>
                        <a:buNone/>
                        <a:tabLst/>
                        <a:defRPr/>
                      </a:pPr>
                      <a:r>
                        <a:rPr kumimoji="0" lang="fa-IR" sz="2000" b="1" i="0" u="none" strike="noStrike" kern="1200" cap="none" spc="0" normalizeH="0" baseline="0" noProof="0" dirty="0">
                          <a:ln>
                            <a:noFill/>
                          </a:ln>
                          <a:solidFill>
                            <a:schemeClr val="bg2">
                              <a:lumMod val="10000"/>
                            </a:schemeClr>
                          </a:solidFill>
                          <a:effectLst/>
                          <a:uLnTx/>
                          <a:uFillTx/>
                          <a:latin typeface="Arial" panose="020B0604020202020204" pitchFamily="34" charset="0"/>
                          <a:cs typeface="Arial" panose="020B0604020202020204" pitchFamily="34" charset="0"/>
                        </a:rPr>
                        <a:t>استاندارد های پیشین </a:t>
                      </a:r>
                      <a:endParaRPr kumimoji="0" lang="en-GB" sz="2000" b="1" i="0" u="none" strike="noStrike" kern="1200" cap="none" spc="0" normalizeH="0" baseline="0" noProof="0" dirty="0">
                        <a:ln>
                          <a:noFill/>
                        </a:ln>
                        <a:solidFill>
                          <a:schemeClr val="bg2">
                            <a:lumMod val="10000"/>
                          </a:schemeClr>
                        </a:solidFill>
                        <a:effectLst/>
                        <a:uLnTx/>
                        <a:uFillTx/>
                        <a:latin typeface="Arial" panose="020B0604020202020204" pitchFamily="34" charset="0"/>
                        <a:ea typeface="Calibri"/>
                        <a:cs typeface="Arial" panose="020B0604020202020204" pitchFamily="34" charset="0"/>
                      </a:endParaRPr>
                    </a:p>
                    <a:p>
                      <a:pPr rtl="1"/>
                      <a:endParaRPr lang="fa-IR" sz="2000" b="1" dirty="0">
                        <a:solidFill>
                          <a:schemeClr val="bg2">
                            <a:lumMod val="10000"/>
                          </a:schemeClr>
                        </a:solidFill>
                        <a:latin typeface="Arial" panose="020B0604020202020204" pitchFamily="34" charset="0"/>
                        <a:cs typeface="Arial" panose="020B0604020202020204" pitchFamily="34" charset="0"/>
                      </a:endParaRPr>
                    </a:p>
                  </a:txBody>
                  <a:tcPr/>
                </a:tc>
                <a:tc>
                  <a:txBody>
                    <a:bodyPr/>
                    <a:lstStyle/>
                    <a:p>
                      <a:pPr marL="457200" marR="0" lvl="0" indent="0" algn="r" defTabSz="914400" rtl="1" eaLnBrk="1" fontAlgn="auto" latinLnBrk="0" hangingPunct="1">
                        <a:lnSpc>
                          <a:spcPct val="115000"/>
                        </a:lnSpc>
                        <a:spcBef>
                          <a:spcPts val="0"/>
                        </a:spcBef>
                        <a:spcAft>
                          <a:spcPts val="0"/>
                        </a:spcAft>
                        <a:buClrTx/>
                        <a:buSzTx/>
                        <a:buFontTx/>
                        <a:buNone/>
                        <a:tabLst/>
                        <a:defRPr/>
                      </a:pPr>
                      <a:r>
                        <a:rPr kumimoji="0" lang="fa-IR" sz="2000" b="1" i="0" u="none" strike="noStrike" kern="1200" cap="none" spc="0" normalizeH="0" baseline="0" noProof="0" dirty="0">
                          <a:ln>
                            <a:noFill/>
                          </a:ln>
                          <a:solidFill>
                            <a:schemeClr val="bg2">
                              <a:lumMod val="10000"/>
                            </a:schemeClr>
                          </a:solidFill>
                          <a:effectLst/>
                          <a:uLnTx/>
                          <a:uFillTx/>
                          <a:latin typeface="Arial" panose="020B0604020202020204" pitchFamily="34" charset="0"/>
                          <a:cs typeface="Arial" panose="020B0604020202020204" pitchFamily="34" charset="0"/>
                        </a:rPr>
                        <a:t>استاندارد ها طبق دستور   </a:t>
                      </a:r>
                      <a:endParaRPr kumimoji="0" lang="en-GB" sz="2000" b="1" i="0" u="none" strike="noStrike" kern="1200" cap="none" spc="0" normalizeH="0" baseline="0" noProof="0" dirty="0">
                        <a:ln>
                          <a:noFill/>
                        </a:ln>
                        <a:solidFill>
                          <a:schemeClr val="bg2">
                            <a:lumMod val="10000"/>
                          </a:schemeClr>
                        </a:solidFill>
                        <a:effectLst/>
                        <a:uLnTx/>
                        <a:uFillTx/>
                        <a:latin typeface="Arial" panose="020B0604020202020204" pitchFamily="34" charset="0"/>
                        <a:ea typeface="Calibri"/>
                        <a:cs typeface="Arial" panose="020B0604020202020204" pitchFamily="34" charset="0"/>
                      </a:endParaRPr>
                    </a:p>
                    <a:p>
                      <a:pPr rtl="1"/>
                      <a:endParaRPr lang="fa-IR" sz="2000" b="1" dirty="0">
                        <a:solidFill>
                          <a:schemeClr val="bg2">
                            <a:lumMod val="10000"/>
                          </a:schemeClr>
                        </a:solidFill>
                        <a:latin typeface="Arial" panose="020B0604020202020204" pitchFamily="34" charset="0"/>
                        <a:cs typeface="Arial" panose="020B0604020202020204" pitchFamily="34" charset="0"/>
                      </a:endParaRPr>
                    </a:p>
                  </a:txBody>
                  <a:tcPr/>
                </a:tc>
                <a:tc>
                  <a:txBody>
                    <a:bodyPr/>
                    <a:lstStyle/>
                    <a:p>
                      <a:pPr marL="457200" marR="0" lvl="0" indent="0" algn="r" defTabSz="914400" rtl="1" eaLnBrk="1" fontAlgn="auto" latinLnBrk="0" hangingPunct="1">
                        <a:lnSpc>
                          <a:spcPct val="115000"/>
                        </a:lnSpc>
                        <a:spcBef>
                          <a:spcPts val="0"/>
                        </a:spcBef>
                        <a:spcAft>
                          <a:spcPts val="0"/>
                        </a:spcAft>
                        <a:buClrTx/>
                        <a:buSzTx/>
                        <a:buFontTx/>
                        <a:buNone/>
                        <a:tabLst/>
                        <a:defRPr/>
                      </a:pPr>
                      <a:r>
                        <a:rPr kumimoji="0" lang="fa-IR" sz="2000" b="1" i="0" u="none" strike="noStrike" kern="1200" cap="none" spc="0" normalizeH="0" baseline="0" noProof="0" dirty="0">
                          <a:ln>
                            <a:noFill/>
                          </a:ln>
                          <a:solidFill>
                            <a:schemeClr val="bg2">
                              <a:lumMod val="10000"/>
                            </a:schemeClr>
                          </a:solidFill>
                          <a:effectLst/>
                          <a:uLnTx/>
                          <a:uFillTx/>
                          <a:latin typeface="Arial" panose="020B0604020202020204" pitchFamily="34" charset="0"/>
                          <a:cs typeface="Arial" panose="020B0604020202020204" pitchFamily="34" charset="0"/>
                        </a:rPr>
                        <a:t>استاندارد های تحت فشار   </a:t>
                      </a:r>
                      <a:endParaRPr kumimoji="0" lang="en-GB" sz="2000" b="1" i="0" u="none" strike="noStrike" kern="1200" cap="none" spc="0" normalizeH="0" baseline="0" noProof="0" dirty="0">
                        <a:ln>
                          <a:noFill/>
                        </a:ln>
                        <a:solidFill>
                          <a:schemeClr val="bg2">
                            <a:lumMod val="10000"/>
                          </a:schemeClr>
                        </a:solidFill>
                        <a:effectLst/>
                        <a:uLnTx/>
                        <a:uFillTx/>
                        <a:latin typeface="Arial" panose="020B0604020202020204" pitchFamily="34" charset="0"/>
                        <a:ea typeface="Calibri"/>
                        <a:cs typeface="Arial" panose="020B0604020202020204" pitchFamily="34" charset="0"/>
                      </a:endParaRPr>
                    </a:p>
                    <a:p>
                      <a:pPr rtl="1"/>
                      <a:endParaRPr lang="fa-IR" sz="2000" b="1" dirty="0">
                        <a:solidFill>
                          <a:schemeClr val="bg2">
                            <a:lumMod val="10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539826">
                <a:tc>
                  <a:txBody>
                    <a:bodyPr/>
                    <a:lstStyle/>
                    <a:p>
                      <a:pPr rtl="1"/>
                      <a:r>
                        <a:rPr lang="fa-IR" sz="2000" b="1" dirty="0">
                          <a:solidFill>
                            <a:schemeClr val="bg2">
                              <a:lumMod val="10000"/>
                            </a:schemeClr>
                          </a:solidFill>
                          <a:latin typeface="Arial" panose="020B0604020202020204" pitchFamily="34" charset="0"/>
                          <a:cs typeface="Arial" panose="020B0604020202020204" pitchFamily="34" charset="0"/>
                        </a:rPr>
                        <a:t>عادت </a:t>
                      </a:r>
                    </a:p>
                  </a:txBody>
                  <a:tcPr/>
                </a:tc>
                <a:tc>
                  <a:txBody>
                    <a:bodyPr/>
                    <a:lstStyle/>
                    <a:p>
                      <a:pPr rtl="1"/>
                      <a:r>
                        <a:rPr lang="fa-IR" sz="2000" b="1" dirty="0">
                          <a:solidFill>
                            <a:schemeClr val="bg2">
                              <a:lumMod val="10000"/>
                            </a:schemeClr>
                          </a:solidFill>
                          <a:latin typeface="Arial" panose="020B0604020202020204" pitchFamily="34" charset="0"/>
                          <a:cs typeface="Arial" panose="020B0604020202020204" pitchFamily="34" charset="0"/>
                        </a:rPr>
                        <a:t>اصول </a:t>
                      </a:r>
                    </a:p>
                  </a:txBody>
                  <a:tcPr/>
                </a:tc>
                <a:tc>
                  <a:txBody>
                    <a:bodyPr/>
                    <a:lstStyle/>
                    <a:p>
                      <a:pPr rtl="1"/>
                      <a:r>
                        <a:rPr lang="fa-IR" sz="2000" b="1" dirty="0">
                          <a:solidFill>
                            <a:schemeClr val="bg2">
                              <a:lumMod val="10000"/>
                            </a:schemeClr>
                          </a:solidFill>
                          <a:latin typeface="Arial" panose="020B0604020202020204" pitchFamily="34" charset="0"/>
                          <a:cs typeface="Arial" panose="020B0604020202020204" pitchFamily="34" charset="0"/>
                        </a:rPr>
                        <a:t>سیاست</a:t>
                      </a:r>
                    </a:p>
                  </a:txBody>
                  <a:tcPr/>
                </a:tc>
                <a:extLst>
                  <a:ext uri="{0D108BD9-81ED-4DB2-BD59-A6C34878D82A}">
                    <a16:rowId xmlns:a16="http://schemas.microsoft.com/office/drawing/2014/main" val="10001"/>
                  </a:ext>
                </a:extLst>
              </a:tr>
              <a:tr h="539826">
                <a:tc>
                  <a:txBody>
                    <a:bodyPr/>
                    <a:lstStyle/>
                    <a:p>
                      <a:pPr rtl="1"/>
                      <a:r>
                        <a:rPr lang="fa-IR" sz="2000" b="1" dirty="0">
                          <a:solidFill>
                            <a:schemeClr val="bg2">
                              <a:lumMod val="10000"/>
                            </a:schemeClr>
                          </a:solidFill>
                          <a:latin typeface="Arial" panose="020B0604020202020204" pitchFamily="34" charset="0"/>
                          <a:cs typeface="Arial" panose="020B0604020202020204" pitchFamily="34" charset="0"/>
                        </a:rPr>
                        <a:t>عرف</a:t>
                      </a:r>
                    </a:p>
                  </a:txBody>
                  <a:tcPr/>
                </a:tc>
                <a:tc>
                  <a:txBody>
                    <a:bodyPr/>
                    <a:lstStyle/>
                    <a:p>
                      <a:pPr rtl="1"/>
                      <a:r>
                        <a:rPr lang="fa-IR" sz="2000" b="1" dirty="0">
                          <a:solidFill>
                            <a:schemeClr val="bg2">
                              <a:lumMod val="10000"/>
                            </a:schemeClr>
                          </a:solidFill>
                          <a:latin typeface="Arial" panose="020B0604020202020204" pitchFamily="34" charset="0"/>
                          <a:cs typeface="Arial" panose="020B0604020202020204" pitchFamily="34" charset="0"/>
                        </a:rPr>
                        <a:t>اعلامیه</a:t>
                      </a:r>
                    </a:p>
                  </a:txBody>
                  <a:tcPr/>
                </a:tc>
                <a:tc>
                  <a:txBody>
                    <a:bodyPr/>
                    <a:lstStyle/>
                    <a:p>
                      <a:pPr rtl="1"/>
                      <a:r>
                        <a:rPr lang="fa-IR" sz="2000" b="1" dirty="0">
                          <a:solidFill>
                            <a:schemeClr val="bg2">
                              <a:lumMod val="10000"/>
                            </a:schemeClr>
                          </a:solidFill>
                          <a:latin typeface="Arial" panose="020B0604020202020204" pitchFamily="34" charset="0"/>
                          <a:cs typeface="Arial" panose="020B0604020202020204" pitchFamily="34" charset="0"/>
                        </a:rPr>
                        <a:t>جامعه</a:t>
                      </a:r>
                    </a:p>
                  </a:txBody>
                  <a:tcP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659DD66F-4EA6-4757-95CC-1C316BDF2086}"/>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24638629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6858000"/>
          </a:xfrm>
        </p:spPr>
        <p:txBody>
          <a:bodyPr/>
          <a:lstStyle/>
          <a:p>
            <a:pPr algn="r"/>
            <a:br>
              <a:rPr lang="fa-IR" dirty="0"/>
            </a:br>
            <a:br>
              <a:rPr lang="fa-IR" dirty="0"/>
            </a:br>
            <a:br>
              <a:rPr lang="fa-IR" dirty="0"/>
            </a:br>
            <a:r>
              <a:rPr lang="fa-IR" dirty="0"/>
              <a:t>                   </a:t>
            </a:r>
            <a:endParaRPr lang="fa-IR" dirty="0">
              <a:solidFill>
                <a:schemeClr val="accent2">
                  <a:lumMod val="40000"/>
                  <a:lumOff val="60000"/>
                </a:schemeClr>
              </a:solidFill>
            </a:endParaRPr>
          </a:p>
        </p:txBody>
      </p:sp>
      <p:sp>
        <p:nvSpPr>
          <p:cNvPr id="2" name="Rectangle 1"/>
          <p:cNvSpPr/>
          <p:nvPr/>
        </p:nvSpPr>
        <p:spPr>
          <a:xfrm>
            <a:off x="3213253" y="874455"/>
            <a:ext cx="6096000" cy="6789551"/>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a-IR" sz="8000" b="1" i="0" u="none" strike="noStrike" kern="0" cap="none" spc="0" normalizeH="0" baseline="0" noProof="0" dirty="0">
                <a:ln w="3175">
                  <a:solidFill>
                    <a:prstClr val="white">
                      <a:alpha val="65000"/>
                    </a:prstClr>
                  </a:solidFill>
                </a:ln>
                <a:solidFill>
                  <a:srgbClr val="FF0000"/>
                </a:solidFill>
                <a:effectLst>
                  <a:outerShdw blurRad="25400" dist="12700" dir="14220000" rotWithShape="0">
                    <a:prstClr val="black">
                      <a:alpha val="50000"/>
                    </a:prstClr>
                  </a:outerShdw>
                </a:effectLst>
                <a:uLnTx/>
                <a:uFillTx/>
                <a:latin typeface="Arial Narrow" pitchFamily="34" charset="0"/>
                <a:cs typeface="Times New Roman" panose="02020603050405020304" pitchFamily="18" charset="0"/>
              </a:rPr>
              <a:t>باتشکر از توجه شما</a:t>
            </a:r>
            <a:r>
              <a:rPr kumimoji="0" lang="fa-IR" sz="8000" b="1" i="0" u="none" strike="noStrike" kern="0" cap="none" spc="0" normalizeH="0" noProof="0" dirty="0">
                <a:ln w="3175">
                  <a:solidFill>
                    <a:prstClr val="white">
                      <a:alpha val="65000"/>
                    </a:prstClr>
                  </a:solidFill>
                </a:ln>
                <a:solidFill>
                  <a:srgbClr val="FF0000"/>
                </a:solidFill>
                <a:effectLst>
                  <a:outerShdw blurRad="25400" dist="12700" dir="14220000" rotWithShape="0">
                    <a:prstClr val="black">
                      <a:alpha val="50000"/>
                    </a:prstClr>
                  </a:outerShdw>
                </a:effectLst>
                <a:uLnTx/>
                <a:uFillTx/>
                <a:latin typeface="Arial Narrow" pitchFamily="34" charset="0"/>
                <a:cs typeface="Times New Roman" panose="02020603050405020304" pitchFamily="18" charset="0"/>
              </a:rPr>
              <a:t>        </a:t>
            </a:r>
            <a:r>
              <a:rPr kumimoji="0" lang="en-US" sz="8000" b="1" i="0" u="none" strike="noStrike" kern="0" cap="none" spc="0" normalizeH="0" noProof="0" dirty="0">
                <a:ln w="3175">
                  <a:solidFill>
                    <a:prstClr val="white">
                      <a:alpha val="65000"/>
                    </a:prstClr>
                  </a:solidFill>
                </a:ln>
                <a:solidFill>
                  <a:srgbClr val="FF0000"/>
                </a:solidFill>
                <a:effectLst>
                  <a:outerShdw blurRad="25400" dist="12700" dir="14220000" rotWithShape="0">
                    <a:prstClr val="black">
                      <a:alpha val="50000"/>
                    </a:prstClr>
                  </a:outerShdw>
                </a:effectLst>
                <a:uLnTx/>
                <a:uFillTx/>
                <a:latin typeface="Arial Narrow" pitchFamily="34" charset="0"/>
                <a:cs typeface="Times New Roman" panose="02020603050405020304" pitchFamily="18" charset="0"/>
              </a:rPr>
              <a:t> </a:t>
            </a:r>
            <a:endParaRPr kumimoji="0" lang="fa-IR" sz="8000" b="1" i="0" u="none" strike="noStrike" kern="0" cap="none" spc="0" normalizeH="0" noProof="0" dirty="0">
              <a:ln w="3175">
                <a:solidFill>
                  <a:prstClr val="white">
                    <a:alpha val="65000"/>
                  </a:prstClr>
                </a:solidFill>
              </a:ln>
              <a:solidFill>
                <a:srgbClr val="FF0000"/>
              </a:solidFill>
              <a:effectLst>
                <a:outerShdw blurRad="25400" dist="12700" dir="14220000" rotWithShape="0">
                  <a:prstClr val="black">
                    <a:alpha val="50000"/>
                  </a:prstClr>
                </a:outerShdw>
              </a:effectLst>
              <a:uLnTx/>
              <a:uFillTx/>
              <a:latin typeface="Arial Narrow" pitchFamily="34" charset="0"/>
              <a:cs typeface="Times New Roman" panose="02020603050405020304" pitchFamily="18" charset="0"/>
            </a:endParaRPr>
          </a:p>
          <a:p>
            <a:pPr lvl="0" algn="ctr" defTabSz="914400" rtl="1">
              <a:spcBef>
                <a:spcPct val="20000"/>
              </a:spcBef>
              <a:buClr>
                <a:srgbClr val="9E8E5C"/>
              </a:buClr>
            </a:pPr>
            <a:r>
              <a:rPr lang="fa-IR" sz="9600" b="1" dirty="0">
                <a:solidFill>
                  <a:srgbClr val="00B050"/>
                </a:solidFill>
                <a:effectLst>
                  <a:outerShdw blurRad="34925" dist="12700" dir="14400000" rotWithShape="0">
                    <a:prstClr val="black">
                      <a:alpha val="21000"/>
                    </a:prstClr>
                  </a:outerShdw>
                </a:effectLst>
                <a:latin typeface="Book Antiqua"/>
                <a:cs typeface="Times New Roman" panose="02020603050405020304" pitchFamily="18" charset="0"/>
              </a:rPr>
              <a:t>  پایان</a:t>
            </a:r>
          </a:p>
          <a:p>
            <a:pPr marL="0" marR="0" lvl="0" indent="0" defTabSz="914400" eaLnBrk="1" fontAlgn="auto" latinLnBrk="0" hangingPunct="1">
              <a:lnSpc>
                <a:spcPct val="100000"/>
              </a:lnSpc>
              <a:spcBef>
                <a:spcPts val="0"/>
              </a:spcBef>
              <a:spcAft>
                <a:spcPts val="0"/>
              </a:spcAft>
              <a:buClrTx/>
              <a:buSzTx/>
              <a:buFontTx/>
              <a:buNone/>
              <a:tabLst/>
              <a:defRPr/>
            </a:pPr>
            <a:endParaRPr lang="fa-IR" sz="8000" b="1" kern="0" dirty="0">
              <a:ln w="3175">
                <a:solidFill>
                  <a:prstClr val="white">
                    <a:alpha val="65000"/>
                  </a:prstClr>
                </a:solidFill>
              </a:ln>
              <a:solidFill>
                <a:srgbClr val="FF0000"/>
              </a:solidFill>
              <a:effectLst>
                <a:outerShdw blurRad="25400" dist="12700" dir="14220000" rotWithShape="0">
                  <a:prstClr val="black">
                    <a:alpha val="50000"/>
                  </a:prstClr>
                </a:outerShdw>
              </a:effectLst>
              <a:latin typeface="Arial Narrow"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fa-IR" sz="8000" b="1" i="0" u="none" strike="noStrike" kern="0" cap="none" spc="0" normalizeH="0" noProof="0" dirty="0">
                <a:ln w="3175">
                  <a:solidFill>
                    <a:prstClr val="white">
                      <a:alpha val="65000"/>
                    </a:prstClr>
                  </a:solidFill>
                </a:ln>
                <a:solidFill>
                  <a:srgbClr val="FF0000"/>
                </a:solidFill>
                <a:effectLst>
                  <a:outerShdw blurRad="25400" dist="12700" dir="14220000" rotWithShape="0">
                    <a:prstClr val="black">
                      <a:alpha val="50000"/>
                    </a:prstClr>
                  </a:outerShdw>
                </a:effectLst>
                <a:uLnTx/>
                <a:uFillTx/>
                <a:latin typeface="Arial Narrow" pitchFamily="34" charset="0"/>
                <a:cs typeface="Times New Roman" panose="02020603050405020304" pitchFamily="18" charset="0"/>
              </a:rPr>
              <a:t>       </a:t>
            </a:r>
            <a:endParaRPr kumimoji="0" lang="fa-IR" sz="1800" b="0" i="0" u="none" strike="noStrike" kern="0" cap="none" spc="0" normalizeH="0" baseline="0" noProof="0" dirty="0">
              <a:ln>
                <a:noFill/>
              </a:ln>
              <a:solidFill>
                <a:sysClr val="windowText" lastClr="000000"/>
              </a:solidFill>
              <a:effectLst/>
              <a:uLnTx/>
              <a:uFillTx/>
            </a:endParaRPr>
          </a:p>
        </p:txBody>
      </p:sp>
      <p:sp>
        <p:nvSpPr>
          <p:cNvPr id="5" name="TextBox 4">
            <a:extLst>
              <a:ext uri="{FF2B5EF4-FFF2-40B4-BE49-F238E27FC236}">
                <a16:creationId xmlns:a16="http://schemas.microsoft.com/office/drawing/2014/main" id="{B52EBF27-083E-4DB8-A647-743DF5B294E3}"/>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3548339975"/>
      </p:ext>
    </p:extLst>
  </p:cSld>
  <p:clrMapOvr>
    <a:masterClrMapping/>
  </p:clrMapOvr>
  <mc:AlternateContent xmlns:mc="http://schemas.openxmlformats.org/markup-compatibility/2006" xmlns:p14="http://schemas.microsoft.com/office/powerpoint/2010/main">
    <mc:Choice Requires="p14">
      <p:transition spd="slow" p14:dur="1750">
        <p14:doors dir="ver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2192000" cy="6858000"/>
          </a:xfrm>
        </p:spPr>
        <p:txBody>
          <a:bodyPr/>
          <a:lstStyle/>
          <a:p>
            <a:pPr algn="r"/>
            <a:br>
              <a:rPr lang="fa-IR" dirty="0"/>
            </a:br>
            <a:br>
              <a:rPr lang="fa-IR" dirty="0"/>
            </a:br>
            <a:br>
              <a:rPr lang="fa-IR" dirty="0"/>
            </a:br>
            <a:r>
              <a:rPr lang="fa-IR" dirty="0"/>
              <a:t>                   </a:t>
            </a:r>
            <a:endParaRPr lang="fa-IR" dirty="0">
              <a:solidFill>
                <a:schemeClr val="accent2">
                  <a:lumMod val="40000"/>
                  <a:lumOff val="60000"/>
                </a:schemeClr>
              </a:solidFill>
            </a:endParaRPr>
          </a:p>
        </p:txBody>
      </p:sp>
      <p:pic>
        <p:nvPicPr>
          <p:cNvPr id="3"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Tree>
    <p:extLst>
      <p:ext uri="{BB962C8B-B14F-4D97-AF65-F5344CB8AC3E}">
        <p14:creationId xmlns:p14="http://schemas.microsoft.com/office/powerpoint/2010/main" val="133003726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30431" y="0"/>
            <a:ext cx="11497456" cy="6509657"/>
          </a:xfrm>
          <a:noFill/>
        </p:spPr>
        <p:txBody>
          <a:bodyPr/>
          <a:lstStyle/>
          <a:p>
            <a:pPr lvl="0" algn="r" defTabSz="914400">
              <a:lnSpc>
                <a:spcPct val="175000"/>
              </a:lnSpc>
              <a:spcBef>
                <a:spcPct val="20000"/>
              </a:spcBef>
              <a:spcAft>
                <a:spcPts val="300"/>
              </a:spcAft>
              <a:buClr>
                <a:srgbClr val="F14124">
                  <a:lumMod val="75000"/>
                </a:srgbClr>
              </a:buClr>
              <a:buSzPct val="130000"/>
            </a:pPr>
            <a:r>
              <a:rPr lang="fa-IR" sz="4000" b="1" dirty="0">
                <a:solidFill>
                  <a:schemeClr val="bg1">
                    <a:lumMod val="75000"/>
                  </a:schemeClr>
                </a:solidFill>
                <a:latin typeface="Trebuchet MS"/>
                <a:cs typeface="B Zar" pitchFamily="2" charset="-78"/>
              </a:rPr>
              <a:t>دو پرسش عمده مطرح شده  مربوط به تدوین سیاست های حسابداری:</a:t>
            </a:r>
            <a:br>
              <a:rPr lang="fa-IR" sz="2400" b="1" dirty="0">
                <a:solidFill>
                  <a:srgbClr val="212745"/>
                </a:solidFill>
                <a:latin typeface="Trebuchet MS"/>
                <a:cs typeface="B Zar" pitchFamily="2" charset="-78"/>
              </a:rPr>
            </a:br>
            <a:r>
              <a:rPr lang="fa-IR" sz="2800" b="1" dirty="0">
                <a:solidFill>
                  <a:srgbClr val="212745"/>
                </a:solidFill>
                <a:latin typeface="Trebuchet MS"/>
                <a:cs typeface="B Zar" pitchFamily="2" charset="-78"/>
              </a:rPr>
              <a:t>         </a:t>
            </a:r>
            <a:r>
              <a:rPr lang="fa-IR" sz="3200" b="1" dirty="0">
                <a:solidFill>
                  <a:schemeClr val="accent2">
                    <a:lumMod val="60000"/>
                    <a:lumOff val="40000"/>
                  </a:schemeClr>
                </a:solidFill>
                <a:latin typeface="Trebuchet MS"/>
                <a:cs typeface="B Zar" pitchFamily="2" charset="-78"/>
              </a:rPr>
              <a:t>1- چه كسي بايد سياست هاي حسابداري را تدوين كند؟   </a:t>
            </a:r>
            <a:br>
              <a:rPr lang="fa-IR" sz="3200" b="1" dirty="0">
                <a:solidFill>
                  <a:schemeClr val="accent2">
                    <a:lumMod val="60000"/>
                    <a:lumOff val="40000"/>
                  </a:schemeClr>
                </a:solidFill>
                <a:latin typeface="Trebuchet MS"/>
                <a:cs typeface="B Zar" pitchFamily="2" charset="-78"/>
              </a:rPr>
            </a:br>
            <a:r>
              <a:rPr lang="fa-IR" sz="3200" b="1" dirty="0">
                <a:solidFill>
                  <a:schemeClr val="accent2">
                    <a:lumMod val="60000"/>
                    <a:lumOff val="40000"/>
                  </a:schemeClr>
                </a:solidFill>
                <a:latin typeface="Trebuchet MS"/>
                <a:cs typeface="B Zar" pitchFamily="2" charset="-78"/>
              </a:rPr>
              <a:t>       2- سياست هاي حسابداري را بايد چگونه تدوين كرد؟</a:t>
            </a:r>
            <a:endParaRPr lang="fa-IR" sz="3200" dirty="0">
              <a:solidFill>
                <a:schemeClr val="accent2">
                  <a:lumMod val="60000"/>
                  <a:lumOff val="40000"/>
                </a:schemeClr>
              </a:solidFill>
            </a:endParaRPr>
          </a:p>
        </p:txBody>
      </p:sp>
    </p:spTree>
    <p:extLst>
      <p:ext uri="{BB962C8B-B14F-4D97-AF65-F5344CB8AC3E}">
        <p14:creationId xmlns:p14="http://schemas.microsoft.com/office/powerpoint/2010/main" val="296398035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19725" y="479685"/>
            <a:ext cx="11452486" cy="5816184"/>
          </a:xfrm>
        </p:spPr>
        <p:txBody>
          <a:bodyPr>
            <a:normAutofit fontScale="90000"/>
          </a:bodyPr>
          <a:lstStyle/>
          <a:p>
            <a:pPr lvl="0" algn="r" defTabSz="914400">
              <a:lnSpc>
                <a:spcPct val="150000"/>
              </a:lnSpc>
              <a:spcBef>
                <a:spcPct val="20000"/>
              </a:spcBef>
              <a:spcAft>
                <a:spcPts val="300"/>
              </a:spcAft>
              <a:buClr>
                <a:srgbClr val="F14124">
                  <a:lumMod val="75000"/>
                </a:srgbClr>
              </a:buClr>
              <a:buSzPct val="130000"/>
            </a:pPr>
            <a:r>
              <a:rPr lang="fa-IR" sz="4000" b="1" dirty="0">
                <a:ln w="1905"/>
                <a:solidFill>
                  <a:schemeClr val="bg1">
                    <a:lumMod val="75000"/>
                  </a:schemeClr>
                </a:solidFill>
                <a:effectLst>
                  <a:innerShdw blurRad="69850" dist="43180" dir="5400000">
                    <a:srgbClr val="000000">
                      <a:alpha val="65000"/>
                    </a:srgbClr>
                  </a:innerShdw>
                </a:effectLst>
                <a:latin typeface="Arial" pitchFamily="34" charset="0"/>
                <a:cs typeface="Arial" pitchFamily="34" charset="0"/>
              </a:rPr>
              <a:t>  راه های  گوناگون تدوین سیاست های حسابداری:</a:t>
            </a:r>
            <a:br>
              <a:rPr lang="fa-IR" sz="4000" b="1" dirty="0">
                <a:ln w="1905"/>
                <a:solidFill>
                  <a:srgbClr val="C709AC"/>
                </a:solidFill>
                <a:effectLst>
                  <a:innerShdw blurRad="69850" dist="43180" dir="5400000">
                    <a:srgbClr val="000000">
                      <a:alpha val="65000"/>
                    </a:srgbClr>
                  </a:innerShdw>
                </a:effectLst>
                <a:latin typeface="Arial" pitchFamily="34" charset="0"/>
                <a:cs typeface="Arial" pitchFamily="34" charset="0"/>
              </a:rPr>
            </a:br>
            <a:r>
              <a:rPr lang="fa-IR" sz="4000" b="1" dirty="0">
                <a:ln w="1905"/>
                <a:solidFill>
                  <a:srgbClr val="C709AC"/>
                </a:solidFill>
                <a:effectLst>
                  <a:innerShdw blurRad="69850" dist="43180" dir="5400000">
                    <a:srgbClr val="000000">
                      <a:alpha val="65000"/>
                    </a:srgbClr>
                  </a:innerShdw>
                </a:effectLst>
                <a:latin typeface="Arial" pitchFamily="34" charset="0"/>
                <a:cs typeface="Arial" pitchFamily="34" charset="0"/>
              </a:rPr>
              <a:t>  </a:t>
            </a:r>
            <a:r>
              <a:rPr lang="fa-IR" sz="3200" cap="all" dirty="0">
                <a:solidFill>
                  <a:schemeClr val="accent2">
                    <a:lumMod val="60000"/>
                    <a:lumOff val="40000"/>
                  </a:schemeClr>
                </a:solidFill>
                <a:latin typeface="Franklin Gothic Medium"/>
                <a:cs typeface="Arial"/>
              </a:rPr>
              <a:t>سیاست های حسابداری به روشها و راه های مختلف تدوین می شود.  </a:t>
            </a:r>
            <a:br>
              <a:rPr lang="fa-IR" sz="3200" cap="all" dirty="0">
                <a:solidFill>
                  <a:schemeClr val="accent2">
                    <a:lumMod val="60000"/>
                    <a:lumOff val="40000"/>
                  </a:schemeClr>
                </a:solidFill>
                <a:latin typeface="Franklin Gothic Medium"/>
                <a:cs typeface="Arial"/>
              </a:rPr>
            </a:br>
            <a:r>
              <a:rPr lang="fa-IR" sz="3200" cap="all" dirty="0">
                <a:solidFill>
                  <a:schemeClr val="accent2">
                    <a:lumMod val="60000"/>
                    <a:lumOff val="40000"/>
                  </a:schemeClr>
                </a:solidFill>
                <a:latin typeface="Franklin Gothic Medium"/>
                <a:cs typeface="Arial"/>
              </a:rPr>
              <a:t>  مثلا در ایالات متحده آمریکا کمیسیون بورس و اوراق بهادار و هیئت استانداردهای                          </a:t>
            </a:r>
            <a:br>
              <a:rPr lang="fa-IR" sz="3200" cap="all" dirty="0">
                <a:solidFill>
                  <a:schemeClr val="accent2">
                    <a:lumMod val="60000"/>
                    <a:lumOff val="40000"/>
                  </a:schemeClr>
                </a:solidFill>
                <a:latin typeface="Franklin Gothic Medium"/>
                <a:cs typeface="Arial"/>
              </a:rPr>
            </a:br>
            <a:r>
              <a:rPr lang="fa-IR" sz="3200" cap="all" dirty="0">
                <a:solidFill>
                  <a:schemeClr val="accent2">
                    <a:lumMod val="60000"/>
                    <a:lumOff val="40000"/>
                  </a:schemeClr>
                </a:solidFill>
                <a:latin typeface="Franklin Gothic Medium"/>
                <a:cs typeface="Arial"/>
              </a:rPr>
              <a:t>  حسابداری مالی تدوین سیاستهای حسابداری را بر عهده دارند.البته سازمان های دیگری        </a:t>
            </a:r>
            <a:br>
              <a:rPr lang="fa-IR" sz="3200" cap="all" dirty="0">
                <a:solidFill>
                  <a:schemeClr val="accent2">
                    <a:lumMod val="60000"/>
                    <a:lumOff val="40000"/>
                  </a:schemeClr>
                </a:solidFill>
                <a:latin typeface="Franklin Gothic Medium"/>
                <a:cs typeface="Arial"/>
              </a:rPr>
            </a:br>
            <a:r>
              <a:rPr lang="fa-IR" sz="3200" cap="all" dirty="0">
                <a:solidFill>
                  <a:schemeClr val="accent2">
                    <a:lumMod val="60000"/>
                    <a:lumOff val="40000"/>
                  </a:schemeClr>
                </a:solidFill>
                <a:latin typeface="Franklin Gothic Medium"/>
                <a:cs typeface="Arial"/>
              </a:rPr>
              <a:t>  هم در صدد تدوین استانداردهای حسابداری می باشند. مانند </a:t>
            </a:r>
            <a:r>
              <a:rPr lang="fa-IR" sz="1800" cap="all" dirty="0">
                <a:solidFill>
                  <a:schemeClr val="accent2">
                    <a:lumMod val="60000"/>
                    <a:lumOff val="40000"/>
                  </a:schemeClr>
                </a:solidFill>
                <a:latin typeface="Franklin Gothic Medium"/>
                <a:cs typeface="Arial"/>
              </a:rPr>
              <a:t>((</a:t>
            </a:r>
            <a:r>
              <a:rPr lang="fa-IR" sz="3200" cap="all" dirty="0">
                <a:solidFill>
                  <a:schemeClr val="accent2">
                    <a:lumMod val="60000"/>
                    <a:lumOff val="40000"/>
                  </a:schemeClr>
                </a:solidFill>
                <a:latin typeface="Franklin Gothic Medium"/>
                <a:cs typeface="Arial"/>
              </a:rPr>
              <a:t>هیئت استاندارهای حسابداری   </a:t>
            </a:r>
            <a:br>
              <a:rPr lang="fa-IR" sz="3200" cap="all" dirty="0">
                <a:solidFill>
                  <a:schemeClr val="accent2">
                    <a:lumMod val="60000"/>
                    <a:lumOff val="40000"/>
                  </a:schemeClr>
                </a:solidFill>
                <a:latin typeface="Franklin Gothic Medium"/>
                <a:cs typeface="Arial"/>
              </a:rPr>
            </a:br>
            <a:r>
              <a:rPr lang="fa-IR" sz="3200" cap="all" dirty="0">
                <a:solidFill>
                  <a:schemeClr val="accent2">
                    <a:lumMod val="60000"/>
                    <a:lumOff val="40000"/>
                  </a:schemeClr>
                </a:solidFill>
                <a:latin typeface="Franklin Gothic Medium"/>
                <a:cs typeface="Arial"/>
              </a:rPr>
              <a:t>  دولتی</a:t>
            </a:r>
            <a:r>
              <a:rPr lang="fa-IR" sz="1800" cap="all" dirty="0">
                <a:solidFill>
                  <a:schemeClr val="accent2">
                    <a:lumMod val="60000"/>
                    <a:lumOff val="40000"/>
                  </a:schemeClr>
                </a:solidFill>
                <a:latin typeface="Franklin Gothic Medium"/>
                <a:cs typeface="Arial"/>
              </a:rPr>
              <a:t>))،((</a:t>
            </a:r>
            <a:r>
              <a:rPr lang="fa-IR" sz="3200" cap="all" dirty="0">
                <a:solidFill>
                  <a:schemeClr val="accent2">
                    <a:lumMod val="60000"/>
                    <a:lumOff val="40000"/>
                  </a:schemeClr>
                </a:solidFill>
                <a:latin typeface="Franklin Gothic Medium"/>
                <a:cs typeface="Arial"/>
              </a:rPr>
              <a:t>هیت استانداردهای حسابدرای راه آهن </a:t>
            </a:r>
            <a:r>
              <a:rPr lang="fa-IR" sz="1800" cap="all" dirty="0">
                <a:solidFill>
                  <a:schemeClr val="accent2">
                    <a:lumMod val="60000"/>
                    <a:lumOff val="40000"/>
                  </a:schemeClr>
                </a:solidFill>
                <a:latin typeface="Franklin Gothic Medium"/>
                <a:cs typeface="Arial"/>
              </a:rPr>
              <a:t>)) و...</a:t>
            </a:r>
            <a:br>
              <a:rPr lang="fa-IR" sz="2000" dirty="0">
                <a:solidFill>
                  <a:srgbClr val="212745"/>
                </a:solidFill>
                <a:latin typeface="Trebuchet MS"/>
              </a:rPr>
            </a:br>
            <a:endParaRPr lang="fa-IR" dirty="0"/>
          </a:p>
        </p:txBody>
      </p:sp>
    </p:spTree>
    <p:extLst>
      <p:ext uri="{BB962C8B-B14F-4D97-AF65-F5344CB8AC3E}">
        <p14:creationId xmlns:p14="http://schemas.microsoft.com/office/powerpoint/2010/main" val="400547742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59764" y="344774"/>
            <a:ext cx="11452485" cy="6295869"/>
          </a:xfrm>
        </p:spPr>
        <p:txBody>
          <a:bodyPr>
            <a:normAutofit fontScale="90000"/>
          </a:bodyPr>
          <a:lstStyle/>
          <a:p>
            <a:pPr lvl="0" algn="r" defTabSz="914400">
              <a:lnSpc>
                <a:spcPct val="150000"/>
              </a:lnSpc>
              <a:spcBef>
                <a:spcPct val="20000"/>
              </a:spcBef>
              <a:spcAft>
                <a:spcPts val="300"/>
              </a:spcAft>
            </a:pPr>
            <a:r>
              <a:rPr lang="fa-IR" sz="4000" b="1" dirty="0">
                <a:solidFill>
                  <a:schemeClr val="bg1">
                    <a:lumMod val="75000"/>
                  </a:schemeClr>
                </a:solidFill>
                <a:latin typeface="Arial" pitchFamily="34" charset="0"/>
                <a:cs typeface="Arial" pitchFamily="34" charset="0"/>
              </a:rPr>
              <a:t>سیاست گذاری در سطح شرکت</a:t>
            </a:r>
            <a:br>
              <a:rPr lang="fa-IR" sz="4000" b="1" dirty="0">
                <a:solidFill>
                  <a:schemeClr val="bg1">
                    <a:lumMod val="75000"/>
                  </a:schemeClr>
                </a:solidFill>
                <a:latin typeface="Arial" pitchFamily="34" charset="0"/>
                <a:cs typeface="Arial" pitchFamily="34" charset="0"/>
              </a:rPr>
            </a:br>
            <a: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t>پس از بحرانی که در بورس نیویورک سال1929 بوجود آمد،حسابداران آمریکا واکنش نشان داده وکمیته خاص شرکت ها را با همکاری سازمان بورس نیویورک با ریاست آقای جورج.او.می  تشکیل داد.این مقام ،رئیس هیئت مدیره جامعه حسابداراران نیز بود.</a:t>
            </a:r>
            <a:b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t>در تاریخ22سپتامبر 1932 نامه ای توسط جامعه حسابداران آمریکا برای بورس نیویورک فرستاده شد،در این نامه آقای جورج می پیشنهاداتی به شرکتهای سهامی داد،که سنگ بنای گزارشهای مالی در آمریکا را بر زمین گذاشت.</a:t>
            </a:r>
            <a:br>
              <a:rPr lang="fa-IR" sz="6000" b="1" dirty="0">
                <a:solidFill>
                  <a:srgbClr val="4E67C8"/>
                </a:solidFill>
                <a:latin typeface="Arial" pitchFamily="34" charset="0"/>
                <a:cs typeface="Arial" pitchFamily="34" charset="0"/>
              </a:rPr>
            </a:br>
            <a:endParaRPr lang="fa-IR" dirty="0"/>
          </a:p>
        </p:txBody>
      </p:sp>
      <p:sp>
        <p:nvSpPr>
          <p:cNvPr id="3" name="TextBox 2">
            <a:extLst>
              <a:ext uri="{FF2B5EF4-FFF2-40B4-BE49-F238E27FC236}">
                <a16:creationId xmlns:a16="http://schemas.microsoft.com/office/drawing/2014/main" id="{D3716D35-3264-41D0-A056-142D5CFB9781}"/>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388782197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64695" y="299803"/>
            <a:ext cx="11107712" cy="6011056"/>
          </a:xfrm>
        </p:spPr>
        <p:txBody>
          <a:bodyPr>
            <a:normAutofit fontScale="90000"/>
          </a:bodyPr>
          <a:lstStyle/>
          <a:p>
            <a:pPr algn="r">
              <a:lnSpc>
                <a:spcPct val="150000"/>
              </a:lnSpc>
            </a:pPr>
            <a:r>
              <a:rPr lang="fa-IR" dirty="0"/>
              <a:t> </a:t>
            </a:r>
            <a:r>
              <a:rPr lang="fa-IR" sz="4000" dirty="0">
                <a:solidFill>
                  <a:schemeClr val="bg1">
                    <a:lumMod val="75000"/>
                  </a:schemeClr>
                </a:solidFill>
              </a:rPr>
              <a:t>دیدگاه آقای جورج او.می:</a:t>
            </a:r>
            <a:br>
              <a:rPr lang="fa-IR" dirty="0"/>
            </a:br>
            <a: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t>1)شرکت ها باید اطلاعات تفصیلی در مورد روشهای حسابداری و ارائه گزارشات را افشا     </a:t>
            </a:r>
            <a:b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t>   نمایند.</a:t>
            </a:r>
            <a:b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t>2)شرکت ها باید اعتراف کنند که در کاربرد این روشها دارای ثبات رویه هستند. </a:t>
            </a:r>
            <a:b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t>3)حسابرسان باید تایید کنند که شرکتها اطلاعات مربوط به روش های حسابداری خود را  </a:t>
            </a:r>
            <a:b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t>   افشا می کنند.</a:t>
            </a:r>
            <a:b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br>
            <a:endParaRPr lang="fa-IR" sz="3200" dirty="0">
              <a:solidFill>
                <a:srgbClr val="F2B97A"/>
              </a:solidFill>
            </a:endParaRPr>
          </a:p>
        </p:txBody>
      </p:sp>
      <p:sp>
        <p:nvSpPr>
          <p:cNvPr id="3" name="TextBox 2">
            <a:extLst>
              <a:ext uri="{FF2B5EF4-FFF2-40B4-BE49-F238E27FC236}">
                <a16:creationId xmlns:a16="http://schemas.microsoft.com/office/drawing/2014/main" id="{8CF3B1AB-9114-4BBF-AF29-DA23EF441BFE}"/>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99517095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74754" y="0"/>
            <a:ext cx="11362544" cy="6603167"/>
          </a:xfrm>
        </p:spPr>
        <p:txBody>
          <a:bodyPr/>
          <a:lstStyle/>
          <a:p>
            <a:pPr algn="r"/>
            <a:br>
              <a:rPr lang="fa-IR" dirty="0"/>
            </a:br>
            <a:r>
              <a:rPr lang="fa-IR" sz="3200" b="1" dirty="0">
                <a:ln w="1905"/>
                <a:solidFill>
                  <a:srgbClr val="F2B97A"/>
                </a:solidFill>
                <a:effectLst>
                  <a:innerShdw blurRad="69850" dist="43180" dir="5400000">
                    <a:srgbClr val="000000">
                      <a:alpha val="65000"/>
                    </a:srgbClr>
                  </a:innerShdw>
                </a:effectLst>
                <a:latin typeface="Arial" pitchFamily="34" charset="0"/>
                <a:cs typeface="Arial" pitchFamily="34" charset="0"/>
              </a:rPr>
              <a:t>آقای جورج او.می مناسب ترین راه جهت آگاه نمودن مردم از وضع مالی شرکت اعتقاد به آزادی نسبی(برای مسئولان شرکت) دانست.به بیان دیگر او بر این باور بود که تصمیمات مربوط به سیاست گذاری حسابداری باید به شرکت محول شود.قیمتی را که شرکت از بابت این آزادی عمل پرداخت می کردعبارت بود از افشای کامل اطلاعات و اینکه شیوه ی افشای اطلاعات باید در چارچوب اصول مشخص و گسترده ای قرار می گرفتند که مورد قبول همگان واقع شده بود.</a:t>
            </a:r>
            <a:br>
              <a:rPr lang="fa-IR" dirty="0"/>
            </a:br>
            <a:br>
              <a:rPr lang="fa-IR" dirty="0"/>
            </a:br>
            <a:r>
              <a:rPr lang="fa-IR" dirty="0"/>
              <a:t>                   </a:t>
            </a:r>
            <a:endParaRPr lang="fa-IR" dirty="0">
              <a:solidFill>
                <a:schemeClr val="accent2">
                  <a:lumMod val="40000"/>
                  <a:lumOff val="60000"/>
                </a:schemeClr>
              </a:solidFill>
            </a:endParaRPr>
          </a:p>
        </p:txBody>
      </p:sp>
    </p:spTree>
    <p:extLst>
      <p:ext uri="{BB962C8B-B14F-4D97-AF65-F5344CB8AC3E}">
        <p14:creationId xmlns:p14="http://schemas.microsoft.com/office/powerpoint/2010/main" val="2430544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44576" y="434714"/>
            <a:ext cx="11062741" cy="6056027"/>
          </a:xfrm>
        </p:spPr>
        <p:txBody>
          <a:bodyPr>
            <a:normAutofit/>
          </a:bodyPr>
          <a:lstStyle/>
          <a:p>
            <a:pPr lvl="0" algn="r" defTabSz="914400">
              <a:lnSpc>
                <a:spcPct val="150000"/>
              </a:lnSpc>
              <a:spcBef>
                <a:spcPct val="20000"/>
              </a:spcBef>
              <a:spcAft>
                <a:spcPts val="300"/>
              </a:spcAft>
              <a:buClr>
                <a:srgbClr val="F14124">
                  <a:lumMod val="75000"/>
                </a:srgbClr>
              </a:buClr>
              <a:buSzPct val="130000"/>
            </a:pPr>
            <a:r>
              <a:rPr lang="fa-IR" sz="4000" b="1" dirty="0">
                <a:solidFill>
                  <a:schemeClr val="bg1">
                    <a:lumMod val="75000"/>
                  </a:schemeClr>
                </a:solidFill>
                <a:latin typeface="Arial" pitchFamily="34" charset="0"/>
                <a:cs typeface="Arial" pitchFamily="34" charset="0"/>
              </a:rPr>
              <a:t>مشکلات عملی بوجود آمده(در برابر دیدگاه های آقای جورج.می): </a:t>
            </a:r>
            <a:br>
              <a:rPr lang="fa-IR" dirty="0"/>
            </a:br>
            <a:r>
              <a:rPr lang="fa-IR" sz="3200" dirty="0">
                <a:solidFill>
                  <a:srgbClr val="F2B97A"/>
                </a:solidFill>
              </a:rPr>
              <a:t>1</a:t>
            </a:r>
            <a:r>
              <a:rPr lang="fa-IR" sz="3200" b="1" dirty="0">
                <a:solidFill>
                  <a:srgbClr val="F2B97A"/>
                </a:solidFill>
                <a:latin typeface="Arial" pitchFamily="34" charset="0"/>
                <a:cs typeface="Arial" pitchFamily="34" charset="0"/>
              </a:rPr>
              <a:t>)شرکت ها این آمادگی را نداشتند که هزینه های مربوط به افشای کامل اطلاعات درباره ی روش های حسابداری خود را بپردازند.</a:t>
            </a:r>
            <a:br>
              <a:rPr lang="fa-IR" sz="3200" b="1" dirty="0">
                <a:solidFill>
                  <a:srgbClr val="F2B97A"/>
                </a:solidFill>
                <a:latin typeface="Arial" pitchFamily="34" charset="0"/>
                <a:cs typeface="Arial" pitchFamily="34" charset="0"/>
              </a:rPr>
            </a:br>
            <a:r>
              <a:rPr lang="fa-IR" sz="3200" b="1" dirty="0">
                <a:solidFill>
                  <a:srgbClr val="F2B97A"/>
                </a:solidFill>
                <a:latin typeface="Arial" pitchFamily="34" charset="0"/>
                <a:cs typeface="Arial" pitchFamily="34" charset="0"/>
              </a:rPr>
              <a:t>2)عدم دستیابی به اصول مورد قبول همگان</a:t>
            </a:r>
            <a:br>
              <a:rPr lang="fa-IR" sz="3200" b="1" dirty="0">
                <a:solidFill>
                  <a:prstClr val="black"/>
                </a:solidFill>
                <a:latin typeface="Arial" pitchFamily="34" charset="0"/>
                <a:cs typeface="Arial" pitchFamily="34" charset="0"/>
              </a:rPr>
            </a:br>
            <a:r>
              <a:rPr lang="fa-IR" dirty="0"/>
              <a:t>                  </a:t>
            </a:r>
            <a:endParaRPr lang="fa-IR" dirty="0">
              <a:solidFill>
                <a:schemeClr val="accent2">
                  <a:lumMod val="40000"/>
                  <a:lumOff val="60000"/>
                </a:schemeClr>
              </a:solidFill>
            </a:endParaRPr>
          </a:p>
        </p:txBody>
      </p:sp>
      <p:sp>
        <p:nvSpPr>
          <p:cNvPr id="3" name="TextBox 2">
            <a:extLst>
              <a:ext uri="{FF2B5EF4-FFF2-40B4-BE49-F238E27FC236}">
                <a16:creationId xmlns:a16="http://schemas.microsoft.com/office/drawing/2014/main" id="{B4772792-5275-4E24-8C9B-07169B74B8E6}"/>
              </a:ext>
            </a:extLst>
          </p:cNvPr>
          <p:cNvSpPr txBox="1"/>
          <p:nvPr/>
        </p:nvSpPr>
        <p:spPr>
          <a:xfrm>
            <a:off x="9567910" y="6402564"/>
            <a:ext cx="2840652" cy="369332"/>
          </a:xfrm>
          <a:prstGeom prst="rect">
            <a:avLst/>
          </a:prstGeom>
          <a:noFill/>
        </p:spPr>
        <p:txBody>
          <a:bodyPr wrap="square">
            <a:spAutoFit/>
          </a:bodyPr>
          <a:lstStyle/>
          <a:p>
            <a:r>
              <a:rPr lang="en-US" dirty="0">
                <a:solidFill>
                  <a:schemeClr val="bg1"/>
                </a:solidFill>
              </a:rPr>
              <a:t>www.irhesabdaran.ir</a:t>
            </a:r>
          </a:p>
        </p:txBody>
      </p:sp>
    </p:spTree>
    <p:extLst>
      <p:ext uri="{BB962C8B-B14F-4D97-AF65-F5344CB8AC3E}">
        <p14:creationId xmlns:p14="http://schemas.microsoft.com/office/powerpoint/2010/main" val="1992656806"/>
      </p:ext>
    </p:extLst>
  </p:cSld>
  <p:clrMapOvr>
    <a:masterClrMapping/>
  </p:clrMapOvr>
  <p:transition spd="slow">
    <p:push dir="u"/>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247</TotalTime>
  <Words>3377</Words>
  <Application>Microsoft Office PowerPoint</Application>
  <PresentationFormat>Widescreen</PresentationFormat>
  <Paragraphs>79</Paragraphs>
  <Slides>33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Arial Narrow</vt:lpstr>
      <vt:lpstr>Book Antiqua</vt:lpstr>
      <vt:lpstr>Century Gothic</vt:lpstr>
      <vt:lpstr>Constantia</vt:lpstr>
      <vt:lpstr>Franklin Gothic Medium</vt:lpstr>
      <vt:lpstr>Georgia</vt:lpstr>
      <vt:lpstr>Trebuchet MS</vt:lpstr>
      <vt:lpstr>Wingdings 2</vt:lpstr>
      <vt:lpstr>Wingdings 3</vt:lpstr>
      <vt:lpstr>Wisp</vt:lpstr>
      <vt:lpstr>                      بسم الله الرحمن الرحیم</vt:lpstr>
      <vt:lpstr>                                     فصل هشتم                         تدوین سیاست های حسابداری                          استاد مربوطه:آقای دکتر بیگلر                                                         ارائه دهنده:زهرا عیوضی                                                                      اردیبهشت 92</vt:lpstr>
      <vt:lpstr>تعریف سیاست های حسابداری: مجموعه ای از استانداردهای حسابداری،بیانیه ها،تفسیرها،قوانین و مقرراتی را که شرکت ها در گزارشگری مالی رعایت می کنند.  سياست هاي حسابداري هر شركت عبارت است از روشهای بكارگيري اصولي را كه مديريت واحد تجاري با توجه به شرايط با هدف ارائه گزارش هاي مربوط به وضع مالي ، تغيير در وضع مالي و نتيجه عمليات، طبق اصول پذيرفته شده حسابداري ، مناسب ميداندو بر همين اساس صورت هاي مالي تهيه و گزارش مي شوند.  </vt:lpstr>
      <vt:lpstr>دو پرسش عمده مطرح شده  مربوط به تدوین سیاست های حسابداری:          1- چه كسي بايد سياست هاي حسابداري را تدوين كند؟           2- سياست هاي حسابداري را بايد چگونه تدوين كرد؟</vt:lpstr>
      <vt:lpstr>  راه های  گوناگون تدوین سیاست های حسابداری:   سیاست های حسابداری به روشها و راه های مختلف تدوین می شود.     مثلا در ایالات متحده آمریکا کمیسیون بورس و اوراق بهادار و هیئت استانداردهای                             حسابداری مالی تدوین سیاستهای حسابداری را بر عهده دارند.البته سازمان های دیگری           هم در صدد تدوین استانداردهای حسابداری می باشند. مانند ((هیئت استاندارهای حسابداری      دولتی))،((هیت استانداردهای حسابدرای راه آهن )) و... </vt:lpstr>
      <vt:lpstr>سیاست گذاری در سطح شرکت پس از بحرانی که در بورس نیویورک سال1929 بوجود آمد،حسابداران آمریکا واکنش نشان داده وکمیته خاص شرکت ها را با همکاری سازمان بورس نیویورک با ریاست آقای جورج.او.می  تشکیل داد.این مقام ،رئیس هیئت مدیره جامعه حسابداراران نیز بود. در تاریخ22سپتامبر 1932 نامه ای توسط جامعه حسابداران آمریکا برای بورس نیویورک فرستاده شد،در این نامه آقای جورج می پیشنهاداتی به شرکتهای سهامی داد،که سنگ بنای گزارشهای مالی در آمریکا را بر زمین گذاشت. </vt:lpstr>
      <vt:lpstr> دیدگاه آقای جورج او.می: 1)شرکت ها باید اطلاعات تفصیلی در مورد روشهای حسابداری و ارائه گزارشات را افشا         نمایند. 2)شرکت ها باید اعتراف کنند که در کاربرد این روشها دارای ثبات رویه هستند.  3)حسابرسان باید تایید کنند که شرکتها اطلاعات مربوط به روش های حسابداری خود را      افشا می کنند. </vt:lpstr>
      <vt:lpstr> آقای جورج او.می مناسب ترین راه جهت آگاه نمودن مردم از وضع مالی شرکت اعتقاد به آزادی نسبی(برای مسئولان شرکت) دانست.به بیان دیگر او بر این باور بود که تصمیمات مربوط به سیاست گذاری حسابداری باید به شرکت محول شود.قیمتی را که شرکت از بابت این آزادی عمل پرداخت می کردعبارت بود از افشای کامل اطلاعات و اینکه شیوه ی افشای اطلاعات باید در چارچوب اصول مشخص و گسترده ای قرار می گرفتند که مورد قبول همگان واقع شده بود.                     </vt:lpstr>
      <vt:lpstr>مشکلات عملی بوجود آمده(در برابر دیدگاه های آقای جورج.می):  1)شرکت ها این آمادگی را نداشتند که هزینه های مربوط به افشای کامل اطلاعات درباره ی روش های حسابداری خود را بپردازند. 2)عدم دستیابی به اصول مورد قبول همگان                   </vt:lpstr>
      <vt:lpstr>سیاست گذاری فراسوی مرزهای شرکت با بحران اقتصادی وازهم پاشیدن بازار سهام آمریکا،نظریات آقای(جورج او.می) از دیدگاه علمی منتفی گردید و دو اقدام قانون گذاران که بر سیستم حسابداری اثرگذار گشت،عبارتند بودند از:  1)قانون حقیقت در اوراق بهادار(1933)  2)قانون مبادله اوراق بهادار(1934)   برایند دو قانون:  تشکیل کمیسیون بورس اوراق بهادار(1934)               </vt:lpstr>
      <vt:lpstr>علت تشکیل کمیسیون بورس اوراق بهادار: نظارت بر موسسه های مالی،جهت دادن اطمینان بیشتر به سرمایه گذاران،مبنی بر اینکه : 1)بازار سرمایه دارای کارآیی بیشتری است. 2)همواره از آنچه در بازار میگذرد آگاه شوند.  کمیسیون بورس واوراق بهادار در زمانی کمتر از 5سال بسیاری از اختیارات مربوط به تدوین استانداردها را به بخش خصوصی واگذار نمود:نخست این مسئولیت به((کمیته رویه های حسابداری))،پس از آن به ((هیئت اصول حسابداری))و امروز به ((هیئت استانداردهای حسابداری مالی))واگذار شده است.البته این بدان معنی نیست که کمیسیون خود را کنار کشیده،در حالی که کمیسیون توانسته اثرات زیادی برحسابداری بگذارد.                     </vt:lpstr>
      <vt:lpstr> کمیسیون بورس و اوراق بهادار نخست نقش خود را از مجرای تفسیرهایی در مورد پیش نویس بیانیه های هیئت اصول حسابداری و بیانیه های هیئت استانداردهای حسابداری مالی می نماید ایفا می کند وهمچنین در مورد تدوین پیش نویس ها ،بیانیه ها و استانداردها،تا زمان انتشار آنها،دخالت می نماید.ولی،کمیسیون از طریق انتشار ((مقرراتs-x)) ((سلسله نشریه های حسابداری)) به وسیله کمیسیون یا رئیس حسابداری  و از طریق اتخاذ تصمیمات رسمی،به صورت مستقیم بر حسابداری اثر می گذارد.                     </vt:lpstr>
      <vt:lpstr>      روش های تدوین سیاست های حسابداری                       </vt:lpstr>
      <vt:lpstr> نتیجه های اقتصادی و سیاسی سیاست های حسابداری در رابطه با سیاستهای حسابداری همه تصمیمات باید دارای نتیجه های اقتصادی باشند. اگر نتیجه های اقتصادی به بار نیاید، دلیلی برای تدوین سیاستهای حسابداری وجود نخواهد داشت. بهبود اطلاعاتی که در دسترس سرمایه گذاران و سایر استفاده کنندگان از آنها قرار می گیرد همانا نتیجه های مطلوبی است که در سایه آنها می توان تصمیمات اقتصادی معقول تری اتخاذ کرد ویا اینکه هزینه جمع آوری اطلاعات برای استفاده کنندگان از آنها  را کاهش یابد.                   </vt:lpstr>
      <vt:lpstr>اثر سیاست های حسابداری بر استفاده کنندگان از صورتهای مالی (نمودار2-8:نتیجه های اقتصادی) استفاده کنندگان                   نتیجه های اقتصادی  سرمایه گذاران و بستانکاران            اتخاذ تصمیمات مالی معقول تر                                                کاهش هزینه جاری جمع آوری و تجزیه وتحلیل                                               اطلاعات مالی                                               کاهش هزینه بستن قراردادها و پس از آن،احتمالا،                                               تجدیدنظر در آنها بر اساس اعداد و ارقام ارائه                                                شده در صورت حسابها  شرکتهای سهامی                          کاهش هزینه انتشار گزارشهای مالی                                                تغییر در قیمت سهام به سبب افشای اطلاعات                                                جدید یا تفاوت در تغییر سود مدیریت                                      رفتار مدیریت   ملی(در سطح کشور)                      تخصیص منابع به روشی مطلوب تر   سایرین                                     سیاست های کمیسیون های قانونگذاری                                                                                     پنداشت مردم در مورد شرکتها                    </vt:lpstr>
      <vt:lpstr> اثر سیاست های حسابداری بر استفاده کنندگان از صورتهای مالی  1)بخشی از این سیاستها موجب تغییر ثروت اقتصادی یا جریانهای نقدی استفاده کنندگان     می شود. 2)برخی دیگر از این سیاستها بر رفتار افرادمانندمشتریان،کارکنان و...نسبت به شرکت         اثر میگذارد.  3)برخی نیز بر هدف های ملی یا کشور اثر گذار بوده که مورد توجه سازمانهای دولتی     قرار میگیرد.                    </vt:lpstr>
      <vt:lpstr> یکی از بحث های جاری علیه سیاستهای جدید حسابداری این بود،که چنین تغییری باعث خواهد شد که قیمت بازار اوراق قرضه  یا سهام شرکت کاهش یابد.چون بطور کلی مدیران عامل اجرایی شرکتها، روشهایی را ترجیح می دهند که بتوان سود مورد گزارش را هموار ساخت،زیرا آنها چنین ابراز می کنند که هر قدر نوسان سود گزارش شده، بیشتر باشد،از نظر سرمایه گذاران،ریسک بیشتر است و در نتیجه قیمت اوراق بهادار بیشتر کاهش می یابد.برای مثال برخی از مدیران مالی،در سطح اجرایی،با منظور کردن هزینه های تحقیق و توسعه به عنوان هزینه های جاری مخالفت می کنند،زیرا  این اقدام می تواند بر سود مورد گزارش و در نتیجه بر قیمت سهام شرکت اثر بگذارد. و این تحقیقات نشان داد که بازار اوراق بهادار کارآست و نمی توان با تغییر دادن رویه های حسابداری، بازار را فریب داد و این بدان معنی است که نتیجه های اقتصادی به بار نخواهد آمد.                        </vt:lpstr>
      <vt:lpstr> -طبق چارچوب نظری (حسابداری اثباتی) اولویت هایی را که مدیران برای سیاست های خاص حسابداری در نظر دارند ناشی از پنداشت آن ها بر اثراتی است که این سیاستها میتواند بر منافع آنها بگذارد.  - یکی دیگر از اثرهای ظریف  ناشی از نتیجه های اقتصادی اثر  بازخورد اطلاعات است، که آنرا(اطلاعات استقرایی) می نامند. اطلاعات منتشر شده ،هم میتواند بر دریافت کننده اثر گذار باشد و هم بر تصمیمات و اقدامات ارایه کننده اطلاعات اثر بگذارد.امکان دارد شیوه ی تعیین ارزش دارایی ها یا محاسبه سود و افشای اطلاعات باعث شوند  که مدیریت برای خنثی کردن اثرات مورد انتظار یا مورد تصور این اطلاعات دست به اقدامات خاصی بزند حتی اگر این اقدامات به نفع مدیریت شرکت نباشد.                     </vt:lpstr>
      <vt:lpstr>  مقررات حسابداری:دیدگاه های موافق و مخالف   پرسشهای مطرح شده پس از تشکیل کمیسیون بورس اوراق بهادار آمریکا:  1)آیا اقدام 1934(مبنی بر تدوین مقررارت حسابداری به وسیله بورس و اوراق           بهاداردر جهت تامین اهداف )عمل مناسبی بود؟  2)چرا نباید به وضع دهه ی 1920 برگشت یعنی زمانی که در ایالات متحده امریکا     شرکتها از نظر انتخاب سیاستهای حسابداری دارای آزادی عمل کامل بودند؟  3)آیا ساختار کنونی شیوه ی تدوین مقررات مربوط  به گزارشگری مالی به نفع مردم     عادی آمریکاست؟                     </vt:lpstr>
      <vt:lpstr>             مقررات حسابداری:دیدگاه های موافق                      </vt:lpstr>
      <vt:lpstr>ناتوان ماندن بازار از نظر حسابداری چنین به نظر می رسد که تدوین مقررات لازم باشد . زیرا تصور بر این است که بازار نتوانسته است از نظر جامعه مقدار اطلاعات مطلوب ارائه نماید . از این رو برای تامین ((منافع عموم مردم )) نیاز به مقررات  است . باتوجه به تدوین برخی مقررات توسط دولت و تشکیل کمیسیون قانون تجارت فدارال کنونی موجب افزایش انحصار اطلاعات گردیدو نبودن رقابت و وجود شرکت های انحصاری باعث شد قیمت ها بالبرود . تقاضا کم شود . و بازار از این دیدگاه ناتوان مانده که نتوانسته است مقدار مطلوب کالا به بازارعرضه  نماید .به بیان کلی گفته می شود زمانی پدیده نامتقارن بودن اطلاعات  به وجود می آید که یکی از طرف های معامله پیش از دیگری اطلاعات داشته باشد و می توان پیش بینی کرد که یکی از نتیجه های الزامی همانا ناتوان ماندن بازار باشد .                       </vt:lpstr>
      <vt:lpstr> کالاهای عمومی و سواری مجانی  تعریف کالای عمومی:کالایی که هر یک از افراد جامعه می تواند از آن لذت ببرد،بدون اینکه بر لذتی که دیگران از این کالا می برند،اثر بگذارد.دفاع ملی نمونه کلاسیک از این نوع کالاست.و همچنین باتوجه به اینکه نمیتوان آنرا در بازار به راحتی داد و ستد کرد  دولت بر این نوع کالاها مدیریت می نماید.   اطلاعات حسابداری را یک کالای عمومی می دانند چرا که آن میتواند بدون هیچ هزینه ای از یک شخص به شخص دیگری منتقل شود کسانی که کالاهای عمومی را بدون پرداخت هیچ مبلغی به مصرف می رسانند به اصطلاح کسانی هستند که (سواری مجانی)میگیرند.                </vt:lpstr>
      <vt:lpstr>  به هر حال اگر اطلاعات حسابداری یک کالای عمومی قلمداد شود،در آن صورت شرکتها دیگر انگیزه قوی نخواهند داشت تا اطلاعات حسابداری مربوط به خود را تولید و عرضه نمایند در نتیجه بازار عاری از مقررات، اطلاعات حسابداری را به مقدار لازم تولید و عرضه نمی نماید برای اینکه بتوان چنین اطمینانی داد که تقاضای واقعی برای اطلاعات حسابداری تامین میشود سازمانهای قانونگذار دخالت نموده و شرکتها را ملزم به ارائه گزارشات می نمایند.                      </vt:lpstr>
      <vt:lpstr> قابل اعتماد بودن و قابل مقایسه بودن اطلاعات  دلیل دیگر برای وجود مقررات ،(همسانی) است زیرا از این طریق میتوان  صورتهای مالی واطلاعات افشا شده را با هم مقایسه کرد.زیرا همسانی صورتهای مالی باعث میشود که بتوان براحتی شرکتها را با هم مقایسه کرد ودر نتیجه هزینه هایی را که استفاده کنندگان از صورتهای مالی برای گردآوری اطلاعات متحمل میشوند را کاهش داد. و همچنین محدود کردن آزادی عمل مدیر میتواند موجب افزایش اعتمادی شود که استفاده کنندگان از اطلاعات دارند و می توانند از این گزارش ها اطلاعات قابل اتکا بدست آورند.                       </vt:lpstr>
      <vt:lpstr> به صورت ضمنی دو ادعا وجود دارد:نخست باور بر این است،که در سایه همسانی می توان شرکت ها را به بهترین شکل ممکن با هم مقایسه کرد و دوم این که مدیران در انتخاب گزینه ها ازادی عمل کامل داشته باشند،اطلاعات را به شیوه متفاوت ارائه خواهند کرد،به گونه ای که نمی توان آنها را با هم مقایسه کرد. منتقدان در پاسخ  به ادعای نخست می گویند،اگر هدف استفاده کنندگان این باشد که تصمیمات مالی معقولی اتخاذ نمایند،ارائه اطلاعات اثر گذار(مهم) از ارائه اطلاعات همانند مهم تر است.منتقدان برای ادعای دوم اشاره می کنند،شرکتهایی که پیش از 1929 اطلاعات خود را افشا می کردند،ترازنامه و سود و زیان منتشر می کردند که بسیار مشابه بودند.بدون تردید طرفداران وجود مقررات خواهند گفت که آنها به میزان کافی مشابه  نبوده اند.                     </vt:lpstr>
      <vt:lpstr>مقررات دوای درد یا بلای جان ؟ سفسطه مرغ همسایه غاز است . مقررات ریشه در بحران دارد. نظریه پردازان همواره یاد آور می شوند که تقریبا همیشه مقررات در واکنش به بحران ها مشخص می شوند .  تئوری تسخیر شدگان  تدوین کنندگان مقررات مقهور کسانی می شوند که مقررات بر آنها اعمال میشود .معمایی که سازمانهای قانون گذاری با آن روبه رو هستند این است که ناگزیرند هرسال قوانینی را تصویب  کنند. ولی شاید در یک سال نیازی به تدوین هیچ قانونی نیاشد . پس از انکه قانون گذاری به اوج خود رسید گروه هایی که  متقاضی تشکیل سازمان قانون گذاری بودند از این صحنه می روند و تنها آنچه تدوین شده می ماند . نتیجه آنکه یک سازمان قانون گذاری به وسیله همان نیروهایی را که  می خواست کنترل کند (( تسخیر می شود )).قانون گذاران در خدمت منافع کسانی هستند که برای آنان قانون تدوین می کند                        </vt:lpstr>
      <vt:lpstr>اقدام انفعالی تدوین کنندگان مقررات به جای اینکه دارای ابتکار عمل  باشند حالت انفعالی به خود می گیرند . یعنی همیشه قانون گذار خود را در آخرین صحنه مبارزه مشاهده می کند .  مدیریت بر سیاست های حسابداری آیا در مورد تدوین استاندارد حسابداری می توان نتیجه ای گرفت ؟ نخست باید به این واقعیت توجه کرد که اطلاعات حسابداری فقط یکی از منابع مالی است که فرد و بازار میتوانند از ان استفاده کنند .  دوم ،این سیاستها را نمی توان تنها به صدور دستوری برای روش ها ی تعین ارزش اقلام و مقررات افشای اطلاعات و شکل ارائه صورت حساب محدود کرد زیراتصمیمات گوناگون دارای نتیجه های گوناگون است . باید هه هزینه ها و منفع مستقیم و غیر مستقیم اطلاعات مالی را را مورد توجه قرار دارد .  سوم در تدوین سیاست های حسابداری در سطح کشور باید سطح رفاه جامعه را مورد توجه قرار داد و این کار ببسیار مشکل است البته مقصود این نیس که نباید به منافع خاص سرمایه گذاران توجه نکرد . توجه کردن به نیازهای گسترده تر جامعه این نتیجه را در بر دارد که حسابداری به صورت بخشی یا جزیی از دولت در می آید ، حتی اگر این کار به صورت غیر مستقیم انجام شود .                        </vt:lpstr>
      <vt:lpstr>دولت مردمی  باتوجه به سنت مردم سالاری نقش دولتی که به وسیله مردم انتخاب می شود این است که باتوجه به رای اکثریت مردم ثروت را توزیع کند. از این رو باید پذیرفت که دولت باید در تدوین استاندارد های حسابداری الزاما مشارکت داشته باشد .  تفویض اختیار پس از پذیرفتن مشارکت و نقش دولت در تدوین نباید اینگونه ایفا شود که مقررات به طور مستقیم به وسیله آن تدوین شود . دولت می توان دستور دهد سازمانهای خاصی از طرف آن نهاد ای وظیفه را انجام دهند .  تفویض اختیار طبق قانون  دولت هنگام تدوین مقررات چه مستقیم و چه غیر مستقیم نیازی ندارد که  هر لحظه به موضوع تفویض اختیار توجه کند .بلکه متواند نهاد های را با قدرت سیاسی به وج.ود آورد که بنا به فرض نشان دهنده خواست همه مردم باشد .                        </vt:lpstr>
      <vt:lpstr>نقش هیئت استانداردهای حسابداری مالی پیش از هر چیز هیئت سیاست هایی را تدوین کند که مورد قبول همه باشد و ضمنا باید دیدگاه سازمان های سیاسی را بشناسد و خود را با منافع مردم هماهنگ کند. از این رو کار یا وظیفه هیئت این است که گروههای ذینفع را از سیاست های مطرح و مورد بحث  ونیز نقاط قوت این سیاست ها آگاه سازد .  اصول حسابداری  و سیاست  نظر دیوید موسو قاعده بازی ایجاب می کند که یک فرآیند سیاسی به اجرا در آید نام آن را هرچه می خواهید بگذارید ، آن چیزی جز یک مسابقه قدرت نیست در این مسابقه موضوع اصلی سود شرکت است و این که در چه زمانی باید آن را گزارش کرد .حفظ ثبات رویه و واقعیت های اقتصادی نمی توانند به عنوان هدف اصلی باشند . محاسبه سود یک  امر مجازی،ولی قدرت سیاسی یک واقعیت است .                        </vt:lpstr>
      <vt:lpstr>رساندن گروهای ذینفع  به توافق نظر  رمز موفقیت هیئت استانداردهای حسابداری مالی در این است که بتواندگروهای ذینفع را به توافق برسانند. برای سازمانی مانند  هیت استاندرد های حسابداری تئوری ارو آزار دهنده است . زیرا این تئوری مزبور مدعی است که این نهاد با وجود سعی این که سعی خودر را می نماید که به شیوه مردم سالاری اداره شود ولی اعضای هیئت خواست های خود را برگروهای ذینفع تحمیل می کنندف مگر در مواردی که در رابطه با پیشنهاد ها به اکثریت مطلق آرا برسند.  توافق نظر در نهایت به صورت عبارتی در می آید که آن را (( اصول پذیرفته شده حسابداری )) می نامند .                        </vt:lpstr>
      <vt:lpstr>نتیجه  استاندارد های که سر انجام ارائه می شوند بر اساس این سه روش تدوین استاندارد قرار دارند :       هدف سیاست های حسابداری در سطح ملی این است که فاصله بین افشای اطلاعات شرکت ها ،روش های سنجش و اندازه گیری و روش ارائه اطلاعات در صورت های مالی و گزارشگری مالی را کاهش داد و نیز مقدار و کیفیت اطلاعاتی که در گزارش های مالی منتشر می شوند ،تغییر داد .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Amir Reza</dc:creator>
  <cp:lastModifiedBy>nabizadeh73</cp:lastModifiedBy>
  <cp:revision>35</cp:revision>
  <dcterms:created xsi:type="dcterms:W3CDTF">2010-06-19T05:41:29Z</dcterms:created>
  <dcterms:modified xsi:type="dcterms:W3CDTF">2023-11-13T18:55:21Z</dcterms:modified>
</cp:coreProperties>
</file>