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0"/>
  </p:notesMasterIdLst>
  <p:handoutMasterIdLst>
    <p:handoutMasterId r:id="rId41"/>
  </p:handoutMasterIdLst>
  <p:sldIdLst>
    <p:sldId id="256" r:id="rId2"/>
    <p:sldId id="257" r:id="rId3"/>
    <p:sldId id="258" r:id="rId4"/>
    <p:sldId id="260" r:id="rId5"/>
    <p:sldId id="259" r:id="rId6"/>
    <p:sldId id="261" r:id="rId7"/>
    <p:sldId id="263" r:id="rId8"/>
    <p:sldId id="265" r:id="rId9"/>
    <p:sldId id="267" r:id="rId10"/>
    <p:sldId id="264" r:id="rId11"/>
    <p:sldId id="269" r:id="rId12"/>
    <p:sldId id="270" r:id="rId13"/>
    <p:sldId id="271" r:id="rId14"/>
    <p:sldId id="272" r:id="rId15"/>
    <p:sldId id="273" r:id="rId16"/>
    <p:sldId id="274" r:id="rId17"/>
    <p:sldId id="361" r:id="rId18"/>
    <p:sldId id="374" r:id="rId19"/>
    <p:sldId id="310" r:id="rId20"/>
    <p:sldId id="316" r:id="rId21"/>
    <p:sldId id="317" r:id="rId22"/>
    <p:sldId id="382" r:id="rId23"/>
    <p:sldId id="318" r:id="rId24"/>
    <p:sldId id="319" r:id="rId25"/>
    <p:sldId id="383" r:id="rId26"/>
    <p:sldId id="320" r:id="rId27"/>
    <p:sldId id="321" r:id="rId28"/>
    <p:sldId id="322" r:id="rId29"/>
    <p:sldId id="388" r:id="rId30"/>
    <p:sldId id="390" r:id="rId31"/>
    <p:sldId id="391" r:id="rId32"/>
    <p:sldId id="392" r:id="rId33"/>
    <p:sldId id="393" r:id="rId34"/>
    <p:sldId id="394" r:id="rId35"/>
    <p:sldId id="395" r:id="rId36"/>
    <p:sldId id="396" r:id="rId37"/>
    <p:sldId id="397" r:id="rId38"/>
    <p:sldId id="398"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86" d="100"/>
          <a:sy n="86" d="100"/>
        </p:scale>
        <p:origin x="7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A91B2-6306-4B14-AC8D-B4EF73D003B4}" type="doc">
      <dgm:prSet loTypeId="urn:microsoft.com/office/officeart/2005/8/layout/equation2" loCatId="process" qsTypeId="urn:microsoft.com/office/officeart/2005/8/quickstyle/3d1" qsCatId="3D" csTypeId="urn:microsoft.com/office/officeart/2005/8/colors/accent6_5" csCatId="accent6" phldr="1"/>
      <dgm:spPr/>
    </dgm:pt>
    <dgm:pt modelId="{E5C96163-F94D-4BF7-B976-495E89A0D836}">
      <dgm:prSet phldrT="[Text]" custT="1"/>
      <dgm:spPr/>
      <dgm:t>
        <a:bodyPr/>
        <a:lstStyle/>
        <a:p>
          <a:r>
            <a:rPr lang="fa-IR" sz="1400" dirty="0">
              <a:cs typeface="B Nazanin" panose="00000400000000000000" pitchFamily="2" charset="-78"/>
            </a:rPr>
            <a:t>وجود انگيزه براي معامله دارايی يا بدهی و نبود اجبار به انجام اين كار</a:t>
          </a:r>
          <a:endParaRPr lang="en-US" sz="1400" dirty="0">
            <a:cs typeface="B Nazanin" panose="00000400000000000000" pitchFamily="2" charset="-78"/>
          </a:endParaRPr>
        </a:p>
      </dgm:t>
    </dgm:pt>
    <dgm:pt modelId="{D3FD8A02-DA30-4781-8B4C-B943EEA541E7}" type="parTrans" cxnId="{6A9C5E06-A179-476D-969C-EACEFAFAAE93}">
      <dgm:prSet/>
      <dgm:spPr/>
      <dgm:t>
        <a:bodyPr/>
        <a:lstStyle/>
        <a:p>
          <a:endParaRPr lang="en-US"/>
        </a:p>
      </dgm:t>
    </dgm:pt>
    <dgm:pt modelId="{7C3794D4-5B76-4589-982C-6323220F6188}" type="sibTrans" cxnId="{6A9C5E06-A179-476D-969C-EACEFAFAAE93}">
      <dgm:prSet/>
      <dgm:spPr/>
      <dgm:t>
        <a:bodyPr/>
        <a:lstStyle/>
        <a:p>
          <a:endParaRPr lang="en-US"/>
        </a:p>
      </dgm:t>
    </dgm:pt>
    <dgm:pt modelId="{0725CEAE-0955-4BFD-824C-4EE193ED7E1C}">
      <dgm:prSet phldrT="[Text]"/>
      <dgm:spPr/>
      <dgm:t>
        <a:bodyPr/>
        <a:lstStyle/>
        <a:p>
          <a:r>
            <a:rPr lang="fa-IR" dirty="0"/>
            <a:t>وجود آگاهی و دانش مورد</a:t>
          </a:r>
          <a:endParaRPr lang="en-US" dirty="0"/>
        </a:p>
        <a:p>
          <a:r>
            <a:rPr lang="fa-IR" dirty="0"/>
            <a:t>نياز در مورد دارايی يا</a:t>
          </a:r>
          <a:endParaRPr lang="en-US" dirty="0"/>
        </a:p>
        <a:p>
          <a:r>
            <a:rPr lang="fa-IR" dirty="0"/>
            <a:t>بدهی مورد معامله</a:t>
          </a:r>
          <a:endParaRPr lang="en-US" dirty="0"/>
        </a:p>
      </dgm:t>
    </dgm:pt>
    <dgm:pt modelId="{EB4A576B-F714-425A-895D-C0C605F944BC}" type="parTrans" cxnId="{28B898DB-466C-405E-9C7B-159E8D20C428}">
      <dgm:prSet/>
      <dgm:spPr/>
      <dgm:t>
        <a:bodyPr/>
        <a:lstStyle/>
        <a:p>
          <a:endParaRPr lang="en-US"/>
        </a:p>
      </dgm:t>
    </dgm:pt>
    <dgm:pt modelId="{5A18C7B7-B06F-4115-9042-41D11B3ED8AC}" type="sibTrans" cxnId="{28B898DB-466C-405E-9C7B-159E8D20C428}">
      <dgm:prSet/>
      <dgm:spPr/>
      <dgm:t>
        <a:bodyPr/>
        <a:lstStyle/>
        <a:p>
          <a:endParaRPr lang="en-US"/>
        </a:p>
      </dgm:t>
    </dgm:pt>
    <dgm:pt modelId="{6EEBDC6B-BFCA-4002-A463-6417814152EB}">
      <dgm:prSet phldrT="[Text]"/>
      <dgm:spPr/>
      <dgm:t>
        <a:bodyPr/>
        <a:lstStyle/>
        <a:p>
          <a:pPr rtl="1"/>
          <a:r>
            <a:rPr lang="fa-IR" b="1" dirty="0">
              <a:latin typeface="BNazaninBold"/>
              <a:cs typeface="B Nazanin" panose="00000400000000000000" pitchFamily="2" charset="-78"/>
            </a:rPr>
            <a:t>معامله سازمان يافته</a:t>
          </a:r>
          <a:endParaRPr lang="en-US" dirty="0"/>
        </a:p>
      </dgm:t>
    </dgm:pt>
    <dgm:pt modelId="{AC22FBD2-EA0F-416F-8918-402828F8B208}" type="parTrans" cxnId="{FC5492BA-9F5B-47F1-B505-F1D5AA162517}">
      <dgm:prSet/>
      <dgm:spPr/>
      <dgm:t>
        <a:bodyPr/>
        <a:lstStyle/>
        <a:p>
          <a:endParaRPr lang="en-US"/>
        </a:p>
      </dgm:t>
    </dgm:pt>
    <dgm:pt modelId="{56BAAB73-C975-4BC3-95CB-0E45C0D231B5}" type="sibTrans" cxnId="{FC5492BA-9F5B-47F1-B505-F1D5AA162517}">
      <dgm:prSet/>
      <dgm:spPr/>
      <dgm:t>
        <a:bodyPr/>
        <a:lstStyle/>
        <a:p>
          <a:endParaRPr lang="en-US"/>
        </a:p>
      </dgm:t>
    </dgm:pt>
    <dgm:pt modelId="{9BE37462-9679-4B35-87C4-4C0D96F44437}" type="pres">
      <dgm:prSet presAssocID="{F6FA91B2-6306-4B14-AC8D-B4EF73D003B4}" presName="Name0" presStyleCnt="0">
        <dgm:presLayoutVars>
          <dgm:dir/>
          <dgm:resizeHandles val="exact"/>
        </dgm:presLayoutVars>
      </dgm:prSet>
      <dgm:spPr/>
    </dgm:pt>
    <dgm:pt modelId="{0C7C1EC7-3E74-404E-87CB-3BA445B1BBD7}" type="pres">
      <dgm:prSet presAssocID="{F6FA91B2-6306-4B14-AC8D-B4EF73D003B4}" presName="vNodes" presStyleCnt="0"/>
      <dgm:spPr/>
    </dgm:pt>
    <dgm:pt modelId="{FDA216C6-2327-46A0-9ADB-16CDA49B2B15}" type="pres">
      <dgm:prSet presAssocID="{E5C96163-F94D-4BF7-B976-495E89A0D836}" presName="node" presStyleLbl="node1" presStyleIdx="0" presStyleCnt="3" custScaleX="193272" custScaleY="215895">
        <dgm:presLayoutVars>
          <dgm:bulletEnabled val="1"/>
        </dgm:presLayoutVars>
      </dgm:prSet>
      <dgm:spPr/>
    </dgm:pt>
    <dgm:pt modelId="{C2FCFE8D-AD58-4AF0-B4BE-3A0429D5B92E}" type="pres">
      <dgm:prSet presAssocID="{7C3794D4-5B76-4589-982C-6323220F6188}" presName="spacerT" presStyleCnt="0"/>
      <dgm:spPr/>
    </dgm:pt>
    <dgm:pt modelId="{D5EDE9CA-18D8-4E1E-8646-21503D06F280}" type="pres">
      <dgm:prSet presAssocID="{7C3794D4-5B76-4589-982C-6323220F6188}" presName="sibTrans" presStyleLbl="sibTrans2D1" presStyleIdx="0" presStyleCnt="2"/>
      <dgm:spPr/>
    </dgm:pt>
    <dgm:pt modelId="{9C915A80-B99D-42EA-ACB5-4DB5CAFAA26F}" type="pres">
      <dgm:prSet presAssocID="{7C3794D4-5B76-4589-982C-6323220F6188}" presName="spacerB" presStyleCnt="0"/>
      <dgm:spPr/>
    </dgm:pt>
    <dgm:pt modelId="{B894932E-CDF3-413B-9441-6A0C91CB3866}" type="pres">
      <dgm:prSet presAssocID="{0725CEAE-0955-4BFD-824C-4EE193ED7E1C}" presName="node" presStyleLbl="node1" presStyleIdx="1" presStyleCnt="3" custScaleX="183478" custScaleY="200498" custLinFactNeighborX="4469" custLinFactNeighborY="-70117">
        <dgm:presLayoutVars>
          <dgm:bulletEnabled val="1"/>
        </dgm:presLayoutVars>
      </dgm:prSet>
      <dgm:spPr/>
    </dgm:pt>
    <dgm:pt modelId="{95AF7572-266B-40CC-BD86-E27259539A92}" type="pres">
      <dgm:prSet presAssocID="{F6FA91B2-6306-4B14-AC8D-B4EF73D003B4}" presName="sibTransLast" presStyleLbl="sibTrans2D1" presStyleIdx="1" presStyleCnt="2"/>
      <dgm:spPr/>
    </dgm:pt>
    <dgm:pt modelId="{3D65313F-DC17-49DA-8BBE-7557F6C7F5A9}" type="pres">
      <dgm:prSet presAssocID="{F6FA91B2-6306-4B14-AC8D-B4EF73D003B4}" presName="connectorText" presStyleLbl="sibTrans2D1" presStyleIdx="1" presStyleCnt="2"/>
      <dgm:spPr/>
    </dgm:pt>
    <dgm:pt modelId="{A7A40B7F-D03F-4526-9EDE-C72E5448C6E2}" type="pres">
      <dgm:prSet presAssocID="{F6FA91B2-6306-4B14-AC8D-B4EF73D003B4}" presName="lastNode" presStyleLbl="node1" presStyleIdx="2" presStyleCnt="3" custScaleX="99302" custScaleY="189459">
        <dgm:presLayoutVars>
          <dgm:bulletEnabled val="1"/>
        </dgm:presLayoutVars>
      </dgm:prSet>
      <dgm:spPr/>
    </dgm:pt>
  </dgm:ptLst>
  <dgm:cxnLst>
    <dgm:cxn modelId="{6A9C5E06-A179-476D-969C-EACEFAFAAE93}" srcId="{F6FA91B2-6306-4B14-AC8D-B4EF73D003B4}" destId="{E5C96163-F94D-4BF7-B976-495E89A0D836}" srcOrd="0" destOrd="0" parTransId="{D3FD8A02-DA30-4781-8B4C-B943EEA541E7}" sibTransId="{7C3794D4-5B76-4589-982C-6323220F6188}"/>
    <dgm:cxn modelId="{DA8FB32D-70A8-479B-B017-4C7D49C6104C}" type="presOf" srcId="{F6FA91B2-6306-4B14-AC8D-B4EF73D003B4}" destId="{9BE37462-9679-4B35-87C4-4C0D96F44437}" srcOrd="0" destOrd="0" presId="urn:microsoft.com/office/officeart/2005/8/layout/equation2"/>
    <dgm:cxn modelId="{D8C52444-5BD7-4B3A-A58E-693E90EBFB25}" type="presOf" srcId="{0725CEAE-0955-4BFD-824C-4EE193ED7E1C}" destId="{B894932E-CDF3-413B-9441-6A0C91CB3866}" srcOrd="0" destOrd="0" presId="urn:microsoft.com/office/officeart/2005/8/layout/equation2"/>
    <dgm:cxn modelId="{18D48448-2B87-4C4E-9159-BEC727661CBC}" type="presOf" srcId="{6EEBDC6B-BFCA-4002-A463-6417814152EB}" destId="{A7A40B7F-D03F-4526-9EDE-C72E5448C6E2}" srcOrd="0" destOrd="0" presId="urn:microsoft.com/office/officeart/2005/8/layout/equation2"/>
    <dgm:cxn modelId="{8EE63282-3175-4156-8AA4-874D0A95FA53}" type="presOf" srcId="{5A18C7B7-B06F-4115-9042-41D11B3ED8AC}" destId="{3D65313F-DC17-49DA-8BBE-7557F6C7F5A9}" srcOrd="1" destOrd="0" presId="urn:microsoft.com/office/officeart/2005/8/layout/equation2"/>
    <dgm:cxn modelId="{FCE1138E-6847-4ADE-A5FA-EB8F8F07D6F8}" type="presOf" srcId="{7C3794D4-5B76-4589-982C-6323220F6188}" destId="{D5EDE9CA-18D8-4E1E-8646-21503D06F280}" srcOrd="0" destOrd="0" presId="urn:microsoft.com/office/officeart/2005/8/layout/equation2"/>
    <dgm:cxn modelId="{FC5492BA-9F5B-47F1-B505-F1D5AA162517}" srcId="{F6FA91B2-6306-4B14-AC8D-B4EF73D003B4}" destId="{6EEBDC6B-BFCA-4002-A463-6417814152EB}" srcOrd="2" destOrd="0" parTransId="{AC22FBD2-EA0F-416F-8918-402828F8B208}" sibTransId="{56BAAB73-C975-4BC3-95CB-0E45C0D231B5}"/>
    <dgm:cxn modelId="{08AC07D7-F717-43F9-84C6-FCC325AC7A57}" type="presOf" srcId="{E5C96163-F94D-4BF7-B976-495E89A0D836}" destId="{FDA216C6-2327-46A0-9ADB-16CDA49B2B15}" srcOrd="0" destOrd="0" presId="urn:microsoft.com/office/officeart/2005/8/layout/equation2"/>
    <dgm:cxn modelId="{28B898DB-466C-405E-9C7B-159E8D20C428}" srcId="{F6FA91B2-6306-4B14-AC8D-B4EF73D003B4}" destId="{0725CEAE-0955-4BFD-824C-4EE193ED7E1C}" srcOrd="1" destOrd="0" parTransId="{EB4A576B-F714-425A-895D-C0C605F944BC}" sibTransId="{5A18C7B7-B06F-4115-9042-41D11B3ED8AC}"/>
    <dgm:cxn modelId="{E9BD01EA-364A-42C6-BBFC-E396D1CCD853}" type="presOf" srcId="{5A18C7B7-B06F-4115-9042-41D11B3ED8AC}" destId="{95AF7572-266B-40CC-BD86-E27259539A92}" srcOrd="0" destOrd="0" presId="urn:microsoft.com/office/officeart/2005/8/layout/equation2"/>
    <dgm:cxn modelId="{6FA6F236-74DF-41AA-8D62-F08A7B5D299F}" type="presParOf" srcId="{9BE37462-9679-4B35-87C4-4C0D96F44437}" destId="{0C7C1EC7-3E74-404E-87CB-3BA445B1BBD7}" srcOrd="0" destOrd="0" presId="urn:microsoft.com/office/officeart/2005/8/layout/equation2"/>
    <dgm:cxn modelId="{CC1E2944-EE4B-4DB6-84D5-5C34EC14E94D}" type="presParOf" srcId="{0C7C1EC7-3E74-404E-87CB-3BA445B1BBD7}" destId="{FDA216C6-2327-46A0-9ADB-16CDA49B2B15}" srcOrd="0" destOrd="0" presId="urn:microsoft.com/office/officeart/2005/8/layout/equation2"/>
    <dgm:cxn modelId="{56EE4A52-7BAB-4EE8-88F8-0429D1F163B2}" type="presParOf" srcId="{0C7C1EC7-3E74-404E-87CB-3BA445B1BBD7}" destId="{C2FCFE8D-AD58-4AF0-B4BE-3A0429D5B92E}" srcOrd="1" destOrd="0" presId="urn:microsoft.com/office/officeart/2005/8/layout/equation2"/>
    <dgm:cxn modelId="{DF058BAD-9AB7-4B86-AB33-D96423473480}" type="presParOf" srcId="{0C7C1EC7-3E74-404E-87CB-3BA445B1BBD7}" destId="{D5EDE9CA-18D8-4E1E-8646-21503D06F280}" srcOrd="2" destOrd="0" presId="urn:microsoft.com/office/officeart/2005/8/layout/equation2"/>
    <dgm:cxn modelId="{34418395-34EE-43CD-AEFF-7BEC4A788479}" type="presParOf" srcId="{0C7C1EC7-3E74-404E-87CB-3BA445B1BBD7}" destId="{9C915A80-B99D-42EA-ACB5-4DB5CAFAA26F}" srcOrd="3" destOrd="0" presId="urn:microsoft.com/office/officeart/2005/8/layout/equation2"/>
    <dgm:cxn modelId="{85AD1EB8-C911-48F7-8FCD-065743E6CB96}" type="presParOf" srcId="{0C7C1EC7-3E74-404E-87CB-3BA445B1BBD7}" destId="{B894932E-CDF3-413B-9441-6A0C91CB3866}" srcOrd="4" destOrd="0" presId="urn:microsoft.com/office/officeart/2005/8/layout/equation2"/>
    <dgm:cxn modelId="{F5010CD1-CEED-4CFC-8F26-18F824B44077}" type="presParOf" srcId="{9BE37462-9679-4B35-87C4-4C0D96F44437}" destId="{95AF7572-266B-40CC-BD86-E27259539A92}" srcOrd="1" destOrd="0" presId="urn:microsoft.com/office/officeart/2005/8/layout/equation2"/>
    <dgm:cxn modelId="{2F705031-69A7-471A-BCA1-40BB0E9074D8}" type="presParOf" srcId="{95AF7572-266B-40CC-BD86-E27259539A92}" destId="{3D65313F-DC17-49DA-8BBE-7557F6C7F5A9}" srcOrd="0" destOrd="0" presId="urn:microsoft.com/office/officeart/2005/8/layout/equation2"/>
    <dgm:cxn modelId="{FF0C61CC-DDE8-49C3-BC4F-3863F6675B95}" type="presParOf" srcId="{9BE37462-9679-4B35-87C4-4C0D96F44437}" destId="{A7A40B7F-D03F-4526-9EDE-C72E5448C6E2}"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DC3EC1-6A83-4A2B-BA29-834ECB48D85B}" type="doc">
      <dgm:prSet loTypeId="urn:microsoft.com/office/officeart/2005/8/layout/hProcess4" loCatId="process" qsTypeId="urn:microsoft.com/office/officeart/2005/8/quickstyle/simple5" qsCatId="simple" csTypeId="urn:microsoft.com/office/officeart/2005/8/colors/accent5_3" csCatId="accent5" phldr="1"/>
      <dgm:spPr/>
      <dgm:t>
        <a:bodyPr/>
        <a:lstStyle/>
        <a:p>
          <a:endParaRPr lang="en-US"/>
        </a:p>
      </dgm:t>
    </dgm:pt>
    <dgm:pt modelId="{051D0EA7-0773-42B5-BB0B-922432322ADC}">
      <dgm:prSet phldrT="[Text]" custT="1"/>
      <dgm:spPr/>
      <dgm:t>
        <a:bodyPr/>
        <a:lstStyle/>
        <a:p>
          <a:r>
            <a:rPr lang="fa-IR" sz="1800" b="1" i="1" u="none" dirty="0">
              <a:cs typeface="B Nazanin" panose="00000400000000000000" pitchFamily="2" charset="-78"/>
            </a:rPr>
            <a:t>محدودیت دارایی</a:t>
          </a:r>
          <a:endParaRPr lang="en-US" sz="1800" b="1" i="1" u="none" dirty="0">
            <a:cs typeface="B Nazanin" panose="00000400000000000000" pitchFamily="2" charset="-78"/>
          </a:endParaRPr>
        </a:p>
      </dgm:t>
    </dgm:pt>
    <dgm:pt modelId="{2641C464-C48C-4C8D-83CD-9471CF8E5435}" type="parTrans" cxnId="{7C333EB9-9B3A-46D2-9C78-11650D9A7FF8}">
      <dgm:prSet/>
      <dgm:spPr/>
      <dgm:t>
        <a:bodyPr/>
        <a:lstStyle/>
        <a:p>
          <a:endParaRPr lang="en-US"/>
        </a:p>
      </dgm:t>
    </dgm:pt>
    <dgm:pt modelId="{B7853A57-A2B3-4F19-B72F-B82E3DCF46C4}" type="sibTrans" cxnId="{7C333EB9-9B3A-46D2-9C78-11650D9A7FF8}">
      <dgm:prSet/>
      <dgm:spPr/>
      <dgm:t>
        <a:bodyPr/>
        <a:lstStyle/>
        <a:p>
          <a:endParaRPr lang="en-US"/>
        </a:p>
      </dgm:t>
    </dgm:pt>
    <dgm:pt modelId="{34103FAF-5645-4DBC-B04A-B74DA6CA6D79}">
      <dgm:prSet phldrT="[Text]" custT="1"/>
      <dgm:spPr/>
      <dgm:t>
        <a:bodyPr/>
        <a:lstStyle/>
        <a:p>
          <a:pPr algn="just" rtl="1"/>
          <a:r>
            <a:rPr lang="fa-IR" sz="1800" dirty="0">
              <a:cs typeface="B Nazanin" panose="00000400000000000000" pitchFamily="2" charset="-78"/>
            </a:rPr>
            <a:t>در اين صورت، محدوديت به عنوان ويژگی دارايی در نظر گرفته خواهد شد و در قيمت گذاري دارايی مدنظر قرار می گيرد.</a:t>
          </a:r>
          <a:endParaRPr lang="en-US" sz="1800" dirty="0">
            <a:cs typeface="B Nazanin" panose="00000400000000000000" pitchFamily="2" charset="-78"/>
          </a:endParaRPr>
        </a:p>
      </dgm:t>
    </dgm:pt>
    <dgm:pt modelId="{6223B54F-C746-4CA3-A8B0-117DA6E001D8}" type="parTrans" cxnId="{7933347B-6179-4914-BB56-12B23250E91E}">
      <dgm:prSet/>
      <dgm:spPr/>
      <dgm:t>
        <a:bodyPr/>
        <a:lstStyle/>
        <a:p>
          <a:endParaRPr lang="en-US"/>
        </a:p>
      </dgm:t>
    </dgm:pt>
    <dgm:pt modelId="{F050C0D7-9E8B-49D3-A275-DE325EDA5B6D}" type="sibTrans" cxnId="{7933347B-6179-4914-BB56-12B23250E91E}">
      <dgm:prSet/>
      <dgm:spPr/>
      <dgm:t>
        <a:bodyPr/>
        <a:lstStyle/>
        <a:p>
          <a:endParaRPr lang="en-US"/>
        </a:p>
      </dgm:t>
    </dgm:pt>
    <dgm:pt modelId="{D126C789-03F8-40F5-B57A-666F7199F32D}">
      <dgm:prSet phldrT="[Text]" custT="1"/>
      <dgm:spPr/>
      <dgm:t>
        <a:bodyPr/>
        <a:lstStyle/>
        <a:p>
          <a:r>
            <a:rPr lang="fa-IR" sz="1800" b="1" i="1" dirty="0">
              <a:cs typeface="B Nazanin" panose="00000400000000000000" pitchFamily="2" charset="-78"/>
            </a:rPr>
            <a:t>محدودیت تجاری</a:t>
          </a:r>
          <a:endParaRPr lang="en-US" sz="1800" b="1" i="1" dirty="0">
            <a:cs typeface="B Nazanin" panose="00000400000000000000" pitchFamily="2" charset="-78"/>
          </a:endParaRPr>
        </a:p>
      </dgm:t>
    </dgm:pt>
    <dgm:pt modelId="{94AF3487-0184-4B43-B368-5891ECE135E6}" type="parTrans" cxnId="{6BEEB5E6-B185-46EE-9E30-29151534FEB3}">
      <dgm:prSet/>
      <dgm:spPr/>
      <dgm:t>
        <a:bodyPr/>
        <a:lstStyle/>
        <a:p>
          <a:endParaRPr lang="en-US"/>
        </a:p>
      </dgm:t>
    </dgm:pt>
    <dgm:pt modelId="{6E64CBE5-A7B7-4647-A43F-76F79C971391}" type="sibTrans" cxnId="{6BEEB5E6-B185-46EE-9E30-29151534FEB3}">
      <dgm:prSet/>
      <dgm:spPr/>
      <dgm:t>
        <a:bodyPr/>
        <a:lstStyle/>
        <a:p>
          <a:endParaRPr lang="en-US"/>
        </a:p>
      </dgm:t>
    </dgm:pt>
    <dgm:pt modelId="{384D1D33-0D5C-41C9-B11E-C39A7F5C6D37}">
      <dgm:prSet phldrT="[Text]" custT="1"/>
      <dgm:spPr/>
      <dgm:t>
        <a:bodyPr/>
        <a:lstStyle/>
        <a:p>
          <a:pPr algn="just" rtl="1"/>
          <a:r>
            <a:rPr lang="fa-IR" sz="1800" dirty="0">
              <a:cs typeface="B Nazanin" panose="00000400000000000000" pitchFamily="2" charset="-78"/>
            </a:rPr>
            <a:t>اين نوع محدوديت با فروش دارايی منتقل نمی شود و بنابراين هنگام اندازه گيري ارزش منصفانه مورد توجه قرار نخواهد گرفت.</a:t>
          </a:r>
          <a:endParaRPr lang="en-US" sz="1800" dirty="0">
            <a:cs typeface="B Nazanin" panose="00000400000000000000" pitchFamily="2" charset="-78"/>
          </a:endParaRPr>
        </a:p>
      </dgm:t>
    </dgm:pt>
    <dgm:pt modelId="{58C0306F-6A31-44A7-A932-C8A4996EF302}" type="parTrans" cxnId="{B0A39215-13D6-4C72-848B-090BC89764C8}">
      <dgm:prSet/>
      <dgm:spPr/>
      <dgm:t>
        <a:bodyPr/>
        <a:lstStyle/>
        <a:p>
          <a:endParaRPr lang="en-US"/>
        </a:p>
      </dgm:t>
    </dgm:pt>
    <dgm:pt modelId="{C82CE919-4A2B-40FF-B180-0165F7179664}" type="sibTrans" cxnId="{B0A39215-13D6-4C72-848B-090BC89764C8}">
      <dgm:prSet/>
      <dgm:spPr/>
      <dgm:t>
        <a:bodyPr/>
        <a:lstStyle/>
        <a:p>
          <a:endParaRPr lang="en-US"/>
        </a:p>
      </dgm:t>
    </dgm:pt>
    <dgm:pt modelId="{56B4D79D-F297-4A33-A5A9-03FA49A4A2FB}" type="pres">
      <dgm:prSet presAssocID="{1FDC3EC1-6A83-4A2B-BA29-834ECB48D85B}" presName="Name0" presStyleCnt="0">
        <dgm:presLayoutVars>
          <dgm:dir/>
          <dgm:animLvl val="lvl"/>
          <dgm:resizeHandles val="exact"/>
        </dgm:presLayoutVars>
      </dgm:prSet>
      <dgm:spPr/>
    </dgm:pt>
    <dgm:pt modelId="{29425819-5A42-4EFE-9D51-E1A24F15F26F}" type="pres">
      <dgm:prSet presAssocID="{1FDC3EC1-6A83-4A2B-BA29-834ECB48D85B}" presName="tSp" presStyleCnt="0"/>
      <dgm:spPr/>
    </dgm:pt>
    <dgm:pt modelId="{2BD03383-354D-4D63-B441-61D8B491101E}" type="pres">
      <dgm:prSet presAssocID="{1FDC3EC1-6A83-4A2B-BA29-834ECB48D85B}" presName="bSp" presStyleCnt="0"/>
      <dgm:spPr/>
    </dgm:pt>
    <dgm:pt modelId="{76A94322-08FD-4AB7-9269-6142FB30EFDD}" type="pres">
      <dgm:prSet presAssocID="{1FDC3EC1-6A83-4A2B-BA29-834ECB48D85B}" presName="process" presStyleCnt="0"/>
      <dgm:spPr/>
    </dgm:pt>
    <dgm:pt modelId="{92E701AB-93E5-4762-8BD4-BEAA694962F6}" type="pres">
      <dgm:prSet presAssocID="{051D0EA7-0773-42B5-BB0B-922432322ADC}" presName="composite1" presStyleCnt="0"/>
      <dgm:spPr/>
    </dgm:pt>
    <dgm:pt modelId="{6850D99D-69D5-463F-81BA-7C27A344CFA2}" type="pres">
      <dgm:prSet presAssocID="{051D0EA7-0773-42B5-BB0B-922432322ADC}" presName="dummyNode1" presStyleLbl="node1" presStyleIdx="0" presStyleCnt="2"/>
      <dgm:spPr/>
    </dgm:pt>
    <dgm:pt modelId="{706C05D4-05EB-4C40-8D2D-95E6041A5311}" type="pres">
      <dgm:prSet presAssocID="{051D0EA7-0773-42B5-BB0B-922432322ADC}" presName="childNode1" presStyleLbl="bgAcc1" presStyleIdx="0" presStyleCnt="2" custLinFactNeighborX="-1040" custLinFactNeighborY="-2900">
        <dgm:presLayoutVars>
          <dgm:bulletEnabled val="1"/>
        </dgm:presLayoutVars>
      </dgm:prSet>
      <dgm:spPr/>
    </dgm:pt>
    <dgm:pt modelId="{28FE33D5-4F51-4180-9576-260DAD52359F}" type="pres">
      <dgm:prSet presAssocID="{051D0EA7-0773-42B5-BB0B-922432322ADC}" presName="childNode1tx" presStyleLbl="bgAcc1" presStyleIdx="0" presStyleCnt="2">
        <dgm:presLayoutVars>
          <dgm:bulletEnabled val="1"/>
        </dgm:presLayoutVars>
      </dgm:prSet>
      <dgm:spPr/>
    </dgm:pt>
    <dgm:pt modelId="{EEE9D4BD-BB39-4E51-8484-1BC69FA6E559}" type="pres">
      <dgm:prSet presAssocID="{051D0EA7-0773-42B5-BB0B-922432322ADC}" presName="parentNode1" presStyleLbl="node1" presStyleIdx="0" presStyleCnt="2">
        <dgm:presLayoutVars>
          <dgm:chMax val="1"/>
          <dgm:bulletEnabled val="1"/>
        </dgm:presLayoutVars>
      </dgm:prSet>
      <dgm:spPr/>
    </dgm:pt>
    <dgm:pt modelId="{E594E6E3-58FB-49F9-BFF8-2626B499C980}" type="pres">
      <dgm:prSet presAssocID="{051D0EA7-0773-42B5-BB0B-922432322ADC}" presName="connSite1" presStyleCnt="0"/>
      <dgm:spPr/>
    </dgm:pt>
    <dgm:pt modelId="{94BA9A70-A532-4296-8565-219506CDF3E2}" type="pres">
      <dgm:prSet presAssocID="{B7853A57-A2B3-4F19-B72F-B82E3DCF46C4}" presName="Name9" presStyleLbl="sibTrans2D1" presStyleIdx="0" presStyleCnt="1"/>
      <dgm:spPr/>
    </dgm:pt>
    <dgm:pt modelId="{90415C66-67FF-449E-BF0C-F2C8CB6EE7CA}" type="pres">
      <dgm:prSet presAssocID="{D126C789-03F8-40F5-B57A-666F7199F32D}" presName="composite2" presStyleCnt="0"/>
      <dgm:spPr/>
    </dgm:pt>
    <dgm:pt modelId="{E842F199-1B24-481A-85EC-22A1358BF7BE}" type="pres">
      <dgm:prSet presAssocID="{D126C789-03F8-40F5-B57A-666F7199F32D}" presName="dummyNode2" presStyleLbl="node1" presStyleIdx="0" presStyleCnt="2"/>
      <dgm:spPr/>
    </dgm:pt>
    <dgm:pt modelId="{81DE3F19-476A-4923-9F0D-733D26FF1558}" type="pres">
      <dgm:prSet presAssocID="{D126C789-03F8-40F5-B57A-666F7199F32D}" presName="childNode2" presStyleLbl="bgAcc1" presStyleIdx="1" presStyleCnt="2">
        <dgm:presLayoutVars>
          <dgm:bulletEnabled val="1"/>
        </dgm:presLayoutVars>
      </dgm:prSet>
      <dgm:spPr/>
    </dgm:pt>
    <dgm:pt modelId="{2AEBEBB9-72B0-47AC-BC41-2A8CE1A54735}" type="pres">
      <dgm:prSet presAssocID="{D126C789-03F8-40F5-B57A-666F7199F32D}" presName="childNode2tx" presStyleLbl="bgAcc1" presStyleIdx="1" presStyleCnt="2">
        <dgm:presLayoutVars>
          <dgm:bulletEnabled val="1"/>
        </dgm:presLayoutVars>
      </dgm:prSet>
      <dgm:spPr/>
    </dgm:pt>
    <dgm:pt modelId="{569E09CF-69EC-479D-94A4-4A52ADE869FC}" type="pres">
      <dgm:prSet presAssocID="{D126C789-03F8-40F5-B57A-666F7199F32D}" presName="parentNode2" presStyleLbl="node1" presStyleIdx="1" presStyleCnt="2">
        <dgm:presLayoutVars>
          <dgm:chMax val="0"/>
          <dgm:bulletEnabled val="1"/>
        </dgm:presLayoutVars>
      </dgm:prSet>
      <dgm:spPr/>
    </dgm:pt>
    <dgm:pt modelId="{C3F89B16-95FD-4AF0-A56E-D545B0150B25}" type="pres">
      <dgm:prSet presAssocID="{D126C789-03F8-40F5-B57A-666F7199F32D}" presName="connSite2" presStyleCnt="0"/>
      <dgm:spPr/>
    </dgm:pt>
  </dgm:ptLst>
  <dgm:cxnLst>
    <dgm:cxn modelId="{FEFB7400-B179-40F9-A2C9-42DFAAC49CA9}" type="presOf" srcId="{B7853A57-A2B3-4F19-B72F-B82E3DCF46C4}" destId="{94BA9A70-A532-4296-8565-219506CDF3E2}" srcOrd="0" destOrd="0" presId="urn:microsoft.com/office/officeart/2005/8/layout/hProcess4"/>
    <dgm:cxn modelId="{B0A39215-13D6-4C72-848B-090BC89764C8}" srcId="{D126C789-03F8-40F5-B57A-666F7199F32D}" destId="{384D1D33-0D5C-41C9-B11E-C39A7F5C6D37}" srcOrd="0" destOrd="0" parTransId="{58C0306F-6A31-44A7-A932-C8A4996EF302}" sibTransId="{C82CE919-4A2B-40FF-B180-0165F7179664}"/>
    <dgm:cxn modelId="{206EBC21-2909-4267-BC3F-1BA93E68D95B}" type="presOf" srcId="{384D1D33-0D5C-41C9-B11E-C39A7F5C6D37}" destId="{81DE3F19-476A-4923-9F0D-733D26FF1558}" srcOrd="0" destOrd="0" presId="urn:microsoft.com/office/officeart/2005/8/layout/hProcess4"/>
    <dgm:cxn modelId="{E9B9AB22-1366-4349-884B-5955C73449DA}" type="presOf" srcId="{D126C789-03F8-40F5-B57A-666F7199F32D}" destId="{569E09CF-69EC-479D-94A4-4A52ADE869FC}" srcOrd="0" destOrd="0" presId="urn:microsoft.com/office/officeart/2005/8/layout/hProcess4"/>
    <dgm:cxn modelId="{2C291869-6C4C-4B72-A208-327031DE686B}" type="presOf" srcId="{34103FAF-5645-4DBC-B04A-B74DA6CA6D79}" destId="{706C05D4-05EB-4C40-8D2D-95E6041A5311}" srcOrd="0" destOrd="0" presId="urn:microsoft.com/office/officeart/2005/8/layout/hProcess4"/>
    <dgm:cxn modelId="{3612D96C-EF72-4919-9059-A43BB9378A84}" type="presOf" srcId="{34103FAF-5645-4DBC-B04A-B74DA6CA6D79}" destId="{28FE33D5-4F51-4180-9576-260DAD52359F}" srcOrd="1" destOrd="0" presId="urn:microsoft.com/office/officeart/2005/8/layout/hProcess4"/>
    <dgm:cxn modelId="{7933347B-6179-4914-BB56-12B23250E91E}" srcId="{051D0EA7-0773-42B5-BB0B-922432322ADC}" destId="{34103FAF-5645-4DBC-B04A-B74DA6CA6D79}" srcOrd="0" destOrd="0" parTransId="{6223B54F-C746-4CA3-A8B0-117DA6E001D8}" sibTransId="{F050C0D7-9E8B-49D3-A275-DE325EDA5B6D}"/>
    <dgm:cxn modelId="{7C333EB9-9B3A-46D2-9C78-11650D9A7FF8}" srcId="{1FDC3EC1-6A83-4A2B-BA29-834ECB48D85B}" destId="{051D0EA7-0773-42B5-BB0B-922432322ADC}" srcOrd="0" destOrd="0" parTransId="{2641C464-C48C-4C8D-83CD-9471CF8E5435}" sibTransId="{B7853A57-A2B3-4F19-B72F-B82E3DCF46C4}"/>
    <dgm:cxn modelId="{7EA42FBA-7455-435B-91A7-446F2E757307}" type="presOf" srcId="{051D0EA7-0773-42B5-BB0B-922432322ADC}" destId="{EEE9D4BD-BB39-4E51-8484-1BC69FA6E559}" srcOrd="0" destOrd="0" presId="urn:microsoft.com/office/officeart/2005/8/layout/hProcess4"/>
    <dgm:cxn modelId="{38F9C0CA-93EB-46F8-A477-A36FEED463B3}" type="presOf" srcId="{1FDC3EC1-6A83-4A2B-BA29-834ECB48D85B}" destId="{56B4D79D-F297-4A33-A5A9-03FA49A4A2FB}" srcOrd="0" destOrd="0" presId="urn:microsoft.com/office/officeart/2005/8/layout/hProcess4"/>
    <dgm:cxn modelId="{3ADD4DD0-F704-4CED-8086-81C087433836}" type="presOf" srcId="{384D1D33-0D5C-41C9-B11E-C39A7F5C6D37}" destId="{2AEBEBB9-72B0-47AC-BC41-2A8CE1A54735}" srcOrd="1" destOrd="0" presId="urn:microsoft.com/office/officeart/2005/8/layout/hProcess4"/>
    <dgm:cxn modelId="{6BEEB5E6-B185-46EE-9E30-29151534FEB3}" srcId="{1FDC3EC1-6A83-4A2B-BA29-834ECB48D85B}" destId="{D126C789-03F8-40F5-B57A-666F7199F32D}" srcOrd="1" destOrd="0" parTransId="{94AF3487-0184-4B43-B368-5891ECE135E6}" sibTransId="{6E64CBE5-A7B7-4647-A43F-76F79C971391}"/>
    <dgm:cxn modelId="{284F7462-6D3C-42A1-8057-951C3EEA2478}" type="presParOf" srcId="{56B4D79D-F297-4A33-A5A9-03FA49A4A2FB}" destId="{29425819-5A42-4EFE-9D51-E1A24F15F26F}" srcOrd="0" destOrd="0" presId="urn:microsoft.com/office/officeart/2005/8/layout/hProcess4"/>
    <dgm:cxn modelId="{599A4370-347B-4840-9657-D884A58CCF3E}" type="presParOf" srcId="{56B4D79D-F297-4A33-A5A9-03FA49A4A2FB}" destId="{2BD03383-354D-4D63-B441-61D8B491101E}" srcOrd="1" destOrd="0" presId="urn:microsoft.com/office/officeart/2005/8/layout/hProcess4"/>
    <dgm:cxn modelId="{655B9472-F9B6-46EC-8CB6-102D213322A1}" type="presParOf" srcId="{56B4D79D-F297-4A33-A5A9-03FA49A4A2FB}" destId="{76A94322-08FD-4AB7-9269-6142FB30EFDD}" srcOrd="2" destOrd="0" presId="urn:microsoft.com/office/officeart/2005/8/layout/hProcess4"/>
    <dgm:cxn modelId="{5471EB6A-40BF-4AC8-B2D5-BADB3976E40F}" type="presParOf" srcId="{76A94322-08FD-4AB7-9269-6142FB30EFDD}" destId="{92E701AB-93E5-4762-8BD4-BEAA694962F6}" srcOrd="0" destOrd="0" presId="urn:microsoft.com/office/officeart/2005/8/layout/hProcess4"/>
    <dgm:cxn modelId="{8350F853-0E8F-443C-95DF-818BC0B70B1C}" type="presParOf" srcId="{92E701AB-93E5-4762-8BD4-BEAA694962F6}" destId="{6850D99D-69D5-463F-81BA-7C27A344CFA2}" srcOrd="0" destOrd="0" presId="urn:microsoft.com/office/officeart/2005/8/layout/hProcess4"/>
    <dgm:cxn modelId="{A2B697E3-A499-4BF9-BD1F-6E7C3ABCB137}" type="presParOf" srcId="{92E701AB-93E5-4762-8BD4-BEAA694962F6}" destId="{706C05D4-05EB-4C40-8D2D-95E6041A5311}" srcOrd="1" destOrd="0" presId="urn:microsoft.com/office/officeart/2005/8/layout/hProcess4"/>
    <dgm:cxn modelId="{2EDADB7B-5363-4ADF-8A2C-036AA1C61B33}" type="presParOf" srcId="{92E701AB-93E5-4762-8BD4-BEAA694962F6}" destId="{28FE33D5-4F51-4180-9576-260DAD52359F}" srcOrd="2" destOrd="0" presId="urn:microsoft.com/office/officeart/2005/8/layout/hProcess4"/>
    <dgm:cxn modelId="{7DF6CF23-1669-40D5-B495-A02C5BB47F88}" type="presParOf" srcId="{92E701AB-93E5-4762-8BD4-BEAA694962F6}" destId="{EEE9D4BD-BB39-4E51-8484-1BC69FA6E559}" srcOrd="3" destOrd="0" presId="urn:microsoft.com/office/officeart/2005/8/layout/hProcess4"/>
    <dgm:cxn modelId="{61D0B2B9-D8FB-4FF3-A8A0-2BE0B659F4B0}" type="presParOf" srcId="{92E701AB-93E5-4762-8BD4-BEAA694962F6}" destId="{E594E6E3-58FB-49F9-BFF8-2626B499C980}" srcOrd="4" destOrd="0" presId="urn:microsoft.com/office/officeart/2005/8/layout/hProcess4"/>
    <dgm:cxn modelId="{6D2F30EE-E19F-425E-A227-26B1DA9D73BA}" type="presParOf" srcId="{76A94322-08FD-4AB7-9269-6142FB30EFDD}" destId="{94BA9A70-A532-4296-8565-219506CDF3E2}" srcOrd="1" destOrd="0" presId="urn:microsoft.com/office/officeart/2005/8/layout/hProcess4"/>
    <dgm:cxn modelId="{3BA3BF8B-A03C-4616-AA95-7C75856F40F1}" type="presParOf" srcId="{76A94322-08FD-4AB7-9269-6142FB30EFDD}" destId="{90415C66-67FF-449E-BF0C-F2C8CB6EE7CA}" srcOrd="2" destOrd="0" presId="urn:microsoft.com/office/officeart/2005/8/layout/hProcess4"/>
    <dgm:cxn modelId="{1DA5E8DA-299D-4724-8031-898009ECEEB8}" type="presParOf" srcId="{90415C66-67FF-449E-BF0C-F2C8CB6EE7CA}" destId="{E842F199-1B24-481A-85EC-22A1358BF7BE}" srcOrd="0" destOrd="0" presId="urn:microsoft.com/office/officeart/2005/8/layout/hProcess4"/>
    <dgm:cxn modelId="{5736850D-859F-458D-ACBD-8736495C463F}" type="presParOf" srcId="{90415C66-67FF-449E-BF0C-F2C8CB6EE7CA}" destId="{81DE3F19-476A-4923-9F0D-733D26FF1558}" srcOrd="1" destOrd="0" presId="urn:microsoft.com/office/officeart/2005/8/layout/hProcess4"/>
    <dgm:cxn modelId="{16BDAC68-75FA-4F5B-82B9-C3BBE009B60D}" type="presParOf" srcId="{90415C66-67FF-449E-BF0C-F2C8CB6EE7CA}" destId="{2AEBEBB9-72B0-47AC-BC41-2A8CE1A54735}" srcOrd="2" destOrd="0" presId="urn:microsoft.com/office/officeart/2005/8/layout/hProcess4"/>
    <dgm:cxn modelId="{13A3D90B-6926-41B5-804C-7E0E2E104753}" type="presParOf" srcId="{90415C66-67FF-449E-BF0C-F2C8CB6EE7CA}" destId="{569E09CF-69EC-479D-94A4-4A52ADE869FC}" srcOrd="3" destOrd="0" presId="urn:microsoft.com/office/officeart/2005/8/layout/hProcess4"/>
    <dgm:cxn modelId="{B3B67967-18F1-4510-86D6-CC018BBDD8DC}" type="presParOf" srcId="{90415C66-67FF-449E-BF0C-F2C8CB6EE7CA}" destId="{C3F89B16-95FD-4AF0-A56E-D545B0150B2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665E5A-61A3-46B1-92EB-43A582B0FE52}" type="doc">
      <dgm:prSet loTypeId="urn:microsoft.com/office/officeart/2009/3/layout/StepUpProcess" loCatId="process" qsTypeId="urn:microsoft.com/office/officeart/2005/8/quickstyle/simple5" qsCatId="simple" csTypeId="urn:microsoft.com/office/officeart/2005/8/colors/accent1_2" csCatId="accent1" phldr="1"/>
      <dgm:spPr/>
      <dgm:t>
        <a:bodyPr/>
        <a:lstStyle/>
        <a:p>
          <a:endParaRPr lang="en-US"/>
        </a:p>
      </dgm:t>
    </dgm:pt>
    <dgm:pt modelId="{A485AFC0-03FE-400B-ADBF-F939A8865FC1}">
      <dgm:prSet phldrT="[Text]" custT="1"/>
      <dgm:spPr/>
      <dgm:t>
        <a:bodyPr/>
        <a:lstStyle/>
        <a:p>
          <a:pPr rtl="1"/>
          <a:r>
            <a:rPr lang="fa-IR" sz="1800" dirty="0">
              <a:cs typeface="B Nazanin" panose="00000400000000000000" pitchFamily="2" charset="-78"/>
            </a:rPr>
            <a:t>بازار داراي بيشترين مزايا</a:t>
          </a:r>
          <a:endParaRPr lang="en-US" sz="1800" dirty="0">
            <a:cs typeface="B Nazanin" panose="00000400000000000000" pitchFamily="2" charset="-78"/>
          </a:endParaRPr>
        </a:p>
        <a:p>
          <a:pPr rtl="1"/>
          <a:r>
            <a:rPr lang="fa-IR" sz="1800" dirty="0">
              <a:cs typeface="B Nazanin" panose="00000400000000000000" pitchFamily="2" charset="-78"/>
            </a:rPr>
            <a:t>(در نبود بازار اصلی)</a:t>
          </a:r>
          <a:endParaRPr lang="en-US" sz="1800" dirty="0">
            <a:cs typeface="B Nazanin" panose="00000400000000000000" pitchFamily="2" charset="-78"/>
          </a:endParaRPr>
        </a:p>
      </dgm:t>
    </dgm:pt>
    <dgm:pt modelId="{2FF93CF9-2D3D-4D57-ABC4-7DEF1CB6740D}" type="parTrans" cxnId="{A3F35779-DD54-4DB0-B904-60BD9FBCDE7D}">
      <dgm:prSet/>
      <dgm:spPr/>
      <dgm:t>
        <a:bodyPr/>
        <a:lstStyle/>
        <a:p>
          <a:pPr rtl="1"/>
          <a:endParaRPr lang="en-US" sz="1800">
            <a:cs typeface="B Nazanin" panose="00000400000000000000" pitchFamily="2" charset="-78"/>
          </a:endParaRPr>
        </a:p>
      </dgm:t>
    </dgm:pt>
    <dgm:pt modelId="{D6D04B0A-786A-4372-B610-5D93A6EF9244}" type="sibTrans" cxnId="{A3F35779-DD54-4DB0-B904-60BD9FBCDE7D}">
      <dgm:prSet/>
      <dgm:spPr/>
      <dgm:t>
        <a:bodyPr/>
        <a:lstStyle/>
        <a:p>
          <a:pPr rtl="1"/>
          <a:endParaRPr lang="en-US" sz="1800">
            <a:cs typeface="B Nazanin" panose="00000400000000000000" pitchFamily="2" charset="-78"/>
          </a:endParaRPr>
        </a:p>
      </dgm:t>
    </dgm:pt>
    <dgm:pt modelId="{27D9FEF3-F26C-416D-A958-DDC2BA604760}">
      <dgm:prSet phldrT="[Text]" custT="1"/>
      <dgm:spPr/>
      <dgm:t>
        <a:bodyPr/>
        <a:lstStyle/>
        <a:p>
          <a:pPr rtl="1"/>
          <a:r>
            <a:rPr lang="fa-IR" sz="1800" dirty="0">
              <a:cs typeface="B Nazanin" panose="00000400000000000000" pitchFamily="2" charset="-78"/>
            </a:rPr>
            <a:t>بازار اصلی</a:t>
          </a:r>
          <a:endParaRPr lang="en-US" sz="1800" dirty="0">
            <a:cs typeface="B Nazanin" panose="00000400000000000000" pitchFamily="2" charset="-78"/>
          </a:endParaRPr>
        </a:p>
      </dgm:t>
    </dgm:pt>
    <dgm:pt modelId="{C20B45EC-4E44-4617-9957-A01967EC2C55}" type="parTrans" cxnId="{E6AA8A97-2F03-4A13-A103-8973657CC586}">
      <dgm:prSet/>
      <dgm:spPr/>
      <dgm:t>
        <a:bodyPr/>
        <a:lstStyle/>
        <a:p>
          <a:pPr rtl="1"/>
          <a:endParaRPr lang="en-US" sz="1800">
            <a:cs typeface="B Nazanin" panose="00000400000000000000" pitchFamily="2" charset="-78"/>
          </a:endParaRPr>
        </a:p>
      </dgm:t>
    </dgm:pt>
    <dgm:pt modelId="{9070B04F-A341-467A-A347-4F06E355EF8E}" type="sibTrans" cxnId="{E6AA8A97-2F03-4A13-A103-8973657CC586}">
      <dgm:prSet/>
      <dgm:spPr/>
      <dgm:t>
        <a:bodyPr/>
        <a:lstStyle/>
        <a:p>
          <a:pPr rtl="1"/>
          <a:endParaRPr lang="en-US" sz="1800">
            <a:cs typeface="B Nazanin" panose="00000400000000000000" pitchFamily="2" charset="-78"/>
          </a:endParaRPr>
        </a:p>
      </dgm:t>
    </dgm:pt>
    <dgm:pt modelId="{BC088F77-2E8B-48A6-8819-3E0C3DDB5F70}" type="pres">
      <dgm:prSet presAssocID="{B8665E5A-61A3-46B1-92EB-43A582B0FE52}" presName="rootnode" presStyleCnt="0">
        <dgm:presLayoutVars>
          <dgm:chMax/>
          <dgm:chPref/>
          <dgm:dir/>
          <dgm:animLvl val="lvl"/>
        </dgm:presLayoutVars>
      </dgm:prSet>
      <dgm:spPr/>
    </dgm:pt>
    <dgm:pt modelId="{5ED10AAF-E973-4A3C-893E-042E973F9CEC}" type="pres">
      <dgm:prSet presAssocID="{A485AFC0-03FE-400B-ADBF-F939A8865FC1}" presName="composite" presStyleCnt="0"/>
      <dgm:spPr/>
    </dgm:pt>
    <dgm:pt modelId="{06D3356B-3507-49AB-AF28-C6A5E1305E4A}" type="pres">
      <dgm:prSet presAssocID="{A485AFC0-03FE-400B-ADBF-F939A8865FC1}" presName="LShape" presStyleLbl="alignNode1" presStyleIdx="0" presStyleCnt="3" custScaleX="157145"/>
      <dgm:spPr/>
    </dgm:pt>
    <dgm:pt modelId="{F2E74941-EE73-4D78-8113-F02FAC6C8023}" type="pres">
      <dgm:prSet presAssocID="{A485AFC0-03FE-400B-ADBF-F939A8865FC1}" presName="ParentText" presStyleLbl="revTx" presStyleIdx="0" presStyleCnt="2">
        <dgm:presLayoutVars>
          <dgm:chMax val="0"/>
          <dgm:chPref val="0"/>
          <dgm:bulletEnabled val="1"/>
        </dgm:presLayoutVars>
      </dgm:prSet>
      <dgm:spPr/>
    </dgm:pt>
    <dgm:pt modelId="{0A0D13D3-6087-4185-924E-7818BD695EFC}" type="pres">
      <dgm:prSet presAssocID="{A485AFC0-03FE-400B-ADBF-F939A8865FC1}" presName="Triangle" presStyleLbl="alignNode1" presStyleIdx="1" presStyleCnt="3" custScaleX="401976"/>
      <dgm:spPr/>
    </dgm:pt>
    <dgm:pt modelId="{E610FFF7-AA6E-42D0-86C6-6DEAC1B284B3}" type="pres">
      <dgm:prSet presAssocID="{D6D04B0A-786A-4372-B610-5D93A6EF9244}" presName="sibTrans" presStyleCnt="0"/>
      <dgm:spPr/>
    </dgm:pt>
    <dgm:pt modelId="{2D731665-3433-483B-9346-4D0D923DDEBE}" type="pres">
      <dgm:prSet presAssocID="{D6D04B0A-786A-4372-B610-5D93A6EF9244}" presName="space" presStyleCnt="0"/>
      <dgm:spPr/>
    </dgm:pt>
    <dgm:pt modelId="{E89EE775-43B5-4A3C-96CB-0953FFE11229}" type="pres">
      <dgm:prSet presAssocID="{27D9FEF3-F26C-416D-A958-DDC2BA604760}" presName="composite" presStyleCnt="0"/>
      <dgm:spPr/>
    </dgm:pt>
    <dgm:pt modelId="{C966B1D7-704C-4960-ADBF-F8E47641C7CF}" type="pres">
      <dgm:prSet presAssocID="{27D9FEF3-F26C-416D-A958-DDC2BA604760}" presName="LShape" presStyleLbl="alignNode1" presStyleIdx="2" presStyleCnt="3" custScaleX="167567"/>
      <dgm:spPr/>
    </dgm:pt>
    <dgm:pt modelId="{2E842FA7-DD7E-4BE3-A676-3B7315755FED}" type="pres">
      <dgm:prSet presAssocID="{27D9FEF3-F26C-416D-A958-DDC2BA604760}" presName="ParentText" presStyleLbl="revTx" presStyleIdx="1" presStyleCnt="2">
        <dgm:presLayoutVars>
          <dgm:chMax val="0"/>
          <dgm:chPref val="0"/>
          <dgm:bulletEnabled val="1"/>
        </dgm:presLayoutVars>
      </dgm:prSet>
      <dgm:spPr/>
    </dgm:pt>
  </dgm:ptLst>
  <dgm:cxnLst>
    <dgm:cxn modelId="{67952A38-F1CD-49A0-8DD7-A724440E46BC}" type="presOf" srcId="{B8665E5A-61A3-46B1-92EB-43A582B0FE52}" destId="{BC088F77-2E8B-48A6-8819-3E0C3DDB5F70}" srcOrd="0" destOrd="0" presId="urn:microsoft.com/office/officeart/2009/3/layout/StepUpProcess"/>
    <dgm:cxn modelId="{5BEC896D-587F-4204-878D-969B71DD2963}" type="presOf" srcId="{27D9FEF3-F26C-416D-A958-DDC2BA604760}" destId="{2E842FA7-DD7E-4BE3-A676-3B7315755FED}" srcOrd="0" destOrd="0" presId="urn:microsoft.com/office/officeart/2009/3/layout/StepUpProcess"/>
    <dgm:cxn modelId="{A3F35779-DD54-4DB0-B904-60BD9FBCDE7D}" srcId="{B8665E5A-61A3-46B1-92EB-43A582B0FE52}" destId="{A485AFC0-03FE-400B-ADBF-F939A8865FC1}" srcOrd="0" destOrd="0" parTransId="{2FF93CF9-2D3D-4D57-ABC4-7DEF1CB6740D}" sibTransId="{D6D04B0A-786A-4372-B610-5D93A6EF9244}"/>
    <dgm:cxn modelId="{E6AA8A97-2F03-4A13-A103-8973657CC586}" srcId="{B8665E5A-61A3-46B1-92EB-43A582B0FE52}" destId="{27D9FEF3-F26C-416D-A958-DDC2BA604760}" srcOrd="1" destOrd="0" parTransId="{C20B45EC-4E44-4617-9957-A01967EC2C55}" sibTransId="{9070B04F-A341-467A-A347-4F06E355EF8E}"/>
    <dgm:cxn modelId="{846C9BE7-4EF9-4FBC-8D39-036B0E104BB4}" type="presOf" srcId="{A485AFC0-03FE-400B-ADBF-F939A8865FC1}" destId="{F2E74941-EE73-4D78-8113-F02FAC6C8023}" srcOrd="0" destOrd="0" presId="urn:microsoft.com/office/officeart/2009/3/layout/StepUpProcess"/>
    <dgm:cxn modelId="{B3EFAB73-954A-4D13-844C-50B810B44F9B}" type="presParOf" srcId="{BC088F77-2E8B-48A6-8819-3E0C3DDB5F70}" destId="{5ED10AAF-E973-4A3C-893E-042E973F9CEC}" srcOrd="0" destOrd="0" presId="urn:microsoft.com/office/officeart/2009/3/layout/StepUpProcess"/>
    <dgm:cxn modelId="{4ECD5A57-0B9F-4E8F-B639-2294B8DFA1B7}" type="presParOf" srcId="{5ED10AAF-E973-4A3C-893E-042E973F9CEC}" destId="{06D3356B-3507-49AB-AF28-C6A5E1305E4A}" srcOrd="0" destOrd="0" presId="urn:microsoft.com/office/officeart/2009/3/layout/StepUpProcess"/>
    <dgm:cxn modelId="{4C7815BD-313A-449F-B196-62CA921A35D7}" type="presParOf" srcId="{5ED10AAF-E973-4A3C-893E-042E973F9CEC}" destId="{F2E74941-EE73-4D78-8113-F02FAC6C8023}" srcOrd="1" destOrd="0" presId="urn:microsoft.com/office/officeart/2009/3/layout/StepUpProcess"/>
    <dgm:cxn modelId="{0D2781C8-D359-46A6-A4FC-35C152D3D301}" type="presParOf" srcId="{5ED10AAF-E973-4A3C-893E-042E973F9CEC}" destId="{0A0D13D3-6087-4185-924E-7818BD695EFC}" srcOrd="2" destOrd="0" presId="urn:microsoft.com/office/officeart/2009/3/layout/StepUpProcess"/>
    <dgm:cxn modelId="{F46EF356-B54D-45FB-BF38-AC46A6E294AD}" type="presParOf" srcId="{BC088F77-2E8B-48A6-8819-3E0C3DDB5F70}" destId="{E610FFF7-AA6E-42D0-86C6-6DEAC1B284B3}" srcOrd="1" destOrd="0" presId="urn:microsoft.com/office/officeart/2009/3/layout/StepUpProcess"/>
    <dgm:cxn modelId="{EC97F791-C95A-44D1-A26A-8B76A4B4B311}" type="presParOf" srcId="{E610FFF7-AA6E-42D0-86C6-6DEAC1B284B3}" destId="{2D731665-3433-483B-9346-4D0D923DDEBE}" srcOrd="0" destOrd="0" presId="urn:microsoft.com/office/officeart/2009/3/layout/StepUpProcess"/>
    <dgm:cxn modelId="{1512830B-30EA-484F-B5A0-1AE5550BF633}" type="presParOf" srcId="{BC088F77-2E8B-48A6-8819-3E0C3DDB5F70}" destId="{E89EE775-43B5-4A3C-96CB-0953FFE11229}" srcOrd="2" destOrd="0" presId="urn:microsoft.com/office/officeart/2009/3/layout/StepUpProcess"/>
    <dgm:cxn modelId="{A9BE6D13-C70C-419C-842D-33C99CD4F940}" type="presParOf" srcId="{E89EE775-43B5-4A3C-96CB-0953FFE11229}" destId="{C966B1D7-704C-4960-ADBF-F8E47641C7CF}" srcOrd="0" destOrd="0" presId="urn:microsoft.com/office/officeart/2009/3/layout/StepUpProcess"/>
    <dgm:cxn modelId="{CE1156E6-BEE9-4033-ACB3-A69AC38E2A7C}" type="presParOf" srcId="{E89EE775-43B5-4A3C-96CB-0953FFE11229}" destId="{2E842FA7-DD7E-4BE3-A676-3B7315755FED}"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05D470-A7C2-4BC6-A7BB-C24053A2D623}"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2C38DF8E-9393-44F2-948E-16DE34E3841C}">
      <dgm:prSet phldrT="[Text]" custT="1"/>
      <dgm:spPr/>
      <dgm:t>
        <a:bodyPr/>
        <a:lstStyle/>
        <a:p>
          <a:r>
            <a:rPr lang="fa-IR" sz="1600" dirty="0">
              <a:cs typeface="B Nazanin" panose="00000400000000000000" pitchFamily="2" charset="-78"/>
            </a:rPr>
            <a:t>قيمت هاي اعلام‌شده</a:t>
          </a:r>
          <a:endParaRPr lang="en-US" sz="1600" dirty="0">
            <a:cs typeface="B Nazanin" panose="00000400000000000000" pitchFamily="2" charset="-78"/>
          </a:endParaRPr>
        </a:p>
      </dgm:t>
    </dgm:pt>
    <dgm:pt modelId="{F6520A54-E21E-43D0-809D-19848CEEC1E2}" type="parTrans" cxnId="{7480A573-04D0-4CF7-85D6-82DA731F87AD}">
      <dgm:prSet/>
      <dgm:spPr/>
      <dgm:t>
        <a:bodyPr/>
        <a:lstStyle/>
        <a:p>
          <a:endParaRPr lang="en-US" sz="1600">
            <a:cs typeface="B Nazanin" panose="00000400000000000000" pitchFamily="2" charset="-78"/>
          </a:endParaRPr>
        </a:p>
      </dgm:t>
    </dgm:pt>
    <dgm:pt modelId="{6F91B352-A67B-426F-BFDB-4818B47BF7C9}" type="sibTrans" cxnId="{7480A573-04D0-4CF7-85D6-82DA731F87AD}">
      <dgm:prSet/>
      <dgm:spPr/>
      <dgm:t>
        <a:bodyPr/>
        <a:lstStyle/>
        <a:p>
          <a:endParaRPr lang="en-US" sz="1600">
            <a:cs typeface="B Nazanin" panose="00000400000000000000" pitchFamily="2" charset="-78"/>
          </a:endParaRPr>
        </a:p>
      </dgm:t>
    </dgm:pt>
    <dgm:pt modelId="{8DF7AB24-09B2-42DD-A9E4-5A0E5E8C2225}">
      <dgm:prSet phldrT="[Text]" custT="1"/>
      <dgm:spPr/>
      <dgm:t>
        <a:bodyPr/>
        <a:lstStyle/>
        <a:p>
          <a:r>
            <a:rPr lang="fa-IR" sz="1600" dirty="0">
              <a:cs typeface="B Nazanin" panose="00000400000000000000" pitchFamily="2" charset="-78"/>
            </a:rPr>
            <a:t>داده‌های ورودی غیرقابل مشاهده </a:t>
          </a:r>
          <a:endParaRPr lang="en-US" sz="1600" dirty="0">
            <a:cs typeface="B Nazanin" panose="00000400000000000000" pitchFamily="2" charset="-78"/>
          </a:endParaRPr>
        </a:p>
      </dgm:t>
    </dgm:pt>
    <dgm:pt modelId="{80E93198-3CF4-4330-9F6C-82C14CE4ED20}" type="parTrans" cxnId="{3D6BAEC9-01F1-4258-B084-6A3A7F2C758B}">
      <dgm:prSet/>
      <dgm:spPr/>
      <dgm:t>
        <a:bodyPr/>
        <a:lstStyle/>
        <a:p>
          <a:endParaRPr lang="en-US" sz="1600">
            <a:cs typeface="B Nazanin" panose="00000400000000000000" pitchFamily="2" charset="-78"/>
          </a:endParaRPr>
        </a:p>
      </dgm:t>
    </dgm:pt>
    <dgm:pt modelId="{51702C12-FC37-4911-B848-DCD2295CF609}" type="sibTrans" cxnId="{3D6BAEC9-01F1-4258-B084-6A3A7F2C758B}">
      <dgm:prSet/>
      <dgm:spPr/>
      <dgm:t>
        <a:bodyPr/>
        <a:lstStyle/>
        <a:p>
          <a:endParaRPr lang="en-US" sz="1600">
            <a:cs typeface="B Nazanin" panose="00000400000000000000" pitchFamily="2" charset="-78"/>
          </a:endParaRPr>
        </a:p>
      </dgm:t>
    </dgm:pt>
    <dgm:pt modelId="{E019A440-409A-4C93-9987-D09573B1A47B}" type="pres">
      <dgm:prSet presAssocID="{D505D470-A7C2-4BC6-A7BB-C24053A2D623}" presName="compositeShape" presStyleCnt="0">
        <dgm:presLayoutVars>
          <dgm:chMax val="2"/>
          <dgm:dir/>
          <dgm:resizeHandles val="exact"/>
        </dgm:presLayoutVars>
      </dgm:prSet>
      <dgm:spPr/>
    </dgm:pt>
    <dgm:pt modelId="{C75A399B-B267-4844-9939-AA08ACD8DAEA}" type="pres">
      <dgm:prSet presAssocID="{2C38DF8E-9393-44F2-948E-16DE34E3841C}" presName="upArrow" presStyleLbl="node1" presStyleIdx="0" presStyleCnt="2" custLinFactNeighborX="28685"/>
      <dgm:spPr/>
    </dgm:pt>
    <dgm:pt modelId="{2E66A003-20B8-4FF7-91A3-D63A544F7F9D}" type="pres">
      <dgm:prSet presAssocID="{2C38DF8E-9393-44F2-948E-16DE34E3841C}" presName="upArrowText" presStyleLbl="revTx" presStyleIdx="0" presStyleCnt="2">
        <dgm:presLayoutVars>
          <dgm:chMax val="0"/>
          <dgm:bulletEnabled val="1"/>
        </dgm:presLayoutVars>
      </dgm:prSet>
      <dgm:spPr/>
    </dgm:pt>
    <dgm:pt modelId="{0F90387A-46A7-4D1F-B2E2-D1E48C56CAC0}" type="pres">
      <dgm:prSet presAssocID="{8DF7AB24-09B2-42DD-A9E4-5A0E5E8C2225}" presName="downArrow" presStyleLbl="node1" presStyleIdx="1" presStyleCnt="2"/>
      <dgm:spPr/>
    </dgm:pt>
    <dgm:pt modelId="{0E22554E-0095-4F52-8678-4345B81C11AE}" type="pres">
      <dgm:prSet presAssocID="{8DF7AB24-09B2-42DD-A9E4-5A0E5E8C2225}" presName="downArrowText" presStyleLbl="revTx" presStyleIdx="1" presStyleCnt="2">
        <dgm:presLayoutVars>
          <dgm:chMax val="0"/>
          <dgm:bulletEnabled val="1"/>
        </dgm:presLayoutVars>
      </dgm:prSet>
      <dgm:spPr/>
    </dgm:pt>
  </dgm:ptLst>
  <dgm:cxnLst>
    <dgm:cxn modelId="{07776B2F-C8CD-4595-946B-077BB7976B52}" type="presOf" srcId="{2C38DF8E-9393-44F2-948E-16DE34E3841C}" destId="{2E66A003-20B8-4FF7-91A3-D63A544F7F9D}" srcOrd="0" destOrd="0" presId="urn:microsoft.com/office/officeart/2005/8/layout/arrow4"/>
    <dgm:cxn modelId="{74949862-701C-4844-B451-76F8D785B750}" type="presOf" srcId="{8DF7AB24-09B2-42DD-A9E4-5A0E5E8C2225}" destId="{0E22554E-0095-4F52-8678-4345B81C11AE}" srcOrd="0" destOrd="0" presId="urn:microsoft.com/office/officeart/2005/8/layout/arrow4"/>
    <dgm:cxn modelId="{7480A573-04D0-4CF7-85D6-82DA731F87AD}" srcId="{D505D470-A7C2-4BC6-A7BB-C24053A2D623}" destId="{2C38DF8E-9393-44F2-948E-16DE34E3841C}" srcOrd="0" destOrd="0" parTransId="{F6520A54-E21E-43D0-809D-19848CEEC1E2}" sibTransId="{6F91B352-A67B-426F-BFDB-4818B47BF7C9}"/>
    <dgm:cxn modelId="{3D6BAEC9-01F1-4258-B084-6A3A7F2C758B}" srcId="{D505D470-A7C2-4BC6-A7BB-C24053A2D623}" destId="{8DF7AB24-09B2-42DD-A9E4-5A0E5E8C2225}" srcOrd="1" destOrd="0" parTransId="{80E93198-3CF4-4330-9F6C-82C14CE4ED20}" sibTransId="{51702C12-FC37-4911-B848-DCD2295CF609}"/>
    <dgm:cxn modelId="{A1B7F4F9-71CC-4F6D-8C7A-DB22DD9514D1}" type="presOf" srcId="{D505D470-A7C2-4BC6-A7BB-C24053A2D623}" destId="{E019A440-409A-4C93-9987-D09573B1A47B}" srcOrd="0" destOrd="0" presId="urn:microsoft.com/office/officeart/2005/8/layout/arrow4"/>
    <dgm:cxn modelId="{66D14B90-0F03-425A-B8B9-164B8E042333}" type="presParOf" srcId="{E019A440-409A-4C93-9987-D09573B1A47B}" destId="{C75A399B-B267-4844-9939-AA08ACD8DAEA}" srcOrd="0" destOrd="0" presId="urn:microsoft.com/office/officeart/2005/8/layout/arrow4"/>
    <dgm:cxn modelId="{4A1B126F-BB31-4024-8A37-079932E59EA1}" type="presParOf" srcId="{E019A440-409A-4C93-9987-D09573B1A47B}" destId="{2E66A003-20B8-4FF7-91A3-D63A544F7F9D}" srcOrd="1" destOrd="0" presId="urn:microsoft.com/office/officeart/2005/8/layout/arrow4"/>
    <dgm:cxn modelId="{98350288-6057-4CB9-B794-55E2DC43E490}" type="presParOf" srcId="{E019A440-409A-4C93-9987-D09573B1A47B}" destId="{0F90387A-46A7-4D1F-B2E2-D1E48C56CAC0}" srcOrd="2" destOrd="0" presId="urn:microsoft.com/office/officeart/2005/8/layout/arrow4"/>
    <dgm:cxn modelId="{7A12B882-0C48-4E53-B1B5-89E679D0EBBC}" type="presParOf" srcId="{E019A440-409A-4C93-9987-D09573B1A47B}" destId="{0E22554E-0095-4F52-8678-4345B81C11AE}"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216C6-2327-46A0-9ADB-16CDA49B2B15}">
      <dsp:nvSpPr>
        <dsp:cNvPr id="0" name=""/>
        <dsp:cNvSpPr/>
      </dsp:nvSpPr>
      <dsp:spPr>
        <a:xfrm>
          <a:off x="1005989" y="1931"/>
          <a:ext cx="1417306" cy="1583205"/>
        </a:xfrm>
        <a:prstGeom prst="ellipse">
          <a:avLst/>
        </a:prstGeom>
        <a:gradFill rotWithShape="0">
          <a:gsLst>
            <a:gs pos="0">
              <a:schemeClr val="accent6">
                <a:alpha val="90000"/>
                <a:hueOff val="0"/>
                <a:satOff val="0"/>
                <a:lumOff val="0"/>
                <a:alphaOff val="0"/>
                <a:tint val="96000"/>
                <a:lumMod val="104000"/>
              </a:schemeClr>
            </a:gs>
            <a:gs pos="100000">
              <a:schemeClr val="accent6">
                <a:alpha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a-IR" sz="1400" kern="1200" dirty="0">
              <a:cs typeface="B Nazanin" panose="00000400000000000000" pitchFamily="2" charset="-78"/>
            </a:rPr>
            <a:t>وجود انگيزه براي معامله دارايی يا بدهی و نبود اجبار به انجام اين كار</a:t>
          </a:r>
          <a:endParaRPr lang="en-US" sz="1400" kern="1200" dirty="0">
            <a:cs typeface="B Nazanin" panose="00000400000000000000" pitchFamily="2" charset="-78"/>
          </a:endParaRPr>
        </a:p>
      </dsp:txBody>
      <dsp:txXfrm>
        <a:off x="1213549" y="233786"/>
        <a:ext cx="1002186" cy="1119495"/>
      </dsp:txXfrm>
    </dsp:sp>
    <dsp:sp modelId="{D5EDE9CA-18D8-4E1E-8646-21503D06F280}">
      <dsp:nvSpPr>
        <dsp:cNvPr id="0" name=""/>
        <dsp:cNvSpPr/>
      </dsp:nvSpPr>
      <dsp:spPr>
        <a:xfrm>
          <a:off x="1501979" y="1644682"/>
          <a:ext cx="425326" cy="425326"/>
        </a:xfrm>
        <a:prstGeom prst="mathPlus">
          <a:avLst/>
        </a:prstGeom>
        <a:gradFill rotWithShape="0">
          <a:gsLst>
            <a:gs pos="0">
              <a:schemeClr val="accent6">
                <a:shade val="90000"/>
                <a:hueOff val="0"/>
                <a:satOff val="0"/>
                <a:lumOff val="0"/>
                <a:alphaOff val="0"/>
                <a:tint val="96000"/>
                <a:lumMod val="104000"/>
              </a:schemeClr>
            </a:gs>
            <a:gs pos="100000">
              <a:schemeClr val="accent6">
                <a:shade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558356" y="1807327"/>
        <a:ext cx="312572" cy="100036"/>
      </dsp:txXfrm>
    </dsp:sp>
    <dsp:sp modelId="{B894932E-CDF3-413B-9441-6A0C91CB3866}">
      <dsp:nvSpPr>
        <dsp:cNvPr id="0" name=""/>
        <dsp:cNvSpPr/>
      </dsp:nvSpPr>
      <dsp:spPr>
        <a:xfrm>
          <a:off x="1074672" y="2087803"/>
          <a:ext cx="1345484" cy="1470295"/>
        </a:xfrm>
        <a:prstGeom prst="ellipse">
          <a:avLst/>
        </a:prstGeom>
        <a:gradFill rotWithShape="0">
          <a:gsLst>
            <a:gs pos="0">
              <a:schemeClr val="accent6">
                <a:alpha val="90000"/>
                <a:hueOff val="0"/>
                <a:satOff val="0"/>
                <a:lumOff val="0"/>
                <a:alphaOff val="-20000"/>
                <a:tint val="96000"/>
                <a:lumMod val="104000"/>
              </a:schemeClr>
            </a:gs>
            <a:gs pos="100000">
              <a:schemeClr val="accent6">
                <a:alpha val="90000"/>
                <a:hueOff val="0"/>
                <a:satOff val="0"/>
                <a:lumOff val="0"/>
                <a:alphaOff val="-2000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fa-IR" sz="1000" kern="1200" dirty="0"/>
            <a:t>وجود آگاهی و دانش مورد</a:t>
          </a:r>
          <a:endParaRPr lang="en-US" sz="1000" kern="1200" dirty="0"/>
        </a:p>
        <a:p>
          <a:pPr marL="0" lvl="0" indent="0" algn="ctr" defTabSz="444500">
            <a:lnSpc>
              <a:spcPct val="90000"/>
            </a:lnSpc>
            <a:spcBef>
              <a:spcPct val="0"/>
            </a:spcBef>
            <a:spcAft>
              <a:spcPct val="35000"/>
            </a:spcAft>
            <a:buNone/>
          </a:pPr>
          <a:r>
            <a:rPr lang="fa-IR" sz="1000" kern="1200" dirty="0"/>
            <a:t>نياز در مورد دارايی يا</a:t>
          </a:r>
          <a:endParaRPr lang="en-US" sz="1000" kern="1200" dirty="0"/>
        </a:p>
        <a:p>
          <a:pPr marL="0" lvl="0" indent="0" algn="ctr" defTabSz="444500">
            <a:lnSpc>
              <a:spcPct val="90000"/>
            </a:lnSpc>
            <a:spcBef>
              <a:spcPct val="0"/>
            </a:spcBef>
            <a:spcAft>
              <a:spcPct val="35000"/>
            </a:spcAft>
            <a:buNone/>
          </a:pPr>
          <a:r>
            <a:rPr lang="fa-IR" sz="1000" kern="1200" dirty="0"/>
            <a:t>بدهی مورد معامله</a:t>
          </a:r>
          <a:endParaRPr lang="en-US" sz="1000" kern="1200" dirty="0"/>
        </a:p>
      </dsp:txBody>
      <dsp:txXfrm>
        <a:off x="1271714" y="2303123"/>
        <a:ext cx="951400" cy="1039655"/>
      </dsp:txXfrm>
    </dsp:sp>
    <dsp:sp modelId="{95AF7572-266B-40CC-BD86-E27259539A92}">
      <dsp:nvSpPr>
        <dsp:cNvPr id="0" name=""/>
        <dsp:cNvSpPr/>
      </dsp:nvSpPr>
      <dsp:spPr>
        <a:xfrm rot="38236">
          <a:off x="2533290" y="1654019"/>
          <a:ext cx="233217" cy="272795"/>
        </a:xfrm>
        <a:prstGeom prst="rightArrow">
          <a:avLst>
            <a:gd name="adj1" fmla="val 60000"/>
            <a:gd name="adj2" fmla="val 50000"/>
          </a:avLst>
        </a:prstGeom>
        <a:gradFill rotWithShape="0">
          <a:gsLst>
            <a:gs pos="0">
              <a:schemeClr val="accent6">
                <a:shade val="90000"/>
                <a:hueOff val="98312"/>
                <a:satOff val="-2611"/>
                <a:lumOff val="31457"/>
                <a:alphaOff val="0"/>
                <a:tint val="96000"/>
                <a:lumMod val="104000"/>
              </a:schemeClr>
            </a:gs>
            <a:gs pos="100000">
              <a:schemeClr val="accent6">
                <a:shade val="90000"/>
                <a:hueOff val="98312"/>
                <a:satOff val="-2611"/>
                <a:lumOff val="3145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533292" y="1708189"/>
        <a:ext cx="163252" cy="163677"/>
      </dsp:txXfrm>
    </dsp:sp>
    <dsp:sp modelId="{A7A40B7F-D03F-4526-9EDE-C72E5448C6E2}">
      <dsp:nvSpPr>
        <dsp:cNvPr id="0" name=""/>
        <dsp:cNvSpPr/>
      </dsp:nvSpPr>
      <dsp:spPr>
        <a:xfrm>
          <a:off x="2863289" y="411546"/>
          <a:ext cx="1456406" cy="2778689"/>
        </a:xfrm>
        <a:prstGeom prst="ellipse">
          <a:avLst/>
        </a:prstGeom>
        <a:gradFill rotWithShape="0">
          <a:gsLst>
            <a:gs pos="0">
              <a:schemeClr val="accent6">
                <a:alpha val="90000"/>
                <a:hueOff val="0"/>
                <a:satOff val="0"/>
                <a:lumOff val="0"/>
                <a:alphaOff val="-40000"/>
                <a:tint val="96000"/>
                <a:lumMod val="104000"/>
              </a:schemeClr>
            </a:gs>
            <a:gs pos="100000">
              <a:schemeClr val="accent6">
                <a:alpha val="90000"/>
                <a:hueOff val="0"/>
                <a:satOff val="0"/>
                <a:lumOff val="0"/>
                <a:alphaOff val="-4000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rtl="1">
            <a:lnSpc>
              <a:spcPct val="90000"/>
            </a:lnSpc>
            <a:spcBef>
              <a:spcPct val="0"/>
            </a:spcBef>
            <a:spcAft>
              <a:spcPct val="35000"/>
            </a:spcAft>
            <a:buNone/>
          </a:pPr>
          <a:r>
            <a:rPr lang="fa-IR" sz="3000" b="1" kern="1200" dirty="0">
              <a:latin typeface="BNazaninBold"/>
              <a:cs typeface="B Nazanin" panose="00000400000000000000" pitchFamily="2" charset="-78"/>
            </a:rPr>
            <a:t>معامله سازمان يافته</a:t>
          </a:r>
          <a:endParaRPr lang="en-US" sz="3000" kern="1200" dirty="0"/>
        </a:p>
      </dsp:txBody>
      <dsp:txXfrm>
        <a:off x="3076575" y="818476"/>
        <a:ext cx="1029834" cy="1964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C05D4-05EB-4C40-8D2D-95E6041A5311}">
      <dsp:nvSpPr>
        <dsp:cNvPr id="0" name=""/>
        <dsp:cNvSpPr/>
      </dsp:nvSpPr>
      <dsp:spPr>
        <a:xfrm>
          <a:off x="518006" y="1164943"/>
          <a:ext cx="2874211" cy="2370623"/>
        </a:xfrm>
        <a:prstGeom prst="roundRect">
          <a:avLst>
            <a:gd name="adj" fmla="val 10000"/>
          </a:avLst>
        </a:prstGeom>
        <a:solidFill>
          <a:schemeClr val="lt1">
            <a:alpha val="90000"/>
            <a:hueOff val="0"/>
            <a:satOff val="0"/>
            <a:lumOff val="0"/>
            <a:alphaOff val="0"/>
          </a:schemeClr>
        </a:solidFill>
        <a:ln w="9525" cap="rnd" cmpd="sng" algn="ctr">
          <a:solidFill>
            <a:schemeClr val="accent5">
              <a:shade val="80000"/>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just" defTabSz="800100" rtl="1">
            <a:lnSpc>
              <a:spcPct val="90000"/>
            </a:lnSpc>
            <a:spcBef>
              <a:spcPct val="0"/>
            </a:spcBef>
            <a:spcAft>
              <a:spcPct val="15000"/>
            </a:spcAft>
            <a:buChar char="•"/>
          </a:pPr>
          <a:r>
            <a:rPr lang="fa-IR" sz="1800" kern="1200" dirty="0">
              <a:cs typeface="B Nazanin" panose="00000400000000000000" pitchFamily="2" charset="-78"/>
            </a:rPr>
            <a:t>در اين صورت، محدوديت به عنوان ويژگی دارايی در نظر گرفته خواهد شد و در قيمت گذاري دارايی مدنظر قرار می گيرد.</a:t>
          </a:r>
          <a:endParaRPr lang="en-US" sz="1800" kern="1200" dirty="0">
            <a:cs typeface="B Nazanin" panose="00000400000000000000" pitchFamily="2" charset="-78"/>
          </a:endParaRPr>
        </a:p>
      </dsp:txBody>
      <dsp:txXfrm>
        <a:off x="572561" y="1219498"/>
        <a:ext cx="2765101" cy="1753522"/>
      </dsp:txXfrm>
    </dsp:sp>
    <dsp:sp modelId="{94BA9A70-A532-4296-8565-219506CDF3E2}">
      <dsp:nvSpPr>
        <dsp:cNvPr id="0" name=""/>
        <dsp:cNvSpPr/>
      </dsp:nvSpPr>
      <dsp:spPr>
        <a:xfrm>
          <a:off x="2188019" y="1887690"/>
          <a:ext cx="3037666" cy="3037666"/>
        </a:xfrm>
        <a:prstGeom prst="leftCircularArrow">
          <a:avLst>
            <a:gd name="adj1" fmla="val 2723"/>
            <a:gd name="adj2" fmla="val 331684"/>
            <a:gd name="adj3" fmla="val 2107195"/>
            <a:gd name="adj4" fmla="val 9024489"/>
            <a:gd name="adj5" fmla="val 3176"/>
          </a:avLst>
        </a:prstGeom>
        <a:gradFill rotWithShape="0">
          <a:gsLst>
            <a:gs pos="0">
              <a:schemeClr val="accent5">
                <a:shade val="90000"/>
                <a:hueOff val="0"/>
                <a:satOff val="0"/>
                <a:lumOff val="0"/>
                <a:alphaOff val="0"/>
                <a:tint val="96000"/>
                <a:lumMod val="104000"/>
              </a:schemeClr>
            </a:gs>
            <a:gs pos="100000">
              <a:schemeClr val="accent5">
                <a:shade val="9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EEE9D4BD-BB39-4E51-8484-1BC69FA6E559}">
      <dsp:nvSpPr>
        <dsp:cNvPr id="0" name=""/>
        <dsp:cNvSpPr/>
      </dsp:nvSpPr>
      <dsp:spPr>
        <a:xfrm>
          <a:off x="1186612" y="3096324"/>
          <a:ext cx="2554854" cy="1015981"/>
        </a:xfrm>
        <a:prstGeom prst="roundRect">
          <a:avLst>
            <a:gd name="adj" fmla="val 10000"/>
          </a:avLst>
        </a:prstGeom>
        <a:gradFill rotWithShape="0">
          <a:gsLst>
            <a:gs pos="0">
              <a:schemeClr val="accent5">
                <a:shade val="80000"/>
                <a:hueOff val="0"/>
                <a:satOff val="0"/>
                <a:lumOff val="0"/>
                <a:alphaOff val="0"/>
                <a:tint val="96000"/>
                <a:lumMod val="104000"/>
              </a:schemeClr>
            </a:gs>
            <a:gs pos="100000">
              <a:schemeClr val="accent5">
                <a:shade val="8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a-IR" sz="1800" b="1" i="1" u="none" kern="1200" dirty="0">
              <a:cs typeface="B Nazanin" panose="00000400000000000000" pitchFamily="2" charset="-78"/>
            </a:rPr>
            <a:t>محدودیت دارایی</a:t>
          </a:r>
          <a:endParaRPr lang="en-US" sz="1800" b="1" i="1" u="none" kern="1200" dirty="0">
            <a:cs typeface="B Nazanin" panose="00000400000000000000" pitchFamily="2" charset="-78"/>
          </a:endParaRPr>
        </a:p>
      </dsp:txBody>
      <dsp:txXfrm>
        <a:off x="1216369" y="3126081"/>
        <a:ext cx="2495340" cy="956467"/>
      </dsp:txXfrm>
    </dsp:sp>
    <dsp:sp modelId="{81DE3F19-476A-4923-9F0D-733D26FF1558}">
      <dsp:nvSpPr>
        <dsp:cNvPr id="0" name=""/>
        <dsp:cNvSpPr/>
      </dsp:nvSpPr>
      <dsp:spPr>
        <a:xfrm>
          <a:off x="4135305" y="1233691"/>
          <a:ext cx="2874211" cy="2370623"/>
        </a:xfrm>
        <a:prstGeom prst="roundRect">
          <a:avLst>
            <a:gd name="adj" fmla="val 10000"/>
          </a:avLst>
        </a:prstGeom>
        <a:solidFill>
          <a:schemeClr val="lt1">
            <a:alpha val="90000"/>
            <a:hueOff val="0"/>
            <a:satOff val="0"/>
            <a:lumOff val="0"/>
            <a:alphaOff val="0"/>
          </a:schemeClr>
        </a:solidFill>
        <a:ln w="9525" cap="rnd" cmpd="sng" algn="ctr">
          <a:solidFill>
            <a:schemeClr val="accent5">
              <a:shade val="80000"/>
              <a:hueOff val="-52728"/>
              <a:satOff val="1764"/>
              <a:lumOff val="21802"/>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just" defTabSz="800100" rtl="1">
            <a:lnSpc>
              <a:spcPct val="90000"/>
            </a:lnSpc>
            <a:spcBef>
              <a:spcPct val="0"/>
            </a:spcBef>
            <a:spcAft>
              <a:spcPct val="15000"/>
            </a:spcAft>
            <a:buChar char="•"/>
          </a:pPr>
          <a:r>
            <a:rPr lang="fa-IR" sz="1800" kern="1200" dirty="0">
              <a:cs typeface="B Nazanin" panose="00000400000000000000" pitchFamily="2" charset="-78"/>
            </a:rPr>
            <a:t>اين نوع محدوديت با فروش دارايی منتقل نمی شود و بنابراين هنگام اندازه گيري ارزش منصفانه مورد توجه قرار نخواهد گرفت.</a:t>
          </a:r>
          <a:endParaRPr lang="en-US" sz="1800" kern="1200" dirty="0">
            <a:cs typeface="B Nazanin" panose="00000400000000000000" pitchFamily="2" charset="-78"/>
          </a:endParaRPr>
        </a:p>
      </dsp:txBody>
      <dsp:txXfrm>
        <a:off x="4189860" y="1796237"/>
        <a:ext cx="2765101" cy="1753522"/>
      </dsp:txXfrm>
    </dsp:sp>
    <dsp:sp modelId="{569E09CF-69EC-479D-94A4-4A52ADE869FC}">
      <dsp:nvSpPr>
        <dsp:cNvPr id="0" name=""/>
        <dsp:cNvSpPr/>
      </dsp:nvSpPr>
      <dsp:spPr>
        <a:xfrm>
          <a:off x="4774019" y="725701"/>
          <a:ext cx="2554854" cy="1015981"/>
        </a:xfrm>
        <a:prstGeom prst="roundRect">
          <a:avLst>
            <a:gd name="adj" fmla="val 10000"/>
          </a:avLst>
        </a:prstGeom>
        <a:gradFill rotWithShape="0">
          <a:gsLst>
            <a:gs pos="0">
              <a:schemeClr val="accent5">
                <a:shade val="80000"/>
                <a:hueOff val="-52728"/>
                <a:satOff val="1764"/>
                <a:lumOff val="21802"/>
                <a:alphaOff val="0"/>
                <a:tint val="96000"/>
                <a:lumMod val="104000"/>
              </a:schemeClr>
            </a:gs>
            <a:gs pos="100000">
              <a:schemeClr val="accent5">
                <a:shade val="80000"/>
                <a:hueOff val="-52728"/>
                <a:satOff val="1764"/>
                <a:lumOff val="21802"/>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a-IR" sz="1800" b="1" i="1" kern="1200" dirty="0">
              <a:cs typeface="B Nazanin" panose="00000400000000000000" pitchFamily="2" charset="-78"/>
            </a:rPr>
            <a:t>محدودیت تجاری</a:t>
          </a:r>
          <a:endParaRPr lang="en-US" sz="1800" b="1" i="1" kern="1200" dirty="0">
            <a:cs typeface="B Nazanin" panose="00000400000000000000" pitchFamily="2" charset="-78"/>
          </a:endParaRPr>
        </a:p>
      </dsp:txBody>
      <dsp:txXfrm>
        <a:off x="4803776" y="755458"/>
        <a:ext cx="2495340" cy="9564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3356B-3507-49AB-AF28-C6A5E1305E4A}">
      <dsp:nvSpPr>
        <dsp:cNvPr id="0" name=""/>
        <dsp:cNvSpPr/>
      </dsp:nvSpPr>
      <dsp:spPr>
        <a:xfrm rot="5400000">
          <a:off x="1828225" y="-380724"/>
          <a:ext cx="1082527" cy="2830655"/>
        </a:xfrm>
        <a:prstGeom prst="corner">
          <a:avLst>
            <a:gd name="adj1" fmla="val 16120"/>
            <a:gd name="adj2" fmla="val 1611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w="9525" cap="rnd" cmpd="sng" algn="ctr">
          <a:solidFill>
            <a:schemeClr val="accent1">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F2E74941-EE73-4D78-8113-F02FAC6C8023}">
      <dsp:nvSpPr>
        <dsp:cNvPr id="0" name=""/>
        <dsp:cNvSpPr/>
      </dsp:nvSpPr>
      <dsp:spPr>
        <a:xfrm>
          <a:off x="1647524" y="672154"/>
          <a:ext cx="1626225" cy="1425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ctr" defTabSz="800100" rtl="1">
            <a:lnSpc>
              <a:spcPct val="90000"/>
            </a:lnSpc>
            <a:spcBef>
              <a:spcPct val="0"/>
            </a:spcBef>
            <a:spcAft>
              <a:spcPct val="35000"/>
            </a:spcAft>
            <a:buNone/>
          </a:pPr>
          <a:r>
            <a:rPr lang="fa-IR" sz="1800" kern="1200" dirty="0">
              <a:cs typeface="B Nazanin" panose="00000400000000000000" pitchFamily="2" charset="-78"/>
            </a:rPr>
            <a:t>بازار داراي بيشترين مزايا</a:t>
          </a:r>
          <a:endParaRPr lang="en-US" sz="1800" kern="1200" dirty="0">
            <a:cs typeface="B Nazanin" panose="00000400000000000000" pitchFamily="2" charset="-78"/>
          </a:endParaRPr>
        </a:p>
        <a:p>
          <a:pPr marL="0" lvl="0" indent="0" algn="ctr" defTabSz="800100" rtl="1">
            <a:lnSpc>
              <a:spcPct val="90000"/>
            </a:lnSpc>
            <a:spcBef>
              <a:spcPct val="0"/>
            </a:spcBef>
            <a:spcAft>
              <a:spcPct val="35000"/>
            </a:spcAft>
            <a:buNone/>
          </a:pPr>
          <a:r>
            <a:rPr lang="fa-IR" sz="1800" kern="1200" dirty="0">
              <a:cs typeface="B Nazanin" panose="00000400000000000000" pitchFamily="2" charset="-78"/>
            </a:rPr>
            <a:t>(در نبود بازار اصلی)</a:t>
          </a:r>
          <a:endParaRPr lang="en-US" sz="1800" kern="1200" dirty="0">
            <a:cs typeface="B Nazanin" panose="00000400000000000000" pitchFamily="2" charset="-78"/>
          </a:endParaRPr>
        </a:p>
      </dsp:txBody>
      <dsp:txXfrm>
        <a:off x="1647524" y="672154"/>
        <a:ext cx="1626225" cy="1425481"/>
      </dsp:txXfrm>
    </dsp:sp>
    <dsp:sp modelId="{0A0D13D3-6087-4185-924E-7818BD695EFC}">
      <dsp:nvSpPr>
        <dsp:cNvPr id="0" name=""/>
        <dsp:cNvSpPr/>
      </dsp:nvSpPr>
      <dsp:spPr>
        <a:xfrm>
          <a:off x="2503631" y="1339"/>
          <a:ext cx="1233402" cy="306834"/>
        </a:xfrm>
        <a:prstGeom prst="triangle">
          <a:avLst>
            <a:gd name="adj" fmla="val 10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w="9525" cap="rnd" cmpd="sng" algn="ctr">
          <a:solidFill>
            <a:schemeClr val="accent1">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C966B1D7-704C-4960-ADBF-F8E47641C7CF}">
      <dsp:nvSpPr>
        <dsp:cNvPr id="0" name=""/>
        <dsp:cNvSpPr/>
      </dsp:nvSpPr>
      <dsp:spPr>
        <a:xfrm rot="5400000">
          <a:off x="4938652" y="-967219"/>
          <a:ext cx="1082527" cy="3018387"/>
        </a:xfrm>
        <a:prstGeom prst="corner">
          <a:avLst>
            <a:gd name="adj1" fmla="val 16120"/>
            <a:gd name="adj2" fmla="val 1611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w="9525" cap="rnd" cmpd="sng" algn="ctr">
          <a:solidFill>
            <a:schemeClr val="accent1">
              <a:hueOff val="0"/>
              <a:satOff val="0"/>
              <a:lumOff val="0"/>
              <a:alphaOff val="0"/>
            </a:schemeClr>
          </a:solidFill>
          <a:prstDash val="solid"/>
        </a:ln>
        <a:effectLst>
          <a:outerShdw blurRad="50800" dist="38100" dir="5400000" rotWithShape="0">
            <a:srgbClr val="000000">
              <a:alpha val="60000"/>
            </a:srgbClr>
          </a:outerShdw>
        </a:effectLst>
      </dsp:spPr>
      <dsp:style>
        <a:lnRef idx="1">
          <a:scrgbClr r="0" g="0" b="0"/>
        </a:lnRef>
        <a:fillRef idx="3">
          <a:scrgbClr r="0" g="0" b="0"/>
        </a:fillRef>
        <a:effectRef idx="3">
          <a:scrgbClr r="0" g="0" b="0"/>
        </a:effectRef>
        <a:fontRef idx="minor">
          <a:schemeClr val="lt1"/>
        </a:fontRef>
      </dsp:style>
    </dsp:sp>
    <dsp:sp modelId="{2E842FA7-DD7E-4BE3-A676-3B7315755FED}">
      <dsp:nvSpPr>
        <dsp:cNvPr id="0" name=""/>
        <dsp:cNvSpPr/>
      </dsp:nvSpPr>
      <dsp:spPr>
        <a:xfrm>
          <a:off x="4757952" y="179524"/>
          <a:ext cx="1626225" cy="1425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ctr" defTabSz="800100" rtl="1">
            <a:lnSpc>
              <a:spcPct val="90000"/>
            </a:lnSpc>
            <a:spcBef>
              <a:spcPct val="0"/>
            </a:spcBef>
            <a:spcAft>
              <a:spcPct val="35000"/>
            </a:spcAft>
            <a:buNone/>
          </a:pPr>
          <a:r>
            <a:rPr lang="fa-IR" sz="1800" kern="1200" dirty="0">
              <a:cs typeface="B Nazanin" panose="00000400000000000000" pitchFamily="2" charset="-78"/>
            </a:rPr>
            <a:t>بازار اصلی</a:t>
          </a:r>
          <a:endParaRPr lang="en-US" sz="1800" kern="1200" dirty="0">
            <a:cs typeface="B Nazanin" panose="00000400000000000000" pitchFamily="2" charset="-78"/>
          </a:endParaRPr>
        </a:p>
      </dsp:txBody>
      <dsp:txXfrm>
        <a:off x="4757952" y="179524"/>
        <a:ext cx="1626225" cy="14254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A399B-B267-4844-9939-AA08ACD8DAEA}">
      <dsp:nvSpPr>
        <dsp:cNvPr id="0" name=""/>
        <dsp:cNvSpPr/>
      </dsp:nvSpPr>
      <dsp:spPr>
        <a:xfrm>
          <a:off x="254732" y="0"/>
          <a:ext cx="882903" cy="1759529"/>
        </a:xfrm>
        <a:prstGeom prst="up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66A003-20B8-4FF7-91A3-D63A544F7F9D}">
      <dsp:nvSpPr>
        <dsp:cNvPr id="0" name=""/>
        <dsp:cNvSpPr/>
      </dsp:nvSpPr>
      <dsp:spPr>
        <a:xfrm>
          <a:off x="910862" y="0"/>
          <a:ext cx="1498260" cy="175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marL="0" lvl="0" indent="0" algn="l" defTabSz="711200">
            <a:lnSpc>
              <a:spcPct val="90000"/>
            </a:lnSpc>
            <a:spcBef>
              <a:spcPct val="0"/>
            </a:spcBef>
            <a:spcAft>
              <a:spcPct val="35000"/>
            </a:spcAft>
            <a:buNone/>
          </a:pPr>
          <a:r>
            <a:rPr lang="fa-IR" sz="1600" kern="1200" dirty="0">
              <a:cs typeface="B Nazanin" panose="00000400000000000000" pitchFamily="2" charset="-78"/>
            </a:rPr>
            <a:t>قيمت هاي اعلام‌شده</a:t>
          </a:r>
          <a:endParaRPr lang="en-US" sz="1600" kern="1200" dirty="0">
            <a:cs typeface="B Nazanin" panose="00000400000000000000" pitchFamily="2" charset="-78"/>
          </a:endParaRPr>
        </a:p>
      </dsp:txBody>
      <dsp:txXfrm>
        <a:off x="910862" y="0"/>
        <a:ext cx="1498260" cy="1759529"/>
      </dsp:txXfrm>
    </dsp:sp>
    <dsp:sp modelId="{0F90387A-46A7-4D1F-B2E2-D1E48C56CAC0}">
      <dsp:nvSpPr>
        <dsp:cNvPr id="0" name=""/>
        <dsp:cNvSpPr/>
      </dsp:nvSpPr>
      <dsp:spPr>
        <a:xfrm>
          <a:off x="266342" y="1906156"/>
          <a:ext cx="882903" cy="1759529"/>
        </a:xfrm>
        <a:prstGeom prst="down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22554E-0095-4F52-8678-4345B81C11AE}">
      <dsp:nvSpPr>
        <dsp:cNvPr id="0" name=""/>
        <dsp:cNvSpPr/>
      </dsp:nvSpPr>
      <dsp:spPr>
        <a:xfrm>
          <a:off x="1175733" y="1906156"/>
          <a:ext cx="1498260" cy="175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marL="0" lvl="0" indent="0" algn="l" defTabSz="711200">
            <a:lnSpc>
              <a:spcPct val="90000"/>
            </a:lnSpc>
            <a:spcBef>
              <a:spcPct val="0"/>
            </a:spcBef>
            <a:spcAft>
              <a:spcPct val="35000"/>
            </a:spcAft>
            <a:buNone/>
          </a:pPr>
          <a:r>
            <a:rPr lang="fa-IR" sz="1600" kern="1200" dirty="0">
              <a:cs typeface="B Nazanin" panose="00000400000000000000" pitchFamily="2" charset="-78"/>
            </a:rPr>
            <a:t>داده‌های ورودی غیرقابل مشاهده </a:t>
          </a:r>
          <a:endParaRPr lang="en-US" sz="1600" kern="1200" dirty="0">
            <a:cs typeface="B Nazanin" panose="00000400000000000000" pitchFamily="2" charset="-78"/>
          </a:endParaRPr>
        </a:p>
      </dsp:txBody>
      <dsp:txXfrm>
        <a:off x="1175733" y="1906156"/>
        <a:ext cx="1498260" cy="175952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A7702E-261A-4D8F-85ED-842F2F27C0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D5C8CC5-544D-4892-9820-823DBCE64F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407E37-2E72-410D-92DD-C1D1B33ADD27}" type="datetime1">
              <a:rPr lang="en-US" smtClean="0"/>
              <a:t>4/24/2024</a:t>
            </a:fld>
            <a:endParaRPr lang="en-US"/>
          </a:p>
        </p:txBody>
      </p:sp>
      <p:sp>
        <p:nvSpPr>
          <p:cNvPr id="4" name="Footer Placeholder 3">
            <a:extLst>
              <a:ext uri="{FF2B5EF4-FFF2-40B4-BE49-F238E27FC236}">
                <a16:creationId xmlns:a16="http://schemas.microsoft.com/office/drawing/2014/main" id="{5CEAF5BA-6F16-4585-94BB-63C3F92D8D0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www.irhesabdaran.ir</a:t>
            </a:r>
          </a:p>
        </p:txBody>
      </p:sp>
      <p:sp>
        <p:nvSpPr>
          <p:cNvPr id="5" name="Slide Number Placeholder 4">
            <a:extLst>
              <a:ext uri="{FF2B5EF4-FFF2-40B4-BE49-F238E27FC236}">
                <a16:creationId xmlns:a16="http://schemas.microsoft.com/office/drawing/2014/main" id="{FD22510C-6242-4C28-BC25-2B89525CFE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9F9F18-EF18-4713-8AC1-70F385DA5E73}" type="slidenum">
              <a:rPr lang="en-US" smtClean="0"/>
              <a:t>‹#›</a:t>
            </a:fld>
            <a:endParaRPr lang="en-US"/>
          </a:p>
        </p:txBody>
      </p:sp>
    </p:spTree>
    <p:extLst>
      <p:ext uri="{BB962C8B-B14F-4D97-AF65-F5344CB8AC3E}">
        <p14:creationId xmlns:p14="http://schemas.microsoft.com/office/powerpoint/2010/main" val="8649862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305E5-8660-4B47-9C2C-CCBC323E5C61}" type="datetime1">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www.irhesabdaran.ir</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8C12ED-F31B-4CCE-A076-EACCCE171E23}" type="slidenum">
              <a:rPr lang="en-US" smtClean="0"/>
              <a:t>‹#›</a:t>
            </a:fld>
            <a:endParaRPr lang="en-US"/>
          </a:p>
        </p:txBody>
      </p:sp>
    </p:spTree>
    <p:extLst>
      <p:ext uri="{BB962C8B-B14F-4D97-AF65-F5344CB8AC3E}">
        <p14:creationId xmlns:p14="http://schemas.microsoft.com/office/powerpoint/2010/main" val="14785764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60B516-1B46-497B-A10C-A7A6593CFF1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206464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60B516-1B46-497B-A10C-A7A6593CFF1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344051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60B516-1B46-497B-A10C-A7A6593CFF1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3C0D36-8FFF-4215-830C-AEB6D9B4A96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9559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960B516-1B46-497B-A10C-A7A6593CFF1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95611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960B516-1B46-497B-A10C-A7A6593CFF1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3C0D36-8FFF-4215-830C-AEB6D9B4A96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3469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960B516-1B46-497B-A10C-A7A6593CFF1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1596686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0B516-1B46-497B-A10C-A7A6593CFF1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3965879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0B516-1B46-497B-A10C-A7A6593CFF1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346783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0B516-1B46-497B-A10C-A7A6593CFF1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209846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60B516-1B46-497B-A10C-A7A6593CFF1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131943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60B516-1B46-497B-A10C-A7A6593CFF1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180851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60B516-1B46-497B-A10C-A7A6593CFF13}"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225717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60B516-1B46-497B-A10C-A7A6593CFF13}"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328835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0B516-1B46-497B-A10C-A7A6593CFF13}"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37423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60B516-1B46-497B-A10C-A7A6593CFF1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350337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60B516-1B46-497B-A10C-A7A6593CFF1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3C0D36-8FFF-4215-830C-AEB6D9B4A96D}" type="slidenum">
              <a:rPr lang="en-US" smtClean="0"/>
              <a:t>‹#›</a:t>
            </a:fld>
            <a:endParaRPr lang="en-US"/>
          </a:p>
        </p:txBody>
      </p:sp>
    </p:spTree>
    <p:extLst>
      <p:ext uri="{BB962C8B-B14F-4D97-AF65-F5344CB8AC3E}">
        <p14:creationId xmlns:p14="http://schemas.microsoft.com/office/powerpoint/2010/main" val="35806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60B516-1B46-497B-A10C-A7A6593CFF13}" type="datetimeFigureOut">
              <a:rPr lang="en-US" smtClean="0"/>
              <a:t>4/24/2024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13C0D36-8FFF-4215-830C-AEB6D9B4A96D}" type="slidenum">
              <a:rPr lang="en-US" smtClean="0"/>
              <a:t>‹#›</a:t>
            </a:fld>
            <a:endParaRPr lang="en-US"/>
          </a:p>
        </p:txBody>
      </p:sp>
    </p:spTree>
    <p:extLst>
      <p:ext uri="{BB962C8B-B14F-4D97-AF65-F5344CB8AC3E}">
        <p14:creationId xmlns:p14="http://schemas.microsoft.com/office/powerpoint/2010/main" val="41205776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7047" y="1562793"/>
            <a:ext cx="3175463" cy="556950"/>
          </a:xfrm>
        </p:spPr>
        <p:txBody>
          <a:bodyPr>
            <a:noAutofit/>
          </a:bodyPr>
          <a:lstStyle/>
          <a:p>
            <a:pPr algn="ctr"/>
            <a:r>
              <a:rPr lang="fa-IR" sz="3600" b="1" spc="50" dirty="0">
                <a:ln w="9525" cmpd="sng">
                  <a:solidFill>
                    <a:schemeClr val="accent1"/>
                  </a:solidFill>
                  <a:prstDash val="solid"/>
                </a:ln>
                <a:solidFill>
                  <a:srgbClr val="70AD47">
                    <a:tint val="1000"/>
                  </a:srgbClr>
                </a:solidFill>
                <a:effectLst>
                  <a:glow rad="38100">
                    <a:schemeClr val="accent1">
                      <a:alpha val="40000"/>
                    </a:schemeClr>
                  </a:glow>
                </a:effectLst>
                <a:cs typeface="B Nazanin" panose="00000400000000000000" pitchFamily="2" charset="-78"/>
              </a:rPr>
              <a:t>به نام خدا</a:t>
            </a:r>
            <a:endParaRPr lang="en-US" sz="3600" b="1" spc="50" dirty="0">
              <a:ln w="9525" cmpd="sng">
                <a:solidFill>
                  <a:schemeClr val="accent1"/>
                </a:solidFill>
                <a:prstDash val="solid"/>
              </a:ln>
              <a:solidFill>
                <a:srgbClr val="70AD47">
                  <a:tint val="1000"/>
                </a:srgbClr>
              </a:solidFill>
              <a:effectLst>
                <a:glow rad="38100">
                  <a:schemeClr val="accent1">
                    <a:alpha val="40000"/>
                  </a:schemeClr>
                </a:glow>
              </a:effectLst>
              <a:cs typeface="B Nazanin" panose="00000400000000000000" pitchFamily="2" charset="-78"/>
            </a:endParaRPr>
          </a:p>
        </p:txBody>
      </p:sp>
      <p:sp>
        <p:nvSpPr>
          <p:cNvPr id="4" name="Rectangle 3"/>
          <p:cNvSpPr/>
          <p:nvPr/>
        </p:nvSpPr>
        <p:spPr>
          <a:xfrm>
            <a:off x="3048000" y="2344088"/>
            <a:ext cx="6096000" cy="3062377"/>
          </a:xfrm>
          <a:prstGeom prst="rect">
            <a:avLst/>
          </a:prstGeom>
        </p:spPr>
        <p:txBody>
          <a:bodyPr>
            <a:spAutoFit/>
          </a:bodyPr>
          <a:lstStyle/>
          <a:p>
            <a:pPr lvl="0" algn="r" defTabSz="914400" rtl="1">
              <a:lnSpc>
                <a:spcPct val="150000"/>
              </a:lnSpc>
              <a:spcBef>
                <a:spcPts val="600"/>
              </a:spcBef>
              <a:buClr>
                <a:srgbClr val="E40059"/>
              </a:buClr>
              <a:buSzPct val="85000"/>
              <a:defRPr/>
            </a:pPr>
            <a:r>
              <a:rPr lang="fa-IR" sz="2000" dirty="0">
                <a:ln w="0"/>
                <a:solidFill>
                  <a:srgbClr val="0070C0"/>
                </a:solidFill>
                <a:effectLst>
                  <a:outerShdw blurRad="38100" dist="25400" dir="5400000" algn="ctr" rotWithShape="0">
                    <a:srgbClr val="6E747A">
                      <a:alpha val="43000"/>
                    </a:srgbClr>
                  </a:outerShdw>
                </a:effectLst>
                <a:latin typeface="Constantia"/>
                <a:cs typeface="Times New Roman" panose="02020603050405020304" pitchFamily="18" charset="0"/>
              </a:rPr>
              <a:t>موضوع: </a:t>
            </a:r>
            <a:r>
              <a:rPr lang="fa-IR" dirty="0">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rPr>
              <a:t>استاندارد شماره </a:t>
            </a:r>
            <a:r>
              <a:rPr lang="fa-IR" sz="1600" dirty="0">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rPr>
              <a:t>42</a:t>
            </a:r>
            <a:endParaRPr lang="fa-IR" dirty="0">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endParaRPr>
          </a:p>
          <a:p>
            <a:pPr lvl="0" algn="r" defTabSz="914400" rtl="1">
              <a:lnSpc>
                <a:spcPct val="150000"/>
              </a:lnSpc>
              <a:spcBef>
                <a:spcPts val="600"/>
              </a:spcBef>
              <a:buClr>
                <a:srgbClr val="E40059"/>
              </a:buClr>
              <a:buSzPct val="85000"/>
              <a:defRPr/>
            </a:pPr>
            <a:r>
              <a:rPr lang="fa-IR" sz="2000" dirty="0">
                <a:ln w="0"/>
                <a:solidFill>
                  <a:srgbClr val="0070C0"/>
                </a:solidFill>
                <a:effectLst>
                  <a:outerShdw blurRad="38100" dist="25400" dir="5400000" algn="ctr" rotWithShape="0">
                    <a:srgbClr val="6E747A">
                      <a:alpha val="43000"/>
                    </a:srgbClr>
                  </a:outerShdw>
                </a:effectLst>
                <a:latin typeface="Constantia"/>
                <a:cs typeface="Times New Roman" panose="02020603050405020304" pitchFamily="18" charset="0"/>
              </a:rPr>
              <a:t>گرد آورندگان: </a:t>
            </a:r>
            <a:r>
              <a:rPr lang="fa-IR" dirty="0">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rPr>
              <a:t>فاطمه فتاحی، فاطمه قبادی، یاسمن خدایی </a:t>
            </a:r>
          </a:p>
          <a:p>
            <a:pPr lvl="0" algn="r" defTabSz="914400" rtl="1">
              <a:lnSpc>
                <a:spcPct val="150000"/>
              </a:lnSpc>
              <a:spcBef>
                <a:spcPts val="600"/>
              </a:spcBef>
              <a:buClr>
                <a:srgbClr val="E40059"/>
              </a:buClr>
              <a:buSzPct val="85000"/>
              <a:defRPr/>
            </a:pPr>
            <a:r>
              <a:rPr lang="fa-IR" sz="2000" dirty="0">
                <a:ln w="0"/>
                <a:solidFill>
                  <a:srgbClr val="0070C0"/>
                </a:solidFill>
                <a:effectLst>
                  <a:outerShdw blurRad="38100" dist="25400" dir="5400000" algn="ctr" rotWithShape="0">
                    <a:srgbClr val="6E747A">
                      <a:alpha val="43000"/>
                    </a:srgbClr>
                  </a:outerShdw>
                </a:effectLst>
                <a:latin typeface="Constantia"/>
                <a:cs typeface="Times New Roman" panose="02020603050405020304" pitchFamily="18" charset="0"/>
              </a:rPr>
              <a:t>درس: </a:t>
            </a:r>
            <a:r>
              <a:rPr lang="en-US" dirty="0" err="1">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rPr>
              <a:t>ifrs</a:t>
            </a:r>
            <a:r>
              <a:rPr lang="fa-IR" dirty="0">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rPr>
              <a:t> و تطبیق آن با استانداردهای حسابداری ایران </a:t>
            </a:r>
          </a:p>
          <a:p>
            <a:pPr lvl="0" algn="r" defTabSz="914400" rtl="1">
              <a:lnSpc>
                <a:spcPct val="150000"/>
              </a:lnSpc>
              <a:spcBef>
                <a:spcPts val="600"/>
              </a:spcBef>
              <a:buClr>
                <a:srgbClr val="E40059"/>
              </a:buClr>
              <a:buSzPct val="85000"/>
              <a:defRPr/>
            </a:pPr>
            <a:r>
              <a:rPr lang="fa-IR" sz="2000" dirty="0">
                <a:ln w="0"/>
                <a:solidFill>
                  <a:srgbClr val="0070C0"/>
                </a:solidFill>
                <a:effectLst>
                  <a:outerShdw blurRad="38100" dist="25400" dir="5400000" algn="ctr" rotWithShape="0">
                    <a:srgbClr val="6E747A">
                      <a:alpha val="43000"/>
                    </a:srgbClr>
                  </a:outerShdw>
                </a:effectLst>
                <a:latin typeface="Constantia"/>
                <a:cs typeface="Times New Roman" panose="02020603050405020304" pitchFamily="18" charset="0"/>
              </a:rPr>
              <a:t>استاد مربوطه: </a:t>
            </a:r>
            <a:r>
              <a:rPr lang="fa-IR" dirty="0">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rPr>
              <a:t>جناب آقای مجتبی مرادپور</a:t>
            </a:r>
          </a:p>
          <a:p>
            <a:pPr lvl="0" algn="r" defTabSz="914400" rtl="1">
              <a:lnSpc>
                <a:spcPct val="150000"/>
              </a:lnSpc>
              <a:spcBef>
                <a:spcPts val="600"/>
              </a:spcBef>
              <a:buClr>
                <a:srgbClr val="E40059"/>
              </a:buClr>
              <a:buSzPct val="85000"/>
              <a:defRPr/>
            </a:pPr>
            <a:endParaRPr lang="fa-IR" dirty="0">
              <a:ln w="0"/>
              <a:solidFill>
                <a:schemeClr val="accent1"/>
              </a:solidFill>
              <a:effectLst>
                <a:outerShdw blurRad="38100" dist="25400" dir="5400000" algn="ctr" rotWithShape="0">
                  <a:srgbClr val="6E747A">
                    <a:alpha val="43000"/>
                  </a:srgbClr>
                </a:outerShdw>
              </a:effectLst>
              <a:latin typeface="Constantia"/>
              <a:cs typeface="Times New Roman" panose="02020603050405020304" pitchFamily="18" charset="0"/>
            </a:endParaRPr>
          </a:p>
          <a:p>
            <a:pPr lvl="0" algn="ctr" defTabSz="914400" rtl="1">
              <a:lnSpc>
                <a:spcPct val="150000"/>
              </a:lnSpc>
              <a:spcBef>
                <a:spcPts val="600"/>
              </a:spcBef>
              <a:buClr>
                <a:srgbClr val="E40059"/>
              </a:buClr>
              <a:buSzPct val="85000"/>
              <a:defRPr/>
            </a:pPr>
            <a:r>
              <a:rPr lang="fa-IR" sz="1400" dirty="0">
                <a:ln w="0"/>
                <a:solidFill>
                  <a:schemeClr val="accent1"/>
                </a:solidFill>
                <a:effectLst>
                  <a:outerShdw blurRad="38100" dist="25400" dir="5400000" algn="ctr" rotWithShape="0">
                    <a:srgbClr val="6E747A">
                      <a:alpha val="43000"/>
                    </a:srgbClr>
                  </a:outerShdw>
                </a:effectLst>
                <a:latin typeface="Constantia"/>
                <a:cs typeface="B Nazanin" panose="00000400000000000000" pitchFamily="2" charset="-78"/>
              </a:rPr>
              <a:t>بهار 1403</a:t>
            </a:r>
          </a:p>
        </p:txBody>
      </p:sp>
      <p:sp>
        <p:nvSpPr>
          <p:cNvPr id="3" name="Footer Placeholder 2">
            <a:extLst>
              <a:ext uri="{FF2B5EF4-FFF2-40B4-BE49-F238E27FC236}">
                <a16:creationId xmlns:a16="http://schemas.microsoft.com/office/drawing/2014/main" id="{DED1835B-12DB-4EA6-B421-BF3901A8C687}"/>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961430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199" y="1191572"/>
            <a:ext cx="8911244" cy="1077218"/>
          </a:xfrm>
          <a:prstGeom prst="rect">
            <a:avLst/>
          </a:prstGeom>
        </p:spPr>
        <p:txBody>
          <a:bodyPr wrap="square">
            <a:spAutoFit/>
          </a:bodyPr>
          <a:lstStyle/>
          <a:p>
            <a:pPr marL="342900" indent="-342900" algn="r" rtl="1">
              <a:buFont typeface="Wingdings" panose="05000000000000000000" pitchFamily="2" charset="2"/>
              <a:buChar char="v"/>
            </a:pPr>
            <a:r>
              <a:rPr lang="fa-IR" sz="2400" b="1" dirty="0">
                <a:solidFill>
                  <a:schemeClr val="accent1"/>
                </a:solidFill>
                <a:latin typeface="BNazaninBold"/>
                <a:cs typeface="B Nazanin" panose="00000400000000000000" pitchFamily="2" charset="-78"/>
              </a:rPr>
              <a:t>بازار</a:t>
            </a:r>
            <a:endParaRPr lang="fa-IR" sz="2000" b="1" dirty="0">
              <a:solidFill>
                <a:schemeClr val="accent1"/>
              </a:solidFill>
              <a:latin typeface="BNazaninBold"/>
              <a:cs typeface="B Nazanin" panose="00000400000000000000" pitchFamily="2" charset="-78"/>
            </a:endParaRPr>
          </a:p>
          <a:p>
            <a:pPr algn="r" rtl="1"/>
            <a:r>
              <a:rPr lang="fa-IR" sz="2000" dirty="0">
                <a:latin typeface="BNazanin"/>
                <a:cs typeface="B Nazanin" panose="00000400000000000000" pitchFamily="2" charset="-78"/>
              </a:rPr>
              <a:t>در اندازه گيري ارزش منصفانه، فرض بر آن است كه معامله فروش دارايی يا انتقال بدهی در يكی از مكان هاي زير اتفاق می افتد:</a:t>
            </a:r>
            <a:endParaRPr lang="en-US" sz="2000" dirty="0">
              <a:cs typeface="B Nazanin" panose="00000400000000000000" pitchFamily="2" charset="-78"/>
            </a:endParaRPr>
          </a:p>
        </p:txBody>
      </p:sp>
      <p:graphicFrame>
        <p:nvGraphicFramePr>
          <p:cNvPr id="7" name="Diagram 6"/>
          <p:cNvGraphicFramePr/>
          <p:nvPr/>
        </p:nvGraphicFramePr>
        <p:xfrm>
          <a:off x="2743199" y="2506904"/>
          <a:ext cx="7943272" cy="2098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1154783" y="5576815"/>
            <a:ext cx="9551323" cy="646331"/>
          </a:xfrm>
          <a:prstGeom prst="rect">
            <a:avLst/>
          </a:prstGeom>
        </p:spPr>
        <p:txBody>
          <a:bodyPr wrap="square">
            <a:spAutoFit/>
          </a:bodyPr>
          <a:lstStyle/>
          <a:p>
            <a:pPr algn="r" rtl="1"/>
            <a:r>
              <a:rPr lang="fa-IR" dirty="0">
                <a:solidFill>
                  <a:srgbClr val="000000"/>
                </a:solidFill>
                <a:latin typeface="BNazanin"/>
                <a:cs typeface="B Nazanin" panose="00000400000000000000" pitchFamily="2" charset="-78"/>
              </a:rPr>
              <a:t>بازاري با هدف حداکثر کردن مبلغ قابل دریافت در ازای فروش دارایی، یا حداقل کردن مبلغ قابل پرداخت بابت انتقال بدهی، پس از احتساب مخارج معامله و حمل.</a:t>
            </a:r>
          </a:p>
        </p:txBody>
      </p:sp>
      <p:sp>
        <p:nvSpPr>
          <p:cNvPr id="10" name="Rectangle 9"/>
          <p:cNvSpPr/>
          <p:nvPr/>
        </p:nvSpPr>
        <p:spPr>
          <a:xfrm>
            <a:off x="10782089" y="4280016"/>
            <a:ext cx="872354" cy="369332"/>
          </a:xfrm>
          <a:prstGeom prst="rect">
            <a:avLst/>
          </a:prstGeom>
        </p:spPr>
        <p:txBody>
          <a:bodyPr wrap="none">
            <a:spAutoFit/>
          </a:bodyPr>
          <a:lstStyle/>
          <a:p>
            <a:pPr algn="r" rtl="1"/>
            <a:r>
              <a:rPr lang="fa-IR" b="1" dirty="0">
                <a:solidFill>
                  <a:srgbClr val="111111"/>
                </a:solidFill>
                <a:latin typeface="BNazaninBold"/>
                <a:cs typeface="B Nazanin" panose="00000400000000000000" pitchFamily="2" charset="-78"/>
              </a:rPr>
              <a:t>بازار اصلی</a:t>
            </a:r>
          </a:p>
        </p:txBody>
      </p:sp>
      <p:sp>
        <p:nvSpPr>
          <p:cNvPr id="11" name="Rectangle 10"/>
          <p:cNvSpPr/>
          <p:nvPr/>
        </p:nvSpPr>
        <p:spPr>
          <a:xfrm>
            <a:off x="3227185" y="4565261"/>
            <a:ext cx="7943272" cy="369332"/>
          </a:xfrm>
          <a:prstGeom prst="rect">
            <a:avLst/>
          </a:prstGeom>
        </p:spPr>
        <p:txBody>
          <a:bodyPr wrap="square">
            <a:spAutoFit/>
          </a:bodyPr>
          <a:lstStyle/>
          <a:p>
            <a:pPr algn="r" rtl="1"/>
            <a:r>
              <a:rPr lang="fa-IR" dirty="0">
                <a:solidFill>
                  <a:srgbClr val="000000"/>
                </a:solidFill>
                <a:latin typeface="BNazanin"/>
                <a:cs typeface="B Nazanin" panose="00000400000000000000" pitchFamily="2" charset="-78"/>
              </a:rPr>
              <a:t> بازاري با بيشترين حجم و سطح فعاليت براي دارايی يا بدهی</a:t>
            </a:r>
          </a:p>
        </p:txBody>
      </p:sp>
      <p:sp>
        <p:nvSpPr>
          <p:cNvPr id="12" name="Rectangle 11"/>
          <p:cNvSpPr/>
          <p:nvPr/>
        </p:nvSpPr>
        <p:spPr>
          <a:xfrm>
            <a:off x="9757770" y="5251581"/>
            <a:ext cx="1896673" cy="369332"/>
          </a:xfrm>
          <a:prstGeom prst="rect">
            <a:avLst/>
          </a:prstGeom>
        </p:spPr>
        <p:txBody>
          <a:bodyPr wrap="none">
            <a:spAutoFit/>
          </a:bodyPr>
          <a:lstStyle/>
          <a:p>
            <a:pPr algn="r" rtl="1"/>
            <a:r>
              <a:rPr lang="fa-IR" b="1" dirty="0">
                <a:solidFill>
                  <a:srgbClr val="111111"/>
                </a:solidFill>
                <a:latin typeface="BNazaninBold"/>
                <a:cs typeface="B Nazanin" panose="00000400000000000000" pitchFamily="2" charset="-78"/>
              </a:rPr>
              <a:t>بازار دارای بیشترين مزايا</a:t>
            </a:r>
            <a:endParaRPr lang="en-US" dirty="0">
              <a:cs typeface="B Nazanin" panose="00000400000000000000" pitchFamily="2" charset="-78"/>
            </a:endParaRPr>
          </a:p>
        </p:txBody>
      </p:sp>
    </p:spTree>
    <p:extLst>
      <p:ext uri="{BB962C8B-B14F-4D97-AF65-F5344CB8AC3E}">
        <p14:creationId xmlns:p14="http://schemas.microsoft.com/office/powerpoint/2010/main" val="1898888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DE2CB0-11C3-4802-8ED6-CDE7DF70A05D}"/>
              </a:ext>
            </a:extLst>
          </p:cNvPr>
          <p:cNvSpPr txBox="1"/>
          <p:nvPr/>
        </p:nvSpPr>
        <p:spPr>
          <a:xfrm>
            <a:off x="5133753" y="1211485"/>
            <a:ext cx="6097772" cy="400110"/>
          </a:xfrm>
          <a:prstGeom prst="rect">
            <a:avLst/>
          </a:prstGeom>
          <a:noFill/>
        </p:spPr>
        <p:txBody>
          <a:bodyPr wrap="square">
            <a:spAutoFit/>
          </a:bodyPr>
          <a:lstStyle>
            <a:defPPr>
              <a:defRPr lang="en-US"/>
            </a:defPPr>
            <a:lvl1pPr indent="0" algn="r">
              <a:buNone/>
              <a:defRPr sz="32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defRPr>
            </a:lvl1pPr>
          </a:lstStyle>
          <a:p>
            <a:r>
              <a:rPr lang="fa-IR" sz="2000" b="0" dirty="0">
                <a:ln w="0"/>
                <a:solidFill>
                  <a:schemeClr val="tx1">
                    <a:lumMod val="95000"/>
                    <a:lumOff val="5000"/>
                  </a:schemeClr>
                </a:solidFill>
                <a:effectLst/>
                <a:cs typeface="B Nazanin" panose="00000400000000000000" pitchFamily="2" charset="-78"/>
              </a:rPr>
              <a:t>قيمت</a:t>
            </a:r>
            <a:endParaRPr lang="en-US" sz="2000" b="0" dirty="0">
              <a:ln w="0"/>
              <a:solidFill>
                <a:schemeClr val="tx1">
                  <a:lumMod val="95000"/>
                  <a:lumOff val="5000"/>
                </a:schemeClr>
              </a:solidFill>
              <a:effectLst/>
              <a:cs typeface="B Nazanin" panose="00000400000000000000" pitchFamily="2" charset="-78"/>
            </a:endParaRPr>
          </a:p>
        </p:txBody>
      </p:sp>
      <p:sp>
        <p:nvSpPr>
          <p:cNvPr id="5" name="TextBox 4">
            <a:extLst>
              <a:ext uri="{FF2B5EF4-FFF2-40B4-BE49-F238E27FC236}">
                <a16:creationId xmlns:a16="http://schemas.microsoft.com/office/drawing/2014/main" id="{B3194AA8-354A-47B6-A4AD-1B355E264355}"/>
              </a:ext>
            </a:extLst>
          </p:cNvPr>
          <p:cNvSpPr txBox="1"/>
          <p:nvPr/>
        </p:nvSpPr>
        <p:spPr>
          <a:xfrm>
            <a:off x="960475" y="1702903"/>
            <a:ext cx="10271050" cy="927177"/>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4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pPr>
              <a:lnSpc>
                <a:spcPct val="150000"/>
              </a:lnSpc>
            </a:pPr>
            <a:r>
              <a:rPr lang="fa-IR" sz="1800" dirty="0"/>
              <a:t>	ارزش منصفانه، (یعنی قیمت خروجی)، صرف‌نظر از اينکه قيمت مزبور بطور مستقیم قابل‌ مشاهده باشد یا با استفاده از تکنیک دیگر ارزشيابي</a:t>
            </a:r>
          </a:p>
          <a:p>
            <a:pPr>
              <a:lnSpc>
                <a:spcPct val="150000"/>
              </a:lnSpc>
            </a:pPr>
            <a:r>
              <a:rPr lang="fa-IR" sz="1800" dirty="0"/>
              <a:t> برآورد شود.</a:t>
            </a:r>
          </a:p>
        </p:txBody>
      </p:sp>
      <p:sp>
        <p:nvSpPr>
          <p:cNvPr id="6" name="Rectangle 5"/>
          <p:cNvSpPr/>
          <p:nvPr/>
        </p:nvSpPr>
        <p:spPr>
          <a:xfrm>
            <a:off x="1737361" y="3086190"/>
            <a:ext cx="9617825" cy="2492990"/>
          </a:xfrm>
          <a:prstGeom prst="rect">
            <a:avLst/>
          </a:prstGeom>
        </p:spPr>
        <p:txBody>
          <a:bodyPr wrap="square">
            <a:spAutoFit/>
          </a:bodyPr>
          <a:lstStyle/>
          <a:p>
            <a:pPr algn="r" rtl="1"/>
            <a:r>
              <a:rPr lang="fa-IR" sz="2000" dirty="0">
                <a:solidFill>
                  <a:srgbClr val="111111"/>
                </a:solidFill>
                <a:latin typeface="BNazaninBold"/>
                <a:cs typeface="B Nazanin" panose="00000400000000000000" pitchFamily="2" charset="-78"/>
              </a:rPr>
              <a:t>مخارج معامله</a:t>
            </a:r>
          </a:p>
          <a:p>
            <a:pPr algn="r" rtl="1"/>
            <a:endParaRPr lang="fa-IR" sz="2400" b="1" dirty="0">
              <a:solidFill>
                <a:srgbClr val="111111"/>
              </a:solidFill>
              <a:latin typeface="BNazaninBold"/>
              <a:cs typeface="B Nazanin" panose="00000400000000000000" pitchFamily="2" charset="-78"/>
            </a:endParaRPr>
          </a:p>
          <a:p>
            <a:pPr algn="r" rtl="1">
              <a:lnSpc>
                <a:spcPct val="150000"/>
              </a:lnSpc>
            </a:pPr>
            <a:r>
              <a:rPr lang="fa-IR" dirty="0">
                <a:solidFill>
                  <a:srgbClr val="000000"/>
                </a:solidFill>
                <a:latin typeface="BNazanin"/>
                <a:cs typeface="B Nazanin" panose="00000400000000000000" pitchFamily="2" charset="-78"/>
              </a:rPr>
              <a:t>عبارتست از (مخارج فروش دارايی يا انتقال بدهی در بازار اصلی) يا بازار داراي بيشترين مزايا براي دارايی يا بدهی كه مستقيما قابل انتساب به واگذاري دارايی يا انتقال بدهی است. اين مخارج داراي دو ويژگی زير هستند:</a:t>
            </a:r>
          </a:p>
          <a:p>
            <a:pPr algn="r" rtl="1">
              <a:lnSpc>
                <a:spcPct val="150000"/>
              </a:lnSpc>
            </a:pPr>
            <a:r>
              <a:rPr lang="fa-IR" dirty="0">
                <a:solidFill>
                  <a:srgbClr val="000000"/>
                </a:solidFill>
                <a:latin typeface="BNazanin"/>
                <a:cs typeface="B Nazanin" panose="00000400000000000000" pitchFamily="2" charset="-78"/>
              </a:rPr>
              <a:t>الف) مستقيما ناشی از معامله هستند و براي انجام معامله ضروري هستند.</a:t>
            </a:r>
          </a:p>
          <a:p>
            <a:pPr algn="r" rtl="1">
              <a:lnSpc>
                <a:spcPct val="150000"/>
              </a:lnSpc>
            </a:pPr>
            <a:r>
              <a:rPr lang="fa-IR" dirty="0">
                <a:solidFill>
                  <a:srgbClr val="000000"/>
                </a:solidFill>
                <a:latin typeface="BNazanin"/>
                <a:cs typeface="B Nazanin" panose="00000400000000000000" pitchFamily="2" charset="-78"/>
              </a:rPr>
              <a:t>ب) واحد تجاري فقط زمانی اين مخارج را تحمل می كند كه تصميم به فروش دارايی يا انتقال بدهی گرفته باشد.</a:t>
            </a:r>
            <a:endParaRPr lang="en-US" dirty="0">
              <a:cs typeface="B Nazanin" panose="00000400000000000000" pitchFamily="2" charset="-78"/>
            </a:endParaRPr>
          </a:p>
        </p:txBody>
      </p:sp>
      <p:sp>
        <p:nvSpPr>
          <p:cNvPr id="7" name="Footer Placeholder 2">
            <a:extLst>
              <a:ext uri="{FF2B5EF4-FFF2-40B4-BE49-F238E27FC236}">
                <a16:creationId xmlns:a16="http://schemas.microsoft.com/office/drawing/2014/main" id="{53066A9A-D6BE-4E86-885F-2D725DFFDAA6}"/>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1345022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9994" y="1016320"/>
            <a:ext cx="9617825" cy="400110"/>
          </a:xfrm>
          <a:prstGeom prst="rect">
            <a:avLst/>
          </a:prstGeom>
        </p:spPr>
        <p:txBody>
          <a:bodyPr wrap="square">
            <a:spAutoFit/>
          </a:bodyPr>
          <a:lstStyle/>
          <a:p>
            <a:pPr algn="r" rtl="1"/>
            <a:r>
              <a:rPr lang="fa-IR" sz="2000" dirty="0">
                <a:cs typeface="B Nazanin" panose="00000400000000000000" pitchFamily="2" charset="-78"/>
              </a:rPr>
              <a:t>کاربرد در مورد دارایی های غیر مالی</a:t>
            </a:r>
            <a:endParaRPr lang="en-US" sz="2000" dirty="0">
              <a:cs typeface="B Nazanin" panose="00000400000000000000" pitchFamily="2" charset="-78"/>
            </a:endParaRPr>
          </a:p>
        </p:txBody>
      </p:sp>
      <p:sp>
        <p:nvSpPr>
          <p:cNvPr id="2" name="Rectangle 1"/>
          <p:cNvSpPr/>
          <p:nvPr/>
        </p:nvSpPr>
        <p:spPr>
          <a:xfrm>
            <a:off x="2377440" y="1792561"/>
            <a:ext cx="9260379" cy="1304203"/>
          </a:xfrm>
          <a:prstGeom prst="rect">
            <a:avLst/>
          </a:prstGeom>
        </p:spPr>
        <p:txBody>
          <a:bodyPr wrap="square">
            <a:spAutoFit/>
          </a:bodyPr>
          <a:lstStyle/>
          <a:p>
            <a:pPr algn="just" rtl="1">
              <a:lnSpc>
                <a:spcPct val="150000"/>
              </a:lnSpc>
            </a:pPr>
            <a:r>
              <a:rPr lang="fa-IR" dirty="0">
                <a:cs typeface="B Nazanin" panose="00000400000000000000" pitchFamily="2" charset="-78"/>
              </a:rPr>
              <a:t>بیشترین و بهترین استفاده از دارایی های غیر مالی، ممكن است از طریق استفاده از آن دارایی در ترکیب با سایر دارایی ها به عنوان یک گروه (پس از نصب یا سایر شیوه‌های آماده‌سازی برای استفاده) یا در ترکیب با سایر دارایی ها و بدهی ها (برای مثال، يك فعاليت تجاري)، حداكثر ارزش را براي فعالان بازار ایجاد كند.</a:t>
            </a:r>
            <a:endParaRPr lang="en-US" dirty="0">
              <a:cs typeface="B Nazanin" panose="00000400000000000000" pitchFamily="2" charset="-78"/>
            </a:endParaRPr>
          </a:p>
        </p:txBody>
      </p:sp>
      <p:pic>
        <p:nvPicPr>
          <p:cNvPr id="5" name="Picture 4" descr="C:\Users\sajjad\Desktop\uni-course\data mining\عکس\variable-selection-feature-reduction-data-mining.png">
            <a:extLst>
              <a:ext uri="{FF2B5EF4-FFF2-40B4-BE49-F238E27FC236}">
                <a16:creationId xmlns:a16="http://schemas.microsoft.com/office/drawing/2014/main" id="{041BE603-7621-44BB-BBB0-B67AEBE1E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151" y="4401863"/>
            <a:ext cx="2661571" cy="20405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019994" y="3371592"/>
            <a:ext cx="9617825" cy="400110"/>
          </a:xfrm>
          <a:prstGeom prst="rect">
            <a:avLst/>
          </a:prstGeom>
        </p:spPr>
        <p:txBody>
          <a:bodyPr wrap="square">
            <a:spAutoFit/>
          </a:bodyPr>
          <a:lstStyle/>
          <a:p>
            <a:pPr algn="r" rtl="1"/>
            <a:r>
              <a:rPr lang="fa-IR" sz="2000" dirty="0">
                <a:cs typeface="B Nazanin" panose="00000400000000000000" pitchFamily="2" charset="-78"/>
              </a:rPr>
              <a:t>کاربرد در مورد بدهی ها و ابزارهای مالکانه خود واحد تجاری</a:t>
            </a:r>
            <a:endParaRPr lang="en-US" sz="2000" dirty="0">
              <a:cs typeface="B Nazanin" panose="00000400000000000000" pitchFamily="2" charset="-78"/>
            </a:endParaRPr>
          </a:p>
        </p:txBody>
      </p:sp>
      <p:cxnSp>
        <p:nvCxnSpPr>
          <p:cNvPr id="7" name="Elbow Connector 6"/>
          <p:cNvCxnSpPr/>
          <p:nvPr/>
        </p:nvCxnSpPr>
        <p:spPr>
          <a:xfrm rot="10800000" flipV="1">
            <a:off x="10449097" y="4425033"/>
            <a:ext cx="532016" cy="20005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363288" y="3861864"/>
            <a:ext cx="9617825" cy="369332"/>
          </a:xfrm>
          <a:prstGeom prst="rect">
            <a:avLst/>
          </a:prstGeom>
        </p:spPr>
        <p:txBody>
          <a:bodyPr wrap="square">
            <a:spAutoFit/>
          </a:bodyPr>
          <a:lstStyle/>
          <a:p>
            <a:pPr algn="r" rtl="1"/>
            <a:r>
              <a:rPr lang="fa-IR" dirty="0">
                <a:cs typeface="B Nazanin" panose="00000400000000000000" pitchFamily="2" charset="-78"/>
              </a:rPr>
              <a:t>انتقال بدهی مالی، بدهی غیر مالی یا ابزار مالکانه خود واحد تجاری در تاریخ اندازه گیری به فعالان بازار</a:t>
            </a:r>
            <a:endParaRPr lang="en-US" dirty="0">
              <a:cs typeface="B Nazanin" panose="00000400000000000000" pitchFamily="2" charset="-78"/>
            </a:endParaRPr>
          </a:p>
        </p:txBody>
      </p:sp>
      <p:cxnSp>
        <p:nvCxnSpPr>
          <p:cNvPr id="12" name="Elbow Connector 11"/>
          <p:cNvCxnSpPr/>
          <p:nvPr/>
        </p:nvCxnSpPr>
        <p:spPr>
          <a:xfrm rot="10800000" flipV="1">
            <a:off x="10449097" y="4818926"/>
            <a:ext cx="532016" cy="20005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31272" y="4414606"/>
            <a:ext cx="9617825" cy="369332"/>
          </a:xfrm>
          <a:prstGeom prst="rect">
            <a:avLst/>
          </a:prstGeom>
        </p:spPr>
        <p:txBody>
          <a:bodyPr wrap="square">
            <a:spAutoFit/>
          </a:bodyPr>
          <a:lstStyle/>
          <a:p>
            <a:pPr algn="r" rtl="1"/>
            <a:r>
              <a:rPr lang="fa-IR" dirty="0">
                <a:cs typeface="B Nazanin" panose="00000400000000000000" pitchFamily="2" charset="-78"/>
              </a:rPr>
              <a:t>تسویه نشدن بدهی با طرف مقابل در تاریخ اندازه گیری</a:t>
            </a:r>
            <a:endParaRPr lang="en-US" dirty="0">
              <a:cs typeface="B Nazanin" panose="00000400000000000000" pitchFamily="2" charset="-78"/>
            </a:endParaRPr>
          </a:p>
        </p:txBody>
      </p:sp>
      <p:sp>
        <p:nvSpPr>
          <p:cNvPr id="14" name="Rectangle 13"/>
          <p:cNvSpPr/>
          <p:nvPr/>
        </p:nvSpPr>
        <p:spPr>
          <a:xfrm>
            <a:off x="831272" y="4818926"/>
            <a:ext cx="9617825" cy="369332"/>
          </a:xfrm>
          <a:prstGeom prst="rect">
            <a:avLst/>
          </a:prstGeom>
        </p:spPr>
        <p:txBody>
          <a:bodyPr wrap="square">
            <a:spAutoFit/>
          </a:bodyPr>
          <a:lstStyle/>
          <a:p>
            <a:pPr algn="r" rtl="1"/>
            <a:r>
              <a:rPr lang="fa-IR" dirty="0">
                <a:cs typeface="B Nazanin" panose="00000400000000000000" pitchFamily="2" charset="-78"/>
              </a:rPr>
              <a:t>باطل نشدن ابزار مالکانه در تاریخ اندازه گیری</a:t>
            </a:r>
            <a:endParaRPr lang="en-US" dirty="0">
              <a:cs typeface="B Nazanin" panose="00000400000000000000" pitchFamily="2" charset="-78"/>
            </a:endParaRPr>
          </a:p>
        </p:txBody>
      </p:sp>
    </p:spTree>
    <p:extLst>
      <p:ext uri="{BB962C8B-B14F-4D97-AF65-F5344CB8AC3E}">
        <p14:creationId xmlns:p14="http://schemas.microsoft.com/office/powerpoint/2010/main" val="25746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82299"/>
            <a:ext cx="8911687" cy="506421"/>
          </a:xfrm>
        </p:spPr>
        <p:txBody>
          <a:bodyPr>
            <a:normAutofit/>
          </a:bodyPr>
          <a:lstStyle/>
          <a:p>
            <a:pPr algn="r" rtl="1"/>
            <a:r>
              <a:rPr lang="fa-IR" sz="2000" dirty="0">
                <a:cs typeface="B Nazanin" panose="00000400000000000000" pitchFamily="2" charset="-78"/>
              </a:rPr>
              <a:t>بدهی ها و ابزارهای مالکانه نگهداری شده به عنوان دارایی توسط اشخاص دیگر</a:t>
            </a:r>
            <a:endParaRPr lang="en-US" sz="2000" dirty="0">
              <a:cs typeface="B Nazanin" panose="00000400000000000000" pitchFamily="2" charset="-78"/>
            </a:endParaRPr>
          </a:p>
        </p:txBody>
      </p:sp>
      <p:sp>
        <p:nvSpPr>
          <p:cNvPr id="3" name="Content Placeholder 2"/>
          <p:cNvSpPr>
            <a:spLocks noGrp="1"/>
          </p:cNvSpPr>
          <p:nvPr>
            <p:ph idx="1"/>
          </p:nvPr>
        </p:nvSpPr>
        <p:spPr>
          <a:xfrm>
            <a:off x="2589212" y="1327265"/>
            <a:ext cx="8915400" cy="435033"/>
          </a:xfrm>
        </p:spPr>
        <p:txBody>
          <a:bodyPr/>
          <a:lstStyle/>
          <a:p>
            <a:pPr algn="r" rtl="1"/>
            <a:r>
              <a:rPr lang="fa-IR" dirty="0">
                <a:cs typeface="B Nazanin" panose="00000400000000000000" pitchFamily="2" charset="-78"/>
              </a:rPr>
              <a:t>اندازه گیری ارزش منصفانه بدهی یا ابزار مالکانه از دیدگاه یک فعال‌ بازار در تاریخ اندازه‌گیری</a:t>
            </a:r>
            <a:endParaRPr lang="en-US" dirty="0">
              <a:cs typeface="B Nazanin" panose="00000400000000000000" pitchFamily="2" charset="-78"/>
            </a:endParaRPr>
          </a:p>
        </p:txBody>
      </p:sp>
      <p:sp>
        <p:nvSpPr>
          <p:cNvPr id="4" name="TextBox 3">
            <a:extLst>
              <a:ext uri="{FF2B5EF4-FFF2-40B4-BE49-F238E27FC236}">
                <a16:creationId xmlns:a16="http://schemas.microsoft.com/office/drawing/2014/main" id="{8CD8EA22-D810-4F86-9CE6-EF3ABBD241C7}"/>
              </a:ext>
            </a:extLst>
          </p:cNvPr>
          <p:cNvSpPr txBox="1"/>
          <p:nvPr/>
        </p:nvSpPr>
        <p:spPr>
          <a:xfrm>
            <a:off x="2032702" y="2158537"/>
            <a:ext cx="9468197" cy="2746008"/>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4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sz="1800" dirty="0"/>
              <a:t> الف.	 استفاده از قيمت اعلام‌شده در بازار فعال برای قلم همانندی که توسط شخص دیگری به عنوان دارایی نگهداری می‌شود، در صورت در درسترس بودن قیمت.</a:t>
            </a:r>
          </a:p>
          <a:p>
            <a:endParaRPr lang="en-US" sz="1800" dirty="0"/>
          </a:p>
          <a:p>
            <a:r>
              <a:rPr lang="fa-IR" sz="1800" dirty="0"/>
              <a:t>ب. استفاده از سایر داده‌های ورودی قابل‌ مشاهده، مانند قيمت اعلام ‌شده در بازار غیرفعال برای قلم همانندی که توسط شخص دیگری به عنوان دارایی نگهداری می‌شود، در صورت در دسترس نبودن قيمت مزبور.</a:t>
            </a:r>
          </a:p>
          <a:p>
            <a:endParaRPr lang="en-US" sz="1800" dirty="0"/>
          </a:p>
          <a:p>
            <a:r>
              <a:rPr lang="fa-IR" sz="1800" dirty="0"/>
              <a:t>پ. 	استفاده از یک تکنیک ديگر ارزشيابي در صورت در دسترس نبودن قیمت قابل مشاهده ذکر شده:</a:t>
            </a:r>
          </a:p>
          <a:p>
            <a:endParaRPr lang="en-US" sz="1800" dirty="0"/>
          </a:p>
          <a:p>
            <a:r>
              <a:rPr lang="fa-IR" sz="1800" dirty="0"/>
              <a:t>1.	تکنیک با رويكرد درآمد</a:t>
            </a:r>
          </a:p>
          <a:p>
            <a:endParaRPr lang="en-US" sz="1800" dirty="0"/>
          </a:p>
          <a:p>
            <a:r>
              <a:rPr lang="fa-IR" sz="1800" dirty="0"/>
              <a:t>2.	تکنیک با رويكرد بازار</a:t>
            </a:r>
            <a:endParaRPr lang="en-US" sz="1800" dirty="0"/>
          </a:p>
        </p:txBody>
      </p:sp>
      <p:sp>
        <p:nvSpPr>
          <p:cNvPr id="5" name="Footer Placeholder 2">
            <a:extLst>
              <a:ext uri="{FF2B5EF4-FFF2-40B4-BE49-F238E27FC236}">
                <a16:creationId xmlns:a16="http://schemas.microsoft.com/office/drawing/2014/main" id="{C32DC460-6926-485D-BFF0-ED76E15CBF3A}"/>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156743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6509" y="624110"/>
            <a:ext cx="2028103" cy="448232"/>
          </a:xfrm>
        </p:spPr>
        <p:txBody>
          <a:bodyPr>
            <a:normAutofit/>
          </a:bodyPr>
          <a:lstStyle/>
          <a:p>
            <a:pPr algn="r" rtl="1"/>
            <a:r>
              <a:rPr lang="fa-IR" sz="2000" dirty="0">
                <a:cs typeface="B Nazanin" panose="00000400000000000000" pitchFamily="2" charset="-78"/>
              </a:rPr>
              <a:t>ریسک عدم ایفای تعهد</a:t>
            </a:r>
            <a:endParaRPr lang="en-US" sz="2000" dirty="0">
              <a:cs typeface="B Nazanin" panose="00000400000000000000" pitchFamily="2" charset="-78"/>
            </a:endParaRPr>
          </a:p>
        </p:txBody>
      </p:sp>
      <p:sp>
        <p:nvSpPr>
          <p:cNvPr id="3" name="Content Placeholder 2"/>
          <p:cNvSpPr>
            <a:spLocks noGrp="1"/>
          </p:cNvSpPr>
          <p:nvPr>
            <p:ph idx="1"/>
          </p:nvPr>
        </p:nvSpPr>
        <p:spPr>
          <a:xfrm>
            <a:off x="3990109" y="1161011"/>
            <a:ext cx="7647506" cy="368531"/>
          </a:xfrm>
        </p:spPr>
        <p:txBody>
          <a:bodyPr/>
          <a:lstStyle/>
          <a:p>
            <a:pPr algn="r" rtl="1"/>
            <a:r>
              <a:rPr lang="fa-IR" u="sng" dirty="0">
                <a:solidFill>
                  <a:srgbClr val="00B050"/>
                </a:solidFill>
                <a:cs typeface="B Nazanin" panose="00000400000000000000" pitchFamily="2" charset="-78"/>
              </a:rPr>
              <a:t>ارزش منصفانه بدهی، اثر ریسک عدم ایفای تعهد را منعكس مي‌کند</a:t>
            </a:r>
            <a:endParaRPr lang="en-US" u="sng" dirty="0">
              <a:solidFill>
                <a:srgbClr val="00B050"/>
              </a:solidFill>
              <a:cs typeface="B Nazanin" panose="00000400000000000000" pitchFamily="2" charset="-78"/>
            </a:endParaRPr>
          </a:p>
        </p:txBody>
      </p:sp>
      <p:sp>
        <p:nvSpPr>
          <p:cNvPr id="4" name="Rectangle 3"/>
          <p:cNvSpPr/>
          <p:nvPr/>
        </p:nvSpPr>
        <p:spPr>
          <a:xfrm>
            <a:off x="5541615" y="1700383"/>
            <a:ext cx="6096000" cy="369332"/>
          </a:xfrm>
          <a:prstGeom prst="rect">
            <a:avLst/>
          </a:prstGeom>
        </p:spPr>
        <p:txBody>
          <a:bodyPr>
            <a:spAutoFit/>
          </a:bodyPr>
          <a:lstStyle/>
          <a:p>
            <a:pPr marL="285750" indent="-285750" algn="r" rtl="1">
              <a:buFont typeface="Wingdings" panose="05000000000000000000" pitchFamily="2" charset="2"/>
              <a:buChar char="q"/>
            </a:pPr>
            <a:r>
              <a:rPr lang="fa-IR" dirty="0">
                <a:cs typeface="B Nazanin" panose="00000400000000000000" pitchFamily="2" charset="-78"/>
              </a:rPr>
              <a:t>ریسک عدم ایفای تعهد، قبل و بعد از انتقال بدهی، یکسان است.</a:t>
            </a:r>
            <a:endParaRPr lang="en-US" dirty="0">
              <a:cs typeface="B Nazanin" panose="00000400000000000000" pitchFamily="2" charset="-78"/>
            </a:endParaRPr>
          </a:p>
        </p:txBody>
      </p:sp>
      <p:sp>
        <p:nvSpPr>
          <p:cNvPr id="7" name="Rectangle 6"/>
          <p:cNvSpPr/>
          <p:nvPr/>
        </p:nvSpPr>
        <p:spPr>
          <a:xfrm>
            <a:off x="5408612" y="2609888"/>
            <a:ext cx="6096000" cy="369332"/>
          </a:xfrm>
          <a:prstGeom prst="rect">
            <a:avLst/>
          </a:prstGeom>
        </p:spPr>
        <p:txBody>
          <a:bodyPr>
            <a:spAutoFit/>
          </a:bodyPr>
          <a:lstStyle/>
          <a:p>
            <a:pPr algn="r" rtl="1"/>
            <a:r>
              <a:rPr lang="fa-IR" i="1" dirty="0">
                <a:cs typeface="B Nazanin" panose="00000400000000000000" pitchFamily="2" charset="-78"/>
              </a:rPr>
              <a:t>عوامل موثر در ایفا یا عدم ایفای تعهد</a:t>
            </a:r>
            <a:endParaRPr lang="en-US" i="1" dirty="0">
              <a:cs typeface="B Nazanin" panose="00000400000000000000" pitchFamily="2" charset="-78"/>
            </a:endParaRPr>
          </a:p>
        </p:txBody>
      </p:sp>
      <p:sp>
        <p:nvSpPr>
          <p:cNvPr id="8" name="Rectangle 7"/>
          <p:cNvSpPr/>
          <p:nvPr/>
        </p:nvSpPr>
        <p:spPr>
          <a:xfrm>
            <a:off x="2701636" y="3064685"/>
            <a:ext cx="8802976" cy="646331"/>
          </a:xfrm>
          <a:prstGeom prst="rect">
            <a:avLst/>
          </a:prstGeom>
        </p:spPr>
        <p:txBody>
          <a:bodyPr wrap="square">
            <a:spAutoFit/>
          </a:bodyPr>
          <a:lstStyle/>
          <a:p>
            <a:pPr algn="r" rtl="1"/>
            <a:r>
              <a:rPr lang="fa-IR" dirty="0">
                <a:cs typeface="B Nazanin" panose="00000400000000000000" pitchFamily="2" charset="-78"/>
              </a:rPr>
              <a:t>الف.	اينكه بدهی، تعهد تحویل نقد (بدهی مالی) است یا تعهد تحويل کالا یا خدمات (بدهی غیرمالی).</a:t>
            </a:r>
            <a:endParaRPr lang="en-US" dirty="0">
              <a:cs typeface="B Nazanin" panose="00000400000000000000" pitchFamily="2" charset="-78"/>
            </a:endParaRPr>
          </a:p>
          <a:p>
            <a:pPr algn="r" rtl="1"/>
            <a:r>
              <a:rPr lang="fa-IR" dirty="0">
                <a:cs typeface="B Nazanin" panose="00000400000000000000" pitchFamily="2" charset="-78"/>
              </a:rPr>
              <a:t>ب.	شرایط تضمین اعتباری مرتبط با بدهی، در صورت وجود</a:t>
            </a:r>
            <a:endParaRPr lang="en-US" dirty="0">
              <a:cs typeface="B Nazanin" panose="00000400000000000000" pitchFamily="2" charset="-78"/>
            </a:endParaRPr>
          </a:p>
        </p:txBody>
      </p:sp>
      <p:sp>
        <p:nvSpPr>
          <p:cNvPr id="9" name="TextBox 8">
            <a:extLst>
              <a:ext uri="{FF2B5EF4-FFF2-40B4-BE49-F238E27FC236}">
                <a16:creationId xmlns:a16="http://schemas.microsoft.com/office/drawing/2014/main" id="{DC5F985C-2FAC-4C6D-864D-67AD35A23036}"/>
              </a:ext>
            </a:extLst>
          </p:cNvPr>
          <p:cNvSpPr txBox="1"/>
          <p:nvPr/>
        </p:nvSpPr>
        <p:spPr>
          <a:xfrm>
            <a:off x="4505498" y="3859511"/>
            <a:ext cx="7770223" cy="400110"/>
          </a:xfrm>
          <a:prstGeom prst="rect">
            <a:avLst/>
          </a:prstGeom>
          <a:noFill/>
        </p:spPr>
        <p:txBody>
          <a:bodyPr wrap="square" rtlCol="1">
            <a:spAutoFit/>
          </a:bodyPr>
          <a:lstStyle>
            <a:defPPr>
              <a:defRPr lang="en-US"/>
            </a:defPPr>
            <a:lvl1pPr>
              <a:defRPr sz="80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Bold" panose="02020803070505020304" pitchFamily="18" charset="0"/>
                <a:ea typeface="Calibri" panose="020F0502020204030204" pitchFamily="34" charset="0"/>
                <a:cs typeface="B Titr" panose="00000700000000000000" pitchFamily="2" charset="-78"/>
              </a:defRPr>
            </a:lvl1pPr>
          </a:lstStyle>
          <a:p>
            <a:pPr algn="ctr" rtl="1"/>
            <a:r>
              <a:rPr lang="fa-IR" sz="2000" b="0" dirty="0">
                <a:ln w="0"/>
                <a:solidFill>
                  <a:schemeClr val="tx1"/>
                </a:solidFill>
                <a:effectLst>
                  <a:outerShdw blurRad="38100" dist="19050" dir="2700000" algn="tl" rotWithShape="0">
                    <a:schemeClr val="dk1">
                      <a:alpha val="40000"/>
                    </a:schemeClr>
                  </a:outerShdw>
                </a:effectLst>
                <a:cs typeface="B Nazanin" panose="00000400000000000000" pitchFamily="2" charset="-78"/>
              </a:rPr>
              <a:t>محدودیتی که از انتقال بدهی یا ابزار مالکانه خود واحد تجاری جلوگیری می‌کند</a:t>
            </a:r>
            <a:endParaRPr lang="en-US" sz="2000" b="0" dirty="0">
              <a:ln w="0"/>
              <a:solidFill>
                <a:schemeClr val="tx1"/>
              </a:solidFill>
              <a:effectLst>
                <a:outerShdw blurRad="38100" dist="19050" dir="2700000" algn="tl" rotWithShape="0">
                  <a:schemeClr val="dk1">
                    <a:alpha val="40000"/>
                  </a:schemeClr>
                </a:outerShdw>
              </a:effectLst>
              <a:cs typeface="B Nazanin" panose="00000400000000000000" pitchFamily="2" charset="-78"/>
            </a:endParaRPr>
          </a:p>
        </p:txBody>
      </p:sp>
      <p:sp>
        <p:nvSpPr>
          <p:cNvPr id="10" name="TextBox 9">
            <a:extLst>
              <a:ext uri="{FF2B5EF4-FFF2-40B4-BE49-F238E27FC236}">
                <a16:creationId xmlns:a16="http://schemas.microsoft.com/office/drawing/2014/main" id="{B74D8DFF-46A9-4860-9933-1C3A1046D173}"/>
              </a:ext>
            </a:extLst>
          </p:cNvPr>
          <p:cNvSpPr txBox="1"/>
          <p:nvPr/>
        </p:nvSpPr>
        <p:spPr>
          <a:xfrm>
            <a:off x="1637607" y="4399684"/>
            <a:ext cx="9868777" cy="1238801"/>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4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pPr>
              <a:lnSpc>
                <a:spcPct val="100000"/>
              </a:lnSpc>
            </a:pPr>
            <a:r>
              <a:rPr lang="fa-IR" sz="1800" dirty="0"/>
              <a:t>	واحد تجاری هنگام اندازه‌گیری ارزش منصفانه یک بدهی یا ابزار مالکانه خود واحد تجاری، نباید داده ورودی مستقل لحاظ کند یا تعدیلی در سایر داده‌های ورودی مرتبط با وجود محدودیتی که از انتقال آن قلم جلوگیری می‌کند صورت دهد.</a:t>
            </a:r>
          </a:p>
          <a:p>
            <a:pPr>
              <a:lnSpc>
                <a:spcPct val="100000"/>
              </a:lnSpc>
            </a:pPr>
            <a:r>
              <a:rPr lang="fa-IR" sz="1800" dirty="0"/>
              <a:t> اثر محدودیتي که از انتقال بدهی یا ابزار مالکانه خود واحد تجاری جلوگیری می‌کند، به صورت صريح يا ضمني در سایر داده‌های ورودی برای اندازه‌گیری ارزش منصفانه منظور شده است.</a:t>
            </a:r>
            <a:endParaRPr lang="en-US" sz="1800" dirty="0"/>
          </a:p>
        </p:txBody>
      </p:sp>
    </p:spTree>
    <p:extLst>
      <p:ext uri="{BB962C8B-B14F-4D97-AF65-F5344CB8AC3E}">
        <p14:creationId xmlns:p14="http://schemas.microsoft.com/office/powerpoint/2010/main" val="230083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6538" y="1302328"/>
            <a:ext cx="10166264" cy="3777622"/>
          </a:xfrm>
        </p:spPr>
        <p:txBody>
          <a:bodyPr/>
          <a:lstStyle/>
          <a:p>
            <a:pPr algn="r" rtl="1"/>
            <a:r>
              <a:rPr lang="fa-IR" dirty="0">
                <a:latin typeface="B Traffic"/>
                <a:cs typeface="B Nazanin" panose="00000400000000000000" pitchFamily="2" charset="-78"/>
              </a:rPr>
              <a:t>ارزش منصفانه یک بدهی مالی با ویژگی عندالمطالبه (براي مثال، سپرده دیداری) از ارزش منصفانه مبلغ قابل پرداخت در صورت مطالبه، که از نخستین تاریخی که آن مبلغ می‌تواند قابل پرداخت باشد تنزیل شده است، كمتر نیست.</a:t>
            </a:r>
            <a:endParaRPr lang="en-US" dirty="0">
              <a:latin typeface="B Traffic"/>
              <a:cs typeface="B Nazanin" panose="00000400000000000000" pitchFamily="2" charset="-78"/>
            </a:endParaRPr>
          </a:p>
        </p:txBody>
      </p:sp>
      <p:sp>
        <p:nvSpPr>
          <p:cNvPr id="4" name="Title 3">
            <a:extLst>
              <a:ext uri="{FF2B5EF4-FFF2-40B4-BE49-F238E27FC236}">
                <a16:creationId xmlns:a16="http://schemas.microsoft.com/office/drawing/2014/main" id="{DC5F985C-2FAC-4C6D-864D-67AD35A23036}"/>
              </a:ext>
            </a:extLst>
          </p:cNvPr>
          <p:cNvSpPr txBox="1">
            <a:spLocks noGrp="1"/>
          </p:cNvSpPr>
          <p:nvPr>
            <p:ph type="title"/>
          </p:nvPr>
        </p:nvSpPr>
        <p:spPr>
          <a:xfrm>
            <a:off x="8725033" y="790364"/>
            <a:ext cx="3281027" cy="363176"/>
          </a:xfrm>
          <a:prstGeom prst="rect">
            <a:avLst/>
          </a:prstGeom>
          <a:noFill/>
        </p:spPr>
        <p:txBody>
          <a:bodyPr wrap="none" rtlCol="1">
            <a:spAutoFit/>
          </a:bodyPr>
          <a:lstStyle>
            <a:defPPr>
              <a:defRPr lang="en-US"/>
            </a:defPPr>
            <a:lvl1pPr>
              <a:defRPr sz="80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Bold" panose="02020803070505020304" pitchFamily="18" charset="0"/>
                <a:ea typeface="Calibri" panose="020F0502020204030204" pitchFamily="34" charset="0"/>
                <a:cs typeface="B Titr" panose="00000700000000000000" pitchFamily="2" charset="-78"/>
              </a:defRPr>
            </a:lvl1pPr>
          </a:lstStyle>
          <a:p>
            <a:pPr marL="504190" algn="ctr" rtl="1">
              <a:lnSpc>
                <a:spcPct val="84000"/>
              </a:lnSpc>
              <a:spcBef>
                <a:spcPts val="400"/>
              </a:spcBef>
            </a:pPr>
            <a:r>
              <a:rPr lang="fa-IR" sz="2000" b="0" dirty="0">
                <a:ln w="0"/>
                <a:solidFill>
                  <a:schemeClr val="tx1"/>
                </a:solidFill>
                <a:effectLst>
                  <a:outerShdw blurRad="38100" dist="19050" dir="2700000" algn="tl" rotWithShape="0">
                    <a:schemeClr val="dk1">
                      <a:alpha val="40000"/>
                    </a:schemeClr>
                  </a:outerShdw>
                </a:effectLst>
                <a:cs typeface="B Nazanin" panose="00000400000000000000" pitchFamily="2" charset="-78"/>
              </a:rPr>
              <a:t>بدهی مالی با ویژگی عندالمطالبه</a:t>
            </a:r>
            <a:endParaRPr lang="en-US" sz="2000" b="0" dirty="0">
              <a:ln w="0"/>
              <a:solidFill>
                <a:schemeClr val="tx1"/>
              </a:solidFill>
              <a:effectLst>
                <a:outerShdw blurRad="38100" dist="19050" dir="2700000" algn="tl" rotWithShape="0">
                  <a:schemeClr val="dk1">
                    <a:alpha val="40000"/>
                  </a:schemeClr>
                </a:outerShdw>
              </a:effectLst>
              <a:cs typeface="B Nazanin" panose="00000400000000000000" pitchFamily="2" charset="-78"/>
            </a:endParaRPr>
          </a:p>
        </p:txBody>
      </p:sp>
      <p:sp>
        <p:nvSpPr>
          <p:cNvPr id="5" name="TextBox 4">
            <a:extLst>
              <a:ext uri="{FF2B5EF4-FFF2-40B4-BE49-F238E27FC236}">
                <a16:creationId xmlns:a16="http://schemas.microsoft.com/office/drawing/2014/main" id="{DC5F985C-2FAC-4C6D-864D-67AD35A23036}"/>
              </a:ext>
            </a:extLst>
          </p:cNvPr>
          <p:cNvSpPr txBox="1"/>
          <p:nvPr/>
        </p:nvSpPr>
        <p:spPr>
          <a:xfrm>
            <a:off x="1222909" y="2371114"/>
            <a:ext cx="10513521" cy="974626"/>
          </a:xfrm>
          <a:prstGeom prst="rect">
            <a:avLst/>
          </a:prstGeom>
          <a:noFill/>
        </p:spPr>
        <p:txBody>
          <a:bodyPr wrap="square" rtlCol="1">
            <a:spAutoFit/>
          </a:bodyPr>
          <a:lstStyle>
            <a:defPPr>
              <a:defRPr lang="en-US"/>
            </a:defPPr>
            <a:lvl1pPr>
              <a:defRPr sz="80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Bold" panose="02020803070505020304" pitchFamily="18" charset="0"/>
                <a:ea typeface="Calibri" panose="020F0502020204030204" pitchFamily="34" charset="0"/>
                <a:cs typeface="B Titr" panose="00000700000000000000" pitchFamily="2" charset="-78"/>
              </a:defRPr>
            </a:lvl1pPr>
          </a:lstStyle>
          <a:p>
            <a:pPr marL="504190" algn="just" rtl="1">
              <a:spcBef>
                <a:spcPts val="400"/>
              </a:spcBef>
            </a:pPr>
            <a:r>
              <a:rPr lang="fa-IR" sz="1800" b="0" i="1" dirty="0">
                <a:ln w="0"/>
                <a:solidFill>
                  <a:srgbClr val="002060"/>
                </a:solidFill>
                <a:effectLst/>
                <a:cs typeface="B Nazanin" panose="00000400000000000000" pitchFamily="2" charset="-78"/>
              </a:rPr>
              <a:t>کاربرد در مورد دارایی های مالی و بدهی های مالی با  موقعیت های تهاتری در ریسک های بازار یا ریسک اعتباری طرف معامله</a:t>
            </a:r>
          </a:p>
          <a:p>
            <a:pPr marL="504190" algn="just" rtl="1">
              <a:spcBef>
                <a:spcPts val="400"/>
              </a:spcBef>
            </a:pPr>
            <a:r>
              <a:rPr lang="fa-IR" sz="1800" b="0" dirty="0">
                <a:ln w="0"/>
                <a:solidFill>
                  <a:schemeClr val="tx1"/>
                </a:solidFill>
                <a:effectLst>
                  <a:outerShdw blurRad="38100" dist="19050" dir="2700000" algn="tl" rotWithShape="0">
                    <a:schemeClr val="dk1">
                      <a:alpha val="40000"/>
                    </a:schemeClr>
                  </a:outerShdw>
                </a:effectLst>
                <a:cs typeface="B Nazanin" panose="00000400000000000000" pitchFamily="2" charset="-78"/>
              </a:rPr>
              <a:t>مجاز به اندازه گیری ارزش منصفانه در صورت مدیریت آن گروه از دارایی های مالی و بد هیهای مالی بر مبنای خالص آسیب‌پذیری خود از ریسک های بازار یا ریسک اعتباری</a:t>
            </a:r>
            <a:endParaRPr lang="en-US" sz="1800" b="0" i="1" dirty="0">
              <a:ln w="0"/>
              <a:solidFill>
                <a:schemeClr val="tx1"/>
              </a:solidFill>
              <a:effectLst>
                <a:outerShdw blurRad="38100" dist="19050" dir="2700000" algn="tl" rotWithShape="0">
                  <a:schemeClr val="dk1">
                    <a:alpha val="40000"/>
                  </a:schemeClr>
                </a:outerShdw>
              </a:effectLst>
              <a:cs typeface="B Nazanin" panose="00000400000000000000" pitchFamily="2" charset="-78"/>
            </a:endParaRPr>
          </a:p>
        </p:txBody>
      </p:sp>
      <p:sp>
        <p:nvSpPr>
          <p:cNvPr id="6" name="TextBox 5">
            <a:extLst>
              <a:ext uri="{FF2B5EF4-FFF2-40B4-BE49-F238E27FC236}">
                <a16:creationId xmlns:a16="http://schemas.microsoft.com/office/drawing/2014/main" id="{DC5F985C-2FAC-4C6D-864D-67AD35A23036}"/>
              </a:ext>
            </a:extLst>
          </p:cNvPr>
          <p:cNvSpPr txBox="1"/>
          <p:nvPr/>
        </p:nvSpPr>
        <p:spPr>
          <a:xfrm>
            <a:off x="4346414" y="3494528"/>
            <a:ext cx="7390016" cy="645882"/>
          </a:xfrm>
          <a:prstGeom prst="rect">
            <a:avLst/>
          </a:prstGeom>
          <a:noFill/>
        </p:spPr>
        <p:txBody>
          <a:bodyPr wrap="square" rtlCol="1">
            <a:spAutoFit/>
          </a:bodyPr>
          <a:lstStyle>
            <a:defPPr>
              <a:defRPr lang="en-US"/>
            </a:defPPr>
            <a:lvl1pPr>
              <a:defRPr sz="80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Bold" panose="02020803070505020304" pitchFamily="18" charset="0"/>
                <a:ea typeface="Calibri" panose="020F0502020204030204" pitchFamily="34" charset="0"/>
                <a:cs typeface="B Titr" panose="00000700000000000000" pitchFamily="2" charset="-78"/>
              </a:defRPr>
            </a:lvl1pPr>
          </a:lstStyle>
          <a:p>
            <a:pPr marL="504190" algn="r" rtl="1">
              <a:lnSpc>
                <a:spcPct val="84000"/>
              </a:lnSpc>
              <a:spcBef>
                <a:spcPts val="400"/>
              </a:spcBef>
            </a:pPr>
            <a:r>
              <a:rPr lang="fa-IR" sz="2000" b="0" dirty="0">
                <a:ln w="0"/>
                <a:solidFill>
                  <a:srgbClr val="002060"/>
                </a:solidFill>
                <a:effectLst/>
                <a:cs typeface="B Nazanin" panose="00000400000000000000" pitchFamily="2" charset="-78"/>
              </a:rPr>
              <a:t>آسیب‌پذیری از ریسک های بازار</a:t>
            </a:r>
          </a:p>
          <a:p>
            <a:pPr marL="847090" indent="-342900" algn="r" rtl="1">
              <a:lnSpc>
                <a:spcPct val="84000"/>
              </a:lnSpc>
              <a:spcBef>
                <a:spcPts val="400"/>
              </a:spcBef>
              <a:buFont typeface="Wingdings" panose="05000000000000000000" pitchFamily="2" charset="2"/>
              <a:buChar char="§"/>
            </a:pPr>
            <a:r>
              <a:rPr lang="fa-IR" sz="1800" b="0" dirty="0">
                <a:ln w="0"/>
                <a:solidFill>
                  <a:schemeClr val="tx1"/>
                </a:solidFill>
                <a:effectLst/>
                <a:cs typeface="B Nazanin" panose="00000400000000000000" pitchFamily="2" charset="-78"/>
              </a:rPr>
              <a:t>دامنه قیمت های </a:t>
            </a:r>
            <a:r>
              <a:rPr lang="fa-IR" sz="1800" b="0" dirty="0">
                <a:ln w="0"/>
                <a:solidFill>
                  <a:schemeClr val="tx1"/>
                </a:solidFill>
                <a:effectLst>
                  <a:outerShdw blurRad="38100" dist="19050" dir="2700000" algn="tl" rotWithShape="0">
                    <a:schemeClr val="dk1">
                      <a:alpha val="40000"/>
                    </a:schemeClr>
                  </a:outerShdw>
                </a:effectLst>
                <a:cs typeface="B Nazanin" panose="00000400000000000000" pitchFamily="2" charset="-78"/>
              </a:rPr>
              <a:t>‌پ</a:t>
            </a:r>
            <a:r>
              <a:rPr lang="fa-IR" sz="1800" b="0" dirty="0">
                <a:ln w="0"/>
                <a:solidFill>
                  <a:schemeClr val="tx1"/>
                </a:solidFill>
                <a:effectLst/>
                <a:cs typeface="B Nazanin" panose="00000400000000000000" pitchFamily="2" charset="-78"/>
              </a:rPr>
              <a:t>یشنهادی خرید و فروش</a:t>
            </a:r>
            <a:endParaRPr lang="en-US" sz="1800" b="0" dirty="0">
              <a:ln w="0"/>
              <a:solidFill>
                <a:schemeClr val="tx1"/>
              </a:solidFill>
              <a:effectLst/>
              <a:cs typeface="B Nazanin" panose="00000400000000000000" pitchFamily="2" charset="-78"/>
            </a:endParaRPr>
          </a:p>
        </p:txBody>
      </p:sp>
      <p:sp>
        <p:nvSpPr>
          <p:cNvPr id="7" name="Footer Placeholder 2">
            <a:extLst>
              <a:ext uri="{FF2B5EF4-FFF2-40B4-BE49-F238E27FC236}">
                <a16:creationId xmlns:a16="http://schemas.microsoft.com/office/drawing/2014/main" id="{B2222E3B-9473-4E5B-B2EA-C060541D2D34}"/>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398589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8223" y="787781"/>
            <a:ext cx="8915400" cy="676102"/>
          </a:xfrm>
        </p:spPr>
        <p:txBody>
          <a:bodyPr/>
          <a:lstStyle/>
          <a:p>
            <a:pPr algn="r" rtl="1"/>
            <a:r>
              <a:rPr lang="fa-IR" dirty="0">
                <a:cs typeface="B Nazanin" panose="00000400000000000000" pitchFamily="2" charset="-78"/>
              </a:rPr>
              <a:t>در تکنیک های ارزشيابي بکارگرفته ‌شده برای اندازه‌گیری ارزش منصفانه، باید استفاده از داده‌های ورودی قابل مشاهده مربوط، حداکثر و استفاده از داده‌های ورودی غیرقابل مشاهده حداقل شود</a:t>
            </a:r>
            <a:endParaRPr lang="en-US" dirty="0">
              <a:cs typeface="B Nazanin" panose="00000400000000000000" pitchFamily="2" charset="-78"/>
            </a:endParaRPr>
          </a:p>
        </p:txBody>
      </p:sp>
      <p:sp>
        <p:nvSpPr>
          <p:cNvPr id="4" name="Title 3">
            <a:extLst>
              <a:ext uri="{FF2B5EF4-FFF2-40B4-BE49-F238E27FC236}">
                <a16:creationId xmlns:a16="http://schemas.microsoft.com/office/drawing/2014/main" id="{DC5F985C-2FAC-4C6D-864D-67AD35A23036}"/>
              </a:ext>
            </a:extLst>
          </p:cNvPr>
          <p:cNvSpPr txBox="1">
            <a:spLocks noGrp="1"/>
          </p:cNvSpPr>
          <p:nvPr>
            <p:ph type="title"/>
          </p:nvPr>
        </p:nvSpPr>
        <p:spPr>
          <a:xfrm>
            <a:off x="8695928" y="424605"/>
            <a:ext cx="3638497" cy="363176"/>
          </a:xfrm>
          <a:prstGeom prst="rect">
            <a:avLst/>
          </a:prstGeom>
          <a:noFill/>
        </p:spPr>
        <p:txBody>
          <a:bodyPr wrap="none" rtlCol="1">
            <a:spAutoFit/>
          </a:bodyPr>
          <a:lstStyle>
            <a:defPPr>
              <a:defRPr lang="en-US"/>
            </a:defPPr>
            <a:lvl1pPr>
              <a:defRPr sz="80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Bold" panose="02020803070505020304" pitchFamily="18" charset="0"/>
                <a:ea typeface="Calibri" panose="020F0502020204030204" pitchFamily="34" charset="0"/>
                <a:cs typeface="B Titr" panose="00000700000000000000" pitchFamily="2" charset="-78"/>
              </a:defRPr>
            </a:lvl1pPr>
          </a:lstStyle>
          <a:p>
            <a:pPr marL="504190" algn="ctr" rtl="1">
              <a:lnSpc>
                <a:spcPct val="84000"/>
              </a:lnSpc>
              <a:spcBef>
                <a:spcPts val="400"/>
              </a:spcBef>
            </a:pPr>
            <a:r>
              <a:rPr lang="fa-IR" sz="2000" b="0" dirty="0">
                <a:ln w="0"/>
                <a:solidFill>
                  <a:schemeClr val="tx1"/>
                </a:solidFill>
                <a:effectLst/>
                <a:cs typeface="B Nazanin" panose="00000400000000000000" pitchFamily="2" charset="-78"/>
              </a:rPr>
              <a:t>داده‌های ورودی تکنیک های ارزشيابي</a:t>
            </a:r>
            <a:endParaRPr lang="en-US" sz="2000" b="0" dirty="0">
              <a:ln w="0"/>
              <a:solidFill>
                <a:schemeClr val="tx1"/>
              </a:solidFill>
              <a:effectLst/>
              <a:cs typeface="B Nazanin" panose="00000400000000000000" pitchFamily="2" charset="-78"/>
            </a:endParaRPr>
          </a:p>
        </p:txBody>
      </p:sp>
      <p:sp>
        <p:nvSpPr>
          <p:cNvPr id="5" name="Rectangle 4"/>
          <p:cNvSpPr/>
          <p:nvPr/>
        </p:nvSpPr>
        <p:spPr>
          <a:xfrm>
            <a:off x="9886610" y="5107001"/>
            <a:ext cx="1864613" cy="369332"/>
          </a:xfrm>
          <a:prstGeom prst="rect">
            <a:avLst/>
          </a:prstGeom>
        </p:spPr>
        <p:txBody>
          <a:bodyPr wrap="none">
            <a:spAutoFit/>
          </a:bodyPr>
          <a:lstStyle/>
          <a:p>
            <a:r>
              <a:rPr lang="fa-IR" dirty="0">
                <a:cs typeface="B Nazanin" panose="00000400000000000000" pitchFamily="2" charset="-78"/>
              </a:rPr>
              <a:t>داده‌های ورودی سطح 1</a:t>
            </a:r>
            <a:endParaRPr lang="en-US" dirty="0">
              <a:cs typeface="B Nazanin" panose="00000400000000000000" pitchFamily="2" charset="-78"/>
            </a:endParaRPr>
          </a:p>
        </p:txBody>
      </p:sp>
      <p:sp>
        <p:nvSpPr>
          <p:cNvPr id="6" name="Rectangle 5"/>
          <p:cNvSpPr/>
          <p:nvPr/>
        </p:nvSpPr>
        <p:spPr>
          <a:xfrm>
            <a:off x="4993178" y="5476333"/>
            <a:ext cx="6758045" cy="369332"/>
          </a:xfrm>
          <a:prstGeom prst="rect">
            <a:avLst/>
          </a:prstGeom>
        </p:spPr>
        <p:txBody>
          <a:bodyPr wrap="square">
            <a:spAutoFit/>
          </a:bodyPr>
          <a:lstStyle/>
          <a:p>
            <a:pPr algn="r" rtl="1"/>
            <a:r>
              <a:rPr lang="fa-IR" dirty="0">
                <a:cs typeface="B Nazanin" panose="00000400000000000000" pitchFamily="2" charset="-78"/>
              </a:rPr>
              <a:t>قيمت هاي اعلام‌شده (تعدیل‌نشده) در بازارهای فعال برای دارایی ها یا بدهی های همانند </a:t>
            </a:r>
            <a:endParaRPr lang="en-US" dirty="0">
              <a:cs typeface="B Nazanin" panose="00000400000000000000" pitchFamily="2" charset="-78"/>
            </a:endParaRPr>
          </a:p>
        </p:txBody>
      </p:sp>
      <p:sp>
        <p:nvSpPr>
          <p:cNvPr id="7" name="TextBox 6">
            <a:extLst>
              <a:ext uri="{FF2B5EF4-FFF2-40B4-BE49-F238E27FC236}">
                <a16:creationId xmlns:a16="http://schemas.microsoft.com/office/drawing/2014/main" id="{DC5F985C-2FAC-4C6D-864D-67AD35A23036}"/>
              </a:ext>
            </a:extLst>
          </p:cNvPr>
          <p:cNvSpPr txBox="1"/>
          <p:nvPr/>
        </p:nvSpPr>
        <p:spPr>
          <a:xfrm>
            <a:off x="3665250" y="3687797"/>
            <a:ext cx="2655855" cy="325025"/>
          </a:xfrm>
          <a:prstGeom prst="rect">
            <a:avLst/>
          </a:prstGeom>
          <a:noFill/>
        </p:spPr>
        <p:txBody>
          <a:bodyPr wrap="none" rtlCol="1">
            <a:spAutoFit/>
          </a:bodyPr>
          <a:lstStyle>
            <a:defPPr>
              <a:defRPr lang="en-US"/>
            </a:defPPr>
            <a:lvl1pPr>
              <a:defRPr sz="80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Bold" panose="02020803070505020304" pitchFamily="18" charset="0"/>
                <a:ea typeface="Calibri" panose="020F0502020204030204" pitchFamily="34" charset="0"/>
                <a:cs typeface="B Titr" panose="00000700000000000000" pitchFamily="2" charset="-78"/>
              </a:defRPr>
            </a:lvl1pPr>
          </a:lstStyle>
          <a:p>
            <a:pPr marL="504190" algn="ctr" rtl="1">
              <a:lnSpc>
                <a:spcPct val="84000"/>
              </a:lnSpc>
              <a:spcBef>
                <a:spcPts val="400"/>
              </a:spcBef>
            </a:pPr>
            <a:r>
              <a:rPr lang="fa-IR" sz="1800" b="0" dirty="0">
                <a:ln w="0"/>
                <a:solidFill>
                  <a:schemeClr val="tx1"/>
                </a:solidFill>
                <a:effectLst>
                  <a:outerShdw blurRad="38100" dist="19050" dir="2700000" algn="tl" rotWithShape="0">
                    <a:schemeClr val="dk1">
                      <a:alpha val="40000"/>
                    </a:schemeClr>
                  </a:outerShdw>
                </a:effectLst>
                <a:cs typeface="B Nazanin" panose="00000400000000000000" pitchFamily="2" charset="-78"/>
              </a:rPr>
              <a:t>سلسله مراتب ارزش منصفانه</a:t>
            </a:r>
            <a:endParaRPr lang="en-US" sz="1800" b="0" dirty="0">
              <a:ln w="0"/>
              <a:solidFill>
                <a:schemeClr val="tx1"/>
              </a:solidFill>
              <a:effectLst>
                <a:outerShdw blurRad="38100" dist="19050" dir="2700000" algn="tl" rotWithShape="0">
                  <a:schemeClr val="dk1">
                    <a:alpha val="40000"/>
                  </a:schemeClr>
                </a:outerShdw>
              </a:effectLst>
              <a:cs typeface="B Nazanin" panose="00000400000000000000" pitchFamily="2" charset="-78"/>
            </a:endParaRPr>
          </a:p>
        </p:txBody>
      </p:sp>
      <p:graphicFrame>
        <p:nvGraphicFramePr>
          <p:cNvPr id="9" name="Diagram 8"/>
          <p:cNvGraphicFramePr/>
          <p:nvPr>
            <p:extLst>
              <p:ext uri="{D42A27DB-BD31-4B8C-83A1-F6EECF244321}">
                <p14:modId xmlns:p14="http://schemas.microsoft.com/office/powerpoint/2010/main" val="2042327246"/>
              </p:ext>
            </p:extLst>
          </p:nvPr>
        </p:nvGraphicFramePr>
        <p:xfrm>
          <a:off x="2243668" y="2179979"/>
          <a:ext cx="2675466" cy="3665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7674059" y="1623448"/>
            <a:ext cx="4009431" cy="1477328"/>
          </a:xfrm>
          <a:prstGeom prst="rect">
            <a:avLst/>
          </a:prstGeom>
        </p:spPr>
        <p:txBody>
          <a:bodyPr wrap="none">
            <a:spAutoFit/>
          </a:bodyPr>
          <a:lstStyle/>
          <a:p>
            <a:pPr marL="285750" lvl="0" indent="-285750" algn="r" rtl="1">
              <a:buFont typeface="Arial" panose="020B0604020202020204" pitchFamily="34" charset="0"/>
              <a:buChar char="•"/>
            </a:pPr>
            <a:r>
              <a:rPr lang="fa-IR" dirty="0">
                <a:ln w="0"/>
                <a:effectLst>
                  <a:outerShdw blurRad="38100" dist="19050" dir="2700000" algn="tl" rotWithShape="0">
                    <a:schemeClr val="dk1">
                      <a:alpha val="40000"/>
                    </a:schemeClr>
                  </a:outerShdw>
                </a:effectLst>
                <a:cs typeface="B Nazanin" panose="00000400000000000000" pitchFamily="2" charset="-78"/>
              </a:rPr>
              <a:t>ایجاد بازارهای جدید</a:t>
            </a:r>
          </a:p>
          <a:p>
            <a:pPr marL="285750" indent="-285750" algn="r" rtl="1">
              <a:buFont typeface="Arial" panose="020B0604020202020204" pitchFamily="34" charset="0"/>
              <a:buChar char="•"/>
            </a:pPr>
            <a:r>
              <a:rPr lang="fa-IR" dirty="0">
                <a:ln w="0"/>
                <a:effectLst>
                  <a:outerShdw blurRad="38100" dist="19050" dir="2700000" algn="tl" rotWithShape="0">
                    <a:schemeClr val="dk1">
                      <a:alpha val="40000"/>
                    </a:schemeClr>
                  </a:outerShdw>
                </a:effectLst>
                <a:cs typeface="B Nazanin" panose="00000400000000000000" pitchFamily="2" charset="-78"/>
              </a:rPr>
              <a:t>در دسترس بودن اطلاعات جدید؛</a:t>
            </a:r>
            <a:endParaRPr lang="en-US" dirty="0">
              <a:ln w="0"/>
              <a:effectLst>
                <a:outerShdw blurRad="38100" dist="19050" dir="2700000" algn="tl" rotWithShape="0">
                  <a:schemeClr val="dk1">
                    <a:alpha val="40000"/>
                  </a:schemeClr>
                </a:outerShdw>
              </a:effectLst>
              <a:cs typeface="B Nazanin" panose="00000400000000000000" pitchFamily="2" charset="-78"/>
            </a:endParaRPr>
          </a:p>
          <a:p>
            <a:pPr marL="285750" indent="-285750" algn="r" rtl="1">
              <a:buFont typeface="Arial" panose="020B0604020202020204" pitchFamily="34" charset="0"/>
              <a:buChar char="•"/>
            </a:pPr>
            <a:r>
              <a:rPr lang="fa-IR" dirty="0">
                <a:ln w="0"/>
                <a:effectLst>
                  <a:outerShdw blurRad="38100" dist="19050" dir="2700000" algn="tl" rotWithShape="0">
                    <a:schemeClr val="dk1">
                      <a:alpha val="40000"/>
                    </a:schemeClr>
                  </a:outerShdw>
                </a:effectLst>
                <a:cs typeface="B Nazanin" panose="00000400000000000000" pitchFamily="2" charset="-78"/>
              </a:rPr>
              <a:t>در دسترس نبودن اطلاعات استفاده‌شده در گذشته؛</a:t>
            </a:r>
            <a:endParaRPr lang="en-US" dirty="0">
              <a:ln w="0"/>
              <a:effectLst>
                <a:outerShdw blurRad="38100" dist="19050" dir="2700000" algn="tl" rotWithShape="0">
                  <a:schemeClr val="dk1">
                    <a:alpha val="40000"/>
                  </a:schemeClr>
                </a:outerShdw>
              </a:effectLst>
              <a:cs typeface="B Nazanin" panose="00000400000000000000" pitchFamily="2" charset="-78"/>
            </a:endParaRPr>
          </a:p>
          <a:p>
            <a:pPr marL="285750" indent="-285750" algn="r" rtl="1">
              <a:buFont typeface="Arial" panose="020B0604020202020204" pitchFamily="34" charset="0"/>
              <a:buChar char="•"/>
            </a:pPr>
            <a:r>
              <a:rPr lang="fa-IR" dirty="0">
                <a:ln w="0"/>
                <a:effectLst>
                  <a:outerShdw blurRad="38100" dist="19050" dir="2700000" algn="tl" rotWithShape="0">
                    <a:schemeClr val="dk1">
                      <a:alpha val="40000"/>
                    </a:schemeClr>
                  </a:outerShdw>
                </a:effectLst>
                <a:cs typeface="B Nazanin" panose="00000400000000000000" pitchFamily="2" charset="-78"/>
              </a:rPr>
              <a:t>بهبود تکنیکهای ارزشيابي؛ </a:t>
            </a:r>
            <a:endParaRPr lang="en-US" dirty="0">
              <a:ln w="0"/>
              <a:effectLst>
                <a:outerShdw blurRad="38100" dist="19050" dir="2700000" algn="tl" rotWithShape="0">
                  <a:schemeClr val="dk1">
                    <a:alpha val="40000"/>
                  </a:schemeClr>
                </a:outerShdw>
              </a:effectLst>
            </a:endParaRPr>
          </a:p>
          <a:p>
            <a:pPr marL="285750" lvl="0" indent="-285750" algn="r" rtl="1">
              <a:buFont typeface="Arial" panose="020B0604020202020204" pitchFamily="34" charset="0"/>
              <a:buChar char="•"/>
            </a:pPr>
            <a:r>
              <a:rPr lang="fa-IR" dirty="0">
                <a:ln w="0"/>
                <a:effectLst>
                  <a:outerShdw blurRad="38100" dist="19050" dir="2700000" algn="tl" rotWithShape="0">
                    <a:schemeClr val="dk1">
                      <a:alpha val="40000"/>
                    </a:schemeClr>
                  </a:outerShdw>
                </a:effectLst>
                <a:cs typeface="B Nazanin" panose="00000400000000000000" pitchFamily="2" charset="-78"/>
              </a:rPr>
              <a:t>شرایط بازار؛</a:t>
            </a:r>
            <a:endParaRPr lang="en-US" dirty="0">
              <a:ln w="0"/>
              <a:effectLst>
                <a:outerShdw blurRad="38100" dist="19050" dir="2700000" algn="tl" rotWithShape="0">
                  <a:schemeClr val="dk1">
                    <a:alpha val="40000"/>
                  </a:schemeClr>
                </a:outerShdw>
              </a:effectLst>
              <a:cs typeface="B Nazanin" panose="00000400000000000000" pitchFamily="2" charset="-78"/>
            </a:endParaRPr>
          </a:p>
        </p:txBody>
      </p:sp>
    </p:spTree>
    <p:extLst>
      <p:ext uri="{BB962C8B-B14F-4D97-AF65-F5344CB8AC3E}">
        <p14:creationId xmlns:p14="http://schemas.microsoft.com/office/powerpoint/2010/main" val="163494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C5F985C-2FAC-4C6D-864D-67AD35A23036}"/>
              </a:ext>
            </a:extLst>
          </p:cNvPr>
          <p:cNvSpPr txBox="1"/>
          <p:nvPr/>
        </p:nvSpPr>
        <p:spPr>
          <a:xfrm>
            <a:off x="9728470" y="1132088"/>
            <a:ext cx="1370248" cy="579839"/>
          </a:xfrm>
          <a:prstGeom prst="rect">
            <a:avLst/>
          </a:prstGeom>
          <a:noFill/>
        </p:spPr>
        <p:txBody>
          <a:bodyPr wrap="none" rtlCol="1">
            <a:spAutoFit/>
          </a:bodyPr>
          <a:lstStyle>
            <a:defPPr>
              <a:defRPr lang="en-US"/>
            </a:defPPr>
            <a:lvl1pPr>
              <a:defRPr sz="80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Bold" panose="02020803070505020304" pitchFamily="18" charset="0"/>
                <a:ea typeface="Calibri" panose="020F0502020204030204" pitchFamily="34" charset="0"/>
                <a:cs typeface="B Titr" panose="00000700000000000000" pitchFamily="2" charset="-78"/>
              </a:defRPr>
            </a:lvl1pPr>
          </a:lstStyle>
          <a:p>
            <a:pPr marL="504190" algn="ctr" rtl="1">
              <a:lnSpc>
                <a:spcPct val="84000"/>
              </a:lnSpc>
              <a:spcBef>
                <a:spcPts val="400"/>
              </a:spcBef>
            </a:pPr>
            <a:r>
              <a:rPr lang="fa-IR" sz="3600" dirty="0"/>
              <a:t>افشا</a:t>
            </a:r>
            <a:endParaRPr lang="en-US" sz="3600" dirty="0"/>
          </a:p>
        </p:txBody>
      </p:sp>
      <p:sp>
        <p:nvSpPr>
          <p:cNvPr id="7" name="TextBox 6">
            <a:extLst>
              <a:ext uri="{FF2B5EF4-FFF2-40B4-BE49-F238E27FC236}">
                <a16:creationId xmlns:a16="http://schemas.microsoft.com/office/drawing/2014/main" id="{27F4D7EE-1330-4C80-8FDF-A1A2122862AD}"/>
              </a:ext>
            </a:extLst>
          </p:cNvPr>
          <p:cNvSpPr txBox="1"/>
          <p:nvPr/>
        </p:nvSpPr>
        <p:spPr>
          <a:xfrm>
            <a:off x="995241" y="1873413"/>
            <a:ext cx="7437286" cy="3111173"/>
          </a:xfrm>
          <a:prstGeom prst="rect">
            <a:avLst/>
          </a:prstGeom>
          <a:noFill/>
        </p:spPr>
        <p:txBody>
          <a:bodyPr wrap="square">
            <a:spAutoFit/>
          </a:bodyPr>
          <a:lstStyle>
            <a:defPPr>
              <a:defRPr lang="en-US"/>
            </a:defPPr>
            <a:lvl1pPr marL="504190" indent="-504190" algn="justLow" rtl="1">
              <a:lnSpc>
                <a:spcPct val="77000"/>
              </a:lnSpc>
              <a:spcBef>
                <a:spcPts val="300"/>
              </a:spcBef>
              <a:buAutoNum type="arabicPeriod" startAt="5"/>
              <a:tabLst>
                <a:tab pos="504190" algn="l"/>
              </a:tabLst>
              <a:defRPr sz="20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pPr marL="0" indent="0">
              <a:buNone/>
            </a:pPr>
            <a:r>
              <a:rPr lang="fa-IR" sz="2400" dirty="0"/>
              <a:t>90.	واحد تجاری باید اطلاعاتی افشا کند که در ارزیابی هر دو مورد زیر، به استفاده‌کنندگان صورتهای مالی کمک کند:</a:t>
            </a:r>
          </a:p>
          <a:p>
            <a:pPr marL="0" indent="0">
              <a:buNone/>
            </a:pPr>
            <a:endParaRPr lang="en-US" sz="2400" i="1" dirty="0">
              <a:effectLst>
                <a:outerShdw blurRad="38100" dist="38100" dir="2700000" algn="tl">
                  <a:srgbClr val="000000">
                    <a:alpha val="43137"/>
                  </a:srgbClr>
                </a:outerShdw>
              </a:effectLst>
            </a:endParaRPr>
          </a:p>
          <a:p>
            <a:pPr marL="0" indent="0">
              <a:buNone/>
            </a:pPr>
            <a:r>
              <a:rPr lang="fa-IR" sz="2400" i="1" dirty="0">
                <a:effectLst>
                  <a:outerShdw blurRad="38100" dist="38100" dir="2700000" algn="tl">
                    <a:srgbClr val="000000">
                      <a:alpha val="43137"/>
                    </a:srgbClr>
                  </a:outerShdw>
                </a:effectLst>
              </a:rPr>
              <a:t>الف.	تکنیکهای ارزشيابي و داده‌های ورودی مورد استفاده برای اندازه‌گیری داراییها و بدهیهایی که پس از شناخت اولیه، در صورت وضعیت مالی بطور متناوب یا غیرمتناوب به ارزش منصفانه اندازه‌گیری می‌شود.</a:t>
            </a:r>
          </a:p>
          <a:p>
            <a:pPr marL="0" indent="0">
              <a:buNone/>
            </a:pPr>
            <a:endParaRPr lang="en-US" sz="2400" i="1" dirty="0">
              <a:effectLst>
                <a:outerShdw blurRad="38100" dist="38100" dir="2700000" algn="tl">
                  <a:srgbClr val="000000">
                    <a:alpha val="43137"/>
                  </a:srgbClr>
                </a:outerShdw>
              </a:effectLst>
            </a:endParaRPr>
          </a:p>
          <a:p>
            <a:pPr marL="0" indent="0">
              <a:buNone/>
            </a:pPr>
            <a:r>
              <a:rPr lang="fa-IR" sz="2400" i="1" dirty="0">
                <a:effectLst>
                  <a:outerShdw blurRad="38100" dist="38100" dir="2700000" algn="tl">
                    <a:srgbClr val="000000">
                      <a:alpha val="43137"/>
                    </a:srgbClr>
                  </a:outerShdw>
                </a:effectLst>
              </a:rPr>
              <a:t>ب.	در مورد اندازه‌گیری‌های متناوب ارزش منصفانه با استفاده از داده‌های ورودی غیرقابل مشاهده بااهمیت (سطح 3)، تأثیر اندازه‌گیری‌ها بر سود یا زیان دوره یا ساير اقلام سود و زیان جامع دوره. </a:t>
            </a:r>
            <a:endParaRPr lang="en-US" sz="2400" i="1" dirty="0">
              <a:effectLst>
                <a:outerShdw blurRad="38100" dist="38100" dir="2700000" algn="tl">
                  <a:srgbClr val="000000">
                    <a:alpha val="43137"/>
                  </a:srgbClr>
                </a:outerShdw>
              </a:effectLst>
            </a:endParaRPr>
          </a:p>
        </p:txBody>
      </p:sp>
      <p:pic>
        <p:nvPicPr>
          <p:cNvPr id="8" name="Picture 7" descr="C:\Program Files\Microsoft Office\MEDIA\CAGCAT10\j0301252.wmf">
            <a:extLst>
              <a:ext uri="{FF2B5EF4-FFF2-40B4-BE49-F238E27FC236}">
                <a16:creationId xmlns:a16="http://schemas.microsoft.com/office/drawing/2014/main" id="{3D69E9E4-826D-41C2-BFF0-6AD001E8B2B1}"/>
              </a:ext>
            </a:extLst>
          </p:cNvPr>
          <p:cNvPicPr>
            <a:picLocks noChangeAspect="1" noChangeArrowheads="1"/>
          </p:cNvPicPr>
          <p:nvPr/>
        </p:nvPicPr>
        <p:blipFill>
          <a:blip r:embed="rId2" cstate="print"/>
          <a:srcRect/>
          <a:stretch>
            <a:fillRect/>
          </a:stretch>
        </p:blipFill>
        <p:spPr bwMode="auto">
          <a:xfrm>
            <a:off x="8432527" y="3537758"/>
            <a:ext cx="3236059" cy="2767349"/>
          </a:xfrm>
          <a:prstGeom prst="rect">
            <a:avLst/>
          </a:prstGeom>
          <a:noFill/>
          <a:ln w="9525">
            <a:noFill/>
            <a:miter lim="800000"/>
            <a:headEnd/>
            <a:tailEnd/>
          </a:ln>
        </p:spPr>
      </p:pic>
    </p:spTree>
    <p:extLst>
      <p:ext uri="{BB962C8B-B14F-4D97-AF65-F5344CB8AC3E}">
        <p14:creationId xmlns:p14="http://schemas.microsoft.com/office/powerpoint/2010/main" val="450943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3E4F5B-8268-489C-B9A4-3EC644AB1840}"/>
              </a:ext>
            </a:extLst>
          </p:cNvPr>
          <p:cNvSpPr txBox="1"/>
          <p:nvPr/>
        </p:nvSpPr>
        <p:spPr>
          <a:xfrm>
            <a:off x="1275908" y="970707"/>
            <a:ext cx="9994603" cy="2296526"/>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4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91.	واحد تجاری برای دستیابی به اهداف مندرج در بند 90، باید تمام موارد زیر را در نظر بگیرد:</a:t>
            </a:r>
            <a:endParaRPr lang="en-US" dirty="0"/>
          </a:p>
          <a:p>
            <a:r>
              <a:rPr lang="fa-IR" i="1" dirty="0">
                <a:effectLst>
                  <a:outerShdw blurRad="38100" dist="38100" dir="2700000" algn="tl">
                    <a:srgbClr val="000000">
                      <a:alpha val="43137"/>
                    </a:srgbClr>
                  </a:outerShdw>
                </a:effectLst>
              </a:rPr>
              <a:t>الف.	سطح جزئیات لازم برای رعایت الزامات افشا؛</a:t>
            </a:r>
            <a:endParaRPr lang="en-US" i="1" dirty="0">
              <a:effectLst>
                <a:outerShdw blurRad="38100" dist="38100" dir="2700000" algn="tl">
                  <a:srgbClr val="000000">
                    <a:alpha val="43137"/>
                  </a:srgbClr>
                </a:outerShdw>
              </a:effectLst>
            </a:endParaRPr>
          </a:p>
          <a:p>
            <a:r>
              <a:rPr lang="fa-IR" i="1" dirty="0">
                <a:effectLst>
                  <a:outerShdw blurRad="38100" dist="38100" dir="2700000" algn="tl">
                    <a:srgbClr val="000000">
                      <a:alpha val="43137"/>
                    </a:srgbClr>
                  </a:outerShdw>
                </a:effectLst>
              </a:rPr>
              <a:t>ب.	میزان تأکید بر هر یک از الزامات مختلف؛</a:t>
            </a:r>
            <a:endParaRPr lang="en-US" i="1" dirty="0">
              <a:effectLst>
                <a:outerShdw blurRad="38100" dist="38100" dir="2700000" algn="tl">
                  <a:srgbClr val="000000">
                    <a:alpha val="43137"/>
                  </a:srgbClr>
                </a:outerShdw>
              </a:effectLst>
            </a:endParaRPr>
          </a:p>
          <a:p>
            <a:r>
              <a:rPr lang="fa-IR" i="1" dirty="0">
                <a:effectLst>
                  <a:outerShdw blurRad="38100" dist="38100" dir="2700000" algn="tl">
                    <a:srgbClr val="000000">
                      <a:alpha val="43137"/>
                    </a:srgbClr>
                  </a:outerShdw>
                </a:effectLst>
              </a:rPr>
              <a:t>پ.	میزان تجمیع یا تفكيك مورد نظر؛ و</a:t>
            </a:r>
            <a:endParaRPr lang="en-US" i="1" dirty="0">
              <a:effectLst>
                <a:outerShdw blurRad="38100" dist="38100" dir="2700000" algn="tl">
                  <a:srgbClr val="000000">
                    <a:alpha val="43137"/>
                  </a:srgbClr>
                </a:outerShdw>
              </a:effectLst>
            </a:endParaRPr>
          </a:p>
          <a:p>
            <a:r>
              <a:rPr lang="fa-IR" i="1" dirty="0">
                <a:effectLst>
                  <a:outerShdw blurRad="38100" dist="38100" dir="2700000" algn="tl">
                    <a:srgbClr val="000000">
                      <a:alpha val="43137"/>
                    </a:srgbClr>
                  </a:outerShdw>
                </a:effectLst>
              </a:rPr>
              <a:t>ت.	اینکه استفاده‌کنندگان صورتهای مالی، برای ارزیابی اطلاعات کمّی افشاشده، به اطلاعات بیشتر نیاز دارند یا خیر. </a:t>
            </a:r>
            <a:endParaRPr lang="en-US" i="1" dirty="0">
              <a:effectLst>
                <a:outerShdw blurRad="38100" dist="38100" dir="2700000" algn="tl">
                  <a:srgbClr val="000000">
                    <a:alpha val="43137"/>
                  </a:srgbClr>
                </a:outerShdw>
              </a:effectLst>
            </a:endParaRPr>
          </a:p>
          <a:p>
            <a:r>
              <a:rPr lang="fa-IR" dirty="0"/>
              <a:t>	</a:t>
            </a:r>
            <a:endParaRPr lang="en-US" dirty="0"/>
          </a:p>
        </p:txBody>
      </p:sp>
      <p:pic>
        <p:nvPicPr>
          <p:cNvPr id="4" name="Picture 3">
            <a:extLst>
              <a:ext uri="{FF2B5EF4-FFF2-40B4-BE49-F238E27FC236}">
                <a16:creationId xmlns:a16="http://schemas.microsoft.com/office/drawing/2014/main" id="{06B56E4A-092C-4AC8-A9BB-FE412F31C9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1931" y="3972648"/>
            <a:ext cx="3061368" cy="1914645"/>
          </a:xfrm>
          <a:prstGeom prst="ellipse">
            <a:avLst/>
          </a:prstGeom>
          <a:ln>
            <a:noFill/>
          </a:ln>
          <a:effectLst>
            <a:softEdge rad="112500"/>
          </a:effectLst>
        </p:spPr>
      </p:pic>
      <p:sp>
        <p:nvSpPr>
          <p:cNvPr id="5" name="Footer Placeholder 2">
            <a:extLst>
              <a:ext uri="{FF2B5EF4-FFF2-40B4-BE49-F238E27FC236}">
                <a16:creationId xmlns:a16="http://schemas.microsoft.com/office/drawing/2014/main" id="{7568699E-D111-415B-BC31-58B603C6F343}"/>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1476161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7B4124-BE68-49A9-9B9D-8633AEDC1093}"/>
              </a:ext>
            </a:extLst>
          </p:cNvPr>
          <p:cNvSpPr txBox="1"/>
          <p:nvPr/>
        </p:nvSpPr>
        <p:spPr>
          <a:xfrm>
            <a:off x="861237" y="707101"/>
            <a:ext cx="10196623" cy="4325608"/>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4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 </a:t>
            </a:r>
            <a:endParaRPr lang="en-US" dirty="0"/>
          </a:p>
          <a:p>
            <a:r>
              <a:rPr lang="fa-IR" dirty="0"/>
              <a:t>93.	واحد تجاری باید طبقه‌های مناسب داراییها و بدهیها را بر مبنای موارد زیر تعیین کند:</a:t>
            </a:r>
          </a:p>
          <a:p>
            <a:endParaRPr lang="en-US" dirty="0"/>
          </a:p>
          <a:p>
            <a:r>
              <a:rPr lang="fa-IR" i="1" dirty="0">
                <a:effectLst>
                  <a:outerShdw blurRad="38100" dist="38100" dir="2700000" algn="tl">
                    <a:srgbClr val="000000">
                      <a:alpha val="43137"/>
                    </a:srgbClr>
                  </a:outerShdw>
                </a:effectLst>
              </a:rPr>
              <a:t>الف.	ماهیت، ویژگیها و ريسكهاي دارایی یا بدهی؛ و</a:t>
            </a:r>
            <a:endParaRPr lang="en-US" i="1" dirty="0">
              <a:effectLst>
                <a:outerShdw blurRad="38100" dist="38100" dir="2700000" algn="tl">
                  <a:srgbClr val="000000">
                    <a:alpha val="43137"/>
                  </a:srgbClr>
                </a:outerShdw>
              </a:effectLst>
            </a:endParaRPr>
          </a:p>
          <a:p>
            <a:r>
              <a:rPr lang="fa-IR" i="1" dirty="0">
                <a:effectLst>
                  <a:outerShdw blurRad="38100" dist="38100" dir="2700000" algn="tl">
                    <a:srgbClr val="000000">
                      <a:alpha val="43137"/>
                    </a:srgbClr>
                  </a:outerShdw>
                </a:effectLst>
              </a:rPr>
              <a:t>ب.	سطحي از سلسله مراتب ارزش منصفانه که اندازه‌گیری ارزش منصفانه در آن سطح طبقه‌بندی می‌‌شود.</a:t>
            </a:r>
          </a:p>
          <a:p>
            <a:endParaRPr lang="en-US" dirty="0"/>
          </a:p>
          <a:p>
            <a:r>
              <a:rPr lang="fa-IR" dirty="0"/>
              <a:t>	تعداد طبقه‌های بیشتر ممکن است برای اندازه‌گیری ارزش منصفانه طبقه‌بندي‌شده در سطح 3 سلسله مراتب ارزش منصفانه ضرورت یابد، زیرا درجه عدم اطمینان و ذهنی بودن اين اندازه‌گیریها بیشتر است. تعیین طبقه‌های مناسب داراییها و بدهیها که در مورد آنها اندازه‌گیریهای ارزش منصفانه باید افشا شود، مستلزم قضاوت است. یک طبقه از داراییها و بدهیها در مقایسه با اقلام اصلی ارائه‌شده در صورت وضعیت مالی، اغلب مستلزم تفکیک بیشتر است. با وجود اين، واحد تجاری براي تطبيق با اقلام اصلی ارائه‌شده در صورت وضعیت مالی باید اطلاعات کافی را ارائه كند. چنانچه استاندارد حسابداری دیگری، طبقه‌ای را برای یک دارایی یا یک بدهی مشخص کند، در صورتي كه آن طبقه الزامات اين بند را احراز نماید، واحد تجاری ممکن است برای ارائه الزامات افشاي این استاندارد، از آن طبقه استفاده کند.</a:t>
            </a:r>
            <a:endParaRPr lang="en-US" dirty="0"/>
          </a:p>
        </p:txBody>
      </p:sp>
    </p:spTree>
    <p:extLst>
      <p:ext uri="{BB962C8B-B14F-4D97-AF65-F5344CB8AC3E}">
        <p14:creationId xmlns:p14="http://schemas.microsoft.com/office/powerpoint/2010/main" val="3027106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9433" y="707237"/>
            <a:ext cx="2751310" cy="631112"/>
          </a:xfrm>
        </p:spPr>
        <p:txBody>
          <a:bodyPr>
            <a:noAutofit/>
          </a:bodyPr>
          <a:lstStyle/>
          <a:p>
            <a:pPr algn="r"/>
            <a:r>
              <a:rPr lang="fa-IR" sz="2400" dirty="0">
                <a:cs typeface="B Nazanin" panose="00000400000000000000" pitchFamily="2" charset="-78"/>
              </a:rPr>
              <a:t>فهرست مندرجات</a:t>
            </a:r>
            <a:endParaRPr lang="en-US" sz="2400" dirty="0">
              <a:cs typeface="B Nazanin" panose="00000400000000000000" pitchFamily="2" charset="-78"/>
            </a:endParaRPr>
          </a:p>
        </p:txBody>
      </p:sp>
      <p:sp>
        <p:nvSpPr>
          <p:cNvPr id="3" name="Content Placeholder 2"/>
          <p:cNvSpPr>
            <a:spLocks noGrp="1"/>
          </p:cNvSpPr>
          <p:nvPr>
            <p:ph idx="1"/>
          </p:nvPr>
        </p:nvSpPr>
        <p:spPr>
          <a:xfrm>
            <a:off x="3255192" y="1338349"/>
            <a:ext cx="8157980" cy="4696691"/>
          </a:xfrm>
        </p:spPr>
        <p:txBody>
          <a:bodyPr>
            <a:noAutofit/>
          </a:bodyPr>
          <a:lstStyle/>
          <a:p>
            <a:pPr algn="r" rtl="1"/>
            <a:r>
              <a:rPr lang="fa-IR" sz="1600" dirty="0">
                <a:cs typeface="B Nazanin" panose="00000400000000000000" pitchFamily="2" charset="-78"/>
              </a:rPr>
              <a:t>مقدمه</a:t>
            </a:r>
          </a:p>
          <a:p>
            <a:pPr algn="r" rtl="1"/>
            <a:r>
              <a:rPr lang="fa-IR" sz="1600" dirty="0">
                <a:cs typeface="B Nazanin" panose="00000400000000000000" pitchFamily="2" charset="-78"/>
              </a:rPr>
              <a:t>هدف</a:t>
            </a:r>
          </a:p>
          <a:p>
            <a:pPr algn="r" rtl="1"/>
            <a:r>
              <a:rPr lang="fa-IR" sz="1600" dirty="0">
                <a:cs typeface="B Nazanin" panose="00000400000000000000" pitchFamily="2" charset="-78"/>
              </a:rPr>
              <a:t>تعریف ارزش منصفانه</a:t>
            </a:r>
          </a:p>
          <a:p>
            <a:pPr algn="r" rtl="1"/>
            <a:r>
              <a:rPr lang="fa-IR" sz="1600" dirty="0">
                <a:cs typeface="B Nazanin" panose="00000400000000000000" pitchFamily="2" charset="-78"/>
              </a:rPr>
              <a:t>دارایی یا بدهی </a:t>
            </a:r>
          </a:p>
          <a:p>
            <a:pPr algn="r" rtl="1"/>
            <a:r>
              <a:rPr lang="fa-IR" sz="1600" dirty="0">
                <a:cs typeface="B Nazanin" panose="00000400000000000000" pitchFamily="2" charset="-78"/>
              </a:rPr>
              <a:t>معامله</a:t>
            </a:r>
          </a:p>
          <a:p>
            <a:pPr algn="r" rtl="1"/>
            <a:r>
              <a:rPr lang="fa-IR" sz="1600" dirty="0">
                <a:cs typeface="B Nazanin" panose="00000400000000000000" pitchFamily="2" charset="-78"/>
              </a:rPr>
              <a:t>فعالان بازار</a:t>
            </a:r>
          </a:p>
          <a:p>
            <a:pPr algn="r" rtl="1"/>
            <a:r>
              <a:rPr lang="fa-IR" sz="1600" dirty="0">
                <a:cs typeface="B Nazanin" panose="00000400000000000000" pitchFamily="2" charset="-78"/>
              </a:rPr>
              <a:t>کاربرد در مورد دارایی های </a:t>
            </a:r>
            <a:r>
              <a:rPr lang="fa-IR" sz="1600">
                <a:cs typeface="B Nazanin" panose="00000400000000000000" pitchFamily="2" charset="-78"/>
              </a:rPr>
              <a:t>غیر مالی</a:t>
            </a:r>
            <a:endParaRPr lang="fa-IR" sz="1600" dirty="0">
              <a:cs typeface="B Nazanin" panose="00000400000000000000" pitchFamily="2" charset="-78"/>
            </a:endParaRPr>
          </a:p>
          <a:p>
            <a:pPr algn="r" rtl="1"/>
            <a:r>
              <a:rPr lang="fa-IR" sz="1600" dirty="0">
                <a:cs typeface="B Nazanin" panose="00000400000000000000" pitchFamily="2" charset="-78"/>
              </a:rPr>
              <a:t>تکنیک های ارزشیابی</a:t>
            </a:r>
          </a:p>
          <a:p>
            <a:pPr algn="r" rtl="1"/>
            <a:r>
              <a:rPr lang="fa-IR" sz="1600" dirty="0">
                <a:cs typeface="B Nazanin" panose="00000400000000000000" pitchFamily="2" charset="-78"/>
              </a:rPr>
              <a:t>افشا</a:t>
            </a:r>
          </a:p>
          <a:p>
            <a:pPr algn="r" rtl="1"/>
            <a:r>
              <a:rPr lang="fa-IR" sz="1600" dirty="0">
                <a:cs typeface="B Nazanin" panose="00000400000000000000" pitchFamily="2" charset="-78"/>
              </a:rPr>
              <a:t>تاریخ اجرا</a:t>
            </a:r>
          </a:p>
          <a:p>
            <a:pPr algn="r" rtl="1"/>
            <a:r>
              <a:rPr lang="fa-IR" sz="1600" dirty="0">
                <a:cs typeface="B Nazanin" panose="00000400000000000000" pitchFamily="2" charset="-78"/>
              </a:rPr>
              <a:t>مطابقت با استانداردهای بین المللی گزارشگری مالی</a:t>
            </a:r>
          </a:p>
          <a:p>
            <a:pPr marL="0" indent="0" algn="r" rtl="1">
              <a:buNone/>
            </a:pPr>
            <a:endParaRPr lang="fa-IR" sz="1600" dirty="0">
              <a:cs typeface="B Nazanin" panose="00000400000000000000" pitchFamily="2" charset="-78"/>
            </a:endParaRPr>
          </a:p>
        </p:txBody>
      </p:sp>
    </p:spTree>
    <p:extLst>
      <p:ext uri="{BB962C8B-B14F-4D97-AF65-F5344CB8AC3E}">
        <p14:creationId xmlns:p14="http://schemas.microsoft.com/office/powerpoint/2010/main" val="3324751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6C7EF0-632B-4A69-9201-821EC864B699}"/>
              </a:ext>
            </a:extLst>
          </p:cNvPr>
          <p:cNvSpPr txBox="1"/>
          <p:nvPr/>
        </p:nvSpPr>
        <p:spPr>
          <a:xfrm>
            <a:off x="914400" y="1614853"/>
            <a:ext cx="10146117" cy="2911246"/>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ب2.	هدف از اندازه‌گیری ارزش منصفانه، برآورد قیمتی است که بر اساس آن، معامله‌اي نظام‌مند براي فروش دارایی یا انتقال بدهی بین فعالان بازار در تاریخ اندازه‌گیری در شرایط جاری بازار انجام مي‌شود. اندازه‌گیری ارزش منصفانه واحد تجاری را ملزم به تعیین تمام موارد زیر می‌کند:</a:t>
            </a:r>
          </a:p>
          <a:p>
            <a:endParaRPr lang="en-US" dirty="0"/>
          </a:p>
          <a:p>
            <a:r>
              <a:rPr lang="fa-IR" dirty="0"/>
              <a:t>الف.	دارایی یا بدهی مشخصی که موضوع اندازه‌گیری است</a:t>
            </a:r>
            <a:endParaRPr lang="en-US" dirty="0"/>
          </a:p>
          <a:p>
            <a:r>
              <a:rPr lang="fa-IR" dirty="0"/>
              <a:t>ب.	در مورد یک دارایی غیرمالی، پیش‌فرض ارزشيابي که برای اندازه‌گیری مناسب است</a:t>
            </a:r>
            <a:endParaRPr lang="en-US" dirty="0"/>
          </a:p>
          <a:p>
            <a:r>
              <a:rPr lang="fa-IR" dirty="0"/>
              <a:t>پ.	بازار اصلی (یا بازار دارای بیشترین مزایا) دارایی یا بدهی.</a:t>
            </a:r>
            <a:endParaRPr lang="en-US" dirty="0"/>
          </a:p>
          <a:p>
            <a:r>
              <a:rPr lang="fa-IR" dirty="0"/>
              <a:t>ت.	تکنیک (يا تکنیکهای) ارزشيابي مناسب برای اندازه‌گیری، با در نظر گرفتن قابليت دسترسی به داده‌های مورد استفاده برای ایجاد داده‌های ورودی که مفروضات مورد استفاده فعالان بازار هنگام قیمت‌گذاری دارایی یا بدهی و سطحی از سلسله مراتب ارزش منصفانه که داده‌های ورودی در آن سطح طبقه‌بندی می‌شوند را منعکس می‌کند.</a:t>
            </a:r>
            <a:endParaRPr lang="en-US" dirty="0"/>
          </a:p>
        </p:txBody>
      </p:sp>
      <p:sp>
        <p:nvSpPr>
          <p:cNvPr id="5" name="TextBox 4">
            <a:extLst>
              <a:ext uri="{FF2B5EF4-FFF2-40B4-BE49-F238E27FC236}">
                <a16:creationId xmlns:a16="http://schemas.microsoft.com/office/drawing/2014/main" id="{5D8CF081-48BC-409B-B4EE-842413F87B6E}"/>
              </a:ext>
            </a:extLst>
          </p:cNvPr>
          <p:cNvSpPr txBox="1"/>
          <p:nvPr/>
        </p:nvSpPr>
        <p:spPr>
          <a:xfrm>
            <a:off x="5526272" y="745193"/>
            <a:ext cx="6097772" cy="417294"/>
          </a:xfrm>
          <a:prstGeom prst="rect">
            <a:avLst/>
          </a:prstGeom>
          <a:noFill/>
        </p:spPr>
        <p:txBody>
          <a:bodyPr wrap="square" rtlCol="1">
            <a:spAutoFit/>
          </a:bodyPr>
          <a:lstStyle>
            <a:defPPr>
              <a:defRPr lang="en-US"/>
            </a:defPPr>
            <a:lvl1pPr marL="504190" algn="r" rtl="1">
              <a:lnSpc>
                <a:spcPct val="84000"/>
              </a:lnSpc>
              <a:spcBef>
                <a:spcPts val="400"/>
              </a:spcBef>
              <a:defRPr sz="2400" b="1" spc="-20">
                <a:ln w="12700">
                  <a:solidFill>
                    <a:schemeClr val="accent3">
                      <a:lumMod val="50000"/>
                    </a:schemeClr>
                  </a:solidFill>
                  <a:prstDash val="solid"/>
                </a:ln>
                <a:pattFill prst="narHorz">
                  <a:fgClr>
                    <a:schemeClr val="accent3"/>
                  </a:fgClr>
                  <a:bgClr>
                    <a:schemeClr val="accent3">
                      <a:lumMod val="40000"/>
                      <a:lumOff val="60000"/>
                    </a:schemeClr>
                  </a:bgClr>
                </a:pattFill>
                <a:effectLst/>
                <a:latin typeface="B Titr" panose="00000700000000000000" pitchFamily="2" charset="-78"/>
                <a:ea typeface="Times New Roman" panose="02020603050405020304" pitchFamily="18" charset="0"/>
                <a:cs typeface="B Titr" panose="00000700000000000000" pitchFamily="2" charset="-78"/>
              </a:defRPr>
            </a:lvl1pPr>
          </a:lstStyle>
          <a:p>
            <a:r>
              <a:rPr lang="fa-IR" dirty="0"/>
              <a:t>رويكرد اندازه‌گیری ارزش منصفانه</a:t>
            </a:r>
            <a:endParaRPr lang="en-US" dirty="0"/>
          </a:p>
        </p:txBody>
      </p:sp>
      <p:sp>
        <p:nvSpPr>
          <p:cNvPr id="4" name="Footer Placeholder 2">
            <a:extLst>
              <a:ext uri="{FF2B5EF4-FFF2-40B4-BE49-F238E27FC236}">
                <a16:creationId xmlns:a16="http://schemas.microsoft.com/office/drawing/2014/main" id="{542D444B-7495-44D3-9EB1-C1EF66799EE1}"/>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611118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357683-779C-464B-BE6D-10717B6803D0}"/>
              </a:ext>
            </a:extLst>
          </p:cNvPr>
          <p:cNvSpPr txBox="1"/>
          <p:nvPr/>
        </p:nvSpPr>
        <p:spPr>
          <a:xfrm>
            <a:off x="531629" y="1258149"/>
            <a:ext cx="11068494" cy="2312877"/>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ب3.	تأثير پیش‌فرض ارزشيابي هنگام اندازه‌گیری ارزش منصفانه دارایی غیرمالی که در ترکیب با سایر داراییها به عنوان یک گروه (پس از نصب یا سایر شیوه‌های آماده‌سازی برای استفاده) یا در ترکیب با سایر داراییها و بدهیها (برای مثال، یک فعاليت تجاري) استفاده می‌شود، بستگی به شرایط دارد. براي مثال:</a:t>
            </a:r>
          </a:p>
          <a:p>
            <a:endParaRPr lang="en-US" dirty="0"/>
          </a:p>
          <a:p>
            <a:r>
              <a:rPr lang="fa-IR" dirty="0"/>
              <a:t>الف. یک  دارایی، صرف‌نظر از اینکه بطور مستقل یا در ترکیب با سایر داراییها یا در ترکیب با سایر داراییها و بدهیها مورد استفاده قرار ‌گيرد، ارزش منصفانه آن ممکن است یکسان باشد. </a:t>
            </a:r>
            <a:endParaRPr lang="en-US" dirty="0"/>
          </a:p>
          <a:p>
            <a:r>
              <a:rPr lang="fa-IR" dirty="0"/>
              <a:t>ب. استفاده از یک دارایی در ترکیب با سایر داراییها یا در ترکیب با سایر داراییها و بدهیها ممکن است از طریق تعدیل ارزش آن دارایی، در صورت استفاده بطور مستقل، در اندازه‌گیری ارزش منصفانه لحاظ شود. </a:t>
            </a:r>
            <a:endParaRPr lang="en-US" dirty="0"/>
          </a:p>
        </p:txBody>
      </p:sp>
      <p:sp>
        <p:nvSpPr>
          <p:cNvPr id="5" name="TextBox 4">
            <a:extLst>
              <a:ext uri="{FF2B5EF4-FFF2-40B4-BE49-F238E27FC236}">
                <a16:creationId xmlns:a16="http://schemas.microsoft.com/office/drawing/2014/main" id="{65FB395C-43BA-4D6C-89CB-BDD5382B4C66}"/>
              </a:ext>
            </a:extLst>
          </p:cNvPr>
          <p:cNvSpPr txBox="1"/>
          <p:nvPr/>
        </p:nvSpPr>
        <p:spPr>
          <a:xfrm>
            <a:off x="3413051" y="564439"/>
            <a:ext cx="7953154" cy="417294"/>
          </a:xfrm>
          <a:prstGeom prst="rect">
            <a:avLst/>
          </a:prstGeom>
          <a:noFill/>
        </p:spPr>
        <p:txBody>
          <a:bodyPr wrap="square" rtlCol="1">
            <a:spAutoFit/>
          </a:bodyPr>
          <a:lstStyle>
            <a:defPPr>
              <a:defRPr lang="en-US"/>
            </a:defPPr>
            <a:lvl1pPr marL="504190" algn="r" rtl="1">
              <a:lnSpc>
                <a:spcPct val="84000"/>
              </a:lnSpc>
              <a:spcBef>
                <a:spcPts val="400"/>
              </a:spcBef>
              <a:defRPr sz="2400" b="1" spc="-20">
                <a:ln w="12700">
                  <a:solidFill>
                    <a:schemeClr val="accent3">
                      <a:lumMod val="50000"/>
                    </a:schemeClr>
                  </a:solidFill>
                  <a:prstDash val="solid"/>
                </a:ln>
                <a:pattFill prst="narHorz">
                  <a:fgClr>
                    <a:schemeClr val="accent3"/>
                  </a:fgClr>
                  <a:bgClr>
                    <a:schemeClr val="accent3">
                      <a:lumMod val="40000"/>
                      <a:lumOff val="60000"/>
                    </a:schemeClr>
                  </a:bgClr>
                </a:pattFill>
                <a:effectLst/>
                <a:latin typeface="B Titr" panose="00000700000000000000" pitchFamily="2" charset="-78"/>
                <a:ea typeface="Times New Roman" panose="02020603050405020304" pitchFamily="18" charset="0"/>
                <a:cs typeface="B Titr" panose="00000700000000000000" pitchFamily="2" charset="-78"/>
              </a:defRPr>
            </a:lvl1pPr>
          </a:lstStyle>
          <a:p>
            <a:r>
              <a:rPr lang="fa-IR" dirty="0"/>
              <a:t>پیش‌فرض ارزشيابي برای داراییهای غیرمالی (بندهای 31 تا </a:t>
            </a:r>
            <a:r>
              <a:rPr lang="fa-IR"/>
              <a:t>33)</a:t>
            </a:r>
            <a:endParaRPr lang="en-US" dirty="0"/>
          </a:p>
        </p:txBody>
      </p:sp>
    </p:spTree>
    <p:extLst>
      <p:ext uri="{BB962C8B-B14F-4D97-AF65-F5344CB8AC3E}">
        <p14:creationId xmlns:p14="http://schemas.microsoft.com/office/powerpoint/2010/main" val="259055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357683-779C-464B-BE6D-10717B6803D0}"/>
              </a:ext>
            </a:extLst>
          </p:cNvPr>
          <p:cNvSpPr txBox="1"/>
          <p:nvPr/>
        </p:nvSpPr>
        <p:spPr>
          <a:xfrm>
            <a:off x="648586" y="790316"/>
            <a:ext cx="10834577" cy="2312877"/>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پ.استفاده از یک دارایی در ترکیب با سایر داراییها یا در ترکیب با سایر داراییها و بدهیها ممکن است از طریق مفروضات مورد استفاده فعالان بازار برای اندازه‌گیری ارزش منصفانه آن دارایی، در اندازه‌گیری ارزش منصفانه لحاظ شود. </a:t>
            </a:r>
            <a:endParaRPr lang="en-US" dirty="0"/>
          </a:p>
          <a:p>
            <a:r>
              <a:rPr lang="fa-IR" dirty="0"/>
              <a:t>ت.استفاده از یک دارایی در ترکیب با سایر داراییها یا در ترکیب با سایر داراییها و بدهیها ممکن است در تکنیک ارزشيابي مورد استفاده برای اندازه‌گیری ارزش منصفانه آن دارایی لحاظ شود.</a:t>
            </a:r>
          </a:p>
          <a:p>
            <a:endParaRPr lang="en-US" dirty="0"/>
          </a:p>
          <a:p>
            <a:r>
              <a:rPr lang="fa-IR" dirty="0"/>
              <a:t>ث. در وضعیتهای محدودتر، هنگامی که واحد تجاری از یک دارایی موجود در گروهی از داراییها استفاده می‌کند، واحد تجاری ممکن است با تخصيص ارزش منصفانه گروه داراییها به هر یک از داراییهای آن گروه، دارايي مزبور را به مبلغی نزدیک به ارزش منصفانه آن اندازه‌گيري كند</a:t>
            </a:r>
            <a:endParaRPr lang="en-US" dirty="0"/>
          </a:p>
        </p:txBody>
      </p:sp>
    </p:spTree>
    <p:extLst>
      <p:ext uri="{BB962C8B-B14F-4D97-AF65-F5344CB8AC3E}">
        <p14:creationId xmlns:p14="http://schemas.microsoft.com/office/powerpoint/2010/main" val="2916332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9DC33F-B4CB-4AE8-A2E0-F6E8A931B164}"/>
              </a:ext>
            </a:extLst>
          </p:cNvPr>
          <p:cNvSpPr txBox="1"/>
          <p:nvPr/>
        </p:nvSpPr>
        <p:spPr>
          <a:xfrm>
            <a:off x="577703" y="1300696"/>
            <a:ext cx="11036594" cy="4703660"/>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ب4.	واحد تجاری هنگام تعیین اینکه ارزش منصفانه در شناخت اولیه با قيمت معامله برابر است یا خیر، باید عوامل مختص به آن معامله و عوامل مختص به آن دارایی یا بدهی را در نظر بگیرد. برای مثال، در صورت وجود هر یک از شرایط زیر، قيمت معامله ممکن است معرف ارزش منصفانه دارایی یا بدهی در شناخت اولیه نباشد:</a:t>
            </a:r>
          </a:p>
          <a:p>
            <a:r>
              <a:rPr lang="fa-IR" dirty="0"/>
              <a:t>الف. معامله بین اشخاص وابسته باشد، اگرچه، در صورتی که واحد تجاري شواهدي داشته باشد كه معامله با اشخاص وابسته در شرايط بازار انجام شده است، قيمت در معامله با اشخاص وابسته ممکن است به عنوان یک داده‌ ورودی در اندازه‌گیری ارزش منصفانه مورد استفاده قرار گيرد.</a:t>
            </a:r>
          </a:p>
          <a:p>
            <a:r>
              <a:rPr lang="fa-IR" dirty="0"/>
              <a:t>ب. معامله به اجبار انجام شود یا فروشنده مجبور به پذيرش قيمت معامله باشد. اين موضوع ممكن است در شرایطی مصداق داشته باشد كه فروشنده با مشکلات مالی مواجه است.</a:t>
            </a:r>
          </a:p>
          <a:p>
            <a:r>
              <a:rPr lang="fa-IR" dirty="0"/>
              <a:t>پ. واحد حساب لحاظ‌شده در تعیین قیمت معامله با واحد حساب دارايي يا بدهي اندازه‌گیری‌شده به ارزش منصفانه متفاوت باشد. اين موضوع ممكن است در شرایطی مصداق داشته باشد که دارایی یا بدهی اندازه‌گیری‌شده به ارزش منصفانه، تنها یکی از عناصر معامله باشد (براي مثال، در یک ترکیب تجاری) که در این صورت، معامله دربردارنده حقوق و امتیازات اظهارنشده‌ای است که طبق استاندارد حسابداری دیگری، جداگانه اندازه‌گیری می‌شود یا قيمت معامله شامل مخارج معامله است.</a:t>
            </a:r>
          </a:p>
          <a:p>
            <a:r>
              <a:rPr lang="fa-IR" dirty="0"/>
              <a:t>ت. بازاری که معامله در آن انجام می‌شود، از بازار اصلی (یا بازار دارای بیشترین مزایا) متفاوت باشد. اين موضوع ممكن است در شرایطی مصداق داشته باشد که واحد تجاری، معامله‌گری باشد که در بازار خرده‌فروشی با مشتریان معامله مي‌كند، اما بازار اصلی (یا بازار دارای بیشترین مزایا) برای معامله خروجي با سایر معامله‌گران، بازار معامله‌گری باشد که در این صورت ممكن است اين بازارها متفاوت باشند.</a:t>
            </a:r>
            <a:endParaRPr lang="en-US" dirty="0"/>
          </a:p>
        </p:txBody>
      </p:sp>
      <p:sp>
        <p:nvSpPr>
          <p:cNvPr id="5" name="TextBox 4">
            <a:extLst>
              <a:ext uri="{FF2B5EF4-FFF2-40B4-BE49-F238E27FC236}">
                <a16:creationId xmlns:a16="http://schemas.microsoft.com/office/drawing/2014/main" id="{B4088FE5-44BA-458A-81BA-63B3DB03DC8F}"/>
              </a:ext>
            </a:extLst>
          </p:cNvPr>
          <p:cNvSpPr txBox="1"/>
          <p:nvPr/>
        </p:nvSpPr>
        <p:spPr>
          <a:xfrm>
            <a:off x="5675127" y="658081"/>
            <a:ext cx="6097772" cy="417294"/>
          </a:xfrm>
          <a:prstGeom prst="rect">
            <a:avLst/>
          </a:prstGeom>
          <a:noFill/>
        </p:spPr>
        <p:txBody>
          <a:bodyPr wrap="square" rtlCol="1">
            <a:spAutoFit/>
          </a:bodyPr>
          <a:lstStyle>
            <a:defPPr>
              <a:defRPr lang="en-US"/>
            </a:defPPr>
            <a:lvl1pPr marL="504190" algn="r" rtl="1">
              <a:lnSpc>
                <a:spcPct val="84000"/>
              </a:lnSpc>
              <a:spcBef>
                <a:spcPts val="400"/>
              </a:spcBef>
              <a:defRPr sz="2400" b="1" spc="-20">
                <a:ln w="12700">
                  <a:solidFill>
                    <a:schemeClr val="accent3">
                      <a:lumMod val="50000"/>
                    </a:schemeClr>
                  </a:solidFill>
                  <a:prstDash val="solid"/>
                </a:ln>
                <a:pattFill prst="narHorz">
                  <a:fgClr>
                    <a:schemeClr val="accent3"/>
                  </a:fgClr>
                  <a:bgClr>
                    <a:schemeClr val="accent3">
                      <a:lumMod val="40000"/>
                      <a:lumOff val="60000"/>
                    </a:schemeClr>
                  </a:bgClr>
                </a:pattFill>
                <a:effectLst/>
                <a:latin typeface="B Titr" panose="00000700000000000000" pitchFamily="2" charset="-78"/>
                <a:ea typeface="Times New Roman" panose="02020603050405020304" pitchFamily="18" charset="0"/>
                <a:cs typeface="B Titr" panose="00000700000000000000" pitchFamily="2" charset="-78"/>
              </a:defRPr>
            </a:lvl1pPr>
          </a:lstStyle>
          <a:p>
            <a:r>
              <a:rPr lang="fa-IR" dirty="0"/>
              <a:t>ارزش منصفانه در شناخت اولیه (بندهای 56 تا 59)</a:t>
            </a:r>
            <a:endParaRPr lang="en-US" dirty="0"/>
          </a:p>
        </p:txBody>
      </p:sp>
    </p:spTree>
    <p:extLst>
      <p:ext uri="{BB962C8B-B14F-4D97-AF65-F5344CB8AC3E}">
        <p14:creationId xmlns:p14="http://schemas.microsoft.com/office/powerpoint/2010/main" val="3951052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B0568-C3E7-4DB5-B25E-27F56BF2328C}"/>
              </a:ext>
            </a:extLst>
          </p:cNvPr>
          <p:cNvSpPr txBox="1"/>
          <p:nvPr/>
        </p:nvSpPr>
        <p:spPr>
          <a:xfrm>
            <a:off x="943197" y="1446622"/>
            <a:ext cx="10454462" cy="4212563"/>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b="1" dirty="0">
                <a:effectLst>
                  <a:outerShdw blurRad="38100" dist="38100" dir="2700000" algn="tl">
                    <a:srgbClr val="000000">
                      <a:alpha val="43137"/>
                    </a:srgbClr>
                  </a:outerShdw>
                </a:effectLst>
              </a:rPr>
              <a:t>رويكرد بازار</a:t>
            </a:r>
          </a:p>
          <a:p>
            <a:endParaRPr lang="en-US" dirty="0"/>
          </a:p>
          <a:p>
            <a:r>
              <a:rPr lang="fa-IR" dirty="0"/>
              <a:t>ب5. 	رويكرد بازار، از قیمتها و سایر اطلاعات مربوط ایجادشده از معاملات بازار براي داراییهای همانند یا قابل مقایسه (یعنی مشابه)، بدهیهای همانند یا قابل مقایسه (یعنی مشابه)، یا گروه داراییها و بدهیها (برای مثال یک فعالیت تجاری) استفاده می‌کند.</a:t>
            </a:r>
            <a:endParaRPr lang="en-US" dirty="0"/>
          </a:p>
          <a:p>
            <a:r>
              <a:rPr lang="fa-IR" dirty="0"/>
              <a:t>ب6. 	براي مثال، در تکنیکهای ارزشيابي سازگار با رويكرد بازار، اغلب از ضرایب بازار استفاده می‌شود که این ضرایب، از مجموعه‌ای از اقلام قابل مقایسه حاصل می‌گردد. ضرایب ممکن است در دامنه‌هایی از ضرایب متفاوت برای هر قلم قابل مقایسه باشد. انتخاب ضریب مناسب در دامنه‌ای از ضرایب، مستلزم قضاوت با در نظر گرفتن عوامل کیفی و کمّی مختص اندازه‌گیری است.</a:t>
            </a:r>
            <a:endParaRPr lang="en-US" dirty="0"/>
          </a:p>
          <a:p>
            <a:r>
              <a:rPr lang="fa-IR" dirty="0"/>
              <a:t>ب7 .	قیمت‌گذاری ماتریسی، يكي از تکنیکهای ارزشيابي سازگار با رويكرد بازار است. قیمت‌گذاری ماتریسی، یک تکنیک ریاضی است که در این تکنیک اساساً برای تعیین ارزش برخي انواع ابزارهای مالی مانند ابزارهای بدهی، بدون اتکای محض بر قيمتهاي اعلام‌شده برای اوراق بهادار خاص، بر رابطه اوراق بهادار با سایر اوراق بهادار مبنا که دارای قيمت اعلام‌شده است نیز اتکا می‌شود.</a:t>
            </a:r>
            <a:endParaRPr lang="en-US" dirty="0"/>
          </a:p>
        </p:txBody>
      </p:sp>
      <p:sp>
        <p:nvSpPr>
          <p:cNvPr id="5" name="TextBox 4">
            <a:extLst>
              <a:ext uri="{FF2B5EF4-FFF2-40B4-BE49-F238E27FC236}">
                <a16:creationId xmlns:a16="http://schemas.microsoft.com/office/drawing/2014/main" id="{ED44FD85-D295-4C38-9120-1D8F1EB44BEA}"/>
              </a:ext>
            </a:extLst>
          </p:cNvPr>
          <p:cNvSpPr txBox="1"/>
          <p:nvPr/>
        </p:nvSpPr>
        <p:spPr>
          <a:xfrm>
            <a:off x="5621966" y="647448"/>
            <a:ext cx="6097772" cy="417294"/>
          </a:xfrm>
          <a:prstGeom prst="rect">
            <a:avLst/>
          </a:prstGeom>
          <a:noFill/>
        </p:spPr>
        <p:txBody>
          <a:bodyPr wrap="square" rtlCol="1">
            <a:spAutoFit/>
          </a:bodyPr>
          <a:lstStyle>
            <a:defPPr>
              <a:defRPr lang="en-US"/>
            </a:defPPr>
            <a:lvl1pPr marL="504190" algn="r" rtl="1">
              <a:lnSpc>
                <a:spcPct val="84000"/>
              </a:lnSpc>
              <a:spcBef>
                <a:spcPts val="400"/>
              </a:spcBef>
              <a:defRPr sz="2400" b="1" spc="-20">
                <a:ln w="12700">
                  <a:solidFill>
                    <a:schemeClr val="accent3">
                      <a:lumMod val="50000"/>
                    </a:schemeClr>
                  </a:solidFill>
                  <a:prstDash val="solid"/>
                </a:ln>
                <a:pattFill prst="narHorz">
                  <a:fgClr>
                    <a:schemeClr val="accent3"/>
                  </a:fgClr>
                  <a:bgClr>
                    <a:schemeClr val="accent3">
                      <a:lumMod val="40000"/>
                      <a:lumOff val="60000"/>
                    </a:schemeClr>
                  </a:bgClr>
                </a:pattFill>
                <a:effectLst/>
                <a:latin typeface="B Titr" panose="00000700000000000000" pitchFamily="2" charset="-78"/>
                <a:ea typeface="Times New Roman" panose="02020603050405020304" pitchFamily="18" charset="0"/>
                <a:cs typeface="B Titr" panose="00000700000000000000" pitchFamily="2" charset="-78"/>
              </a:defRPr>
            </a:lvl1pPr>
          </a:lstStyle>
          <a:p>
            <a:r>
              <a:rPr lang="fa-IR" dirty="0"/>
              <a:t>تکنیکهای ارزشيابي (بندهای 60 تا 65)</a:t>
            </a:r>
            <a:endParaRPr lang="en-US" dirty="0"/>
          </a:p>
        </p:txBody>
      </p:sp>
      <p:sp>
        <p:nvSpPr>
          <p:cNvPr id="4" name="Footer Placeholder 2">
            <a:extLst>
              <a:ext uri="{FF2B5EF4-FFF2-40B4-BE49-F238E27FC236}">
                <a16:creationId xmlns:a16="http://schemas.microsoft.com/office/drawing/2014/main" id="{F765A887-17AC-43A5-BD91-AB153C95A259}"/>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3874587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2B0568-C3E7-4DB5-B25E-27F56BF2328C}"/>
              </a:ext>
            </a:extLst>
          </p:cNvPr>
          <p:cNvSpPr txBox="1"/>
          <p:nvPr/>
        </p:nvSpPr>
        <p:spPr>
          <a:xfrm>
            <a:off x="868769" y="828652"/>
            <a:ext cx="10454462" cy="2052165"/>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b="1" dirty="0">
                <a:effectLst>
                  <a:outerShdw blurRad="38100" dist="38100" dir="2700000" algn="tl">
                    <a:srgbClr val="000000">
                      <a:alpha val="43137"/>
                    </a:srgbClr>
                  </a:outerShdw>
                </a:effectLst>
              </a:rPr>
              <a:t>رويكرد بهاي تمام شده</a:t>
            </a:r>
          </a:p>
          <a:p>
            <a:endParaRPr lang="en-US" dirty="0"/>
          </a:p>
          <a:p>
            <a:r>
              <a:rPr lang="fa-IR" dirty="0"/>
              <a:t>ب8.	رويكرد بهاي تمام شده، مبلغي را منعکس‌ می‌کند که در حال حاضر برای جایگزین کردن ظرفیت ارائه خدمت‌ یک دارایی (که اغلب بهاي جایگزینی جاری نامیده می‌شود) مورد نیاز است.</a:t>
            </a:r>
            <a:endParaRPr lang="en-US" dirty="0"/>
          </a:p>
          <a:p>
            <a:r>
              <a:rPr lang="fa-IR" dirty="0"/>
              <a:t>ب9.	از دیدگاه فروشنده فعال در بازار، قيمتي که بابت فروش یک دارایی دریافت می‌شود، مبتنی بر بهایی است که خریدار فعال در بازار، برای تحصیل یا ساخت دارایی جایگزین با مطلوبيت مشابه، پس از تعدیل بابت نابابی می‌پردازد. دلیل این موضوع آن است که خریدار فعال در بازار، حاضر به پرداخت مبلغی بيش از مبلغ جایگزین کردن ظرفیت ارائه خدمت آن دارایی نیست. </a:t>
            </a:r>
            <a:endParaRPr lang="en-US" dirty="0"/>
          </a:p>
        </p:txBody>
      </p:sp>
      <p:pic>
        <p:nvPicPr>
          <p:cNvPr id="4" name="Picture 4" descr="bd05587_">
            <a:extLst>
              <a:ext uri="{FF2B5EF4-FFF2-40B4-BE49-F238E27FC236}">
                <a16:creationId xmlns:a16="http://schemas.microsoft.com/office/drawing/2014/main" id="{42EF85BA-61AE-4C4E-888B-DFCAB340D0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085908" y="4338083"/>
            <a:ext cx="2892595" cy="1921364"/>
          </a:xfrm>
          <a:prstGeom prst="rect">
            <a:avLst/>
          </a:prstGeom>
          <a:noFill/>
        </p:spPr>
      </p:pic>
    </p:spTree>
    <p:extLst>
      <p:ext uri="{BB962C8B-B14F-4D97-AF65-F5344CB8AC3E}">
        <p14:creationId xmlns:p14="http://schemas.microsoft.com/office/powerpoint/2010/main" val="1402129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609BA7-FD04-4FB1-931D-0892E4045C4E}"/>
              </a:ext>
            </a:extLst>
          </p:cNvPr>
          <p:cNvSpPr txBox="1"/>
          <p:nvPr/>
        </p:nvSpPr>
        <p:spPr>
          <a:xfrm>
            <a:off x="933893" y="692232"/>
            <a:ext cx="10324214" cy="4001608"/>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b="1" dirty="0">
                <a:effectLst>
                  <a:outerShdw blurRad="38100" dist="38100" dir="2700000" algn="tl">
                    <a:srgbClr val="000000">
                      <a:alpha val="43137"/>
                    </a:srgbClr>
                  </a:outerShdw>
                </a:effectLst>
              </a:rPr>
              <a:t>رويكرد درآمد</a:t>
            </a:r>
          </a:p>
          <a:p>
            <a:endParaRPr lang="en-US" dirty="0"/>
          </a:p>
          <a:p>
            <a:r>
              <a:rPr lang="fa-IR" dirty="0"/>
              <a:t>ب10.	در رويكرد درآمد، مبالغ آتی (برای مثال، جریانهای نقدی یا درآمدها و هزینه‌ها) به یک مبلغ جاری واحد (یعنی تنزیل‌شده) تبدیل می‌‌شود. در صورت استفاده از رويكرد درآمد، اندازه‌گیری ارزش منصفانه بر مبنای ارزشی تعیین می‌شود که نشان‌دهنده انتظارات فعلی بازار درباره آن مبالغ آتی است.</a:t>
            </a:r>
            <a:endParaRPr lang="en-US" dirty="0"/>
          </a:p>
          <a:p>
            <a:r>
              <a:rPr lang="fa-IR" dirty="0"/>
              <a:t>ب11.	تکنیکهای ارزشيابي این رویکرد، براي مثال، شامل موارد زیر است:</a:t>
            </a:r>
            <a:endParaRPr lang="en-US" dirty="0"/>
          </a:p>
          <a:p>
            <a:r>
              <a:rPr lang="fa-IR" dirty="0"/>
              <a:t>الف.	تکنیکهای ارزش فعلی (به بندهای ب12 تا ب30 مراجعه شود)؛</a:t>
            </a:r>
            <a:endParaRPr lang="en-US" dirty="0"/>
          </a:p>
          <a:p>
            <a:r>
              <a:rPr lang="fa-IR" dirty="0"/>
              <a:t>ب.	مدلهای قیمت‌گذاری اختیار معامله، نظیر فرمول بلک‌شولزـ مرتن یا مدل دوجمله‌ای (یعنی مدل شبکه)، که در آن از تکنیکهای ارزش فعلی استفاده می‌‌شود و ارزش زمانی و ارزش ذاتی یک اختیار معامله را منعكس مي‌كند؛ و</a:t>
            </a:r>
            <a:endParaRPr lang="en-US" dirty="0"/>
          </a:p>
          <a:p>
            <a:r>
              <a:rPr lang="fa-IR" dirty="0"/>
              <a:t>پ.	روش عايدات مازاد چنددوره‌ای که برای اندازه‌گیری ارزش منصفانه برخي داراییهاي نامشهود مورد استفاده قرار می‌گیرد.</a:t>
            </a:r>
            <a:endParaRPr lang="en-US" dirty="0"/>
          </a:p>
        </p:txBody>
      </p:sp>
      <p:pic>
        <p:nvPicPr>
          <p:cNvPr id="4" name="Picture 5" descr="BSNSS147">
            <a:extLst>
              <a:ext uri="{FF2B5EF4-FFF2-40B4-BE49-F238E27FC236}">
                <a16:creationId xmlns:a16="http://schemas.microsoft.com/office/drawing/2014/main" id="{AD20E072-14AE-4C21-9AEF-24297169D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17332">
            <a:off x="1144294" y="4296627"/>
            <a:ext cx="1863343" cy="172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8754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70CC4-0F34-4C6D-BE55-01012C23CBDB}"/>
              </a:ext>
            </a:extLst>
          </p:cNvPr>
          <p:cNvSpPr txBox="1"/>
          <p:nvPr/>
        </p:nvSpPr>
        <p:spPr>
          <a:xfrm>
            <a:off x="964462" y="810737"/>
            <a:ext cx="10475728" cy="4330224"/>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b="1" dirty="0">
                <a:effectLst>
                  <a:outerShdw blurRad="38100" dist="38100" dir="2700000" algn="tl">
                    <a:srgbClr val="000000">
                      <a:alpha val="43137"/>
                    </a:srgbClr>
                  </a:outerShdw>
                </a:effectLst>
              </a:rPr>
              <a:t>اجزای اندازه‌گیری ارزش فعلی</a:t>
            </a:r>
          </a:p>
          <a:p>
            <a:endParaRPr lang="en-US" b="1" dirty="0">
              <a:effectLst>
                <a:outerShdw blurRad="38100" dist="38100" dir="2700000" algn="tl">
                  <a:srgbClr val="000000">
                    <a:alpha val="43137"/>
                  </a:srgbClr>
                </a:outerShdw>
              </a:effectLst>
            </a:endParaRPr>
          </a:p>
          <a:p>
            <a:r>
              <a:rPr lang="fa-IR" dirty="0"/>
              <a:t>ب13.	ارزش فعلی (یعنی یکی از تکنیکهای بکارگیری رویکرد درآمد)، ابزاری است که برای مرتبط کردن مبالغ آتی (مانند ارزشها یا جریانهای نقدی) به مبلغ فعلی با استفاده از نرخ تنزیل، بکار می‌رود. در اندازه‌گیری ارزش منصفانه یک دارایی یا یک بدهی با استفاده از تکنیک ارزش فعلی، تمام عناصر زیر از دیدگاه فعالان بازار در تاریخ اندازه‌گیری در نظر گرفته می‌شود:</a:t>
            </a:r>
            <a:endParaRPr lang="en-US" dirty="0"/>
          </a:p>
          <a:p>
            <a:r>
              <a:rPr lang="fa-IR" dirty="0"/>
              <a:t>الف.	برآورد جریانهای نقدی آتی دارایی یا بدهی مورد اندازه‌گیری.</a:t>
            </a:r>
            <a:endParaRPr lang="en-US" dirty="0"/>
          </a:p>
          <a:p>
            <a:r>
              <a:rPr lang="fa-IR" dirty="0"/>
              <a:t>ب.	انتظارات درباره تغییرات احتمالی مبلغ و زمانبندی جریانهای نقدی كه منعكس‌كننده عدم اطمینان ذاتی در جریانهای نقدی است.</a:t>
            </a:r>
            <a:endParaRPr lang="en-US" dirty="0"/>
          </a:p>
          <a:p>
            <a:r>
              <a:rPr lang="fa-IR" dirty="0"/>
              <a:t>پ.	ارزش زمانی پول، که از طریق نرخ داراییهای پولی بدون ریسکی نشان داده می‌شود که تاریخ سررسید یا دوره آنها با دوره جریانهای نقدی مطابقت دارد و براي دارنده آن، عدم اطمینان در زما‌نبندی و ریسک نكول وجود ندارد (یعنی نرخ بازده بدون ریسک).</a:t>
            </a:r>
            <a:endParaRPr lang="en-US" dirty="0"/>
          </a:p>
          <a:p>
            <a:r>
              <a:rPr lang="fa-IR" dirty="0"/>
              <a:t>ت.	قیمت برای تحمل عدم اطمینان ذاتی در جریانهای نقدی (یعنی صرف ریسک).</a:t>
            </a:r>
            <a:endParaRPr lang="en-US" dirty="0"/>
          </a:p>
          <a:p>
            <a:r>
              <a:rPr lang="fa-IR" dirty="0"/>
              <a:t>ث.	سایر عواملی که فعالان بازار در آن شرایط در نظر می‌گیرند.</a:t>
            </a:r>
            <a:endParaRPr lang="en-US" dirty="0"/>
          </a:p>
          <a:p>
            <a:r>
              <a:rPr lang="fa-IR" dirty="0"/>
              <a:t>ج.	در مورد بدهی، ریسک عدم ایفای تعهد مربوط به آن بدهی، شامل ریسک اعتباری خود واحد تجاری (یعنی ریسک خود ناشر).</a:t>
            </a:r>
            <a:endParaRPr lang="en-US" dirty="0"/>
          </a:p>
        </p:txBody>
      </p:sp>
      <p:sp>
        <p:nvSpPr>
          <p:cNvPr id="4" name="Footer Placeholder 2">
            <a:extLst>
              <a:ext uri="{FF2B5EF4-FFF2-40B4-BE49-F238E27FC236}">
                <a16:creationId xmlns:a16="http://schemas.microsoft.com/office/drawing/2014/main" id="{9033D21F-A066-4A86-BEAA-9334C70A6640}"/>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3731406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904447-DE9E-45E7-9EC8-D5500EFC60F3}"/>
              </a:ext>
            </a:extLst>
          </p:cNvPr>
          <p:cNvSpPr txBox="1"/>
          <p:nvPr/>
        </p:nvSpPr>
        <p:spPr>
          <a:xfrm>
            <a:off x="620232" y="1635262"/>
            <a:ext cx="10951535" cy="2052165"/>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ب14.	تکنیکهای ارزش فعلی، در نحوه بکارگیری عناصر مندرج در بند ب13، متفاوت هستند. با وجود این، تمام اصول کلی زير، در بکارگیری تکنیکهای ارزش فعلی برای اندازه‌گیری ارزش منصفانه حاکم است:</a:t>
            </a:r>
            <a:endParaRPr lang="en-US" dirty="0"/>
          </a:p>
          <a:p>
            <a:r>
              <a:rPr lang="fa-IR" dirty="0"/>
              <a:t>الف.	جریانهای نقدی و نرخهای تنزیل باید مبتنی بر  مفروضاتی باشد که فعالان بازار هنگام قیمت‌گذاری دارایی یا بدهی بکار  می‌گیرند.</a:t>
            </a:r>
            <a:endParaRPr lang="en-US" dirty="0"/>
          </a:p>
          <a:p>
            <a:r>
              <a:rPr lang="fa-IR" dirty="0"/>
              <a:t>ب.	جریانهای نقدی و نرخهای تنزیل باید تنها عوامل قابل انتساب به دارایی یا بدهی مورد اندازه‌گیری را در نظر بگیرند.</a:t>
            </a:r>
            <a:endParaRPr lang="en-US" dirty="0"/>
          </a:p>
          <a:p>
            <a:r>
              <a:rPr lang="fa-IR" dirty="0"/>
              <a:t>پ.	برای اجتناب از احتساب مضاعف یا حذف آثار عوامل ریسک، نرخهای تنزیل باید مفروضاتی را منعکس کند که با مفروضات مرتبط با جریانهای نقدی سازگار است. </a:t>
            </a:r>
            <a:endParaRPr lang="en-US" dirty="0"/>
          </a:p>
        </p:txBody>
      </p:sp>
      <p:sp>
        <p:nvSpPr>
          <p:cNvPr id="5" name="TextBox 4">
            <a:extLst>
              <a:ext uri="{FF2B5EF4-FFF2-40B4-BE49-F238E27FC236}">
                <a16:creationId xmlns:a16="http://schemas.microsoft.com/office/drawing/2014/main" id="{2BDEA110-EF0C-4B54-8F3F-6C64F82CEA13}"/>
              </a:ext>
            </a:extLst>
          </p:cNvPr>
          <p:cNvSpPr txBox="1"/>
          <p:nvPr/>
        </p:nvSpPr>
        <p:spPr>
          <a:xfrm>
            <a:off x="5334886" y="516221"/>
            <a:ext cx="6097772" cy="417294"/>
          </a:xfrm>
          <a:prstGeom prst="rect">
            <a:avLst/>
          </a:prstGeom>
          <a:noFill/>
        </p:spPr>
        <p:txBody>
          <a:bodyPr wrap="square" rtlCol="1">
            <a:spAutoFit/>
          </a:bodyPr>
          <a:lstStyle>
            <a:defPPr>
              <a:defRPr lang="en-US"/>
            </a:defPPr>
            <a:lvl1pPr marL="504190" algn="r" rtl="1">
              <a:lnSpc>
                <a:spcPct val="84000"/>
              </a:lnSpc>
              <a:spcBef>
                <a:spcPts val="400"/>
              </a:spcBef>
              <a:defRPr sz="2400" b="1" spc="-20">
                <a:ln w="12700">
                  <a:solidFill>
                    <a:schemeClr val="accent3">
                      <a:lumMod val="50000"/>
                    </a:schemeClr>
                  </a:solidFill>
                  <a:prstDash val="solid"/>
                </a:ln>
                <a:pattFill prst="narHorz">
                  <a:fgClr>
                    <a:schemeClr val="accent3"/>
                  </a:fgClr>
                  <a:bgClr>
                    <a:schemeClr val="accent3">
                      <a:lumMod val="40000"/>
                      <a:lumOff val="60000"/>
                    </a:schemeClr>
                  </a:bgClr>
                </a:pattFill>
                <a:effectLst/>
                <a:latin typeface="B Titr" panose="00000700000000000000" pitchFamily="2" charset="-78"/>
                <a:ea typeface="Times New Roman" panose="02020603050405020304" pitchFamily="18" charset="0"/>
                <a:cs typeface="B Titr" panose="00000700000000000000" pitchFamily="2" charset="-78"/>
              </a:defRPr>
            </a:lvl1pPr>
          </a:lstStyle>
          <a:p>
            <a:r>
              <a:rPr lang="fa-IR" dirty="0"/>
              <a:t>اصول کلی</a:t>
            </a:r>
            <a:endParaRPr lang="en-US" dirty="0"/>
          </a:p>
        </p:txBody>
      </p:sp>
    </p:spTree>
    <p:extLst>
      <p:ext uri="{BB962C8B-B14F-4D97-AF65-F5344CB8AC3E}">
        <p14:creationId xmlns:p14="http://schemas.microsoft.com/office/powerpoint/2010/main" val="767362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904447-DE9E-45E7-9EC8-D5500EFC60F3}"/>
              </a:ext>
            </a:extLst>
          </p:cNvPr>
          <p:cNvSpPr txBox="1"/>
          <p:nvPr/>
        </p:nvSpPr>
        <p:spPr>
          <a:xfrm>
            <a:off x="620232" y="1252490"/>
            <a:ext cx="10951535" cy="671659"/>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ت.	مفروضات مرتبط با جریانهای نقدی و نرخهای تنزیل باید سازگاری درونی داشته باشند</a:t>
            </a:r>
          </a:p>
          <a:p>
            <a:r>
              <a:rPr lang="fa-IR" dirty="0"/>
              <a:t>ث.	نرخهای تنزیل باید با عوامل زیربنایی اقتصادی آن واحد پولی که جریانهای نقدی برحسب آن بیان می‌شود، سازگار باشد.</a:t>
            </a:r>
            <a:endParaRPr lang="en-US" dirty="0"/>
          </a:p>
        </p:txBody>
      </p:sp>
      <p:pic>
        <p:nvPicPr>
          <p:cNvPr id="4" name="Picture 3">
            <a:extLst>
              <a:ext uri="{FF2B5EF4-FFF2-40B4-BE49-F238E27FC236}">
                <a16:creationId xmlns:a16="http://schemas.microsoft.com/office/drawing/2014/main" id="{67BF6FDC-3808-432E-AC8E-EABA9D5AD3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9619" y="3970232"/>
            <a:ext cx="4218541" cy="19229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6" name="Picture 10" descr="C:\Program Files\Microsoft Office\MEDIA\CAGCAT10\j0222015.wmf">
            <a:extLst>
              <a:ext uri="{FF2B5EF4-FFF2-40B4-BE49-F238E27FC236}">
                <a16:creationId xmlns:a16="http://schemas.microsoft.com/office/drawing/2014/main" id="{2F5308A7-A8F4-4DAB-A667-C84B36565748}"/>
              </a:ext>
            </a:extLst>
          </p:cNvPr>
          <p:cNvPicPr>
            <a:picLocks noChangeAspect="1" noChangeArrowheads="1"/>
          </p:cNvPicPr>
          <p:nvPr/>
        </p:nvPicPr>
        <p:blipFill>
          <a:blip r:embed="rId3" cstate="print">
            <a:biLevel thresh="75000"/>
            <a:lum bright="-40000" contrast="-40000"/>
            <a:extLst>
              <a:ext uri="{28A0092B-C50C-407E-A947-70E740481C1C}">
                <a14:useLocalDpi xmlns:a14="http://schemas.microsoft.com/office/drawing/2010/main" val="0"/>
              </a:ext>
            </a:extLst>
          </a:blip>
          <a:srcRect/>
          <a:stretch>
            <a:fillRect/>
          </a:stretch>
        </p:blipFill>
        <p:spPr bwMode="auto">
          <a:xfrm rot="19597782">
            <a:off x="5321370" y="4003912"/>
            <a:ext cx="719548" cy="72213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Footer Placeholder 2">
            <a:extLst>
              <a:ext uri="{FF2B5EF4-FFF2-40B4-BE49-F238E27FC236}">
                <a16:creationId xmlns:a16="http://schemas.microsoft.com/office/drawing/2014/main" id="{ECD41462-6D4E-450C-BEB3-934316F48070}"/>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4207589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39919"/>
          </a:xfrm>
        </p:spPr>
        <p:txBody>
          <a:bodyPr>
            <a:normAutofit fontScale="90000"/>
          </a:bodyPr>
          <a:lstStyle/>
          <a:p>
            <a:pPr algn="r" rtl="1"/>
            <a:r>
              <a:rPr lang="fa-IR" sz="2400" dirty="0">
                <a:cs typeface="B Nazanin" panose="00000400000000000000" pitchFamily="2" charset="-78"/>
              </a:rPr>
              <a:t>مقدمه</a:t>
            </a:r>
            <a:endParaRPr lang="en-US" sz="2400" dirty="0">
              <a:cs typeface="B Nazanin" panose="00000400000000000000" pitchFamily="2" charset="-78"/>
            </a:endParaRPr>
          </a:p>
        </p:txBody>
      </p:sp>
      <p:sp>
        <p:nvSpPr>
          <p:cNvPr id="3" name="Content Placeholder 2"/>
          <p:cNvSpPr>
            <a:spLocks noGrp="1"/>
          </p:cNvSpPr>
          <p:nvPr>
            <p:ph idx="1"/>
          </p:nvPr>
        </p:nvSpPr>
        <p:spPr>
          <a:xfrm>
            <a:off x="4854633" y="1476893"/>
            <a:ext cx="6533600" cy="360220"/>
          </a:xfrm>
        </p:spPr>
        <p:txBody>
          <a:bodyPr>
            <a:normAutofit lnSpcReduction="10000"/>
          </a:bodyPr>
          <a:lstStyle/>
          <a:p>
            <a:pPr algn="r" rtl="1"/>
            <a:r>
              <a:rPr lang="fa-IR" dirty="0">
                <a:cs typeface="B Nazanin" panose="00000400000000000000" pitchFamily="2" charset="-78"/>
              </a:rPr>
              <a:t>تصویب اندازه گیری ارزش منصفانه در سال 1399 در مجمع عمومی سازمان حسابرسی</a:t>
            </a:r>
            <a:endParaRPr lang="en-US" dirty="0">
              <a:cs typeface="B Nazanin" panose="00000400000000000000" pitchFamily="2" charset="-78"/>
            </a:endParaRPr>
          </a:p>
        </p:txBody>
      </p:sp>
      <p:sp>
        <p:nvSpPr>
          <p:cNvPr id="4" name="Content Placeholder 2"/>
          <p:cNvSpPr txBox="1">
            <a:spLocks/>
          </p:cNvSpPr>
          <p:nvPr/>
        </p:nvSpPr>
        <p:spPr>
          <a:xfrm>
            <a:off x="4854633" y="2967642"/>
            <a:ext cx="6533600" cy="36022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rtl="1">
              <a:buNone/>
            </a:pPr>
            <a:endParaRPr lang="en-US" dirty="0">
              <a:cs typeface="B Nazanin" panose="00000400000000000000" pitchFamily="2" charset="-78"/>
            </a:endParaRPr>
          </a:p>
        </p:txBody>
      </p:sp>
      <p:sp>
        <p:nvSpPr>
          <p:cNvPr id="5" name="Title 1"/>
          <p:cNvSpPr txBox="1">
            <a:spLocks/>
          </p:cNvSpPr>
          <p:nvPr/>
        </p:nvSpPr>
        <p:spPr>
          <a:xfrm>
            <a:off x="5137265" y="2690876"/>
            <a:ext cx="6367347" cy="49843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fa-IR" sz="2000" dirty="0">
                <a:cs typeface="B Nazanin" panose="00000400000000000000" pitchFamily="2" charset="-78"/>
              </a:rPr>
              <a:t>دلایل تدوین این استاندارد</a:t>
            </a:r>
            <a:endParaRPr lang="en-US" sz="2000" dirty="0">
              <a:cs typeface="B Nazanin" panose="00000400000000000000" pitchFamily="2" charset="-78"/>
            </a:endParaRPr>
          </a:p>
        </p:txBody>
      </p:sp>
      <p:cxnSp>
        <p:nvCxnSpPr>
          <p:cNvPr id="7" name="Elbow Connector 6"/>
          <p:cNvCxnSpPr/>
          <p:nvPr/>
        </p:nvCxnSpPr>
        <p:spPr>
          <a:xfrm rot="10800000">
            <a:off x="8740681" y="3256465"/>
            <a:ext cx="1409059" cy="348162"/>
          </a:xfrm>
          <a:prstGeom prst="bentConnector3">
            <a:avLst/>
          </a:prstGeom>
        </p:spPr>
        <p:style>
          <a:lnRef idx="1">
            <a:schemeClr val="accent6"/>
          </a:lnRef>
          <a:fillRef idx="0">
            <a:schemeClr val="accent6"/>
          </a:fillRef>
          <a:effectRef idx="0">
            <a:schemeClr val="accent6"/>
          </a:effectRef>
          <a:fontRef idx="minor">
            <a:schemeClr val="tx1"/>
          </a:fontRef>
        </p:style>
      </p:cxnSp>
      <p:sp>
        <p:nvSpPr>
          <p:cNvPr id="10" name="Rectangle 9"/>
          <p:cNvSpPr/>
          <p:nvPr/>
        </p:nvSpPr>
        <p:spPr>
          <a:xfrm>
            <a:off x="-320192" y="3053711"/>
            <a:ext cx="9060873" cy="369332"/>
          </a:xfrm>
          <a:prstGeom prst="rect">
            <a:avLst/>
          </a:prstGeom>
        </p:spPr>
        <p:txBody>
          <a:bodyPr wrap="square">
            <a:spAutoFit/>
          </a:bodyPr>
          <a:lstStyle/>
          <a:p>
            <a:pPr algn="r" rtl="1"/>
            <a:r>
              <a:rPr lang="fa-IR" dirty="0">
                <a:latin typeface="BNazanin"/>
                <a:cs typeface="B Nazanin" panose="00000400000000000000" pitchFamily="2" charset="-78"/>
              </a:rPr>
              <a:t>پراكنده بودن الزامات اندازه گيري و افشاي اطلاعات درباره انداز هگيري ارزش منصفانه در ساير استانداردها</a:t>
            </a:r>
            <a:endParaRPr lang="en-US" dirty="0">
              <a:cs typeface="B Nazanin" panose="00000400000000000000" pitchFamily="2" charset="-78"/>
            </a:endParaRPr>
          </a:p>
        </p:txBody>
      </p:sp>
      <p:cxnSp>
        <p:nvCxnSpPr>
          <p:cNvPr id="13" name="Elbow Connector 12"/>
          <p:cNvCxnSpPr/>
          <p:nvPr/>
        </p:nvCxnSpPr>
        <p:spPr>
          <a:xfrm rot="10800000" flipV="1">
            <a:off x="8705273" y="4119862"/>
            <a:ext cx="1479874" cy="286049"/>
          </a:xfrm>
          <a:prstGeom prst="bentConnector3">
            <a:avLst/>
          </a:prstGeom>
        </p:spPr>
        <p:style>
          <a:lnRef idx="1">
            <a:schemeClr val="accent6"/>
          </a:lnRef>
          <a:fillRef idx="0">
            <a:schemeClr val="accent6"/>
          </a:fillRef>
          <a:effectRef idx="0">
            <a:schemeClr val="accent6"/>
          </a:effectRef>
          <a:fontRef idx="minor">
            <a:schemeClr val="tx1"/>
          </a:fontRef>
        </p:style>
      </p:cxnSp>
      <p:sp>
        <p:nvSpPr>
          <p:cNvPr id="15" name="Rectangle 14"/>
          <p:cNvSpPr/>
          <p:nvPr/>
        </p:nvSpPr>
        <p:spPr>
          <a:xfrm>
            <a:off x="-2262141" y="4243814"/>
            <a:ext cx="10967414" cy="646331"/>
          </a:xfrm>
          <a:prstGeom prst="rect">
            <a:avLst/>
          </a:prstGeom>
        </p:spPr>
        <p:txBody>
          <a:bodyPr wrap="square">
            <a:spAutoFit/>
          </a:bodyPr>
          <a:lstStyle/>
          <a:p>
            <a:pPr algn="r" rtl="1"/>
            <a:r>
              <a:rPr lang="fa-IR" dirty="0">
                <a:latin typeface="BNazanin"/>
                <a:cs typeface="B Nazanin" panose="00000400000000000000" pitchFamily="2" charset="-78"/>
              </a:rPr>
              <a:t>نتيجه تلاش مشترک هيات استانداردهاي بين المللی حسابداري و نهاد تدوين استانداردهای</a:t>
            </a:r>
          </a:p>
          <a:p>
            <a:pPr algn="r" rtl="1"/>
            <a:r>
              <a:rPr lang="fa-IR" dirty="0">
                <a:latin typeface="BNazanin"/>
                <a:cs typeface="B Nazanin" panose="00000400000000000000" pitchFamily="2" charset="-78"/>
              </a:rPr>
              <a:t>                                  حسابداري ملی آمريكا بودن اين استاندارد.</a:t>
            </a:r>
            <a:endParaRPr lang="en-US" dirty="0">
              <a:cs typeface="B Nazanin" panose="00000400000000000000" pitchFamily="2" charset="-78"/>
            </a:endParaRPr>
          </a:p>
        </p:txBody>
      </p:sp>
      <p:cxnSp>
        <p:nvCxnSpPr>
          <p:cNvPr id="17" name="Straight Connector 16"/>
          <p:cNvCxnSpPr/>
          <p:nvPr/>
        </p:nvCxnSpPr>
        <p:spPr>
          <a:xfrm flipH="1">
            <a:off x="8705273" y="3886132"/>
            <a:ext cx="1479874" cy="0"/>
          </a:xfrm>
          <a:prstGeom prst="line">
            <a:avLst/>
          </a:prstGeom>
        </p:spPr>
        <p:style>
          <a:lnRef idx="1">
            <a:schemeClr val="accent6"/>
          </a:lnRef>
          <a:fillRef idx="0">
            <a:schemeClr val="accent6"/>
          </a:fillRef>
          <a:effectRef idx="0">
            <a:schemeClr val="accent6"/>
          </a:effectRef>
          <a:fontRef idx="minor">
            <a:schemeClr val="tx1"/>
          </a:fontRef>
        </p:style>
      </p:cxnSp>
      <p:sp>
        <p:nvSpPr>
          <p:cNvPr id="18" name="Rectangle 17"/>
          <p:cNvSpPr/>
          <p:nvPr/>
        </p:nvSpPr>
        <p:spPr>
          <a:xfrm>
            <a:off x="2592925" y="3673744"/>
            <a:ext cx="6096000" cy="369332"/>
          </a:xfrm>
          <a:prstGeom prst="rect">
            <a:avLst/>
          </a:prstGeom>
        </p:spPr>
        <p:txBody>
          <a:bodyPr>
            <a:spAutoFit/>
          </a:bodyPr>
          <a:lstStyle/>
          <a:p>
            <a:pPr algn="r" rtl="1"/>
            <a:r>
              <a:rPr lang="fa-IR" dirty="0">
                <a:latin typeface="BNazanin"/>
                <a:cs typeface="B Nazanin" panose="00000400000000000000" pitchFamily="2" charset="-78"/>
              </a:rPr>
              <a:t>محدود بودن رهنمودهاي ساير استانداردها درباره نحوه اندازه گيري ارزش منصفانه</a:t>
            </a:r>
            <a:endParaRPr lang="en-US" dirty="0">
              <a:cs typeface="B Nazanin" panose="00000400000000000000" pitchFamily="2" charset="-78"/>
            </a:endParaRPr>
          </a:p>
        </p:txBody>
      </p:sp>
      <p:sp>
        <p:nvSpPr>
          <p:cNvPr id="12" name="Footer Placeholder 2">
            <a:extLst>
              <a:ext uri="{FF2B5EF4-FFF2-40B4-BE49-F238E27FC236}">
                <a16:creationId xmlns:a16="http://schemas.microsoft.com/office/drawing/2014/main" id="{9FB239F3-2DB4-4FAA-AD36-A6F63C404A2F}"/>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146876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B840A3-5DA9-4E25-8E98-060DFD40C734}"/>
              </a:ext>
            </a:extLst>
          </p:cNvPr>
          <p:cNvSpPr txBox="1"/>
          <p:nvPr/>
        </p:nvSpPr>
        <p:spPr>
          <a:xfrm>
            <a:off x="627321" y="1458321"/>
            <a:ext cx="10632559" cy="3131627"/>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2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r>
              <a:rPr lang="fa-IR" dirty="0"/>
              <a:t>ب15.	اندازه‌گیری ارزش منصفانه با استفاده از تکنیکهای ارزش فعلی، در شرایط عدم اطمینان انجام می‌شود زیرا جریانهای نقدی مورد استفاده، به جای آنکه مبالغ واقعی باشند، مبالغ برآوردي هستند. در بسیاری از موارد، هم مبلغ و هم زمانبندی جریانهای نقدی نامطمئن است. حتی مبالغ ثابت قراردادی، مانند پرداختهای مربوط به وام، در صورت وجود ریسک نكول، نامطمئن است.</a:t>
            </a:r>
            <a:endParaRPr lang="en-US" dirty="0"/>
          </a:p>
          <a:p>
            <a:r>
              <a:rPr lang="fa-IR" dirty="0"/>
              <a:t>ب16.	فعالان بازار معمولاً خواستار جبران (یعنی صرف ریسک) تحمل عدم اطمینان ذاتی در جریانهای نقدی دارایی یا بدهی هستند. اندازه‌گیری ارزش منصفانه باید شامل صرف ریسکی ‌باشد که منعكس‌كننده مبلغ مورد تقاضای فعالان بازار به عنوان جبران عدم اطمینان ذاتی در جریانهای نقدی است. در غیر این صورت، این اندازه‌گیری، ارزش منصفانه را بطور صادقانه بیان نخواهد كرد. در برخی موارد، تعیین صرف ریسک مناسب ممكن است دشوار باشد. با وجود اين، درجه دشواري، به تنهایی دلیل کافی برای در نظر نگرفتن صرف ریسک نیست.</a:t>
            </a:r>
            <a:endParaRPr lang="en-US" dirty="0"/>
          </a:p>
        </p:txBody>
      </p:sp>
      <p:sp>
        <p:nvSpPr>
          <p:cNvPr id="5" name="TextBox 4">
            <a:extLst>
              <a:ext uri="{FF2B5EF4-FFF2-40B4-BE49-F238E27FC236}">
                <a16:creationId xmlns:a16="http://schemas.microsoft.com/office/drawing/2014/main" id="{7367915B-11CA-48E4-918C-BFEAA8F5BD41}"/>
              </a:ext>
            </a:extLst>
          </p:cNvPr>
          <p:cNvSpPr txBox="1"/>
          <p:nvPr/>
        </p:nvSpPr>
        <p:spPr>
          <a:xfrm>
            <a:off x="5505006" y="667009"/>
            <a:ext cx="6097772" cy="417294"/>
          </a:xfrm>
          <a:prstGeom prst="rect">
            <a:avLst/>
          </a:prstGeom>
          <a:noFill/>
        </p:spPr>
        <p:txBody>
          <a:bodyPr wrap="square" rtlCol="1">
            <a:spAutoFit/>
          </a:bodyPr>
          <a:lstStyle>
            <a:defPPr>
              <a:defRPr lang="en-US"/>
            </a:defPPr>
            <a:lvl1pPr marL="504190" algn="r" rtl="1">
              <a:lnSpc>
                <a:spcPct val="84000"/>
              </a:lnSpc>
              <a:spcBef>
                <a:spcPts val="400"/>
              </a:spcBef>
              <a:defRPr sz="2400" b="1" spc="-20">
                <a:ln w="12700">
                  <a:solidFill>
                    <a:schemeClr val="accent3">
                      <a:lumMod val="50000"/>
                    </a:schemeClr>
                  </a:solidFill>
                  <a:prstDash val="solid"/>
                </a:ln>
                <a:pattFill prst="narHorz">
                  <a:fgClr>
                    <a:schemeClr val="accent3"/>
                  </a:fgClr>
                  <a:bgClr>
                    <a:schemeClr val="accent3">
                      <a:lumMod val="40000"/>
                      <a:lumOff val="60000"/>
                    </a:schemeClr>
                  </a:bgClr>
                </a:pattFill>
                <a:effectLst/>
                <a:latin typeface="B Titr" panose="00000700000000000000" pitchFamily="2" charset="-78"/>
                <a:ea typeface="Times New Roman" panose="02020603050405020304" pitchFamily="18" charset="0"/>
                <a:cs typeface="B Titr" panose="00000700000000000000" pitchFamily="2" charset="-78"/>
              </a:defRPr>
            </a:lvl1pPr>
          </a:lstStyle>
          <a:p>
            <a:r>
              <a:rPr lang="fa-IR" dirty="0"/>
              <a:t>ریسک و عدم اطمینان</a:t>
            </a:r>
            <a:endParaRPr lang="en-US" dirty="0"/>
          </a:p>
        </p:txBody>
      </p:sp>
      <p:graphicFrame>
        <p:nvGraphicFramePr>
          <p:cNvPr id="4" name="Object 1">
            <a:extLst>
              <a:ext uri="{FF2B5EF4-FFF2-40B4-BE49-F238E27FC236}">
                <a16:creationId xmlns:a16="http://schemas.microsoft.com/office/drawing/2014/main" id="{7359D31F-684C-419C-B182-4C582278E06F}"/>
              </a:ext>
            </a:extLst>
          </p:cNvPr>
          <p:cNvGraphicFramePr>
            <a:graphicFrameLocks/>
          </p:cNvGraphicFramePr>
          <p:nvPr/>
        </p:nvGraphicFramePr>
        <p:xfrm>
          <a:off x="1899603" y="3719709"/>
          <a:ext cx="3033904" cy="2457807"/>
        </p:xfrm>
        <a:graphic>
          <a:graphicData uri="http://schemas.openxmlformats.org/presentationml/2006/ole">
            <mc:AlternateContent xmlns:mc="http://schemas.openxmlformats.org/markup-compatibility/2006">
              <mc:Choice xmlns:v="urn:schemas-microsoft-com:vml" Requires="v">
                <p:oleObj spid="_x0000_s1026" name="Clip" r:id="rId3" imgW="7875360" imgH="3627360" progId="">
                  <p:embed/>
                </p:oleObj>
              </mc:Choice>
              <mc:Fallback>
                <p:oleObj name="Clip" r:id="rId3" imgW="7875360" imgH="3627360" progId="">
                  <p:embed/>
                  <p:pic>
                    <p:nvPicPr>
                      <p:cNvPr id="4" name="Object 1">
                        <a:extLst>
                          <a:ext uri="{FF2B5EF4-FFF2-40B4-BE49-F238E27FC236}">
                            <a16:creationId xmlns:a16="http://schemas.microsoft.com/office/drawing/2014/main" id="{7359D31F-684C-419C-B182-4C582278E06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9603" y="3719709"/>
                        <a:ext cx="3033904" cy="245780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13304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048BC-E9D5-39E0-C490-4F6D846BBF6B}"/>
              </a:ext>
            </a:extLst>
          </p:cNvPr>
          <p:cNvSpPr>
            <a:spLocks noGrp="1"/>
          </p:cNvSpPr>
          <p:nvPr>
            <p:ph idx="1"/>
          </p:nvPr>
        </p:nvSpPr>
        <p:spPr/>
        <p:txBody>
          <a:bodyPr>
            <a:normAutofit/>
          </a:bodyPr>
          <a:lstStyle/>
          <a:p>
            <a:pPr algn="r"/>
            <a:r>
              <a:rPr lang="fa-IR" dirty="0"/>
              <a:t>در تکنیک تعدیل نرخ تنزیل، از مجموعه واحدی از جریانهای نقدی که در دامنه‌ای از مبالغ برآوردی احتمالی قرار می‌گیرد، اعم از جریانهای نقدی قراردادی یا تعهدشده يا محتمل‌ترين جريانهاي نقدي استفاده می‌شود. </a:t>
            </a:r>
            <a:endParaRPr lang="en-US" dirty="0"/>
          </a:p>
          <a:p>
            <a:pPr algn="r"/>
            <a:endParaRPr lang="en-US" dirty="0"/>
          </a:p>
          <a:p>
            <a:pPr algn="r"/>
            <a:r>
              <a:rPr lang="fa-IR" dirty="0"/>
              <a:t>این جریانهای نقدی مشروط به وقوع رویدادهاي خاصی است </a:t>
            </a:r>
            <a:endParaRPr lang="en-US" dirty="0"/>
          </a:p>
          <a:p>
            <a:pPr algn="r"/>
            <a:r>
              <a:rPr lang="fa-IR" dirty="0"/>
              <a:t>نرخ تنزیل مورد استفاده در تکنیک تعدیل نرخ تنزیل، از نرخهای بازده مشاهده‌شده برای داراییها یا بدهیهای قابل مقایسه‌ که در بازار معامله می‌شوند، استنتاج می‌شود.</a:t>
            </a:r>
            <a:endParaRPr lang="en-US" dirty="0"/>
          </a:p>
          <a:p>
            <a:pPr marL="0" indent="0" algn="r">
              <a:buNone/>
            </a:pPr>
            <a:endParaRPr lang="en-US" dirty="0"/>
          </a:p>
          <a:p>
            <a:pPr marL="0" indent="0" algn="r">
              <a:buNone/>
            </a:pPr>
            <a:r>
              <a:rPr lang="fa-IR" dirty="0"/>
              <a:t>تکنیک تعدیل نرخ تنزیل، مستلزم تجزیه و تحلیل داده‌های بازار برای داراییها یا بدهیهای قابل مقایسه است</a:t>
            </a:r>
            <a:endParaRPr lang="en-US" dirty="0"/>
          </a:p>
          <a:p>
            <a:pPr marL="0" indent="0" algn="r">
              <a:buNone/>
            </a:pPr>
            <a:endParaRPr lang="en-US" dirty="0"/>
          </a:p>
        </p:txBody>
      </p:sp>
      <p:sp>
        <p:nvSpPr>
          <p:cNvPr id="4" name="Title 3">
            <a:extLst>
              <a:ext uri="{FF2B5EF4-FFF2-40B4-BE49-F238E27FC236}">
                <a16:creationId xmlns:a16="http://schemas.microsoft.com/office/drawing/2014/main" id="{F5A7F030-C6A7-FA00-A786-BAF48DDCF769}"/>
              </a:ext>
            </a:extLst>
          </p:cNvPr>
          <p:cNvSpPr txBox="1">
            <a:spLocks noGrp="1"/>
          </p:cNvSpPr>
          <p:nvPr>
            <p:ph type="title"/>
          </p:nvPr>
        </p:nvSpPr>
        <p:spPr>
          <a:xfrm>
            <a:off x="2592387" y="0"/>
            <a:ext cx="8912225" cy="1022972"/>
          </a:xfrm>
          <a:prstGeom prst="rect">
            <a:avLst/>
          </a:prstGeom>
          <a:noFill/>
        </p:spPr>
        <p:txBody>
          <a:bodyPr wrap="square" rtlCol="1">
            <a:spAutoFit/>
          </a:bodyPr>
          <a:lstStyle>
            <a:defPPr>
              <a:defRPr lang="en-US"/>
            </a:defPPr>
            <a:lvl1pPr marL="504190" algn="r" rtl="1">
              <a:lnSpc>
                <a:spcPct val="84000"/>
              </a:lnSpc>
              <a:spcBef>
                <a:spcPts val="400"/>
              </a:spcBef>
              <a:defRPr sz="2400" b="1" spc="-20">
                <a:ln w="12700">
                  <a:solidFill>
                    <a:schemeClr val="accent3">
                      <a:lumMod val="50000"/>
                    </a:schemeClr>
                  </a:solidFill>
                  <a:prstDash val="solid"/>
                </a:ln>
                <a:pattFill prst="narHorz">
                  <a:fgClr>
                    <a:schemeClr val="accent3"/>
                  </a:fgClr>
                  <a:bgClr>
                    <a:schemeClr val="accent3">
                      <a:lumMod val="40000"/>
                      <a:lumOff val="60000"/>
                    </a:schemeClr>
                  </a:bgClr>
                </a:pattFill>
                <a:effectLst/>
                <a:latin typeface="B Titr" panose="00000700000000000000" pitchFamily="2" charset="-78"/>
                <a:ea typeface="Times New Roman" panose="02020603050405020304" pitchFamily="18" charset="0"/>
                <a:cs typeface="B Titr" panose="00000700000000000000" pitchFamily="2" charset="-78"/>
              </a:defRPr>
            </a:lvl1pPr>
          </a:lstStyle>
          <a:p>
            <a:br>
              <a:rPr lang="en-US" dirty="0"/>
            </a:br>
            <a:br>
              <a:rPr lang="en-US" dirty="0"/>
            </a:br>
            <a:r>
              <a:rPr lang="fa-IR" dirty="0"/>
              <a:t>تکنیک تعدیل نرخ تنزیل</a:t>
            </a:r>
            <a:endParaRPr lang="en-US" dirty="0"/>
          </a:p>
        </p:txBody>
      </p:sp>
      <p:sp>
        <p:nvSpPr>
          <p:cNvPr id="5" name="Footer Placeholder 2">
            <a:extLst>
              <a:ext uri="{FF2B5EF4-FFF2-40B4-BE49-F238E27FC236}">
                <a16:creationId xmlns:a16="http://schemas.microsoft.com/office/drawing/2014/main" id="{5CB04302-87BB-4ED9-AE77-6D5CA187DA19}"/>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3717882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1D356F-3A78-377F-AFAF-45C6FC5CEBAC}"/>
              </a:ext>
            </a:extLst>
          </p:cNvPr>
          <p:cNvPicPr>
            <a:picLocks noChangeAspect="1"/>
          </p:cNvPicPr>
          <p:nvPr/>
        </p:nvPicPr>
        <p:blipFill>
          <a:blip r:embed="rId2"/>
          <a:stretch>
            <a:fillRect/>
          </a:stretch>
        </p:blipFill>
        <p:spPr>
          <a:xfrm>
            <a:off x="4894984" y="3910969"/>
            <a:ext cx="2402032" cy="2633700"/>
          </a:xfrm>
          <a:prstGeom prst="rect">
            <a:avLst/>
          </a:prstGeom>
        </p:spPr>
      </p:pic>
      <p:pic>
        <p:nvPicPr>
          <p:cNvPr id="7" name="Picture 6">
            <a:extLst>
              <a:ext uri="{FF2B5EF4-FFF2-40B4-BE49-F238E27FC236}">
                <a16:creationId xmlns:a16="http://schemas.microsoft.com/office/drawing/2014/main" id="{8E84932D-606A-E286-FCC2-C94A912D8F10}"/>
              </a:ext>
            </a:extLst>
          </p:cNvPr>
          <p:cNvPicPr>
            <a:picLocks noChangeAspect="1"/>
          </p:cNvPicPr>
          <p:nvPr/>
        </p:nvPicPr>
        <p:blipFill>
          <a:blip r:embed="rId3"/>
          <a:stretch>
            <a:fillRect/>
          </a:stretch>
        </p:blipFill>
        <p:spPr>
          <a:xfrm>
            <a:off x="5408084" y="1003404"/>
            <a:ext cx="6096528" cy="420660"/>
          </a:xfrm>
          <a:prstGeom prst="rect">
            <a:avLst/>
          </a:prstGeom>
        </p:spPr>
      </p:pic>
      <p:sp>
        <p:nvSpPr>
          <p:cNvPr id="2" name="Title 1">
            <a:extLst>
              <a:ext uri="{FF2B5EF4-FFF2-40B4-BE49-F238E27FC236}">
                <a16:creationId xmlns:a16="http://schemas.microsoft.com/office/drawing/2014/main" id="{E29B6D2C-A142-26D9-5654-B0DEFA296C4C}"/>
              </a:ext>
            </a:extLst>
          </p:cNvPr>
          <p:cNvSpPr>
            <a:spLocks noGrp="1"/>
          </p:cNvSpPr>
          <p:nvPr>
            <p:ph type="title"/>
          </p:nvPr>
        </p:nvSpPr>
        <p:spPr>
          <a:xfrm flipH="1">
            <a:off x="5087785" y="-7659974"/>
            <a:ext cx="4753004" cy="3163658"/>
          </a:xfrm>
        </p:spPr>
        <p:txBody>
          <a:bodyPr/>
          <a:lstStyle/>
          <a:p>
            <a:endParaRPr lang="en-US" dirty="0"/>
          </a:p>
        </p:txBody>
      </p:sp>
      <p:sp>
        <p:nvSpPr>
          <p:cNvPr id="3" name="Content Placeholder 2">
            <a:extLst>
              <a:ext uri="{FF2B5EF4-FFF2-40B4-BE49-F238E27FC236}">
                <a16:creationId xmlns:a16="http://schemas.microsoft.com/office/drawing/2014/main" id="{3D742510-9F90-9CF3-FA24-33A64E6A4338}"/>
              </a:ext>
            </a:extLst>
          </p:cNvPr>
          <p:cNvSpPr>
            <a:spLocks noGrp="1"/>
          </p:cNvSpPr>
          <p:nvPr>
            <p:ph idx="1"/>
          </p:nvPr>
        </p:nvSpPr>
        <p:spPr>
          <a:xfrm>
            <a:off x="2589212" y="2133600"/>
            <a:ext cx="8915400" cy="1883764"/>
          </a:xfrm>
        </p:spPr>
        <p:txBody>
          <a:bodyPr/>
          <a:lstStyle/>
          <a:p>
            <a:pPr marL="0" indent="0" algn="r">
              <a:buNone/>
            </a:pPr>
            <a:r>
              <a:rPr lang="fa-IR" dirty="0"/>
              <a:t>هنگامی که تکنیک تعدیل نرخ تنزیل برای دریافتها یا پرداختهای ثابت بکار گرفته می‌شود، نرخ تنزیل بابت ریسک ذاتی در جریانهای نقدی دارایی یا بدهی مورد اندازه‌گیری، تعدیل می‌شود. </a:t>
            </a:r>
          </a:p>
          <a:p>
            <a:pPr marL="0" indent="0" algn="r">
              <a:buNone/>
            </a:pPr>
            <a:r>
              <a:rPr lang="fa-IR" dirty="0"/>
              <a:t>در برخی کاربردهای تکنیک تعدیل نرخ تنزیل برای جریانهای نقدی که دریافتها یا پرداختهاي ثابت نیستند، تعدیل جریانهای نقدی ممكن است به منظور دستیابی به قابلیت مقایسه با دارایی یا بدهی مشاهده‌شده که نرخ تنزیل از آن استنتاج شده است، ضروری باشد.</a:t>
            </a:r>
          </a:p>
          <a:p>
            <a:pPr marL="0" indent="0" algn="r">
              <a:buNone/>
            </a:pPr>
            <a:endParaRPr lang="en-US" dirty="0"/>
          </a:p>
        </p:txBody>
      </p:sp>
    </p:spTree>
    <p:extLst>
      <p:ext uri="{BB962C8B-B14F-4D97-AF65-F5344CB8AC3E}">
        <p14:creationId xmlns:p14="http://schemas.microsoft.com/office/powerpoint/2010/main" val="745037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4D07C-5727-792B-8704-8F8D7E501AAC}"/>
              </a:ext>
            </a:extLst>
          </p:cNvPr>
          <p:cNvSpPr>
            <a:spLocks noGrp="1"/>
          </p:cNvSpPr>
          <p:nvPr>
            <p:ph type="title"/>
          </p:nvPr>
        </p:nvSpPr>
        <p:spPr>
          <a:xfrm>
            <a:off x="2948065" y="306333"/>
            <a:ext cx="8911687" cy="1280890"/>
          </a:xfrm>
        </p:spPr>
        <p:txBody>
          <a:bodyPr/>
          <a:lstStyle/>
          <a:p>
            <a:pPr algn="r"/>
            <a:r>
              <a:rPr lang="fa-IR" dirty="0"/>
              <a:t>تکنیک ارزش فعلی مورد انتظار</a:t>
            </a:r>
            <a:br>
              <a:rPr lang="fa-IR" dirty="0"/>
            </a:br>
            <a:endParaRPr lang="en-US" dirty="0"/>
          </a:p>
        </p:txBody>
      </p:sp>
      <p:sp>
        <p:nvSpPr>
          <p:cNvPr id="3" name="Content Placeholder 2">
            <a:extLst>
              <a:ext uri="{FF2B5EF4-FFF2-40B4-BE49-F238E27FC236}">
                <a16:creationId xmlns:a16="http://schemas.microsoft.com/office/drawing/2014/main" id="{59287CE1-9DA5-A63E-0B85-A15F8EEEEDDF}"/>
              </a:ext>
            </a:extLst>
          </p:cNvPr>
          <p:cNvSpPr>
            <a:spLocks noGrp="1"/>
          </p:cNvSpPr>
          <p:nvPr>
            <p:ph idx="1"/>
          </p:nvPr>
        </p:nvSpPr>
        <p:spPr/>
        <p:txBody>
          <a:bodyPr/>
          <a:lstStyle/>
          <a:p>
            <a:pPr marL="0" indent="0" algn="r">
              <a:buNone/>
            </a:pPr>
            <a:r>
              <a:rPr lang="fa-IR" dirty="0"/>
              <a:t>در تکنیک ارزش‌ فعلی مورد انتظار، به عنوان نقطه شروع، مجموعه‌ای از جریانهای نقدی که بیانگر میانگین موزون‌شده بر اساس احتمالات  تمام جریانهای نقدی آتی احتمالی (یعنی جریانهای نقدی مورد انتظار) است، مورد استفاده قرار مي‌گیرد.</a:t>
            </a:r>
            <a:endParaRPr lang="en-US" dirty="0"/>
          </a:p>
          <a:p>
            <a:pPr marL="0" indent="0" algn="r">
              <a:buNone/>
            </a:pPr>
            <a:r>
              <a:rPr lang="fa-IR" dirty="0"/>
              <a:t> فعالان ریسک‌گریز بازار، هنگام اتخاذ تصمیم‌ سرمایه‌گذاری، ریسک اینکه ممکن است جریانهای نقدی واقعی با جريانهاي نقدي مورد انتظار تفاوت داشته باشد را در نظر می‌گیرند.</a:t>
            </a:r>
            <a:endParaRPr lang="en-US" dirty="0"/>
          </a:p>
          <a:p>
            <a:pPr marL="0" indent="0" algn="r">
              <a:buNone/>
            </a:pPr>
            <a:endParaRPr lang="en-US" dirty="0"/>
          </a:p>
        </p:txBody>
      </p:sp>
    </p:spTree>
    <p:extLst>
      <p:ext uri="{BB962C8B-B14F-4D97-AF65-F5344CB8AC3E}">
        <p14:creationId xmlns:p14="http://schemas.microsoft.com/office/powerpoint/2010/main" val="512031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05A1B-42BE-C5F0-8E6D-E8AA09FD1927}"/>
              </a:ext>
            </a:extLst>
          </p:cNvPr>
          <p:cNvSpPr>
            <a:spLocks noGrp="1"/>
          </p:cNvSpPr>
          <p:nvPr>
            <p:ph type="title"/>
          </p:nvPr>
        </p:nvSpPr>
        <p:spPr/>
        <p:txBody>
          <a:bodyPr>
            <a:normAutofit fontScale="90000"/>
          </a:bodyPr>
          <a:lstStyle/>
          <a:p>
            <a:pPr marL="0" marR="0" lvl="0" indent="0" algn="r" defTabSz="914400" rtl="0" eaLnBrk="1" fontAlgn="auto" latinLnBrk="0" hangingPunct="1">
              <a:lnSpc>
                <a:spcPct val="100000"/>
              </a:lnSpc>
              <a:spcBef>
                <a:spcPts val="0"/>
              </a:spcBef>
              <a:spcAft>
                <a:spcPts val="0"/>
              </a:spcAft>
              <a:tabLst/>
              <a:defRPr/>
            </a:pPr>
            <a:r>
              <a:rPr kumimoji="0" lang="fa-IR" sz="2800" b="0" i="0" u="none" strike="noStrike" kern="1200" cap="none" spc="0" normalizeH="0" baseline="0" noProof="0" dirty="0">
                <a:ln>
                  <a:noFill/>
                </a:ln>
                <a:solidFill>
                  <a:prstClr val="black"/>
                </a:solidFill>
                <a:effectLst/>
                <a:uLnTx/>
                <a:uFillTx/>
                <a:latin typeface="Century Gothic" panose="020F0302020204030204"/>
                <a:ea typeface="+mn-ea"/>
                <a:cs typeface="Arial" panose="020B0604020202020204" pitchFamily="34" charset="0"/>
              </a:rPr>
              <a:t>بکارگیری تکنیکهای ارزش فعلی براي بدهیها و ابزارهای مالکانه خود واحد تجاری، که توسط اشخاص ديگر به عنوان دارایی نگهداری نمي‌شود (بندهای 40 و 41)</a:t>
            </a:r>
            <a:br>
              <a:rPr kumimoji="0" lang="en-US" sz="1800" b="0" i="0" u="none" strike="noStrike" kern="1200" cap="none" spc="0" normalizeH="0" baseline="0" noProof="0" dirty="0">
                <a:ln>
                  <a:noFill/>
                </a:ln>
                <a:solidFill>
                  <a:prstClr val="black"/>
                </a:solidFill>
                <a:effectLst/>
                <a:uLnTx/>
                <a:uFillTx/>
                <a:latin typeface="Century Gothic" panose="020F0302020204030204"/>
                <a:ea typeface="+mn-ea"/>
                <a:cs typeface="+mn-cs"/>
              </a:rPr>
            </a:br>
            <a:endParaRPr lang="en-US" dirty="0"/>
          </a:p>
        </p:txBody>
      </p:sp>
      <p:sp>
        <p:nvSpPr>
          <p:cNvPr id="3" name="Content Placeholder 2">
            <a:extLst>
              <a:ext uri="{FF2B5EF4-FFF2-40B4-BE49-F238E27FC236}">
                <a16:creationId xmlns:a16="http://schemas.microsoft.com/office/drawing/2014/main" id="{C13D6EAC-1E25-B117-4A49-DBDCBEBE780F}"/>
              </a:ext>
            </a:extLst>
          </p:cNvPr>
          <p:cNvSpPr>
            <a:spLocks noGrp="1"/>
          </p:cNvSpPr>
          <p:nvPr>
            <p:ph idx="1"/>
          </p:nvPr>
        </p:nvSpPr>
        <p:spPr/>
        <p:txBody>
          <a:bodyPr/>
          <a:lstStyle/>
          <a:p>
            <a:pPr marL="0" indent="0" algn="r">
              <a:buNone/>
            </a:pPr>
            <a:r>
              <a:rPr lang="fa-IR" dirty="0"/>
              <a:t>هنگام استفاده از یک تکنیک ارزش فعلی برای اندازه‌گیری ارزش منصفانه یک  بدهی که توسط شخص دیگری به عنوان دارایی نگهداری نمي‌شود (براي مثال، بدهی مربوط به برچیدن دارایی)، واحد تجاری باید در کنار سایر عوامل، جریانهای نقدی خروجی آتی مورد انتظار فعالان بازار برای ایفای آن تعهد را برآورد ‌كند. این‌ جریانهای نقدي خروجی آتی باید انتظارات فعالان بازار از مخارج ایفای تعهد و مابه‌ازايي كه یک فعال بازار بابت ايفاي اين تعهد مطالبه مي‌‌كند را منعكس نماید.</a:t>
            </a:r>
            <a:endParaRPr lang="en-US" dirty="0"/>
          </a:p>
          <a:p>
            <a:pPr marL="0" indent="0" algn="r">
              <a:buNone/>
            </a:pPr>
            <a:endParaRPr lang="en-US" dirty="0"/>
          </a:p>
          <a:p>
            <a:pPr marL="0" indent="0" algn="r">
              <a:buNone/>
            </a:pPr>
            <a:r>
              <a:rPr lang="fa-IR" dirty="0"/>
              <a:t>واحد تجاری باید اطمینان یابد که تعدیلات بابت ریسک، مضاعف به حساب گرفته نمی‌شود یا حذف نمی‌گردد. برای مثال، اگر جریانهای نقدی برآوردی برای در نظر گرفتن مابه‌ازای تقبل ریسک مرتبط با تعهد افزایش ‌یابد، نرخ تنزیل نباید برای انعکاس آن ریسک تعدیل شود.</a:t>
            </a:r>
            <a:endParaRPr lang="en-US" dirty="0"/>
          </a:p>
        </p:txBody>
      </p:sp>
    </p:spTree>
    <p:extLst>
      <p:ext uri="{BB962C8B-B14F-4D97-AF65-F5344CB8AC3E}">
        <p14:creationId xmlns:p14="http://schemas.microsoft.com/office/powerpoint/2010/main" val="3222501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033B-61F9-DE3D-310F-1C8813B34C60}"/>
              </a:ext>
            </a:extLst>
          </p:cNvPr>
          <p:cNvSpPr>
            <a:spLocks noGrp="1"/>
          </p:cNvSpPr>
          <p:nvPr>
            <p:ph type="title"/>
          </p:nvPr>
        </p:nvSpPr>
        <p:spPr/>
        <p:txBody>
          <a:bodyPr>
            <a:normAutofit fontScale="90000"/>
          </a:bodyPr>
          <a:lstStyle/>
          <a:p>
            <a:pPr algn="r"/>
            <a:r>
              <a:rPr lang="fa-IR" dirty="0"/>
              <a:t>داده‌های ورودی تکنیکهای ارزشيابي (بندهای 66 تا 70)</a:t>
            </a:r>
            <a:br>
              <a:rPr lang="fa-IR" dirty="0"/>
            </a:br>
            <a:endParaRPr lang="en-US" dirty="0"/>
          </a:p>
        </p:txBody>
      </p:sp>
      <p:sp>
        <p:nvSpPr>
          <p:cNvPr id="3" name="Content Placeholder 2">
            <a:extLst>
              <a:ext uri="{FF2B5EF4-FFF2-40B4-BE49-F238E27FC236}">
                <a16:creationId xmlns:a16="http://schemas.microsoft.com/office/drawing/2014/main" id="{B77C1BE2-3E51-1743-985D-06C83224398C}"/>
              </a:ext>
            </a:extLst>
          </p:cNvPr>
          <p:cNvSpPr>
            <a:spLocks noGrp="1"/>
          </p:cNvSpPr>
          <p:nvPr>
            <p:ph idx="1"/>
          </p:nvPr>
        </p:nvSpPr>
        <p:spPr/>
        <p:txBody>
          <a:bodyPr>
            <a:normAutofit lnSpcReduction="10000"/>
          </a:bodyPr>
          <a:lstStyle/>
          <a:p>
            <a:pPr marL="0" indent="0" algn="r">
              <a:buNone/>
            </a:pPr>
            <a:r>
              <a:rPr lang="fa-IR" dirty="0"/>
              <a:t>نمونه‌ بازارهایی که داده‌های ورودی آنها برای برخی داراییها و بدهیها (مانند ابزارهای مالی) قابل‌ مشاهده است، شامل موارد زیر است:</a:t>
            </a:r>
          </a:p>
          <a:p>
            <a:pPr marL="0" indent="0" algn="r">
              <a:buNone/>
            </a:pPr>
            <a:endParaRPr lang="fa-IR" dirty="0"/>
          </a:p>
          <a:p>
            <a:pPr marL="0" indent="0" algn="r">
              <a:buNone/>
            </a:pPr>
            <a:r>
              <a:rPr lang="fa-IR" dirty="0"/>
              <a:t>الف.	بورس. در بورس، قیمتهای پایاني هم به آسانی در دسترس است و هم عموماً بیانگر ارزش منصفانه می‌باشد. بورس اوراق بهادار تهران، مثالی در این مورد است.</a:t>
            </a:r>
          </a:p>
          <a:p>
            <a:pPr marL="0" indent="0" algn="r">
              <a:buNone/>
            </a:pPr>
            <a:endParaRPr lang="fa-IR" dirty="0"/>
          </a:p>
          <a:p>
            <a:pPr marL="0" indent="0" algn="r">
              <a:buNone/>
            </a:pPr>
            <a:r>
              <a:rPr lang="fa-IR" dirty="0"/>
              <a:t>ب.	بازارهای معامله‌گری. در بازار معامله‌گری، معامله‌گرها آماده انجام معامله هستند (خرید یا فروش به حساب خود).</a:t>
            </a:r>
          </a:p>
          <a:p>
            <a:pPr marL="0" indent="0" algn="r">
              <a:buNone/>
            </a:pPr>
            <a:endParaRPr lang="fa-IR" dirty="0"/>
          </a:p>
          <a:p>
            <a:pPr marL="0" indent="0" algn="r">
              <a:buNone/>
            </a:pPr>
            <a:r>
              <a:rPr lang="fa-IR" dirty="0"/>
              <a:t>بنابراین، نقدشوندگی را با استفاده از سرمایه خود، برای نگهداری مجموعه اقلامی که برای آنها بازارسازی می‌کنند، فراهم می‌نمایند. </a:t>
            </a:r>
            <a:endParaRPr lang="en-US" dirty="0"/>
          </a:p>
        </p:txBody>
      </p:sp>
    </p:spTree>
    <p:extLst>
      <p:ext uri="{BB962C8B-B14F-4D97-AF65-F5344CB8AC3E}">
        <p14:creationId xmlns:p14="http://schemas.microsoft.com/office/powerpoint/2010/main" val="2720798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E2563-5D5E-EE1B-DEB6-02DF314C09BC}"/>
              </a:ext>
            </a:extLst>
          </p:cNvPr>
          <p:cNvSpPr>
            <a:spLocks noGrp="1"/>
          </p:cNvSpPr>
          <p:nvPr>
            <p:ph type="title"/>
          </p:nvPr>
        </p:nvSpPr>
        <p:spPr>
          <a:xfrm>
            <a:off x="2592925" y="128185"/>
            <a:ext cx="8911687" cy="1280890"/>
          </a:xfrm>
        </p:spPr>
        <p:txBody>
          <a:bodyPr>
            <a:normAutofit fontScale="90000"/>
          </a:bodyPr>
          <a:lstStyle/>
          <a:p>
            <a:pPr marL="0" marR="0" lvl="0" indent="0" algn="r" defTabSz="914400" rtl="0" eaLnBrk="1" fontAlgn="auto" latinLnBrk="0" hangingPunct="1">
              <a:lnSpc>
                <a:spcPct val="100000"/>
              </a:lnSpc>
              <a:spcBef>
                <a:spcPts val="0"/>
              </a:spcBef>
              <a:spcAft>
                <a:spcPts val="0"/>
              </a:spcAft>
              <a:tabLst/>
              <a:defRPr/>
            </a:pPr>
            <a:r>
              <a:rPr kumimoji="0" lang="fa-IR" sz="2800" b="0" i="0" u="none" strike="noStrike" kern="1200" cap="none" spc="0" normalizeH="0" baseline="0" noProof="0" dirty="0">
                <a:ln>
                  <a:noFill/>
                </a:ln>
                <a:solidFill>
                  <a:prstClr val="black"/>
                </a:solidFill>
                <a:effectLst/>
                <a:uLnTx/>
                <a:uFillTx/>
                <a:latin typeface="Century Gothic" panose="020F0302020204030204"/>
                <a:ea typeface="+mn-ea"/>
                <a:cs typeface="Arial" panose="020B0604020202020204" pitchFamily="34" charset="0"/>
              </a:rPr>
              <a:t>اندازه‌گیری ارزش منصفانه هنگامی که حجم یا سطح فعالیت برای یک دارایی یا یک بدهی، كاهش قابل ملاحظه داشته است</a:t>
            </a:r>
            <a:br>
              <a:rPr kumimoji="0" lang="en-US" sz="1800" b="0" i="0" u="none" strike="noStrike" kern="1200" cap="none" spc="0" normalizeH="0" baseline="0" noProof="0" dirty="0">
                <a:ln>
                  <a:noFill/>
                </a:ln>
                <a:solidFill>
                  <a:prstClr val="black"/>
                </a:solidFill>
                <a:effectLst/>
                <a:uLnTx/>
                <a:uFillTx/>
                <a:latin typeface="Century Gothic" panose="020F0302020204030204"/>
                <a:ea typeface="+mn-ea"/>
                <a:cs typeface="+mn-cs"/>
              </a:rPr>
            </a:br>
            <a:endParaRPr lang="en-US" dirty="0"/>
          </a:p>
        </p:txBody>
      </p:sp>
      <p:sp>
        <p:nvSpPr>
          <p:cNvPr id="3" name="Content Placeholder 2">
            <a:extLst>
              <a:ext uri="{FF2B5EF4-FFF2-40B4-BE49-F238E27FC236}">
                <a16:creationId xmlns:a16="http://schemas.microsoft.com/office/drawing/2014/main" id="{A78DA693-1F0E-A4BB-0EB4-45A0AC83EC64}"/>
              </a:ext>
            </a:extLst>
          </p:cNvPr>
          <p:cNvSpPr>
            <a:spLocks noGrp="1"/>
          </p:cNvSpPr>
          <p:nvPr>
            <p:ph idx="1"/>
          </p:nvPr>
        </p:nvSpPr>
        <p:spPr>
          <a:xfrm>
            <a:off x="2589212" y="1409075"/>
            <a:ext cx="8915400" cy="5231568"/>
          </a:xfrm>
        </p:spPr>
        <p:txBody>
          <a:bodyPr>
            <a:normAutofit/>
          </a:bodyPr>
          <a:lstStyle/>
          <a:p>
            <a:pPr marL="0" indent="0" algn="r">
              <a:buNone/>
            </a:pPr>
            <a:r>
              <a:rPr lang="fa-IR" sz="2000" dirty="0"/>
              <a:t>	هنگامی که  در حجم یا سطح فعالیت برای یک دارایی یا یک بدهی در مقایسه با فعالیت عادی بازار برای آن دارایی یا بدهی (یا داراییها یا بدهیهای مشابه)، کاهش قابل ملاحظه‌ای وجود داشته باشد، ارزش منصفانه آن دارایی یا بدهی ممکن است تحت تأثیر قرار ‌گیرد. واحد تجاری برای تعیین اینکه بر مبنای شواهد موجود، کاهش قابل ملاحظه‌ای در حجم یا سطح فعالیت برای یک دارایی یا یک بدهی وجود داشته است يا خير، باید اهمیت و مربوط بودن عواملي مانند موارد زیر را ارزیابی کند:</a:t>
            </a:r>
          </a:p>
          <a:p>
            <a:pPr marL="0" indent="0" algn="r">
              <a:buNone/>
            </a:pPr>
            <a:endParaRPr lang="fa-IR" sz="2000" dirty="0"/>
          </a:p>
          <a:p>
            <a:pPr marL="0" indent="0" algn="r">
              <a:buNone/>
            </a:pPr>
            <a:r>
              <a:rPr lang="fa-IR" sz="2000" dirty="0"/>
              <a:t>	اخیراً معاملات اندکی انجام شده است.</a:t>
            </a:r>
          </a:p>
          <a:p>
            <a:pPr marL="0" indent="0" algn="r">
              <a:buNone/>
            </a:pPr>
            <a:r>
              <a:rPr lang="fa-IR" sz="2000" dirty="0"/>
              <a:t>قيمتهاي اعلام‌شده با استفاده از اطلاعات جاري تعیین نشده است.</a:t>
            </a:r>
          </a:p>
          <a:p>
            <a:pPr marL="0" indent="0" algn="r">
              <a:buNone/>
            </a:pPr>
            <a:r>
              <a:rPr lang="fa-IR" sz="2000" dirty="0"/>
              <a:t>قيمتهاي اعلام‌شده، طی زمان یا در میان بازارسازان (برای مثال، برخی بازارهای کارگزاری) نوسان قابل ملاحظه‌ای داشته است.</a:t>
            </a:r>
            <a:endParaRPr lang="en-US" sz="2000" dirty="0"/>
          </a:p>
          <a:p>
            <a:pPr marL="0" indent="0" algn="r">
              <a:buNone/>
            </a:pPr>
            <a:r>
              <a:rPr lang="fa-IR" sz="2000" dirty="0"/>
              <a:t>	شاخصهایی که در گذشته، همبستگی بالایی با ارزشهای منصفانه دارایی یا بدهی داشته‌اند، به وضوح با شاخصهاي اخير ارزش منصفانه آن دارایی یا بدهی همبستگی ندارند.</a:t>
            </a:r>
          </a:p>
          <a:p>
            <a:pPr marL="0" indent="0" algn="r">
              <a:buNone/>
            </a:pPr>
            <a:endParaRPr lang="en-US" sz="2000" dirty="0"/>
          </a:p>
        </p:txBody>
      </p:sp>
    </p:spTree>
    <p:extLst>
      <p:ext uri="{BB962C8B-B14F-4D97-AF65-F5344CB8AC3E}">
        <p14:creationId xmlns:p14="http://schemas.microsoft.com/office/powerpoint/2010/main" val="3907921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2B863-75C7-7112-1CC2-4865A158E8E5}"/>
              </a:ext>
            </a:extLst>
          </p:cNvPr>
          <p:cNvSpPr>
            <a:spLocks noGrp="1"/>
          </p:cNvSpPr>
          <p:nvPr>
            <p:ph type="title"/>
          </p:nvPr>
        </p:nvSpPr>
        <p:spPr/>
        <p:txBody>
          <a:bodyPr/>
          <a:lstStyle/>
          <a:p>
            <a:pPr algn="r"/>
            <a:r>
              <a:rPr lang="fa-IR" dirty="0"/>
              <a:t>تشخیص معاملاتی که نظام‌مند نیستند</a:t>
            </a:r>
            <a:br>
              <a:rPr lang="fa-IR" dirty="0"/>
            </a:br>
            <a:endParaRPr lang="en-US" dirty="0"/>
          </a:p>
        </p:txBody>
      </p:sp>
      <p:sp>
        <p:nvSpPr>
          <p:cNvPr id="3" name="Content Placeholder 2">
            <a:extLst>
              <a:ext uri="{FF2B5EF4-FFF2-40B4-BE49-F238E27FC236}">
                <a16:creationId xmlns:a16="http://schemas.microsoft.com/office/drawing/2014/main" id="{E4414470-AA4F-6EBC-80E3-33E965D76545}"/>
              </a:ext>
            </a:extLst>
          </p:cNvPr>
          <p:cNvSpPr>
            <a:spLocks noGrp="1"/>
          </p:cNvSpPr>
          <p:nvPr>
            <p:ph idx="1"/>
          </p:nvPr>
        </p:nvSpPr>
        <p:spPr/>
        <p:txBody>
          <a:bodyPr/>
          <a:lstStyle/>
          <a:p>
            <a:pPr marL="0" indent="0" algn="r">
              <a:buNone/>
            </a:pPr>
            <a:r>
              <a:rPr lang="fa-IR" dirty="0"/>
              <a:t>اگر در حجم یا سطح فعالیت برای یک دارایی یا یک بدهی در مقایسه با فعالیت عادی بازار برای آن دارایی یا بدهی (یا داراییها و بدهیهای مشابه) کاهش قابل ملاحظه‌ وجود داشته باشد، تعیین اینکه معامله نظام‌مند است یا خیر، دشوارتر است. در چنین شرایطی، رسیدن به این نتیجه که تمام معاملات در آن بازار، نظام‌مند نیستند (یعنی انحلال اجباری یا فروش اضطراری)، مناسب نیست. </a:t>
            </a:r>
            <a:endParaRPr lang="en-US" dirty="0"/>
          </a:p>
          <a:p>
            <a:pPr marL="0" indent="0" algn="r">
              <a:buNone/>
            </a:pPr>
            <a:endParaRPr lang="en-US" dirty="0"/>
          </a:p>
          <a:p>
            <a:pPr marL="0" indent="0" algn="r">
              <a:buNone/>
            </a:pPr>
            <a:r>
              <a:rPr lang="fa-IR" dirty="0"/>
              <a:t>واحد تجاری باید شرایط را ارزیابی کند تا بر اساس وزن شواهد موجود، تعیین نماید که معامله، نظام‌مند است یا خیر</a:t>
            </a:r>
            <a:endParaRPr lang="en-US" dirty="0"/>
          </a:p>
        </p:txBody>
      </p:sp>
      <p:sp>
        <p:nvSpPr>
          <p:cNvPr id="4" name="Footer Placeholder 2">
            <a:extLst>
              <a:ext uri="{FF2B5EF4-FFF2-40B4-BE49-F238E27FC236}">
                <a16:creationId xmlns:a16="http://schemas.microsoft.com/office/drawing/2014/main" id="{122A0427-3810-4C7F-A160-BE43E15AAC71}"/>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3320522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CE49-ACE5-05CA-FA04-D39A61E86BD1}"/>
              </a:ext>
            </a:extLst>
          </p:cNvPr>
          <p:cNvSpPr>
            <a:spLocks noGrp="1"/>
          </p:cNvSpPr>
          <p:nvPr>
            <p:ph type="title"/>
          </p:nvPr>
        </p:nvSpPr>
        <p:spPr/>
        <p:txBody>
          <a:bodyPr>
            <a:normAutofit fontScale="90000"/>
          </a:bodyPr>
          <a:lstStyle/>
          <a:p>
            <a:pPr algn="r"/>
            <a:r>
              <a:rPr lang="fa-IR" dirty="0"/>
              <a:t>استفاده ازقيمتهاي اعلام‌شده‌ای که توسط اشخاص ثالث ارائه می‌شود</a:t>
            </a:r>
            <a:br>
              <a:rPr lang="fa-IR" dirty="0"/>
            </a:br>
            <a:endParaRPr lang="en-US" dirty="0"/>
          </a:p>
        </p:txBody>
      </p:sp>
      <p:sp>
        <p:nvSpPr>
          <p:cNvPr id="3" name="Content Placeholder 2">
            <a:extLst>
              <a:ext uri="{FF2B5EF4-FFF2-40B4-BE49-F238E27FC236}">
                <a16:creationId xmlns:a16="http://schemas.microsoft.com/office/drawing/2014/main" id="{81B7A8F7-06B5-4763-AC2E-D16666FC720F}"/>
              </a:ext>
            </a:extLst>
          </p:cNvPr>
          <p:cNvSpPr>
            <a:spLocks noGrp="1"/>
          </p:cNvSpPr>
          <p:nvPr>
            <p:ph idx="1"/>
          </p:nvPr>
        </p:nvSpPr>
        <p:spPr/>
        <p:txBody>
          <a:bodyPr>
            <a:normAutofit lnSpcReduction="10000"/>
          </a:bodyPr>
          <a:lstStyle/>
          <a:p>
            <a:pPr marL="0" indent="0" algn="r">
              <a:buNone/>
            </a:pPr>
            <a:r>
              <a:rPr lang="fa-IR" dirty="0"/>
              <a:t>در این استاندارد، استفاده از قيمتهای اعلام‌‌شده‌ای که توسط اشخاص ثالث مانند ارائه‌دهندگان خدمات قیمت‌گذاری يا کارگزاران، ارائه می‌شود منع نمی‌گردد، مشروط بر اینکه واحد تجاری به این نتیجه رسیده باشد که قيمتهاي اعلام‌‌شده توسط آن اشخاص، طبق این استاندارد تعیین شده است.</a:t>
            </a:r>
          </a:p>
          <a:p>
            <a:pPr marL="0" indent="0" algn="r">
              <a:buNone/>
            </a:pPr>
            <a:endParaRPr lang="en-US" dirty="0"/>
          </a:p>
          <a:p>
            <a:pPr marL="0" indent="0" algn="r">
              <a:buNone/>
            </a:pPr>
            <a:r>
              <a:rPr lang="fa-IR" dirty="0"/>
              <a:t>اگر در حجم یا سطح فعالیت برای یک دارایی یا یک بدهی، کاهش قابل ملاحظه وجود داشته باشد، واحد تجاری باید ارزیابی کند که آیا قيمتهاي اعلام‌شده که توسط اشخاص ثالث ارائه می‌شود، با استفاده از اطلاعات جاری که بازتابی از معاملات نظام‌مند است، ایجاد شده است یا با استفاده از یک تکنیک ارزشيابي که بازتابی از مفروضات فعالان بازار (شامل مفروضات مربوط به ریسک) است. واحد تجاری در وزن دادن به قيمتهاي اعلام‌شده به عنوان یک داده ورودی برای اندازه‌گیری ارزش منصفانه، کمترین وزن را (در مقایسه با سایر شاخصهای ارزش منصفانه که منعکس‌کننده نتایج معاملات است) برای قیمت اعلام‌شده‌ای قائل می‌شود که منعکس‌کننده نتیجه معاملات نیست. </a:t>
            </a:r>
            <a:endParaRPr lang="en-US" dirty="0"/>
          </a:p>
        </p:txBody>
      </p:sp>
      <p:sp>
        <p:nvSpPr>
          <p:cNvPr id="4" name="Footer Placeholder 2">
            <a:extLst>
              <a:ext uri="{FF2B5EF4-FFF2-40B4-BE49-F238E27FC236}">
                <a16:creationId xmlns:a16="http://schemas.microsoft.com/office/drawing/2014/main" id="{9FDF002A-2918-40AF-B55D-F6B8226D6382}"/>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401582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C5F985C-2FAC-4C6D-864D-67AD35A23036}"/>
              </a:ext>
            </a:extLst>
          </p:cNvPr>
          <p:cNvSpPr txBox="1"/>
          <p:nvPr/>
        </p:nvSpPr>
        <p:spPr>
          <a:xfrm>
            <a:off x="7481190" y="986919"/>
            <a:ext cx="659155" cy="461665"/>
          </a:xfrm>
          <a:prstGeom prst="rect">
            <a:avLst/>
          </a:prstGeom>
          <a:noFill/>
        </p:spPr>
        <p:txBody>
          <a:bodyPr wrap="none" rtlCol="1">
            <a:spAutoFit/>
          </a:bodyPr>
          <a:lstStyle/>
          <a:p>
            <a:pPr algn="r" rtl="1"/>
            <a:r>
              <a:rPr lang="fa-IR" sz="2400" dirty="0">
                <a:ln w="12700">
                  <a:solidFill>
                    <a:schemeClr val="accent3">
                      <a:lumMod val="50000"/>
                    </a:schemeClr>
                  </a:solidFill>
                  <a:prstDash val="solid"/>
                </a:ln>
                <a:effectLst>
                  <a:innerShdw blurRad="177800">
                    <a:schemeClr val="accent3">
                      <a:lumMod val="50000"/>
                    </a:schemeClr>
                  </a:innerShdw>
                </a:effectLst>
                <a:latin typeface="Times New Roman Bold" panose="02020803070505020304" pitchFamily="18" charset="0"/>
                <a:ea typeface="Calibri" panose="020F0502020204030204" pitchFamily="34" charset="0"/>
                <a:cs typeface="B Nazanin" panose="00000400000000000000" pitchFamily="2" charset="-78"/>
              </a:rPr>
              <a:t>هدف</a:t>
            </a:r>
            <a:endParaRPr lang="en-US" sz="2400" dirty="0">
              <a:ln w="12700">
                <a:solidFill>
                  <a:schemeClr val="accent3">
                    <a:lumMod val="50000"/>
                  </a:schemeClr>
                </a:solidFill>
                <a:prstDash val="solid"/>
              </a:ln>
              <a:effectLst>
                <a:innerShdw blurRad="177800">
                  <a:schemeClr val="accent3">
                    <a:lumMod val="50000"/>
                  </a:schemeClr>
                </a:innerShdw>
              </a:effectLst>
              <a:latin typeface="Times New Roman Bold" panose="02020803070505020304" pitchFamily="18" charset="0"/>
              <a:ea typeface="Times New Roman" panose="02020603050405020304" pitchFamily="18" charset="0"/>
              <a:cs typeface="B Nazanin" panose="00000400000000000000" pitchFamily="2" charset="-78"/>
            </a:endParaRPr>
          </a:p>
        </p:txBody>
      </p:sp>
      <p:sp>
        <p:nvSpPr>
          <p:cNvPr id="7" name="TextBox 6">
            <a:extLst>
              <a:ext uri="{FF2B5EF4-FFF2-40B4-BE49-F238E27FC236}">
                <a16:creationId xmlns:a16="http://schemas.microsoft.com/office/drawing/2014/main" id="{27F4D7EE-1330-4C80-8FDF-A1A2122862AD}"/>
              </a:ext>
            </a:extLst>
          </p:cNvPr>
          <p:cNvSpPr txBox="1"/>
          <p:nvPr/>
        </p:nvSpPr>
        <p:spPr>
          <a:xfrm>
            <a:off x="1402565" y="1448584"/>
            <a:ext cx="7437286" cy="1338828"/>
          </a:xfrm>
          <a:prstGeom prst="rect">
            <a:avLst/>
          </a:prstGeom>
          <a:noFill/>
        </p:spPr>
        <p:txBody>
          <a:bodyPr wrap="square">
            <a:spAutoFit/>
          </a:bodyPr>
          <a:lstStyle/>
          <a:p>
            <a:pPr marL="864235" algn="just" rtl="1">
              <a:lnSpc>
                <a:spcPct val="150000"/>
              </a:lnSpc>
              <a:tabLst>
                <a:tab pos="864235" algn="l"/>
              </a:tabLst>
            </a:pPr>
            <a:r>
              <a:rPr lang="fa-IR" spc="-20" dirty="0">
                <a:latin typeface="Times New Roman Bold" panose="02020803070505020304" pitchFamily="18" charset="0"/>
                <a:ea typeface="Times New Roman" panose="02020603050405020304" pitchFamily="18" charset="0"/>
                <a:cs typeface="B Nazanin" panose="00000400000000000000" pitchFamily="2" charset="-78"/>
              </a:rPr>
              <a:t>الف. تعریف </a:t>
            </a:r>
            <a:r>
              <a:rPr lang="fa-IR" spc="-30" dirty="0">
                <a:latin typeface="B Traffic" panose="00000400000000000000" pitchFamily="2" charset="-78"/>
                <a:ea typeface="Times New Roman" panose="02020603050405020304" pitchFamily="18" charset="0"/>
                <a:cs typeface="B Nazanin" panose="00000400000000000000" pitchFamily="2" charset="-78"/>
              </a:rPr>
              <a:t>ارزش منصفانه</a:t>
            </a:r>
            <a:endParaRPr lang="fa-IR" spc="-20" dirty="0">
              <a:latin typeface="Times New Roman Bold" panose="02020803070505020304" pitchFamily="18" charset="0"/>
              <a:ea typeface="Times New Roman" panose="02020603050405020304" pitchFamily="18" charset="0"/>
              <a:cs typeface="B Nazanin" panose="00000400000000000000" pitchFamily="2" charset="-78"/>
            </a:endParaRPr>
          </a:p>
          <a:p>
            <a:pPr marL="864235" algn="just" rtl="1">
              <a:lnSpc>
                <a:spcPct val="150000"/>
              </a:lnSpc>
              <a:tabLst>
                <a:tab pos="864235" algn="l"/>
              </a:tabLst>
            </a:pPr>
            <a:r>
              <a:rPr lang="fa-IR" spc="-20" dirty="0">
                <a:latin typeface="Times New Roman Bold" panose="02020803070505020304" pitchFamily="18" charset="0"/>
                <a:ea typeface="Times New Roman" panose="02020603050405020304" pitchFamily="18" charset="0"/>
                <a:cs typeface="B Nazanin" panose="00000400000000000000" pitchFamily="2" charset="-78"/>
              </a:rPr>
              <a:t>ب. مقرر کردن چارچوب اندازه‌گیری ارزش منصفانه را در یک استاندارد واحد</a:t>
            </a:r>
          </a:p>
          <a:p>
            <a:pPr marL="864235" algn="just" rtl="1">
              <a:lnSpc>
                <a:spcPct val="150000"/>
              </a:lnSpc>
              <a:tabLst>
                <a:tab pos="864235" algn="l"/>
              </a:tabLst>
            </a:pPr>
            <a:r>
              <a:rPr lang="fa-IR" spc="-20" dirty="0">
                <a:latin typeface="Times New Roman Bold" panose="02020803070505020304" pitchFamily="18" charset="0"/>
                <a:ea typeface="Times New Roman" panose="02020603050405020304" pitchFamily="18" charset="0"/>
                <a:cs typeface="B Nazanin" panose="00000400000000000000" pitchFamily="2" charset="-78"/>
              </a:rPr>
              <a:t> پ. الزامی کردن افشا درباره اندازه‌گیری ارزش منصفانه</a:t>
            </a:r>
            <a:endParaRPr lang="en-US" sz="2400" spc="-20" dirty="0">
              <a:effectLst/>
              <a:latin typeface="Times New Roman Bold" panose="02020803070505020304" pitchFamily="18" charset="0"/>
              <a:ea typeface="Times New Roman" panose="02020603050405020304" pitchFamily="18" charset="0"/>
              <a:cs typeface="B Nazanin" panose="00000400000000000000" pitchFamily="2" charset="-78"/>
            </a:endParaRPr>
          </a:p>
        </p:txBody>
      </p:sp>
      <p:pic>
        <p:nvPicPr>
          <p:cNvPr id="8" name="Picture 7" descr="C:\Program Files\Microsoft Office\MEDIA\CAGCAT10\j0301252.wmf">
            <a:extLst>
              <a:ext uri="{FF2B5EF4-FFF2-40B4-BE49-F238E27FC236}">
                <a16:creationId xmlns:a16="http://schemas.microsoft.com/office/drawing/2014/main" id="{3D69E9E4-826D-41C2-BFF0-6AD001E8B2B1}"/>
              </a:ext>
            </a:extLst>
          </p:cNvPr>
          <p:cNvPicPr>
            <a:picLocks noChangeAspect="1" noChangeArrowheads="1"/>
          </p:cNvPicPr>
          <p:nvPr/>
        </p:nvPicPr>
        <p:blipFill>
          <a:blip r:embed="rId2" cstate="print"/>
          <a:srcRect/>
          <a:stretch>
            <a:fillRect/>
          </a:stretch>
        </p:blipFill>
        <p:spPr bwMode="auto">
          <a:xfrm>
            <a:off x="8673596" y="2407227"/>
            <a:ext cx="3236059" cy="2767349"/>
          </a:xfrm>
          <a:prstGeom prst="rect">
            <a:avLst/>
          </a:prstGeom>
          <a:noFill/>
          <a:ln w="9525">
            <a:noFill/>
            <a:miter lim="800000"/>
            <a:headEnd/>
            <a:tailEnd/>
          </a:ln>
        </p:spPr>
      </p:pic>
      <p:sp>
        <p:nvSpPr>
          <p:cNvPr id="4" name="Rectangle 3"/>
          <p:cNvSpPr/>
          <p:nvPr/>
        </p:nvSpPr>
        <p:spPr>
          <a:xfrm>
            <a:off x="1702134" y="5590549"/>
            <a:ext cx="6668813" cy="646331"/>
          </a:xfrm>
          <a:prstGeom prst="rect">
            <a:avLst/>
          </a:prstGeom>
        </p:spPr>
        <p:txBody>
          <a:bodyPr wrap="none">
            <a:spAutoFit/>
          </a:bodyPr>
          <a:lstStyle/>
          <a:p>
            <a:pPr marL="285750" indent="-285750" algn="r" rtl="1">
              <a:buFont typeface="Arial" panose="020B0604020202020204" pitchFamily="34" charset="0"/>
              <a:buChar char="•"/>
            </a:pPr>
            <a:r>
              <a:rPr lang="fa-IR" dirty="0">
                <a:cs typeface="B Nazanin" panose="00000400000000000000" pitchFamily="2" charset="-78"/>
              </a:rPr>
              <a:t>اندازه‌گیریهایی که شباهتهایی با ارزش منصفانه دارند، اما ارزش منصفانه نيستند استاندارد </a:t>
            </a:r>
          </a:p>
          <a:p>
            <a:pPr algn="r" rtl="1"/>
            <a:r>
              <a:rPr lang="fa-IR" dirty="0">
                <a:cs typeface="B Nazanin" panose="00000400000000000000" pitchFamily="2" charset="-78"/>
              </a:rPr>
              <a:t>     حسابداری 32</a:t>
            </a:r>
            <a:endParaRPr lang="en-US" dirty="0">
              <a:cs typeface="B Nazanin" panose="00000400000000000000" pitchFamily="2" charset="-78"/>
            </a:endParaRPr>
          </a:p>
        </p:txBody>
      </p:sp>
    </p:spTree>
    <p:extLst>
      <p:ext uri="{BB962C8B-B14F-4D97-AF65-F5344CB8AC3E}">
        <p14:creationId xmlns:p14="http://schemas.microsoft.com/office/powerpoint/2010/main" val="3347263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5F985C-2FAC-4C6D-864D-67AD35A23036}"/>
              </a:ext>
            </a:extLst>
          </p:cNvPr>
          <p:cNvSpPr txBox="1">
            <a:spLocks noGrp="1"/>
          </p:cNvSpPr>
          <p:nvPr>
            <p:ph type="title"/>
          </p:nvPr>
        </p:nvSpPr>
        <p:spPr>
          <a:xfrm>
            <a:off x="9889067" y="624110"/>
            <a:ext cx="1615545" cy="400110"/>
          </a:xfrm>
          <a:prstGeom prst="rect">
            <a:avLst/>
          </a:prstGeom>
          <a:noFill/>
        </p:spPr>
        <p:txBody>
          <a:bodyPr wrap="square" rtlCol="1">
            <a:spAutoFit/>
          </a:bodyPr>
          <a:lstStyle/>
          <a:p>
            <a:pPr algn="r" rtl="1"/>
            <a:r>
              <a:rPr lang="fa-IR" sz="2000" dirty="0">
                <a:ln w="0"/>
                <a:effectLst>
                  <a:outerShdw blurRad="38100" dist="19050" dir="2700000" algn="tl" rotWithShape="0">
                    <a:schemeClr val="dk1">
                      <a:alpha val="40000"/>
                    </a:schemeClr>
                  </a:outerShdw>
                </a:effectLst>
                <a:latin typeface="Times New Roman Bold" panose="02020803070505020304" pitchFamily="18" charset="0"/>
                <a:ea typeface="Calibri" panose="020F0502020204030204" pitchFamily="34" charset="0"/>
                <a:cs typeface="B Nazanin" panose="00000400000000000000" pitchFamily="2" charset="-78"/>
              </a:rPr>
              <a:t>دامنه کاربرد</a:t>
            </a:r>
            <a:endParaRPr lang="en-US" sz="2000" dirty="0">
              <a:ln w="0"/>
              <a:effectLst>
                <a:outerShdw blurRad="38100" dist="19050" dir="2700000" algn="tl" rotWithShape="0">
                  <a:schemeClr val="dk1">
                    <a:alpha val="40000"/>
                  </a:schemeClr>
                </a:outerShdw>
              </a:effectLst>
              <a:latin typeface="Times New Roman Bold" panose="02020803070505020304" pitchFamily="18" charset="0"/>
              <a:ea typeface="Times New Roman" panose="02020603050405020304" pitchFamily="18" charset="0"/>
              <a:cs typeface="B Nazanin" panose="00000400000000000000" pitchFamily="2" charset="-78"/>
            </a:endParaRPr>
          </a:p>
        </p:txBody>
      </p:sp>
      <p:sp>
        <p:nvSpPr>
          <p:cNvPr id="5" name="Rectangle 4"/>
          <p:cNvSpPr/>
          <p:nvPr/>
        </p:nvSpPr>
        <p:spPr>
          <a:xfrm>
            <a:off x="1803400" y="1144981"/>
            <a:ext cx="9461145" cy="646331"/>
          </a:xfrm>
          <a:prstGeom prst="rect">
            <a:avLst/>
          </a:prstGeom>
        </p:spPr>
        <p:txBody>
          <a:bodyPr wrap="square">
            <a:spAutoFit/>
          </a:bodyPr>
          <a:lstStyle/>
          <a:p>
            <a:pPr algn="just" rtl="1"/>
            <a:r>
              <a:rPr lang="fa-IR" dirty="0">
                <a:cs typeface="B Nazanin" panose="00000400000000000000" pitchFamily="2" charset="-78"/>
              </a:rPr>
              <a:t>در مواردی کاربرد دارد که دیگر استانداردهای حسابداری، اندازه‌گیری ارزش منصفانه يا افشا درباره اندازه‌گیری ارزش منصفانه را الزامی یا مجاز کرده باشد.</a:t>
            </a:r>
          </a:p>
        </p:txBody>
      </p:sp>
      <p:sp>
        <p:nvSpPr>
          <p:cNvPr id="6" name="Rectangle 5"/>
          <p:cNvSpPr/>
          <p:nvPr/>
        </p:nvSpPr>
        <p:spPr>
          <a:xfrm>
            <a:off x="2802467" y="2717211"/>
            <a:ext cx="8462078" cy="1304203"/>
          </a:xfrm>
          <a:prstGeom prst="rect">
            <a:avLst/>
          </a:prstGeom>
        </p:spPr>
        <p:txBody>
          <a:bodyPr wrap="square">
            <a:spAutoFit/>
          </a:bodyPr>
          <a:lstStyle/>
          <a:p>
            <a:pPr marL="285750" indent="-285750" algn="just" rtl="1">
              <a:lnSpc>
                <a:spcPct val="150000"/>
              </a:lnSpc>
              <a:buFont typeface="Arial" panose="020B0604020202020204" pitchFamily="34" charset="0"/>
              <a:buChar char="•"/>
            </a:pPr>
            <a:r>
              <a:rPr lang="fa-IR" dirty="0">
                <a:cs typeface="B Nazanin" panose="00000400000000000000" pitchFamily="2" charset="-78"/>
              </a:rPr>
              <a:t>استاندارد حسابداری شماره 21 (معاملات اجاره)</a:t>
            </a:r>
          </a:p>
          <a:p>
            <a:pPr marL="285750" indent="-285750" algn="just" rtl="1">
              <a:lnSpc>
                <a:spcPct val="150000"/>
              </a:lnSpc>
              <a:buFont typeface="Arial" panose="020B0604020202020204" pitchFamily="34" charset="0"/>
              <a:buChar char="•"/>
            </a:pPr>
            <a:r>
              <a:rPr lang="fa-IR" dirty="0">
                <a:cs typeface="B Nazanin" panose="00000400000000000000" pitchFamily="2" charset="-78"/>
              </a:rPr>
              <a:t> استاندارد حسابداری شماره8 (خالص ارزش فروش)</a:t>
            </a:r>
          </a:p>
          <a:p>
            <a:pPr marL="285750" indent="-285750" algn="just" rtl="1">
              <a:lnSpc>
                <a:spcPct val="150000"/>
              </a:lnSpc>
              <a:buFont typeface="Arial" panose="020B0604020202020204" pitchFamily="34" charset="0"/>
              <a:buChar char="•"/>
            </a:pPr>
            <a:r>
              <a:rPr lang="fa-IR" dirty="0">
                <a:cs typeface="B Nazanin" panose="00000400000000000000" pitchFamily="2" charset="-78"/>
              </a:rPr>
              <a:t>استاندارد حسابداری شماره 32 (موجودي‌ مواد و کالا یا ارزش اقتصادی در کاهش ارزش دارایی ها)</a:t>
            </a:r>
          </a:p>
        </p:txBody>
      </p:sp>
      <p:sp>
        <p:nvSpPr>
          <p:cNvPr id="7" name="Rectangle 6"/>
          <p:cNvSpPr/>
          <p:nvPr/>
        </p:nvSpPr>
        <p:spPr>
          <a:xfrm>
            <a:off x="5197823" y="2347879"/>
            <a:ext cx="6096000" cy="369332"/>
          </a:xfrm>
          <a:prstGeom prst="rect">
            <a:avLst/>
          </a:prstGeom>
        </p:spPr>
        <p:txBody>
          <a:bodyPr>
            <a:spAutoFit/>
          </a:bodyPr>
          <a:lstStyle/>
          <a:p>
            <a:pPr algn="r" rtl="1"/>
            <a:r>
              <a:rPr lang="fa-IR" u="sng" dirty="0">
                <a:solidFill>
                  <a:srgbClr val="C00000"/>
                </a:solidFill>
                <a:cs typeface="B Nazanin" panose="00000400000000000000" pitchFamily="2" charset="-78"/>
              </a:rPr>
              <a:t>الزامات اندازه‌گیری و افشا در این استاندارد، در چه مواردی کاربرد ندارد؟</a:t>
            </a:r>
            <a:endParaRPr lang="en-US" i="1" u="sng" dirty="0">
              <a:solidFill>
                <a:srgbClr val="C00000"/>
              </a:solidFill>
              <a:effectLst>
                <a:outerShdw blurRad="38100" dist="38100" dir="2700000" algn="tl">
                  <a:srgbClr val="000000">
                    <a:alpha val="43137"/>
                  </a:srgbClr>
                </a:outerShdw>
              </a:effectLst>
              <a:cs typeface="B Nazanin" panose="00000400000000000000" pitchFamily="2" charset="-78"/>
            </a:endParaRPr>
          </a:p>
        </p:txBody>
      </p:sp>
      <p:sp>
        <p:nvSpPr>
          <p:cNvPr id="8" name="Rectangle 7"/>
          <p:cNvSpPr/>
          <p:nvPr/>
        </p:nvSpPr>
        <p:spPr>
          <a:xfrm>
            <a:off x="1783466" y="4208649"/>
            <a:ext cx="9481079" cy="1477328"/>
          </a:xfrm>
          <a:prstGeom prst="rect">
            <a:avLst/>
          </a:prstGeom>
        </p:spPr>
        <p:txBody>
          <a:bodyPr wrap="square">
            <a:spAutoFit/>
          </a:bodyPr>
          <a:lstStyle/>
          <a:p>
            <a:pPr algn="r" rtl="1"/>
            <a:r>
              <a:rPr lang="fa-IR" u="sng" dirty="0">
                <a:solidFill>
                  <a:srgbClr val="C00000"/>
                </a:solidFill>
                <a:cs typeface="B Nazanin" panose="00000400000000000000" pitchFamily="2" charset="-78"/>
              </a:rPr>
              <a:t>الزامات افشای مقرر در این استاندارد، در چه مواردی الزامي نيست؟</a:t>
            </a:r>
          </a:p>
          <a:p>
            <a:pPr algn="r" rtl="1"/>
            <a:endParaRPr lang="en-US" u="sng" dirty="0">
              <a:solidFill>
                <a:srgbClr val="C00000"/>
              </a:solidFill>
              <a:cs typeface="B Nazanin" panose="00000400000000000000" pitchFamily="2" charset="-78"/>
            </a:endParaRPr>
          </a:p>
          <a:p>
            <a:pPr algn="r" rtl="1"/>
            <a:r>
              <a:rPr lang="fa-IR" dirty="0">
                <a:cs typeface="B Nazanin" panose="00000400000000000000" pitchFamily="2" charset="-78"/>
              </a:rPr>
              <a:t>الف. دارایی های طرح که طبق استاندارد حسابداری 33 مزایای بازنشستگی کارکنان به ارزش منصفانه اندازه‌گیری مي‌شود.</a:t>
            </a:r>
            <a:endParaRPr lang="en-US" dirty="0">
              <a:cs typeface="B Nazanin" panose="00000400000000000000" pitchFamily="2" charset="-78"/>
            </a:endParaRPr>
          </a:p>
          <a:p>
            <a:pPr algn="r" rtl="1"/>
            <a:r>
              <a:rPr lang="fa-IR" dirty="0">
                <a:cs typeface="B Nazanin" panose="00000400000000000000" pitchFamily="2" charset="-78"/>
              </a:rPr>
              <a:t>ب. سرمایه‌گذاری های طرح های مزایای بازنشستگی که طبق استاندارد حسابداری 27 طرح های مزایای بازنشستگی به ارزش منصفانه اندازه‌گیری مي‌شود</a:t>
            </a:r>
            <a:endParaRPr lang="en-US" dirty="0">
              <a:cs typeface="B Nazanin" panose="00000400000000000000" pitchFamily="2" charset="-78"/>
            </a:endParaRPr>
          </a:p>
        </p:txBody>
      </p:sp>
    </p:spTree>
    <p:extLst>
      <p:ext uri="{BB962C8B-B14F-4D97-AF65-F5344CB8AC3E}">
        <p14:creationId xmlns:p14="http://schemas.microsoft.com/office/powerpoint/2010/main" val="112177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E59DBC-B37E-4A76-A963-1907C1EB4691}"/>
              </a:ext>
            </a:extLst>
          </p:cNvPr>
          <p:cNvSpPr txBox="1">
            <a:spLocks noGrp="1"/>
          </p:cNvSpPr>
          <p:nvPr>
            <p:ph type="title"/>
          </p:nvPr>
        </p:nvSpPr>
        <p:spPr>
          <a:xfrm>
            <a:off x="2592925" y="624110"/>
            <a:ext cx="8911687" cy="461665"/>
          </a:xfrm>
          <a:prstGeom prst="rect">
            <a:avLst/>
          </a:prstGeom>
          <a:noFill/>
        </p:spPr>
        <p:txBody>
          <a:bodyPr wrap="square">
            <a:spAutoFit/>
          </a:bodyPr>
          <a:lstStyle/>
          <a:p>
            <a:pPr marL="0" indent="0" algn="r" rtl="1">
              <a:buNone/>
            </a:pPr>
            <a:r>
              <a:rPr lang="fa-IR" sz="2400" dirty="0">
                <a:ln w="0"/>
                <a:solidFill>
                  <a:schemeClr val="bg1">
                    <a:lumMod val="50000"/>
                  </a:schemeClr>
                </a:solidFill>
                <a:cs typeface="B Nazanin" panose="00000400000000000000" pitchFamily="2" charset="-78"/>
              </a:rPr>
              <a:t>تعریف ارزش منصفانه</a:t>
            </a:r>
          </a:p>
        </p:txBody>
      </p:sp>
      <p:sp>
        <p:nvSpPr>
          <p:cNvPr id="5" name="Content Placeholder 4">
            <a:extLst>
              <a:ext uri="{FF2B5EF4-FFF2-40B4-BE49-F238E27FC236}">
                <a16:creationId xmlns:a16="http://schemas.microsoft.com/office/drawing/2014/main" id="{27F4D7EE-1330-4C80-8FDF-A1A2122862AD}"/>
              </a:ext>
            </a:extLst>
          </p:cNvPr>
          <p:cNvSpPr txBox="1">
            <a:spLocks noGrp="1"/>
          </p:cNvSpPr>
          <p:nvPr>
            <p:ph idx="1"/>
          </p:nvPr>
        </p:nvSpPr>
        <p:spPr>
          <a:xfrm>
            <a:off x="2592925" y="1219200"/>
            <a:ext cx="8915400" cy="888705"/>
          </a:xfrm>
          <a:prstGeom prst="rect">
            <a:avLst/>
          </a:prstGeom>
          <a:noFill/>
        </p:spPr>
        <p:txBody>
          <a:bodyPr wrap="square">
            <a:spAutoFit/>
          </a:bodyPr>
          <a:lstStyle>
            <a:defPPr>
              <a:defRPr lang="en-US"/>
            </a:defPPr>
            <a:lvl1pPr marL="504190" indent="-504190" algn="justLow" rtl="1">
              <a:lnSpc>
                <a:spcPct val="77000"/>
              </a:lnSpc>
              <a:spcBef>
                <a:spcPts val="300"/>
              </a:spcBef>
              <a:buAutoNum type="arabicPeriod" startAt="5"/>
              <a:tabLst>
                <a:tab pos="504190" algn="l"/>
              </a:tabLst>
              <a:defRPr sz="20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pPr marL="0" indent="0">
              <a:lnSpc>
                <a:spcPct val="150000"/>
              </a:lnSpc>
              <a:buNone/>
            </a:pPr>
            <a:r>
              <a:rPr lang="fa-IR" sz="1800" dirty="0"/>
              <a:t>قيمتي که بابت فروش یک دارایی یا انتقال یک بدهی در معامله‌ای نظام‌مند بین فعالان بازار، در تاریخ اندازه‌گیری قابل دریافت یا قابل پرداخت خواهد بود.</a:t>
            </a:r>
          </a:p>
        </p:txBody>
      </p:sp>
      <p:sp>
        <p:nvSpPr>
          <p:cNvPr id="6" name="Rectangle 5"/>
          <p:cNvSpPr/>
          <p:nvPr/>
        </p:nvSpPr>
        <p:spPr>
          <a:xfrm>
            <a:off x="6554218" y="2241330"/>
            <a:ext cx="4950394" cy="934871"/>
          </a:xfrm>
          <a:prstGeom prst="rect">
            <a:avLst/>
          </a:prstGeom>
        </p:spPr>
        <p:txBody>
          <a:bodyPr wrap="none">
            <a:spAutoFit/>
          </a:bodyPr>
          <a:lstStyle/>
          <a:p>
            <a:pPr algn="r" rtl="1">
              <a:lnSpc>
                <a:spcPct val="150000"/>
              </a:lnSpc>
            </a:pPr>
            <a:r>
              <a:rPr lang="fa-IR" sz="2000" dirty="0">
                <a:solidFill>
                  <a:schemeClr val="tx1">
                    <a:lumMod val="95000"/>
                    <a:lumOff val="5000"/>
                  </a:schemeClr>
                </a:solidFill>
                <a:cs typeface="B Nazanin" panose="00000400000000000000" pitchFamily="2" charset="-78"/>
              </a:rPr>
              <a:t>دارایی یا بدهی</a:t>
            </a:r>
          </a:p>
          <a:p>
            <a:pPr algn="r" rtl="1">
              <a:lnSpc>
                <a:spcPct val="150000"/>
              </a:lnSpc>
            </a:pPr>
            <a:r>
              <a:rPr lang="fa-IR" dirty="0">
                <a:cs typeface="B Nazanin" panose="00000400000000000000" pitchFamily="2" charset="-78"/>
              </a:rPr>
              <a:t>اندازه‌گیری ارزش منصفانه، در مورد یک دارایی یا یک بدهی مشخص.</a:t>
            </a:r>
          </a:p>
        </p:txBody>
      </p:sp>
      <p:sp>
        <p:nvSpPr>
          <p:cNvPr id="7" name="TextBox 6">
            <a:extLst>
              <a:ext uri="{FF2B5EF4-FFF2-40B4-BE49-F238E27FC236}">
                <a16:creationId xmlns:a16="http://schemas.microsoft.com/office/drawing/2014/main" id="{A5C26D66-7EC8-4147-9504-DBE63136F375}"/>
              </a:ext>
            </a:extLst>
          </p:cNvPr>
          <p:cNvSpPr txBox="1"/>
          <p:nvPr/>
        </p:nvSpPr>
        <p:spPr>
          <a:xfrm>
            <a:off x="2214324" y="3251436"/>
            <a:ext cx="9290288" cy="2870016"/>
          </a:xfrm>
          <a:prstGeom prst="rect">
            <a:avLst/>
          </a:prstGeom>
          <a:noFill/>
        </p:spPr>
        <p:txBody>
          <a:bodyPr wrap="square">
            <a:spAutoFit/>
          </a:bodyPr>
          <a:lstStyle>
            <a:defPPr>
              <a:defRPr lang="en-US"/>
            </a:defPPr>
            <a:lvl1pPr indent="0" algn="justLow" rtl="1">
              <a:lnSpc>
                <a:spcPct val="77000"/>
              </a:lnSpc>
              <a:spcBef>
                <a:spcPts val="300"/>
              </a:spcBef>
              <a:buNone/>
              <a:tabLst>
                <a:tab pos="504190" algn="l"/>
              </a:tabLst>
              <a:defRPr sz="2000" spc="-20">
                <a:effectLst/>
                <a:latin typeface="Times New Roman Bold" panose="02020803070505020304" pitchFamily="18" charset="0"/>
                <a:ea typeface="Times New Roman" panose="02020603050405020304" pitchFamily="18" charset="0"/>
                <a:cs typeface="B Nazanin" panose="00000400000000000000" pitchFamily="2" charset="-78"/>
              </a:defRPr>
            </a:lvl1pPr>
            <a:lvl2pPr lvl="1" algn="justLow" rtl="1">
              <a:lnSpc>
                <a:spcPct val="77000"/>
              </a:lnSpc>
              <a:spcBef>
                <a:spcPts val="300"/>
              </a:spcBef>
              <a:tabLst>
                <a:tab pos="504190" algn="l"/>
              </a:tabLst>
              <a:defRPr sz="2200" spc="10">
                <a:effectLst/>
                <a:latin typeface="Times New Roman" panose="02020603050405020304" pitchFamily="18" charset="0"/>
                <a:ea typeface="Times New Roman" panose="02020603050405020304" pitchFamily="18" charset="0"/>
                <a:cs typeface="B Nazanin" panose="00000400000000000000" pitchFamily="2" charset="-78"/>
              </a:defRPr>
            </a:lvl2pPr>
          </a:lstStyle>
          <a:p>
            <a:pPr>
              <a:lnSpc>
                <a:spcPct val="150000"/>
              </a:lnSpc>
            </a:pPr>
            <a:r>
              <a:rPr lang="fa-IR" dirty="0"/>
              <a:t>ویژگی های دارایی یا بدهی مورد نظر فعالان بازار هنگام قیمت‌گذاری آن دارایی یا بدهی در تاریخ اندازه‌گیری:</a:t>
            </a:r>
            <a:endParaRPr lang="en-US" dirty="0"/>
          </a:p>
          <a:p>
            <a:pPr>
              <a:lnSpc>
                <a:spcPct val="150000"/>
              </a:lnSpc>
            </a:pPr>
            <a:r>
              <a:rPr lang="fa-IR" sz="1800" dirty="0"/>
              <a:t>الف.	وضعیت و موقعيت مکانی دارایی</a:t>
            </a:r>
            <a:endParaRPr lang="en-US" sz="1800" dirty="0"/>
          </a:p>
          <a:p>
            <a:pPr>
              <a:lnSpc>
                <a:spcPct val="150000"/>
              </a:lnSpc>
            </a:pPr>
            <a:r>
              <a:rPr lang="fa-IR" sz="1800" dirty="0"/>
              <a:t>ب .	محدودیت های فروش یا استفاده از دارایی، در صورت وجود.</a:t>
            </a:r>
            <a:endParaRPr lang="en-US" dirty="0"/>
          </a:p>
          <a:p>
            <a:pPr>
              <a:lnSpc>
                <a:spcPct val="150000"/>
              </a:lnSpc>
            </a:pPr>
            <a:r>
              <a:rPr lang="fa-IR" dirty="0"/>
              <a:t>دارایی یا بدهی اندازه‌گيري‌شده به ارزش منصفانه، ممکن است يكي از موارد زیر باشد:</a:t>
            </a:r>
            <a:endParaRPr lang="en-US" dirty="0"/>
          </a:p>
          <a:p>
            <a:pPr>
              <a:lnSpc>
                <a:spcPct val="150000"/>
              </a:lnSpc>
            </a:pPr>
            <a:r>
              <a:rPr lang="fa-IR" sz="1800" dirty="0"/>
              <a:t>الف.	یک دارایی یا یک بدهی به تنهایی (مانند یک ابزار مالی یا یک دارایی غیرمالی)</a:t>
            </a:r>
          </a:p>
          <a:p>
            <a:pPr>
              <a:lnSpc>
                <a:spcPct val="150000"/>
              </a:lnSpc>
            </a:pPr>
            <a:r>
              <a:rPr lang="fa-IR" sz="1800" dirty="0"/>
              <a:t>ب.	گروهی از دارایی ها، گروهی از بدهی ها یا گروهی از دارایی ها و بدهی ها (مانند یک واحد مولد نقد یا یک فعاليت تجاري).</a:t>
            </a:r>
          </a:p>
        </p:txBody>
      </p:sp>
    </p:spTree>
    <p:extLst>
      <p:ext uri="{BB962C8B-B14F-4D97-AF65-F5344CB8AC3E}">
        <p14:creationId xmlns:p14="http://schemas.microsoft.com/office/powerpoint/2010/main" val="2732357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43AE9D-0EE8-4BAD-91B2-A12F85D6A414}"/>
              </a:ext>
            </a:extLst>
          </p:cNvPr>
          <p:cNvSpPr txBox="1"/>
          <p:nvPr/>
        </p:nvSpPr>
        <p:spPr>
          <a:xfrm>
            <a:off x="5141687" y="824267"/>
            <a:ext cx="6097772" cy="400110"/>
          </a:xfrm>
          <a:prstGeom prst="rect">
            <a:avLst/>
          </a:prstGeom>
          <a:noFill/>
        </p:spPr>
        <p:txBody>
          <a:bodyPr wrap="square">
            <a:spAutoFit/>
          </a:bodyPr>
          <a:lstStyle>
            <a:defPPr>
              <a:defRPr lang="en-US"/>
            </a:defPPr>
            <a:lvl1pPr indent="0" algn="r">
              <a:buNone/>
              <a:defRPr sz="3200"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defRPr>
            </a:lvl1pPr>
          </a:lstStyle>
          <a:p>
            <a:pPr rtl="1"/>
            <a:r>
              <a:rPr lang="fa-IR" sz="2000" b="0" dirty="0">
                <a:ln w="0"/>
                <a:solidFill>
                  <a:schemeClr val="tx1">
                    <a:lumMod val="95000"/>
                    <a:lumOff val="5000"/>
                  </a:schemeClr>
                </a:solidFill>
                <a:effectLst/>
                <a:cs typeface="B Nazanin" panose="00000400000000000000" pitchFamily="2" charset="-78"/>
              </a:rPr>
              <a:t>معامله</a:t>
            </a:r>
            <a:endParaRPr lang="en-US" sz="2000" b="0" dirty="0">
              <a:ln w="0"/>
              <a:solidFill>
                <a:schemeClr val="tx1">
                  <a:lumMod val="95000"/>
                  <a:lumOff val="5000"/>
                </a:schemeClr>
              </a:solidFill>
              <a:effectLst/>
              <a:cs typeface="B Nazanin" panose="00000400000000000000" pitchFamily="2" charset="-78"/>
            </a:endParaRPr>
          </a:p>
        </p:txBody>
      </p:sp>
      <p:sp>
        <p:nvSpPr>
          <p:cNvPr id="3" name="Rectangle 2"/>
          <p:cNvSpPr/>
          <p:nvPr/>
        </p:nvSpPr>
        <p:spPr>
          <a:xfrm>
            <a:off x="1663199" y="1224377"/>
            <a:ext cx="9634450" cy="646331"/>
          </a:xfrm>
          <a:prstGeom prst="rect">
            <a:avLst/>
          </a:prstGeom>
        </p:spPr>
        <p:txBody>
          <a:bodyPr wrap="square">
            <a:spAutoFit/>
          </a:bodyPr>
          <a:lstStyle/>
          <a:p>
            <a:pPr algn="r" rtl="1"/>
            <a:r>
              <a:rPr lang="fa-IR" dirty="0">
                <a:cs typeface="B Nazanin" panose="00000400000000000000" pitchFamily="2" charset="-78"/>
              </a:rPr>
              <a:t>مبادله دارایی یا بدهی در معامله‌ای نظام‌مند بین فعالان بازار، بابت فروش یک دارایی یا انتقال یک بدهی در تاریخ اندازه‌گیری در شرایط جاری بازار</a:t>
            </a:r>
          </a:p>
        </p:txBody>
      </p:sp>
      <p:graphicFrame>
        <p:nvGraphicFramePr>
          <p:cNvPr id="5" name="Diagram 4"/>
          <p:cNvGraphicFramePr/>
          <p:nvPr>
            <p:extLst>
              <p:ext uri="{D42A27DB-BD31-4B8C-83A1-F6EECF244321}">
                <p14:modId xmlns:p14="http://schemas.microsoft.com/office/powerpoint/2010/main" val="4193054417"/>
              </p:ext>
            </p:extLst>
          </p:nvPr>
        </p:nvGraphicFramePr>
        <p:xfrm>
          <a:off x="634540" y="2499569"/>
          <a:ext cx="5325686" cy="3601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2934393" y="2486162"/>
            <a:ext cx="8453841" cy="434653"/>
          </a:xfrm>
        </p:spPr>
        <p:txBody>
          <a:bodyPr>
            <a:normAutofit/>
          </a:bodyPr>
          <a:lstStyle/>
          <a:p>
            <a:pPr algn="r" rtl="1"/>
            <a:r>
              <a:rPr lang="fa-IR" sz="2000" b="1" dirty="0">
                <a:cs typeface="B Nazanin" panose="00000400000000000000" pitchFamily="2" charset="-78"/>
              </a:rPr>
              <a:t>شواهد نشان دهنده سازمان يافته نبودن يك معامله:</a:t>
            </a:r>
            <a:endParaRPr lang="en-US" sz="2000" dirty="0">
              <a:cs typeface="B Nazanin" panose="00000400000000000000" pitchFamily="2" charset="-78"/>
            </a:endParaRPr>
          </a:p>
        </p:txBody>
      </p:sp>
      <p:cxnSp>
        <p:nvCxnSpPr>
          <p:cNvPr id="7" name="Elbow Connector 6"/>
          <p:cNvCxnSpPr/>
          <p:nvPr/>
        </p:nvCxnSpPr>
        <p:spPr>
          <a:xfrm rot="10800000">
            <a:off x="11004931" y="3322025"/>
            <a:ext cx="656504" cy="28214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376215" y="3112611"/>
            <a:ext cx="5863244" cy="369332"/>
          </a:xfrm>
          <a:prstGeom prst="rect">
            <a:avLst/>
          </a:prstGeom>
        </p:spPr>
        <p:txBody>
          <a:bodyPr wrap="square">
            <a:spAutoFit/>
          </a:bodyPr>
          <a:lstStyle/>
          <a:p>
            <a:r>
              <a:rPr lang="fa-IR" dirty="0">
                <a:solidFill>
                  <a:srgbClr val="111111"/>
                </a:solidFill>
                <a:latin typeface="BNazanin"/>
                <a:cs typeface="B Nazanin" panose="00000400000000000000" pitchFamily="2" charset="-78"/>
              </a:rPr>
              <a:t>صورت نگرفتن مراجعه به بازار در دوره پيش از تاريخ اندازه گيري به ميزان كافی</a:t>
            </a:r>
            <a:endParaRPr lang="en-US" dirty="0">
              <a:cs typeface="B Nazanin" panose="00000400000000000000" pitchFamily="2" charset="-78"/>
            </a:endParaRPr>
          </a:p>
        </p:txBody>
      </p:sp>
      <p:cxnSp>
        <p:nvCxnSpPr>
          <p:cNvPr id="12" name="Elbow Connector 11"/>
          <p:cNvCxnSpPr/>
          <p:nvPr/>
        </p:nvCxnSpPr>
        <p:spPr>
          <a:xfrm rot="10800000">
            <a:off x="11059982" y="3824744"/>
            <a:ext cx="656504" cy="28214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rot="10800000">
            <a:off x="11059982" y="4343858"/>
            <a:ext cx="656504" cy="28214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0800000">
            <a:off x="11059982" y="4846577"/>
            <a:ext cx="656504" cy="28214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10800000">
            <a:off x="11059982" y="5320518"/>
            <a:ext cx="656504" cy="28214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846969" y="3628916"/>
            <a:ext cx="4213013" cy="369332"/>
          </a:xfrm>
          <a:prstGeom prst="rect">
            <a:avLst/>
          </a:prstGeom>
        </p:spPr>
        <p:txBody>
          <a:bodyPr wrap="none">
            <a:spAutoFit/>
          </a:bodyPr>
          <a:lstStyle/>
          <a:p>
            <a:r>
              <a:rPr lang="fa-IR" dirty="0">
                <a:solidFill>
                  <a:srgbClr val="111111"/>
                </a:solidFill>
                <a:latin typeface="BNazanin"/>
                <a:cs typeface="B Nazanin" panose="00000400000000000000" pitchFamily="2" charset="-78"/>
              </a:rPr>
              <a:t>عرضه کردن  آن دارايی به يك فعال خاص توسط فروشنده</a:t>
            </a:r>
            <a:endParaRPr lang="en-US" dirty="0">
              <a:cs typeface="B Nazanin" panose="00000400000000000000" pitchFamily="2" charset="-78"/>
            </a:endParaRPr>
          </a:p>
        </p:txBody>
      </p:sp>
      <p:sp>
        <p:nvSpPr>
          <p:cNvPr id="17" name="Rectangle 16"/>
          <p:cNvSpPr/>
          <p:nvPr/>
        </p:nvSpPr>
        <p:spPr>
          <a:xfrm>
            <a:off x="4854633" y="4145221"/>
            <a:ext cx="6150298" cy="369332"/>
          </a:xfrm>
          <a:prstGeom prst="rect">
            <a:avLst/>
          </a:prstGeom>
        </p:spPr>
        <p:txBody>
          <a:bodyPr wrap="square">
            <a:spAutoFit/>
          </a:bodyPr>
          <a:lstStyle/>
          <a:p>
            <a:pPr algn="r" rtl="1"/>
            <a:r>
              <a:rPr lang="fa-IR" dirty="0">
                <a:solidFill>
                  <a:srgbClr val="111111"/>
                </a:solidFill>
                <a:latin typeface="BNazanin"/>
                <a:cs typeface="B Nazanin" panose="00000400000000000000" pitchFamily="2" charset="-78"/>
              </a:rPr>
              <a:t>فروشنده ورشكست شده يا در آستانه ورشكستگی يا در حال تصفيه.(فروش اضطراري)</a:t>
            </a:r>
            <a:endParaRPr lang="en-US" dirty="0">
              <a:cs typeface="B Nazanin" panose="00000400000000000000" pitchFamily="2" charset="-78"/>
            </a:endParaRPr>
          </a:p>
        </p:txBody>
      </p:sp>
      <p:sp>
        <p:nvSpPr>
          <p:cNvPr id="18" name="Rectangle 17"/>
          <p:cNvSpPr/>
          <p:nvPr/>
        </p:nvSpPr>
        <p:spPr>
          <a:xfrm>
            <a:off x="5680916" y="4654781"/>
            <a:ext cx="6096000" cy="369332"/>
          </a:xfrm>
          <a:prstGeom prst="rect">
            <a:avLst/>
          </a:prstGeom>
        </p:spPr>
        <p:txBody>
          <a:bodyPr>
            <a:spAutoFit/>
          </a:bodyPr>
          <a:lstStyle/>
          <a:p>
            <a:r>
              <a:rPr lang="fa-IR" dirty="0">
                <a:solidFill>
                  <a:srgbClr val="111111"/>
                </a:solidFill>
                <a:latin typeface="BNazanin"/>
                <a:cs typeface="B Nazanin" panose="00000400000000000000" pitchFamily="2" charset="-78"/>
              </a:rPr>
              <a:t>طبق قوانين يا الزامات قانونی ملزم به فروش بودن فروشنده.(فروش اجباري)</a:t>
            </a:r>
            <a:endParaRPr lang="en-US" dirty="0">
              <a:cs typeface="B Nazanin" panose="00000400000000000000" pitchFamily="2" charset="-78"/>
            </a:endParaRPr>
          </a:p>
        </p:txBody>
      </p:sp>
      <p:sp>
        <p:nvSpPr>
          <p:cNvPr id="19" name="Rectangle 18"/>
          <p:cNvSpPr/>
          <p:nvPr/>
        </p:nvSpPr>
        <p:spPr>
          <a:xfrm>
            <a:off x="3341880" y="5123286"/>
            <a:ext cx="7660209" cy="369332"/>
          </a:xfrm>
          <a:prstGeom prst="rect">
            <a:avLst/>
          </a:prstGeom>
        </p:spPr>
        <p:txBody>
          <a:bodyPr wrap="square">
            <a:spAutoFit/>
          </a:bodyPr>
          <a:lstStyle/>
          <a:p>
            <a:pPr algn="r" rtl="1"/>
            <a:r>
              <a:rPr lang="fa-IR" dirty="0">
                <a:solidFill>
                  <a:srgbClr val="111111"/>
                </a:solidFill>
                <a:latin typeface="BNazanin"/>
                <a:cs typeface="B Nazanin" panose="00000400000000000000" pitchFamily="2" charset="-78"/>
              </a:rPr>
              <a:t>متفاوت بودن قيمت معامله در مقايسه با ساير معاملات اخير دارايی يا بدهی.</a:t>
            </a:r>
            <a:endParaRPr lang="en-US" dirty="0">
              <a:cs typeface="B Nazanin" panose="00000400000000000000" pitchFamily="2" charset="-78"/>
            </a:endParaRPr>
          </a:p>
        </p:txBody>
      </p:sp>
      <p:sp>
        <p:nvSpPr>
          <p:cNvPr id="20" name="Footer Placeholder 2">
            <a:extLst>
              <a:ext uri="{FF2B5EF4-FFF2-40B4-BE49-F238E27FC236}">
                <a16:creationId xmlns:a16="http://schemas.microsoft.com/office/drawing/2014/main" id="{47979258-725C-4129-8556-801CE798E126}"/>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3572912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01636" y="1084081"/>
            <a:ext cx="8802976" cy="58954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endParaRPr lang="en-US" sz="2400" dirty="0">
              <a:cs typeface="B Nazanin" panose="00000400000000000000" pitchFamily="2" charset="-78"/>
            </a:endParaRPr>
          </a:p>
        </p:txBody>
      </p:sp>
      <p:sp>
        <p:nvSpPr>
          <p:cNvPr id="6" name="Rectangular Callout 5"/>
          <p:cNvSpPr/>
          <p:nvPr/>
        </p:nvSpPr>
        <p:spPr>
          <a:xfrm>
            <a:off x="2934394" y="1230284"/>
            <a:ext cx="8736676" cy="443345"/>
          </a:xfrm>
          <a:prstGeom prst="wedgeRectCallout">
            <a:avLst>
              <a:gd name="adj1" fmla="val -41955"/>
              <a:gd name="adj2" fmla="val 145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a-IR" dirty="0">
                <a:cs typeface="B Nazanin" panose="00000400000000000000" pitchFamily="2" charset="-78"/>
              </a:rPr>
              <a:t>به سطح تجميع يا تفكيك يك دارايی يا بدهی، با هدف شناخت واحد حساب اطلاق می شود.</a:t>
            </a:r>
            <a:endParaRPr lang="en-US" dirty="0">
              <a:cs typeface="B Nazanin" panose="00000400000000000000" pitchFamily="2" charset="-78"/>
            </a:endParaRPr>
          </a:p>
        </p:txBody>
      </p:sp>
      <p:sp>
        <p:nvSpPr>
          <p:cNvPr id="7" name="Rectangle 6"/>
          <p:cNvSpPr/>
          <p:nvPr/>
        </p:nvSpPr>
        <p:spPr>
          <a:xfrm>
            <a:off x="7543016" y="2595942"/>
            <a:ext cx="4128054" cy="400110"/>
          </a:xfrm>
          <a:prstGeom prst="rect">
            <a:avLst/>
          </a:prstGeom>
        </p:spPr>
        <p:txBody>
          <a:bodyPr wrap="none">
            <a:spAutoFit/>
          </a:bodyPr>
          <a:lstStyle/>
          <a:p>
            <a:pPr algn="r" rtl="1"/>
            <a:r>
              <a:rPr lang="fa-IR" sz="2000" dirty="0">
                <a:solidFill>
                  <a:srgbClr val="111111"/>
                </a:solidFill>
                <a:latin typeface="BNazaninBold"/>
                <a:cs typeface="B Nazanin" panose="00000400000000000000" pitchFamily="2" charset="-78"/>
              </a:rPr>
              <a:t>تعديل ارزش منصفانه بابت شرايط و موقعیت دارايی</a:t>
            </a:r>
            <a:endParaRPr lang="en-US" sz="2000" dirty="0">
              <a:cs typeface="B Nazanin" panose="00000400000000000000" pitchFamily="2" charset="-78"/>
            </a:endParaRPr>
          </a:p>
        </p:txBody>
      </p:sp>
      <p:sp>
        <p:nvSpPr>
          <p:cNvPr id="8" name="Rectangle 7"/>
          <p:cNvSpPr/>
          <p:nvPr/>
        </p:nvSpPr>
        <p:spPr>
          <a:xfrm>
            <a:off x="2344189" y="3153446"/>
            <a:ext cx="9027622" cy="2585323"/>
          </a:xfrm>
          <a:prstGeom prst="rect">
            <a:avLst/>
          </a:prstGeom>
        </p:spPr>
        <p:txBody>
          <a:bodyPr wrap="square">
            <a:spAutoFit/>
          </a:bodyPr>
          <a:lstStyle/>
          <a:p>
            <a:pPr algn="r" rtl="1">
              <a:lnSpc>
                <a:spcPct val="150000"/>
              </a:lnSpc>
            </a:pPr>
            <a:r>
              <a:rPr lang="fa-IR" dirty="0">
                <a:solidFill>
                  <a:srgbClr val="111111"/>
                </a:solidFill>
                <a:latin typeface="BNazanin"/>
                <a:cs typeface="B Nazanin" panose="00000400000000000000" pitchFamily="2" charset="-78"/>
              </a:rPr>
              <a:t>در صورتی كه دارايی در موقعيتی نباشد كه فعالان بازار بتوانند از قيمت هاي قابل مشاهده بازار براي اندازه گيري ارزش منصفانه آن استفاده كنند، واحد تجاري بايد براي تعيين ارزش منصفانه، قيمت بازار را به اندازه اي تعديل كند كه فعالان بازار بابت دارايی در شرايط و موقعيت فعلی پرداخت می كنند.</a:t>
            </a:r>
          </a:p>
          <a:p>
            <a:pPr algn="r" rtl="1">
              <a:lnSpc>
                <a:spcPct val="150000"/>
              </a:lnSpc>
            </a:pPr>
            <a:r>
              <a:rPr lang="fa-IR" dirty="0">
                <a:solidFill>
                  <a:srgbClr val="111111"/>
                </a:solidFill>
                <a:latin typeface="BNazanin"/>
                <a:cs typeface="B Nazanin" panose="00000400000000000000" pitchFamily="2" charset="-78"/>
              </a:rPr>
              <a:t>براي مثال در مواردي كه </a:t>
            </a:r>
            <a:r>
              <a:rPr lang="fa-IR" dirty="0">
                <a:solidFill>
                  <a:srgbClr val="000000"/>
                </a:solidFill>
                <a:latin typeface="BNazanin"/>
                <a:cs typeface="B Nazanin" panose="00000400000000000000" pitchFamily="2" charset="-78"/>
              </a:rPr>
              <a:t>“ </a:t>
            </a:r>
            <a:r>
              <a:rPr lang="fa-IR" dirty="0">
                <a:solidFill>
                  <a:srgbClr val="111111"/>
                </a:solidFill>
                <a:latin typeface="BNazanin"/>
                <a:cs typeface="B Nazanin" panose="00000400000000000000" pitchFamily="2" charset="-78"/>
              </a:rPr>
              <a:t>موقعيت دارايی </a:t>
            </a:r>
            <a:r>
              <a:rPr lang="fa-IR" dirty="0">
                <a:solidFill>
                  <a:srgbClr val="000000"/>
                </a:solidFill>
                <a:latin typeface="BNazanin"/>
                <a:cs typeface="B Nazanin" panose="00000400000000000000" pitchFamily="2" charset="-78"/>
              </a:rPr>
              <a:t>” </a:t>
            </a:r>
            <a:r>
              <a:rPr lang="fa-IR" dirty="0">
                <a:solidFill>
                  <a:srgbClr val="111111"/>
                </a:solidFill>
                <a:latin typeface="BNazanin"/>
                <a:cs typeface="B Nazanin" panose="00000400000000000000" pitchFamily="2" charset="-78"/>
              </a:rPr>
              <a:t>يكی از ويژگی هاي دارايی مورد اندازه گيري است، </a:t>
            </a:r>
            <a:r>
              <a:rPr lang="fa-IR" dirty="0">
                <a:solidFill>
                  <a:srgbClr val="111111"/>
                </a:solidFill>
                <a:latin typeface="BNazaninBold"/>
                <a:cs typeface="B Nazanin" panose="00000400000000000000" pitchFamily="2" charset="-78"/>
              </a:rPr>
              <a:t>هزينه حمل </a:t>
            </a:r>
            <a:r>
              <a:rPr lang="fa-IR" dirty="0">
                <a:solidFill>
                  <a:srgbClr val="111111"/>
                </a:solidFill>
                <a:latin typeface="BNazanin"/>
                <a:cs typeface="B Nazanin" panose="00000400000000000000" pitchFamily="2" charset="-78"/>
              </a:rPr>
              <a:t>دارايی بايد از قيمت بازار آن كسر شود. </a:t>
            </a:r>
            <a:r>
              <a:rPr lang="fa-IR" dirty="0">
                <a:solidFill>
                  <a:srgbClr val="111111"/>
                </a:solidFill>
                <a:latin typeface="BNazaninBold"/>
                <a:cs typeface="B Nazanin" panose="00000400000000000000" pitchFamily="2" charset="-78"/>
              </a:rPr>
              <a:t>هزينه تبديل </a:t>
            </a:r>
            <a:r>
              <a:rPr lang="fa-IR" dirty="0">
                <a:solidFill>
                  <a:srgbClr val="111111"/>
                </a:solidFill>
                <a:latin typeface="BNazanin"/>
                <a:cs typeface="B Nazanin" panose="00000400000000000000" pitchFamily="2" charset="-78"/>
              </a:rPr>
              <a:t>و </a:t>
            </a:r>
            <a:r>
              <a:rPr lang="fa-IR" dirty="0">
                <a:solidFill>
                  <a:srgbClr val="111111"/>
                </a:solidFill>
                <a:latin typeface="BNazaninBold"/>
                <a:cs typeface="B Nazanin" panose="00000400000000000000" pitchFamily="2" charset="-78"/>
              </a:rPr>
              <a:t>تغییر شكل </a:t>
            </a:r>
            <a:r>
              <a:rPr lang="fa-IR" dirty="0">
                <a:solidFill>
                  <a:srgbClr val="111111"/>
                </a:solidFill>
                <a:latin typeface="BNazanin"/>
                <a:cs typeface="B Nazanin" panose="00000400000000000000" pitchFamily="2" charset="-78"/>
              </a:rPr>
              <a:t>دارايی از جمله اقلام ديگري هستند كه ممكن است از قيمت بازار دارايی كسر گردد.</a:t>
            </a:r>
            <a:endParaRPr lang="en-US" dirty="0">
              <a:cs typeface="B Nazanin" panose="00000400000000000000" pitchFamily="2" charset="-78"/>
            </a:endParaRPr>
          </a:p>
        </p:txBody>
      </p:sp>
      <p:sp>
        <p:nvSpPr>
          <p:cNvPr id="9" name="Double Brace 8"/>
          <p:cNvSpPr/>
          <p:nvPr/>
        </p:nvSpPr>
        <p:spPr>
          <a:xfrm>
            <a:off x="2128058" y="3153446"/>
            <a:ext cx="9659389" cy="2657150"/>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29022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5069" y="1160656"/>
            <a:ext cx="6096000" cy="369332"/>
          </a:xfrm>
          <a:prstGeom prst="rect">
            <a:avLst/>
          </a:prstGeom>
        </p:spPr>
        <p:txBody>
          <a:bodyPr>
            <a:spAutoFit/>
          </a:bodyPr>
          <a:lstStyle/>
          <a:p>
            <a:pPr algn="r" rtl="1"/>
            <a:r>
              <a:rPr lang="fa-IR" u="sng" dirty="0">
                <a:latin typeface="BNazaninBold"/>
                <a:cs typeface="B Nazanin" panose="00000400000000000000" pitchFamily="2" charset="-78"/>
              </a:rPr>
              <a:t>تعديل ارزش منصفانه بابت محدوديت های مرتبط با دارايی</a:t>
            </a:r>
            <a:endParaRPr lang="en-US" u="sng" dirty="0">
              <a:cs typeface="B Nazanin" panose="00000400000000000000" pitchFamily="2" charset="-78"/>
            </a:endParaRPr>
          </a:p>
        </p:txBody>
      </p:sp>
      <p:graphicFrame>
        <p:nvGraphicFramePr>
          <p:cNvPr id="5" name="Diagram 4"/>
          <p:cNvGraphicFramePr/>
          <p:nvPr/>
        </p:nvGraphicFramePr>
        <p:xfrm>
          <a:off x="2480885" y="1429788"/>
          <a:ext cx="7876773" cy="4838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2">
            <a:extLst>
              <a:ext uri="{FF2B5EF4-FFF2-40B4-BE49-F238E27FC236}">
                <a16:creationId xmlns:a16="http://schemas.microsoft.com/office/drawing/2014/main" id="{10B0CECC-6612-47C1-86CB-28B6E1ED46A9}"/>
              </a:ext>
            </a:extLst>
          </p:cNvPr>
          <p:cNvSpPr>
            <a:spLocks noGrp="1"/>
          </p:cNvSpPr>
          <p:nvPr>
            <p:ph type="ftr" sz="quarter" idx="11"/>
          </p:nvPr>
        </p:nvSpPr>
        <p:spPr>
          <a:xfrm>
            <a:off x="9436963" y="6428771"/>
            <a:ext cx="2755038" cy="365125"/>
          </a:xfrm>
        </p:spPr>
        <p:txBody>
          <a:bodyPr/>
          <a:lstStyle/>
          <a:p>
            <a:r>
              <a:rPr lang="en-US" sz="1800" dirty="0"/>
              <a:t>www.irhesabdaran.ir</a:t>
            </a:r>
          </a:p>
        </p:txBody>
      </p:sp>
    </p:spTree>
    <p:extLst>
      <p:ext uri="{BB962C8B-B14F-4D97-AF65-F5344CB8AC3E}">
        <p14:creationId xmlns:p14="http://schemas.microsoft.com/office/powerpoint/2010/main" val="42452209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787</TotalTime>
  <Words>4853</Words>
  <Application>Microsoft Office PowerPoint</Application>
  <PresentationFormat>Widescreen</PresentationFormat>
  <Paragraphs>266</Paragraphs>
  <Slides>38</Slides>
  <Notes>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52" baseType="lpstr">
      <vt:lpstr>Arial</vt:lpstr>
      <vt:lpstr>B Nazanin</vt:lpstr>
      <vt:lpstr>B Titr</vt:lpstr>
      <vt:lpstr>B Traffic</vt:lpstr>
      <vt:lpstr>BNazanin</vt:lpstr>
      <vt:lpstr>BNazaninBold</vt:lpstr>
      <vt:lpstr>Calibri</vt:lpstr>
      <vt:lpstr>Century Gothic</vt:lpstr>
      <vt:lpstr>Constantia</vt:lpstr>
      <vt:lpstr>Times New Roman Bold</vt:lpstr>
      <vt:lpstr>Wingdings</vt:lpstr>
      <vt:lpstr>Wingdings 3</vt:lpstr>
      <vt:lpstr>Wisp</vt:lpstr>
      <vt:lpstr>Clip</vt:lpstr>
      <vt:lpstr>به نام خدا</vt:lpstr>
      <vt:lpstr>فهرست مندرجات</vt:lpstr>
      <vt:lpstr>مقدمه</vt:lpstr>
      <vt:lpstr>PowerPoint Presentation</vt:lpstr>
      <vt:lpstr>دامنه کاربرد</vt:lpstr>
      <vt:lpstr>تعریف ارزش منصفانه</vt:lpstr>
      <vt:lpstr>شواهد نشان دهنده سازمان يافته نبودن يك معامله:</vt:lpstr>
      <vt:lpstr>PowerPoint Presentation</vt:lpstr>
      <vt:lpstr>PowerPoint Presentation</vt:lpstr>
      <vt:lpstr>PowerPoint Presentation</vt:lpstr>
      <vt:lpstr>PowerPoint Presentation</vt:lpstr>
      <vt:lpstr>PowerPoint Presentation</vt:lpstr>
      <vt:lpstr>بدهی ها و ابزارهای مالکانه نگهداری شده به عنوان دارایی توسط اشخاص دیگر</vt:lpstr>
      <vt:lpstr>ریسک عدم ایفای تعهد</vt:lpstr>
      <vt:lpstr>بدهی مالی با ویژگی عندالمطالبه</vt:lpstr>
      <vt:lpstr>داده‌های ورودی تکنیک های ارزشيابي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تکنیک تعدیل نرخ تنزیل</vt:lpstr>
      <vt:lpstr>PowerPoint Presentation</vt:lpstr>
      <vt:lpstr>تکنیک ارزش فعلی مورد انتظار </vt:lpstr>
      <vt:lpstr>بکارگیری تکنیکهای ارزش فعلی براي بدهیها و ابزارهای مالکانه خود واحد تجاری، که توسط اشخاص ديگر به عنوان دارایی نگهداری نمي‌شود (بندهای 40 و 41) </vt:lpstr>
      <vt:lpstr>داده‌های ورودی تکنیکهای ارزشيابي (بندهای 66 تا 70) </vt:lpstr>
      <vt:lpstr>اندازه‌گیری ارزش منصفانه هنگامی که حجم یا سطح فعالیت برای یک دارایی یا یک بدهی، كاهش قابل ملاحظه داشته است </vt:lpstr>
      <vt:lpstr>تشخیص معاملاتی که نظام‌مند نیستند </vt:lpstr>
      <vt:lpstr>استفاده ازقيمتهاي اعلام‌شده‌ای که توسط اشخاص ثالث ارائه می‌شود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acer</dc:creator>
  <cp:lastModifiedBy>nabizadeh73</cp:lastModifiedBy>
  <cp:revision>47</cp:revision>
  <dcterms:created xsi:type="dcterms:W3CDTF">2024-04-19T07:02:29Z</dcterms:created>
  <dcterms:modified xsi:type="dcterms:W3CDTF">2024-04-24T19:12:11Z</dcterms:modified>
</cp:coreProperties>
</file>